
<file path=[Content_Types].xml><?xml version="1.0" encoding="utf-8"?>
<Types xmlns="http://schemas.openxmlformats.org/package/2006/content-types">
  <Default Extension="png" ContentType="image/png"/>
  <Default Extension="jpeg" ContentType="image/jpeg"/>
  <Default Extension="emf" ContentType="image/x-emf"/>
  <Default Extension="wmf" ContentType="image/x-wmf"/>
  <Default Extension="rels" ContentType="application/vnd.openxmlformats-package.relationships+xml"/>
  <Default Extension="xml" ContentType="application/xml"/>
  <Default Extension="wdp" ContentType="image/vnd.ms-photo"/>
  <Default Extension="gif" ContentType="image/gif"/>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7" r:id="rId2"/>
    <p:sldMasterId id="2147483673" r:id="rId3"/>
  </p:sldMasterIdLst>
  <p:notesMasterIdLst>
    <p:notesMasterId r:id="rId33"/>
  </p:notesMasterIdLst>
  <p:sldIdLst>
    <p:sldId id="361" r:id="rId4"/>
    <p:sldId id="410" r:id="rId5"/>
    <p:sldId id="357" r:id="rId6"/>
    <p:sldId id="351" r:id="rId7"/>
    <p:sldId id="352" r:id="rId8"/>
    <p:sldId id="411" r:id="rId9"/>
    <p:sldId id="384" r:id="rId10"/>
    <p:sldId id="363" r:id="rId11"/>
    <p:sldId id="364" r:id="rId12"/>
    <p:sldId id="365" r:id="rId13"/>
    <p:sldId id="385" r:id="rId14"/>
    <p:sldId id="386" r:id="rId15"/>
    <p:sldId id="366" r:id="rId16"/>
    <p:sldId id="367" r:id="rId17"/>
    <p:sldId id="371" r:id="rId18"/>
    <p:sldId id="370" r:id="rId19"/>
    <p:sldId id="387" r:id="rId20"/>
    <p:sldId id="374" r:id="rId21"/>
    <p:sldId id="372" r:id="rId22"/>
    <p:sldId id="373" r:id="rId23"/>
    <p:sldId id="376" r:id="rId24"/>
    <p:sldId id="377" r:id="rId25"/>
    <p:sldId id="382" r:id="rId26"/>
    <p:sldId id="368" r:id="rId27"/>
    <p:sldId id="383" r:id="rId28"/>
    <p:sldId id="369" r:id="rId29"/>
    <p:sldId id="381" r:id="rId30"/>
    <p:sldId id="380" r:id="rId31"/>
    <p:sldId id="414" r:id="rId32"/>
  </p:sldIdLst>
  <p:sldSz cx="9144000" cy="6858000" type="screen4x3"/>
  <p:notesSz cx="6950075" cy="92360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68"/>
    <a:srgbClr val="00003E"/>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73" autoAdjust="0"/>
    <p:restoredTop sz="90610" autoAdjust="0"/>
  </p:normalViewPr>
  <p:slideViewPr>
    <p:cSldViewPr>
      <p:cViewPr varScale="1">
        <p:scale>
          <a:sx n="105" d="100"/>
          <a:sy n="105" d="100"/>
        </p:scale>
        <p:origin x="-750" y="-8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21" Type="http://schemas.openxmlformats.org/officeDocument/2006/relationships/slide" Target="slides/slide18.xml"/><Relationship Id="rId34" Type="http://schemas.openxmlformats.org/officeDocument/2006/relationships/presProps" Target="pres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viewProps" Target="viewProps.xml"/><Relationship Id="rId8" Type="http://schemas.openxmlformats.org/officeDocument/2006/relationships/slide" Target="slides/slide5.xml"/><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011699" cy="461804"/>
          </a:xfrm>
          <a:prstGeom prst="rect">
            <a:avLst/>
          </a:prstGeom>
        </p:spPr>
        <p:txBody>
          <a:bodyPr vert="horz" lIns="92757" tIns="46378" rIns="92757" bIns="46378" rtlCol="0"/>
          <a:lstStyle>
            <a:lvl1pPr algn="l">
              <a:defRPr sz="1200"/>
            </a:lvl1pPr>
          </a:lstStyle>
          <a:p>
            <a:endParaRPr lang="en-US"/>
          </a:p>
        </p:txBody>
      </p:sp>
      <p:sp>
        <p:nvSpPr>
          <p:cNvPr id="3" name="Date Placeholder 2"/>
          <p:cNvSpPr>
            <a:spLocks noGrp="1"/>
          </p:cNvSpPr>
          <p:nvPr>
            <p:ph type="dt" idx="1"/>
          </p:nvPr>
        </p:nvSpPr>
        <p:spPr>
          <a:xfrm>
            <a:off x="3936768" y="1"/>
            <a:ext cx="3011699" cy="461804"/>
          </a:xfrm>
          <a:prstGeom prst="rect">
            <a:avLst/>
          </a:prstGeom>
        </p:spPr>
        <p:txBody>
          <a:bodyPr vert="horz" lIns="92757" tIns="46378" rIns="92757" bIns="46378" rtlCol="0"/>
          <a:lstStyle>
            <a:lvl1pPr algn="r">
              <a:defRPr sz="1200"/>
            </a:lvl1pPr>
          </a:lstStyle>
          <a:p>
            <a:fld id="{287373E8-ED39-4EBC-AAA4-608B50735CDB}" type="datetimeFigureOut">
              <a:rPr lang="en-US" smtClean="0"/>
              <a:t>1/14/2016</a:t>
            </a:fld>
            <a:endParaRPr lang="en-US"/>
          </a:p>
        </p:txBody>
      </p:sp>
      <p:sp>
        <p:nvSpPr>
          <p:cNvPr id="4" name="Slide Image Placeholder 3"/>
          <p:cNvSpPr>
            <a:spLocks noGrp="1" noRot="1" noChangeAspect="1"/>
          </p:cNvSpPr>
          <p:nvPr>
            <p:ph type="sldImg" idx="2"/>
          </p:nvPr>
        </p:nvSpPr>
        <p:spPr>
          <a:xfrm>
            <a:off x="1166813" y="693738"/>
            <a:ext cx="4616450" cy="3463925"/>
          </a:xfrm>
          <a:prstGeom prst="rect">
            <a:avLst/>
          </a:prstGeom>
          <a:noFill/>
          <a:ln w="12700">
            <a:solidFill>
              <a:prstClr val="black"/>
            </a:solidFill>
          </a:ln>
        </p:spPr>
        <p:txBody>
          <a:bodyPr vert="horz" lIns="92757" tIns="46378" rIns="92757" bIns="46378" rtlCol="0" anchor="ctr"/>
          <a:lstStyle/>
          <a:p>
            <a:endParaRPr lang="en-US"/>
          </a:p>
        </p:txBody>
      </p:sp>
      <p:sp>
        <p:nvSpPr>
          <p:cNvPr id="5" name="Notes Placeholder 4"/>
          <p:cNvSpPr>
            <a:spLocks noGrp="1"/>
          </p:cNvSpPr>
          <p:nvPr>
            <p:ph type="body" sz="quarter" idx="3"/>
          </p:nvPr>
        </p:nvSpPr>
        <p:spPr>
          <a:xfrm>
            <a:off x="695008" y="4387136"/>
            <a:ext cx="5560060" cy="4156234"/>
          </a:xfrm>
          <a:prstGeom prst="rect">
            <a:avLst/>
          </a:prstGeom>
        </p:spPr>
        <p:txBody>
          <a:bodyPr vert="horz" lIns="92757" tIns="46378" rIns="92757" bIns="46378"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772668"/>
            <a:ext cx="3011699" cy="461804"/>
          </a:xfrm>
          <a:prstGeom prst="rect">
            <a:avLst/>
          </a:prstGeom>
        </p:spPr>
        <p:txBody>
          <a:bodyPr vert="horz" lIns="92757" tIns="46378" rIns="92757" bIns="46378" rtlCol="0" anchor="b"/>
          <a:lstStyle>
            <a:lvl1pPr algn="l">
              <a:defRPr sz="1200"/>
            </a:lvl1pPr>
          </a:lstStyle>
          <a:p>
            <a:endParaRPr lang="en-US"/>
          </a:p>
        </p:txBody>
      </p:sp>
      <p:sp>
        <p:nvSpPr>
          <p:cNvPr id="7" name="Slide Number Placeholder 6"/>
          <p:cNvSpPr>
            <a:spLocks noGrp="1"/>
          </p:cNvSpPr>
          <p:nvPr>
            <p:ph type="sldNum" sz="quarter" idx="5"/>
          </p:nvPr>
        </p:nvSpPr>
        <p:spPr>
          <a:xfrm>
            <a:off x="3936768" y="8772668"/>
            <a:ext cx="3011699" cy="461804"/>
          </a:xfrm>
          <a:prstGeom prst="rect">
            <a:avLst/>
          </a:prstGeom>
        </p:spPr>
        <p:txBody>
          <a:bodyPr vert="horz" lIns="92757" tIns="46378" rIns="92757" bIns="46378" rtlCol="0" anchor="b"/>
          <a:lstStyle>
            <a:lvl1pPr algn="r">
              <a:defRPr sz="1200"/>
            </a:lvl1pPr>
          </a:lstStyle>
          <a:p>
            <a:fld id="{8839D61A-FD12-4682-9864-778871B86D67}" type="slidenum">
              <a:rPr lang="en-US" smtClean="0"/>
              <a:t>‹#›</a:t>
            </a:fld>
            <a:endParaRPr lang="en-US"/>
          </a:p>
        </p:txBody>
      </p:sp>
    </p:spTree>
    <p:extLst>
      <p:ext uri="{BB962C8B-B14F-4D97-AF65-F5344CB8AC3E}">
        <p14:creationId xmlns:p14="http://schemas.microsoft.com/office/powerpoint/2010/main" val="3370940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Slide Image Placeholder 1"/>
          <p:cNvSpPr>
            <a:spLocks noGrp="1" noRot="1" noChangeAspect="1" noTextEdit="1"/>
          </p:cNvSpPr>
          <p:nvPr>
            <p:ph type="sldImg"/>
          </p:nvPr>
        </p:nvSpPr>
        <p:spPr>
          <a:ln>
            <a:headEnd/>
            <a:tailEnd/>
          </a:ln>
        </p:spPr>
      </p:sp>
      <p:sp>
        <p:nvSpPr>
          <p:cNvPr id="111619"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z="2000" b="0" dirty="0" smtClean="0"/>
              <a:t>Slide 1</a:t>
            </a:r>
          </a:p>
          <a:p>
            <a:r>
              <a:rPr lang="en-US" altLang="en-US" sz="2000" b="0" dirty="0" smtClean="0"/>
              <a:t>Title Page</a:t>
            </a:r>
            <a:endParaRPr lang="en-US" altLang="en-US" sz="2000" b="0" dirty="0"/>
          </a:p>
        </p:txBody>
      </p:sp>
      <p:sp>
        <p:nvSpPr>
          <p:cNvPr id="111620"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indent="-90180">
              <a:spcBef>
                <a:spcPct val="30000"/>
              </a:spcBef>
              <a:defRPr sz="1200">
                <a:solidFill>
                  <a:schemeClr val="tx1"/>
                </a:solidFill>
                <a:latin typeface="Arial" pitchFamily="34" charset="0"/>
                <a:ea typeface="MS PGothic" pitchFamily="34" charset="-128"/>
              </a:defRPr>
            </a:lvl1pPr>
            <a:lvl2pPr indent="-90180">
              <a:spcBef>
                <a:spcPct val="30000"/>
              </a:spcBef>
              <a:defRPr sz="1200">
                <a:solidFill>
                  <a:schemeClr val="tx1"/>
                </a:solidFill>
                <a:latin typeface="Arial" pitchFamily="34" charset="0"/>
                <a:ea typeface="MS PGothic" pitchFamily="34" charset="-128"/>
              </a:defRPr>
            </a:lvl2pPr>
            <a:lvl3pPr indent="-90180">
              <a:spcBef>
                <a:spcPct val="30000"/>
              </a:spcBef>
              <a:defRPr sz="1200">
                <a:solidFill>
                  <a:schemeClr val="tx1"/>
                </a:solidFill>
                <a:latin typeface="Arial" pitchFamily="34" charset="0"/>
                <a:ea typeface="MS PGothic" pitchFamily="34" charset="-128"/>
              </a:defRPr>
            </a:lvl3pPr>
            <a:lvl4pPr indent="-90180">
              <a:spcBef>
                <a:spcPct val="30000"/>
              </a:spcBef>
              <a:defRPr sz="1200">
                <a:solidFill>
                  <a:schemeClr val="tx1"/>
                </a:solidFill>
                <a:latin typeface="Arial" pitchFamily="34" charset="0"/>
                <a:ea typeface="MS PGothic" pitchFamily="34" charset="-128"/>
              </a:defRPr>
            </a:lvl4pPr>
            <a:lvl5pPr indent="-90180">
              <a:spcBef>
                <a:spcPct val="30000"/>
              </a:spcBef>
              <a:defRPr sz="1200">
                <a:solidFill>
                  <a:schemeClr val="tx1"/>
                </a:solidFill>
                <a:latin typeface="Arial" pitchFamily="34" charset="0"/>
                <a:ea typeface="MS PGothic" pitchFamily="34" charset="-128"/>
              </a:defRPr>
            </a:lvl5pPr>
            <a:lvl6pPr indent="-90180" eaLnBrk="0" fontAlgn="base" hangingPunct="0">
              <a:spcBef>
                <a:spcPct val="30000"/>
              </a:spcBef>
              <a:spcAft>
                <a:spcPct val="0"/>
              </a:spcAft>
              <a:defRPr sz="1200">
                <a:solidFill>
                  <a:schemeClr val="tx1"/>
                </a:solidFill>
                <a:latin typeface="Arial" pitchFamily="34" charset="0"/>
                <a:ea typeface="MS PGothic" pitchFamily="34" charset="-128"/>
              </a:defRPr>
            </a:lvl6pPr>
            <a:lvl7pPr indent="-90180" eaLnBrk="0" fontAlgn="base" hangingPunct="0">
              <a:spcBef>
                <a:spcPct val="30000"/>
              </a:spcBef>
              <a:spcAft>
                <a:spcPct val="0"/>
              </a:spcAft>
              <a:defRPr sz="1200">
                <a:solidFill>
                  <a:schemeClr val="tx1"/>
                </a:solidFill>
                <a:latin typeface="Arial" pitchFamily="34" charset="0"/>
                <a:ea typeface="MS PGothic" pitchFamily="34" charset="-128"/>
              </a:defRPr>
            </a:lvl7pPr>
            <a:lvl8pPr indent="-90180" eaLnBrk="0" fontAlgn="base" hangingPunct="0">
              <a:spcBef>
                <a:spcPct val="30000"/>
              </a:spcBef>
              <a:spcAft>
                <a:spcPct val="0"/>
              </a:spcAft>
              <a:defRPr sz="1200">
                <a:solidFill>
                  <a:schemeClr val="tx1"/>
                </a:solidFill>
                <a:latin typeface="Arial" pitchFamily="34" charset="0"/>
                <a:ea typeface="MS PGothic" pitchFamily="34" charset="-128"/>
              </a:defRPr>
            </a:lvl8pPr>
            <a:lvl9pPr indent="-90180"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spcBef>
                <a:spcPct val="0"/>
              </a:spcBef>
              <a:buFont typeface="Arial" pitchFamily="34" charset="0"/>
              <a:buChar char="●"/>
            </a:pPr>
            <a:endParaRPr lang="en-US" altLang="en-US" sz="1400">
              <a:solidFill>
                <a:srgbClr val="000000"/>
              </a:solidFill>
              <a:cs typeface="Arial" pitchFamily="34" charset="0"/>
            </a:endParaRPr>
          </a:p>
          <a:p>
            <a:pPr lvl="1">
              <a:spcBef>
                <a:spcPct val="0"/>
              </a:spcBef>
              <a:buFont typeface="Courier New" pitchFamily="49" charset="0"/>
              <a:buChar char="o"/>
            </a:pPr>
            <a:endParaRPr lang="en-US" altLang="en-US" sz="1400">
              <a:solidFill>
                <a:srgbClr val="000000"/>
              </a:solidFill>
              <a:cs typeface="Arial" pitchFamily="34" charset="0"/>
            </a:endParaRPr>
          </a:p>
          <a:p>
            <a:pPr lvl="2">
              <a:spcBef>
                <a:spcPct val="0"/>
              </a:spcBef>
              <a:buFont typeface="Wingdings" pitchFamily="2" charset="2"/>
              <a:buChar char="§"/>
            </a:pPr>
            <a:endParaRPr lang="en-US" altLang="en-US" sz="1400">
              <a:solidFill>
                <a:srgbClr val="000000"/>
              </a:solidFill>
              <a:cs typeface="Arial" pitchFamily="34" charset="0"/>
            </a:endParaRPr>
          </a:p>
          <a:p>
            <a:pPr lvl="3">
              <a:spcBef>
                <a:spcPct val="0"/>
              </a:spcBef>
              <a:buFont typeface="Arial" pitchFamily="34" charset="0"/>
              <a:buChar char="●"/>
            </a:pPr>
            <a:endParaRPr lang="en-US" altLang="en-US" sz="1400">
              <a:solidFill>
                <a:srgbClr val="000000"/>
              </a:solidFill>
              <a:cs typeface="Arial" pitchFamily="34" charset="0"/>
            </a:endParaRPr>
          </a:p>
          <a:p>
            <a:pPr lvl="4">
              <a:spcBef>
                <a:spcPct val="0"/>
              </a:spcBef>
              <a:buFont typeface="Courier New" pitchFamily="49" charset="0"/>
              <a:buChar char="o"/>
            </a:pPr>
            <a:endParaRPr lang="en-US" altLang="en-US" sz="1400">
              <a:solidFill>
                <a:srgbClr val="000000"/>
              </a:solidFill>
              <a:cs typeface="Arial" pitchFamily="34" charset="0"/>
            </a:endParaRPr>
          </a:p>
          <a:p>
            <a:pPr lvl="4">
              <a:spcBef>
                <a:spcPct val="0"/>
              </a:spcBef>
              <a:buFont typeface="Wingdings" pitchFamily="2" charset="2"/>
              <a:buChar char="§"/>
            </a:pPr>
            <a:endParaRPr lang="en-US" altLang="en-US" sz="1400">
              <a:solidFill>
                <a:srgbClr val="000000"/>
              </a:solidFill>
              <a:cs typeface="Arial" pitchFamily="34" charset="0"/>
            </a:endParaRPr>
          </a:p>
          <a:p>
            <a:pPr lvl="4">
              <a:spcBef>
                <a:spcPct val="0"/>
              </a:spcBef>
              <a:buFont typeface="Arial" pitchFamily="34" charset="0"/>
              <a:buChar char="●"/>
            </a:pPr>
            <a:endParaRPr lang="en-US" altLang="en-US" sz="1400">
              <a:solidFill>
                <a:srgbClr val="000000"/>
              </a:solidFill>
              <a:cs typeface="Arial" pitchFamily="34" charset="0"/>
            </a:endParaRPr>
          </a:p>
          <a:p>
            <a:pPr lvl="4">
              <a:spcBef>
                <a:spcPct val="0"/>
              </a:spcBef>
              <a:buFont typeface="Courier New" pitchFamily="49" charset="0"/>
              <a:buChar char="o"/>
            </a:pPr>
            <a:endParaRPr lang="en-US" altLang="en-US" sz="1400">
              <a:solidFill>
                <a:srgbClr val="000000"/>
              </a:solidFill>
              <a:cs typeface="Arial" pitchFamily="34" charset="0"/>
            </a:endParaRPr>
          </a:p>
          <a:p>
            <a:pPr lvl="4">
              <a:spcBef>
                <a:spcPct val="0"/>
              </a:spcBef>
              <a:buFont typeface="Wingdings" pitchFamily="2" charset="2"/>
              <a:buChar char="§"/>
            </a:pPr>
            <a:endParaRPr lang="en-US" altLang="en-US" sz="1400">
              <a:solidFill>
                <a:srgbClr val="000000"/>
              </a:solidFill>
              <a:cs typeface="Arial"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400" dirty="0" smtClean="0">
                <a:latin typeface="Arial" panose="020B0604020202020204" pitchFamily="34" charset="0"/>
                <a:cs typeface="Arial" panose="020B0604020202020204" pitchFamily="34" charset="0"/>
              </a:rPr>
              <a:t>Slide 10</a:t>
            </a:r>
          </a:p>
          <a:p>
            <a:r>
              <a:rPr lang="en-US" sz="2400" dirty="0" smtClean="0">
                <a:latin typeface="Arial" panose="020B0604020202020204" pitchFamily="34" charset="0"/>
                <a:cs typeface="Arial" panose="020B0604020202020204" pitchFamily="34" charset="0"/>
              </a:rPr>
              <a:t>List of some of the benefits of intentional arts education, including the Four C's</a:t>
            </a:r>
          </a:p>
          <a:p>
            <a:endParaRPr lang="en-US" sz="2400" dirty="0" smtClean="0">
              <a:latin typeface="Arial" panose="020B0604020202020204" pitchFamily="34" charset="0"/>
              <a:cs typeface="Arial" panose="020B0604020202020204" pitchFamily="34" charset="0"/>
            </a:endParaRPr>
          </a:p>
          <a:p>
            <a:r>
              <a:rPr lang="en-US" sz="2400" dirty="0" smtClean="0">
                <a:latin typeface="Arial" panose="020B0604020202020204" pitchFamily="34" charset="0"/>
                <a:cs typeface="Arial" panose="020B0604020202020204" pitchFamily="34" charset="0"/>
              </a:rPr>
              <a:t>This </a:t>
            </a:r>
            <a:r>
              <a:rPr lang="en-US" sz="2400" dirty="0">
                <a:latin typeface="Arial" panose="020B0604020202020204" pitchFamily="34" charset="0"/>
                <a:cs typeface="Arial" panose="020B0604020202020204" pitchFamily="34" charset="0"/>
              </a:rPr>
              <a:t>type of consistent challenge, if practiced over time, can foster neurological development that results in higher level thinkers who are creative problem solvers </a:t>
            </a:r>
          </a:p>
          <a:p>
            <a:endParaRPr lang="en-US" sz="2400" dirty="0">
              <a:latin typeface="Arial" panose="020B0604020202020204" pitchFamily="34" charset="0"/>
              <a:cs typeface="Arial" panose="020B0604020202020204" pitchFamily="34" charset="0"/>
            </a:endParaRPr>
          </a:p>
          <a:p>
            <a:r>
              <a:rPr lang="en-US" sz="2400" dirty="0">
                <a:latin typeface="Arial" panose="020B0604020202020204" pitchFamily="34" charset="0"/>
                <a:cs typeface="Arial" panose="020B0604020202020204" pitchFamily="34" charset="0"/>
              </a:rPr>
              <a:t>(Bronson &amp; Merryman, 2010). </a:t>
            </a:r>
          </a:p>
        </p:txBody>
      </p:sp>
      <p:sp>
        <p:nvSpPr>
          <p:cNvPr id="4" name="Slide Number Placeholder 3"/>
          <p:cNvSpPr>
            <a:spLocks noGrp="1"/>
          </p:cNvSpPr>
          <p:nvPr>
            <p:ph type="sldNum" sz="quarter" idx="10"/>
          </p:nvPr>
        </p:nvSpPr>
        <p:spPr/>
        <p:txBody>
          <a:bodyPr/>
          <a:lstStyle/>
          <a:p>
            <a:fld id="{A98B3D3A-7910-4765-AD7F-08C950CA4CC5}" type="slidenum">
              <a:rPr lang="en-US" smtClean="0">
                <a:solidFill>
                  <a:prstClr val="black"/>
                </a:solidFill>
              </a:rPr>
              <a:pPr/>
              <a:t>10</a:t>
            </a:fld>
            <a:endParaRPr lang="en-US">
              <a:solidFill>
                <a:prstClr val="black"/>
              </a:solidFill>
            </a:endParaRPr>
          </a:p>
        </p:txBody>
      </p:sp>
    </p:spTree>
    <p:extLst>
      <p:ext uri="{BB962C8B-B14F-4D97-AF65-F5344CB8AC3E}">
        <p14:creationId xmlns:p14="http://schemas.microsoft.com/office/powerpoint/2010/main" val="35055658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Slide 11</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Findings for improvement in math and reading skills when arts education is a significant part of the picture (using Turnaround Arts Schools VS. School Improvement Grant Schools</a:t>
            </a:r>
            <a:r>
              <a:rPr lang="en-US" baseline="0" dirty="0" smtClean="0"/>
              <a:t> </a:t>
            </a:r>
            <a:r>
              <a:rPr lang="en-US" dirty="0" smtClean="0"/>
              <a:t>between 2011-14)</a:t>
            </a:r>
          </a:p>
          <a:p>
            <a:endParaRPr lang="en-US" dirty="0" smtClean="0"/>
          </a:p>
        </p:txBody>
      </p:sp>
      <p:sp>
        <p:nvSpPr>
          <p:cNvPr id="4" name="Slide Number Placeholder 3"/>
          <p:cNvSpPr>
            <a:spLocks noGrp="1"/>
          </p:cNvSpPr>
          <p:nvPr>
            <p:ph type="sldNum" sz="quarter" idx="10"/>
          </p:nvPr>
        </p:nvSpPr>
        <p:spPr/>
        <p:txBody>
          <a:bodyPr/>
          <a:lstStyle/>
          <a:p>
            <a:fld id="{8839D61A-FD12-4682-9864-778871B86D67}" type="slidenum">
              <a:rPr lang="en-US" smtClean="0"/>
              <a:t>11</a:t>
            </a:fld>
            <a:endParaRPr lang="en-US"/>
          </a:p>
        </p:txBody>
      </p:sp>
    </p:spTree>
    <p:extLst>
      <p:ext uri="{BB962C8B-B14F-4D97-AF65-F5344CB8AC3E}">
        <p14:creationId xmlns:p14="http://schemas.microsoft.com/office/powerpoint/2010/main" val="25022527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Slide </a:t>
            </a:r>
            <a:r>
              <a:rPr lang="en-US" dirty="0" smtClean="0"/>
              <a:t>12 (5 min)</a:t>
            </a:r>
            <a:endParaRPr lang="en-US" dirty="0" smtClean="0"/>
          </a:p>
          <a:p>
            <a:r>
              <a:rPr lang="en-US" dirty="0" smtClean="0"/>
              <a:t>Overview of transferable skills and strong habits of mind inherent in arts </a:t>
            </a:r>
            <a:r>
              <a:rPr lang="en-US" dirty="0" smtClean="0"/>
              <a:t>education.</a:t>
            </a:r>
          </a:p>
          <a:p>
            <a:r>
              <a:rPr lang="en-US" dirty="0" smtClean="0"/>
              <a:t>See Habits of Mind Handout.</a:t>
            </a:r>
            <a:endParaRPr lang="en-US" dirty="0"/>
          </a:p>
        </p:txBody>
      </p:sp>
      <p:sp>
        <p:nvSpPr>
          <p:cNvPr id="4" name="Slide Number Placeholder 3"/>
          <p:cNvSpPr>
            <a:spLocks noGrp="1"/>
          </p:cNvSpPr>
          <p:nvPr>
            <p:ph type="sldNum" sz="quarter" idx="10"/>
          </p:nvPr>
        </p:nvSpPr>
        <p:spPr/>
        <p:txBody>
          <a:bodyPr/>
          <a:lstStyle/>
          <a:p>
            <a:fld id="{A98B3D3A-7910-4765-AD7F-08C950CA4CC5}" type="slidenum">
              <a:rPr lang="en-US" smtClean="0"/>
              <a:t>12</a:t>
            </a:fld>
            <a:endParaRPr lang="en-US"/>
          </a:p>
        </p:txBody>
      </p:sp>
    </p:spTree>
    <p:extLst>
      <p:ext uri="{BB962C8B-B14F-4D97-AF65-F5344CB8AC3E}">
        <p14:creationId xmlns:p14="http://schemas.microsoft.com/office/powerpoint/2010/main" val="277832458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000" b="0" dirty="0" smtClean="0">
                <a:latin typeface="Times New Roman" panose="02020603050405020304" pitchFamily="18" charset="0"/>
                <a:cs typeface="Times New Roman" panose="02020603050405020304" pitchFamily="18" charset="0"/>
              </a:rPr>
              <a:t>Slide 13</a:t>
            </a:r>
          </a:p>
          <a:p>
            <a:r>
              <a:rPr lang="en-US" sz="2000" b="0" dirty="0" smtClean="0">
                <a:latin typeface="Times New Roman" panose="02020603050405020304" pitchFamily="18" charset="0"/>
                <a:cs typeface="Times New Roman" panose="02020603050405020304" pitchFamily="18" charset="0"/>
              </a:rPr>
              <a:t>Arts education also happens to be the law. According to the CA Education Code, instruction in dance, music, theatre, and visual arts are required at every grade level. </a:t>
            </a:r>
            <a:endParaRPr lang="en-US" sz="2000" b="0"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A98B3D3A-7910-4765-AD7F-08C950CA4CC5}" type="slidenum">
              <a:rPr lang="en-US" smtClean="0">
                <a:solidFill>
                  <a:prstClr val="black"/>
                </a:solidFill>
              </a:rPr>
              <a:pPr/>
              <a:t>13</a:t>
            </a:fld>
            <a:endParaRPr lang="en-US">
              <a:solidFill>
                <a:prstClr val="black"/>
              </a:solidFill>
            </a:endParaRPr>
          </a:p>
        </p:txBody>
      </p:sp>
    </p:spTree>
    <p:extLst>
      <p:ext uri="{BB962C8B-B14F-4D97-AF65-F5344CB8AC3E}">
        <p14:creationId xmlns:p14="http://schemas.microsoft.com/office/powerpoint/2010/main" val="8163698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Slide 14</a:t>
            </a:r>
          </a:p>
          <a:p>
            <a:r>
              <a:rPr lang="en-US" dirty="0" smtClean="0"/>
              <a:t>Arts Education is also an issue of equity and access.</a:t>
            </a:r>
          </a:p>
          <a:p>
            <a:endParaRPr lang="en-US" dirty="0" smtClean="0"/>
          </a:p>
          <a:p>
            <a:r>
              <a:rPr lang="en-US" dirty="0" smtClean="0"/>
              <a:t>too </a:t>
            </a:r>
            <a:r>
              <a:rPr lang="en-US" dirty="0"/>
              <a:t>often factors like skin color or neighborhood predict student Equity and Access to the arts…..</a:t>
            </a:r>
          </a:p>
          <a:p>
            <a:r>
              <a:rPr lang="en-US" sz="2400" dirty="0">
                <a:latin typeface="Arial" panose="020B0604020202020204" pitchFamily="34" charset="0"/>
                <a:cs typeface="Arial" panose="020B0604020202020204" pitchFamily="34" charset="0"/>
              </a:rPr>
              <a:t>middle class and wealthy vs high poverty students, foster students / and EL students …</a:t>
            </a:r>
          </a:p>
        </p:txBody>
      </p:sp>
      <p:sp>
        <p:nvSpPr>
          <p:cNvPr id="4" name="Slide Number Placeholder 3"/>
          <p:cNvSpPr>
            <a:spLocks noGrp="1"/>
          </p:cNvSpPr>
          <p:nvPr>
            <p:ph type="sldNum" sz="quarter" idx="10"/>
          </p:nvPr>
        </p:nvSpPr>
        <p:spPr/>
        <p:txBody>
          <a:bodyPr/>
          <a:lstStyle/>
          <a:p>
            <a:fld id="{A98B3D3A-7910-4765-AD7F-08C950CA4CC5}" type="slidenum">
              <a:rPr lang="en-US" smtClean="0">
                <a:solidFill>
                  <a:prstClr val="black"/>
                </a:solidFill>
              </a:rPr>
              <a:pPr/>
              <a:t>14</a:t>
            </a:fld>
            <a:endParaRPr lang="en-US">
              <a:solidFill>
                <a:prstClr val="black"/>
              </a:solidFill>
            </a:endParaRPr>
          </a:p>
        </p:txBody>
      </p:sp>
    </p:spTree>
    <p:extLst>
      <p:ext uri="{BB962C8B-B14F-4D97-AF65-F5344CB8AC3E}">
        <p14:creationId xmlns:p14="http://schemas.microsoft.com/office/powerpoint/2010/main" val="313838497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Slide 15</a:t>
            </a:r>
          </a:p>
          <a:p>
            <a:r>
              <a:rPr lang="en-US" dirty="0" smtClean="0"/>
              <a:t>No Child Left Behind, with its focus on testing, has been left behind. We are now in the age of the Every Student Succeeds Act, offering more opportunities for arts education</a:t>
            </a:r>
            <a:r>
              <a:rPr lang="en-US" dirty="0" smtClean="0"/>
              <a:t>.</a:t>
            </a:r>
          </a:p>
          <a:p>
            <a:r>
              <a:rPr lang="en-US" dirty="0" smtClean="0"/>
              <a:t>See Handout on the</a:t>
            </a:r>
            <a:r>
              <a:rPr lang="en-US" baseline="0" dirty="0" smtClean="0"/>
              <a:t> Every Student Succeeds Act.</a:t>
            </a:r>
            <a:endParaRPr lang="en-US" dirty="0"/>
          </a:p>
        </p:txBody>
      </p:sp>
      <p:sp>
        <p:nvSpPr>
          <p:cNvPr id="4" name="Slide Number Placeholder 3"/>
          <p:cNvSpPr>
            <a:spLocks noGrp="1"/>
          </p:cNvSpPr>
          <p:nvPr>
            <p:ph type="sldNum" sz="quarter" idx="10"/>
          </p:nvPr>
        </p:nvSpPr>
        <p:spPr/>
        <p:txBody>
          <a:bodyPr/>
          <a:lstStyle/>
          <a:p>
            <a:fld id="{A98B3D3A-7910-4765-AD7F-08C950CA4CC5}" type="slidenum">
              <a:rPr lang="en-US" smtClean="0"/>
              <a:t>15</a:t>
            </a:fld>
            <a:endParaRPr lang="en-US"/>
          </a:p>
        </p:txBody>
      </p:sp>
    </p:spTree>
    <p:extLst>
      <p:ext uri="{BB962C8B-B14F-4D97-AF65-F5344CB8AC3E}">
        <p14:creationId xmlns:p14="http://schemas.microsoft.com/office/powerpoint/2010/main" val="127860635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000" b="0" dirty="0" smtClean="0">
                <a:latin typeface="Times New Roman" panose="02020603050405020304" pitchFamily="18" charset="0"/>
                <a:cs typeface="Times New Roman" panose="02020603050405020304" pitchFamily="18" charset="0"/>
              </a:rPr>
              <a:t>Slide 16</a:t>
            </a:r>
          </a:p>
          <a:p>
            <a:r>
              <a:rPr lang="en-US" sz="2000" b="0" dirty="0" smtClean="0">
                <a:latin typeface="Times New Roman" panose="02020603050405020304" pitchFamily="18" charset="0"/>
                <a:cs typeface="Times New Roman" panose="02020603050405020304" pitchFamily="18" charset="0"/>
              </a:rPr>
              <a:t>The 2008 budget crisis added to the lack of arts education opportunities.</a:t>
            </a:r>
            <a:endParaRPr lang="en-US" sz="2000" b="0"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A98B3D3A-7910-4765-AD7F-08C950CA4CC5}" type="slidenum">
              <a:rPr lang="en-US" smtClean="0"/>
              <a:t>16</a:t>
            </a:fld>
            <a:endParaRPr lang="en-US"/>
          </a:p>
        </p:txBody>
      </p:sp>
    </p:spTree>
    <p:extLst>
      <p:ext uri="{BB962C8B-B14F-4D97-AF65-F5344CB8AC3E}">
        <p14:creationId xmlns:p14="http://schemas.microsoft.com/office/powerpoint/2010/main" val="81636984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Slide 17</a:t>
            </a:r>
          </a:p>
          <a:p>
            <a:r>
              <a:rPr lang="en-US" dirty="0" smtClean="0"/>
              <a:t>Arts Education strongly connects to the educational focus areas of today's schools, including the Common Core State Standards. In addition, the expanding charter school movement creates more opportunities for arts education, as charters have more flexibility with their curriculum than most public schools.</a:t>
            </a:r>
            <a:endParaRPr lang="en-US" dirty="0"/>
          </a:p>
        </p:txBody>
      </p:sp>
      <p:sp>
        <p:nvSpPr>
          <p:cNvPr id="4" name="Slide Number Placeholder 3"/>
          <p:cNvSpPr>
            <a:spLocks noGrp="1"/>
          </p:cNvSpPr>
          <p:nvPr>
            <p:ph type="sldNum" sz="quarter" idx="10"/>
          </p:nvPr>
        </p:nvSpPr>
        <p:spPr/>
        <p:txBody>
          <a:bodyPr/>
          <a:lstStyle/>
          <a:p>
            <a:fld id="{A98B3D3A-7910-4765-AD7F-08C950CA4CC5}" type="slidenum">
              <a:rPr lang="en-US" smtClean="0"/>
              <a:t>17</a:t>
            </a:fld>
            <a:endParaRPr lang="en-US"/>
          </a:p>
        </p:txBody>
      </p:sp>
    </p:spTree>
    <p:extLst>
      <p:ext uri="{BB962C8B-B14F-4D97-AF65-F5344CB8AC3E}">
        <p14:creationId xmlns:p14="http://schemas.microsoft.com/office/powerpoint/2010/main" val="399391013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000" b="0" dirty="0" smtClean="0">
                <a:latin typeface="Times New Roman" panose="02020603050405020304" pitchFamily="18" charset="0"/>
                <a:cs typeface="Times New Roman" panose="02020603050405020304" pitchFamily="18" charset="0"/>
              </a:rPr>
              <a:t>Slide </a:t>
            </a:r>
            <a:r>
              <a:rPr lang="en-US" sz="2000" b="0" dirty="0" smtClean="0">
                <a:latin typeface="Times New Roman" panose="02020603050405020304" pitchFamily="18" charset="0"/>
                <a:cs typeface="Times New Roman" panose="02020603050405020304" pitchFamily="18" charset="0"/>
              </a:rPr>
              <a:t>18</a:t>
            </a:r>
            <a:endParaRPr lang="en-US" sz="2000" b="0" dirty="0" smtClean="0">
              <a:latin typeface="Times New Roman" panose="02020603050405020304" pitchFamily="18" charset="0"/>
              <a:cs typeface="Times New Roman" panose="02020603050405020304" pitchFamily="18" charset="0"/>
            </a:endParaRPr>
          </a:p>
          <a:p>
            <a:r>
              <a:rPr lang="en-US" sz="2000" b="0" dirty="0" smtClean="0">
                <a:latin typeface="Times New Roman" panose="02020603050405020304" pitchFamily="18" charset="0"/>
                <a:cs typeface="Times New Roman" panose="02020603050405020304" pitchFamily="18" charset="0"/>
              </a:rPr>
              <a:t>In order to teach the whole child, we need to teach to the whole brain.</a:t>
            </a:r>
          </a:p>
          <a:p>
            <a:endParaRPr lang="en-US" sz="2000" b="0" dirty="0">
              <a:latin typeface="Times New Roman" panose="02020603050405020304" pitchFamily="18" charset="0"/>
              <a:cs typeface="Times New Roman" panose="02020603050405020304" pitchFamily="18" charset="0"/>
            </a:endParaRPr>
          </a:p>
          <a:p>
            <a:r>
              <a:rPr lang="en-US" sz="2000" b="0" dirty="0">
                <a:latin typeface="Times New Roman" panose="02020603050405020304" pitchFamily="18" charset="0"/>
                <a:cs typeface="Times New Roman" panose="02020603050405020304" pitchFamily="18" charset="0"/>
              </a:rPr>
              <a:t>Today’s thought leaders like Daniel Pink…and Seth Godin….  Left brain Is NECESSARY but not sufficient… need to use Both sides of the brain</a:t>
            </a:r>
            <a:r>
              <a:rPr lang="en-US" sz="2000" b="0" dirty="0" smtClean="0">
                <a:latin typeface="Times New Roman" panose="02020603050405020304" pitchFamily="18" charset="0"/>
                <a:cs typeface="Times New Roman" panose="02020603050405020304" pitchFamily="18" charset="0"/>
              </a:rPr>
              <a:t>…..</a:t>
            </a:r>
          </a:p>
          <a:p>
            <a:r>
              <a:rPr lang="en-US" sz="2000" b="0" dirty="0" smtClean="0">
                <a:latin typeface="Times New Roman" panose="02020603050405020304" pitchFamily="18" charset="0"/>
                <a:cs typeface="Times New Roman" panose="02020603050405020304" pitchFamily="18" charset="0"/>
              </a:rPr>
              <a:t>In order to teach the whole child, we need to teach to the whole brain.</a:t>
            </a:r>
            <a:endParaRPr lang="en-US" sz="2000" b="0"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A98B3D3A-7910-4765-AD7F-08C950CA4CC5}" type="slidenum">
              <a:rPr lang="en-US" smtClean="0"/>
              <a:t>18</a:t>
            </a:fld>
            <a:endParaRPr lang="en-US"/>
          </a:p>
        </p:txBody>
      </p:sp>
    </p:spTree>
    <p:extLst>
      <p:ext uri="{BB962C8B-B14F-4D97-AF65-F5344CB8AC3E}">
        <p14:creationId xmlns:p14="http://schemas.microsoft.com/office/powerpoint/2010/main" val="81636984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7567">
              <a:defRPr/>
            </a:pPr>
            <a:r>
              <a:rPr lang="en-US" sz="2800" dirty="0" smtClean="0">
                <a:latin typeface="Arial" panose="020B0604020202020204" pitchFamily="34" charset="0"/>
                <a:cs typeface="Arial" panose="020B0604020202020204" pitchFamily="34" charset="0"/>
              </a:rPr>
              <a:t>Slide </a:t>
            </a:r>
            <a:r>
              <a:rPr lang="en-US" sz="2800" dirty="0" smtClean="0">
                <a:latin typeface="Arial" panose="020B0604020202020204" pitchFamily="34" charset="0"/>
                <a:cs typeface="Arial" panose="020B0604020202020204" pitchFamily="34" charset="0"/>
              </a:rPr>
              <a:t>19 </a:t>
            </a:r>
            <a:r>
              <a:rPr lang="en-US" sz="2800" dirty="0" smtClean="0">
                <a:latin typeface="Arial" panose="020B0604020202020204" pitchFamily="34" charset="0"/>
                <a:cs typeface="Arial" panose="020B0604020202020204" pitchFamily="34" charset="0"/>
              </a:rPr>
              <a:t>(10 min)</a:t>
            </a:r>
          </a:p>
          <a:p>
            <a:pPr defTabSz="927567">
              <a:defRPr/>
            </a:pPr>
            <a:r>
              <a:rPr lang="en-US" sz="2800" dirty="0" smtClean="0">
                <a:latin typeface="Arial" panose="020B0604020202020204" pitchFamily="34" charset="0"/>
                <a:cs typeface="Arial" panose="020B0604020202020204" pitchFamily="34" charset="0"/>
              </a:rPr>
              <a:t>Video: The Right Brain Initiative. The video shows that the arts engage both sides of the brain which students need to achieve. After the video, ask participants what ideas struck them.</a:t>
            </a:r>
          </a:p>
          <a:p>
            <a:pPr defTabSz="927567">
              <a:defRPr/>
            </a:pPr>
            <a:endParaRPr lang="en-US" sz="2800" dirty="0" smtClean="0">
              <a:latin typeface="Arial" panose="020B0604020202020204" pitchFamily="34" charset="0"/>
              <a:cs typeface="Arial" panose="020B0604020202020204" pitchFamily="34" charset="0"/>
            </a:endParaRPr>
          </a:p>
          <a:p>
            <a:pPr defTabSz="927567">
              <a:defRPr/>
            </a:pPr>
            <a:r>
              <a:rPr lang="en-US" sz="2800" dirty="0" smtClean="0">
                <a:latin typeface="Arial" panose="020B0604020202020204" pitchFamily="34" charset="0"/>
                <a:cs typeface="Arial" panose="020B0604020202020204" pitchFamily="34" charset="0"/>
              </a:rPr>
              <a:t>This </a:t>
            </a:r>
            <a:r>
              <a:rPr lang="en-US" sz="2800" dirty="0">
                <a:latin typeface="Arial" panose="020B0604020202020204" pitchFamily="34" charset="0"/>
                <a:cs typeface="Arial" panose="020B0604020202020204" pitchFamily="34" charset="0"/>
              </a:rPr>
              <a:t>year’s kinder class will be entering the job market around 2030 and retiring around 2075… do any of us have a clear picture of what skills they will need during their life-time?</a:t>
            </a:r>
          </a:p>
          <a:p>
            <a:endParaRPr lang="en-US" sz="2800" b="1"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A98B3D3A-7910-4765-AD7F-08C950CA4CC5}" type="slidenum">
              <a:rPr lang="en-US" smtClean="0"/>
              <a:t>19</a:t>
            </a:fld>
            <a:endParaRPr lang="en-US"/>
          </a:p>
        </p:txBody>
      </p:sp>
    </p:spTree>
    <p:extLst>
      <p:ext uri="{BB962C8B-B14F-4D97-AF65-F5344CB8AC3E}">
        <p14:creationId xmlns:p14="http://schemas.microsoft.com/office/powerpoint/2010/main" val="8163698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a:ln>
            <a:miter lim="800000"/>
            <a:headEnd/>
            <a:tailEnd/>
          </a:ln>
        </p:spPr>
      </p:sp>
      <p:sp>
        <p:nvSpPr>
          <p:cNvPr id="73731"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en-US" altLang="en-US" dirty="0" smtClean="0">
                <a:latin typeface="Calibri" pitchFamily="34" charset="0"/>
              </a:rPr>
              <a:t>Slide 2</a:t>
            </a:r>
          </a:p>
          <a:p>
            <a:pPr eaLnBrk="1" hangingPunct="1">
              <a:spcBef>
                <a:spcPct val="0"/>
              </a:spcBef>
            </a:pPr>
            <a:r>
              <a:rPr lang="en-US" altLang="en-US" dirty="0" smtClean="0">
                <a:latin typeface="Calibri" pitchFamily="34" charset="0"/>
              </a:rPr>
              <a:t>Housekeeping</a:t>
            </a:r>
          </a:p>
        </p:txBody>
      </p:sp>
      <p:sp>
        <p:nvSpPr>
          <p:cNvPr id="73732"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itchFamily="34" charset="0"/>
                <a:ea typeface="MS PGothic" pitchFamily="34" charset="-128"/>
              </a:defRPr>
            </a:lvl1pPr>
            <a:lvl2pPr marL="739555" indent="-284444">
              <a:spcBef>
                <a:spcPct val="30000"/>
              </a:spcBef>
              <a:defRPr sz="1200">
                <a:solidFill>
                  <a:schemeClr val="tx1"/>
                </a:solidFill>
                <a:latin typeface="Arial" pitchFamily="34" charset="0"/>
                <a:ea typeface="MS PGothic" pitchFamily="34" charset="-128"/>
              </a:defRPr>
            </a:lvl2pPr>
            <a:lvl3pPr marL="1137777" indent="-227555">
              <a:spcBef>
                <a:spcPct val="30000"/>
              </a:spcBef>
              <a:defRPr sz="1200">
                <a:solidFill>
                  <a:schemeClr val="tx1"/>
                </a:solidFill>
                <a:latin typeface="Arial" pitchFamily="34" charset="0"/>
                <a:ea typeface="MS PGothic" pitchFamily="34" charset="-128"/>
              </a:defRPr>
            </a:lvl3pPr>
            <a:lvl4pPr marL="1592888" indent="-227555">
              <a:spcBef>
                <a:spcPct val="30000"/>
              </a:spcBef>
              <a:defRPr sz="1200">
                <a:solidFill>
                  <a:schemeClr val="tx1"/>
                </a:solidFill>
                <a:latin typeface="Arial" pitchFamily="34" charset="0"/>
                <a:ea typeface="MS PGothic" pitchFamily="34" charset="-128"/>
              </a:defRPr>
            </a:lvl4pPr>
            <a:lvl5pPr marL="2048000" indent="-227555">
              <a:spcBef>
                <a:spcPct val="30000"/>
              </a:spcBef>
              <a:defRPr sz="1200">
                <a:solidFill>
                  <a:schemeClr val="tx1"/>
                </a:solidFill>
                <a:latin typeface="Arial" pitchFamily="34" charset="0"/>
                <a:ea typeface="MS PGothic" pitchFamily="34" charset="-128"/>
              </a:defRPr>
            </a:lvl5pPr>
            <a:lvl6pPr marL="2503110" indent="-227555" eaLnBrk="0" fontAlgn="base" hangingPunct="0">
              <a:spcBef>
                <a:spcPct val="30000"/>
              </a:spcBef>
              <a:spcAft>
                <a:spcPct val="0"/>
              </a:spcAft>
              <a:defRPr sz="1200">
                <a:solidFill>
                  <a:schemeClr val="tx1"/>
                </a:solidFill>
                <a:latin typeface="Arial" pitchFamily="34" charset="0"/>
                <a:ea typeface="MS PGothic" pitchFamily="34" charset="-128"/>
              </a:defRPr>
            </a:lvl6pPr>
            <a:lvl7pPr marL="2958221" indent="-227555" eaLnBrk="0" fontAlgn="base" hangingPunct="0">
              <a:spcBef>
                <a:spcPct val="30000"/>
              </a:spcBef>
              <a:spcAft>
                <a:spcPct val="0"/>
              </a:spcAft>
              <a:defRPr sz="1200">
                <a:solidFill>
                  <a:schemeClr val="tx1"/>
                </a:solidFill>
                <a:latin typeface="Arial" pitchFamily="34" charset="0"/>
                <a:ea typeface="MS PGothic" pitchFamily="34" charset="-128"/>
              </a:defRPr>
            </a:lvl7pPr>
            <a:lvl8pPr marL="3413332" indent="-227555" eaLnBrk="0" fontAlgn="base" hangingPunct="0">
              <a:spcBef>
                <a:spcPct val="30000"/>
              </a:spcBef>
              <a:spcAft>
                <a:spcPct val="0"/>
              </a:spcAft>
              <a:defRPr sz="1200">
                <a:solidFill>
                  <a:schemeClr val="tx1"/>
                </a:solidFill>
                <a:latin typeface="Arial" pitchFamily="34" charset="0"/>
                <a:ea typeface="MS PGothic" pitchFamily="34" charset="-128"/>
              </a:defRPr>
            </a:lvl8pPr>
            <a:lvl9pPr marL="3868443" indent="-227555"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spcBef>
                <a:spcPct val="0"/>
              </a:spcBef>
            </a:pPr>
            <a:fld id="{7F714ECC-677E-4C2A-BA0E-8A8A0A8B8528}" type="slidenum">
              <a:rPr lang="en-US" altLang="en-US" smtClean="0">
                <a:latin typeface="Calibri" pitchFamily="34" charset="0"/>
                <a:cs typeface="Arial" pitchFamily="34" charset="0"/>
                <a:sym typeface="Arial" pitchFamily="34" charset="0"/>
              </a:rPr>
              <a:pPr>
                <a:spcBef>
                  <a:spcPct val="0"/>
                </a:spcBef>
              </a:pPr>
              <a:t>2</a:t>
            </a:fld>
            <a:endParaRPr lang="en-US" altLang="en-US" dirty="0" smtClean="0">
              <a:latin typeface="Calibri" pitchFamily="34" charset="0"/>
              <a:cs typeface="Arial" pitchFamily="34" charset="0"/>
              <a:sym typeface="Arial"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Slide </a:t>
            </a:r>
            <a:r>
              <a:rPr lang="en-US" dirty="0" smtClean="0"/>
              <a:t>20 </a:t>
            </a:r>
            <a:r>
              <a:rPr lang="en-US" dirty="0" smtClean="0"/>
              <a:t>(5 min)</a:t>
            </a:r>
          </a:p>
          <a:p>
            <a:r>
              <a:rPr lang="en-US" dirty="0" smtClean="0"/>
              <a:t>Left - Right Brain conflict. Have participants say the colors of the words out loud. Briefly reflect on the challenges of this exercise and what makes it challenging. </a:t>
            </a:r>
            <a:endParaRPr lang="en-US" dirty="0"/>
          </a:p>
        </p:txBody>
      </p:sp>
      <p:sp>
        <p:nvSpPr>
          <p:cNvPr id="4" name="Slide Number Placeholder 3"/>
          <p:cNvSpPr>
            <a:spLocks noGrp="1"/>
          </p:cNvSpPr>
          <p:nvPr>
            <p:ph type="sldNum" sz="quarter" idx="10"/>
          </p:nvPr>
        </p:nvSpPr>
        <p:spPr/>
        <p:txBody>
          <a:bodyPr/>
          <a:lstStyle/>
          <a:p>
            <a:fld id="{A98B3D3A-7910-4765-AD7F-08C950CA4CC5}" type="slidenum">
              <a:rPr lang="en-US" smtClean="0"/>
              <a:t>20</a:t>
            </a:fld>
            <a:endParaRPr lang="en-US"/>
          </a:p>
        </p:txBody>
      </p:sp>
    </p:spTree>
    <p:extLst>
      <p:ext uri="{BB962C8B-B14F-4D97-AF65-F5344CB8AC3E}">
        <p14:creationId xmlns:p14="http://schemas.microsoft.com/office/powerpoint/2010/main" val="238645100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Slide 21</a:t>
            </a:r>
          </a:p>
          <a:p>
            <a:r>
              <a:rPr lang="en-US" dirty="0" smtClean="0"/>
              <a:t>Creativity is a leading skill need for employment and leadership in today's world.</a:t>
            </a:r>
          </a:p>
          <a:p>
            <a:endParaRPr lang="en-US" sz="2800" dirty="0">
              <a:latin typeface="Arial" panose="020B0604020202020204" pitchFamily="34" charset="0"/>
              <a:cs typeface="Arial" panose="020B0604020202020204" pitchFamily="34" charset="0"/>
            </a:endParaRPr>
          </a:p>
          <a:p>
            <a:r>
              <a:rPr lang="en-US" sz="2800" dirty="0">
                <a:latin typeface="Arial" panose="020B0604020202020204" pitchFamily="34" charset="0"/>
                <a:cs typeface="Arial" panose="020B0604020202020204" pitchFamily="34" charset="0"/>
              </a:rPr>
              <a:t>Creativity declining in our schools – with K-6 experiencing the biggest decline</a:t>
            </a:r>
          </a:p>
        </p:txBody>
      </p:sp>
      <p:sp>
        <p:nvSpPr>
          <p:cNvPr id="4" name="Slide Number Placeholder 3"/>
          <p:cNvSpPr>
            <a:spLocks noGrp="1"/>
          </p:cNvSpPr>
          <p:nvPr>
            <p:ph type="sldNum" sz="quarter" idx="10"/>
          </p:nvPr>
        </p:nvSpPr>
        <p:spPr/>
        <p:txBody>
          <a:bodyPr/>
          <a:lstStyle/>
          <a:p>
            <a:fld id="{A98B3D3A-7910-4765-AD7F-08C950CA4CC5}" type="slidenum">
              <a:rPr lang="en-US" smtClean="0"/>
              <a:t>21</a:t>
            </a:fld>
            <a:endParaRPr lang="en-US"/>
          </a:p>
        </p:txBody>
      </p:sp>
    </p:spTree>
    <p:extLst>
      <p:ext uri="{BB962C8B-B14F-4D97-AF65-F5344CB8AC3E}">
        <p14:creationId xmlns:p14="http://schemas.microsoft.com/office/powerpoint/2010/main" val="277832458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800" dirty="0" smtClean="0">
                <a:latin typeface="Arial" panose="020B0604020202020204" pitchFamily="34" charset="0"/>
                <a:cs typeface="Arial" panose="020B0604020202020204" pitchFamily="34" charset="0"/>
              </a:rPr>
              <a:t>Slide 22</a:t>
            </a:r>
          </a:p>
          <a:p>
            <a:r>
              <a:rPr lang="en-US" sz="2800" dirty="0" smtClean="0">
                <a:latin typeface="Arial" panose="020B0604020202020204" pitchFamily="34" charset="0"/>
                <a:cs typeface="Arial" panose="020B0604020202020204" pitchFamily="34" charset="0"/>
              </a:rPr>
              <a:t>There are more employment opportunities than most people know in the creative economy, especially in California.</a:t>
            </a:r>
            <a:endParaRPr lang="en-US" sz="2800" dirty="0">
              <a:latin typeface="Arial" panose="020B0604020202020204" pitchFamily="34" charset="0"/>
              <a:cs typeface="Arial" panose="020B0604020202020204" pitchFamily="34" charset="0"/>
            </a:endParaRPr>
          </a:p>
          <a:p>
            <a:r>
              <a:rPr lang="en-US" sz="2800" dirty="0">
                <a:latin typeface="Arial" panose="020B0604020202020204" pitchFamily="34" charset="0"/>
                <a:cs typeface="Arial" panose="020B0604020202020204" pitchFamily="34" charset="0"/>
              </a:rPr>
              <a:t>Creative Arts provide direct pathways to careers</a:t>
            </a:r>
          </a:p>
          <a:p>
            <a:endParaRPr lang="en-US" sz="2800" dirty="0">
              <a:latin typeface="Arial" panose="020B0604020202020204" pitchFamily="34" charset="0"/>
              <a:cs typeface="Arial" panose="020B0604020202020204" pitchFamily="34" charset="0"/>
            </a:endParaRPr>
          </a:p>
          <a:p>
            <a:pPr marL="236723" indent="-236723">
              <a:buFont typeface="Arial" panose="020B0604020202020204" pitchFamily="34" charset="0"/>
              <a:buChar char="•"/>
            </a:pPr>
            <a:r>
              <a:rPr lang="en-US" altLang="en-US" sz="2800" dirty="0"/>
              <a:t>1 in 10 jobs in CA involve Arts, Media, and Entertainment (AME). </a:t>
            </a:r>
          </a:p>
          <a:p>
            <a:pPr marL="236723" indent="-236723">
              <a:buFont typeface="Arial" panose="020B0604020202020204" pitchFamily="34" charset="0"/>
              <a:buChar char="•"/>
            </a:pPr>
            <a:endParaRPr lang="en-US" altLang="en-US" sz="1400" dirty="0"/>
          </a:p>
          <a:p>
            <a:pPr marL="236723" indent="-236723">
              <a:buFont typeface="Arial" panose="020B0604020202020204" pitchFamily="34" charset="0"/>
              <a:buChar char="•"/>
            </a:pPr>
            <a:r>
              <a:rPr lang="en-US" altLang="en-US" sz="2800" dirty="0"/>
              <a:t>1.4 million AME jobs in CA.</a:t>
            </a:r>
          </a:p>
          <a:p>
            <a:pPr marL="236723" indent="-236723">
              <a:buFont typeface="Arial" panose="020B0604020202020204" pitchFamily="34" charset="0"/>
              <a:buChar char="•"/>
            </a:pPr>
            <a:endParaRPr lang="en-US" altLang="en-US" sz="1400" dirty="0"/>
          </a:p>
          <a:p>
            <a:pPr marL="236723" indent="-236723">
              <a:buFont typeface="Arial" panose="020B0604020202020204" pitchFamily="34" charset="0"/>
              <a:buChar char="•"/>
            </a:pPr>
            <a:r>
              <a:rPr lang="en-US" altLang="en-US" sz="2800" dirty="0"/>
              <a:t>7.8% of CA’s Annual Gross State Product</a:t>
            </a:r>
            <a:br>
              <a:rPr lang="en-US" altLang="en-US" sz="2800" dirty="0"/>
            </a:br>
            <a:endParaRPr lang="en-US" sz="28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A98B3D3A-7910-4765-AD7F-08C950CA4CC5}" type="slidenum">
              <a:rPr lang="en-US" smtClean="0"/>
              <a:t>22</a:t>
            </a:fld>
            <a:endParaRPr lang="en-US"/>
          </a:p>
        </p:txBody>
      </p:sp>
    </p:spTree>
    <p:extLst>
      <p:ext uri="{BB962C8B-B14F-4D97-AF65-F5344CB8AC3E}">
        <p14:creationId xmlns:p14="http://schemas.microsoft.com/office/powerpoint/2010/main" val="277832458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7567">
              <a:defRPr/>
            </a:pPr>
            <a:r>
              <a:rPr lang="en-US" dirty="0" smtClean="0"/>
              <a:t>Slide 23</a:t>
            </a:r>
          </a:p>
          <a:p>
            <a:pPr defTabSz="927567">
              <a:defRPr/>
            </a:pPr>
            <a:r>
              <a:rPr lang="en-US" dirty="0" smtClean="0"/>
              <a:t>Creativity is intertwined with invention in the design, scientific, mathematical, and computer technology industries.</a:t>
            </a:r>
          </a:p>
          <a:p>
            <a:pPr defTabSz="927567">
              <a:defRPr/>
            </a:pPr>
            <a:endParaRPr lang="en-US" dirty="0" smtClean="0"/>
          </a:p>
          <a:p>
            <a:pPr defTabSz="927567">
              <a:defRPr/>
            </a:pPr>
            <a:r>
              <a:rPr lang="en-US" dirty="0" smtClean="0"/>
              <a:t>The Maker’s Movement…</a:t>
            </a:r>
          </a:p>
          <a:p>
            <a:pPr defTabSz="927567">
              <a:defRPr/>
            </a:pPr>
            <a:r>
              <a:rPr lang="en-US" dirty="0" smtClean="0"/>
              <a:t>Many believe that personal manufacturing (#3D printing etc.) and rapid prototyping will upend mass-market manufacturing, leading to a new industrial revolution.</a:t>
            </a:r>
          </a:p>
          <a:p>
            <a:endParaRPr lang="en-US" dirty="0" smtClean="0"/>
          </a:p>
          <a:p>
            <a:r>
              <a:rPr lang="en-US" dirty="0" smtClean="0"/>
              <a:t>San Mateo – Bay Area Makers Fair …go see in May annually </a:t>
            </a:r>
            <a:endParaRPr lang="en-US" dirty="0"/>
          </a:p>
        </p:txBody>
      </p:sp>
      <p:sp>
        <p:nvSpPr>
          <p:cNvPr id="4" name="Slide Number Placeholder 3"/>
          <p:cNvSpPr>
            <a:spLocks noGrp="1"/>
          </p:cNvSpPr>
          <p:nvPr>
            <p:ph type="sldNum" sz="quarter" idx="10"/>
          </p:nvPr>
        </p:nvSpPr>
        <p:spPr/>
        <p:txBody>
          <a:bodyPr/>
          <a:lstStyle/>
          <a:p>
            <a:fld id="{A98B3D3A-7910-4765-AD7F-08C950CA4CC5}" type="slidenum">
              <a:rPr lang="en-US" smtClean="0"/>
              <a:t>23</a:t>
            </a:fld>
            <a:endParaRPr lang="en-US"/>
          </a:p>
        </p:txBody>
      </p:sp>
    </p:spTree>
    <p:extLst>
      <p:ext uri="{BB962C8B-B14F-4D97-AF65-F5344CB8AC3E}">
        <p14:creationId xmlns:p14="http://schemas.microsoft.com/office/powerpoint/2010/main" val="90029503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800" b="0" dirty="0" smtClean="0">
                <a:latin typeface="Times New Roman" panose="02020603050405020304" pitchFamily="18" charset="0"/>
                <a:cs typeface="Times New Roman" panose="02020603050405020304" pitchFamily="18" charset="0"/>
              </a:rPr>
              <a:t>Slide 24 (10 min)</a:t>
            </a:r>
          </a:p>
          <a:p>
            <a:r>
              <a:rPr lang="en-US" sz="2800" b="0" dirty="0" smtClean="0">
                <a:latin typeface="Times New Roman" panose="02020603050405020304" pitchFamily="18" charset="0"/>
                <a:cs typeface="Times New Roman" panose="02020603050405020304" pitchFamily="18" charset="0"/>
              </a:rPr>
              <a:t>The different ways that the arts support learning. Ask the participants for examples of each, and which method they prefer.</a:t>
            </a:r>
          </a:p>
          <a:p>
            <a:endParaRPr lang="en-US" sz="2800" b="0" dirty="0" smtClean="0">
              <a:latin typeface="Times New Roman" panose="02020603050405020304" pitchFamily="18" charset="0"/>
              <a:cs typeface="Times New Roman" panose="02020603050405020304" pitchFamily="18" charset="0"/>
            </a:endParaRPr>
          </a:p>
          <a:p>
            <a:r>
              <a:rPr lang="en-US" sz="2800" b="0" dirty="0" smtClean="0">
                <a:latin typeface="Times New Roman" panose="02020603050405020304" pitchFamily="18" charset="0"/>
                <a:cs typeface="Times New Roman" panose="02020603050405020304" pitchFamily="18" charset="0"/>
              </a:rPr>
              <a:t>Three </a:t>
            </a:r>
            <a:r>
              <a:rPr lang="en-US" sz="2800" b="0" dirty="0">
                <a:latin typeface="Times New Roman" panose="02020603050405020304" pitchFamily="18" charset="0"/>
                <a:cs typeface="Times New Roman" panose="02020603050405020304" pitchFamily="18" charset="0"/>
              </a:rPr>
              <a:t>additional clicks for </a:t>
            </a:r>
            <a:r>
              <a:rPr lang="en-US" sz="2800" b="0" dirty="0" smtClean="0">
                <a:latin typeface="Times New Roman" panose="02020603050405020304" pitchFamily="18" charset="0"/>
                <a:cs typeface="Times New Roman" panose="02020603050405020304" pitchFamily="18" charset="0"/>
              </a:rPr>
              <a:t>text</a:t>
            </a:r>
          </a:p>
        </p:txBody>
      </p:sp>
      <p:sp>
        <p:nvSpPr>
          <p:cNvPr id="4" name="Slide Number Placeholder 3"/>
          <p:cNvSpPr>
            <a:spLocks noGrp="1"/>
          </p:cNvSpPr>
          <p:nvPr>
            <p:ph type="sldNum" sz="quarter" idx="10"/>
          </p:nvPr>
        </p:nvSpPr>
        <p:spPr/>
        <p:txBody>
          <a:bodyPr/>
          <a:lstStyle/>
          <a:p>
            <a:fld id="{A98B3D3A-7910-4765-AD7F-08C950CA4CC5}" type="slidenum">
              <a:rPr lang="en-US" smtClean="0">
                <a:solidFill>
                  <a:prstClr val="black"/>
                </a:solidFill>
              </a:rPr>
              <a:pPr/>
              <a:t>24</a:t>
            </a:fld>
            <a:endParaRPr lang="en-US">
              <a:solidFill>
                <a:prstClr val="black"/>
              </a:solidFill>
            </a:endParaRPr>
          </a:p>
        </p:txBody>
      </p:sp>
    </p:spTree>
    <p:extLst>
      <p:ext uri="{BB962C8B-B14F-4D97-AF65-F5344CB8AC3E}">
        <p14:creationId xmlns:p14="http://schemas.microsoft.com/office/powerpoint/2010/main" val="352592453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lvl1pPr eaLnBrk="0" hangingPunct="0">
              <a:defRPr sz="2400">
                <a:solidFill>
                  <a:srgbClr val="000000"/>
                </a:solidFill>
                <a:latin typeface="Times New Roman" charset="0"/>
                <a:ea typeface="ヒラギノ明朝 Pro W3" charset="-128"/>
                <a:sym typeface="Times New Roman" charset="0"/>
              </a:defRPr>
            </a:lvl1pPr>
            <a:lvl2pPr marL="38514155" indent="-38049935" eaLnBrk="0" hangingPunct="0">
              <a:defRPr sz="2400">
                <a:solidFill>
                  <a:srgbClr val="000000"/>
                </a:solidFill>
                <a:latin typeface="Times New Roman" charset="0"/>
                <a:ea typeface="ヒラギノ明朝 Pro W3" charset="-128"/>
                <a:sym typeface="Times New Roman" charset="0"/>
              </a:defRPr>
            </a:lvl2pPr>
            <a:lvl3pPr eaLnBrk="0" hangingPunct="0">
              <a:defRPr sz="2400">
                <a:solidFill>
                  <a:srgbClr val="000000"/>
                </a:solidFill>
                <a:latin typeface="Times New Roman" charset="0"/>
                <a:ea typeface="ヒラギノ明朝 Pro W3" charset="-128"/>
                <a:sym typeface="Times New Roman" charset="0"/>
              </a:defRPr>
            </a:lvl3pPr>
            <a:lvl4pPr eaLnBrk="0" hangingPunct="0">
              <a:defRPr sz="2400">
                <a:solidFill>
                  <a:srgbClr val="000000"/>
                </a:solidFill>
                <a:latin typeface="Times New Roman" charset="0"/>
                <a:ea typeface="ヒラギノ明朝 Pro W3" charset="-128"/>
                <a:sym typeface="Times New Roman" charset="0"/>
              </a:defRPr>
            </a:lvl4pPr>
            <a:lvl5pPr eaLnBrk="0" hangingPunct="0">
              <a:defRPr sz="2400">
                <a:solidFill>
                  <a:srgbClr val="000000"/>
                </a:solidFill>
                <a:latin typeface="Times New Roman" charset="0"/>
                <a:ea typeface="ヒラギノ明朝 Pro W3" charset="-128"/>
                <a:sym typeface="Times New Roman" charset="0"/>
              </a:defRPr>
            </a:lvl5pPr>
            <a:lvl6pPr marL="464220" eaLnBrk="0" fontAlgn="base" hangingPunct="0">
              <a:spcBef>
                <a:spcPct val="0"/>
              </a:spcBef>
              <a:spcAft>
                <a:spcPct val="0"/>
              </a:spcAft>
              <a:defRPr sz="2400">
                <a:solidFill>
                  <a:srgbClr val="000000"/>
                </a:solidFill>
                <a:latin typeface="Times New Roman" charset="0"/>
                <a:ea typeface="ヒラギノ明朝 Pro W3" charset="-128"/>
                <a:sym typeface="Times New Roman" charset="0"/>
              </a:defRPr>
            </a:lvl6pPr>
            <a:lvl7pPr marL="928441" eaLnBrk="0" fontAlgn="base" hangingPunct="0">
              <a:spcBef>
                <a:spcPct val="0"/>
              </a:spcBef>
              <a:spcAft>
                <a:spcPct val="0"/>
              </a:spcAft>
              <a:defRPr sz="2400">
                <a:solidFill>
                  <a:srgbClr val="000000"/>
                </a:solidFill>
                <a:latin typeface="Times New Roman" charset="0"/>
                <a:ea typeface="ヒラギノ明朝 Pro W3" charset="-128"/>
                <a:sym typeface="Times New Roman" charset="0"/>
              </a:defRPr>
            </a:lvl7pPr>
            <a:lvl8pPr marL="1392661" eaLnBrk="0" fontAlgn="base" hangingPunct="0">
              <a:spcBef>
                <a:spcPct val="0"/>
              </a:spcBef>
              <a:spcAft>
                <a:spcPct val="0"/>
              </a:spcAft>
              <a:defRPr sz="2400">
                <a:solidFill>
                  <a:srgbClr val="000000"/>
                </a:solidFill>
                <a:latin typeface="Times New Roman" charset="0"/>
                <a:ea typeface="ヒラギノ明朝 Pro W3" charset="-128"/>
                <a:sym typeface="Times New Roman" charset="0"/>
              </a:defRPr>
            </a:lvl8pPr>
            <a:lvl9pPr marL="1856881" eaLnBrk="0" fontAlgn="base" hangingPunct="0">
              <a:spcBef>
                <a:spcPct val="0"/>
              </a:spcBef>
              <a:spcAft>
                <a:spcPct val="0"/>
              </a:spcAft>
              <a:defRPr sz="2400">
                <a:solidFill>
                  <a:srgbClr val="000000"/>
                </a:solidFill>
                <a:latin typeface="Times New Roman" charset="0"/>
                <a:ea typeface="ヒラギノ明朝 Pro W3" charset="-128"/>
                <a:sym typeface="Times New Roman" charset="0"/>
              </a:defRPr>
            </a:lvl9pPr>
          </a:lstStyle>
          <a:p>
            <a:pPr eaLnBrk="1" hangingPunct="1"/>
            <a:fld id="{0F3A0AE7-09BC-4E5E-B6BF-1CD5A518E1F1}" type="slidenum">
              <a:rPr lang="en-US" altLang="en-US" sz="1200"/>
              <a:pPr eaLnBrk="1" hangingPunct="1"/>
              <a:t>25</a:t>
            </a:fld>
            <a:endParaRPr lang="en-US" altLang="en-US" sz="1200"/>
          </a:p>
        </p:txBody>
      </p:sp>
      <p:sp>
        <p:nvSpPr>
          <p:cNvPr id="27651" name="Rectangle 2"/>
          <p:cNvSpPr>
            <a:spLocks noGrp="1" noRot="1" noChangeAspect="1" noChangeArrowheads="1" noTextEdit="1"/>
          </p:cNvSpPr>
          <p:nvPr>
            <p:ph type="sldImg"/>
          </p:nvPr>
        </p:nvSpPr>
        <p:spPr>
          <a:xfrm>
            <a:off x="546100" y="150813"/>
            <a:ext cx="5857875" cy="4394200"/>
          </a:xfrm>
          <a:ln/>
        </p:spPr>
      </p:sp>
      <p:sp>
        <p:nvSpPr>
          <p:cNvPr id="27652" name="Rectangle 3"/>
          <p:cNvSpPr>
            <a:spLocks noGrp="1"/>
          </p:cNvSpPr>
          <p:nvPr>
            <p:ph type="body" idx="1"/>
          </p:nvPr>
        </p:nvSpPr>
        <p:spPr>
          <a:xfrm>
            <a:off x="695008" y="4996564"/>
            <a:ext cx="5560060" cy="3334830"/>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z="2400" b="0" dirty="0" smtClean="0">
                <a:latin typeface="Arial" panose="020B0604020202020204" pitchFamily="34" charset="0"/>
                <a:cs typeface="Arial" panose="020B0604020202020204" pitchFamily="34" charset="0"/>
              </a:rPr>
              <a:t>Slide </a:t>
            </a:r>
            <a:r>
              <a:rPr lang="en-US" altLang="en-US" sz="2400" b="0" dirty="0" smtClean="0">
                <a:latin typeface="Arial" panose="020B0604020202020204" pitchFamily="34" charset="0"/>
                <a:cs typeface="Arial" panose="020B0604020202020204" pitchFamily="34" charset="0"/>
              </a:rPr>
              <a:t>25 </a:t>
            </a:r>
            <a:r>
              <a:rPr lang="en-US" altLang="en-US" sz="2400" b="0" dirty="0" smtClean="0">
                <a:latin typeface="Arial" panose="020B0604020202020204" pitchFamily="34" charset="0"/>
                <a:cs typeface="Arial" panose="020B0604020202020204" pitchFamily="34" charset="0"/>
              </a:rPr>
              <a:t>(5 min)</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en-US" sz="2400" b="0" dirty="0" smtClean="0">
                <a:latin typeface="Arial" panose="020B0604020202020204" pitchFamily="34" charset="0"/>
                <a:cs typeface="Arial" panose="020B0604020202020204" pitchFamily="34" charset="0"/>
              </a:rPr>
              <a:t>This is an image, also from the Kennedy Center,  representing arts integration delivery. Ask participants "What type of instructional delivery does this exemplify?" </a:t>
            </a:r>
            <a:r>
              <a:rPr lang="en-US" sz="2400" dirty="0" smtClean="0"/>
              <a:t>(balanced instruction in the arts and other core subjects, with dual learning objectives, as opposed to simply throwing in an arts activity without building the skills necessary to accomplish an effective arts experience that can be assessed)</a:t>
            </a:r>
          </a:p>
          <a:p>
            <a:endParaRPr lang="en-US" altLang="en-US" sz="2400" b="0" dirty="0" smtClean="0">
              <a:latin typeface="Arial" panose="020B0604020202020204" pitchFamily="34" charset="0"/>
              <a:cs typeface="Arial" panose="020B0604020202020204" pitchFamily="34" charset="0"/>
            </a:endParaRPr>
          </a:p>
          <a:p>
            <a:r>
              <a:rPr lang="en-US" altLang="en-US" sz="2400" b="0" dirty="0" smtClean="0">
                <a:latin typeface="Arial" panose="020B0604020202020204" pitchFamily="34" charset="0"/>
                <a:cs typeface="Arial" panose="020B0604020202020204" pitchFamily="34" charset="0"/>
              </a:rPr>
              <a:t>Ask participants: "What </a:t>
            </a:r>
            <a:r>
              <a:rPr lang="en-US" altLang="en-US" sz="2400" b="0" dirty="0" smtClean="0">
                <a:latin typeface="Arial" panose="020B0604020202020204" pitchFamily="34" charset="0"/>
                <a:cs typeface="Arial" panose="020B0604020202020204" pitchFamily="34" charset="0"/>
              </a:rPr>
              <a:t>does this look like in the classroom</a:t>
            </a:r>
            <a:r>
              <a:rPr lang="en-US" altLang="en-US" sz="2400" b="0" dirty="0" smtClean="0">
                <a:latin typeface="Arial" panose="020B0604020202020204" pitchFamily="34" charset="0"/>
                <a:cs typeface="Arial" panose="020B0604020202020204" pitchFamily="34" charset="0"/>
              </a:rPr>
              <a:t>?“</a:t>
            </a:r>
          </a:p>
          <a:p>
            <a:endParaRPr lang="en-US" altLang="en-US" sz="2400" b="0" dirty="0">
              <a:latin typeface="Arial" panose="020B0604020202020204" pitchFamily="34" charset="0"/>
              <a:cs typeface="Arial" panose="020B0604020202020204" pitchFamily="34" charset="0"/>
            </a:endParaRPr>
          </a:p>
          <a:p>
            <a:r>
              <a:rPr lang="en-US" altLang="en-US" sz="2400" b="0" dirty="0" smtClean="0">
                <a:latin typeface="Arial" panose="020B0604020202020204" pitchFamily="34" charset="0"/>
                <a:cs typeface="Arial" panose="020B0604020202020204" pitchFamily="34" charset="0"/>
              </a:rPr>
              <a:t>(Could </a:t>
            </a:r>
            <a:r>
              <a:rPr lang="en-US" altLang="en-US" sz="2400" b="0" dirty="0">
                <a:latin typeface="Arial" panose="020B0604020202020204" pitchFamily="34" charset="0"/>
                <a:cs typeface="Arial" panose="020B0604020202020204" pitchFamily="34" charset="0"/>
              </a:rPr>
              <a:t>look like this… </a:t>
            </a:r>
            <a:r>
              <a:rPr lang="en-US" altLang="en-US" sz="2400" b="0" dirty="0" smtClean="0">
                <a:latin typeface="Arial" panose="020B0604020202020204" pitchFamily="34" charset="0"/>
                <a:cs typeface="Arial" panose="020B0604020202020204" pitchFamily="34" charset="0"/>
              </a:rPr>
              <a:t>in this case a </a:t>
            </a:r>
            <a:r>
              <a:rPr lang="en-US" altLang="en-US" sz="2400" b="0" dirty="0">
                <a:latin typeface="Arial" panose="020B0604020202020204" pitchFamily="34" charset="0"/>
                <a:cs typeface="Arial" panose="020B0604020202020204" pitchFamily="34" charset="0"/>
              </a:rPr>
              <a:t>dance and science </a:t>
            </a:r>
            <a:r>
              <a:rPr lang="en-US" altLang="en-US" sz="2400" b="0" dirty="0" smtClean="0">
                <a:latin typeface="Arial" panose="020B0604020202020204" pitchFamily="34" charset="0"/>
                <a:cs typeface="Arial" panose="020B0604020202020204" pitchFamily="34" charset="0"/>
              </a:rPr>
              <a:t>lesson…or </a:t>
            </a:r>
            <a:r>
              <a:rPr lang="en-US" altLang="en-US" sz="2400" b="0" dirty="0">
                <a:latin typeface="Arial" panose="020B0604020202020204" pitchFamily="34" charset="0"/>
                <a:cs typeface="Arial" panose="020B0604020202020204" pitchFamily="34" charset="0"/>
              </a:rPr>
              <a:t>could look  more like Thematic Units with the art frontloading or a unit ending activity related to the curriculum being </a:t>
            </a:r>
            <a:r>
              <a:rPr lang="en-US" altLang="en-US" sz="2400" b="0" dirty="0" smtClean="0">
                <a:latin typeface="Arial" panose="020B0604020202020204" pitchFamily="34" charset="0"/>
                <a:cs typeface="Arial" panose="020B0604020202020204" pitchFamily="34" charset="0"/>
              </a:rPr>
              <a:t>taught)</a:t>
            </a:r>
            <a:endParaRPr lang="en-US" altLang="en-US" sz="2400" b="0" dirty="0">
              <a:latin typeface="Arial" panose="020B0604020202020204" pitchFamily="34" charset="0"/>
              <a:cs typeface="Arial" panose="020B0604020202020204" pitchFamily="34" charset="0"/>
            </a:endParaRPr>
          </a:p>
          <a:p>
            <a:pPr eaLnBrk="1" hangingPunct="1"/>
            <a:endParaRPr lang="en-US" altLang="en-US" b="0" dirty="0" smtClean="0"/>
          </a:p>
        </p:txBody>
      </p:sp>
    </p:spTree>
    <p:extLst>
      <p:ext uri="{BB962C8B-B14F-4D97-AF65-F5344CB8AC3E}">
        <p14:creationId xmlns:p14="http://schemas.microsoft.com/office/powerpoint/2010/main" val="360067338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lvl1pPr eaLnBrk="0" hangingPunct="0">
              <a:defRPr sz="2400">
                <a:solidFill>
                  <a:srgbClr val="000000"/>
                </a:solidFill>
                <a:latin typeface="Times New Roman" charset="0"/>
                <a:ea typeface="ヒラギノ明朝 Pro W3" charset="-128"/>
                <a:sym typeface="Times New Roman" charset="0"/>
              </a:defRPr>
            </a:lvl1pPr>
            <a:lvl2pPr marL="38504588" indent="-38040484" eaLnBrk="0" hangingPunct="0">
              <a:defRPr sz="2400">
                <a:solidFill>
                  <a:srgbClr val="000000"/>
                </a:solidFill>
                <a:latin typeface="Times New Roman" charset="0"/>
                <a:ea typeface="ヒラギノ明朝 Pro W3" charset="-128"/>
                <a:sym typeface="Times New Roman" charset="0"/>
              </a:defRPr>
            </a:lvl2pPr>
            <a:lvl3pPr eaLnBrk="0" hangingPunct="0">
              <a:defRPr sz="2400">
                <a:solidFill>
                  <a:srgbClr val="000000"/>
                </a:solidFill>
                <a:latin typeface="Times New Roman" charset="0"/>
                <a:ea typeface="ヒラギノ明朝 Pro W3" charset="-128"/>
                <a:sym typeface="Times New Roman" charset="0"/>
              </a:defRPr>
            </a:lvl3pPr>
            <a:lvl4pPr eaLnBrk="0" hangingPunct="0">
              <a:defRPr sz="2400">
                <a:solidFill>
                  <a:srgbClr val="000000"/>
                </a:solidFill>
                <a:latin typeface="Times New Roman" charset="0"/>
                <a:ea typeface="ヒラギノ明朝 Pro W3" charset="-128"/>
                <a:sym typeface="Times New Roman" charset="0"/>
              </a:defRPr>
            </a:lvl4pPr>
            <a:lvl5pPr eaLnBrk="0" hangingPunct="0">
              <a:defRPr sz="2400">
                <a:solidFill>
                  <a:srgbClr val="000000"/>
                </a:solidFill>
                <a:latin typeface="Times New Roman" charset="0"/>
                <a:ea typeface="ヒラギノ明朝 Pro W3" charset="-128"/>
                <a:sym typeface="Times New Roman" charset="0"/>
              </a:defRPr>
            </a:lvl5pPr>
            <a:lvl6pPr marL="464104" eaLnBrk="0" fontAlgn="base" hangingPunct="0">
              <a:spcBef>
                <a:spcPct val="0"/>
              </a:spcBef>
              <a:spcAft>
                <a:spcPct val="0"/>
              </a:spcAft>
              <a:defRPr sz="2400">
                <a:solidFill>
                  <a:srgbClr val="000000"/>
                </a:solidFill>
                <a:latin typeface="Times New Roman" charset="0"/>
                <a:ea typeface="ヒラギノ明朝 Pro W3" charset="-128"/>
                <a:sym typeface="Times New Roman" charset="0"/>
              </a:defRPr>
            </a:lvl6pPr>
            <a:lvl7pPr marL="928210" eaLnBrk="0" fontAlgn="base" hangingPunct="0">
              <a:spcBef>
                <a:spcPct val="0"/>
              </a:spcBef>
              <a:spcAft>
                <a:spcPct val="0"/>
              </a:spcAft>
              <a:defRPr sz="2400">
                <a:solidFill>
                  <a:srgbClr val="000000"/>
                </a:solidFill>
                <a:latin typeface="Times New Roman" charset="0"/>
                <a:ea typeface="ヒラギノ明朝 Pro W3" charset="-128"/>
                <a:sym typeface="Times New Roman" charset="0"/>
              </a:defRPr>
            </a:lvl7pPr>
            <a:lvl8pPr marL="1392314" eaLnBrk="0" fontAlgn="base" hangingPunct="0">
              <a:spcBef>
                <a:spcPct val="0"/>
              </a:spcBef>
              <a:spcAft>
                <a:spcPct val="0"/>
              </a:spcAft>
              <a:defRPr sz="2400">
                <a:solidFill>
                  <a:srgbClr val="000000"/>
                </a:solidFill>
                <a:latin typeface="Times New Roman" charset="0"/>
                <a:ea typeface="ヒラギノ明朝 Pro W3" charset="-128"/>
                <a:sym typeface="Times New Roman" charset="0"/>
              </a:defRPr>
            </a:lvl8pPr>
            <a:lvl9pPr marL="1856420" eaLnBrk="0" fontAlgn="base" hangingPunct="0">
              <a:spcBef>
                <a:spcPct val="0"/>
              </a:spcBef>
              <a:spcAft>
                <a:spcPct val="0"/>
              </a:spcAft>
              <a:defRPr sz="2400">
                <a:solidFill>
                  <a:srgbClr val="000000"/>
                </a:solidFill>
                <a:latin typeface="Times New Roman" charset="0"/>
                <a:ea typeface="ヒラギノ明朝 Pro W3" charset="-128"/>
                <a:sym typeface="Times New Roman" charset="0"/>
              </a:defRPr>
            </a:lvl9pPr>
          </a:lstStyle>
          <a:p>
            <a:pPr eaLnBrk="1" hangingPunct="1"/>
            <a:fld id="{795FE1A6-C630-4417-906D-E515E5F21019}" type="slidenum">
              <a:rPr lang="en-US" altLang="en-US" sz="1200"/>
              <a:pPr eaLnBrk="1" hangingPunct="1"/>
              <a:t>26</a:t>
            </a:fld>
            <a:endParaRPr lang="en-US" altLang="en-US" sz="1200"/>
          </a:p>
        </p:txBody>
      </p:sp>
      <p:sp>
        <p:nvSpPr>
          <p:cNvPr id="29699" name="Rectangle 2"/>
          <p:cNvSpPr>
            <a:spLocks noGrp="1" noRot="1" noChangeAspect="1" noChangeArrowheads="1"/>
          </p:cNvSpPr>
          <p:nvPr>
            <p:ph type="sldImg"/>
          </p:nvPr>
        </p:nvSpPr>
        <p:spPr>
          <a:solidFill>
            <a:srgbClr val="FFFFFF"/>
          </a:solidFill>
          <a:ln/>
        </p:spPr>
      </p:sp>
      <p:sp>
        <p:nvSpPr>
          <p:cNvPr id="29700" name="Rectangle 3"/>
          <p:cNvSpPr>
            <a:spLocks noGrp="1" noChangeArrowheads="1"/>
          </p:cNvSpPr>
          <p:nvPr>
            <p:ph type="body" idx="1"/>
          </p:nvPr>
        </p:nvSpPr>
        <p:spPr>
          <a:solidFill>
            <a:srgbClr val="FFFFFF"/>
          </a:solidFill>
          <a:ln>
            <a:solidFill>
              <a:srgbClr val="000000"/>
            </a:solidFill>
          </a:ln>
        </p:spPr>
        <p:txBody>
          <a:bodyPr lIns="92808" tIns="46405" rIns="92808" bIns="46405"/>
          <a:lstStyle/>
          <a:p>
            <a:r>
              <a:rPr lang="en-US" sz="2000" b="0" dirty="0" smtClean="0">
                <a:latin typeface="Times New Roman" panose="02020603050405020304" pitchFamily="18" charset="0"/>
                <a:cs typeface="Times New Roman" panose="02020603050405020304" pitchFamily="18" charset="0"/>
              </a:rPr>
              <a:t>Slide </a:t>
            </a:r>
            <a:r>
              <a:rPr lang="en-US" sz="2000" b="0" dirty="0" smtClean="0">
                <a:latin typeface="Times New Roman" panose="02020603050405020304" pitchFamily="18" charset="0"/>
                <a:cs typeface="Times New Roman" panose="02020603050405020304" pitchFamily="18" charset="0"/>
              </a:rPr>
              <a:t>26 </a:t>
            </a:r>
            <a:r>
              <a:rPr lang="en-US" sz="2000" b="0" dirty="0" smtClean="0">
                <a:latin typeface="Times New Roman" panose="02020603050405020304" pitchFamily="18" charset="0"/>
                <a:cs typeface="Times New Roman" panose="02020603050405020304" pitchFamily="18" charset="0"/>
              </a:rPr>
              <a:t>(20 min)</a:t>
            </a:r>
          </a:p>
          <a:p>
            <a:pPr marL="0" marR="0" indent="0" algn="l" defTabSz="914400" rtl="0" eaLnBrk="1" fontAlgn="auto" latinLnBrk="0" hangingPunct="1">
              <a:lnSpc>
                <a:spcPct val="100000"/>
              </a:lnSpc>
              <a:spcBef>
                <a:spcPts val="0"/>
              </a:spcBef>
              <a:spcAft>
                <a:spcPts val="0"/>
              </a:spcAft>
              <a:buClrTx/>
              <a:buSzTx/>
              <a:buFontTx/>
              <a:buNone/>
              <a:tabLst/>
              <a:defRPr/>
            </a:pPr>
            <a:r>
              <a:rPr lang="en-US" sz="2000" b="0" dirty="0" smtClean="0">
                <a:latin typeface="Times New Roman" panose="02020603050405020304" pitchFamily="18" charset="0"/>
                <a:cs typeface="Times New Roman" panose="02020603050405020304" pitchFamily="18" charset="0"/>
              </a:rPr>
              <a:t>Introduce the Kennedy Center definition of arts integration. </a:t>
            </a:r>
            <a:r>
              <a:rPr lang="en-US" sz="2000" b="0" dirty="0" smtClean="0">
                <a:latin typeface="Times New Roman" panose="02020603050405020304" pitchFamily="18" charset="0"/>
                <a:cs typeface="Times New Roman" panose="02020603050405020304" pitchFamily="18" charset="0"/>
              </a:rPr>
              <a:t>See Arts Integration Checklist &amp; Rubric Handout.</a:t>
            </a:r>
          </a:p>
          <a:p>
            <a:pPr marL="0" marR="0" indent="0" algn="l" defTabSz="914400" rtl="0" eaLnBrk="1" fontAlgn="auto" latinLnBrk="0" hangingPunct="1">
              <a:lnSpc>
                <a:spcPct val="100000"/>
              </a:lnSpc>
              <a:spcBef>
                <a:spcPts val="0"/>
              </a:spcBef>
              <a:spcAft>
                <a:spcPts val="0"/>
              </a:spcAft>
              <a:buClrTx/>
              <a:buSzTx/>
              <a:buFontTx/>
              <a:buNone/>
              <a:tabLst/>
              <a:defRPr/>
            </a:pPr>
            <a:r>
              <a:rPr lang="en-US" sz="2000" b="0" dirty="0" smtClean="0">
                <a:latin typeface="Times New Roman" panose="02020603050405020304" pitchFamily="18" charset="0"/>
                <a:cs typeface="Times New Roman" panose="02020603050405020304" pitchFamily="18" charset="0"/>
              </a:rPr>
              <a:t>Take a few moments to read over the</a:t>
            </a:r>
            <a:r>
              <a:rPr lang="en-US" sz="2000" b="0" baseline="0" dirty="0" smtClean="0">
                <a:latin typeface="Times New Roman" panose="02020603050405020304" pitchFamily="18" charset="0"/>
                <a:cs typeface="Times New Roman" panose="02020603050405020304" pitchFamily="18" charset="0"/>
              </a:rPr>
              <a:t> definition and define terms and concepts in the definition.</a:t>
            </a:r>
            <a:endParaRPr lang="en-US" sz="2000" b="0" dirty="0" smtClean="0">
              <a:latin typeface="Times New Roman" panose="02020603050405020304" pitchFamily="18" charset="0"/>
              <a:cs typeface="Times New Roman" panose="02020603050405020304"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2000" b="0" dirty="0" smtClean="0">
                <a:latin typeface="Times New Roman" panose="02020603050405020304" pitchFamily="18" charset="0"/>
                <a:cs typeface="Times New Roman" panose="02020603050405020304" pitchFamily="18" charset="0"/>
              </a:rPr>
              <a:t>In small groups, have the participants create their own definition of arts integration. </a:t>
            </a:r>
          </a:p>
          <a:p>
            <a:r>
              <a:rPr lang="en-US" sz="2000" b="0" dirty="0" smtClean="0">
                <a:latin typeface="Times New Roman" panose="02020603050405020304" pitchFamily="18" charset="0"/>
                <a:cs typeface="Times New Roman" panose="02020603050405020304" pitchFamily="18" charset="0"/>
              </a:rPr>
              <a:t>Share </a:t>
            </a:r>
            <a:r>
              <a:rPr lang="en-US" sz="2000" b="0" dirty="0" smtClean="0">
                <a:latin typeface="Times New Roman" panose="02020603050405020304" pitchFamily="18" charset="0"/>
                <a:cs typeface="Times New Roman" panose="02020603050405020304" pitchFamily="18" charset="0"/>
              </a:rPr>
              <a:t>these with the larger group and compare with the Kennedy Center definition. as an option, you can turn off the PowerPoint while the groups create their definitions</a:t>
            </a:r>
            <a:r>
              <a:rPr lang="en-US" sz="2000" b="0" dirty="0" smtClean="0">
                <a:latin typeface="Times New Roman" panose="02020603050405020304" pitchFamily="18" charset="0"/>
                <a:cs typeface="Times New Roman" panose="02020603050405020304" pitchFamily="18" charset="0"/>
              </a:rPr>
              <a:t>.</a:t>
            </a:r>
          </a:p>
          <a:p>
            <a:r>
              <a:rPr lang="en-US" sz="2000" b="0" dirty="0" smtClean="0">
                <a:latin typeface="Times New Roman" panose="02020603050405020304" pitchFamily="18" charset="0"/>
                <a:cs typeface="Times New Roman" panose="02020603050405020304" pitchFamily="18" charset="0"/>
              </a:rPr>
              <a:t>Now take a few moments to look over the Arts Integration Rubric and share initial</a:t>
            </a:r>
            <a:r>
              <a:rPr lang="en-US" sz="2000" b="0" baseline="0" dirty="0" smtClean="0">
                <a:latin typeface="Times New Roman" panose="02020603050405020304" pitchFamily="18" charset="0"/>
                <a:cs typeface="Times New Roman" panose="02020603050405020304" pitchFamily="18" charset="0"/>
              </a:rPr>
              <a:t> thoughts.</a:t>
            </a:r>
            <a:endParaRPr lang="en-US" sz="2000" b="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1351620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65225" y="692150"/>
            <a:ext cx="4619625" cy="3465513"/>
          </a:xfrm>
        </p:spPr>
      </p:sp>
      <p:sp>
        <p:nvSpPr>
          <p:cNvPr id="3" name="Notes Placeholder 2"/>
          <p:cNvSpPr>
            <a:spLocks noGrp="1"/>
          </p:cNvSpPr>
          <p:nvPr>
            <p:ph type="body" idx="1"/>
          </p:nvPr>
        </p:nvSpPr>
        <p:spPr/>
        <p:txBody>
          <a:bodyPr/>
          <a:lstStyle/>
          <a:p>
            <a:r>
              <a:rPr lang="en-US" sz="1600" b="0" dirty="0" smtClean="0">
                <a:latin typeface="Arial" panose="020B0604020202020204" pitchFamily="34" charset="0"/>
                <a:cs typeface="Arial" panose="020B0604020202020204" pitchFamily="34" charset="0"/>
              </a:rPr>
              <a:t>Slide 27 (5 min)</a:t>
            </a:r>
          </a:p>
          <a:p>
            <a:r>
              <a:rPr lang="en-US" sz="1600" b="0" dirty="0" smtClean="0">
                <a:latin typeface="Arial" panose="020B0604020202020204" pitchFamily="34" charset="0"/>
                <a:cs typeface="Arial" panose="020B0604020202020204" pitchFamily="34" charset="0"/>
              </a:rPr>
              <a:t>The myths and realities of creativity.</a:t>
            </a:r>
          </a:p>
          <a:p>
            <a:r>
              <a:rPr lang="en-US" sz="1600" b="0" dirty="0" smtClean="0">
                <a:latin typeface="Arial" panose="020B0604020202020204" pitchFamily="34" charset="0"/>
                <a:cs typeface="Arial" panose="020B0604020202020204" pitchFamily="34" charset="0"/>
              </a:rPr>
              <a:t>Are</a:t>
            </a:r>
            <a:r>
              <a:rPr lang="en-US" sz="1600" b="0" baseline="0" dirty="0" smtClean="0">
                <a:latin typeface="Arial" panose="020B0604020202020204" pitchFamily="34" charset="0"/>
                <a:cs typeface="Arial" panose="020B0604020202020204" pitchFamily="34" charset="0"/>
              </a:rPr>
              <a:t> there </a:t>
            </a:r>
            <a:r>
              <a:rPr lang="en-US" sz="1600" b="0" dirty="0" smtClean="0">
                <a:latin typeface="Arial" panose="020B0604020202020204" pitchFamily="34" charset="0"/>
                <a:cs typeface="Arial" panose="020B0604020202020204" pitchFamily="34" charset="0"/>
              </a:rPr>
              <a:t>misconceptions </a:t>
            </a:r>
            <a:r>
              <a:rPr lang="en-US" sz="1600" b="0" dirty="0">
                <a:latin typeface="Arial" panose="020B0604020202020204" pitchFamily="34" charset="0"/>
                <a:cs typeface="Arial" panose="020B0604020202020204" pitchFamily="34" charset="0"/>
              </a:rPr>
              <a:t>around creativity </a:t>
            </a:r>
            <a:r>
              <a:rPr lang="en-US" sz="1600" b="0" dirty="0" smtClean="0">
                <a:latin typeface="Arial" panose="020B0604020202020204" pitchFamily="34" charset="0"/>
                <a:cs typeface="Arial" panose="020B0604020202020204" pitchFamily="34" charset="0"/>
              </a:rPr>
              <a:t>that exist </a:t>
            </a:r>
            <a:r>
              <a:rPr lang="en-US" sz="1600" b="0" dirty="0">
                <a:latin typeface="Arial" panose="020B0604020202020204" pitchFamily="34" charset="0"/>
                <a:cs typeface="Arial" panose="020B0604020202020204" pitchFamily="34" charset="0"/>
              </a:rPr>
              <a:t>in your school or district? </a:t>
            </a:r>
          </a:p>
          <a:p>
            <a:endParaRPr lang="en-US" sz="1400" b="0" dirty="0">
              <a:latin typeface="Arial" panose="020B0604020202020204" pitchFamily="34" charset="0"/>
              <a:cs typeface="Arial" panose="020B0604020202020204" pitchFamily="34" charset="0"/>
            </a:endParaRPr>
          </a:p>
          <a:p>
            <a:r>
              <a:rPr lang="en-US" sz="1400" b="0" dirty="0">
                <a:latin typeface="Arial" panose="020B0604020202020204" pitchFamily="34" charset="0"/>
                <a:cs typeface="Arial" panose="020B0604020202020204" pitchFamily="34" charset="0"/>
              </a:rPr>
              <a:t>Other Myths</a:t>
            </a:r>
          </a:p>
          <a:p>
            <a:pPr marL="285034" indent="-285034">
              <a:spcAft>
                <a:spcPts val="203"/>
              </a:spcAft>
              <a:buFont typeface="Arial" panose="020B0604020202020204" pitchFamily="34" charset="0"/>
              <a:buChar char="•"/>
            </a:pPr>
            <a:r>
              <a:rPr lang="en-US" altLang="en-US" sz="1400" b="0" dirty="0">
                <a:latin typeface="Arial" panose="020B0604020202020204" pitchFamily="34" charset="0"/>
                <a:cs typeface="Arial" panose="020B0604020202020204" pitchFamily="34" charset="0"/>
              </a:rPr>
              <a:t>A gift of genius that can’t be taught </a:t>
            </a:r>
          </a:p>
          <a:p>
            <a:pPr marL="285034" indent="-285034">
              <a:spcAft>
                <a:spcPts val="203"/>
              </a:spcAft>
              <a:buFont typeface="Arial" panose="020B0604020202020204" pitchFamily="34" charset="0"/>
              <a:buChar char="•"/>
            </a:pPr>
            <a:r>
              <a:rPr lang="en-US" altLang="en-US" sz="1400" b="0" dirty="0">
                <a:latin typeface="Arial" panose="020B0604020202020204" pitchFamily="34" charset="0"/>
                <a:cs typeface="Arial" panose="020B0604020202020204" pitchFamily="34" charset="0"/>
              </a:rPr>
              <a:t>Only involves the right brain </a:t>
            </a:r>
          </a:p>
          <a:p>
            <a:pPr marL="285034" indent="-285034">
              <a:spcAft>
                <a:spcPts val="203"/>
              </a:spcAft>
              <a:buFont typeface="Arial" panose="020B0604020202020204" pitchFamily="34" charset="0"/>
              <a:buChar char="•"/>
            </a:pPr>
            <a:r>
              <a:rPr lang="en-US" altLang="en-US" sz="1400" b="0" dirty="0">
                <a:latin typeface="Arial" panose="020B0604020202020204" pitchFamily="34" charset="0"/>
                <a:cs typeface="Arial" panose="020B0604020202020204" pitchFamily="34" charset="0"/>
              </a:rPr>
              <a:t>Only those that are “artistic” make art </a:t>
            </a:r>
          </a:p>
          <a:p>
            <a:pPr marL="285034" indent="-285034">
              <a:spcAft>
                <a:spcPts val="203"/>
              </a:spcAft>
              <a:buFont typeface="Arial" panose="020B0604020202020204" pitchFamily="34" charset="0"/>
              <a:buChar char="•"/>
            </a:pPr>
            <a:r>
              <a:rPr lang="en-US" altLang="en-US" sz="1400" b="0" dirty="0">
                <a:latin typeface="Arial" panose="020B0604020202020204" pitchFamily="34" charset="0"/>
                <a:cs typeface="Arial" panose="020B0604020202020204" pitchFamily="34" charset="0"/>
              </a:rPr>
              <a:t>It’s all about freedom – no constraints</a:t>
            </a:r>
          </a:p>
          <a:p>
            <a:pPr marL="285034" indent="-285034">
              <a:spcAft>
                <a:spcPts val="203"/>
              </a:spcAft>
              <a:buFont typeface="Arial" panose="020B0604020202020204" pitchFamily="34" charset="0"/>
              <a:buChar char="•"/>
            </a:pPr>
            <a:r>
              <a:rPr lang="en-US" altLang="en-US" sz="1400" b="0" dirty="0">
                <a:latin typeface="Arial" panose="020B0604020202020204" pitchFamily="34" charset="0"/>
                <a:cs typeface="Arial" panose="020B0604020202020204" pitchFamily="34" charset="0"/>
              </a:rPr>
              <a:t>Intuition is not valuable</a:t>
            </a:r>
          </a:p>
          <a:p>
            <a:pPr marL="285034" indent="-285034">
              <a:spcAft>
                <a:spcPts val="203"/>
              </a:spcAft>
              <a:buFont typeface="Arial" panose="020B0604020202020204" pitchFamily="34" charset="0"/>
              <a:buChar char="•"/>
            </a:pPr>
            <a:r>
              <a:rPr lang="en-US" altLang="en-US" sz="1400" b="0" dirty="0">
                <a:latin typeface="Arial" panose="020B0604020202020204" pitchFamily="34" charset="0"/>
                <a:cs typeface="Arial" panose="020B0604020202020204" pitchFamily="34" charset="0"/>
              </a:rPr>
              <a:t>Creative people are less valuable then their logical counterparts</a:t>
            </a:r>
          </a:p>
          <a:p>
            <a:pPr marL="285034" indent="-285034">
              <a:spcAft>
                <a:spcPts val="203"/>
              </a:spcAft>
              <a:buFont typeface="Arial" panose="020B0604020202020204" pitchFamily="34" charset="0"/>
              <a:buChar char="•"/>
            </a:pPr>
            <a:r>
              <a:rPr lang="en-US" altLang="en-US" sz="1400" b="0" dirty="0">
                <a:latin typeface="Arial" panose="020B0604020202020204" pitchFamily="34" charset="0"/>
                <a:cs typeface="Arial" panose="020B0604020202020204" pitchFamily="34" charset="0"/>
              </a:rPr>
              <a:t>Creative intelligence is not as useful as left-brain intelligences.</a:t>
            </a:r>
          </a:p>
          <a:p>
            <a:pPr marL="285034" indent="-285034">
              <a:spcAft>
                <a:spcPts val="203"/>
              </a:spcAft>
              <a:buFont typeface="Arial" panose="020B0604020202020204" pitchFamily="34" charset="0"/>
              <a:buChar char="•"/>
            </a:pPr>
            <a:r>
              <a:rPr lang="en-US" altLang="en-US" sz="1400" b="0" dirty="0">
                <a:latin typeface="Arial" panose="020B0604020202020204" pitchFamily="34" charset="0"/>
                <a:cs typeface="Arial" panose="020B0604020202020204" pitchFamily="34" charset="0"/>
              </a:rPr>
              <a:t>Cannot be assessed</a:t>
            </a:r>
          </a:p>
          <a:p>
            <a:endParaRPr lang="en-US" b="0" dirty="0"/>
          </a:p>
        </p:txBody>
      </p:sp>
      <p:sp>
        <p:nvSpPr>
          <p:cNvPr id="4" name="Slide Number Placeholder 3"/>
          <p:cNvSpPr>
            <a:spLocks noGrp="1"/>
          </p:cNvSpPr>
          <p:nvPr>
            <p:ph type="sldNum" sz="quarter" idx="10"/>
          </p:nvPr>
        </p:nvSpPr>
        <p:spPr/>
        <p:txBody>
          <a:bodyPr/>
          <a:lstStyle/>
          <a:p>
            <a:fld id="{C6EC5558-31BC-41D6-A781-17D3E44C9608}" type="slidenum">
              <a:rPr lang="en-US" smtClean="0"/>
              <a:t>27</a:t>
            </a:fld>
            <a:endParaRPr lang="en-US"/>
          </a:p>
        </p:txBody>
      </p:sp>
    </p:spTree>
    <p:extLst>
      <p:ext uri="{BB962C8B-B14F-4D97-AF65-F5344CB8AC3E}">
        <p14:creationId xmlns:p14="http://schemas.microsoft.com/office/powerpoint/2010/main" val="234259790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800" b="0" dirty="0" smtClean="0">
                <a:latin typeface="Arial" panose="020B0604020202020204" pitchFamily="34" charset="0"/>
                <a:cs typeface="Arial" panose="020B0604020202020204" pitchFamily="34" charset="0"/>
              </a:rPr>
              <a:t>Slide 28 (10 min)</a:t>
            </a:r>
          </a:p>
          <a:p>
            <a:r>
              <a:rPr lang="en-US" sz="2800" b="0" dirty="0" smtClean="0">
                <a:latin typeface="Arial" panose="020B0604020202020204" pitchFamily="34" charset="0"/>
                <a:cs typeface="Arial" panose="020B0604020202020204" pitchFamily="34" charset="0"/>
              </a:rPr>
              <a:t>Boosting creativity. Use the arts. Ask participants what arts-based methods they use to support creativity in the classroom.</a:t>
            </a:r>
            <a:endParaRPr lang="en-US" sz="2800" b="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A98B3D3A-7910-4765-AD7F-08C950CA4CC5}" type="slidenum">
              <a:rPr lang="en-US" smtClean="0"/>
              <a:t>28</a:t>
            </a:fld>
            <a:endParaRPr lang="en-US"/>
          </a:p>
        </p:txBody>
      </p:sp>
    </p:spTree>
    <p:extLst>
      <p:ext uri="{BB962C8B-B14F-4D97-AF65-F5344CB8AC3E}">
        <p14:creationId xmlns:p14="http://schemas.microsoft.com/office/powerpoint/2010/main" val="350556588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Slide Image Placeholder 1"/>
          <p:cNvSpPr>
            <a:spLocks noGrp="1" noRot="1" noChangeAspect="1" noTextEdit="1"/>
          </p:cNvSpPr>
          <p:nvPr>
            <p:ph type="sldImg"/>
          </p:nvPr>
        </p:nvSpPr>
        <p:spPr>
          <a:ln>
            <a:headEnd/>
            <a:tailEnd/>
          </a:ln>
        </p:spPr>
      </p:sp>
      <p:sp>
        <p:nvSpPr>
          <p:cNvPr id="102403"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t>Slide 29 (10 min)</a:t>
            </a:r>
          </a:p>
          <a:p>
            <a:r>
              <a:rPr lang="en-US" altLang="en-US" smtClean="0"/>
              <a:t>Reflection: Pair-share for these two prompts and share out.</a:t>
            </a:r>
            <a:endParaRPr lang="en-US" altLang="en-US" dirty="0" smtClean="0"/>
          </a:p>
        </p:txBody>
      </p:sp>
      <p:sp>
        <p:nvSpPr>
          <p:cNvPr id="102404"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indent="-90180">
              <a:defRPr sz="1400">
                <a:solidFill>
                  <a:srgbClr val="000000"/>
                </a:solidFill>
                <a:latin typeface="Arial" pitchFamily="34" charset="0"/>
                <a:ea typeface="MS PGothic" pitchFamily="34" charset="-128"/>
                <a:sym typeface="Arial" pitchFamily="34" charset="0"/>
              </a:defRPr>
            </a:lvl1pPr>
            <a:lvl2pPr indent="-90180">
              <a:defRPr sz="1400">
                <a:solidFill>
                  <a:srgbClr val="000000"/>
                </a:solidFill>
                <a:latin typeface="Arial" pitchFamily="34" charset="0"/>
                <a:ea typeface="MS PGothic" pitchFamily="34" charset="-128"/>
                <a:sym typeface="Arial" pitchFamily="34" charset="0"/>
              </a:defRPr>
            </a:lvl2pPr>
            <a:lvl3pPr indent="-90180">
              <a:defRPr sz="1400">
                <a:solidFill>
                  <a:srgbClr val="000000"/>
                </a:solidFill>
                <a:latin typeface="Arial" pitchFamily="34" charset="0"/>
                <a:ea typeface="MS PGothic" pitchFamily="34" charset="-128"/>
                <a:sym typeface="Arial" pitchFamily="34" charset="0"/>
              </a:defRPr>
            </a:lvl3pPr>
            <a:lvl4pPr indent="-90180">
              <a:defRPr sz="1400">
                <a:solidFill>
                  <a:srgbClr val="000000"/>
                </a:solidFill>
                <a:latin typeface="Arial" pitchFamily="34" charset="0"/>
                <a:ea typeface="MS PGothic" pitchFamily="34" charset="-128"/>
                <a:sym typeface="Arial" pitchFamily="34" charset="0"/>
              </a:defRPr>
            </a:lvl4pPr>
            <a:lvl5pPr indent="-90180">
              <a:defRPr sz="1400">
                <a:solidFill>
                  <a:srgbClr val="000000"/>
                </a:solidFill>
                <a:latin typeface="Arial" pitchFamily="34" charset="0"/>
                <a:ea typeface="MS PGothic" pitchFamily="34" charset="-128"/>
                <a:sym typeface="Arial" pitchFamily="34" charset="0"/>
              </a:defRPr>
            </a:lvl5pPr>
            <a:lvl6pPr indent="-9018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6pPr>
            <a:lvl7pPr indent="-9018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7pPr>
            <a:lvl8pPr indent="-9018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8pPr>
            <a:lvl9pPr indent="-9018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9pPr>
          </a:lstStyle>
          <a:p>
            <a:pPr>
              <a:buFont typeface="Arial" pitchFamily="34" charset="0"/>
              <a:buChar char="●"/>
            </a:pPr>
            <a:endParaRPr lang="en-US" altLang="en-US">
              <a:cs typeface="Arial" pitchFamily="34" charset="0"/>
            </a:endParaRPr>
          </a:p>
          <a:p>
            <a:pPr lvl="1">
              <a:buFont typeface="Courier New" pitchFamily="49" charset="0"/>
              <a:buChar char="o"/>
            </a:pPr>
            <a:endParaRPr lang="en-US" altLang="en-US">
              <a:cs typeface="Arial" pitchFamily="34" charset="0"/>
            </a:endParaRPr>
          </a:p>
          <a:p>
            <a:pPr lvl="2">
              <a:buFont typeface="Wingdings" pitchFamily="2" charset="2"/>
              <a:buChar char="§"/>
            </a:pPr>
            <a:endParaRPr lang="en-US" altLang="en-US">
              <a:cs typeface="Arial" pitchFamily="34" charset="0"/>
            </a:endParaRPr>
          </a:p>
          <a:p>
            <a:pPr lvl="3">
              <a:buFont typeface="Arial" pitchFamily="34" charset="0"/>
              <a:buChar char="●"/>
            </a:pPr>
            <a:endParaRPr lang="en-US" altLang="en-US">
              <a:cs typeface="Arial" pitchFamily="34" charset="0"/>
            </a:endParaRPr>
          </a:p>
          <a:p>
            <a:pPr lvl="4">
              <a:buFont typeface="Courier New" pitchFamily="49" charset="0"/>
              <a:buChar char="o"/>
            </a:pPr>
            <a:endParaRPr lang="en-US" altLang="en-US">
              <a:cs typeface="Arial" pitchFamily="34" charset="0"/>
            </a:endParaRPr>
          </a:p>
          <a:p>
            <a:pPr lvl="4">
              <a:buFont typeface="Wingdings" pitchFamily="2" charset="2"/>
              <a:buChar char="§"/>
            </a:pPr>
            <a:endParaRPr lang="en-US" altLang="en-US">
              <a:cs typeface="Arial" pitchFamily="34" charset="0"/>
            </a:endParaRPr>
          </a:p>
          <a:p>
            <a:pPr lvl="4">
              <a:buFont typeface="Arial" pitchFamily="34" charset="0"/>
              <a:buChar char="●"/>
            </a:pPr>
            <a:endParaRPr lang="en-US" altLang="en-US">
              <a:cs typeface="Arial" pitchFamily="34" charset="0"/>
            </a:endParaRPr>
          </a:p>
          <a:p>
            <a:pPr lvl="4">
              <a:buFont typeface="Courier New" pitchFamily="49" charset="0"/>
              <a:buChar char="o"/>
            </a:pPr>
            <a:endParaRPr lang="en-US" altLang="en-US">
              <a:cs typeface="Arial" pitchFamily="34" charset="0"/>
            </a:endParaRPr>
          </a:p>
          <a:p>
            <a:pPr lvl="4">
              <a:buFont typeface="Wingdings" pitchFamily="2" charset="2"/>
              <a:buChar char="§"/>
            </a:pPr>
            <a:endParaRPr lang="en-US" altLang="en-US">
              <a:cs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Slide 3 (10 minutes)</a:t>
            </a:r>
          </a:p>
          <a:p>
            <a:r>
              <a:rPr lang="en-US" dirty="0" smtClean="0"/>
              <a:t>Anticipatory Set / Name Game: </a:t>
            </a:r>
          </a:p>
          <a:p>
            <a:r>
              <a:rPr lang="en-US" dirty="0" smtClean="0"/>
              <a:t>Participants form a circle.</a:t>
            </a:r>
          </a:p>
          <a:p>
            <a:endParaRPr lang="en-US" dirty="0" smtClean="0"/>
          </a:p>
          <a:p>
            <a:r>
              <a:rPr lang="en-US" dirty="0" smtClean="0"/>
              <a:t>Facilitator thinks of an adjective that alliterates with the first letter of their name. </a:t>
            </a:r>
          </a:p>
          <a:p>
            <a:r>
              <a:rPr lang="en-US" dirty="0" smtClean="0"/>
              <a:t>Say the adjective, then say your first name. – e.g. Nutty Nancy - while pantomiming a representative gesture. </a:t>
            </a:r>
          </a:p>
          <a:p>
            <a:r>
              <a:rPr lang="en-US" dirty="0" smtClean="0"/>
              <a:t>Going around the circle, all participants follow suit.</a:t>
            </a:r>
          </a:p>
          <a:p>
            <a:endParaRPr lang="en-US" dirty="0" smtClean="0"/>
          </a:p>
          <a:p>
            <a:r>
              <a:rPr lang="en-US" dirty="0" smtClean="0"/>
              <a:t>Facilitator says their name and gestures again, but this time, the participants repeat the name and gesture (as a group). This is repeated for everyone in the group. </a:t>
            </a:r>
            <a:endParaRPr lang="en-US" dirty="0"/>
          </a:p>
        </p:txBody>
      </p:sp>
      <p:sp>
        <p:nvSpPr>
          <p:cNvPr id="4" name="Slide Number Placeholder 3"/>
          <p:cNvSpPr>
            <a:spLocks noGrp="1"/>
          </p:cNvSpPr>
          <p:nvPr>
            <p:ph type="sldNum" sz="quarter" idx="10"/>
          </p:nvPr>
        </p:nvSpPr>
        <p:spPr/>
        <p:txBody>
          <a:bodyPr/>
          <a:lstStyle/>
          <a:p>
            <a:fld id="{8839D61A-FD12-4682-9864-778871B86D67}" type="slidenum">
              <a:rPr lang="en-US" smtClean="0"/>
              <a:t>3</a:t>
            </a:fld>
            <a:endParaRPr lang="en-US" dirty="0"/>
          </a:p>
        </p:txBody>
      </p:sp>
    </p:spTree>
    <p:extLst>
      <p:ext uri="{BB962C8B-B14F-4D97-AF65-F5344CB8AC3E}">
        <p14:creationId xmlns:p14="http://schemas.microsoft.com/office/powerpoint/2010/main" val="31273134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a:ln>
            <a:headEnd/>
            <a:tailEnd/>
          </a:ln>
        </p:spPr>
      </p:sp>
      <p:sp>
        <p:nvSpPr>
          <p:cNvPr id="77827"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t>Slide 4</a:t>
            </a:r>
          </a:p>
          <a:p>
            <a:r>
              <a:rPr lang="en-US" altLang="en-US" dirty="0" smtClean="0"/>
              <a:t>This module is broken into 5 sections.</a:t>
            </a:r>
          </a:p>
          <a:p>
            <a:endParaRPr lang="en-US" altLang="en-US" dirty="0" smtClean="0"/>
          </a:p>
          <a:p>
            <a:r>
              <a:rPr lang="en-US" altLang="en-US" dirty="0" smtClean="0"/>
              <a:t>Section 1: Leadership is designed for an overall understanding of what arts integration is, how it is implemented into a classroom through core content areas, and its relevance to Common Core State Standards.</a:t>
            </a:r>
          </a:p>
          <a:p>
            <a:endParaRPr lang="en-US" altLang="en-US" dirty="0" smtClean="0"/>
          </a:p>
          <a:p>
            <a:r>
              <a:rPr lang="en-US" altLang="en-US" dirty="0" smtClean="0"/>
              <a:t>Section 2-5: Teacher modules can be presented in one day. However, it is best presented as a two-day professional development.  It can also be broken out into smaller professional development modules as delineated above.  Times for each section are noted on the Lesson Plan framework.</a:t>
            </a:r>
          </a:p>
        </p:txBody>
      </p:sp>
      <p:sp>
        <p:nvSpPr>
          <p:cNvPr id="77828"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indent="-88494">
              <a:defRPr sz="1400">
                <a:solidFill>
                  <a:srgbClr val="000000"/>
                </a:solidFill>
                <a:latin typeface="Arial" pitchFamily="34" charset="0"/>
                <a:ea typeface="MS PGothic" pitchFamily="34" charset="-128"/>
                <a:sym typeface="Arial" pitchFamily="34" charset="0"/>
              </a:defRPr>
            </a:lvl1pPr>
            <a:lvl2pPr indent="-88494">
              <a:defRPr sz="1400">
                <a:solidFill>
                  <a:srgbClr val="000000"/>
                </a:solidFill>
                <a:latin typeface="Arial" pitchFamily="34" charset="0"/>
                <a:ea typeface="MS PGothic" pitchFamily="34" charset="-128"/>
                <a:sym typeface="Arial" pitchFamily="34" charset="0"/>
              </a:defRPr>
            </a:lvl2pPr>
            <a:lvl3pPr indent="-88494">
              <a:defRPr sz="1400">
                <a:solidFill>
                  <a:srgbClr val="000000"/>
                </a:solidFill>
                <a:latin typeface="Arial" pitchFamily="34" charset="0"/>
                <a:ea typeface="MS PGothic" pitchFamily="34" charset="-128"/>
                <a:sym typeface="Arial" pitchFamily="34" charset="0"/>
              </a:defRPr>
            </a:lvl3pPr>
            <a:lvl4pPr indent="-88494">
              <a:defRPr sz="1400">
                <a:solidFill>
                  <a:srgbClr val="000000"/>
                </a:solidFill>
                <a:latin typeface="Arial" pitchFamily="34" charset="0"/>
                <a:ea typeface="MS PGothic" pitchFamily="34" charset="-128"/>
                <a:sym typeface="Arial" pitchFamily="34" charset="0"/>
              </a:defRPr>
            </a:lvl4pPr>
            <a:lvl5pPr indent="-88494">
              <a:defRPr sz="1400">
                <a:solidFill>
                  <a:srgbClr val="000000"/>
                </a:solidFill>
                <a:latin typeface="Arial" pitchFamily="34" charset="0"/>
                <a:ea typeface="MS PGothic" pitchFamily="34" charset="-128"/>
                <a:sym typeface="Arial" pitchFamily="34" charset="0"/>
              </a:defRPr>
            </a:lvl5pPr>
            <a:lvl6pPr indent="-88494"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6pPr>
            <a:lvl7pPr indent="-88494"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7pPr>
            <a:lvl8pPr indent="-88494"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8pPr>
            <a:lvl9pPr indent="-88494"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9pPr>
          </a:lstStyle>
          <a:p>
            <a:pPr>
              <a:buFont typeface="Arial" pitchFamily="34" charset="0"/>
              <a:buChar char="●"/>
            </a:pPr>
            <a:endParaRPr lang="en-US" altLang="en-US" smtClean="0">
              <a:cs typeface="Arial" pitchFamily="34" charset="0"/>
            </a:endParaRPr>
          </a:p>
          <a:p>
            <a:pPr lvl="1">
              <a:buFont typeface="Courier New" pitchFamily="49" charset="0"/>
              <a:buChar char="o"/>
            </a:pPr>
            <a:endParaRPr lang="en-US" altLang="en-US" smtClean="0">
              <a:cs typeface="Arial" pitchFamily="34" charset="0"/>
            </a:endParaRPr>
          </a:p>
          <a:p>
            <a:pPr lvl="2">
              <a:buFont typeface="Wingdings" pitchFamily="2" charset="2"/>
              <a:buChar char="§"/>
            </a:pPr>
            <a:endParaRPr lang="en-US" altLang="en-US" smtClean="0">
              <a:cs typeface="Arial" pitchFamily="34" charset="0"/>
            </a:endParaRPr>
          </a:p>
          <a:p>
            <a:pPr lvl="3">
              <a:buFont typeface="Arial" pitchFamily="34" charset="0"/>
              <a:buChar char="●"/>
            </a:pPr>
            <a:endParaRPr lang="en-US" altLang="en-US" smtClean="0">
              <a:cs typeface="Arial" pitchFamily="34" charset="0"/>
            </a:endParaRPr>
          </a:p>
          <a:p>
            <a:pPr lvl="4">
              <a:buFont typeface="Courier New" pitchFamily="49" charset="0"/>
              <a:buChar char="o"/>
            </a:pPr>
            <a:endParaRPr lang="en-US" altLang="en-US" smtClean="0">
              <a:cs typeface="Arial" pitchFamily="34" charset="0"/>
            </a:endParaRPr>
          </a:p>
          <a:p>
            <a:pPr lvl="4">
              <a:buFont typeface="Courier New" pitchFamily="49" charset="0"/>
              <a:buChar char="o"/>
            </a:pPr>
            <a:endParaRPr lang="en-US" altLang="en-US" smtClean="0">
              <a:cs typeface="Arial" pitchFamily="34" charset="0"/>
            </a:endParaRPr>
          </a:p>
          <a:p>
            <a:pPr lvl="4">
              <a:buFont typeface="Arial" pitchFamily="34" charset="0"/>
              <a:buChar char="●"/>
            </a:pPr>
            <a:endParaRPr lang="en-US" altLang="en-US" smtClean="0">
              <a:cs typeface="Arial" pitchFamily="34" charset="0"/>
            </a:endParaRPr>
          </a:p>
          <a:p>
            <a:pPr lvl="4">
              <a:buFont typeface="Courier New" pitchFamily="49" charset="0"/>
              <a:buChar char="o"/>
            </a:pPr>
            <a:endParaRPr lang="en-US" altLang="en-US" smtClean="0">
              <a:cs typeface="Arial" pitchFamily="34" charset="0"/>
            </a:endParaRPr>
          </a:p>
          <a:p>
            <a:pPr lvl="4">
              <a:buFont typeface="Courier New" pitchFamily="49" charset="0"/>
              <a:buChar char="o"/>
            </a:pPr>
            <a:endParaRPr lang="en-US" altLang="en-US" smtClean="0">
              <a:cs typeface="Arial"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a:ln>
            <a:miter lim="800000"/>
            <a:headEnd/>
            <a:tailEnd/>
          </a:ln>
        </p:spPr>
      </p:sp>
      <p:sp>
        <p:nvSpPr>
          <p:cNvPr id="78851"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en-US" altLang="en-US" b="0" dirty="0" smtClean="0">
                <a:latin typeface="Calibri" pitchFamily="34" charset="0"/>
              </a:rPr>
              <a:t>Slide 5</a:t>
            </a:r>
          </a:p>
          <a:p>
            <a:pPr eaLnBrk="1" hangingPunct="1">
              <a:spcBef>
                <a:spcPct val="0"/>
              </a:spcBef>
            </a:pPr>
            <a:r>
              <a:rPr lang="en-US" altLang="en-US" b="0" dirty="0" smtClean="0">
                <a:latin typeface="Calibri" pitchFamily="34" charset="0"/>
              </a:rPr>
              <a:t>Overview of objectives for each module section</a:t>
            </a:r>
          </a:p>
        </p:txBody>
      </p:sp>
      <p:sp>
        <p:nvSpPr>
          <p:cNvPr id="78852"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itchFamily="34" charset="0"/>
                <a:ea typeface="MS PGothic" pitchFamily="34" charset="-128"/>
              </a:defRPr>
            </a:lvl1pPr>
            <a:lvl2pPr marL="739555" indent="-284444">
              <a:spcBef>
                <a:spcPct val="30000"/>
              </a:spcBef>
              <a:defRPr sz="1200">
                <a:solidFill>
                  <a:schemeClr val="tx1"/>
                </a:solidFill>
                <a:latin typeface="Arial" pitchFamily="34" charset="0"/>
                <a:ea typeface="MS PGothic" pitchFamily="34" charset="-128"/>
              </a:defRPr>
            </a:lvl2pPr>
            <a:lvl3pPr marL="1137777" indent="-227555">
              <a:spcBef>
                <a:spcPct val="30000"/>
              </a:spcBef>
              <a:defRPr sz="1200">
                <a:solidFill>
                  <a:schemeClr val="tx1"/>
                </a:solidFill>
                <a:latin typeface="Arial" pitchFamily="34" charset="0"/>
                <a:ea typeface="MS PGothic" pitchFamily="34" charset="-128"/>
              </a:defRPr>
            </a:lvl3pPr>
            <a:lvl4pPr marL="1592888" indent="-227555">
              <a:spcBef>
                <a:spcPct val="30000"/>
              </a:spcBef>
              <a:defRPr sz="1200">
                <a:solidFill>
                  <a:schemeClr val="tx1"/>
                </a:solidFill>
                <a:latin typeface="Arial" pitchFamily="34" charset="0"/>
                <a:ea typeface="MS PGothic" pitchFamily="34" charset="-128"/>
              </a:defRPr>
            </a:lvl4pPr>
            <a:lvl5pPr marL="2048000" indent="-227555">
              <a:spcBef>
                <a:spcPct val="30000"/>
              </a:spcBef>
              <a:defRPr sz="1200">
                <a:solidFill>
                  <a:schemeClr val="tx1"/>
                </a:solidFill>
                <a:latin typeface="Arial" pitchFamily="34" charset="0"/>
                <a:ea typeface="MS PGothic" pitchFamily="34" charset="-128"/>
              </a:defRPr>
            </a:lvl5pPr>
            <a:lvl6pPr marL="2503110" indent="-227555" eaLnBrk="0" fontAlgn="base" hangingPunct="0">
              <a:spcBef>
                <a:spcPct val="30000"/>
              </a:spcBef>
              <a:spcAft>
                <a:spcPct val="0"/>
              </a:spcAft>
              <a:defRPr sz="1200">
                <a:solidFill>
                  <a:schemeClr val="tx1"/>
                </a:solidFill>
                <a:latin typeface="Arial" pitchFamily="34" charset="0"/>
                <a:ea typeface="MS PGothic" pitchFamily="34" charset="-128"/>
              </a:defRPr>
            </a:lvl6pPr>
            <a:lvl7pPr marL="2958221" indent="-227555" eaLnBrk="0" fontAlgn="base" hangingPunct="0">
              <a:spcBef>
                <a:spcPct val="30000"/>
              </a:spcBef>
              <a:spcAft>
                <a:spcPct val="0"/>
              </a:spcAft>
              <a:defRPr sz="1200">
                <a:solidFill>
                  <a:schemeClr val="tx1"/>
                </a:solidFill>
                <a:latin typeface="Arial" pitchFamily="34" charset="0"/>
                <a:ea typeface="MS PGothic" pitchFamily="34" charset="-128"/>
              </a:defRPr>
            </a:lvl7pPr>
            <a:lvl8pPr marL="3413332" indent="-227555" eaLnBrk="0" fontAlgn="base" hangingPunct="0">
              <a:spcBef>
                <a:spcPct val="30000"/>
              </a:spcBef>
              <a:spcAft>
                <a:spcPct val="0"/>
              </a:spcAft>
              <a:defRPr sz="1200">
                <a:solidFill>
                  <a:schemeClr val="tx1"/>
                </a:solidFill>
                <a:latin typeface="Arial" pitchFamily="34" charset="0"/>
                <a:ea typeface="MS PGothic" pitchFamily="34" charset="-128"/>
              </a:defRPr>
            </a:lvl8pPr>
            <a:lvl9pPr marL="3868443" indent="-227555"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spcBef>
                <a:spcPct val="0"/>
              </a:spcBef>
            </a:pPr>
            <a:fld id="{29C9E62A-F45C-47EC-9673-4EE71CC8C4D1}" type="slidenum">
              <a:rPr lang="en-US" altLang="en-US" smtClean="0">
                <a:latin typeface="Calibri" pitchFamily="34" charset="0"/>
                <a:cs typeface="Arial" pitchFamily="34" charset="0"/>
                <a:sym typeface="Arial" pitchFamily="34" charset="0"/>
              </a:rPr>
              <a:pPr>
                <a:spcBef>
                  <a:spcPct val="0"/>
                </a:spcBef>
              </a:pPr>
              <a:t>5</a:t>
            </a:fld>
            <a:endParaRPr lang="en-US" altLang="en-US" smtClean="0">
              <a:latin typeface="Calibri" pitchFamily="34" charset="0"/>
              <a:cs typeface="Arial" pitchFamily="34" charset="0"/>
              <a:sym typeface="Arial"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Slide Image Placeholder 1"/>
          <p:cNvSpPr>
            <a:spLocks noGrp="1" noRot="1" noChangeAspect="1" noTextEdit="1"/>
          </p:cNvSpPr>
          <p:nvPr>
            <p:ph type="sldImg"/>
          </p:nvPr>
        </p:nvSpPr>
        <p:spPr>
          <a:ln>
            <a:headEnd/>
            <a:tailEnd/>
          </a:ln>
        </p:spPr>
      </p:sp>
      <p:sp>
        <p:nvSpPr>
          <p:cNvPr id="102403"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t>Slide 6</a:t>
            </a:r>
          </a:p>
          <a:p>
            <a:r>
              <a:rPr lang="en-US" altLang="en-US" dirty="0" smtClean="0"/>
              <a:t>Focusing on the objective for section 1</a:t>
            </a:r>
          </a:p>
        </p:txBody>
      </p:sp>
      <p:sp>
        <p:nvSpPr>
          <p:cNvPr id="102404"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indent="-90180">
              <a:defRPr sz="1400">
                <a:solidFill>
                  <a:srgbClr val="000000"/>
                </a:solidFill>
                <a:latin typeface="Arial" pitchFamily="34" charset="0"/>
                <a:ea typeface="MS PGothic" pitchFamily="34" charset="-128"/>
                <a:sym typeface="Arial" pitchFamily="34" charset="0"/>
              </a:defRPr>
            </a:lvl1pPr>
            <a:lvl2pPr indent="-90180">
              <a:defRPr sz="1400">
                <a:solidFill>
                  <a:srgbClr val="000000"/>
                </a:solidFill>
                <a:latin typeface="Arial" pitchFamily="34" charset="0"/>
                <a:ea typeface="MS PGothic" pitchFamily="34" charset="-128"/>
                <a:sym typeface="Arial" pitchFamily="34" charset="0"/>
              </a:defRPr>
            </a:lvl2pPr>
            <a:lvl3pPr indent="-90180">
              <a:defRPr sz="1400">
                <a:solidFill>
                  <a:srgbClr val="000000"/>
                </a:solidFill>
                <a:latin typeface="Arial" pitchFamily="34" charset="0"/>
                <a:ea typeface="MS PGothic" pitchFamily="34" charset="-128"/>
                <a:sym typeface="Arial" pitchFamily="34" charset="0"/>
              </a:defRPr>
            </a:lvl3pPr>
            <a:lvl4pPr indent="-90180">
              <a:defRPr sz="1400">
                <a:solidFill>
                  <a:srgbClr val="000000"/>
                </a:solidFill>
                <a:latin typeface="Arial" pitchFamily="34" charset="0"/>
                <a:ea typeface="MS PGothic" pitchFamily="34" charset="-128"/>
                <a:sym typeface="Arial" pitchFamily="34" charset="0"/>
              </a:defRPr>
            </a:lvl4pPr>
            <a:lvl5pPr indent="-90180">
              <a:defRPr sz="1400">
                <a:solidFill>
                  <a:srgbClr val="000000"/>
                </a:solidFill>
                <a:latin typeface="Arial" pitchFamily="34" charset="0"/>
                <a:ea typeface="MS PGothic" pitchFamily="34" charset="-128"/>
                <a:sym typeface="Arial" pitchFamily="34" charset="0"/>
              </a:defRPr>
            </a:lvl5pPr>
            <a:lvl6pPr indent="-9018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6pPr>
            <a:lvl7pPr indent="-9018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7pPr>
            <a:lvl8pPr indent="-9018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8pPr>
            <a:lvl9pPr indent="-9018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9pPr>
          </a:lstStyle>
          <a:p>
            <a:pPr>
              <a:buFont typeface="Arial" pitchFamily="34" charset="0"/>
              <a:buChar char="●"/>
            </a:pPr>
            <a:endParaRPr lang="en-US" altLang="en-US">
              <a:cs typeface="Arial" pitchFamily="34" charset="0"/>
            </a:endParaRPr>
          </a:p>
          <a:p>
            <a:pPr lvl="1">
              <a:buFont typeface="Courier New" pitchFamily="49" charset="0"/>
              <a:buChar char="o"/>
            </a:pPr>
            <a:endParaRPr lang="en-US" altLang="en-US">
              <a:cs typeface="Arial" pitchFamily="34" charset="0"/>
            </a:endParaRPr>
          </a:p>
          <a:p>
            <a:pPr lvl="2">
              <a:buFont typeface="Wingdings" pitchFamily="2" charset="2"/>
              <a:buChar char="§"/>
            </a:pPr>
            <a:endParaRPr lang="en-US" altLang="en-US">
              <a:cs typeface="Arial" pitchFamily="34" charset="0"/>
            </a:endParaRPr>
          </a:p>
          <a:p>
            <a:pPr lvl="3">
              <a:buFont typeface="Arial" pitchFamily="34" charset="0"/>
              <a:buChar char="●"/>
            </a:pPr>
            <a:endParaRPr lang="en-US" altLang="en-US">
              <a:cs typeface="Arial" pitchFamily="34" charset="0"/>
            </a:endParaRPr>
          </a:p>
          <a:p>
            <a:pPr lvl="4">
              <a:buFont typeface="Courier New" pitchFamily="49" charset="0"/>
              <a:buChar char="o"/>
            </a:pPr>
            <a:endParaRPr lang="en-US" altLang="en-US">
              <a:cs typeface="Arial" pitchFamily="34" charset="0"/>
            </a:endParaRPr>
          </a:p>
          <a:p>
            <a:pPr lvl="4">
              <a:buFont typeface="Wingdings" pitchFamily="2" charset="2"/>
              <a:buChar char="§"/>
            </a:pPr>
            <a:endParaRPr lang="en-US" altLang="en-US">
              <a:cs typeface="Arial" pitchFamily="34" charset="0"/>
            </a:endParaRPr>
          </a:p>
          <a:p>
            <a:pPr lvl="4">
              <a:buFont typeface="Arial" pitchFamily="34" charset="0"/>
              <a:buChar char="●"/>
            </a:pPr>
            <a:endParaRPr lang="en-US" altLang="en-US">
              <a:cs typeface="Arial" pitchFamily="34" charset="0"/>
            </a:endParaRPr>
          </a:p>
          <a:p>
            <a:pPr lvl="4">
              <a:buFont typeface="Courier New" pitchFamily="49" charset="0"/>
              <a:buChar char="o"/>
            </a:pPr>
            <a:endParaRPr lang="en-US" altLang="en-US">
              <a:cs typeface="Arial" pitchFamily="34" charset="0"/>
            </a:endParaRPr>
          </a:p>
          <a:p>
            <a:pPr lvl="4">
              <a:buFont typeface="Wingdings" pitchFamily="2" charset="2"/>
              <a:buChar char="§"/>
            </a:pPr>
            <a:endParaRPr lang="en-US" altLang="en-US">
              <a:cs typeface="Arial"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Slide 7</a:t>
            </a:r>
          </a:p>
          <a:p>
            <a:r>
              <a:rPr lang="en-US" dirty="0" smtClean="0"/>
              <a:t>Quotes in favor of Arts for All</a:t>
            </a:r>
            <a:endParaRPr lang="en-US" dirty="0"/>
          </a:p>
        </p:txBody>
      </p:sp>
      <p:sp>
        <p:nvSpPr>
          <p:cNvPr id="4" name="Slide Number Placeholder 3"/>
          <p:cNvSpPr>
            <a:spLocks noGrp="1"/>
          </p:cNvSpPr>
          <p:nvPr>
            <p:ph type="sldNum" sz="quarter" idx="10"/>
          </p:nvPr>
        </p:nvSpPr>
        <p:spPr/>
        <p:txBody>
          <a:bodyPr/>
          <a:lstStyle/>
          <a:p>
            <a:fld id="{8839D61A-FD12-4682-9864-778871B86D67}" type="slidenum">
              <a:rPr lang="en-US" smtClean="0"/>
              <a:t>7</a:t>
            </a:fld>
            <a:endParaRPr lang="en-US"/>
          </a:p>
        </p:txBody>
      </p:sp>
    </p:spTree>
    <p:extLst>
      <p:ext uri="{BB962C8B-B14F-4D97-AF65-F5344CB8AC3E}">
        <p14:creationId xmlns:p14="http://schemas.microsoft.com/office/powerpoint/2010/main" val="41009072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Slide 8 </a:t>
            </a:r>
          </a:p>
          <a:p>
            <a:r>
              <a:rPr lang="en-US" dirty="0" smtClean="0"/>
              <a:t>Advocacy for the arts in schools, particularly for underserved students.</a:t>
            </a:r>
            <a:endParaRPr lang="en-US" dirty="0"/>
          </a:p>
        </p:txBody>
      </p:sp>
      <p:sp>
        <p:nvSpPr>
          <p:cNvPr id="4" name="Slide Number Placeholder 3"/>
          <p:cNvSpPr>
            <a:spLocks noGrp="1"/>
          </p:cNvSpPr>
          <p:nvPr>
            <p:ph type="sldNum" sz="quarter" idx="10"/>
          </p:nvPr>
        </p:nvSpPr>
        <p:spPr/>
        <p:txBody>
          <a:bodyPr/>
          <a:lstStyle/>
          <a:p>
            <a:fld id="{A98B3D3A-7910-4765-AD7F-08C950CA4CC5}"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13438359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Slide </a:t>
            </a:r>
            <a:r>
              <a:rPr lang="en-US" dirty="0" smtClean="0"/>
              <a:t>9</a:t>
            </a:r>
          </a:p>
          <a:p>
            <a:r>
              <a:rPr lang="en-US" dirty="0" smtClean="0"/>
              <a:t>Arts</a:t>
            </a:r>
            <a:r>
              <a:rPr lang="en-US" baseline="0" dirty="0" smtClean="0"/>
              <a:t> Education &amp; Student Achievement</a:t>
            </a:r>
            <a:endParaRPr lang="en-US" dirty="0" smtClean="0"/>
          </a:p>
        </p:txBody>
      </p:sp>
      <p:sp>
        <p:nvSpPr>
          <p:cNvPr id="4" name="Slide Number Placeholder 3"/>
          <p:cNvSpPr>
            <a:spLocks noGrp="1"/>
          </p:cNvSpPr>
          <p:nvPr>
            <p:ph type="sldNum" sz="quarter" idx="10"/>
          </p:nvPr>
        </p:nvSpPr>
        <p:spPr/>
        <p:txBody>
          <a:bodyPr/>
          <a:lstStyle/>
          <a:p>
            <a:fld id="{A98B3D3A-7910-4765-AD7F-08C950CA4CC5}"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29971817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le and Two Columns">
    <p:spTree>
      <p:nvGrpSpPr>
        <p:cNvPr id="1" name="Shape 17"/>
        <p:cNvGrpSpPr/>
        <p:nvPr/>
      </p:nvGrpSpPr>
      <p:grpSpPr>
        <a:xfrm>
          <a:off x="0" y="0"/>
          <a:ext cx="0" cy="0"/>
          <a:chOff x="0" y="0"/>
          <a:chExt cx="0" cy="0"/>
        </a:xfrm>
      </p:grpSpPr>
      <p:sp>
        <p:nvSpPr>
          <p:cNvPr id="9" name="Title Placeholder 13"/>
          <p:cNvSpPr>
            <a:spLocks noGrp="1"/>
          </p:cNvSpPr>
          <p:nvPr>
            <p:ph type="title"/>
          </p:nvPr>
        </p:nvSpPr>
        <p:spPr>
          <a:xfrm>
            <a:off x="75531" y="76201"/>
            <a:ext cx="9051925" cy="701458"/>
          </a:xfrm>
          <a:prstGeom prst="rect">
            <a:avLst/>
          </a:prstGeom>
        </p:spPr>
        <p:txBody>
          <a:bodyPr rtlCol="0">
            <a:noAutofit/>
          </a:bodyPr>
          <a:lstStyle>
            <a:lvl1pPr>
              <a:defRPr sz="4000">
                <a:solidFill>
                  <a:srgbClr val="FFFFFF"/>
                </a:solidFill>
                <a:latin typeface="Calibri"/>
                <a:cs typeface="Calibri"/>
              </a:defRPr>
            </a:lvl1pPr>
          </a:lstStyle>
          <a:p>
            <a:r>
              <a:rPr lang="en-US" dirty="0" smtClean="0"/>
              <a:t>Click to edit Master title style</a:t>
            </a:r>
            <a:endParaRPr lang="en-US" dirty="0"/>
          </a:p>
        </p:txBody>
      </p:sp>
      <p:sp>
        <p:nvSpPr>
          <p:cNvPr id="10" name="Text Placeholder 12"/>
          <p:cNvSpPr>
            <a:spLocks noGrp="1"/>
          </p:cNvSpPr>
          <p:nvPr>
            <p:ph type="body" sz="quarter" idx="12"/>
          </p:nvPr>
        </p:nvSpPr>
        <p:spPr>
          <a:xfrm>
            <a:off x="1300873" y="2035728"/>
            <a:ext cx="6801057" cy="2635025"/>
          </a:xfrm>
          <a:prstGeom prst="rect">
            <a:avLst/>
          </a:prstGeom>
        </p:spPr>
        <p:txBody>
          <a:bodyPr vert="horz"/>
          <a:lstStyle>
            <a:lvl1pPr marL="0" indent="0">
              <a:spcBef>
                <a:spcPts val="0"/>
              </a:spcBef>
              <a:buFontTx/>
              <a:buNone/>
              <a:defRPr sz="2500">
                <a:latin typeface="Calibri"/>
                <a:cs typeface="Calibri"/>
              </a:defRPr>
            </a:lvl1pPr>
          </a:lstStyle>
          <a:p>
            <a:pPr lvl="0"/>
            <a:r>
              <a:rPr lang="en-US" dirty="0" smtClean="0"/>
              <a:t>Click to edit Master text styles</a:t>
            </a:r>
          </a:p>
        </p:txBody>
      </p:sp>
      <p:sp>
        <p:nvSpPr>
          <p:cNvPr id="11" name="Text Placeholder 12"/>
          <p:cNvSpPr>
            <a:spLocks noGrp="1"/>
          </p:cNvSpPr>
          <p:nvPr>
            <p:ph type="body" sz="quarter" idx="13"/>
          </p:nvPr>
        </p:nvSpPr>
        <p:spPr>
          <a:xfrm>
            <a:off x="1300874" y="1447800"/>
            <a:ext cx="6801057" cy="587928"/>
          </a:xfrm>
          <a:prstGeom prst="rect">
            <a:avLst/>
          </a:prstGeom>
        </p:spPr>
        <p:txBody>
          <a:bodyPr vert="horz"/>
          <a:lstStyle>
            <a:lvl1pPr>
              <a:defRPr sz="3200" b="1">
                <a:solidFill>
                  <a:srgbClr val="000090"/>
                </a:solidFill>
                <a:latin typeface="Calibri"/>
                <a:cs typeface="Calibri"/>
              </a:defRPr>
            </a:lvl1pPr>
          </a:lstStyle>
          <a:p>
            <a:pPr lvl="0"/>
            <a:r>
              <a:rPr lang="en-US" dirty="0" smtClean="0"/>
              <a:t>Click to edit Master text styles</a:t>
            </a:r>
          </a:p>
        </p:txBody>
      </p:sp>
      <p:sp>
        <p:nvSpPr>
          <p:cNvPr id="12" name="Text Placeholder 6"/>
          <p:cNvSpPr>
            <a:spLocks noGrp="1"/>
          </p:cNvSpPr>
          <p:nvPr>
            <p:ph type="body" sz="quarter" idx="15"/>
          </p:nvPr>
        </p:nvSpPr>
        <p:spPr>
          <a:xfrm>
            <a:off x="1300873" y="4670753"/>
            <a:ext cx="6801058" cy="977394"/>
          </a:xfrm>
          <a:prstGeom prst="rect">
            <a:avLst/>
          </a:prstGeom>
        </p:spPr>
        <p:txBody>
          <a:bodyPr vert="horz"/>
          <a:lstStyle>
            <a:lvl1pPr marL="342900" indent="-342900">
              <a:buClr>
                <a:srgbClr val="FF0000"/>
              </a:buClr>
              <a:buSzPct val="100000"/>
              <a:buFont typeface="Wingdings" charset="2"/>
              <a:buChar char="§"/>
              <a:defRPr sz="2500">
                <a:latin typeface="Calibri"/>
                <a:cs typeface="Calibri"/>
              </a:defRPr>
            </a:lvl1pPr>
          </a:lstStyle>
          <a:p>
            <a:pPr lvl="0"/>
            <a:r>
              <a:rPr lang="en-US" dirty="0" smtClean="0"/>
              <a:t>Click to edit Master text styles</a:t>
            </a:r>
          </a:p>
        </p:txBody>
      </p:sp>
    </p:spTree>
    <p:extLst>
      <p:ext uri="{BB962C8B-B14F-4D97-AF65-F5344CB8AC3E}">
        <p14:creationId xmlns:p14="http://schemas.microsoft.com/office/powerpoint/2010/main" val="24739589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95B1DBC6-9CE9-4FB9-9F6C-668A3746FC56}" type="datetimeFigureOut">
              <a:rPr lang="en-US">
                <a:solidFill>
                  <a:prstClr val="black">
                    <a:tint val="75000"/>
                  </a:prstClr>
                </a:solidFill>
              </a:rPr>
              <a:pPr>
                <a:defRPr/>
              </a:pPr>
              <a:t>1/14/2016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0DFD8641-82BD-4104-8A99-8F587D43D597}"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5139098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E70B7A96-2738-499C-A529-6BAA9AFE9C2C}" type="datetimeFigureOut">
              <a:rPr lang="en-US">
                <a:solidFill>
                  <a:prstClr val="black">
                    <a:tint val="75000"/>
                  </a:prstClr>
                </a:solidFill>
              </a:rPr>
              <a:pPr>
                <a:defRPr/>
              </a:pPr>
              <a:t>1/14/2016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4D9814BC-DBFD-4FED-B6B3-C2D071529C83}"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59630008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8402D86A-4FAE-498A-B5C1-9A78A4F24236}" type="datetimeFigureOut">
              <a:rPr lang="en-US">
                <a:solidFill>
                  <a:prstClr val="black">
                    <a:tint val="75000"/>
                  </a:prstClr>
                </a:solidFill>
              </a:rPr>
              <a:pPr>
                <a:defRPr/>
              </a:pPr>
              <a:t>1/14/2016</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8BF36CB4-F4B6-4E29-AA73-3DBF7649D6FB}"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92545887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1F2ECDAA-B75E-477F-9640-93D99595A710}" type="datetimeFigureOut">
              <a:rPr lang="en-US">
                <a:solidFill>
                  <a:prstClr val="black">
                    <a:tint val="75000"/>
                  </a:prstClr>
                </a:solidFill>
              </a:rPr>
              <a:pPr>
                <a:defRPr/>
              </a:pPr>
              <a:t>1/14/2016</a:t>
            </a:fld>
            <a:endParaRPr lang="en-US">
              <a:solidFill>
                <a:prstClr val="black">
                  <a:tint val="75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BF0CFF59-2D3C-4DE9-A450-1442BC3E359E}"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99634850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B39BDB5D-F15D-429F-A0D9-E3B5B7D08012}" type="datetimeFigureOut">
              <a:rPr lang="en-US">
                <a:solidFill>
                  <a:prstClr val="black">
                    <a:tint val="75000"/>
                  </a:prstClr>
                </a:solidFill>
              </a:rPr>
              <a:pPr>
                <a:defRPr/>
              </a:pPr>
              <a:t>1/14/2016</a:t>
            </a:fld>
            <a:endParaRPr lang="en-US">
              <a:solidFill>
                <a:prstClr val="black">
                  <a:tint val="75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2FE94873-0C5F-41F2-B4B7-3FD491A28F5D}"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89671775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473BB3B2-CC78-469A-9F8A-CDB2CB093B7E}" type="datetimeFigureOut">
              <a:rPr lang="en-US">
                <a:solidFill>
                  <a:prstClr val="black">
                    <a:tint val="75000"/>
                  </a:prstClr>
                </a:solidFill>
              </a:rPr>
              <a:pPr>
                <a:defRPr/>
              </a:pPr>
              <a:t>1/14/2016</a:t>
            </a:fld>
            <a:endParaRPr lang="en-US">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069D43FA-2D9B-4C64-8F72-376128C4D7FF}"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88551276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99B1BAEA-5FDA-4609-8A66-F620530B0EEE}" type="datetimeFigureOut">
              <a:rPr lang="en-US">
                <a:solidFill>
                  <a:prstClr val="black">
                    <a:tint val="75000"/>
                  </a:prstClr>
                </a:solidFill>
              </a:rPr>
              <a:pPr>
                <a:defRPr/>
              </a:pPr>
              <a:t>1/14/2016</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C05698B3-92AD-4754-BD2E-17361C774707}"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7385972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07A2012C-DE59-4960-8C82-714C7EC363F1}" type="datetimeFigureOut">
              <a:rPr lang="en-US">
                <a:solidFill>
                  <a:prstClr val="black">
                    <a:tint val="75000"/>
                  </a:prstClr>
                </a:solidFill>
              </a:rPr>
              <a:pPr>
                <a:defRPr/>
              </a:pPr>
              <a:t>1/14/2016</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C605B09A-BA4E-434E-8D37-CC39E894F700}"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28355560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03C71986-C6EE-40D9-BFA5-C6682BB7E291}" type="datetimeFigureOut">
              <a:rPr lang="en-US">
                <a:solidFill>
                  <a:prstClr val="black">
                    <a:tint val="75000"/>
                  </a:prstClr>
                </a:solidFill>
              </a:rPr>
              <a:pPr>
                <a:defRPr/>
              </a:pPr>
              <a:t>1/14/2016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13C493BC-A683-4ED0-9CDE-7A8D3D978F7E}"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52865031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109ADD61-511E-4D29-9D12-B27481278F91}" type="datetimeFigureOut">
              <a:rPr lang="en-US">
                <a:solidFill>
                  <a:prstClr val="black">
                    <a:tint val="75000"/>
                  </a:prstClr>
                </a:solidFill>
              </a:rPr>
              <a:pPr>
                <a:defRPr/>
              </a:pPr>
              <a:t>1/14/2016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14AC4E46-8C2F-4296-8079-BFC93E2A3F53}"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4215541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Caption">
    <p:spTree>
      <p:nvGrpSpPr>
        <p:cNvPr id="1" name="Shape 23"/>
        <p:cNvGrpSpPr/>
        <p:nvPr/>
      </p:nvGrpSpPr>
      <p:grpSpPr>
        <a:xfrm>
          <a:off x="0" y="0"/>
          <a:ext cx="0" cy="0"/>
          <a:chOff x="0" y="0"/>
          <a:chExt cx="0" cy="0"/>
        </a:xfrm>
      </p:grpSpPr>
      <p:sp>
        <p:nvSpPr>
          <p:cNvPr id="7" name="Title Placeholder 13"/>
          <p:cNvSpPr>
            <a:spLocks noGrp="1"/>
          </p:cNvSpPr>
          <p:nvPr>
            <p:ph type="title"/>
          </p:nvPr>
        </p:nvSpPr>
        <p:spPr>
          <a:xfrm>
            <a:off x="75531" y="76201"/>
            <a:ext cx="9051925" cy="701458"/>
          </a:xfrm>
          <a:prstGeom prst="rect">
            <a:avLst/>
          </a:prstGeom>
        </p:spPr>
        <p:txBody>
          <a:bodyPr rtlCol="0">
            <a:noAutofit/>
          </a:bodyPr>
          <a:lstStyle>
            <a:lvl1pPr>
              <a:defRPr sz="4000">
                <a:solidFill>
                  <a:srgbClr val="FFFFFF"/>
                </a:solidFill>
                <a:latin typeface="Calibri"/>
                <a:cs typeface="Calibri"/>
              </a:defRPr>
            </a:lvl1pPr>
          </a:lstStyle>
          <a:p>
            <a:r>
              <a:rPr lang="en-US" dirty="0" smtClean="0"/>
              <a:t>Click to edit Master title style</a:t>
            </a:r>
            <a:endParaRPr lang="en-US" dirty="0"/>
          </a:p>
        </p:txBody>
      </p:sp>
      <p:sp>
        <p:nvSpPr>
          <p:cNvPr id="8" name="Text Placeholder 12"/>
          <p:cNvSpPr>
            <a:spLocks noGrp="1"/>
          </p:cNvSpPr>
          <p:nvPr>
            <p:ph type="body" sz="quarter" idx="12"/>
          </p:nvPr>
        </p:nvSpPr>
        <p:spPr>
          <a:xfrm>
            <a:off x="1300873" y="2035728"/>
            <a:ext cx="6801057" cy="2635025"/>
          </a:xfrm>
          <a:prstGeom prst="rect">
            <a:avLst/>
          </a:prstGeom>
        </p:spPr>
        <p:txBody>
          <a:bodyPr vert="horz"/>
          <a:lstStyle>
            <a:lvl1pPr marL="0" indent="0">
              <a:spcBef>
                <a:spcPts val="0"/>
              </a:spcBef>
              <a:buFontTx/>
              <a:buNone/>
              <a:defRPr sz="2500">
                <a:latin typeface="Calibri"/>
                <a:cs typeface="Calibri"/>
              </a:defRPr>
            </a:lvl1pPr>
          </a:lstStyle>
          <a:p>
            <a:pPr lvl="0"/>
            <a:r>
              <a:rPr lang="en-US" dirty="0" smtClean="0"/>
              <a:t>Click to edit Master text styles</a:t>
            </a:r>
          </a:p>
        </p:txBody>
      </p:sp>
      <p:sp>
        <p:nvSpPr>
          <p:cNvPr id="9" name="Text Placeholder 12"/>
          <p:cNvSpPr>
            <a:spLocks noGrp="1"/>
          </p:cNvSpPr>
          <p:nvPr>
            <p:ph type="body" sz="quarter" idx="13"/>
          </p:nvPr>
        </p:nvSpPr>
        <p:spPr>
          <a:xfrm>
            <a:off x="1300874" y="1447800"/>
            <a:ext cx="6801057" cy="587928"/>
          </a:xfrm>
          <a:prstGeom prst="rect">
            <a:avLst/>
          </a:prstGeom>
        </p:spPr>
        <p:txBody>
          <a:bodyPr vert="horz"/>
          <a:lstStyle>
            <a:lvl1pPr>
              <a:defRPr sz="3200" b="1">
                <a:solidFill>
                  <a:srgbClr val="000090"/>
                </a:solidFill>
                <a:latin typeface="Calibri"/>
                <a:cs typeface="Calibri"/>
              </a:defRPr>
            </a:lvl1pPr>
          </a:lstStyle>
          <a:p>
            <a:pPr lvl="0"/>
            <a:r>
              <a:rPr lang="en-US" dirty="0" smtClean="0"/>
              <a:t>Click to edit Master text styles</a:t>
            </a:r>
          </a:p>
        </p:txBody>
      </p:sp>
      <p:sp>
        <p:nvSpPr>
          <p:cNvPr id="10" name="Text Placeholder 6"/>
          <p:cNvSpPr>
            <a:spLocks noGrp="1"/>
          </p:cNvSpPr>
          <p:nvPr>
            <p:ph type="body" sz="quarter" idx="15"/>
          </p:nvPr>
        </p:nvSpPr>
        <p:spPr>
          <a:xfrm>
            <a:off x="1300873" y="4670753"/>
            <a:ext cx="6801058" cy="977394"/>
          </a:xfrm>
          <a:prstGeom prst="rect">
            <a:avLst/>
          </a:prstGeom>
        </p:spPr>
        <p:txBody>
          <a:bodyPr vert="horz"/>
          <a:lstStyle>
            <a:lvl1pPr marL="342900" indent="-342900">
              <a:buClr>
                <a:srgbClr val="FF0000"/>
              </a:buClr>
              <a:buSzPct val="100000"/>
              <a:buFont typeface="Wingdings" charset="2"/>
              <a:buChar char="§"/>
              <a:defRPr sz="2500">
                <a:latin typeface="Calibri"/>
                <a:cs typeface="Calibri"/>
              </a:defRPr>
            </a:lvl1pPr>
          </a:lstStyle>
          <a:p>
            <a:pPr lvl="0"/>
            <a:r>
              <a:rPr lang="en-US" dirty="0" smtClean="0"/>
              <a:t>Click to edit Master text styles</a:t>
            </a:r>
          </a:p>
        </p:txBody>
      </p:sp>
    </p:spTree>
    <p:extLst>
      <p:ext uri="{BB962C8B-B14F-4D97-AF65-F5344CB8AC3E}">
        <p14:creationId xmlns:p14="http://schemas.microsoft.com/office/powerpoint/2010/main" val="21813062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bwMode="auto">
          <a:xfrm>
            <a:off x="457200" y="6356350"/>
            <a:ext cx="21336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a:latin typeface="Arial" charset="0"/>
                <a:ea typeface="Arial" charset="0"/>
                <a:cs typeface="Arial" charset="0"/>
                <a:sym typeface="Arial" charset="0"/>
              </a:defRPr>
            </a:lvl1pPr>
          </a:lstStyle>
          <a:p>
            <a:pPr eaLnBrk="0" fontAlgn="base" hangingPunct="0">
              <a:spcBef>
                <a:spcPct val="0"/>
              </a:spcBef>
              <a:spcAft>
                <a:spcPct val="0"/>
              </a:spcAft>
              <a:defRPr/>
            </a:pPr>
            <a:fld id="{F8571532-4859-49A2-9681-3384DA5261D4}" type="datetime1">
              <a:rPr lang="en-US" sz="1400">
                <a:solidFill>
                  <a:srgbClr val="000000"/>
                </a:solidFill>
              </a:rPr>
              <a:pPr eaLnBrk="0" fontAlgn="base" hangingPunct="0">
                <a:spcBef>
                  <a:spcPct val="0"/>
                </a:spcBef>
                <a:spcAft>
                  <a:spcPct val="0"/>
                </a:spcAft>
                <a:defRPr/>
              </a:pPr>
              <a:t>1/14/2016</a:t>
            </a:fld>
            <a:endParaRPr lang="en-US" sz="1400">
              <a:solidFill>
                <a:srgbClr val="000000"/>
              </a:solidFill>
            </a:endParaRPr>
          </a:p>
        </p:txBody>
      </p:sp>
      <p:sp>
        <p:nvSpPr>
          <p:cNvPr id="5" name="Footer Placeholder 4"/>
          <p:cNvSpPr>
            <a:spLocks noGrp="1"/>
          </p:cNvSpPr>
          <p:nvPr>
            <p:ph type="ftr" sz="quarter" idx="11"/>
          </p:nvPr>
        </p:nvSpPr>
        <p:spPr bwMode="auto">
          <a:xfrm>
            <a:off x="3124200" y="6356350"/>
            <a:ext cx="28956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a:latin typeface="Arial" charset="0"/>
                <a:ea typeface="Arial" charset="0"/>
                <a:cs typeface="Arial" charset="0"/>
                <a:sym typeface="Arial" charset="0"/>
              </a:defRPr>
            </a:lvl1pPr>
          </a:lstStyle>
          <a:p>
            <a:pPr eaLnBrk="0" fontAlgn="base" hangingPunct="0">
              <a:spcBef>
                <a:spcPct val="0"/>
              </a:spcBef>
              <a:spcAft>
                <a:spcPct val="0"/>
              </a:spcAft>
              <a:defRPr/>
            </a:pPr>
            <a:endParaRPr lang="en-US" sz="1400">
              <a:solidFill>
                <a:srgbClr val="000000"/>
              </a:solidFill>
            </a:endParaRPr>
          </a:p>
        </p:txBody>
      </p:sp>
      <p:sp>
        <p:nvSpPr>
          <p:cNvPr id="6" name="Slide Number Placeholder 5"/>
          <p:cNvSpPr>
            <a:spLocks noGrp="1"/>
          </p:cNvSpPr>
          <p:nvPr>
            <p:ph type="sldNum" sz="quarter" idx="12"/>
          </p:nvPr>
        </p:nvSpPr>
        <p:spPr bwMode="auto">
          <a:xfrm>
            <a:off x="6553200" y="6356350"/>
            <a:ext cx="21336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a:latin typeface="Arial" charset="0"/>
                <a:ea typeface="Arial" charset="0"/>
                <a:cs typeface="Arial" charset="0"/>
                <a:sym typeface="Arial" charset="0"/>
              </a:defRPr>
            </a:lvl1pPr>
          </a:lstStyle>
          <a:p>
            <a:pPr eaLnBrk="0" fontAlgn="base" hangingPunct="0">
              <a:spcBef>
                <a:spcPct val="0"/>
              </a:spcBef>
              <a:spcAft>
                <a:spcPct val="0"/>
              </a:spcAft>
              <a:defRPr/>
            </a:pPr>
            <a:fld id="{26A65283-6AA3-42BF-8371-D885BFEB73D3}" type="slidenum">
              <a:rPr lang="en-US" sz="1400">
                <a:solidFill>
                  <a:srgbClr val="000000"/>
                </a:solidFill>
              </a:rPr>
              <a:pPr eaLnBrk="0" fontAlgn="base" hangingPunct="0">
                <a:spcBef>
                  <a:spcPct val="0"/>
                </a:spcBef>
                <a:spcAft>
                  <a:spcPct val="0"/>
                </a:spcAft>
                <a:defRPr/>
              </a:pPr>
              <a:t>‹#›</a:t>
            </a:fld>
            <a:endParaRPr lang="en-US" sz="1400">
              <a:solidFill>
                <a:srgbClr val="000000"/>
              </a:solidFill>
            </a:endParaRPr>
          </a:p>
        </p:txBody>
      </p:sp>
    </p:spTree>
    <p:extLst>
      <p:ext uri="{BB962C8B-B14F-4D97-AF65-F5344CB8AC3E}">
        <p14:creationId xmlns:p14="http://schemas.microsoft.com/office/powerpoint/2010/main" val="4075370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Blank">
    <p:spTree>
      <p:nvGrpSpPr>
        <p:cNvPr id="1" name="Shape 25"/>
        <p:cNvGrpSpPr/>
        <p:nvPr/>
      </p:nvGrpSpPr>
      <p:grpSpPr>
        <a:xfrm>
          <a:off x="0" y="0"/>
          <a:ext cx="0" cy="0"/>
          <a:chOff x="0" y="0"/>
          <a:chExt cx="0" cy="0"/>
        </a:xfrm>
      </p:grpSpPr>
      <p:sp>
        <p:nvSpPr>
          <p:cNvPr id="6" name="Title Placeholder 13"/>
          <p:cNvSpPr>
            <a:spLocks noGrp="1"/>
          </p:cNvSpPr>
          <p:nvPr>
            <p:ph type="title"/>
          </p:nvPr>
        </p:nvSpPr>
        <p:spPr>
          <a:xfrm>
            <a:off x="75531" y="76201"/>
            <a:ext cx="9051925" cy="701458"/>
          </a:xfrm>
          <a:prstGeom prst="rect">
            <a:avLst/>
          </a:prstGeom>
        </p:spPr>
        <p:txBody>
          <a:bodyPr rtlCol="0">
            <a:noAutofit/>
          </a:bodyPr>
          <a:lstStyle>
            <a:lvl1pPr>
              <a:defRPr sz="4000">
                <a:solidFill>
                  <a:srgbClr val="FFFFFF"/>
                </a:solidFill>
                <a:latin typeface="Calibri"/>
                <a:cs typeface="Calibri"/>
              </a:defRPr>
            </a:lvl1pPr>
          </a:lstStyle>
          <a:p>
            <a:r>
              <a:rPr lang="en-US" dirty="0" smtClean="0"/>
              <a:t>Click to edit Master title style</a:t>
            </a:r>
            <a:endParaRPr lang="en-US" dirty="0"/>
          </a:p>
        </p:txBody>
      </p:sp>
      <p:sp>
        <p:nvSpPr>
          <p:cNvPr id="7" name="Text Placeholder 12"/>
          <p:cNvSpPr>
            <a:spLocks noGrp="1"/>
          </p:cNvSpPr>
          <p:nvPr>
            <p:ph type="body" sz="quarter" idx="12"/>
          </p:nvPr>
        </p:nvSpPr>
        <p:spPr>
          <a:xfrm>
            <a:off x="1300873" y="2035728"/>
            <a:ext cx="6801057" cy="2635025"/>
          </a:xfrm>
          <a:prstGeom prst="rect">
            <a:avLst/>
          </a:prstGeom>
        </p:spPr>
        <p:txBody>
          <a:bodyPr vert="horz"/>
          <a:lstStyle>
            <a:lvl1pPr marL="0" indent="0">
              <a:spcBef>
                <a:spcPts val="0"/>
              </a:spcBef>
              <a:buFontTx/>
              <a:buNone/>
              <a:defRPr sz="2500">
                <a:latin typeface="Calibri"/>
                <a:cs typeface="Calibri"/>
              </a:defRPr>
            </a:lvl1pPr>
          </a:lstStyle>
          <a:p>
            <a:pPr lvl="0"/>
            <a:r>
              <a:rPr lang="en-US" dirty="0" smtClean="0"/>
              <a:t>Click to edit Master text styles</a:t>
            </a:r>
          </a:p>
        </p:txBody>
      </p:sp>
      <p:sp>
        <p:nvSpPr>
          <p:cNvPr id="8" name="Text Placeholder 12"/>
          <p:cNvSpPr>
            <a:spLocks noGrp="1"/>
          </p:cNvSpPr>
          <p:nvPr>
            <p:ph type="body" sz="quarter" idx="13"/>
          </p:nvPr>
        </p:nvSpPr>
        <p:spPr>
          <a:xfrm>
            <a:off x="1300874" y="1447800"/>
            <a:ext cx="6801057" cy="587928"/>
          </a:xfrm>
          <a:prstGeom prst="rect">
            <a:avLst/>
          </a:prstGeom>
        </p:spPr>
        <p:txBody>
          <a:bodyPr vert="horz"/>
          <a:lstStyle>
            <a:lvl1pPr>
              <a:defRPr sz="3200" b="1">
                <a:solidFill>
                  <a:srgbClr val="000090"/>
                </a:solidFill>
                <a:latin typeface="Calibri"/>
                <a:cs typeface="Calibri"/>
              </a:defRPr>
            </a:lvl1pPr>
          </a:lstStyle>
          <a:p>
            <a:pPr lvl="0"/>
            <a:r>
              <a:rPr lang="en-US" dirty="0" smtClean="0"/>
              <a:t>Click to edit Master text styles</a:t>
            </a:r>
          </a:p>
        </p:txBody>
      </p:sp>
      <p:sp>
        <p:nvSpPr>
          <p:cNvPr id="9" name="Text Placeholder 6"/>
          <p:cNvSpPr>
            <a:spLocks noGrp="1"/>
          </p:cNvSpPr>
          <p:nvPr>
            <p:ph type="body" sz="quarter" idx="15"/>
          </p:nvPr>
        </p:nvSpPr>
        <p:spPr>
          <a:xfrm>
            <a:off x="1300873" y="4670753"/>
            <a:ext cx="6801058" cy="977394"/>
          </a:xfrm>
          <a:prstGeom prst="rect">
            <a:avLst/>
          </a:prstGeom>
        </p:spPr>
        <p:txBody>
          <a:bodyPr vert="horz"/>
          <a:lstStyle>
            <a:lvl1pPr marL="342900" indent="-342900">
              <a:buClr>
                <a:srgbClr val="FF0000"/>
              </a:buClr>
              <a:buSzPct val="100000"/>
              <a:buFont typeface="Wingdings" charset="2"/>
              <a:buChar char="§"/>
              <a:defRPr sz="2500">
                <a:latin typeface="Calibri"/>
                <a:cs typeface="Calibri"/>
              </a:defRPr>
            </a:lvl1pPr>
          </a:lstStyle>
          <a:p>
            <a:pPr lvl="0"/>
            <a:r>
              <a:rPr lang="en-US" dirty="0" smtClean="0"/>
              <a:t>Click to edit Master text styles</a:t>
            </a:r>
          </a:p>
        </p:txBody>
      </p:sp>
    </p:spTree>
    <p:extLst>
      <p:ext uri="{BB962C8B-B14F-4D97-AF65-F5344CB8AC3E}">
        <p14:creationId xmlns:p14="http://schemas.microsoft.com/office/powerpoint/2010/main" val="3282546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Title and Body">
    <p:spTree>
      <p:nvGrpSpPr>
        <p:cNvPr id="1" name="Shape 14"/>
        <p:cNvGrpSpPr/>
        <p:nvPr/>
      </p:nvGrpSpPr>
      <p:grpSpPr>
        <a:xfrm>
          <a:off x="0" y="0"/>
          <a:ext cx="0" cy="0"/>
          <a:chOff x="0" y="0"/>
          <a:chExt cx="0" cy="0"/>
        </a:xfrm>
      </p:grpSpPr>
      <p:sp>
        <p:nvSpPr>
          <p:cNvPr id="4" name="Title Placeholder 13"/>
          <p:cNvSpPr>
            <a:spLocks noGrp="1"/>
          </p:cNvSpPr>
          <p:nvPr>
            <p:ph type="title"/>
          </p:nvPr>
        </p:nvSpPr>
        <p:spPr>
          <a:xfrm>
            <a:off x="75531" y="76201"/>
            <a:ext cx="9051925" cy="701458"/>
          </a:xfrm>
          <a:prstGeom prst="rect">
            <a:avLst/>
          </a:prstGeom>
        </p:spPr>
        <p:txBody>
          <a:bodyPr rtlCol="0">
            <a:noAutofit/>
          </a:bodyPr>
          <a:lstStyle>
            <a:lvl1pPr>
              <a:defRPr sz="4000">
                <a:solidFill>
                  <a:srgbClr val="FFFFFF"/>
                </a:solidFill>
                <a:latin typeface="Calibri"/>
                <a:cs typeface="Calibri"/>
              </a:defRPr>
            </a:lvl1pPr>
          </a:lstStyle>
          <a:p>
            <a:r>
              <a:rPr lang="en-US" dirty="0" smtClean="0"/>
              <a:t>Click to edit Master title style</a:t>
            </a:r>
            <a:endParaRPr lang="en-US" dirty="0"/>
          </a:p>
        </p:txBody>
      </p:sp>
      <p:sp>
        <p:nvSpPr>
          <p:cNvPr id="5" name="Text Placeholder 12"/>
          <p:cNvSpPr>
            <a:spLocks noGrp="1"/>
          </p:cNvSpPr>
          <p:nvPr>
            <p:ph type="body" sz="quarter" idx="12"/>
          </p:nvPr>
        </p:nvSpPr>
        <p:spPr>
          <a:xfrm>
            <a:off x="1300873" y="2035728"/>
            <a:ext cx="6801057" cy="2635025"/>
          </a:xfrm>
          <a:prstGeom prst="rect">
            <a:avLst/>
          </a:prstGeom>
        </p:spPr>
        <p:txBody>
          <a:bodyPr vert="horz"/>
          <a:lstStyle>
            <a:lvl1pPr marL="0" indent="0">
              <a:spcBef>
                <a:spcPts val="0"/>
              </a:spcBef>
              <a:buFontTx/>
              <a:buNone/>
              <a:defRPr sz="2500">
                <a:latin typeface="Calibri"/>
                <a:cs typeface="Calibri"/>
              </a:defRPr>
            </a:lvl1pPr>
          </a:lstStyle>
          <a:p>
            <a:pPr lvl="0"/>
            <a:r>
              <a:rPr lang="en-US" dirty="0" smtClean="0"/>
              <a:t>Click to edit Master text styles</a:t>
            </a:r>
          </a:p>
        </p:txBody>
      </p:sp>
      <p:sp>
        <p:nvSpPr>
          <p:cNvPr id="6" name="Text Placeholder 12"/>
          <p:cNvSpPr>
            <a:spLocks noGrp="1"/>
          </p:cNvSpPr>
          <p:nvPr>
            <p:ph type="body" sz="quarter" idx="13"/>
          </p:nvPr>
        </p:nvSpPr>
        <p:spPr>
          <a:xfrm>
            <a:off x="1300874" y="1447800"/>
            <a:ext cx="6801057" cy="587928"/>
          </a:xfrm>
          <a:prstGeom prst="rect">
            <a:avLst/>
          </a:prstGeom>
        </p:spPr>
        <p:txBody>
          <a:bodyPr vert="horz"/>
          <a:lstStyle>
            <a:lvl1pPr>
              <a:defRPr sz="3200" b="1">
                <a:solidFill>
                  <a:srgbClr val="000090"/>
                </a:solidFill>
                <a:latin typeface="Calibri"/>
                <a:cs typeface="Calibri"/>
              </a:defRPr>
            </a:lvl1pPr>
          </a:lstStyle>
          <a:p>
            <a:pPr lvl="0"/>
            <a:r>
              <a:rPr lang="en-US" dirty="0" smtClean="0"/>
              <a:t>Click to edit Master text styles</a:t>
            </a:r>
          </a:p>
        </p:txBody>
      </p:sp>
      <p:sp>
        <p:nvSpPr>
          <p:cNvPr id="7" name="Text Placeholder 6"/>
          <p:cNvSpPr>
            <a:spLocks noGrp="1"/>
          </p:cNvSpPr>
          <p:nvPr>
            <p:ph type="body" sz="quarter" idx="15"/>
          </p:nvPr>
        </p:nvSpPr>
        <p:spPr>
          <a:xfrm>
            <a:off x="1300873" y="4670753"/>
            <a:ext cx="6801058" cy="977394"/>
          </a:xfrm>
          <a:prstGeom prst="rect">
            <a:avLst/>
          </a:prstGeom>
        </p:spPr>
        <p:txBody>
          <a:bodyPr vert="horz"/>
          <a:lstStyle>
            <a:lvl1pPr marL="342900" indent="-342900">
              <a:buClr>
                <a:srgbClr val="FF0000"/>
              </a:buClr>
              <a:buSzPct val="100000"/>
              <a:buFont typeface="Wingdings" charset="2"/>
              <a:buChar char="§"/>
              <a:defRPr sz="2500">
                <a:latin typeface="Calibri"/>
                <a:cs typeface="Calibri"/>
              </a:defRPr>
            </a:lvl1pPr>
          </a:lstStyle>
          <a:p>
            <a:pPr lvl="0"/>
            <a:r>
              <a:rPr lang="en-US" dirty="0" smtClean="0"/>
              <a:t>Click to edit Master text styles</a:t>
            </a:r>
          </a:p>
        </p:txBody>
      </p:sp>
    </p:spTree>
    <p:extLst>
      <p:ext uri="{BB962C8B-B14F-4D97-AF65-F5344CB8AC3E}">
        <p14:creationId xmlns:p14="http://schemas.microsoft.com/office/powerpoint/2010/main" val="8680910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Caption">
    <p:spTree>
      <p:nvGrpSpPr>
        <p:cNvPr id="1" name="Shape 23"/>
        <p:cNvGrpSpPr/>
        <p:nvPr/>
      </p:nvGrpSpPr>
      <p:grpSpPr>
        <a:xfrm>
          <a:off x="0" y="0"/>
          <a:ext cx="0" cy="0"/>
          <a:chOff x="0" y="0"/>
          <a:chExt cx="0" cy="0"/>
        </a:xfrm>
      </p:grpSpPr>
      <p:sp>
        <p:nvSpPr>
          <p:cNvPr id="7" name="Title Placeholder 13"/>
          <p:cNvSpPr>
            <a:spLocks noGrp="1"/>
          </p:cNvSpPr>
          <p:nvPr>
            <p:ph type="title"/>
          </p:nvPr>
        </p:nvSpPr>
        <p:spPr>
          <a:xfrm>
            <a:off x="75531" y="76201"/>
            <a:ext cx="9051925" cy="701458"/>
          </a:xfrm>
          <a:prstGeom prst="rect">
            <a:avLst/>
          </a:prstGeom>
        </p:spPr>
        <p:txBody>
          <a:bodyPr rtlCol="0">
            <a:noAutofit/>
          </a:bodyPr>
          <a:lstStyle>
            <a:lvl1pPr>
              <a:defRPr sz="4000">
                <a:solidFill>
                  <a:srgbClr val="FFFFFF"/>
                </a:solidFill>
                <a:latin typeface="Calibri"/>
                <a:cs typeface="Calibri"/>
              </a:defRPr>
            </a:lvl1pPr>
          </a:lstStyle>
          <a:p>
            <a:r>
              <a:rPr lang="en-US" dirty="0" smtClean="0"/>
              <a:t>Click to edit Master title style</a:t>
            </a:r>
            <a:endParaRPr lang="en-US" dirty="0"/>
          </a:p>
        </p:txBody>
      </p:sp>
      <p:sp>
        <p:nvSpPr>
          <p:cNvPr id="8" name="Text Placeholder 12"/>
          <p:cNvSpPr>
            <a:spLocks noGrp="1"/>
          </p:cNvSpPr>
          <p:nvPr>
            <p:ph type="body" sz="quarter" idx="12"/>
          </p:nvPr>
        </p:nvSpPr>
        <p:spPr>
          <a:xfrm>
            <a:off x="1300873" y="2035728"/>
            <a:ext cx="6801057" cy="2635025"/>
          </a:xfrm>
          <a:prstGeom prst="rect">
            <a:avLst/>
          </a:prstGeom>
        </p:spPr>
        <p:txBody>
          <a:bodyPr vert="horz"/>
          <a:lstStyle>
            <a:lvl1pPr marL="0" indent="0">
              <a:spcBef>
                <a:spcPts val="0"/>
              </a:spcBef>
              <a:buFontTx/>
              <a:buNone/>
              <a:defRPr sz="2500">
                <a:latin typeface="Calibri"/>
                <a:cs typeface="Calibri"/>
              </a:defRPr>
            </a:lvl1pPr>
          </a:lstStyle>
          <a:p>
            <a:pPr lvl="0"/>
            <a:r>
              <a:rPr lang="en-US" dirty="0" smtClean="0"/>
              <a:t>Click to edit Master text styles</a:t>
            </a:r>
          </a:p>
        </p:txBody>
      </p:sp>
      <p:sp>
        <p:nvSpPr>
          <p:cNvPr id="9" name="Text Placeholder 12"/>
          <p:cNvSpPr>
            <a:spLocks noGrp="1"/>
          </p:cNvSpPr>
          <p:nvPr>
            <p:ph type="body" sz="quarter" idx="13"/>
          </p:nvPr>
        </p:nvSpPr>
        <p:spPr>
          <a:xfrm>
            <a:off x="1300874" y="1447800"/>
            <a:ext cx="6801057" cy="587928"/>
          </a:xfrm>
          <a:prstGeom prst="rect">
            <a:avLst/>
          </a:prstGeom>
        </p:spPr>
        <p:txBody>
          <a:bodyPr vert="horz"/>
          <a:lstStyle>
            <a:lvl1pPr>
              <a:defRPr sz="3200" b="1">
                <a:solidFill>
                  <a:srgbClr val="000090"/>
                </a:solidFill>
                <a:latin typeface="Calibri"/>
                <a:cs typeface="Calibri"/>
              </a:defRPr>
            </a:lvl1pPr>
          </a:lstStyle>
          <a:p>
            <a:pPr lvl="0"/>
            <a:r>
              <a:rPr lang="en-US" dirty="0" smtClean="0"/>
              <a:t>Click to edit Master text styles</a:t>
            </a:r>
          </a:p>
        </p:txBody>
      </p:sp>
      <p:sp>
        <p:nvSpPr>
          <p:cNvPr id="10" name="Text Placeholder 6"/>
          <p:cNvSpPr>
            <a:spLocks noGrp="1"/>
          </p:cNvSpPr>
          <p:nvPr>
            <p:ph type="body" sz="quarter" idx="15"/>
          </p:nvPr>
        </p:nvSpPr>
        <p:spPr>
          <a:xfrm>
            <a:off x="1300873" y="4670753"/>
            <a:ext cx="6801058" cy="977394"/>
          </a:xfrm>
          <a:prstGeom prst="rect">
            <a:avLst/>
          </a:prstGeom>
        </p:spPr>
        <p:txBody>
          <a:bodyPr vert="horz"/>
          <a:lstStyle>
            <a:lvl1pPr marL="342900" indent="-342900">
              <a:buClr>
                <a:srgbClr val="FF0000"/>
              </a:buClr>
              <a:buSzPct val="100000"/>
              <a:buFont typeface="Wingdings" charset="2"/>
              <a:buChar char="§"/>
              <a:defRPr sz="2500">
                <a:latin typeface="Calibri"/>
                <a:cs typeface="Calibri"/>
              </a:defRPr>
            </a:lvl1pPr>
          </a:lstStyle>
          <a:p>
            <a:pPr lvl="0"/>
            <a:r>
              <a:rPr lang="en-US" dirty="0" smtClean="0"/>
              <a:t>Click to edit Master text styles</a:t>
            </a:r>
          </a:p>
        </p:txBody>
      </p:sp>
    </p:spTree>
    <p:extLst>
      <p:ext uri="{BB962C8B-B14F-4D97-AF65-F5344CB8AC3E}">
        <p14:creationId xmlns:p14="http://schemas.microsoft.com/office/powerpoint/2010/main" val="30531235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bwMode="auto">
          <a:xfrm>
            <a:off x="457200" y="6356350"/>
            <a:ext cx="21336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a:latin typeface="Arial" charset="0"/>
                <a:ea typeface="Arial" charset="0"/>
                <a:cs typeface="Arial" charset="0"/>
                <a:sym typeface="Arial" charset="0"/>
              </a:defRPr>
            </a:lvl1pPr>
          </a:lstStyle>
          <a:p>
            <a:pPr eaLnBrk="0" fontAlgn="base" hangingPunct="0">
              <a:spcBef>
                <a:spcPct val="0"/>
              </a:spcBef>
              <a:spcAft>
                <a:spcPct val="0"/>
              </a:spcAft>
              <a:defRPr/>
            </a:pPr>
            <a:fld id="{B979F1F8-0BD7-4CCC-8A1F-47550BE77B9A}" type="datetime1">
              <a:rPr lang="en-US" sz="1400">
                <a:solidFill>
                  <a:srgbClr val="000000"/>
                </a:solidFill>
              </a:rPr>
              <a:pPr eaLnBrk="0" fontAlgn="base" hangingPunct="0">
                <a:spcBef>
                  <a:spcPct val="0"/>
                </a:spcBef>
                <a:spcAft>
                  <a:spcPct val="0"/>
                </a:spcAft>
                <a:defRPr/>
              </a:pPr>
              <a:t>1/14/2016</a:t>
            </a:fld>
            <a:endParaRPr lang="en-US" sz="1400">
              <a:solidFill>
                <a:srgbClr val="000000"/>
              </a:solidFill>
            </a:endParaRPr>
          </a:p>
        </p:txBody>
      </p:sp>
      <p:sp>
        <p:nvSpPr>
          <p:cNvPr id="5" name="Footer Placeholder 4"/>
          <p:cNvSpPr>
            <a:spLocks noGrp="1"/>
          </p:cNvSpPr>
          <p:nvPr>
            <p:ph type="ftr" sz="quarter" idx="11"/>
          </p:nvPr>
        </p:nvSpPr>
        <p:spPr bwMode="auto">
          <a:xfrm>
            <a:off x="3124200" y="6356350"/>
            <a:ext cx="28956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a:latin typeface="Arial" charset="0"/>
                <a:ea typeface="Arial" charset="0"/>
                <a:cs typeface="Arial" charset="0"/>
                <a:sym typeface="Arial" charset="0"/>
              </a:defRPr>
            </a:lvl1pPr>
          </a:lstStyle>
          <a:p>
            <a:pPr eaLnBrk="0" fontAlgn="base" hangingPunct="0">
              <a:spcBef>
                <a:spcPct val="0"/>
              </a:spcBef>
              <a:spcAft>
                <a:spcPct val="0"/>
              </a:spcAft>
              <a:defRPr/>
            </a:pPr>
            <a:endParaRPr lang="en-US" sz="1400">
              <a:solidFill>
                <a:srgbClr val="000000"/>
              </a:solidFill>
            </a:endParaRPr>
          </a:p>
        </p:txBody>
      </p:sp>
      <p:sp>
        <p:nvSpPr>
          <p:cNvPr id="6" name="Slide Number Placeholder 5"/>
          <p:cNvSpPr>
            <a:spLocks noGrp="1"/>
          </p:cNvSpPr>
          <p:nvPr>
            <p:ph type="sldNum" sz="quarter" idx="12"/>
          </p:nvPr>
        </p:nvSpPr>
        <p:spPr bwMode="auto">
          <a:xfrm>
            <a:off x="6553200" y="6356350"/>
            <a:ext cx="21336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a:latin typeface="Arial" charset="0"/>
                <a:ea typeface="Arial" charset="0"/>
                <a:cs typeface="Arial" charset="0"/>
                <a:sym typeface="Arial" charset="0"/>
              </a:defRPr>
            </a:lvl1pPr>
          </a:lstStyle>
          <a:p>
            <a:pPr eaLnBrk="0" fontAlgn="base" hangingPunct="0">
              <a:spcBef>
                <a:spcPct val="0"/>
              </a:spcBef>
              <a:spcAft>
                <a:spcPct val="0"/>
              </a:spcAft>
              <a:defRPr/>
            </a:pPr>
            <a:fld id="{D7162648-6D98-4416-9B2B-9045B73B30B2}" type="slidenum">
              <a:rPr lang="en-US" sz="1400">
                <a:solidFill>
                  <a:srgbClr val="000000"/>
                </a:solidFill>
              </a:rPr>
              <a:pPr eaLnBrk="0" fontAlgn="base" hangingPunct="0">
                <a:spcBef>
                  <a:spcPct val="0"/>
                </a:spcBef>
                <a:spcAft>
                  <a:spcPct val="0"/>
                </a:spcAft>
                <a:defRPr/>
              </a:pPr>
              <a:t>‹#›</a:t>
            </a:fld>
            <a:endParaRPr lang="en-US" sz="1400">
              <a:solidFill>
                <a:srgbClr val="000000"/>
              </a:solidFill>
            </a:endParaRPr>
          </a:p>
        </p:txBody>
      </p:sp>
    </p:spTree>
    <p:extLst>
      <p:ext uri="{BB962C8B-B14F-4D97-AF65-F5344CB8AC3E}">
        <p14:creationId xmlns:p14="http://schemas.microsoft.com/office/powerpoint/2010/main" val="10560284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362700" y="6356350"/>
            <a:ext cx="2085975" cy="365125"/>
          </a:xfrm>
          <a:prstGeom prst="rect">
            <a:avLst/>
          </a:prstGeom>
        </p:spPr>
        <p:txBody>
          <a:bodyPr/>
          <a:lstStyle>
            <a:lvl1pPr>
              <a:defRPr/>
            </a:lvl1pPr>
          </a:lstStyle>
          <a:p>
            <a:pPr eaLnBrk="0" fontAlgn="base" hangingPunct="0">
              <a:spcBef>
                <a:spcPct val="0"/>
              </a:spcBef>
              <a:spcAft>
                <a:spcPct val="0"/>
              </a:spcAft>
              <a:defRPr/>
            </a:pPr>
            <a:fld id="{8B138BF2-2141-4D06-B4C3-DFDFA0A626DF}" type="datetimeFigureOut">
              <a:rPr lang="en-US" sz="1400">
                <a:solidFill>
                  <a:srgbClr val="000000"/>
                </a:solidFill>
                <a:latin typeface="Arial" pitchFamily="34" charset="0"/>
                <a:ea typeface="MS PGothic" pitchFamily="34" charset="-128"/>
                <a:sym typeface="Arial" pitchFamily="34" charset="0"/>
              </a:rPr>
              <a:pPr eaLnBrk="0" fontAlgn="base" hangingPunct="0">
                <a:spcBef>
                  <a:spcPct val="0"/>
                </a:spcBef>
                <a:spcAft>
                  <a:spcPct val="0"/>
                </a:spcAft>
                <a:defRPr/>
              </a:pPr>
              <a:t>1/14/2016</a:t>
            </a:fld>
            <a:endParaRPr lang="en-US" sz="1400" dirty="0">
              <a:solidFill>
                <a:srgbClr val="000000"/>
              </a:solidFill>
              <a:latin typeface="Arial" pitchFamily="34" charset="0"/>
              <a:ea typeface="MS PGothic" pitchFamily="34" charset="-128"/>
              <a:sym typeface="Arial" pitchFamily="34" charset="0"/>
            </a:endParaRPr>
          </a:p>
        </p:txBody>
      </p:sp>
      <p:sp>
        <p:nvSpPr>
          <p:cNvPr id="3" name="Footer Placeholder 2"/>
          <p:cNvSpPr>
            <a:spLocks noGrp="1"/>
          </p:cNvSpPr>
          <p:nvPr>
            <p:ph type="ftr" sz="quarter" idx="11"/>
          </p:nvPr>
        </p:nvSpPr>
        <p:spPr>
          <a:xfrm>
            <a:off x="658813" y="6356350"/>
            <a:ext cx="2847975" cy="365125"/>
          </a:xfrm>
          <a:prstGeom prst="rect">
            <a:avLst/>
          </a:prstGeom>
        </p:spPr>
        <p:txBody>
          <a:bodyPr/>
          <a:lstStyle>
            <a:lvl1pPr>
              <a:defRPr/>
            </a:lvl1pPr>
          </a:lstStyle>
          <a:p>
            <a:pPr eaLnBrk="0" fontAlgn="base" hangingPunct="0">
              <a:spcBef>
                <a:spcPct val="0"/>
              </a:spcBef>
              <a:spcAft>
                <a:spcPct val="0"/>
              </a:spcAft>
              <a:defRPr/>
            </a:pPr>
            <a:endParaRPr lang="en-US" sz="1400">
              <a:solidFill>
                <a:srgbClr val="000000"/>
              </a:solidFill>
              <a:latin typeface="Arial" pitchFamily="34" charset="0"/>
              <a:ea typeface="MS PGothic" pitchFamily="34" charset="-128"/>
              <a:sym typeface="Arial" pitchFamily="34" charset="0"/>
            </a:endParaRPr>
          </a:p>
        </p:txBody>
      </p:sp>
      <p:sp>
        <p:nvSpPr>
          <p:cNvPr id="4" name="Slide Number Placeholder 3"/>
          <p:cNvSpPr>
            <a:spLocks noGrp="1"/>
          </p:cNvSpPr>
          <p:nvPr>
            <p:ph type="sldNum" sz="quarter" idx="12"/>
          </p:nvPr>
        </p:nvSpPr>
        <p:spPr>
          <a:xfrm>
            <a:off x="8543925" y="6356350"/>
            <a:ext cx="561975" cy="365125"/>
          </a:xfrm>
          <a:prstGeom prst="rect">
            <a:avLst/>
          </a:prstGeom>
        </p:spPr>
        <p:txBody>
          <a:bodyPr/>
          <a:lstStyle>
            <a:lvl1pPr>
              <a:defRPr/>
            </a:lvl1pPr>
          </a:lstStyle>
          <a:p>
            <a:pPr eaLnBrk="0" fontAlgn="base" hangingPunct="0">
              <a:spcBef>
                <a:spcPct val="0"/>
              </a:spcBef>
              <a:spcAft>
                <a:spcPct val="0"/>
              </a:spcAft>
              <a:defRPr/>
            </a:pPr>
            <a:fld id="{8FDD8A9B-916E-4455-BDC6-6A0EDF44AAA2}" type="slidenum">
              <a:rPr lang="en-US" sz="1400">
                <a:solidFill>
                  <a:srgbClr val="000000"/>
                </a:solidFill>
                <a:latin typeface="Arial" pitchFamily="34" charset="0"/>
                <a:ea typeface="MS PGothic" pitchFamily="34" charset="-128"/>
                <a:sym typeface="Arial" pitchFamily="34" charset="0"/>
              </a:rPr>
              <a:pPr eaLnBrk="0" fontAlgn="base" hangingPunct="0">
                <a:spcBef>
                  <a:spcPct val="0"/>
                </a:spcBef>
                <a:spcAft>
                  <a:spcPct val="0"/>
                </a:spcAft>
                <a:defRPr/>
              </a:pPr>
              <a:t>‹#›</a:t>
            </a:fld>
            <a:endParaRPr lang="en-US" sz="1400">
              <a:solidFill>
                <a:srgbClr val="000000"/>
              </a:solidFill>
              <a:latin typeface="Arial" pitchFamily="34" charset="0"/>
              <a:ea typeface="MS PGothic" pitchFamily="34" charset="-128"/>
              <a:sym typeface="Arial" pitchFamily="34" charset="0"/>
            </a:endParaRPr>
          </a:p>
        </p:txBody>
      </p:sp>
    </p:spTree>
    <p:extLst>
      <p:ext uri="{BB962C8B-B14F-4D97-AF65-F5344CB8AC3E}">
        <p14:creationId xmlns:p14="http://schemas.microsoft.com/office/powerpoint/2010/main" val="24973692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889C378D-2DB8-4133-866A-8DA7BBAE7E54}" type="datetimeFigureOut">
              <a:rPr lang="en-US">
                <a:solidFill>
                  <a:prstClr val="black">
                    <a:tint val="75000"/>
                  </a:prstClr>
                </a:solidFill>
              </a:rPr>
              <a:pPr>
                <a:defRPr/>
              </a:pPr>
              <a:t>1/14/2016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BEBF8C20-5E47-4D81-A0DA-5A5981514602}"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89405196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slideLayout" Target="../slideLayouts/slideLayout7.xml"/><Relationship Id="rId1" Type="http://schemas.openxmlformats.org/officeDocument/2006/relationships/slideLayout" Target="../slideLayouts/slideLayout6.xml"/><Relationship Id="rId5" Type="http://schemas.openxmlformats.org/officeDocument/2006/relationships/image" Target="../media/image1.jpe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6.xml"/><Relationship Id="rId3" Type="http://schemas.openxmlformats.org/officeDocument/2006/relationships/slideLayout" Target="../slideLayouts/slideLayout11.xml"/><Relationship Id="rId7" Type="http://schemas.openxmlformats.org/officeDocument/2006/relationships/slideLayout" Target="../slideLayouts/slideLayout15.xml"/><Relationship Id="rId12" Type="http://schemas.openxmlformats.org/officeDocument/2006/relationships/theme" Target="../theme/theme3.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11" Type="http://schemas.openxmlformats.org/officeDocument/2006/relationships/slideLayout" Target="../slideLayouts/slideLayout19.xml"/><Relationship Id="rId5" Type="http://schemas.openxmlformats.org/officeDocument/2006/relationships/slideLayout" Target="../slideLayouts/slideLayout13.xml"/><Relationship Id="rId10" Type="http://schemas.openxmlformats.org/officeDocument/2006/relationships/slideLayout" Target="../slideLayouts/slideLayout18.xml"/><Relationship Id="rId4" Type="http://schemas.openxmlformats.org/officeDocument/2006/relationships/slideLayout" Target="../slideLayouts/slideLayout12.xml"/><Relationship Id="rId9"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7"/>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84743874"/>
      </p:ext>
    </p:extLst>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hf sldNum="0" hdr="0" ftr="0" dt="0"/>
  <p:txStyles>
    <p:titleStyle>
      <a:lvl1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1pPr>
      <a:lvl2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2pPr>
      <a:lvl3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3pPr>
      <a:lvl4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4pPr>
      <a:lvl5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5pPr>
      <a:lvl6pPr marL="457200" algn="ctr" rtl="0" eaLnBrk="0" fontAlgn="base" hangingPunct="0">
        <a:spcBef>
          <a:spcPct val="0"/>
        </a:spcBef>
        <a:spcAft>
          <a:spcPct val="0"/>
        </a:spcAft>
        <a:defRPr sz="4000" b="1">
          <a:solidFill>
            <a:srgbClr val="FFFFFF"/>
          </a:solidFill>
          <a:latin typeface="Calibri" charset="0"/>
          <a:ea typeface="Arial" charset="0"/>
          <a:cs typeface="Calibri" charset="0"/>
          <a:sym typeface="Arial" charset="0"/>
        </a:defRPr>
      </a:lvl6pPr>
      <a:lvl7pPr marL="914400" algn="ctr" rtl="0" eaLnBrk="0" fontAlgn="base" hangingPunct="0">
        <a:spcBef>
          <a:spcPct val="0"/>
        </a:spcBef>
        <a:spcAft>
          <a:spcPct val="0"/>
        </a:spcAft>
        <a:defRPr sz="4000" b="1">
          <a:solidFill>
            <a:srgbClr val="FFFFFF"/>
          </a:solidFill>
          <a:latin typeface="Calibri" charset="0"/>
          <a:ea typeface="Arial" charset="0"/>
          <a:cs typeface="Calibri" charset="0"/>
          <a:sym typeface="Arial" charset="0"/>
        </a:defRPr>
      </a:lvl7pPr>
      <a:lvl8pPr marL="1371600" algn="ctr" rtl="0" eaLnBrk="0" fontAlgn="base" hangingPunct="0">
        <a:spcBef>
          <a:spcPct val="0"/>
        </a:spcBef>
        <a:spcAft>
          <a:spcPct val="0"/>
        </a:spcAft>
        <a:defRPr sz="4000" b="1">
          <a:solidFill>
            <a:srgbClr val="FFFFFF"/>
          </a:solidFill>
          <a:latin typeface="Calibri" charset="0"/>
          <a:ea typeface="Arial" charset="0"/>
          <a:cs typeface="Calibri" charset="0"/>
          <a:sym typeface="Arial" charset="0"/>
        </a:defRPr>
      </a:lvl8pPr>
      <a:lvl9pPr marL="1828800" algn="ctr" rtl="0" eaLnBrk="0" fontAlgn="base" hangingPunct="0">
        <a:spcBef>
          <a:spcPct val="0"/>
        </a:spcBef>
        <a:spcAft>
          <a:spcPct val="0"/>
        </a:spcAft>
        <a:defRPr sz="4000" b="1">
          <a:solidFill>
            <a:srgbClr val="FFFFFF"/>
          </a:solidFill>
          <a:latin typeface="Calibri" charset="0"/>
          <a:ea typeface="Arial" charset="0"/>
          <a:cs typeface="Calibri" charset="0"/>
          <a:sym typeface="Arial" charset="0"/>
        </a:defRPr>
      </a:lvl9pPr>
    </p:titleStyle>
    <p:bodyStyle>
      <a:lvl1pPr marL="342900" indent="-342900" algn="l" rtl="0" eaLnBrk="0" fontAlgn="base" hangingPunct="0">
        <a:spcBef>
          <a:spcPct val="0"/>
        </a:spcBef>
        <a:spcAft>
          <a:spcPct val="0"/>
        </a:spcAft>
        <a:defRPr sz="2000">
          <a:solidFill>
            <a:srgbClr val="000000"/>
          </a:solidFill>
          <a:latin typeface="Calibri" charset="0"/>
          <a:ea typeface="Arial" charset="0"/>
          <a:cs typeface="Calibri" charset="0"/>
          <a:sym typeface="Arial" pitchFamily="34" charset="0"/>
        </a:defRPr>
      </a:lvl1pPr>
      <a:lvl2pPr marL="742950" indent="-285750" algn="l" rtl="0" eaLnBrk="0" fontAlgn="base" hangingPunct="0">
        <a:spcBef>
          <a:spcPct val="0"/>
        </a:spcBef>
        <a:spcAft>
          <a:spcPct val="0"/>
        </a:spcAft>
        <a:defRPr sz="1400">
          <a:solidFill>
            <a:srgbClr val="000000"/>
          </a:solidFill>
          <a:latin typeface="Arial" charset="0"/>
          <a:ea typeface="Arial" charset="0"/>
          <a:cs typeface="Arial" charset="0"/>
          <a:sym typeface="Arial" pitchFamily="34" charset="0"/>
        </a:defRPr>
      </a:lvl2pPr>
      <a:lvl3pPr marL="11430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pitchFamily="34" charset="0"/>
        </a:defRPr>
      </a:lvl3pPr>
      <a:lvl4pPr marL="16002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pitchFamily="34" charset="0"/>
        </a:defRPr>
      </a:lvl4pPr>
      <a:lvl5pPr marL="20574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pitchFamily="34" charset="0"/>
        </a:defRPr>
      </a:lvl5pPr>
      <a:lvl6pPr marL="25146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p:bodyStyle>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5"/>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11859896"/>
      </p:ext>
    </p:extLst>
  </p:cSld>
  <p:clrMap bg1="lt1" tx1="dk1" bg2="dk2" tx2="lt2" accent1="accent1" accent2="accent2" accent3="accent3" accent4="accent4" accent5="accent5" accent6="accent6" hlink="hlink" folHlink="folHlink"/>
  <p:sldLayoutIdLst>
    <p:sldLayoutId id="2147483668" r:id="rId1"/>
    <p:sldLayoutId id="2147483669" r:id="rId2"/>
    <p:sldLayoutId id="2147483672" r:id="rId3"/>
  </p:sldLayoutIdLst>
  <p:hf sldNum="0" hdr="0" ftr="0" dt="0"/>
  <p:txStyles>
    <p:titleStyle>
      <a:lvl1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1pPr>
      <a:lvl2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2pPr>
      <a:lvl3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3pPr>
      <a:lvl4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4pPr>
      <a:lvl5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5pPr>
      <a:lvl6pPr marL="457200" algn="ctr" rtl="0" eaLnBrk="0" fontAlgn="base" hangingPunct="0">
        <a:spcBef>
          <a:spcPct val="0"/>
        </a:spcBef>
        <a:spcAft>
          <a:spcPct val="0"/>
        </a:spcAft>
        <a:defRPr sz="4000" b="1">
          <a:solidFill>
            <a:srgbClr val="FFFFFF"/>
          </a:solidFill>
          <a:latin typeface="Calibri" charset="0"/>
          <a:ea typeface="Arial" charset="0"/>
          <a:cs typeface="Calibri" charset="0"/>
          <a:sym typeface="Arial" charset="0"/>
        </a:defRPr>
      </a:lvl6pPr>
      <a:lvl7pPr marL="914400" algn="ctr" rtl="0" eaLnBrk="0" fontAlgn="base" hangingPunct="0">
        <a:spcBef>
          <a:spcPct val="0"/>
        </a:spcBef>
        <a:spcAft>
          <a:spcPct val="0"/>
        </a:spcAft>
        <a:defRPr sz="4000" b="1">
          <a:solidFill>
            <a:srgbClr val="FFFFFF"/>
          </a:solidFill>
          <a:latin typeface="Calibri" charset="0"/>
          <a:ea typeface="Arial" charset="0"/>
          <a:cs typeface="Calibri" charset="0"/>
          <a:sym typeface="Arial" charset="0"/>
        </a:defRPr>
      </a:lvl7pPr>
      <a:lvl8pPr marL="1371600" algn="ctr" rtl="0" eaLnBrk="0" fontAlgn="base" hangingPunct="0">
        <a:spcBef>
          <a:spcPct val="0"/>
        </a:spcBef>
        <a:spcAft>
          <a:spcPct val="0"/>
        </a:spcAft>
        <a:defRPr sz="4000" b="1">
          <a:solidFill>
            <a:srgbClr val="FFFFFF"/>
          </a:solidFill>
          <a:latin typeface="Calibri" charset="0"/>
          <a:ea typeface="Arial" charset="0"/>
          <a:cs typeface="Calibri" charset="0"/>
          <a:sym typeface="Arial" charset="0"/>
        </a:defRPr>
      </a:lvl8pPr>
      <a:lvl9pPr marL="1828800" algn="ctr" rtl="0" eaLnBrk="0" fontAlgn="base" hangingPunct="0">
        <a:spcBef>
          <a:spcPct val="0"/>
        </a:spcBef>
        <a:spcAft>
          <a:spcPct val="0"/>
        </a:spcAft>
        <a:defRPr sz="4000" b="1">
          <a:solidFill>
            <a:srgbClr val="FFFFFF"/>
          </a:solidFill>
          <a:latin typeface="Calibri" charset="0"/>
          <a:ea typeface="Arial" charset="0"/>
          <a:cs typeface="Calibri" charset="0"/>
          <a:sym typeface="Arial" charset="0"/>
        </a:defRPr>
      </a:lvl9pPr>
    </p:titleStyle>
    <p:bodyStyle>
      <a:lvl1pPr marL="342900" indent="-342900" algn="l" rtl="0" eaLnBrk="0" fontAlgn="base" hangingPunct="0">
        <a:spcBef>
          <a:spcPct val="0"/>
        </a:spcBef>
        <a:spcAft>
          <a:spcPct val="0"/>
        </a:spcAft>
        <a:defRPr sz="2000">
          <a:solidFill>
            <a:srgbClr val="000000"/>
          </a:solidFill>
          <a:latin typeface="Calibri" charset="0"/>
          <a:ea typeface="Arial" charset="0"/>
          <a:cs typeface="Calibri" charset="0"/>
          <a:sym typeface="Arial" pitchFamily="34" charset="0"/>
        </a:defRPr>
      </a:lvl1pPr>
      <a:lvl2pPr marL="742950" indent="-285750" algn="l" rtl="0" eaLnBrk="0" fontAlgn="base" hangingPunct="0">
        <a:spcBef>
          <a:spcPct val="0"/>
        </a:spcBef>
        <a:spcAft>
          <a:spcPct val="0"/>
        </a:spcAft>
        <a:defRPr sz="1400">
          <a:solidFill>
            <a:srgbClr val="000000"/>
          </a:solidFill>
          <a:latin typeface="Arial" charset="0"/>
          <a:ea typeface="Arial" charset="0"/>
          <a:cs typeface="Arial" charset="0"/>
          <a:sym typeface="Arial" pitchFamily="34" charset="0"/>
        </a:defRPr>
      </a:lvl2pPr>
      <a:lvl3pPr marL="11430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pitchFamily="34" charset="0"/>
        </a:defRPr>
      </a:lvl3pPr>
      <a:lvl4pPr marL="16002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pitchFamily="34" charset="0"/>
        </a:defRPr>
      </a:lvl4pPr>
      <a:lvl5pPr marL="20574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pitchFamily="34" charset="0"/>
        </a:defRPr>
      </a:lvl5pPr>
      <a:lvl6pPr marL="25146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p:bodyStyle>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25FCB52F-D958-44EF-A7EF-6B18B1F31509}" type="datetimeFigureOut">
              <a:rPr lang="en-US">
                <a:solidFill>
                  <a:prstClr val="black">
                    <a:tint val="75000"/>
                  </a:prstClr>
                </a:solidFill>
              </a:rPr>
              <a:pPr>
                <a:defRPr/>
              </a:pPr>
              <a:t>1/14/2016</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35AE5D02-1C29-451B-B081-92B3EA0EACDA}"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4032885771"/>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15.xml"/><Relationship Id="rId4" Type="http://schemas.microsoft.com/office/2007/relationships/hdphoto" Target="../media/hdphoto2.wdp"/></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6.jpeg"/><Relationship Id="rId2" Type="http://schemas.openxmlformats.org/officeDocument/2006/relationships/notesSlide" Target="../notesSlides/notesSlide12.xml"/><Relationship Id="rId1" Type="http://schemas.openxmlformats.org/officeDocument/2006/relationships/slideLayout" Target="../slideLayouts/slideLayout15.xml"/><Relationship Id="rId6" Type="http://schemas.openxmlformats.org/officeDocument/2006/relationships/image" Target="../media/image15.png"/><Relationship Id="rId5" Type="http://schemas.openxmlformats.org/officeDocument/2006/relationships/image" Target="../media/image14.jpeg"/><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3.xml"/><Relationship Id="rId1" Type="http://schemas.openxmlformats.org/officeDocument/2006/relationships/slideLayout" Target="../slideLayouts/slideLayout15.xml"/><Relationship Id="rId6" Type="http://schemas.openxmlformats.org/officeDocument/2006/relationships/image" Target="../media/image18.png"/><Relationship Id="rId5" Type="http://schemas.openxmlformats.org/officeDocument/2006/relationships/hyperlink" Target="http://www.leginfo.ca.gov/cgi-bin/displaycode?section=edc&amp;group=51001-52000&amp;file=51220-51229" TargetMode="External"/><Relationship Id="rId4" Type="http://schemas.openxmlformats.org/officeDocument/2006/relationships/hyperlink" Target="http://www.leginfo.ca.gov/cgi-bin/displaycode?section=edc&amp;group=51001-52000&amp;file=51210-51212"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4.xml"/><Relationship Id="rId1" Type="http://schemas.openxmlformats.org/officeDocument/2006/relationships/slideLayout" Target="../slideLayouts/slideLayout15.xml"/><Relationship Id="rId4" Type="http://schemas.microsoft.com/office/2007/relationships/hdphoto" Target="../media/hdphoto3.wdp"/></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6.xml"/><Relationship Id="rId1" Type="http://schemas.openxmlformats.org/officeDocument/2006/relationships/slideLayout" Target="../slideLayouts/slideLayout15.xml"/><Relationship Id="rId4" Type="http://schemas.openxmlformats.org/officeDocument/2006/relationships/image" Target="../media/image22.jpeg"/></Relationships>
</file>

<file path=ppt/slides/_rels/slide1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7.xml"/><Relationship Id="rId1" Type="http://schemas.openxmlformats.org/officeDocument/2006/relationships/slideLayout" Target="../slideLayouts/slideLayout15.xml"/><Relationship Id="rId5" Type="http://schemas.openxmlformats.org/officeDocument/2006/relationships/hyperlink" Target="http://www.habitsofmind.org/sites/default/files/HoM%20Summary%20Outline.pdf" TargetMode="External"/><Relationship Id="rId4" Type="http://schemas.openxmlformats.org/officeDocument/2006/relationships/hyperlink" Target="http://www.youtube.com/watch?v=L2zqTYgcpfg"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3" Type="http://schemas.openxmlformats.org/officeDocument/2006/relationships/hyperlink" Target="https://www.youtube.com/watch?v=RbDovjG9f34" TargetMode="External"/><Relationship Id="rId2" Type="http://schemas.openxmlformats.org/officeDocument/2006/relationships/notesSlide" Target="../notesSlides/notesSlide19.xml"/><Relationship Id="rId1" Type="http://schemas.openxmlformats.org/officeDocument/2006/relationships/slideLayout" Target="../slideLayouts/slideLayout15.xml"/><Relationship Id="rId5" Type="http://schemas.openxmlformats.org/officeDocument/2006/relationships/hyperlink" Target="http://www.bcoe.org/divisions/ess/arts_education/" TargetMode="External"/><Relationship Id="rId4" Type="http://schemas.openxmlformats.org/officeDocument/2006/relationships/image" Target="../media/image25.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notesSlide" Target="../notesSlides/notesSlide20.xml"/><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1.xml"/><Relationship Id="rId1" Type="http://schemas.openxmlformats.org/officeDocument/2006/relationships/slideLayout" Target="../slideLayouts/slideLayout15.xml"/><Relationship Id="rId4" Type="http://schemas.openxmlformats.org/officeDocument/2006/relationships/hyperlink" Target="http://nces.ed.gov/pubsearch/pubsinfo.asp?pubid=2012014rev" TargetMode="External"/></Relationships>
</file>

<file path=ppt/slides/_rels/slide22.xml.rels><?xml version="1.0" encoding="UTF-8" standalone="yes"?>
<Relationships xmlns="http://schemas.openxmlformats.org/package/2006/relationships"><Relationship Id="rId3" Type="http://schemas.openxmlformats.org/officeDocument/2006/relationships/hyperlink" Target="http://www.otis.edu/otis-report-creative-economy" TargetMode="External"/><Relationship Id="rId2" Type="http://schemas.openxmlformats.org/officeDocument/2006/relationships/notesSlide" Target="../notesSlides/notesSlide22.xml"/><Relationship Id="rId1" Type="http://schemas.openxmlformats.org/officeDocument/2006/relationships/slideLayout" Target="../slideLayouts/slideLayout15.xml"/><Relationship Id="rId4" Type="http://schemas.openxmlformats.org/officeDocument/2006/relationships/image" Target="../media/image17.jpeg"/></Relationships>
</file>

<file path=ppt/slides/_rels/slide23.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3.xml"/><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4.xml"/><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3" Type="http://schemas.openxmlformats.org/officeDocument/2006/relationships/image" Target="../media/image30.wmf"/><Relationship Id="rId2" Type="http://schemas.openxmlformats.org/officeDocument/2006/relationships/notesSlide" Target="../notesSlides/notesSlide25.xml"/><Relationship Id="rId1" Type="http://schemas.openxmlformats.org/officeDocument/2006/relationships/slideLayout" Target="../slideLayouts/slideLayout10.xml"/><Relationship Id="rId5" Type="http://schemas.openxmlformats.org/officeDocument/2006/relationships/image" Target="../media/image32.gif"/><Relationship Id="rId4" Type="http://schemas.openxmlformats.org/officeDocument/2006/relationships/image" Target="../media/image31.wmf"/></Relationships>
</file>

<file path=ppt/slides/_rels/slide26.xml.rels><?xml version="1.0" encoding="UTF-8" standalone="yes"?>
<Relationships xmlns="http://schemas.openxmlformats.org/package/2006/relationships"><Relationship Id="rId3" Type="http://schemas.openxmlformats.org/officeDocument/2006/relationships/image" Target="../media/image32.gif"/><Relationship Id="rId2" Type="http://schemas.openxmlformats.org/officeDocument/2006/relationships/notesSlide" Target="../notesSlides/notesSlide26.xml"/><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7.xml"/><Relationship Id="rId1" Type="http://schemas.openxmlformats.org/officeDocument/2006/relationships/slideLayout" Target="../slideLayouts/slideLayout15.xml"/></Relationships>
</file>

<file path=ppt/slides/_rels/slide28.xml.rels><?xml version="1.0" encoding="UTF-8" standalone="yes"?>
<Relationships xmlns="http://schemas.openxmlformats.org/package/2006/relationships"><Relationship Id="rId3" Type="http://schemas.openxmlformats.org/officeDocument/2006/relationships/image" Target="../media/image34.tiff"/><Relationship Id="rId2" Type="http://schemas.openxmlformats.org/officeDocument/2006/relationships/notesSlide" Target="../notesSlides/notesSlide28.xml"/><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8.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15.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15.xml"/><Relationship Id="rId5" Type="http://schemas.openxmlformats.org/officeDocument/2006/relationships/hyperlink" Target="http://www.bcoe.org/divisions/ess/arts_education/vapa_resources/" TargetMode="External"/><Relationship Id="rId4" Type="http://schemas.microsoft.com/office/2007/relationships/hdphoto" Target="../media/hdphoto1.wdp"/></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4826000" y="1600200"/>
            <a:ext cx="3276600" cy="523220"/>
          </a:xfrm>
          <a:prstGeom prst="rect">
            <a:avLst/>
          </a:prstGeom>
          <a:noFill/>
        </p:spPr>
        <p:txBody>
          <a:bodyPr wrap="square" rtlCol="0">
            <a:spAutoFit/>
          </a:bodyPr>
          <a:lstStyle/>
          <a:p>
            <a:pPr algn="r"/>
            <a:r>
              <a:rPr lang="en-US" sz="2800" smtClean="0">
                <a:solidFill>
                  <a:srgbClr val="FFFFFF"/>
                </a:solidFill>
                <a:latin typeface="Arial Black" panose="020B0A04020102020204" pitchFamily="34" charset="0"/>
                <a:ea typeface="MS PGothic" pitchFamily="34" charset="-128"/>
                <a:sym typeface="Arial" pitchFamily="34" charset="0"/>
              </a:rPr>
              <a:t>Section 1</a:t>
            </a:r>
            <a:endParaRPr lang="en-US" sz="2800" dirty="0">
              <a:solidFill>
                <a:srgbClr val="FFFFFF"/>
              </a:solidFill>
              <a:latin typeface="Arial Black" panose="020B0A04020102020204" pitchFamily="34" charset="0"/>
              <a:ea typeface="MS PGothic" pitchFamily="34" charset="-128"/>
              <a:sym typeface="Arial" pitchFamily="34" charset="0"/>
            </a:endParaRPr>
          </a:p>
        </p:txBody>
      </p:sp>
      <p:grpSp>
        <p:nvGrpSpPr>
          <p:cNvPr id="3" name="Group 2"/>
          <p:cNvGrpSpPr/>
          <p:nvPr/>
        </p:nvGrpSpPr>
        <p:grpSpPr>
          <a:xfrm>
            <a:off x="2743200" y="4267200"/>
            <a:ext cx="6400800" cy="1295400"/>
            <a:chOff x="2743200" y="4267200"/>
            <a:chExt cx="6400800" cy="1295400"/>
          </a:xfrm>
        </p:grpSpPr>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43200" y="4267200"/>
              <a:ext cx="6400800" cy="685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86350" y="4778829"/>
              <a:ext cx="4019550" cy="7837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4" name="TextBox 3"/>
          <p:cNvSpPr txBox="1"/>
          <p:nvPr/>
        </p:nvSpPr>
        <p:spPr>
          <a:xfrm>
            <a:off x="3886200" y="4344749"/>
            <a:ext cx="4876800" cy="830997"/>
          </a:xfrm>
          <a:prstGeom prst="rect">
            <a:avLst/>
          </a:prstGeom>
          <a:noFill/>
        </p:spPr>
        <p:txBody>
          <a:bodyPr wrap="square" rtlCol="0">
            <a:spAutoFit/>
          </a:bodyPr>
          <a:lstStyle/>
          <a:p>
            <a:pPr algn="ctr"/>
            <a:r>
              <a:rPr lang="en-US" sz="2400" i="1" dirty="0">
                <a:solidFill>
                  <a:srgbClr val="FFFFFF"/>
                </a:solidFill>
                <a:ea typeface="MS PGothic" pitchFamily="34" charset="-128"/>
                <a:cs typeface="Arial" panose="020B0604020202020204" pitchFamily="34" charset="0"/>
                <a:sym typeface="Arial" pitchFamily="34" charset="0"/>
              </a:rPr>
              <a:t>Developed by CCSESA Region 2 </a:t>
            </a:r>
            <a:br>
              <a:rPr lang="en-US" sz="2400" i="1" dirty="0">
                <a:solidFill>
                  <a:srgbClr val="FFFFFF"/>
                </a:solidFill>
                <a:ea typeface="MS PGothic" pitchFamily="34" charset="-128"/>
                <a:cs typeface="Arial" panose="020B0604020202020204" pitchFamily="34" charset="0"/>
                <a:sym typeface="Arial" pitchFamily="34" charset="0"/>
              </a:rPr>
            </a:br>
            <a:r>
              <a:rPr lang="en-US" sz="2400" i="1" dirty="0">
                <a:solidFill>
                  <a:srgbClr val="FFFFFF"/>
                </a:solidFill>
                <a:ea typeface="MS PGothic" pitchFamily="34" charset="-128"/>
                <a:cs typeface="Arial" panose="020B0604020202020204" pitchFamily="34" charset="0"/>
                <a:sym typeface="Arial" pitchFamily="34" charset="0"/>
              </a:rPr>
              <a:t>and The Music </a:t>
            </a:r>
            <a:r>
              <a:rPr lang="en-US" sz="2400" i="1" dirty="0" smtClean="0">
                <a:solidFill>
                  <a:srgbClr val="FFFFFF"/>
                </a:solidFill>
                <a:ea typeface="MS PGothic" pitchFamily="34" charset="-128"/>
                <a:cs typeface="Arial" panose="020B0604020202020204" pitchFamily="34" charset="0"/>
                <a:sym typeface="Arial" pitchFamily="34" charset="0"/>
              </a:rPr>
              <a:t>Center</a:t>
            </a:r>
            <a:endParaRPr lang="en-US" sz="2400" i="1" dirty="0">
              <a:solidFill>
                <a:srgbClr val="FFFFFF"/>
              </a:solidFill>
              <a:ea typeface="MS PGothic" pitchFamily="34" charset="-128"/>
              <a:cs typeface="Arial" panose="020B0604020202020204" pitchFamily="34" charset="0"/>
              <a:sym typeface="Arial" pitchFamily="34" charset="0"/>
            </a:endParaRPr>
          </a:p>
        </p:txBody>
      </p:sp>
    </p:spTree>
    <p:extLst>
      <p:ext uri="{BB962C8B-B14F-4D97-AF65-F5344CB8AC3E}">
        <p14:creationId xmlns:p14="http://schemas.microsoft.com/office/powerpoint/2010/main" val="135081199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52400" y="832262"/>
            <a:ext cx="9372600" cy="523220"/>
          </a:xfrm>
          <a:prstGeom prst="rect">
            <a:avLst/>
          </a:prstGeom>
        </p:spPr>
        <p:txBody>
          <a:bodyPr wrap="square">
            <a:spAutoFit/>
          </a:bodyPr>
          <a:lstStyle/>
          <a:p>
            <a:pPr lvl="1" fontAlgn="base">
              <a:spcBef>
                <a:spcPct val="0"/>
              </a:spcBef>
              <a:spcAft>
                <a:spcPct val="0"/>
              </a:spcAft>
            </a:pPr>
            <a:r>
              <a:rPr lang="en-US" sz="2800" b="1" i="1" dirty="0" smtClean="0">
                <a:solidFill>
                  <a:prstClr val="black"/>
                </a:solidFill>
                <a:cs typeface="Arial" charset="0"/>
              </a:rPr>
              <a:t>We Know it, </a:t>
            </a:r>
            <a:r>
              <a:rPr lang="en-US" sz="2800" b="1" i="1" dirty="0">
                <a:solidFill>
                  <a:prstClr val="black"/>
                </a:solidFill>
                <a:cs typeface="Arial" charset="0"/>
              </a:rPr>
              <a:t>We Measured It</a:t>
            </a:r>
          </a:p>
        </p:txBody>
      </p:sp>
      <p:sp>
        <p:nvSpPr>
          <p:cNvPr id="5" name="Rectangle 4"/>
          <p:cNvSpPr/>
          <p:nvPr/>
        </p:nvSpPr>
        <p:spPr>
          <a:xfrm>
            <a:off x="577991" y="62821"/>
            <a:ext cx="8161209" cy="830997"/>
          </a:xfrm>
          <a:prstGeom prst="rect">
            <a:avLst/>
          </a:prstGeom>
          <a:noFill/>
        </p:spPr>
        <p:txBody>
          <a:bodyPr wrap="none" lIns="91440" tIns="45720" rIns="91440" bIns="45720">
            <a:spAutoFit/>
            <a:scene3d>
              <a:camera prst="orthographicFront"/>
              <a:lightRig rig="flat" dir="tl">
                <a:rot lat="0" lon="0" rev="6600000"/>
              </a:lightRig>
            </a:scene3d>
            <a:sp3d extrusionH="25400" contourW="8890">
              <a:contourClr>
                <a:schemeClr val="accent2">
                  <a:shade val="75000"/>
                </a:schemeClr>
              </a:contourClr>
            </a:sp3d>
          </a:bodyPr>
          <a:lstStyle/>
          <a:p>
            <a:pPr algn="ctr" fontAlgn="base">
              <a:spcBef>
                <a:spcPct val="0"/>
              </a:spcBef>
              <a:spcAft>
                <a:spcPct val="0"/>
              </a:spcAft>
            </a:pPr>
            <a:r>
              <a:rPr lang="en-US" sz="4800" b="1" dirty="0" smtClean="0">
                <a:ln w="11430"/>
                <a:solidFill>
                  <a:srgbClr val="FF0000"/>
                </a:solidFill>
                <a:latin typeface="Arial" panose="020B0604020202020204" pitchFamily="34" charset="0"/>
                <a:cs typeface="Arial" panose="020B0604020202020204" pitchFamily="34" charset="0"/>
              </a:rPr>
              <a:t>Arts Ed &amp; Creativity Matter </a:t>
            </a:r>
            <a:endParaRPr lang="en-US" sz="4800" b="1" dirty="0">
              <a:ln w="11430"/>
              <a:solidFill>
                <a:srgbClr val="FF0000"/>
              </a:solidFill>
              <a:latin typeface="Arial" panose="020B0604020202020204" pitchFamily="34" charset="0"/>
              <a:cs typeface="Arial" panose="020B0604020202020204" pitchFamily="34" charset="0"/>
            </a:endParaRPr>
          </a:p>
        </p:txBody>
      </p:sp>
      <p:sp>
        <p:nvSpPr>
          <p:cNvPr id="6" name="TextBox 5"/>
          <p:cNvSpPr txBox="1"/>
          <p:nvPr/>
        </p:nvSpPr>
        <p:spPr>
          <a:xfrm>
            <a:off x="3581400" y="1524000"/>
            <a:ext cx="5486400" cy="5186035"/>
          </a:xfrm>
          <a:prstGeom prst="rect">
            <a:avLst/>
          </a:prstGeom>
          <a:noFill/>
        </p:spPr>
        <p:txBody>
          <a:bodyPr wrap="square">
            <a:spAutoFit/>
          </a:bodyPr>
          <a:lstStyle/>
          <a:p>
            <a:pPr lvl="1" fontAlgn="base">
              <a:spcBef>
                <a:spcPct val="0"/>
              </a:spcBef>
              <a:spcAft>
                <a:spcPts val="600"/>
              </a:spcAft>
              <a:defRPr/>
            </a:pPr>
            <a:r>
              <a:rPr lang="en-US" sz="2400" dirty="0" smtClean="0">
                <a:solidFill>
                  <a:prstClr val="black"/>
                </a:solidFill>
                <a:latin typeface="Arial" panose="020B0604020202020204" pitchFamily="34" charset="0"/>
                <a:cs typeface="Arial" panose="020B0604020202020204" pitchFamily="34" charset="0"/>
              </a:rPr>
              <a:t>Research shows improvements in:</a:t>
            </a:r>
          </a:p>
          <a:p>
            <a:pPr marL="914400" lvl="1" indent="-457200" fontAlgn="base">
              <a:spcBef>
                <a:spcPct val="0"/>
              </a:spcBef>
              <a:spcAft>
                <a:spcPts val="600"/>
              </a:spcAft>
              <a:buFont typeface="Arial" panose="020B0604020202020204" pitchFamily="34" charset="0"/>
              <a:buChar char="•"/>
              <a:defRPr/>
            </a:pPr>
            <a:r>
              <a:rPr lang="en-US" sz="2400" dirty="0" smtClean="0">
                <a:solidFill>
                  <a:prstClr val="black"/>
                </a:solidFill>
                <a:latin typeface="Arial" panose="020B0604020202020204" pitchFamily="34" charset="0"/>
                <a:cs typeface="Arial" panose="020B0604020202020204" pitchFamily="34" charset="0"/>
              </a:rPr>
              <a:t>Achievement in ELA &amp; Math an other core curriculum</a:t>
            </a:r>
            <a:endParaRPr lang="en-US" sz="2400" dirty="0">
              <a:solidFill>
                <a:prstClr val="black"/>
              </a:solidFill>
              <a:latin typeface="Arial" panose="020B0604020202020204" pitchFamily="34" charset="0"/>
              <a:cs typeface="Arial" panose="020B0604020202020204" pitchFamily="34" charset="0"/>
            </a:endParaRPr>
          </a:p>
          <a:p>
            <a:pPr marL="914400" lvl="1" indent="-457200" fontAlgn="base">
              <a:spcBef>
                <a:spcPct val="0"/>
              </a:spcBef>
              <a:spcAft>
                <a:spcPts val="600"/>
              </a:spcAft>
              <a:buFont typeface="Arial" panose="020B0604020202020204" pitchFamily="34" charset="0"/>
              <a:buChar char="•"/>
              <a:defRPr/>
            </a:pPr>
            <a:r>
              <a:rPr lang="en-US" sz="2400" dirty="0" smtClean="0">
                <a:solidFill>
                  <a:prstClr val="black"/>
                </a:solidFill>
                <a:latin typeface="Arial" panose="020B0604020202020204" pitchFamily="34" charset="0"/>
                <a:cs typeface="Arial" panose="020B0604020202020204" pitchFamily="34" charset="0"/>
              </a:rPr>
              <a:t>Attendance rates</a:t>
            </a:r>
          </a:p>
          <a:p>
            <a:pPr marL="914400" lvl="1" indent="-457200" fontAlgn="base">
              <a:spcBef>
                <a:spcPct val="0"/>
              </a:spcBef>
              <a:spcAft>
                <a:spcPts val="600"/>
              </a:spcAft>
              <a:buFont typeface="Arial" panose="020B0604020202020204" pitchFamily="34" charset="0"/>
              <a:buChar char="•"/>
              <a:defRPr/>
            </a:pPr>
            <a:r>
              <a:rPr lang="en-US" sz="2400" dirty="0" smtClean="0">
                <a:solidFill>
                  <a:prstClr val="black"/>
                </a:solidFill>
                <a:latin typeface="Arial" panose="020B0604020202020204" pitchFamily="34" charset="0"/>
                <a:cs typeface="Arial" panose="020B0604020202020204" pitchFamily="34" charset="0"/>
              </a:rPr>
              <a:t>Motivation &amp; engagement </a:t>
            </a:r>
          </a:p>
          <a:p>
            <a:pPr marL="914400" lvl="1" indent="-457200" fontAlgn="base">
              <a:spcBef>
                <a:spcPct val="0"/>
              </a:spcBef>
              <a:spcAft>
                <a:spcPts val="600"/>
              </a:spcAft>
              <a:buFont typeface="Arial" panose="020B0604020202020204" pitchFamily="34" charset="0"/>
              <a:buChar char="•"/>
              <a:defRPr/>
            </a:pPr>
            <a:r>
              <a:rPr lang="en-US" sz="2400" dirty="0" smtClean="0">
                <a:solidFill>
                  <a:prstClr val="black"/>
                </a:solidFill>
                <a:latin typeface="Arial" panose="020B0604020202020204" pitchFamily="34" charset="0"/>
                <a:cs typeface="Arial" panose="020B0604020202020204" pitchFamily="34" charset="0"/>
              </a:rPr>
              <a:t>Odds of graduating from college</a:t>
            </a:r>
          </a:p>
          <a:p>
            <a:pPr marL="914400" lvl="1" indent="-457200" fontAlgn="base">
              <a:spcBef>
                <a:spcPct val="0"/>
              </a:spcBef>
              <a:spcAft>
                <a:spcPts val="600"/>
              </a:spcAft>
              <a:buFont typeface="Arial" panose="020B0604020202020204" pitchFamily="34" charset="0"/>
              <a:buChar char="•"/>
              <a:defRPr/>
            </a:pPr>
            <a:r>
              <a:rPr lang="en-US" sz="2400" dirty="0" smtClean="0">
                <a:solidFill>
                  <a:prstClr val="black"/>
                </a:solidFill>
                <a:latin typeface="Arial" panose="020B0604020202020204" pitchFamily="34" charset="0"/>
                <a:cs typeface="Arial" panose="020B0604020202020204" pitchFamily="34" charset="0"/>
              </a:rPr>
              <a:t>Learning skills &amp; </a:t>
            </a:r>
            <a:r>
              <a:rPr lang="en-US" sz="2400" dirty="0">
                <a:solidFill>
                  <a:prstClr val="black"/>
                </a:solidFill>
                <a:latin typeface="Arial" panose="020B0604020202020204" pitchFamily="34" charset="0"/>
                <a:cs typeface="Arial" panose="020B0604020202020204" pitchFamily="34" charset="0"/>
              </a:rPr>
              <a:t>habits of </a:t>
            </a:r>
            <a:r>
              <a:rPr lang="en-US" sz="2400" dirty="0" smtClean="0">
                <a:solidFill>
                  <a:prstClr val="black"/>
                </a:solidFill>
                <a:latin typeface="Arial" panose="020B0604020202020204" pitchFamily="34" charset="0"/>
                <a:cs typeface="Arial" panose="020B0604020202020204" pitchFamily="34" charset="0"/>
              </a:rPr>
              <a:t>mind</a:t>
            </a:r>
          </a:p>
          <a:p>
            <a:pPr marL="914400" lvl="1" indent="-457200" fontAlgn="base">
              <a:spcBef>
                <a:spcPct val="0"/>
              </a:spcBef>
              <a:spcAft>
                <a:spcPts val="600"/>
              </a:spcAft>
              <a:buFont typeface="Arial" panose="020B0604020202020204" pitchFamily="34" charset="0"/>
              <a:buChar char="•"/>
              <a:defRPr/>
            </a:pPr>
            <a:r>
              <a:rPr lang="en-US" sz="2400" dirty="0" smtClean="0">
                <a:solidFill>
                  <a:prstClr val="black"/>
                </a:solidFill>
                <a:latin typeface="Arial" panose="020B0604020202020204" pitchFamily="34" charset="0"/>
                <a:cs typeface="Arial" panose="020B0604020202020204" pitchFamily="34" charset="0"/>
              </a:rPr>
              <a:t>21</a:t>
            </a:r>
            <a:r>
              <a:rPr lang="en-US" sz="2400" baseline="30000" dirty="0" smtClean="0">
                <a:solidFill>
                  <a:prstClr val="black"/>
                </a:solidFill>
                <a:latin typeface="Arial" panose="020B0604020202020204" pitchFamily="34" charset="0"/>
                <a:cs typeface="Arial" panose="020B0604020202020204" pitchFamily="34" charset="0"/>
              </a:rPr>
              <a:t>st</a:t>
            </a:r>
            <a:r>
              <a:rPr lang="en-US" sz="2400" dirty="0" smtClean="0">
                <a:solidFill>
                  <a:prstClr val="black"/>
                </a:solidFill>
                <a:latin typeface="Arial" panose="020B0604020202020204" pitchFamily="34" charset="0"/>
                <a:cs typeface="Arial" panose="020B0604020202020204" pitchFamily="34" charset="0"/>
              </a:rPr>
              <a:t> Century skills of creativity, critical thinking, communication and collaboration…the 4 C’s.</a:t>
            </a:r>
          </a:p>
          <a:p>
            <a:pPr lvl="1" fontAlgn="base">
              <a:spcBef>
                <a:spcPct val="0"/>
              </a:spcBef>
              <a:spcAft>
                <a:spcPct val="0"/>
              </a:spcAft>
              <a:defRPr/>
            </a:pPr>
            <a:r>
              <a:rPr lang="en-US" sz="1600" dirty="0">
                <a:solidFill>
                  <a:prstClr val="black"/>
                </a:solidFill>
                <a:cs typeface="Arial" charset="0"/>
              </a:rPr>
              <a:t>—The President’s Committee on the Arts and the Humanities, </a:t>
            </a:r>
            <a:r>
              <a:rPr lang="en-US" sz="1600" i="1" dirty="0">
                <a:solidFill>
                  <a:prstClr val="black"/>
                </a:solidFill>
                <a:cs typeface="Arial" charset="0"/>
              </a:rPr>
              <a:t>Reinvesting in Arts Education, </a:t>
            </a:r>
            <a:r>
              <a:rPr lang="en-US" sz="1600" dirty="0">
                <a:solidFill>
                  <a:prstClr val="black"/>
                </a:solidFill>
                <a:cs typeface="Arial" charset="0"/>
              </a:rPr>
              <a:t>2011 </a:t>
            </a:r>
          </a:p>
          <a:p>
            <a:pPr lvl="1" fontAlgn="base">
              <a:spcBef>
                <a:spcPct val="0"/>
              </a:spcBef>
              <a:spcAft>
                <a:spcPct val="0"/>
              </a:spcAft>
              <a:defRPr/>
            </a:pPr>
            <a:endParaRPr lang="en-US" sz="2400" dirty="0">
              <a:solidFill>
                <a:prstClr val="black"/>
              </a:solidFill>
              <a:latin typeface="Arial" panose="020B0604020202020204" pitchFamily="34" charset="0"/>
              <a:cs typeface="Arial" panose="020B0604020202020204" pitchFamily="34" charset="0"/>
            </a:endParaRPr>
          </a:p>
        </p:txBody>
      </p:sp>
      <p:pic>
        <p:nvPicPr>
          <p:cNvPr id="9220" name="Picture 4" descr="http://www.northstar-informatics.com/services/artstudio/images/flowers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1000" y="1676400"/>
            <a:ext cx="3546764" cy="4343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8260280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25000"/>
                    </a14:imgEffect>
                    <a14:imgEffect>
                      <a14:colorTemperature colorTemp="4700"/>
                    </a14:imgEffect>
                    <a14:imgEffect>
                      <a14:brightnessContrast bright="20000" contrast="-40000"/>
                    </a14:imgEffect>
                  </a14:imgLayer>
                </a14:imgProps>
              </a:ext>
              <a:ext uri="{28A0092B-C50C-407E-A947-70E740481C1C}">
                <a14:useLocalDpi xmlns:a14="http://schemas.microsoft.com/office/drawing/2010/main" val="0"/>
              </a:ext>
            </a:extLst>
          </a:blip>
          <a:srcRect/>
          <a:stretch>
            <a:fillRect/>
          </a:stretch>
        </p:blipFill>
        <p:spPr bwMode="auto">
          <a:xfrm>
            <a:off x="533717" y="1794332"/>
            <a:ext cx="8305165" cy="4686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a:off x="381000" y="389139"/>
            <a:ext cx="8610600" cy="1384995"/>
          </a:xfrm>
          <a:prstGeom prst="rect">
            <a:avLst/>
          </a:prstGeom>
          <a:noFill/>
        </p:spPr>
        <p:txBody>
          <a:bodyPr wrap="square" rtlCol="0">
            <a:spAutoFit/>
          </a:bodyPr>
          <a:lstStyle/>
          <a:p>
            <a:r>
              <a:rPr lang="en-US" sz="4800" b="1" dirty="0" smtClean="0">
                <a:solidFill>
                  <a:srgbClr val="FF0000"/>
                </a:solidFill>
                <a:latin typeface="Arial" panose="020B0604020202020204" pitchFamily="34" charset="0"/>
                <a:cs typeface="Arial" panose="020B0604020202020204" pitchFamily="34" charset="0"/>
              </a:rPr>
              <a:t>Why Arts for All?</a:t>
            </a:r>
          </a:p>
          <a:p>
            <a:r>
              <a:rPr lang="en-US" sz="3600" dirty="0" smtClean="0">
                <a:latin typeface="Arial" panose="020B0604020202020204" pitchFamily="34" charset="0"/>
                <a:cs typeface="Arial" panose="020B0604020202020204" pitchFamily="34" charset="0"/>
              </a:rPr>
              <a:t>Boosts Achievement for At Risk Students</a:t>
            </a:r>
            <a:endParaRPr lang="en-US" sz="3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926698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33321" y="5791200"/>
            <a:ext cx="8839200" cy="1508105"/>
          </a:xfrm>
          <a:prstGeom prst="rect">
            <a:avLst/>
          </a:prstGeom>
        </p:spPr>
        <p:txBody>
          <a:bodyPr wrap="square">
            <a:spAutoFit/>
          </a:bodyPr>
          <a:lstStyle/>
          <a:p>
            <a:pPr eaLnBrk="1" hangingPunct="1"/>
            <a:r>
              <a:rPr lang="en-US" altLang="en-US" sz="2400" b="1" dirty="0" smtClean="0">
                <a:solidFill>
                  <a:srgbClr val="FF0000"/>
                </a:solidFill>
              </a:rPr>
              <a:t>The Arts develop transferable skills and </a:t>
            </a:r>
            <a:r>
              <a:rPr lang="en-US" altLang="en-US" sz="2400" b="1" u="sng" dirty="0" smtClean="0">
                <a:solidFill>
                  <a:srgbClr val="FF0000"/>
                </a:solidFill>
              </a:rPr>
              <a:t>habits of mind </a:t>
            </a:r>
            <a:r>
              <a:rPr lang="en-US" altLang="en-US" sz="2400" b="1" dirty="0" smtClean="0">
                <a:solidFill>
                  <a:srgbClr val="FF0000"/>
                </a:solidFill>
              </a:rPr>
              <a:t>for success in all curriculum and careers… </a:t>
            </a:r>
          </a:p>
          <a:p>
            <a:pPr algn="r" eaLnBrk="1" hangingPunct="1"/>
            <a:endParaRPr lang="en-US" altLang="en-US" sz="2000" b="1" dirty="0" smtClean="0">
              <a:solidFill>
                <a:srgbClr val="FF0000"/>
              </a:solidFill>
            </a:endParaRPr>
          </a:p>
          <a:p>
            <a:pPr eaLnBrk="1" hangingPunct="1"/>
            <a:endParaRPr lang="en-US" altLang="en-US" sz="2400" b="1" dirty="0"/>
          </a:p>
        </p:txBody>
      </p:sp>
      <p:grpSp>
        <p:nvGrpSpPr>
          <p:cNvPr id="11" name="Group 10"/>
          <p:cNvGrpSpPr/>
          <p:nvPr/>
        </p:nvGrpSpPr>
        <p:grpSpPr>
          <a:xfrm>
            <a:off x="20290" y="0"/>
            <a:ext cx="9144000" cy="5650704"/>
            <a:chOff x="-292485" y="-533400"/>
            <a:chExt cx="9853127" cy="7424057"/>
          </a:xfrm>
        </p:grpSpPr>
        <p:pic>
          <p:nvPicPr>
            <p:cNvPr id="12" name="Picture 5"/>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92485" y="-533400"/>
              <a:ext cx="9792881"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 name="Picture 10"/>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4247560" y="2568311"/>
              <a:ext cx="5090432" cy="42896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 name="Picture 12" descr="http://cdn4.teachercreated.com/covers/4867l.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21771" y="0"/>
              <a:ext cx="3191730" cy="4128226"/>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7" descr="http://kismathclub.weebly.com/uploads/1/0/0/2/10022412/4206065_orig.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0" y="3356210"/>
              <a:ext cx="4736158" cy="3534447"/>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9" descr="http://www.artiseducation.org/sites/default/files/8shom.jp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217242" y="-118648"/>
              <a:ext cx="4343400" cy="3210253"/>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91789827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chievement.jpg"/>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 y="2"/>
            <a:ext cx="4876799" cy="6992706"/>
          </a:xfrm>
          <a:prstGeom prst="rect">
            <a:avLst/>
          </a:prstGeom>
        </p:spPr>
      </p:pic>
      <p:sp>
        <p:nvSpPr>
          <p:cNvPr id="4" name="TextBox 3"/>
          <p:cNvSpPr txBox="1"/>
          <p:nvPr/>
        </p:nvSpPr>
        <p:spPr>
          <a:xfrm>
            <a:off x="4952999" y="799267"/>
            <a:ext cx="4267201" cy="5601533"/>
          </a:xfrm>
          <a:prstGeom prst="rect">
            <a:avLst/>
          </a:prstGeom>
          <a:noFill/>
          <a:ln>
            <a:noFill/>
          </a:ln>
        </p:spPr>
        <p:txBody>
          <a:bodyPr wrap="square" rtlCol="0">
            <a:spAutoFit/>
          </a:bodyPr>
          <a:lstStyle/>
          <a:p>
            <a:pPr fontAlgn="base">
              <a:spcBef>
                <a:spcPct val="0"/>
              </a:spcBef>
              <a:spcAft>
                <a:spcPct val="0"/>
              </a:spcAft>
            </a:pPr>
            <a:endParaRPr lang="en-US" sz="800" b="1" dirty="0" smtClean="0">
              <a:solidFill>
                <a:srgbClr val="0D0D0D"/>
              </a:solidFill>
              <a:latin typeface="Arial"/>
              <a:cs typeface="Arial"/>
            </a:endParaRPr>
          </a:p>
          <a:p>
            <a:pPr fontAlgn="base">
              <a:spcBef>
                <a:spcPct val="0"/>
              </a:spcBef>
              <a:spcAft>
                <a:spcPct val="0"/>
              </a:spcAft>
            </a:pPr>
            <a:r>
              <a:rPr lang="en-US" sz="2800" b="1" dirty="0" smtClean="0">
                <a:solidFill>
                  <a:srgbClr val="0D0D0D"/>
                </a:solidFill>
                <a:latin typeface="Arial"/>
                <a:cs typeface="Arial"/>
              </a:rPr>
              <a:t>It’s the Law….</a:t>
            </a:r>
            <a:endParaRPr lang="en-US" sz="2800" b="1" dirty="0">
              <a:solidFill>
                <a:srgbClr val="0D0D0D"/>
              </a:solidFill>
              <a:latin typeface="Arial"/>
              <a:cs typeface="Arial"/>
            </a:endParaRPr>
          </a:p>
          <a:p>
            <a:pPr fontAlgn="base">
              <a:spcBef>
                <a:spcPct val="0"/>
              </a:spcBef>
              <a:spcAft>
                <a:spcPct val="0"/>
              </a:spcAft>
            </a:pPr>
            <a:r>
              <a:rPr lang="en-US" sz="2800" b="1" dirty="0" smtClean="0">
                <a:solidFill>
                  <a:srgbClr val="0D0D0D"/>
                </a:solidFill>
                <a:latin typeface="Arial"/>
                <a:cs typeface="Arial"/>
              </a:rPr>
              <a:t>CA Education Code</a:t>
            </a:r>
          </a:p>
          <a:p>
            <a:pPr fontAlgn="base">
              <a:spcBef>
                <a:spcPct val="0"/>
              </a:spcBef>
              <a:spcAft>
                <a:spcPct val="0"/>
              </a:spcAft>
            </a:pPr>
            <a:r>
              <a:rPr lang="en-US" sz="2400" dirty="0" smtClean="0">
                <a:solidFill>
                  <a:srgbClr val="0D0D0D"/>
                </a:solidFill>
                <a:latin typeface="Arial"/>
                <a:cs typeface="Arial"/>
              </a:rPr>
              <a:t>Requires Arts Education </a:t>
            </a:r>
          </a:p>
          <a:p>
            <a:pPr fontAlgn="base">
              <a:spcBef>
                <a:spcPct val="0"/>
              </a:spcBef>
              <a:spcAft>
                <a:spcPct val="0"/>
              </a:spcAft>
            </a:pPr>
            <a:r>
              <a:rPr lang="en-US" sz="2400" dirty="0" smtClean="0">
                <a:solidFill>
                  <a:srgbClr val="0D0D0D"/>
                </a:solidFill>
                <a:latin typeface="Arial"/>
                <a:cs typeface="Arial"/>
              </a:rPr>
              <a:t>at every grade level, </a:t>
            </a:r>
          </a:p>
          <a:p>
            <a:pPr fontAlgn="base">
              <a:spcBef>
                <a:spcPct val="0"/>
              </a:spcBef>
              <a:spcAft>
                <a:spcPct val="0"/>
              </a:spcAft>
            </a:pPr>
            <a:r>
              <a:rPr lang="en-US" sz="2400" dirty="0" smtClean="0">
                <a:solidFill>
                  <a:srgbClr val="0D0D0D"/>
                </a:solidFill>
                <a:latin typeface="Arial"/>
                <a:cs typeface="Arial"/>
              </a:rPr>
              <a:t>in all four art disciplines:</a:t>
            </a:r>
          </a:p>
          <a:p>
            <a:pPr marL="342900" indent="-342900" fontAlgn="base">
              <a:spcBef>
                <a:spcPct val="0"/>
              </a:spcBef>
              <a:spcAft>
                <a:spcPct val="0"/>
              </a:spcAft>
              <a:buFont typeface="Arial" panose="020B0604020202020204" pitchFamily="34" charset="0"/>
              <a:buChar char="•"/>
            </a:pPr>
            <a:r>
              <a:rPr lang="en-US" sz="2400" dirty="0" smtClean="0">
                <a:solidFill>
                  <a:srgbClr val="0D0D0D"/>
                </a:solidFill>
                <a:latin typeface="Arial"/>
                <a:cs typeface="Arial"/>
              </a:rPr>
              <a:t>Visual Art </a:t>
            </a:r>
          </a:p>
          <a:p>
            <a:pPr marL="342900" indent="-342900" fontAlgn="base">
              <a:spcBef>
                <a:spcPct val="0"/>
              </a:spcBef>
              <a:spcAft>
                <a:spcPct val="0"/>
              </a:spcAft>
              <a:buFont typeface="Arial" panose="020B0604020202020204" pitchFamily="34" charset="0"/>
              <a:buChar char="•"/>
            </a:pPr>
            <a:r>
              <a:rPr lang="en-US" sz="2400" dirty="0" smtClean="0">
                <a:solidFill>
                  <a:srgbClr val="0D0D0D"/>
                </a:solidFill>
                <a:latin typeface="Arial"/>
                <a:cs typeface="Arial"/>
              </a:rPr>
              <a:t>Music </a:t>
            </a:r>
          </a:p>
          <a:p>
            <a:pPr marL="342900" indent="-342900" fontAlgn="base">
              <a:spcBef>
                <a:spcPct val="0"/>
              </a:spcBef>
              <a:spcAft>
                <a:spcPct val="0"/>
              </a:spcAft>
              <a:buFont typeface="Arial" panose="020B0604020202020204" pitchFamily="34" charset="0"/>
              <a:buChar char="•"/>
            </a:pPr>
            <a:r>
              <a:rPr lang="en-US" sz="2400" dirty="0" smtClean="0">
                <a:solidFill>
                  <a:srgbClr val="0D0D0D"/>
                </a:solidFill>
                <a:latin typeface="Arial"/>
                <a:cs typeface="Arial"/>
              </a:rPr>
              <a:t>Theatre</a:t>
            </a:r>
          </a:p>
          <a:p>
            <a:pPr marL="342900" indent="-342900" fontAlgn="base">
              <a:spcBef>
                <a:spcPct val="0"/>
              </a:spcBef>
              <a:spcAft>
                <a:spcPct val="0"/>
              </a:spcAft>
              <a:buFont typeface="Arial" panose="020B0604020202020204" pitchFamily="34" charset="0"/>
              <a:buChar char="•"/>
            </a:pPr>
            <a:r>
              <a:rPr lang="en-US" sz="2400" dirty="0" smtClean="0">
                <a:solidFill>
                  <a:srgbClr val="0D0D0D"/>
                </a:solidFill>
                <a:latin typeface="Arial"/>
                <a:cs typeface="Arial"/>
              </a:rPr>
              <a:t>Dance</a:t>
            </a:r>
          </a:p>
          <a:p>
            <a:pPr fontAlgn="base">
              <a:spcBef>
                <a:spcPct val="0"/>
              </a:spcBef>
              <a:spcAft>
                <a:spcPct val="0"/>
              </a:spcAft>
            </a:pPr>
            <a:endParaRPr lang="en-US" dirty="0" smtClean="0">
              <a:solidFill>
                <a:srgbClr val="0D0D0D"/>
              </a:solidFill>
              <a:latin typeface="Arial"/>
              <a:cs typeface="Arial"/>
            </a:endParaRPr>
          </a:p>
          <a:p>
            <a:pPr fontAlgn="base">
              <a:spcBef>
                <a:spcPct val="0"/>
              </a:spcBef>
              <a:spcAft>
                <a:spcPct val="0"/>
              </a:spcAft>
            </a:pPr>
            <a:r>
              <a:rPr lang="en-US" sz="2400" dirty="0" smtClean="0">
                <a:solidFill>
                  <a:prstClr val="black"/>
                </a:solidFill>
                <a:cs typeface="Arial" charset="0"/>
              </a:rPr>
              <a:t>To develop students’ aesthetic appreciation </a:t>
            </a:r>
            <a:r>
              <a:rPr lang="en-US" sz="2400" dirty="0">
                <a:solidFill>
                  <a:prstClr val="black"/>
                </a:solidFill>
                <a:cs typeface="Arial" charset="0"/>
              </a:rPr>
              <a:t>and the skills of creative </a:t>
            </a:r>
            <a:r>
              <a:rPr lang="en-US" sz="2400" dirty="0" smtClean="0">
                <a:solidFill>
                  <a:prstClr val="black"/>
                </a:solidFill>
                <a:cs typeface="Arial" charset="0"/>
              </a:rPr>
              <a:t>expression…</a:t>
            </a:r>
          </a:p>
          <a:p>
            <a:pPr fontAlgn="base">
              <a:spcBef>
                <a:spcPct val="0"/>
              </a:spcBef>
              <a:spcAft>
                <a:spcPct val="0"/>
              </a:spcAft>
            </a:pPr>
            <a:endParaRPr lang="en-US" sz="800" dirty="0" smtClean="0">
              <a:solidFill>
                <a:srgbClr val="0D0D0D"/>
              </a:solidFill>
              <a:latin typeface="Arial"/>
              <a:cs typeface="Arial"/>
            </a:endParaRPr>
          </a:p>
          <a:p>
            <a:pPr fontAlgn="base">
              <a:spcBef>
                <a:spcPct val="0"/>
              </a:spcBef>
              <a:spcAft>
                <a:spcPct val="0"/>
              </a:spcAft>
            </a:pPr>
            <a:r>
              <a:rPr lang="en-US" sz="1400" dirty="0" smtClean="0">
                <a:solidFill>
                  <a:srgbClr val="0D0D0D"/>
                </a:solidFill>
                <a:latin typeface="Arial"/>
                <a:cs typeface="Arial"/>
              </a:rPr>
              <a:t>(Ed Code: </a:t>
            </a:r>
            <a:r>
              <a:rPr lang="en-US" sz="1400" dirty="0" smtClean="0">
                <a:solidFill>
                  <a:srgbClr val="0D0D0D"/>
                </a:solidFill>
                <a:latin typeface="Arial"/>
                <a:cs typeface="Arial"/>
                <a:hlinkClick r:id="rId4"/>
              </a:rPr>
              <a:t>51210</a:t>
            </a:r>
            <a:r>
              <a:rPr lang="en-US" sz="1400" dirty="0" smtClean="0">
                <a:solidFill>
                  <a:srgbClr val="0D0D0D"/>
                </a:solidFill>
                <a:latin typeface="Arial"/>
                <a:cs typeface="Arial"/>
              </a:rPr>
              <a:t> grades 1-6  I Ed </a:t>
            </a:r>
            <a:r>
              <a:rPr lang="en-US" sz="1400" dirty="0">
                <a:solidFill>
                  <a:srgbClr val="0D0D0D"/>
                </a:solidFill>
                <a:latin typeface="Arial"/>
                <a:cs typeface="Arial"/>
              </a:rPr>
              <a:t>Code: </a:t>
            </a:r>
            <a:r>
              <a:rPr lang="en-US" sz="1400" dirty="0" smtClean="0">
                <a:solidFill>
                  <a:srgbClr val="0D0D0D"/>
                </a:solidFill>
                <a:latin typeface="Arial"/>
                <a:cs typeface="Arial"/>
                <a:hlinkClick r:id="rId5"/>
              </a:rPr>
              <a:t>51220</a:t>
            </a:r>
            <a:r>
              <a:rPr lang="en-US" sz="1400" dirty="0" smtClean="0">
                <a:solidFill>
                  <a:srgbClr val="0D0D0D"/>
                </a:solidFill>
                <a:latin typeface="Arial"/>
                <a:cs typeface="Arial"/>
              </a:rPr>
              <a:t> </a:t>
            </a:r>
          </a:p>
          <a:p>
            <a:pPr fontAlgn="base">
              <a:spcBef>
                <a:spcPct val="0"/>
              </a:spcBef>
              <a:spcAft>
                <a:spcPct val="0"/>
              </a:spcAft>
            </a:pPr>
            <a:r>
              <a:rPr lang="en-US" sz="1400" dirty="0" smtClean="0">
                <a:solidFill>
                  <a:srgbClr val="0D0D0D"/>
                </a:solidFill>
                <a:latin typeface="Arial"/>
                <a:cs typeface="Arial"/>
              </a:rPr>
              <a:t>grades 7-12) </a:t>
            </a:r>
          </a:p>
        </p:txBody>
      </p:sp>
      <p:sp>
        <p:nvSpPr>
          <p:cNvPr id="5" name="TextBox 4"/>
          <p:cNvSpPr txBox="1"/>
          <p:nvPr/>
        </p:nvSpPr>
        <p:spPr>
          <a:xfrm>
            <a:off x="4953000" y="130314"/>
            <a:ext cx="3733800" cy="707886"/>
          </a:xfrm>
          <a:prstGeom prst="rect">
            <a:avLst/>
          </a:prstGeom>
          <a:noFill/>
        </p:spPr>
        <p:txBody>
          <a:bodyPr wrap="square" rtlCol="0">
            <a:spAutoFit/>
          </a:bodyPr>
          <a:lstStyle/>
          <a:p>
            <a:pPr fontAlgn="base">
              <a:spcBef>
                <a:spcPct val="0"/>
              </a:spcBef>
              <a:spcAft>
                <a:spcPct val="0"/>
              </a:spcAft>
            </a:pPr>
            <a:r>
              <a:rPr lang="en-US" sz="4000" b="1" dirty="0" smtClean="0">
                <a:solidFill>
                  <a:srgbClr val="FF0000"/>
                </a:solidFill>
                <a:cs typeface="Arial" charset="0"/>
              </a:rPr>
              <a:t>Why Arts Ed?</a:t>
            </a:r>
            <a:endParaRPr lang="en-US" sz="4000" b="1" dirty="0">
              <a:solidFill>
                <a:srgbClr val="FF0000"/>
              </a:solidFill>
              <a:cs typeface="Arial" charset="0"/>
            </a:endParaRPr>
          </a:p>
        </p:txBody>
      </p:sp>
      <p:pic>
        <p:nvPicPr>
          <p:cNvPr id="7" name="Picture 6" descr="Screen Shot 2011-12-12 at 2.41.55 PM.png"/>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38498" y="-847"/>
            <a:ext cx="4915297" cy="6871561"/>
          </a:xfrm>
          <a:prstGeom prst="rect">
            <a:avLst/>
          </a:prstGeom>
        </p:spPr>
      </p:pic>
    </p:spTree>
    <p:extLst>
      <p:ext uri="{BB962C8B-B14F-4D97-AF65-F5344CB8AC3E}">
        <p14:creationId xmlns:p14="http://schemas.microsoft.com/office/powerpoint/2010/main" val="170785250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2" descr="data:image/jpeg;base64,/9j/4AAQSkZJRgABAQAAAQABAAD/2wCEAAkGBxQTEhQUEhQWFBUVFRQVFBUVGBcXFRcUFBUXFxQUFxcYHCggGBolHBQUITEhJSkrLi4uFx8zODMsNygtLisBCgoKDg0OGhAQGiwkICQsLCwsLCwsLSwsLCwsLCwsLCwsLC0sLCwsLCwsLCwsLCwsLCwsLCwsLCwsLCwsLCwsLP/AABEIAKgBLAMBIgACEQEDEQH/xAAcAAABBQEBAQAAAAAAAAAAAAAFAAIDBAYBBwj/xABCEAABAwIEAwUEBgkEAgMBAAABAAIDBBEFEiExQVFhBiIycYETkaGxFEJScsHRBxUjM2KCkvDxQ1Oi4bLSg5PiFv/EABoBAAIDAQEAAAAAAAAAAAAAAAABAgMEBQb/xAAwEQACAQIEAgkEAwEBAAAAAAAAAQIDEQQSITGhsQUTMkFCUXGR4RRhgdEiI/DBUv/aAAwDAQACEQMRAD8A8Pk3PmU1Ok3PmU1ACSXVxACSXbLoCAGpKQMPJd9keSAIl1S+wPRPFMeYQBXISVsUjufwT20J6oAopIq3D+nvTnUPogAQkixojyumtof4fwSuAMsu5ETdRfwn0TfoY5FMAblSyol9Dak6iHBAA2y5lRV1HYWtdR/QDySuAOypWV91G7ooXwW4hFwKqSldH1TS1MBiSdlXLIA4ku2XEAJJJJACSSSQAkkkkAJWabb1VZWabb1QBC8anzKQYrLotTrxPzUkNP6pAUyxOYzyV2Sk4j4nRV5GAdD53TAc2Ec1Yjor8b+qrRyP8/REaa5GoAPmkM4yg/vVSDD+iIsc0AXcCeNlJnbewDj5BK4Ah0QGgaSnMYeDPmi5PS33iB80hL1aPW/ySugswfBETuy3X/pW2U/Qeinz9b+TXH8FVkxNoJaC9xG4a0aDqShST2CxLlaNL+i73bX19yHy4u2/geT1IG/kpGYjbV0Omh8VyAeNk9QLLsvL12XA0dfmpWHO0OZma07ENaQpoIHE+JrujszD+SjmHYqtYfsG3Pb5qw2mHMDporQoHF3fYQOBBzBEIcF2y2HM2TuIBywtGpHvVfIHeGO620PZlp3Jcfh7kSg7O2HhB80s6Cx5y2hcdoyPVTigkHiZcf3uvSI8CcPqj0QjtZRZI2Rt0fPI2Ic7E3cR6AqOcaRhmUrXfU04Oto7U3I6fNMnwy3AW6L0F+Dta0BrNGgADoBYD4ILWYfJqG6BCmhMw01MAdiq0jG8jdaKswZ3C596pswl9+Pr81YmIBOaOY9QUwsPT0K1EtDpYi6pyUI+ypAAzEeSjcxE5MP5XHRQGkPNAFAhcVp8DuQUJjPJAESSdbouIA4kkkgBKzTbeqrKzTbeqACHsRfwncqYUII2I9bKmyNxvcuGptcnmr1Jh73EFgd1L75euh3URnPoEfFw9XEp7aKN3cBuTyafmtJDRgDYX46BTsg1CWo9DPPw4RtLsma3DS/xUkdLM5t2xxsH8Wp8yj2Ixfs3enzU9DFdjfJAGcbh03GRrfutATpMFcbXkdr1366LUR0nX4BPlGRhdYuyi9huegRYNTPMwpjhke3vDZ1irlHGGnI9oDhsbaOCpVGJyyNcQAyxFmjV563PJPoa5szDFUOyPHgkBtccCDz6KOww4IOiqzYfE43cwXO5Gh9UKNRIzu/SoyAe6blziL8QOisRUjpbOzyusSb5HtBvw1tdO4E36qhGtuPMpfRYBrZunPXyU36nJFiH9dQNfepv1NpbKP5nfkErgRCdgHiAA4D8AF2CsicdBf8AHoFBNh0zfDFEbbeJydRGcHVrGfdj/FNiD2GFjrWY4IlV18VOBnBLj4WC1z16DqqVPUvjhfK95IYLhtgLn6relysq+qdI8ySHM5xufyHQLPORvwOE6+V5bIOTdpZ3E+za1g4BouQPM7+5ObidY4Ae1y9QBf32TKNrSL3AH96IzRMGgDb/AA8lUm2d54ahBaQXsC/1lWM1EhJ62IPoQqdRiVTJUQSuAPsQ/Kco8T2lpuL6mx3WsdTX3aq7qIcGm/onZoqcKE94LgCT2mqGnVrHcw5oH/idFMO1zCO/T2PHK75XCjq8N39f8oJVU9lG7ROWBw9RXUVy5GrpZqeo/dkB32HCzvTn6KjXUAF7WWULy0gtJBBuCNwei12D4m2piIc0e1j0fYgZgdn262N+oV8Js4mNwPU/yhtyM9VU9kAqqBxcSH3HI6WWpxHKD/qN/lJB9RwQqaNxHdLT56fNXqRzrGbkw+Xhb5pj6WQcD6WR3I/6zLcra3tx02VeSa17gj3qVwBkdO63fso306umdp4+8KB8oJsy7neRsmmIHzRgbqqYieFgi7qS2rjc/AIbUVOvdFxzTAquCapC4nh8E2xQAxWabb1UFlYphp6oA35ja07a34DW6TdXCxdvawGmnPohMn0kH92dCbaX4nr1U1PFVSdxofGCSXOOgA9eO6gSC80gjPeNydGsA1T6WJ5eHP7osQGefFx5qOnooqUZnEvedMzu89x5NHAIS7FpJKmMWyta4HI0gki9iXkHrsk2CNJiEN43W4C/u1TMGkDox0RYQ3FuYt71mqbDqiN7msa8svYEubYt4EdUDNCGJzmu5D1KE+yqLftJGM11u5oNuAQ+SGJpJkrItTtmJ8wAgQblaCDmbH12OvL5KAmG4FmEk2Fmi9+Q0QY1NITl+kOcL5rMjeRmAte9rXsUx+NUY0aJ5DtYNy2I89kDDTK2G/dB0NjZoFiNwuT4sxoGpcbnTa3EA+9A5O0ELTpSuudw99ieHBck7Rvbq2kiYNrvJcdOd9EhBiLG23tk1sbXO5HC/BOZ2iP+zb115IXTY7Vv1EULG8zGbn0J0T5MaqeL2t8o1FzSHYOtxR7rFkTzoL22ueGyNYZ7cnWHT+LX1WToBVSnSWQ+QsPktXhGCTXBcXHzcVFzfcgsU/0i1DmRQRENaXlzzbkywHxcPcsdC5Hf0kscypiY76sVxrfxON//ABCzsLlVI72A/jTQboX6havDJhpdYmmkRuiqrKtOzOtOOeBtGvBXX2Wehrk+TENN1ZnMP08rlqvlH+FlcRerlXWoJVS3Vbd2baUMkbspTuVvsrXGOrjsbe0vEf5tj7wENncoaGS08Jvb9tFr/wDI1WxRzsU1KLR6JjeHzkmzyPKw/BZGs7NPf45H+RcfwXo/aOSQGzXA3J8I1HmsPidNO4m2c9OHvV8DzgAd2WcPDK5vLUrow17PFVe8NPzUlbQvDhmaQbHS/IX5rjKIN3FzzOtvK6tEKSJhHeLX9co/BVCQ0WY3Tysmy1wLxGy1ybFx2HPTipxS31cT8vgnYLlSRwO7b9FVkceEY96LfQW9feq8lEAgQGle/wCyAqskjvL0ReSMdVWli6hAAs5ipadpt6rstxuCFJTO034oA9Mrq1sYNmmQ691lj7ysdilVUSPzCOSJo0DW5iPM8ypH9mJbnLNYXP2vzVyk7K1JtlqHN5kl1rdAq7pktQW3FJWAd2518bST0GyLYTTVE9nGCONv2yC0/wAo3Wrw/DWws/aSGQ8XSWt6DghmI9qQDlgbm4Zzo0eQ4p5b9wEk9L7IF0krh1Lj8G3WZxHFHOOWLNr9Y3vbmAoaqpc95dJJm3tfgeFx+CL4V2XklALnmNuhD7d4t5Bp28ykqUVqwcmZM4ZJIe6XSOJ2Fy7U6D8VoKbsa+NodM0kG2drLEgdftW5DmttRU8UDSynYHOb4jcF1zzJ1J6BD6yoF/23tY35iGNFrvsLgtb9Qa2U2Kxn6fCQTlJyMILmgN17u4LhbL1HxVuCla8gU4aWNI9o+4bGQRq1oOpdtrdEKinneA6RueNhDmxtIym/Fzm6ucNdNteKu0bXz3MLgIti50YuOYZwdba+yjlGCW4VG1xYGCZzjdrRe5aebrkBo6j0VwYRFTNDpe+46RxgXAtc2F9yB9YrQ09E2CMiNlzuSfE88yUNxanfLkcYXtc2+m4INri/A6BFiMm7aASqxMvs1kQ72oG79OKjpauZhY4uJaHDM17dwDqMwCK02G5SS0uaXaHMDe3IHgFfNFI8WNiBtpYDyUG0itOXeaOgAe1r26tcAR5FOkhlbIP2hyO8IGljxHkpezUb9Y3tAsLtI26haX6AC2x8x5pZrouPGv0ogiqiJN7wjXycb/MLMROW+/TLQENp5gPC58b/AOexbf1YR6rzmGRV20Oxg6n8EgrC9XopUIikVhsqplE7FKrYMMql19SULEyTp1Gxf1qLUsyozSLj5VWlkUoxM9WrcjmeoKPWeEDjLEPfI1cmenYJKW1MLwA72bxJZ3hOTUX9bK5Wirs5deV9EfRVZRAgm52sbf8ASz9ThLHajXjuSsy/t1V3uPZj+W/4qKn7Z1Add7Y3i+oy5fcQqY4qmc36SoOx/DCHg2uLED1A0/4EeqDz0tr+a2bO0VLUNs+8L+Gbw36OH4p0uEBwu2zhwLdR8FpjWjLZlEqco9pHjtZQEPLcttSQeY4aprKtzSdzYceNl6XiGAZgRbXgVk6jCdwRtx4h35K5TuV2B8Nc13Q8ipnOUFRhIOzsp67efkqrXyRaOGZvPp0KYEmISNaL2v5IP9MvqGG3NHczXC41VKTDARbMbXJ00GvRO4FJrw4aWvyULYjr3OPDZWnYeBaxsRxO6s0zO7rumB6VHStbqfedkNxHtEyPus7557NH5oBiOLPkN33DL91moBF+NtVX9mc4/ZEl97W2F9jfYWUVElc7i880pu52Zp2DdATY332A11TsBw90x7jcwG7jmyepOhHl0RDC8NDdZGZiQ7ul3d+6ed1oYcUcAGiNjRpYA6ddOmydxWIMK7OQU5zuHtJDtcXA1OjG+u5XanFHSXBYQzUOYSY33B3J4t8iE41zic3s2ZiNTc6a7e5NqKgyaPa17QTYOOmnhv6oHYgoKf6Q1pihY1jr3mcX5gNrM1u4/DzV6DAjH3mOeZLWe5wZJnI5l2oHQJ8eLvFhlYLZdtB/FbyT240//bG1/Fxvo38bouA2mwPO/wBpO1g7gb7KO4YbODs8lvEdNthqjYb/AGELbjW94zx21uBxUzcYZezgR/i5SdwCkbUQpYroTS10Zt3uW+h12R6gIOxUWIwD+1s7pJWNLGmN7hlyg3YHENdr5Jj8dqDu+3k1o/BZfts009cXx6HvO6HvuBB6Wsi+H1DZow9nHQji13FpXGxXWRSmm7Pgzr4ZUpNwaV1xLoxWo/3XjyNvko31crt5JD/M78132aRYue60vM3KjFbIHYswyRua5xJIu25J7w1G/VZCN/A7rWV5Oqyte2ziee66mCm7OLMlZ5ZXLMcina8obFMrLJVtcS2FUtiZIyqtmTXOSylnWMndKoJJVE55UL3qSiUzqjpXq/2fsC5x3Og8uKCyyK7hhKhXjem0ZOt/mjYMAOy6YlBh90TDFwpvK7HSgsyuUvZKeiqZITeJ5Yemx8xsVL7NcLElVa2G6aejDVH2sdtNGHj7TdHe7Yqy1lPPf2bxvfI8Wdr57rNGNcMa1U8bOO+pkqYGEttAxiOAAjUa/C3ks3iPZ9zbgbDX3ozS4pNHoHXH2Xd4InHjUb9JGlh5jVunxW6ljoPfQw1MFUjtqebmkLXaWseeikdTm35G62tfhUcgzMIPlqslieHZb2NvgtsailqZGmtGCZgo4XG2/FQVLC031PPmlBU6b+8K0ib5lGwaBo024n4pSStbu5rR1IVp1AD4iT6rhw6MDwhIkUP1jDbxj0BKaMXhNu8f6SrjcPadQLfj0VY9nGl2YnL/AAjjyT0EO/WcP22/JOZWRu8L2nycFmcWZ7KTI03Jve+wC42hcW5yLt56BvpzTyoLmxDb8E9rOOywPtyzYyN630ROjxKocQGPzabWF9EZQua5jE7J6rMOxqpbcFovzsFXlx6o+1Yc2tARlC5uIG33H+eaO4c2x4/42XldPjDybZz5krTYPWO0JJPqoyiFyv8ApVwR4e2cC7CDrxzfWaeZ4j1WKwXEzBJm3a6wkbzHMdRwXubKcVMDopCSHDS+4I2cOq8NxvD/AGMjgNW5nAEbXabEfiOizJRadOS0f++UXKTVqkd1/vhm+iIc0OaQ5rhdpGxCfkWO7K4z7J3spD+ycdD9h5O/3TxW4LLLzuKoSoTyvbuZ6DDV414Zlv3oGVdJdZ/EMN6LZ5VFJSgqNLEuDJVcOpnmc9G5uwKibKvRJsHaUNqezLXcPULq0+koPSRieFqR2Mi2dIzrQu7J+fvTD2V6laPraHmR6ut5GedKo9StTH2Wtvc+auw9nwOCjLpCktiP09WRkYMPLiEew/DLcFoIMIAV6KlA2C59fpDNsaKWCs7so0tJYK3kU0xDfEQ0fxED5odUY3TM8UzL8mnMfgsKz1Hom/Q1vJBatItZVwsQaftfTjwiR/k3L8XFUpe2X2ID/M78lohgsRLwv86cyiWLoR3l/wBNLkTSxY+XtPUu2DGeTbn4lU34hUu8Uz9eVh8gtUejKz3aRnl0jRWybN05oG9h5myozYlA3eVnkHAn3BYp1OXeJxd5kn5pzKEclpj0WvFL2Rnl0k/DE0z+0sLT3XOJ/hB+auRTOqIfa5LMJIBd4nZbgkAcLi3osmKReuDC2spIGN2EbPXS+vvWmGFhS7N/cy1MVOro0vY8mxNu6ExNIv5rZ43hI5A87afBZ1tDbfMtiMp6BJe5TS7/AAiL4wLrL452jZGSyJvtH7XGjQfNCVyQfhn4aX4DZRYjh5laAM7eo5rK0lZK7vvNyNbNFgPXitJg3aISOEbgWHXXgbJ2aEZmo7K1ILrN9oHHcmx9VLWUkznN9tFIGsADAyxDbDgNtd1vX57Zmm4Ubq/TUJ5mFjGiRlgDDIGt5gknzPFTfriAOHcIIFhpawWsNawNLnBthxNrDzWJxBprHEwN20DgLN8weIQtQZYOIQEnMXe5Nd9HcCQ4i/mnO7PNa0CUvLza9lG7Be8GMeDcXcTswdeqegiBsGo1uPTZaTCaC1i0gg+iD0eFeINIIabF3Navs7ROvp4euyjN6AF6mUx0khDsrnDI08QXaX91ysDLgoMbmgHLa54uv9vqea2vat4a5kdnZWtzuyg2zHQD3D4oZjD7Mia24Y9t3EDxHTuk8tdldToKVHK/Fw8ivrXGd13cTyyogLHFjtwbe/j6rYdkMazgQSnvj904/WH2D1HBVMdw3O27QczBpoe8ziPMLMMcQQQSCDcEaEEcQudXoKvB056SXPz9GbqVZ0JqpDsvl5eqPWbLtlkG9uSGNDoM8lrOcH5Wkj61spNyq8/bac+CGJnnmf8AOy4K6LxLe3FHafSOHS34G3sniI8j7l5vP2krH/6pZ0ja1v4E/FUZZZn/ALyWV/3nvI+JWiHQ1R9qSXH9FEuloLsxZ6fUVEceskkbB/E9o/G6HTdpqNu84d0Y1z/kLLzxtEN+PPipmUfRaYdD012pN+y/Znl0tUfZilxNdL21gHhZK/8Apb8yh83bd5/dwMHIvc5x9wsEGbSKVtL/AHZaIdG4aPhv6tmeXSGIl4reiJpO1NY7ZzGfcYPxuqU9bUyeOaQ/zZR7m2VwUwUjYQtMaFKHZil+EZ5V6su1J+4G+g3NzqeZ1PvUzaFFfZhPZATsCfIK5uxVa4NbRqRtKi4w9/FuXq4hvzKRpWDeQeTQXFVqrF6J39NeVyzqprdW9dOYMFOE4QjkisUcN+8XW5n/ANW6q0IYvqSw9MwcD/y0VihVltB/my+eBF5FvJfjX44gSOEnYX8hdSGlI8Vm/eICWL4TWuuYZDI3fLG5lx5ZDqsniFLLG7LM1zXWBs+97Hjqn1VXvsuP6BSpd13w/ZvcG7PS1IJhAe0HKXNLbA8iSVu/oczYGMnADmNDRZ17gDQnqvEuzuPzUcokgcRtmb9R7RwcPx3C9hwvtjFXQ3ackoHfiJu5tvrN+03qqalOUXdu6HmT2RnsRgIJQbMNdR71f7RAi93E38Lht5FZUHe4upx2Is3HaSd1ixnHfqszg+GRmQmY6N1I59PJa2eIE681TbQh8t8tmjcqaY7GbkqJKmbLGwtiHha3QebitHBhdi1rBru94Gn3QjMNNG0WaFYBtoAi4WGYSzLHlNybndLEmn2ZyjVdhk3U2e6QAOkw/wCkMyveQL95ttUWcyOBgawWAFhZMu1ji46aIdiHtJR3NATvyHNAFl4fOMjDlv4ncm8r81aioWRNysHmefqu4a6zcjRo3jzPEp8wPFAFekwfM/Nezb6gcfNbCggAtawA9AgVLUtbsiUMucFtyLi2m6jIChUzZ3OcfrH4cFCwEAgWLTu12o9OSzvavFKqnqXRRmIsAa5pMeveGx11Qn/+krj9aIeUQ/G63KvTtYz9XI1dbSgjwkcRZ1xfyK887RYb7N2dos1x1H2X8vIoq7Gq4/6o/wDrZ/6ptNUvkcW1Ts7JBlJIAyn6rtAOKxYuUdKsE7rf7r43Rpw6v/XLZ7fZ/PeZ2mhzC6stpVcZh7oXyRv4EFp+003s74KdlO53hBPkL/JJTi45k9BOElJxa1KIpk5sIRiPApjqWZRzeQ0fFckpYY/3tTE0/ZaTIf8AiqniaWylf015XLFQqbtW9dOYMESdkV0V9GNvbS/0sHxJK63GWj93BE3q+8h+KOuk+zB/my568A6qK7Ul+NfjiVY4CdgT5C/yVxmDy2uWZRzeQ0fErj8Und/rFoPBlmjy7oVR2Hh/icXfeJPzR/c/Je7/AEH9S837L9l5lBH9aeIfddmPlopHx0zWkl4cRwL2i55ANuqDcEaeAUzcBHIfBTVP/wBSb/NuSvxE6i8MUuPN24HTikQ8LYm9Scx+JUTsbF7e1BHIaD/iFOMBHL5J7cDHJWxVGPgT9dedyDnVfja9NOQLmro+DvmVC6ubawP/ABP5I6MCHL+/cnNwMclo+qa0SRR1Ke7M+K5vX3FddWN3Gbyy/mtEMEHL5pwwQckvq5/YOpiZs1reDX/0j53VbFHCYDMJMwFmk626anZa8YKOX9+9O/Uw5fJReJk9GSVJI82/VsnJE+z+AVEs7GwnI/V2e57oG5NuG2nVbcYQOQ+C0HZShERlfpfKG+83PyVUqjsTsBcQwx/sgyVzS8eJzRYE9AVnP1O3XU7rZ4zJus5fU+ahEYZ9oAp4qloWcixO/vVlso5qQw8KwcE11QShsZUrSgCdwPBSxTEBUSCnXI5oAsTR5vVTwdxtiqHtnKBxcdygC7UV4Za3uTJa8vIDdBxKrMpul1ZENkAWY5DwPmi2Gy5bEoNFa+pARXD47nQE9SoyAqdpIRLOXfwsB33A/wC0NGHD+7rQfQnPJI4m+nXbb0ThhD/su/pd+SErCM6+iA5e5B6+ALejAJHDRjvUEfNUa3snKfqfL80wMPL2ikYxrfZRPcwZWveCTl4C10Fre1la7QSezHKJoZ8Rqt5L2FqHHwtHVzgPkqrv0Y1B4xDzd/0qFh6Cd8qLniKr8TPNJXySG8j3vP8AE4n5qSGiXplN+i+X60sTemp+IV+L9G5Fh7dhP3Xfmrs0Voil3Z5lDQlX4KAr0+l/R62/emHWzTf4lEY+wsI/1Sf5f/0jMgseYQYe7+wiNPh5Xow7KQi/fJ5aD81UfBBGcpBvz7v4hGZBYysNAVdjpD/dlo4zDwv7gPkFbY1h2aR6lRzoLGZbTnkpBTHkVphGzjf3n804GMfVb7kZh2Mz9Fd9k/FIUruS0vt4xs1vuCaa5o+q33BGYVjO/Qncl0ULuSOuxQDkqs/aBjd3geoRm+wWB7cNeeCQw1/I/wBLvyUsPaljjla8E+aklxg80XfkBTlpMu7gOlioRWtjDrOvf8OqpY5VlwLhuFlKjEv2ZPHUfFPXyAuYxjo1tqs8MYOug3VWpqr8FBFGNdeKsSEWI63I7UEi6N0uLsdYBjiedlxJTaQJhsNOgF9Up3mMXINkklWNkEOLtdsD7lcbX34FcSUmgQnTdCuCe2zSkkojJ6f2jjo0q/HhUjtzZJJIC5TYS1pudSjNMQ1cSQIIR1Z4KR1eG6k3SSSsBE/FXEaaKA1jjuVxJKwzhrCq76s80kkWARxA24i2/VS0FQSC48dkkkWAbVVxb3uSlpsUD25mm6SSi1ZjWw41ZVOoDXG5CSSnYDjZANguOq0kkWAryV/VD6zHWsFyUkkgM9W9u2DwtcfSyC1PbiZ3hGX0ukkp2REF1HaKZ+7nfJU34k473+KSSLCGtxJ4IIuCNQtlheN+2ZfUOGjh1SSRYZJLUlZ/EYiL2Gh3XUk0ICRQ3vcEW81LFStt9bfqkkmxn//Z"/>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prstClr val="black"/>
              </a:solidFill>
              <a:cs typeface="Arial" charset="0"/>
            </a:endParaRPr>
          </a:p>
        </p:txBody>
      </p:sp>
      <p:pic>
        <p:nvPicPr>
          <p:cNvPr id="2054" name="Picture 6" descr="http://tribkswb.files.wordpress.com/2012/11/school-money.jpg"/>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1000" contrast="-50000"/>
                    </a14:imgEffect>
                  </a14:imgLayer>
                </a14:imgProps>
              </a:ext>
              <a:ext uri="{28A0092B-C50C-407E-A947-70E740481C1C}">
                <a14:useLocalDpi xmlns:a14="http://schemas.microsoft.com/office/drawing/2010/main" val="0"/>
              </a:ext>
            </a:extLst>
          </a:blip>
          <a:srcRect/>
          <a:stretch>
            <a:fillRect/>
          </a:stretch>
        </p:blipFill>
        <p:spPr bwMode="auto">
          <a:xfrm>
            <a:off x="-578485" y="7937"/>
            <a:ext cx="9956800" cy="6850063"/>
          </a:xfrm>
          <a:prstGeom prst="rect">
            <a:avLst/>
          </a:prstGeom>
          <a:noFill/>
          <a:extLst>
            <a:ext uri="{909E8E84-426E-40DD-AFC4-6F175D3DCCD1}">
              <a14:hiddenFill xmlns:a14="http://schemas.microsoft.com/office/drawing/2010/main">
                <a:solidFill>
                  <a:srgbClr val="FFFFFF"/>
                </a:solidFill>
              </a14:hiddenFill>
            </a:ext>
          </a:extLst>
        </p:spPr>
      </p:pic>
      <p:sp>
        <p:nvSpPr>
          <p:cNvPr id="4" name="AutoShape 4" descr="data:image/jpeg;base64,/9j/4AAQSkZJRgABAQAAAQABAAD/2wCEAAkGBxQTEhQUEhQWFBUVFRQVFBUVGBcXFRcUFBUXFxQUFxcYHCggGBolHBQUITEhJSkrLi4uFx8zODMsNygtLisBCgoKDg0OGhAQGiwkICQsLCwsLCwsLSwsLCwsLCwsLCwsLC0sLCwsLCwsLCwsLCwsLCwsLCwsLCwsLCwsLCwsLP/AABEIAKgBLAMBIgACEQEDEQH/xAAcAAABBQEBAQAAAAAAAAAAAAAFAAIDBAYBBwj/xABCEAABAwIEAwUEBgkEAgMBAAABAAIDBBEFEiExQVFhBiIycYETkaGxFEJScsHRBxUjM2KCkvDxQ1Oi4bLSg5PiFv/EABoBAAIDAQEAAAAAAAAAAAAAAAABAgMEBQb/xAAwEQACAQIEAgkEAwEBAAAAAAAAAQIDEQQSITGhsQUTMkFCUXGR4RRhgdEiI/DBUv/aAAwDAQACEQMRAD8A8Pk3PmU1Ok3PmU1ACSXVxACSXbLoCAGpKQMPJd9keSAIl1S+wPRPFMeYQBXISVsUjufwT20J6oAopIq3D+nvTnUPogAQkixojyumtof4fwSuAMsu5ETdRfwn0TfoY5FMAblSyol9Dak6iHBAA2y5lRV1HYWtdR/QDySuAOypWV91G7ooXwW4hFwKqSldH1TS1MBiSdlXLIA4ku2XEAJJJJACSSSQAkkkkAJWabb1VZWabb1QBC8anzKQYrLotTrxPzUkNP6pAUyxOYzyV2Sk4j4nRV5GAdD53TAc2Ec1Yjor8b+qrRyP8/REaa5GoAPmkM4yg/vVSDD+iIsc0AXcCeNlJnbewDj5BK4Ah0QGgaSnMYeDPmi5PS33iB80hL1aPW/ySugswfBETuy3X/pW2U/Qeinz9b+TXH8FVkxNoJaC9xG4a0aDqShST2CxLlaNL+i73bX19yHy4u2/geT1IG/kpGYjbV0Omh8VyAeNk9QLLsvL12XA0dfmpWHO0OZma07ENaQpoIHE+JrujszD+SjmHYqtYfsG3Pb5qw2mHMDporQoHF3fYQOBBzBEIcF2y2HM2TuIBywtGpHvVfIHeGO620PZlp3Jcfh7kSg7O2HhB80s6Cx5y2hcdoyPVTigkHiZcf3uvSI8CcPqj0QjtZRZI2Rt0fPI2Ic7E3cR6AqOcaRhmUrXfU04Oto7U3I6fNMnwy3AW6L0F+Dta0BrNGgADoBYD4ILWYfJqG6BCmhMw01MAdiq0jG8jdaKswZ3C596pswl9+Pr81YmIBOaOY9QUwsPT0K1EtDpYi6pyUI+ypAAzEeSjcxE5MP5XHRQGkPNAFAhcVp8DuQUJjPJAESSdbouIA4kkkgBKzTbeqrKzTbeqACHsRfwncqYUII2I9bKmyNxvcuGptcnmr1Jh73EFgd1L75euh3URnPoEfFw9XEp7aKN3cBuTyafmtJDRgDYX46BTsg1CWo9DPPw4RtLsma3DS/xUkdLM5t2xxsH8Wp8yj2Ixfs3enzU9DFdjfJAGcbh03GRrfutATpMFcbXkdr1366LUR0nX4BPlGRhdYuyi9huegRYNTPMwpjhke3vDZ1irlHGGnI9oDhsbaOCpVGJyyNcQAyxFmjV563PJPoa5szDFUOyPHgkBtccCDz6KOww4IOiqzYfE43cwXO5Gh9UKNRIzu/SoyAe6blziL8QOisRUjpbOzyusSb5HtBvw1tdO4E36qhGtuPMpfRYBrZunPXyU36nJFiH9dQNfepv1NpbKP5nfkErgRCdgHiAA4D8AF2CsicdBf8AHoFBNh0zfDFEbbeJydRGcHVrGfdj/FNiD2GFjrWY4IlV18VOBnBLj4WC1z16DqqVPUvjhfK95IYLhtgLn6relysq+qdI8ySHM5xufyHQLPORvwOE6+V5bIOTdpZ3E+za1g4BouQPM7+5ObidY4Ae1y9QBf32TKNrSL3AH96IzRMGgDb/AA8lUm2d54ahBaQXsC/1lWM1EhJ62IPoQqdRiVTJUQSuAPsQ/Kco8T2lpuL6mx3WsdTX3aq7qIcGm/onZoqcKE94LgCT2mqGnVrHcw5oH/idFMO1zCO/T2PHK75XCjq8N39f8oJVU9lG7ROWBw9RXUVy5GrpZqeo/dkB32HCzvTn6KjXUAF7WWULy0gtJBBuCNwei12D4m2piIc0e1j0fYgZgdn262N+oV8Js4mNwPU/yhtyM9VU9kAqqBxcSH3HI6WWpxHKD/qN/lJB9RwQqaNxHdLT56fNXqRzrGbkw+Xhb5pj6WQcD6WR3I/6zLcra3tx02VeSa17gj3qVwBkdO63fso306umdp4+8KB8oJsy7neRsmmIHzRgbqqYieFgi7qS2rjc/AIbUVOvdFxzTAquCapC4nh8E2xQAxWabb1UFlYphp6oA35ja07a34DW6TdXCxdvawGmnPohMn0kH92dCbaX4nr1U1PFVSdxofGCSXOOgA9eO6gSC80gjPeNydGsA1T6WJ5eHP7osQGefFx5qOnooqUZnEvedMzu89x5NHAIS7FpJKmMWyta4HI0gki9iXkHrsk2CNJiEN43W4C/u1TMGkDox0RYQ3FuYt71mqbDqiN7msa8svYEubYt4EdUDNCGJzmu5D1KE+yqLftJGM11u5oNuAQ+SGJpJkrItTtmJ8wAgQblaCDmbH12OvL5KAmG4FmEk2Fmi9+Q0QY1NITl+kOcL5rMjeRmAte9rXsUx+NUY0aJ5DtYNy2I89kDDTK2G/dB0NjZoFiNwuT4sxoGpcbnTa3EA+9A5O0ELTpSuudw99ieHBck7Rvbq2kiYNrvJcdOd9EhBiLG23tk1sbXO5HC/BOZ2iP+zb115IXTY7Vv1EULG8zGbn0J0T5MaqeL2t8o1FzSHYOtxR7rFkTzoL22ueGyNYZ7cnWHT+LX1WToBVSnSWQ+QsPktXhGCTXBcXHzcVFzfcgsU/0i1DmRQRENaXlzzbkywHxcPcsdC5Hf0kscypiY76sVxrfxON//ABCzsLlVI72A/jTQboX6havDJhpdYmmkRuiqrKtOzOtOOeBtGvBXX2Wehrk+TENN1ZnMP08rlqvlH+FlcRerlXWoJVS3Vbd2baUMkbspTuVvsrXGOrjsbe0vEf5tj7wENncoaGS08Jvb9tFr/wDI1WxRzsU1KLR6JjeHzkmzyPKw/BZGs7NPf45H+RcfwXo/aOSQGzXA3J8I1HmsPidNO4m2c9OHvV8DzgAd2WcPDK5vLUrow17PFVe8NPzUlbQvDhmaQbHS/IX5rjKIN3FzzOtvK6tEKSJhHeLX9co/BVCQ0WY3Tysmy1wLxGy1ybFx2HPTipxS31cT8vgnYLlSRwO7b9FVkceEY96LfQW9feq8lEAgQGle/wCyAqskjvL0ReSMdVWli6hAAs5ipadpt6rstxuCFJTO034oA9Mrq1sYNmmQ691lj7ysdilVUSPzCOSJo0DW5iPM8ypH9mJbnLNYXP2vzVyk7K1JtlqHN5kl1rdAq7pktQW3FJWAd2518bST0GyLYTTVE9nGCONv2yC0/wAo3Wrw/DWws/aSGQ8XSWt6DghmI9qQDlgbm4Zzo0eQ4p5b9wEk9L7IF0krh1Lj8G3WZxHFHOOWLNr9Y3vbmAoaqpc95dJJm3tfgeFx+CL4V2XklALnmNuhD7d4t5Bp28ykqUVqwcmZM4ZJIe6XSOJ2Fy7U6D8VoKbsa+NodM0kG2drLEgdftW5DmttRU8UDSynYHOb4jcF1zzJ1J6BD6yoF/23tY35iGNFrvsLgtb9Qa2U2Kxn6fCQTlJyMILmgN17u4LhbL1HxVuCla8gU4aWNI9o+4bGQRq1oOpdtrdEKinneA6RueNhDmxtIym/Fzm6ucNdNteKu0bXz3MLgIti50YuOYZwdba+yjlGCW4VG1xYGCZzjdrRe5aebrkBo6j0VwYRFTNDpe+46RxgXAtc2F9yB9YrQ09E2CMiNlzuSfE88yUNxanfLkcYXtc2+m4INri/A6BFiMm7aASqxMvs1kQ72oG79OKjpauZhY4uJaHDM17dwDqMwCK02G5SS0uaXaHMDe3IHgFfNFI8WNiBtpYDyUG0itOXeaOgAe1r26tcAR5FOkhlbIP2hyO8IGljxHkpezUb9Y3tAsLtI26haX6AC2x8x5pZrouPGv0ogiqiJN7wjXycb/MLMROW+/TLQENp5gPC58b/AOexbf1YR6rzmGRV20Oxg6n8EgrC9XopUIikVhsqplE7FKrYMMql19SULEyTp1Gxf1qLUsyozSLj5VWlkUoxM9WrcjmeoKPWeEDjLEPfI1cmenYJKW1MLwA72bxJZ3hOTUX9bK5Wirs5deV9EfRVZRAgm52sbf8ASz9ThLHajXjuSsy/t1V3uPZj+W/4qKn7Z1Add7Y3i+oy5fcQqY4qmc36SoOx/DCHg2uLED1A0/4EeqDz0tr+a2bO0VLUNs+8L+Gbw36OH4p0uEBwu2zhwLdR8FpjWjLZlEqco9pHjtZQEPLcttSQeY4aprKtzSdzYceNl6XiGAZgRbXgVk6jCdwRtx4h35K5TuV2B8Nc13Q8ipnOUFRhIOzsp67efkqrXyRaOGZvPp0KYEmISNaL2v5IP9MvqGG3NHczXC41VKTDARbMbXJ00GvRO4FJrw4aWvyULYjr3OPDZWnYeBaxsRxO6s0zO7rumB6VHStbqfedkNxHtEyPus7557NH5oBiOLPkN33DL91moBF+NtVX9mc4/ZEl97W2F9jfYWUVElc7i880pu52Zp2DdATY332A11TsBw90x7jcwG7jmyepOhHl0RDC8NDdZGZiQ7ul3d+6ed1oYcUcAGiNjRpYA6ddOmydxWIMK7OQU5zuHtJDtcXA1OjG+u5XanFHSXBYQzUOYSY33B3J4t8iE41zic3s2ZiNTc6a7e5NqKgyaPa17QTYOOmnhv6oHYgoKf6Q1pihY1jr3mcX5gNrM1u4/DzV6DAjH3mOeZLWe5wZJnI5l2oHQJ8eLvFhlYLZdtB/FbyT240//bG1/Fxvo38bouA2mwPO/wBpO1g7gb7KO4YbODs8lvEdNthqjYb/AGELbjW94zx21uBxUzcYZezgR/i5SdwCkbUQpYroTS10Zt3uW+h12R6gIOxUWIwD+1s7pJWNLGmN7hlyg3YHENdr5Jj8dqDu+3k1o/BZfts009cXx6HvO6HvuBB6Wsi+H1DZow9nHQji13FpXGxXWRSmm7Pgzr4ZUpNwaV1xLoxWo/3XjyNvko31crt5JD/M78132aRYue60vM3KjFbIHYswyRua5xJIu25J7w1G/VZCN/A7rWV5Oqyte2ziee66mCm7OLMlZ5ZXLMcina8obFMrLJVtcS2FUtiZIyqtmTXOSylnWMndKoJJVE55UL3qSiUzqjpXq/2fsC5x3Og8uKCyyK7hhKhXjem0ZOt/mjYMAOy6YlBh90TDFwpvK7HSgsyuUvZKeiqZITeJ5Yemx8xsVL7NcLElVa2G6aejDVH2sdtNGHj7TdHe7Yqy1lPPf2bxvfI8Wdr57rNGNcMa1U8bOO+pkqYGEttAxiOAAjUa/C3ks3iPZ9zbgbDX3ozS4pNHoHXH2Xd4InHjUb9JGlh5jVunxW6ljoPfQw1MFUjtqebmkLXaWseeikdTm35G62tfhUcgzMIPlqslieHZb2NvgtsailqZGmtGCZgo4XG2/FQVLC031PPmlBU6b+8K0ib5lGwaBo024n4pSStbu5rR1IVp1AD4iT6rhw6MDwhIkUP1jDbxj0BKaMXhNu8f6SrjcPadQLfj0VY9nGl2YnL/AAjjyT0EO/WcP22/JOZWRu8L2nycFmcWZ7KTI03Jve+wC42hcW5yLt56BvpzTyoLmxDb8E9rOOywPtyzYyN630ROjxKocQGPzabWF9EZQua5jE7J6rMOxqpbcFovzsFXlx6o+1Yc2tARlC5uIG33H+eaO4c2x4/42XldPjDybZz5krTYPWO0JJPqoyiFyv8ApVwR4e2cC7CDrxzfWaeZ4j1WKwXEzBJm3a6wkbzHMdRwXubKcVMDopCSHDS+4I2cOq8NxvD/AGMjgNW5nAEbXabEfiOizJRadOS0f++UXKTVqkd1/vhm+iIc0OaQ5rhdpGxCfkWO7K4z7J3spD+ycdD9h5O/3TxW4LLLzuKoSoTyvbuZ6DDV414Zlv3oGVdJdZ/EMN6LZ5VFJSgqNLEuDJVcOpnmc9G5uwKibKvRJsHaUNqezLXcPULq0+koPSRieFqR2Mi2dIzrQu7J+fvTD2V6laPraHmR6ut5GedKo9StTH2Wtvc+auw9nwOCjLpCktiP09WRkYMPLiEew/DLcFoIMIAV6KlA2C59fpDNsaKWCs7so0tJYK3kU0xDfEQ0fxED5odUY3TM8UzL8mnMfgsKz1Hom/Q1vJBatItZVwsQaftfTjwiR/k3L8XFUpe2X2ID/M78lohgsRLwv86cyiWLoR3l/wBNLkTSxY+XtPUu2DGeTbn4lU34hUu8Uz9eVh8gtUejKz3aRnl0jRWybN05oG9h5myozYlA3eVnkHAn3BYp1OXeJxd5kn5pzKEclpj0WvFL2Rnl0k/DE0z+0sLT3XOJ/hB+auRTOqIfa5LMJIBd4nZbgkAcLi3osmKReuDC2spIGN2EbPXS+vvWmGFhS7N/cy1MVOro0vY8mxNu6ExNIv5rZ43hI5A87afBZ1tDbfMtiMp6BJe5TS7/AAiL4wLrL452jZGSyJvtH7XGjQfNCVyQfhn4aX4DZRYjh5laAM7eo5rK0lZK7vvNyNbNFgPXitJg3aISOEbgWHXXgbJ2aEZmo7K1ILrN9oHHcmx9VLWUkznN9tFIGsADAyxDbDgNtd1vX57Zmm4Ubq/TUJ5mFjGiRlgDDIGt5gknzPFTfriAOHcIIFhpawWsNawNLnBthxNrDzWJxBprHEwN20DgLN8weIQtQZYOIQEnMXe5Nd9HcCQ4i/mnO7PNa0CUvLza9lG7Be8GMeDcXcTswdeqegiBsGo1uPTZaTCaC1i0gg+iD0eFeINIIabF3Navs7ROvp4euyjN6AF6mUx0khDsrnDI08QXaX91ysDLgoMbmgHLa54uv9vqea2vat4a5kdnZWtzuyg2zHQD3D4oZjD7Mia24Y9t3EDxHTuk8tdldToKVHK/Fw8ivrXGd13cTyyogLHFjtwbe/j6rYdkMazgQSnvj904/WH2D1HBVMdw3O27QczBpoe8ziPMLMMcQQQSCDcEaEEcQudXoKvB056SXPz9GbqVZ0JqpDsvl5eqPWbLtlkG9uSGNDoM8lrOcH5Wkj61spNyq8/bac+CGJnnmf8AOy4K6LxLe3FHafSOHS34G3sniI8j7l5vP2krH/6pZ0ja1v4E/FUZZZn/ALyWV/3nvI+JWiHQ1R9qSXH9FEuloLsxZ6fUVEceskkbB/E9o/G6HTdpqNu84d0Y1z/kLLzxtEN+PPipmUfRaYdD012pN+y/Znl0tUfZilxNdL21gHhZK/8Apb8yh83bd5/dwMHIvc5x9wsEGbSKVtL/AHZaIdG4aPhv6tmeXSGIl4reiJpO1NY7ZzGfcYPxuqU9bUyeOaQ/zZR7m2VwUwUjYQtMaFKHZil+EZ5V6su1J+4G+g3NzqeZ1PvUzaFFfZhPZATsCfIK5uxVa4NbRqRtKi4w9/FuXq4hvzKRpWDeQeTQXFVqrF6J39NeVyzqprdW9dOYMFOE4QjkisUcN+8XW5n/ANW6q0IYvqSw9MwcD/y0VihVltB/my+eBF5FvJfjX44gSOEnYX8hdSGlI8Vm/eICWL4TWuuYZDI3fLG5lx5ZDqsniFLLG7LM1zXWBs+97Hjqn1VXvsuP6BSpd13w/ZvcG7PS1IJhAe0HKXNLbA8iSVu/oczYGMnADmNDRZ17gDQnqvEuzuPzUcokgcRtmb9R7RwcPx3C9hwvtjFXQ3ackoHfiJu5tvrN+03qqalOUXdu6HmT2RnsRgIJQbMNdR71f7RAi93E38Lht5FZUHe4upx2Is3HaSd1ixnHfqszg+GRmQmY6N1I59PJa2eIE681TbQh8t8tmjcqaY7GbkqJKmbLGwtiHha3QebitHBhdi1rBru94Gn3QjMNNG0WaFYBtoAi4WGYSzLHlNybndLEmn2ZyjVdhk3U2e6QAOkw/wCkMyveQL95ttUWcyOBgawWAFhZMu1ji46aIdiHtJR3NATvyHNAFl4fOMjDlv4ncm8r81aioWRNysHmefqu4a6zcjRo3jzPEp8wPFAFekwfM/Nezb6gcfNbCggAtawA9AgVLUtbsiUMucFtyLi2m6jIChUzZ3OcfrH4cFCwEAgWLTu12o9OSzvavFKqnqXRRmIsAa5pMeveGx11Qn/+krj9aIeUQ/G63KvTtYz9XI1dbSgjwkcRZ1xfyK887RYb7N2dos1x1H2X8vIoq7Gq4/6o/wDrZ/6ptNUvkcW1Ts7JBlJIAyn6rtAOKxYuUdKsE7rf7r43Rpw6v/XLZ7fZ/PeZ2mhzC6stpVcZh7oXyRv4EFp+003s74KdlO53hBPkL/JJTi45k9BOElJxa1KIpk5sIRiPApjqWZRzeQ0fFckpYY/3tTE0/ZaTIf8AiqniaWylf015XLFQqbtW9dOYMESdkV0V9GNvbS/0sHxJK63GWj93BE3q+8h+KOuk+zB/my568A6qK7Ul+NfjiVY4CdgT5C/yVxmDy2uWZRzeQ0fErj8Und/rFoPBlmjy7oVR2Hh/icXfeJPzR/c/Je7/AEH9S837L9l5lBH9aeIfddmPlopHx0zWkl4cRwL2i55ANuqDcEaeAUzcBHIfBTVP/wBSb/NuSvxE6i8MUuPN24HTikQ8LYm9Scx+JUTsbF7e1BHIaD/iFOMBHL5J7cDHJWxVGPgT9dedyDnVfja9NOQLmro+DvmVC6ubawP/ABP5I6MCHL+/cnNwMclo+qa0SRR1Ke7M+K5vX3FddWN3Gbyy/mtEMEHL5pwwQckvq5/YOpiZs1reDX/0j53VbFHCYDMJMwFmk626anZa8YKOX9+9O/Uw5fJReJk9GSVJI82/VsnJE+z+AVEs7GwnI/V2e57oG5NuG2nVbcYQOQ+C0HZShERlfpfKG+83PyVUqjsTsBcQwx/sgyVzS8eJzRYE9AVnP1O3XU7rZ4zJus5fU+ahEYZ9oAp4qloWcixO/vVlso5qQw8KwcE11QShsZUrSgCdwPBSxTEBUSCnXI5oAsTR5vVTwdxtiqHtnKBxcdygC7UV4Za3uTJa8vIDdBxKrMpul1ZENkAWY5DwPmi2Gy5bEoNFa+pARXD47nQE9SoyAqdpIRLOXfwsB33A/wC0NGHD+7rQfQnPJI4m+nXbb0ThhD/su/pd+SErCM6+iA5e5B6+ALejAJHDRjvUEfNUa3snKfqfL80wMPL2ikYxrfZRPcwZWveCTl4C10Fre1la7QSezHKJoZ8Rqt5L2FqHHwtHVzgPkqrv0Y1B4xDzd/0qFh6Cd8qLniKr8TPNJXySG8j3vP8AE4n5qSGiXplN+i+X60sTemp+IV+L9G5Fh7dhP3Xfmrs0Voil3Z5lDQlX4KAr0+l/R62/emHWzTf4lEY+wsI/1Sf5f/0jMgseYQYe7+wiNPh5Xow7KQi/fJ5aD81UfBBGcpBvz7v4hGZBYysNAVdjpD/dlo4zDwv7gPkFbY1h2aR6lRzoLGZbTnkpBTHkVphGzjf3n804GMfVb7kZh2Mz9Fd9k/FIUruS0vt4xs1vuCaa5o+q33BGYVjO/Qncl0ULuSOuxQDkqs/aBjd3geoRm+wWB7cNeeCQw1/I/wBLvyUsPaljjla8E+aklxg80XfkBTlpMu7gOlioRWtjDrOvf8OqpY5VlwLhuFlKjEv2ZPHUfFPXyAuYxjo1tqs8MYOug3VWpqr8FBFGNdeKsSEWI63I7UEi6N0uLsdYBjiedlxJTaQJhsNOgF9Up3mMXINkklWNkEOLtdsD7lcbX34FcSUmgQnTdCuCe2zSkkojJ6f2jjo0q/HhUjtzZJJIC5TYS1pudSjNMQ1cSQIIR1Z4KR1eG6k3SSSsBE/FXEaaKA1jjuVxJKwzhrCq76s80kkWARxA24i2/VS0FQSC48dkkkWAbVVxb3uSlpsUD25mm6SSi1ZjWw41ZVOoDXG5CSSnYDjZANguOq0kkWAryV/VD6zHWsFyUkkgM9W9u2DwtcfSyC1PbiZ3hGX0ukkp2REF1HaKZ+7nfJU34k473+KSSLCGtxJ4IIuCNQtlheN+2ZfUOGjh1SSRYZJLUlZ/EYiL2Gh3XUk0ICRQ3vcEW81LFStt9bfqkkmxn//Z"/>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prstClr val="black"/>
              </a:solidFill>
              <a:cs typeface="Arial" charset="0"/>
            </a:endParaRPr>
          </a:p>
        </p:txBody>
      </p:sp>
      <p:sp>
        <p:nvSpPr>
          <p:cNvPr id="2" name="Rectangle 1"/>
          <p:cNvSpPr/>
          <p:nvPr/>
        </p:nvSpPr>
        <p:spPr>
          <a:xfrm>
            <a:off x="475615" y="3733419"/>
            <a:ext cx="7848600" cy="2677656"/>
          </a:xfrm>
          <a:prstGeom prst="rect">
            <a:avLst/>
          </a:prstGeom>
        </p:spPr>
        <p:txBody>
          <a:bodyPr wrap="square">
            <a:spAutoFit/>
          </a:bodyPr>
          <a:lstStyle/>
          <a:p>
            <a:pPr fontAlgn="base">
              <a:spcBef>
                <a:spcPct val="0"/>
              </a:spcBef>
              <a:spcAft>
                <a:spcPct val="0"/>
              </a:spcAft>
            </a:pPr>
            <a:r>
              <a:rPr lang="en-US" sz="3200" dirty="0">
                <a:solidFill>
                  <a:prstClr val="white"/>
                </a:solidFill>
                <a:latin typeface="Arial" panose="020B0604020202020204" pitchFamily="34" charset="0"/>
                <a:cs typeface="Arial" charset="0"/>
              </a:rPr>
              <a:t>There is a “growing disparity between those who are able to take advantage </a:t>
            </a:r>
            <a:r>
              <a:rPr lang="en-US" sz="3200" dirty="0" smtClean="0">
                <a:solidFill>
                  <a:prstClr val="white"/>
                </a:solidFill>
                <a:latin typeface="Arial" panose="020B0604020202020204" pitchFamily="34" charset="0"/>
                <a:cs typeface="Arial" charset="0"/>
              </a:rPr>
              <a:t/>
            </a:r>
            <a:br>
              <a:rPr lang="en-US" sz="3200" dirty="0" smtClean="0">
                <a:solidFill>
                  <a:prstClr val="white"/>
                </a:solidFill>
                <a:latin typeface="Arial" panose="020B0604020202020204" pitchFamily="34" charset="0"/>
                <a:cs typeface="Arial" charset="0"/>
              </a:rPr>
            </a:br>
            <a:r>
              <a:rPr lang="en-US" sz="3200" dirty="0" smtClean="0">
                <a:solidFill>
                  <a:prstClr val="white"/>
                </a:solidFill>
                <a:latin typeface="Arial" panose="020B0604020202020204" pitchFamily="34" charset="0"/>
                <a:cs typeface="Arial" charset="0"/>
              </a:rPr>
              <a:t>of </a:t>
            </a:r>
            <a:r>
              <a:rPr lang="en-US" sz="3200" dirty="0">
                <a:solidFill>
                  <a:prstClr val="white"/>
                </a:solidFill>
                <a:latin typeface="Arial" panose="020B0604020202020204" pitchFamily="34" charset="0"/>
                <a:cs typeface="Arial" charset="0"/>
              </a:rPr>
              <a:t>the benefits of arts education, and those who are not.” </a:t>
            </a:r>
          </a:p>
          <a:p>
            <a:pPr fontAlgn="base">
              <a:spcBef>
                <a:spcPct val="0"/>
              </a:spcBef>
              <a:spcAft>
                <a:spcPct val="0"/>
              </a:spcAft>
            </a:pPr>
            <a:r>
              <a:rPr lang="en-US" sz="2000" dirty="0">
                <a:solidFill>
                  <a:prstClr val="white"/>
                </a:solidFill>
                <a:latin typeface="Arial" panose="020B0604020202020204" pitchFamily="34" charset="0"/>
                <a:cs typeface="Arial" charset="0"/>
              </a:rPr>
              <a:t>—</a:t>
            </a:r>
            <a:r>
              <a:rPr lang="en-US" sz="2000" i="1" dirty="0">
                <a:solidFill>
                  <a:prstClr val="white"/>
                </a:solidFill>
                <a:latin typeface="Arial" panose="020B0604020202020204" pitchFamily="34" charset="0"/>
                <a:cs typeface="Arial" charset="0"/>
              </a:rPr>
              <a:t>The President’s Committee on the Arts and the Humanities, Reinvesting in Arts Education, 2011 </a:t>
            </a:r>
            <a:endParaRPr lang="en-US" sz="2000" i="1" dirty="0">
              <a:solidFill>
                <a:prstClr val="white"/>
              </a:solidFill>
              <a:cs typeface="Arial" charset="0"/>
            </a:endParaRPr>
          </a:p>
        </p:txBody>
      </p:sp>
      <p:sp>
        <p:nvSpPr>
          <p:cNvPr id="5" name="TextBox 4"/>
          <p:cNvSpPr txBox="1"/>
          <p:nvPr/>
        </p:nvSpPr>
        <p:spPr>
          <a:xfrm>
            <a:off x="231775" y="312738"/>
            <a:ext cx="8836025" cy="707886"/>
          </a:xfrm>
          <a:prstGeom prst="rect">
            <a:avLst/>
          </a:prstGeom>
          <a:noFill/>
        </p:spPr>
        <p:txBody>
          <a:bodyPr wrap="square" rtlCol="0">
            <a:spAutoFit/>
          </a:bodyPr>
          <a:lstStyle/>
          <a:p>
            <a:pPr fontAlgn="base">
              <a:spcBef>
                <a:spcPct val="0"/>
              </a:spcBef>
              <a:spcAft>
                <a:spcPct val="0"/>
              </a:spcAft>
            </a:pPr>
            <a:r>
              <a:rPr lang="en-US" sz="3600" b="1" dirty="0" smtClean="0">
                <a:solidFill>
                  <a:prstClr val="white"/>
                </a:solidFill>
                <a:cs typeface="Arial" charset="0"/>
              </a:rPr>
              <a:t>It’s an issue of Equity &amp; Access too</a:t>
            </a:r>
            <a:r>
              <a:rPr lang="en-US" sz="4000" b="1" dirty="0" smtClean="0">
                <a:solidFill>
                  <a:prstClr val="white"/>
                </a:solidFill>
                <a:cs typeface="Arial" charset="0"/>
              </a:rPr>
              <a:t>…</a:t>
            </a:r>
            <a:endParaRPr lang="en-US" sz="4000" b="1" dirty="0">
              <a:solidFill>
                <a:prstClr val="white"/>
              </a:solidFill>
              <a:cs typeface="Arial" charset="0"/>
            </a:endParaRPr>
          </a:p>
        </p:txBody>
      </p:sp>
    </p:spTree>
    <p:extLst>
      <p:ext uri="{BB962C8B-B14F-4D97-AF65-F5344CB8AC3E}">
        <p14:creationId xmlns:p14="http://schemas.microsoft.com/office/powerpoint/2010/main" val="392660661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457200"/>
            <a:ext cx="8077200" cy="61687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9757232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210695" y="133050"/>
            <a:ext cx="3733800" cy="2123658"/>
          </a:xfrm>
          <a:prstGeom prst="rect">
            <a:avLst/>
          </a:prstGeom>
          <a:noFill/>
        </p:spPr>
        <p:txBody>
          <a:bodyPr wrap="square" rtlCol="0">
            <a:spAutoFit/>
          </a:bodyPr>
          <a:lstStyle/>
          <a:p>
            <a:pPr algn="ctr"/>
            <a:r>
              <a:rPr lang="en-US" sz="4400" b="1" dirty="0" smtClean="0">
                <a:solidFill>
                  <a:srgbClr val="FF0000"/>
                </a:solidFill>
                <a:latin typeface="Arial Black" panose="020B0A04020102020204" pitchFamily="34" charset="0"/>
                <a:cs typeface="Arial" panose="020B0604020202020204" pitchFamily="34" charset="0"/>
              </a:rPr>
              <a:t>No Money </a:t>
            </a:r>
          </a:p>
          <a:p>
            <a:pPr algn="ctr"/>
            <a:r>
              <a:rPr lang="en-US" sz="4400" b="1" dirty="0" smtClean="0">
                <a:solidFill>
                  <a:srgbClr val="FF0000"/>
                </a:solidFill>
                <a:latin typeface="Arial Black" panose="020B0A04020102020204" pitchFamily="34" charset="0"/>
                <a:cs typeface="Arial" panose="020B0604020202020204" pitchFamily="34" charset="0"/>
              </a:rPr>
              <a:t>&amp; </a:t>
            </a:r>
          </a:p>
          <a:p>
            <a:pPr algn="ctr"/>
            <a:r>
              <a:rPr lang="en-US" sz="4400" b="1" dirty="0" smtClean="0">
                <a:solidFill>
                  <a:srgbClr val="FF0000"/>
                </a:solidFill>
                <a:latin typeface="Arial Black" panose="020B0A04020102020204" pitchFamily="34" charset="0"/>
                <a:cs typeface="Arial" panose="020B0604020202020204" pitchFamily="34" charset="0"/>
              </a:rPr>
              <a:t>No Time</a:t>
            </a:r>
            <a:endParaRPr lang="en-US" sz="4400" b="1" dirty="0">
              <a:solidFill>
                <a:srgbClr val="FF0000"/>
              </a:solidFill>
              <a:latin typeface="Arial Black" panose="020B0A04020102020204" pitchFamily="34" charset="0"/>
              <a:cs typeface="Arial" panose="020B0604020202020204" pitchFamily="34" charset="0"/>
            </a:endParaRPr>
          </a:p>
        </p:txBody>
      </p:sp>
      <p:pic>
        <p:nvPicPr>
          <p:cNvPr id="5122" name="Picture 2" descr="http://media.bakersfieldnow.com/images/101108_school_money.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6065"/>
            <a:ext cx="4974304" cy="3733800"/>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http://www.nea.org/assets/img/content/ph-nclb02-520x140.jpg"/>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1125720" y="3880675"/>
            <a:ext cx="8018280" cy="297732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5134495" y="2245868"/>
            <a:ext cx="3886200" cy="3908762"/>
          </a:xfrm>
          <a:prstGeom prst="rect">
            <a:avLst/>
          </a:prstGeom>
          <a:noFill/>
        </p:spPr>
        <p:txBody>
          <a:bodyPr wrap="square" rtlCol="0">
            <a:spAutoFit/>
          </a:bodyPr>
          <a:lstStyle/>
          <a:p>
            <a:endParaRPr lang="en-US" sz="2400" dirty="0" smtClean="0"/>
          </a:p>
          <a:p>
            <a:r>
              <a:rPr lang="en-US" sz="2400" dirty="0" smtClean="0"/>
              <a:t>During the </a:t>
            </a:r>
            <a:r>
              <a:rPr lang="en-US" sz="2400" dirty="0"/>
              <a:t>2008 </a:t>
            </a:r>
            <a:r>
              <a:rPr lang="en-US" sz="2400" dirty="0" smtClean="0"/>
              <a:t>State </a:t>
            </a:r>
            <a:r>
              <a:rPr lang="en-US" sz="2400" dirty="0"/>
              <a:t>and School Budget </a:t>
            </a:r>
            <a:r>
              <a:rPr lang="en-US" sz="2400" dirty="0" smtClean="0"/>
              <a:t>Crisis and the era of NCLB….</a:t>
            </a:r>
          </a:p>
          <a:p>
            <a:endParaRPr lang="en-US" sz="800" dirty="0"/>
          </a:p>
          <a:p>
            <a:r>
              <a:rPr lang="en-US" sz="2400" dirty="0"/>
              <a:t>m</a:t>
            </a:r>
            <a:r>
              <a:rPr lang="en-US" sz="2400" dirty="0" smtClean="0"/>
              <a:t>any schools cut back on creative project-based learning – as well as arts </a:t>
            </a:r>
            <a:r>
              <a:rPr lang="en-US" sz="2400" dirty="0"/>
              <a:t>education –  </a:t>
            </a:r>
            <a:r>
              <a:rPr lang="en-US" sz="2400" dirty="0" smtClean="0"/>
              <a:t>resulting in an imbalance in education of the whole child.</a:t>
            </a:r>
            <a:endParaRPr lang="en-US" sz="2400" dirty="0"/>
          </a:p>
        </p:txBody>
      </p:sp>
    </p:spTree>
    <p:extLst>
      <p:ext uri="{BB962C8B-B14F-4D97-AF65-F5344CB8AC3E}">
        <p14:creationId xmlns:p14="http://schemas.microsoft.com/office/powerpoint/2010/main" val="217112400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Elaine Lee 4.jpg"/>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457200" y="0"/>
            <a:ext cx="4889067" cy="6858000"/>
          </a:xfrm>
          <a:prstGeom prst="rect">
            <a:avLst/>
          </a:prstGeom>
        </p:spPr>
      </p:pic>
      <p:sp>
        <p:nvSpPr>
          <p:cNvPr id="5" name="Rectangle 3"/>
          <p:cNvSpPr txBox="1">
            <a:spLocks noChangeArrowheads="1"/>
          </p:cNvSpPr>
          <p:nvPr/>
        </p:nvSpPr>
        <p:spPr>
          <a:xfrm>
            <a:off x="5029200" y="118987"/>
            <a:ext cx="3929543" cy="6858000"/>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fontAlgn="auto">
              <a:spcBef>
                <a:spcPts val="0"/>
              </a:spcBef>
              <a:spcAft>
                <a:spcPts val="0"/>
              </a:spcAft>
              <a:buFont typeface="Wingdings" pitchFamily="2" charset="2"/>
              <a:buNone/>
              <a:defRPr/>
            </a:pPr>
            <a:endParaRPr lang="en-US" sz="400" dirty="0" smtClean="0">
              <a:hlinkClick r:id="rId4"/>
            </a:endParaRPr>
          </a:p>
          <a:p>
            <a:pPr marL="0" indent="0" fontAlgn="auto">
              <a:spcAft>
                <a:spcPts val="0"/>
              </a:spcAft>
              <a:buFont typeface="Wingdings" pitchFamily="2" charset="2"/>
              <a:buNone/>
              <a:defRPr/>
            </a:pPr>
            <a:endParaRPr lang="zh-CN" altLang="en-US" sz="2800" i="1" dirty="0">
              <a:ea typeface="宋体" pitchFamily="2" charset="-122"/>
            </a:endParaRPr>
          </a:p>
        </p:txBody>
      </p:sp>
      <p:sp>
        <p:nvSpPr>
          <p:cNvPr id="7" name="TextBox 6"/>
          <p:cNvSpPr txBox="1"/>
          <p:nvPr/>
        </p:nvSpPr>
        <p:spPr>
          <a:xfrm>
            <a:off x="4495800" y="118987"/>
            <a:ext cx="4572000" cy="6914713"/>
          </a:xfrm>
          <a:prstGeom prst="rect">
            <a:avLst/>
          </a:prstGeom>
          <a:noFill/>
        </p:spPr>
        <p:txBody>
          <a:bodyPr wrap="square" rtlCol="0">
            <a:spAutoFit/>
          </a:bodyPr>
          <a:lstStyle/>
          <a:p>
            <a:r>
              <a:rPr lang="en-US" altLang="en-US" sz="3200" b="1" dirty="0" smtClean="0">
                <a:solidFill>
                  <a:srgbClr val="FF0000"/>
                </a:solidFill>
                <a:latin typeface="Arial" panose="020B0604020202020204" pitchFamily="34" charset="0"/>
                <a:cs typeface="Arial" panose="020B0604020202020204" pitchFamily="34" charset="0"/>
              </a:rPr>
              <a:t>Why the arts now?</a:t>
            </a:r>
          </a:p>
          <a:p>
            <a:endParaRPr lang="en-US" altLang="en-US" sz="900" b="1" dirty="0"/>
          </a:p>
          <a:p>
            <a:r>
              <a:rPr lang="en-US" altLang="en-US" sz="2400" b="1" dirty="0" smtClean="0"/>
              <a:t>Arts Ed, CCSS, NGSS, &amp; LCAP</a:t>
            </a:r>
            <a:r>
              <a:rPr lang="en-US" altLang="en-US" sz="2400" b="1" dirty="0"/>
              <a:t> Connections…All </a:t>
            </a:r>
            <a:r>
              <a:rPr lang="en-US" altLang="en-US" sz="2400" b="1" dirty="0" smtClean="0"/>
              <a:t>support</a:t>
            </a:r>
            <a:endParaRPr lang="en-US" altLang="en-US" sz="900" dirty="0"/>
          </a:p>
          <a:p>
            <a:pPr marL="285750" indent="-285750">
              <a:spcAft>
                <a:spcPts val="400"/>
              </a:spcAft>
              <a:buFont typeface="Arial" panose="020B0604020202020204" pitchFamily="34" charset="0"/>
              <a:buChar char="•"/>
            </a:pPr>
            <a:r>
              <a:rPr lang="en-US" altLang="en-US" sz="2000" dirty="0" smtClean="0"/>
              <a:t>High </a:t>
            </a:r>
            <a:r>
              <a:rPr lang="en-US" altLang="en-US" sz="2000" dirty="0"/>
              <a:t>Needs Students </a:t>
            </a:r>
          </a:p>
          <a:p>
            <a:pPr marL="285750" indent="-285750">
              <a:spcAft>
                <a:spcPts val="400"/>
              </a:spcAft>
              <a:buFont typeface="Arial" panose="020B0604020202020204" pitchFamily="34" charset="0"/>
              <a:buChar char="•"/>
            </a:pPr>
            <a:r>
              <a:rPr lang="en-US" altLang="en-US" sz="2000" dirty="0" smtClean="0"/>
              <a:t>Depth of Knowledge</a:t>
            </a:r>
          </a:p>
          <a:p>
            <a:pPr marL="285750" indent="-285750">
              <a:spcAft>
                <a:spcPts val="400"/>
              </a:spcAft>
              <a:buFont typeface="Arial" panose="020B0604020202020204" pitchFamily="34" charset="0"/>
              <a:buChar char="•"/>
            </a:pPr>
            <a:r>
              <a:rPr lang="en-US" altLang="en-US" sz="2000" dirty="0" smtClean="0"/>
              <a:t>Close </a:t>
            </a:r>
            <a:r>
              <a:rPr lang="en-US" altLang="en-US" sz="2000" dirty="0"/>
              <a:t>reading of texts (including all forms of </a:t>
            </a:r>
            <a:r>
              <a:rPr lang="en-US" altLang="en-US" sz="2000" dirty="0" smtClean="0"/>
              <a:t>art and media as text.) </a:t>
            </a:r>
          </a:p>
          <a:p>
            <a:pPr marL="285750" indent="-285750">
              <a:spcAft>
                <a:spcPts val="400"/>
              </a:spcAft>
              <a:buFont typeface="Arial" panose="020B0604020202020204" pitchFamily="34" charset="0"/>
              <a:buChar char="•"/>
            </a:pPr>
            <a:r>
              <a:rPr lang="en-US" altLang="en-US" sz="2000" dirty="0" smtClean="0"/>
              <a:t>Close observation</a:t>
            </a:r>
          </a:p>
          <a:p>
            <a:pPr marL="285750" indent="-285750">
              <a:spcAft>
                <a:spcPts val="400"/>
              </a:spcAft>
              <a:buFont typeface="Arial" panose="020B0604020202020204" pitchFamily="34" charset="0"/>
              <a:buChar char="•"/>
            </a:pPr>
            <a:r>
              <a:rPr lang="en-US" altLang="en-US" sz="2000" dirty="0" smtClean="0"/>
              <a:t>Evidence-based Inferences </a:t>
            </a:r>
          </a:p>
          <a:p>
            <a:pPr marL="285750" indent="-285750">
              <a:spcAft>
                <a:spcPts val="400"/>
              </a:spcAft>
              <a:buFont typeface="Arial" panose="020B0604020202020204" pitchFamily="34" charset="0"/>
              <a:buChar char="•"/>
            </a:pPr>
            <a:r>
              <a:rPr lang="en-US" altLang="en-US" sz="2000" dirty="0" smtClean="0">
                <a:hlinkClick r:id="rId5"/>
              </a:rPr>
              <a:t>Habits of Mind </a:t>
            </a:r>
            <a:r>
              <a:rPr lang="en-US" altLang="en-US" sz="2000" dirty="0" smtClean="0"/>
              <a:t>(skills </a:t>
            </a:r>
            <a:r>
              <a:rPr lang="en-US" altLang="en-US" sz="2000" dirty="0"/>
              <a:t>and </a:t>
            </a:r>
            <a:r>
              <a:rPr lang="en-US" altLang="en-US" sz="2000" dirty="0" smtClean="0"/>
              <a:t>processes) </a:t>
            </a:r>
            <a:r>
              <a:rPr lang="en-US" altLang="en-US" sz="2000" dirty="0"/>
              <a:t>that are </a:t>
            </a:r>
            <a:r>
              <a:rPr lang="en-US" altLang="en-US" sz="2000" dirty="0" smtClean="0"/>
              <a:t>used </a:t>
            </a:r>
            <a:r>
              <a:rPr lang="en-US" altLang="en-US" sz="2000" dirty="0"/>
              <a:t>across all subjects </a:t>
            </a:r>
            <a:r>
              <a:rPr lang="en-US" altLang="en-US" sz="2000" dirty="0" smtClean="0"/>
              <a:t>and for learning &amp; life.</a:t>
            </a:r>
          </a:p>
          <a:p>
            <a:pPr marL="285750" indent="-285750">
              <a:spcAft>
                <a:spcPts val="400"/>
              </a:spcAft>
              <a:buFont typeface="Arial" panose="020B0604020202020204" pitchFamily="34" charset="0"/>
              <a:buChar char="•"/>
            </a:pPr>
            <a:r>
              <a:rPr lang="en-US" altLang="en-US" sz="2000" dirty="0" smtClean="0"/>
              <a:t>Broad Integrated Curriculum</a:t>
            </a:r>
          </a:p>
          <a:p>
            <a:pPr marL="285750" indent="-285750">
              <a:spcAft>
                <a:spcPts val="400"/>
              </a:spcAft>
              <a:buFont typeface="Arial" panose="020B0604020202020204" pitchFamily="34" charset="0"/>
              <a:buChar char="•"/>
            </a:pPr>
            <a:r>
              <a:rPr lang="en-US" altLang="en-US" sz="2000" dirty="0" smtClean="0"/>
              <a:t>Creativity </a:t>
            </a:r>
            <a:r>
              <a:rPr lang="en-US" altLang="en-US" sz="2000" dirty="0"/>
              <a:t>as </a:t>
            </a:r>
            <a:r>
              <a:rPr lang="en-US" altLang="en-US" sz="2000" dirty="0" smtClean="0"/>
              <a:t>part of school culture and family / community engagem</a:t>
            </a:r>
            <a:r>
              <a:rPr lang="en-US" altLang="en-US" sz="2100" dirty="0" smtClean="0"/>
              <a:t>ent</a:t>
            </a:r>
          </a:p>
          <a:p>
            <a:pPr marL="285750" indent="-285750">
              <a:spcAft>
                <a:spcPts val="400"/>
              </a:spcAft>
              <a:buFont typeface="Arial" panose="020B0604020202020204" pitchFamily="34" charset="0"/>
              <a:buChar char="•"/>
            </a:pPr>
            <a:endParaRPr lang="en-US" altLang="en-US" sz="1100" dirty="0"/>
          </a:p>
          <a:p>
            <a:pPr>
              <a:spcAft>
                <a:spcPts val="400"/>
              </a:spcAft>
            </a:pPr>
            <a:r>
              <a:rPr lang="en-US" altLang="en-US" sz="2400" b="1" dirty="0" smtClean="0"/>
              <a:t>Plus Parental </a:t>
            </a:r>
            <a:r>
              <a:rPr lang="en-US" altLang="en-US" sz="2400" b="1" dirty="0"/>
              <a:t>Choice – Many </a:t>
            </a:r>
            <a:r>
              <a:rPr lang="en-US" altLang="en-US" sz="2400" b="1" dirty="0" smtClean="0"/>
              <a:t>more online </a:t>
            </a:r>
            <a:r>
              <a:rPr lang="en-US" altLang="en-US" sz="2400" b="1" dirty="0"/>
              <a:t>and </a:t>
            </a:r>
            <a:r>
              <a:rPr lang="en-US" altLang="en-US" sz="2400" b="1" dirty="0" smtClean="0"/>
              <a:t>charter school </a:t>
            </a:r>
            <a:r>
              <a:rPr lang="en-US" altLang="en-US" sz="2400" b="1" dirty="0"/>
              <a:t>options!</a:t>
            </a:r>
          </a:p>
          <a:p>
            <a:pPr marL="285750" indent="-285750">
              <a:spcAft>
                <a:spcPts val="400"/>
              </a:spcAft>
              <a:buFont typeface="Arial" panose="020B0604020202020204" pitchFamily="34" charset="0"/>
              <a:buChar char="•"/>
            </a:pPr>
            <a:endParaRPr lang="en-US" altLang="en-US" sz="2100" dirty="0"/>
          </a:p>
        </p:txBody>
      </p:sp>
    </p:spTree>
    <p:extLst>
      <p:ext uri="{BB962C8B-B14F-4D97-AF65-F5344CB8AC3E}">
        <p14:creationId xmlns:p14="http://schemas.microsoft.com/office/powerpoint/2010/main" val="52614655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0" y="0"/>
            <a:ext cx="9144000" cy="5103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p:cNvSpPr txBox="1"/>
          <p:nvPr/>
        </p:nvSpPr>
        <p:spPr>
          <a:xfrm>
            <a:off x="381000" y="3352800"/>
            <a:ext cx="2892882" cy="1569660"/>
          </a:xfrm>
          <a:prstGeom prst="rect">
            <a:avLst/>
          </a:prstGeom>
          <a:noFill/>
        </p:spPr>
        <p:txBody>
          <a:bodyPr wrap="square" rtlCol="0">
            <a:spAutoFit/>
          </a:bodyPr>
          <a:lstStyle/>
          <a:p>
            <a:r>
              <a:rPr lang="en-US" sz="2400" b="1" dirty="0" smtClean="0"/>
              <a:t>Necessary </a:t>
            </a:r>
            <a:br>
              <a:rPr lang="en-US" sz="2400" b="1" dirty="0" smtClean="0"/>
            </a:br>
            <a:r>
              <a:rPr lang="en-US" sz="2400" b="1" dirty="0" smtClean="0"/>
              <a:t>but not </a:t>
            </a:r>
            <a:br>
              <a:rPr lang="en-US" sz="2400" b="1" dirty="0" smtClean="0"/>
            </a:br>
            <a:r>
              <a:rPr lang="en-US" sz="2400" b="1" dirty="0" smtClean="0"/>
              <a:t>Sufficient for the</a:t>
            </a:r>
          </a:p>
          <a:p>
            <a:r>
              <a:rPr lang="en-US" sz="2400" b="1" dirty="0" smtClean="0"/>
              <a:t>21</a:t>
            </a:r>
            <a:r>
              <a:rPr lang="en-US" sz="2400" b="1" baseline="30000" dirty="0" smtClean="0"/>
              <a:t>st</a:t>
            </a:r>
            <a:r>
              <a:rPr lang="en-US" sz="2400" b="1" dirty="0" smtClean="0"/>
              <a:t> Century</a:t>
            </a:r>
            <a:endParaRPr lang="en-US" sz="2400" b="1" dirty="0"/>
          </a:p>
        </p:txBody>
      </p:sp>
      <p:sp>
        <p:nvSpPr>
          <p:cNvPr id="2" name="TextBox 1"/>
          <p:cNvSpPr txBox="1"/>
          <p:nvPr/>
        </p:nvSpPr>
        <p:spPr>
          <a:xfrm>
            <a:off x="152400" y="5103674"/>
            <a:ext cx="8763000" cy="1754326"/>
          </a:xfrm>
          <a:prstGeom prst="rect">
            <a:avLst/>
          </a:prstGeom>
          <a:noFill/>
        </p:spPr>
        <p:txBody>
          <a:bodyPr wrap="square" rtlCol="0">
            <a:spAutoFit/>
          </a:bodyPr>
          <a:lstStyle/>
          <a:p>
            <a:r>
              <a:rPr lang="en-US" altLang="en-US" i="1" dirty="0" smtClean="0"/>
              <a:t>“…the “left </a:t>
            </a:r>
            <a:r>
              <a:rPr lang="en-US" altLang="en-US" i="1" dirty="0"/>
              <a:t>brain” capabilities that powered the Information Age – are necessary but no longer sufficient. And the capabilities we once disdained or thought frivolous – </a:t>
            </a:r>
            <a:r>
              <a:rPr lang="en-US" altLang="en-US" i="1" dirty="0" smtClean="0"/>
              <a:t/>
            </a:r>
            <a:br>
              <a:rPr lang="en-US" altLang="en-US" i="1" dirty="0" smtClean="0"/>
            </a:br>
            <a:r>
              <a:rPr lang="en-US" altLang="en-US" b="1" i="1" dirty="0" smtClean="0"/>
              <a:t>the </a:t>
            </a:r>
            <a:r>
              <a:rPr lang="en-US" altLang="en-US" b="1" i="1" dirty="0"/>
              <a:t>“right brain” qualities of inventiveness, </a:t>
            </a:r>
            <a:r>
              <a:rPr lang="en-US" altLang="en-US" b="1" i="1" dirty="0" smtClean="0"/>
              <a:t>creativity, empathy</a:t>
            </a:r>
            <a:r>
              <a:rPr lang="en-US" altLang="en-US" b="1" i="1" dirty="0"/>
              <a:t>, joyfulness and meaning – increasingly will determine who flourishes and who </a:t>
            </a:r>
            <a:r>
              <a:rPr lang="en-US" altLang="en-US" b="1" i="1" dirty="0" smtClean="0"/>
              <a:t>flounders.” </a:t>
            </a:r>
            <a:r>
              <a:rPr lang="en-US" altLang="en-US" dirty="0" smtClean="0"/>
              <a:t> (Daniel Pink – A Whole New Mind: pg</a:t>
            </a:r>
            <a:r>
              <a:rPr lang="en-US" altLang="en-US" dirty="0"/>
              <a:t>. 3) </a:t>
            </a:r>
          </a:p>
          <a:p>
            <a:endParaRPr lang="en-US" dirty="0"/>
          </a:p>
        </p:txBody>
      </p:sp>
    </p:spTree>
    <p:extLst>
      <p:ext uri="{BB962C8B-B14F-4D97-AF65-F5344CB8AC3E}">
        <p14:creationId xmlns:p14="http://schemas.microsoft.com/office/powerpoint/2010/main" val="213732172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04800" y="303333"/>
            <a:ext cx="8153400" cy="707886"/>
          </a:xfrm>
          <a:prstGeom prst="rect">
            <a:avLst/>
          </a:prstGeom>
          <a:noFill/>
        </p:spPr>
        <p:txBody>
          <a:bodyPr wrap="square" rtlCol="0">
            <a:spAutoFit/>
          </a:bodyPr>
          <a:lstStyle/>
          <a:p>
            <a:r>
              <a:rPr lang="en-US" altLang="en-US" sz="4000" b="1" dirty="0" smtClean="0">
                <a:solidFill>
                  <a:srgbClr val="FF0000"/>
                </a:solidFill>
                <a:latin typeface="Arial" panose="020B0604020202020204" pitchFamily="34" charset="0"/>
                <a:cs typeface="Arial" panose="020B0604020202020204" pitchFamily="34" charset="0"/>
              </a:rPr>
              <a:t>The Right Brain Initiative</a:t>
            </a:r>
            <a:endParaRPr lang="en-US" altLang="en-US" sz="4000" b="1" dirty="0">
              <a:solidFill>
                <a:srgbClr val="FF0000"/>
              </a:solidFill>
              <a:latin typeface="Arial" panose="020B0604020202020204" pitchFamily="34" charset="0"/>
              <a:cs typeface="Arial" panose="020B0604020202020204" pitchFamily="34" charset="0"/>
            </a:endParaRPr>
          </a:p>
        </p:txBody>
      </p:sp>
      <p:pic>
        <p:nvPicPr>
          <p:cNvPr id="1026" name="Picture 2">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71600" y="1011219"/>
            <a:ext cx="6396038" cy="42999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2362200" y="5791200"/>
            <a:ext cx="5288692" cy="646331"/>
          </a:xfrm>
          <a:prstGeom prst="rect">
            <a:avLst/>
          </a:prstGeom>
          <a:noFill/>
        </p:spPr>
        <p:txBody>
          <a:bodyPr wrap="none" rtlCol="0">
            <a:spAutoFit/>
          </a:bodyPr>
          <a:lstStyle/>
          <a:p>
            <a:r>
              <a:rPr lang="en-US" dirty="0">
                <a:hlinkClick r:id="rId3"/>
              </a:rPr>
              <a:t>https://</a:t>
            </a:r>
            <a:r>
              <a:rPr lang="en-US" dirty="0" smtClean="0">
                <a:hlinkClick r:id="rId3"/>
              </a:rPr>
              <a:t>www.youtube.com/watch?v=RbDovjG9f34</a:t>
            </a:r>
            <a:endParaRPr lang="en-US" dirty="0" smtClean="0"/>
          </a:p>
          <a:p>
            <a:r>
              <a:rPr lang="en-US" dirty="0">
                <a:hlinkClick r:id="rId5"/>
              </a:rPr>
              <a:t>http://www.bcoe.org/divisions/ess/arts_education</a:t>
            </a:r>
            <a:r>
              <a:rPr lang="en-US" dirty="0" smtClean="0">
                <a:hlinkClick r:id="rId5"/>
              </a:rPr>
              <a:t>/</a:t>
            </a:r>
            <a:r>
              <a:rPr lang="en-US" dirty="0" smtClean="0"/>
              <a:t> </a:t>
            </a:r>
            <a:endParaRPr lang="en-US" dirty="0"/>
          </a:p>
        </p:txBody>
      </p:sp>
    </p:spTree>
    <p:extLst>
      <p:ext uri="{BB962C8B-B14F-4D97-AF65-F5344CB8AC3E}">
        <p14:creationId xmlns:p14="http://schemas.microsoft.com/office/powerpoint/2010/main" val="337179136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bwMode="auto">
          <a:xfrm>
            <a:off x="457200" y="76200"/>
            <a:ext cx="8229600" cy="838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smtClean="0">
                <a:latin typeface="Calibri" pitchFamily="34" charset="0"/>
                <a:ea typeface="MS PGothic" pitchFamily="34" charset="-128"/>
                <a:cs typeface="Calibri" pitchFamily="34" charset="0"/>
              </a:rPr>
              <a:t>Norms</a:t>
            </a:r>
          </a:p>
        </p:txBody>
      </p:sp>
      <p:sp>
        <p:nvSpPr>
          <p:cNvPr id="4099" name="Content Placeholder 2"/>
          <p:cNvSpPr>
            <a:spLocks noGrp="1"/>
          </p:cNvSpPr>
          <p:nvPr>
            <p:ph idx="1"/>
          </p:nvPr>
        </p:nvSpPr>
        <p:spPr bwMode="auto">
          <a:xfrm>
            <a:off x="304800" y="1066800"/>
            <a:ext cx="8686800" cy="5181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spcBef>
                <a:spcPts val="1800"/>
              </a:spcBef>
              <a:spcAft>
                <a:spcPts val="1200"/>
              </a:spcAft>
              <a:buFontTx/>
              <a:buChar char="•"/>
            </a:pPr>
            <a:endParaRPr lang="en-US" altLang="en-US" sz="2400" dirty="0" smtClean="0">
              <a:latin typeface="Calibri" pitchFamily="34" charset="0"/>
              <a:ea typeface="MS PGothic" pitchFamily="34" charset="-128"/>
              <a:cs typeface="Calibri" pitchFamily="34" charset="0"/>
            </a:endParaRPr>
          </a:p>
          <a:p>
            <a:pPr eaLnBrk="1" hangingPunct="1">
              <a:spcBef>
                <a:spcPts val="1800"/>
              </a:spcBef>
              <a:spcAft>
                <a:spcPts val="1200"/>
              </a:spcAft>
              <a:buFontTx/>
              <a:buChar char="•"/>
            </a:pPr>
            <a:r>
              <a:rPr lang="en-US" altLang="en-US" sz="2800" dirty="0" smtClean="0">
                <a:latin typeface="Calibri" pitchFamily="34" charset="0"/>
                <a:ea typeface="MS PGothic" pitchFamily="34" charset="-128"/>
                <a:cs typeface="Calibri" pitchFamily="34" charset="0"/>
              </a:rPr>
              <a:t>ENJOY and make the most of this time</a:t>
            </a:r>
          </a:p>
          <a:p>
            <a:pPr eaLnBrk="1" hangingPunct="1">
              <a:spcBef>
                <a:spcPts val="1800"/>
              </a:spcBef>
              <a:spcAft>
                <a:spcPts val="1200"/>
              </a:spcAft>
              <a:buFontTx/>
              <a:buChar char="•"/>
            </a:pPr>
            <a:r>
              <a:rPr lang="en-US" altLang="en-US" sz="2800" dirty="0" smtClean="0">
                <a:latin typeface="Calibri" pitchFamily="34" charset="0"/>
                <a:ea typeface="MS PGothic" pitchFamily="34" charset="-128"/>
                <a:cs typeface="Calibri" pitchFamily="34" charset="0"/>
              </a:rPr>
              <a:t>Be CURIOUS and CREATIVE</a:t>
            </a:r>
          </a:p>
          <a:p>
            <a:pPr eaLnBrk="1" hangingPunct="1">
              <a:spcBef>
                <a:spcPts val="1800"/>
              </a:spcBef>
              <a:spcAft>
                <a:spcPts val="1200"/>
              </a:spcAft>
              <a:buFontTx/>
              <a:buChar char="•"/>
            </a:pPr>
            <a:r>
              <a:rPr lang="en-US" altLang="en-US" sz="2800" dirty="0" smtClean="0">
                <a:latin typeface="Calibri" pitchFamily="34" charset="0"/>
                <a:ea typeface="MS PGothic" pitchFamily="34" charset="-128"/>
                <a:cs typeface="Calibri" pitchFamily="34" charset="0"/>
              </a:rPr>
              <a:t>Feel COMFORTABLE to ask questions</a:t>
            </a:r>
          </a:p>
          <a:p>
            <a:pPr eaLnBrk="1" hangingPunct="1">
              <a:spcBef>
                <a:spcPts val="1800"/>
              </a:spcBef>
              <a:spcAft>
                <a:spcPts val="1200"/>
              </a:spcAft>
              <a:buFontTx/>
              <a:buChar char="•"/>
            </a:pPr>
            <a:r>
              <a:rPr lang="en-US" altLang="en-US" sz="2800" dirty="0" smtClean="0">
                <a:latin typeface="Calibri" pitchFamily="34" charset="0"/>
                <a:ea typeface="MS PGothic" pitchFamily="34" charset="-128"/>
                <a:cs typeface="Calibri" pitchFamily="34" charset="0"/>
              </a:rPr>
              <a:t>Be a TENACIOUS learner</a:t>
            </a:r>
          </a:p>
          <a:p>
            <a:pPr eaLnBrk="1" hangingPunct="1">
              <a:spcBef>
                <a:spcPts val="1800"/>
              </a:spcBef>
              <a:spcAft>
                <a:spcPts val="1200"/>
              </a:spcAft>
              <a:buFontTx/>
              <a:buChar char="•"/>
            </a:pPr>
            <a:r>
              <a:rPr lang="en-US" altLang="en-US" sz="2800" dirty="0" smtClean="0">
                <a:latin typeface="Calibri" pitchFamily="34" charset="0"/>
                <a:ea typeface="MS PGothic" pitchFamily="34" charset="-128"/>
                <a:cs typeface="Calibri" pitchFamily="34" charset="0"/>
              </a:rPr>
              <a:t>Be Present -Please place technology in BUSINESS mode</a:t>
            </a:r>
          </a:p>
          <a:p>
            <a:pPr eaLnBrk="1" hangingPunct="1"/>
            <a:endParaRPr lang="en-US" altLang="en-US" dirty="0" smtClean="0">
              <a:latin typeface="Calibri" pitchFamily="34" charset="0"/>
              <a:ea typeface="MS PGothic" pitchFamily="34" charset="-128"/>
              <a:cs typeface="Calibri" pitchFamily="34" charset="0"/>
            </a:endParaRPr>
          </a:p>
          <a:p>
            <a:pPr eaLnBrk="1" hangingPunct="1"/>
            <a:endParaRPr lang="en-US" altLang="en-US" dirty="0" smtClean="0">
              <a:latin typeface="Calibri" pitchFamily="34" charset="0"/>
              <a:ea typeface="MS PGothic" pitchFamily="34" charset="-128"/>
              <a:cs typeface="Calibri" pitchFamily="34" charset="0"/>
            </a:endParaRPr>
          </a:p>
          <a:p>
            <a:pPr eaLnBrk="1" hangingPunct="1"/>
            <a:endParaRPr lang="en-US" altLang="en-US" dirty="0" smtClean="0">
              <a:latin typeface="Calibri" pitchFamily="34" charset="0"/>
              <a:ea typeface="MS PGothic" pitchFamily="34" charset="-128"/>
              <a:cs typeface="Calibri" pitchFamily="34" charset="0"/>
            </a:endParaRPr>
          </a:p>
        </p:txBody>
      </p:sp>
      <p:sp>
        <p:nvSpPr>
          <p:cNvPr id="4100" name="Slide Number Placeholder 3"/>
          <p:cNvSpPr>
            <a:spLocks noGrp="1"/>
          </p:cNvSpPr>
          <p:nvPr>
            <p:ph type="sldNum" sz="quarter" idx="12"/>
          </p:nvPr>
        </p:nvSpPr>
        <p:spPr>
          <a:noFill/>
        </p:spPr>
        <p:txBody>
          <a:bodyPr/>
          <a:lstStyle>
            <a:lvl1pPr>
              <a:defRPr sz="1400">
                <a:solidFill>
                  <a:srgbClr val="000000"/>
                </a:solidFill>
                <a:latin typeface="Arial" pitchFamily="34" charset="0"/>
                <a:ea typeface="MS PGothic" pitchFamily="34" charset="-128"/>
                <a:sym typeface="Arial" pitchFamily="34" charset="0"/>
              </a:defRPr>
            </a:lvl1pPr>
            <a:lvl2pPr marL="742950" indent="-285750">
              <a:defRPr sz="1400">
                <a:solidFill>
                  <a:srgbClr val="000000"/>
                </a:solidFill>
                <a:latin typeface="Arial" pitchFamily="34" charset="0"/>
                <a:ea typeface="MS PGothic" pitchFamily="34" charset="-128"/>
                <a:sym typeface="Arial" pitchFamily="34" charset="0"/>
              </a:defRPr>
            </a:lvl2pPr>
            <a:lvl3pPr marL="1143000" indent="-228600">
              <a:defRPr sz="1400">
                <a:solidFill>
                  <a:srgbClr val="000000"/>
                </a:solidFill>
                <a:latin typeface="Arial" pitchFamily="34" charset="0"/>
                <a:ea typeface="MS PGothic" pitchFamily="34" charset="-128"/>
                <a:sym typeface="Arial" pitchFamily="34" charset="0"/>
              </a:defRPr>
            </a:lvl3pPr>
            <a:lvl4pPr marL="1600200" indent="-228600">
              <a:defRPr sz="1400">
                <a:solidFill>
                  <a:srgbClr val="000000"/>
                </a:solidFill>
                <a:latin typeface="Arial" pitchFamily="34" charset="0"/>
                <a:ea typeface="MS PGothic" pitchFamily="34" charset="-128"/>
                <a:sym typeface="Arial" pitchFamily="34" charset="0"/>
              </a:defRPr>
            </a:lvl4pPr>
            <a:lvl5pPr marL="2057400" indent="-228600">
              <a:defRPr sz="1400">
                <a:solidFill>
                  <a:srgbClr val="000000"/>
                </a:solidFill>
                <a:latin typeface="Arial" pitchFamily="34" charset="0"/>
                <a:ea typeface="MS PGothic" pitchFamily="34" charset="-128"/>
                <a:sym typeface="Arial" pitchFamily="34" charset="0"/>
              </a:defRPr>
            </a:lvl5pPr>
            <a:lvl6pPr marL="25146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6pPr>
            <a:lvl7pPr marL="29718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7pPr>
            <a:lvl8pPr marL="34290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8pPr>
            <a:lvl9pPr marL="38862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9pPr>
          </a:lstStyle>
          <a:p>
            <a:fld id="{A466DA75-BE42-45AE-8DC7-CCBEC6EE1041}" type="slidenum">
              <a:rPr lang="en-US" altLang="en-US" sz="1200" smtClean="0">
                <a:solidFill>
                  <a:srgbClr val="898989"/>
                </a:solidFill>
                <a:latin typeface="Calibri" pitchFamily="34" charset="0"/>
                <a:cs typeface="Arial" pitchFamily="34" charset="0"/>
              </a:rPr>
              <a:pPr/>
              <a:t>2</a:t>
            </a:fld>
            <a:endParaRPr lang="en-US" altLang="en-US" sz="1200" dirty="0" smtClean="0">
              <a:solidFill>
                <a:srgbClr val="898989"/>
              </a:solidFill>
              <a:latin typeface="Calibri" pitchFamily="34" charset="0"/>
              <a:cs typeface="Arial" pitchFamily="34" charset="0"/>
            </a:endParaRPr>
          </a:p>
        </p:txBody>
      </p:sp>
      <p:sp>
        <p:nvSpPr>
          <p:cNvPr id="2" name="Rectangle 1"/>
          <p:cNvSpPr/>
          <p:nvPr/>
        </p:nvSpPr>
        <p:spPr>
          <a:xfrm>
            <a:off x="6096000" y="6096000"/>
            <a:ext cx="3124200" cy="838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830636421"/>
      </p:ext>
    </p:extLst>
  </p:cSld>
  <p:clrMapOvr>
    <a:masterClrMapping/>
  </p:clrMapOvr>
  <p:transition spd="slow"/>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1046978" y="107133"/>
            <a:ext cx="7050045" cy="6643735"/>
          </a:xfrm>
          <a:prstGeom prst="rect">
            <a:avLst/>
          </a:prstGeom>
        </p:spPr>
      </p:pic>
    </p:spTree>
    <p:extLst>
      <p:ext uri="{BB962C8B-B14F-4D97-AF65-F5344CB8AC3E}">
        <p14:creationId xmlns:p14="http://schemas.microsoft.com/office/powerpoint/2010/main" val="399471912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8" name="Picture 2" descr="C:\Users\nsilva\AppData\Local\Microsoft\Windows\Temporary Internet Files\Content.IE5\UHKFXXDB\MP900431321[1].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76200"/>
            <a:ext cx="4876800" cy="69342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5039032" y="76200"/>
            <a:ext cx="4028768" cy="6955750"/>
          </a:xfrm>
          <a:prstGeom prst="rect">
            <a:avLst/>
          </a:prstGeom>
        </p:spPr>
        <p:txBody>
          <a:bodyPr wrap="square">
            <a:spAutoFit/>
          </a:bodyPr>
          <a:lstStyle/>
          <a:p>
            <a:pPr eaLnBrk="1" hangingPunct="1"/>
            <a:r>
              <a:rPr lang="en-US" altLang="en-US" sz="2800" dirty="0" smtClean="0"/>
              <a:t>A recent </a:t>
            </a:r>
            <a:r>
              <a:rPr lang="en-US" altLang="en-US" sz="2800" dirty="0"/>
              <a:t>IBM poll of 1,500 CEO’s </a:t>
            </a:r>
            <a:r>
              <a:rPr lang="en-US" altLang="en-US" sz="2800" dirty="0" smtClean="0"/>
              <a:t>indicate</a:t>
            </a:r>
          </a:p>
          <a:p>
            <a:pPr eaLnBrk="1" hangingPunct="1"/>
            <a:r>
              <a:rPr lang="en-US" altLang="en-US" sz="3600" b="1" u="sng" dirty="0" smtClean="0">
                <a:latin typeface="Jokerman" panose="04090605060D06020702" pitchFamily="82" charset="0"/>
              </a:rPr>
              <a:t>creativity</a:t>
            </a:r>
            <a:r>
              <a:rPr lang="en-US" altLang="en-US" sz="3600" dirty="0" smtClean="0">
                <a:latin typeface="Jokerman" panose="04090605060D06020702" pitchFamily="82" charset="0"/>
              </a:rPr>
              <a:t> </a:t>
            </a:r>
          </a:p>
          <a:p>
            <a:pPr eaLnBrk="1" hangingPunct="1"/>
            <a:r>
              <a:rPr lang="en-US" altLang="en-US" sz="2800" b="1" dirty="0" smtClean="0"/>
              <a:t>is </a:t>
            </a:r>
            <a:r>
              <a:rPr lang="en-US" altLang="en-US" sz="2800" b="1" dirty="0"/>
              <a:t>the </a:t>
            </a:r>
            <a:r>
              <a:rPr lang="en-US" altLang="en-US" sz="2800" b="1" dirty="0" smtClean="0"/>
              <a:t>#</a:t>
            </a:r>
            <a:r>
              <a:rPr lang="en-US" altLang="en-US" sz="2800" b="1" dirty="0"/>
              <a:t>1 </a:t>
            </a:r>
            <a:r>
              <a:rPr lang="en-US" altLang="en-US" sz="2800" b="1" dirty="0" smtClean="0"/>
              <a:t>leadership competency </a:t>
            </a:r>
          </a:p>
          <a:p>
            <a:pPr eaLnBrk="1" hangingPunct="1"/>
            <a:r>
              <a:rPr lang="en-US" altLang="en-US" sz="2800" b="1" dirty="0" smtClean="0"/>
              <a:t>of </a:t>
            </a:r>
            <a:r>
              <a:rPr lang="en-US" altLang="en-US" sz="2800" b="1" dirty="0"/>
              <a:t>the future</a:t>
            </a:r>
            <a:r>
              <a:rPr lang="en-US" altLang="en-US" sz="2800" dirty="0" smtClean="0"/>
              <a:t>.</a:t>
            </a:r>
            <a:br>
              <a:rPr lang="en-US" altLang="en-US" sz="2800" dirty="0" smtClean="0"/>
            </a:br>
            <a:r>
              <a:rPr lang="en-US" sz="1400" i="1" dirty="0" err="1"/>
              <a:t>Shellenbarger</a:t>
            </a:r>
            <a:r>
              <a:rPr lang="en-US" sz="1400" i="1" dirty="0"/>
              <a:t>, 2010</a:t>
            </a:r>
            <a:endParaRPr lang="en-US" altLang="en-US" sz="1400" i="1" dirty="0" smtClean="0"/>
          </a:p>
          <a:p>
            <a:pPr eaLnBrk="1" hangingPunct="1"/>
            <a:endParaRPr lang="en-US" altLang="en-US" dirty="0"/>
          </a:p>
          <a:p>
            <a:pPr eaLnBrk="1" hangingPunct="1"/>
            <a:r>
              <a:rPr lang="en-US" altLang="en-US" sz="2800" dirty="0"/>
              <a:t>A </a:t>
            </a:r>
            <a:r>
              <a:rPr lang="en-US" altLang="en-US" sz="2800" dirty="0" smtClean="0"/>
              <a:t>2012 </a:t>
            </a:r>
            <a:r>
              <a:rPr lang="en-US" altLang="en-US" sz="2800" dirty="0" smtClean="0">
                <a:hlinkClick r:id="rId4"/>
              </a:rPr>
              <a:t>federal Arts Ed study </a:t>
            </a:r>
            <a:r>
              <a:rPr lang="en-US" altLang="en-US" sz="2800" dirty="0"/>
              <a:t>shows that </a:t>
            </a:r>
            <a:r>
              <a:rPr lang="en-US" altLang="en-US" sz="2800" b="1" dirty="0"/>
              <a:t>creativity </a:t>
            </a:r>
            <a:r>
              <a:rPr lang="en-US" altLang="en-US" sz="2800" dirty="0"/>
              <a:t>has been decreasing in our students over the past 20 years, </a:t>
            </a:r>
            <a:r>
              <a:rPr lang="en-US" altLang="en-US" sz="2800" u="sng" dirty="0"/>
              <a:t>with K-6 </a:t>
            </a:r>
            <a:r>
              <a:rPr lang="en-US" altLang="en-US" sz="2800" u="sng" dirty="0" smtClean="0"/>
              <a:t>experiencing the biggest decline</a:t>
            </a:r>
            <a:r>
              <a:rPr lang="en-US" altLang="en-US" sz="2800" dirty="0"/>
              <a:t>.</a:t>
            </a:r>
          </a:p>
        </p:txBody>
      </p:sp>
      <p:sp>
        <p:nvSpPr>
          <p:cNvPr id="4" name="Rectangle 3"/>
          <p:cNvSpPr/>
          <p:nvPr/>
        </p:nvSpPr>
        <p:spPr>
          <a:xfrm>
            <a:off x="152400" y="4824696"/>
            <a:ext cx="4572000" cy="2031325"/>
          </a:xfrm>
          <a:prstGeom prst="rect">
            <a:avLst/>
          </a:prstGeom>
          <a:solidFill>
            <a:schemeClr val="accent4">
              <a:lumMod val="60000"/>
              <a:lumOff val="40000"/>
            </a:schemeClr>
          </a:solidFill>
        </p:spPr>
        <p:txBody>
          <a:bodyPr wrap="square">
            <a:spAutoFit/>
          </a:bodyPr>
          <a:lstStyle/>
          <a:p>
            <a:pPr algn="ctr"/>
            <a:r>
              <a:rPr lang="en-US" dirty="0" smtClean="0">
                <a:latin typeface="Arial" panose="020B0604020202020204" pitchFamily="34" charset="0"/>
              </a:rPr>
              <a:t>“</a:t>
            </a:r>
            <a:r>
              <a:rPr lang="en-US" dirty="0">
                <a:latin typeface="Arial" panose="020B0604020202020204" pitchFamily="34" charset="0"/>
              </a:rPr>
              <a:t>To succeed today and in the future, America’s children will need to be inventive, resourceful, and imaginative. </a:t>
            </a:r>
            <a:r>
              <a:rPr lang="en-US" b="1" dirty="0">
                <a:latin typeface="Arial" panose="020B0604020202020204" pitchFamily="34" charset="0"/>
              </a:rPr>
              <a:t>The best way to foster that creativity is through arts education.” </a:t>
            </a:r>
          </a:p>
          <a:p>
            <a:r>
              <a:rPr lang="en-US" b="0" i="0" u="none" strike="noStrike" baseline="0" dirty="0" smtClean="0">
                <a:latin typeface="Arial" panose="020B0604020202020204" pitchFamily="34" charset="0"/>
              </a:rPr>
              <a:t>—U.S. Secretary of Education Arne Duncan </a:t>
            </a:r>
            <a:endParaRPr lang="en-US" dirty="0"/>
          </a:p>
        </p:txBody>
      </p:sp>
    </p:spTree>
    <p:extLst>
      <p:ext uri="{BB962C8B-B14F-4D97-AF65-F5344CB8AC3E}">
        <p14:creationId xmlns:p14="http://schemas.microsoft.com/office/powerpoint/2010/main" val="266145052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953000" y="0"/>
            <a:ext cx="4028768" cy="6124754"/>
          </a:xfrm>
          <a:prstGeom prst="rect">
            <a:avLst/>
          </a:prstGeom>
        </p:spPr>
        <p:txBody>
          <a:bodyPr wrap="square">
            <a:spAutoFit/>
          </a:bodyPr>
          <a:lstStyle/>
          <a:p>
            <a:pPr eaLnBrk="1" hangingPunct="1"/>
            <a:r>
              <a:rPr lang="en-US" altLang="en-US" sz="2800" b="1" dirty="0" smtClean="0">
                <a:solidFill>
                  <a:srgbClr val="FF0000"/>
                </a:solidFill>
                <a:latin typeface="Arial" panose="020B0604020202020204" pitchFamily="34" charset="0"/>
                <a:cs typeface="Arial" panose="020B0604020202020204" pitchFamily="34" charset="0"/>
              </a:rPr>
              <a:t>The creative Arts provide </a:t>
            </a:r>
            <a:r>
              <a:rPr lang="en-US" altLang="en-US" sz="2800" b="1" u="sng" dirty="0" smtClean="0">
                <a:solidFill>
                  <a:srgbClr val="FF0000"/>
                </a:solidFill>
                <a:latin typeface="Arial" panose="020B0604020202020204" pitchFamily="34" charset="0"/>
                <a:cs typeface="Arial" panose="020B0604020202020204" pitchFamily="34" charset="0"/>
              </a:rPr>
              <a:t>direct</a:t>
            </a:r>
            <a:r>
              <a:rPr lang="en-US" altLang="en-US" sz="2800" b="1" dirty="0" smtClean="0">
                <a:solidFill>
                  <a:srgbClr val="FF0000"/>
                </a:solidFill>
                <a:latin typeface="Arial" panose="020B0604020202020204" pitchFamily="34" charset="0"/>
                <a:cs typeface="Arial" panose="020B0604020202020204" pitchFamily="34" charset="0"/>
              </a:rPr>
              <a:t> pathways to careers…</a:t>
            </a:r>
          </a:p>
          <a:p>
            <a:pPr eaLnBrk="1" hangingPunct="1"/>
            <a:endParaRPr lang="en-US" altLang="en-US" sz="800" dirty="0" smtClean="0"/>
          </a:p>
          <a:p>
            <a:pPr marL="233363" indent="-233363" eaLnBrk="1" hangingPunct="1">
              <a:buFont typeface="Arial" panose="020B0604020202020204" pitchFamily="34" charset="0"/>
              <a:buChar char="•"/>
            </a:pPr>
            <a:r>
              <a:rPr lang="en-US" altLang="en-US" sz="2800" dirty="0" smtClean="0"/>
              <a:t>1 in 10 jobs in CA involve Arts</a:t>
            </a:r>
            <a:r>
              <a:rPr lang="en-US" altLang="en-US" sz="2800" dirty="0"/>
              <a:t>, </a:t>
            </a:r>
            <a:r>
              <a:rPr lang="en-US" altLang="en-US" sz="2800" dirty="0" smtClean="0"/>
              <a:t>Media</a:t>
            </a:r>
            <a:r>
              <a:rPr lang="en-US" altLang="en-US" sz="2800" dirty="0"/>
              <a:t>, and E</a:t>
            </a:r>
            <a:r>
              <a:rPr lang="en-US" altLang="en-US" sz="2800" dirty="0" smtClean="0"/>
              <a:t>ntertainment (AME). </a:t>
            </a:r>
          </a:p>
          <a:p>
            <a:pPr marL="233363" indent="-233363" eaLnBrk="1" hangingPunct="1">
              <a:buFont typeface="Arial" panose="020B0604020202020204" pitchFamily="34" charset="0"/>
              <a:buChar char="•"/>
            </a:pPr>
            <a:endParaRPr lang="en-US" altLang="en-US" sz="1400" dirty="0"/>
          </a:p>
          <a:p>
            <a:pPr marL="233363" indent="-233363" eaLnBrk="1" hangingPunct="1">
              <a:buFont typeface="Arial" panose="020B0604020202020204" pitchFamily="34" charset="0"/>
              <a:buChar char="•"/>
            </a:pPr>
            <a:r>
              <a:rPr lang="en-US" altLang="en-US" sz="2800" dirty="0" smtClean="0"/>
              <a:t>1.4 million AME jobs in CA.</a:t>
            </a:r>
          </a:p>
          <a:p>
            <a:pPr marL="233363" indent="-233363" eaLnBrk="1" hangingPunct="1">
              <a:buFont typeface="Arial" panose="020B0604020202020204" pitchFamily="34" charset="0"/>
              <a:buChar char="•"/>
            </a:pPr>
            <a:endParaRPr lang="en-US" altLang="en-US" sz="1400" dirty="0"/>
          </a:p>
          <a:p>
            <a:pPr marL="233363" indent="-233363" eaLnBrk="1" hangingPunct="1">
              <a:buFont typeface="Arial" panose="020B0604020202020204" pitchFamily="34" charset="0"/>
              <a:buChar char="•"/>
            </a:pPr>
            <a:r>
              <a:rPr lang="en-US" altLang="en-US" sz="2800" dirty="0" smtClean="0"/>
              <a:t>8.1% of CA’s Annual Gross State Product</a:t>
            </a:r>
            <a:br>
              <a:rPr lang="en-US" altLang="en-US" sz="2800" dirty="0" smtClean="0"/>
            </a:br>
            <a:r>
              <a:rPr lang="en-US" altLang="en-US" dirty="0" smtClean="0">
                <a:hlinkClick r:id="rId3"/>
              </a:rPr>
              <a:t>(Otis Report – 2014)</a:t>
            </a:r>
            <a:endParaRPr lang="en-US" altLang="en-US" dirty="0" smtClean="0"/>
          </a:p>
          <a:p>
            <a:pPr marL="233363" indent="-233363" eaLnBrk="1" hangingPunct="1">
              <a:buFont typeface="Arial" panose="020B0604020202020204" pitchFamily="34" charset="0"/>
              <a:buChar char="•"/>
            </a:pPr>
            <a:endParaRPr lang="en-US" altLang="en-US" dirty="0"/>
          </a:p>
          <a:p>
            <a:pPr algn="ctr" eaLnBrk="1" hangingPunct="1"/>
            <a:r>
              <a:rPr lang="en-US" altLang="en-US" sz="2000" dirty="0" smtClean="0"/>
              <a:t>Where do you spend a good portion or your free time &amp; money?</a:t>
            </a:r>
            <a:endParaRPr lang="en-US" altLang="en-US" sz="2000" dirty="0"/>
          </a:p>
        </p:txBody>
      </p:sp>
      <p:pic>
        <p:nvPicPr>
          <p:cNvPr id="4" name="Picture 3" descr="achievement.jpg"/>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0" y="0"/>
            <a:ext cx="4876799" cy="6992706"/>
          </a:xfrm>
          <a:prstGeom prst="rect">
            <a:avLst/>
          </a:prstGeom>
        </p:spPr>
      </p:pic>
    </p:spTree>
    <p:extLst>
      <p:ext uri="{BB962C8B-B14F-4D97-AF65-F5344CB8AC3E}">
        <p14:creationId xmlns:p14="http://schemas.microsoft.com/office/powerpoint/2010/main" val="148110181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86200" y="1082933"/>
            <a:ext cx="5096819" cy="5201424"/>
          </a:xfrm>
          <a:prstGeom prst="rect">
            <a:avLst/>
          </a:prstGeom>
        </p:spPr>
        <p:txBody>
          <a:bodyPr wrap="square">
            <a:spAutoFit/>
          </a:bodyPr>
          <a:lstStyle/>
          <a:p>
            <a:pPr marL="342900" lvl="1" indent="-342900">
              <a:spcAft>
                <a:spcPts val="1200"/>
              </a:spcAft>
              <a:buFont typeface="Arial" panose="020B0604020202020204" pitchFamily="34" charset="0"/>
              <a:buChar char="•"/>
            </a:pPr>
            <a:r>
              <a:rPr lang="en-US" sz="2400" dirty="0" smtClean="0"/>
              <a:t>A “Maker” is </a:t>
            </a:r>
            <a:r>
              <a:rPr lang="en-US" sz="2400" dirty="0"/>
              <a:t> </a:t>
            </a:r>
            <a:r>
              <a:rPr lang="en-US" sz="2400" dirty="0" smtClean="0"/>
              <a:t>the </a:t>
            </a:r>
            <a:r>
              <a:rPr lang="en-US" sz="2400" dirty="0"/>
              <a:t>umbrella term for </a:t>
            </a:r>
            <a:r>
              <a:rPr lang="en-US" sz="2400" dirty="0" smtClean="0"/>
              <a:t>independent 21st Century  </a:t>
            </a:r>
            <a:r>
              <a:rPr lang="en-US" sz="2400" dirty="0"/>
              <a:t>inventors, </a:t>
            </a:r>
            <a:r>
              <a:rPr lang="en-US" sz="2400" dirty="0" smtClean="0"/>
              <a:t>artisans, DIYs, designers, technological innovators, tinkerers, STEM /</a:t>
            </a:r>
            <a:r>
              <a:rPr lang="en-US" sz="2400" dirty="0" err="1" smtClean="0"/>
              <a:t>STEAMers</a:t>
            </a:r>
            <a:r>
              <a:rPr lang="en-US" sz="2400" dirty="0" smtClean="0"/>
              <a:t>. </a:t>
            </a:r>
            <a:endParaRPr lang="en-US" sz="2400" dirty="0"/>
          </a:p>
          <a:p>
            <a:pPr marL="342900" lvl="1" indent="-342900">
              <a:spcAft>
                <a:spcPts val="1200"/>
              </a:spcAft>
              <a:buFont typeface="Arial" panose="020B0604020202020204" pitchFamily="34" charset="0"/>
              <a:buChar char="•"/>
            </a:pPr>
            <a:r>
              <a:rPr lang="en-US" sz="2400" dirty="0" smtClean="0"/>
              <a:t>It’s a global creativity movement fueled by people numbed </a:t>
            </a:r>
            <a:r>
              <a:rPr lang="en-US" sz="2400" dirty="0"/>
              <a:t>by generic, mass-produced, made-in–China merchandise. </a:t>
            </a:r>
          </a:p>
          <a:p>
            <a:pPr marL="342900" indent="-342900">
              <a:spcAft>
                <a:spcPts val="1200"/>
              </a:spcAft>
              <a:buFont typeface="Arial" panose="020B0604020202020204" pitchFamily="34" charset="0"/>
              <a:buChar char="•"/>
            </a:pPr>
            <a:r>
              <a:rPr lang="en-US" sz="2400" dirty="0" smtClean="0"/>
              <a:t>Approximately </a:t>
            </a:r>
            <a:r>
              <a:rPr lang="en-US" sz="2400" dirty="0"/>
              <a:t>135 million U.S. </a:t>
            </a:r>
            <a:r>
              <a:rPr lang="en-US" sz="2400" dirty="0" smtClean="0"/>
              <a:t>adults are self-proclaimed “makers”…over 1/3</a:t>
            </a:r>
            <a:r>
              <a:rPr lang="en-US" sz="2400" baseline="30000" dirty="0" smtClean="0"/>
              <a:t>rd</a:t>
            </a:r>
            <a:r>
              <a:rPr lang="en-US" sz="2400" dirty="0" smtClean="0"/>
              <a:t> of the population.</a:t>
            </a:r>
          </a:p>
        </p:txBody>
      </p:sp>
      <p:sp>
        <p:nvSpPr>
          <p:cNvPr id="3" name="Rectangle 2"/>
          <p:cNvSpPr/>
          <p:nvPr/>
        </p:nvSpPr>
        <p:spPr>
          <a:xfrm>
            <a:off x="647482" y="159603"/>
            <a:ext cx="7802137"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The Maker’s Movement</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pic>
        <p:nvPicPr>
          <p:cNvPr id="10242" name="Picture 2" descr="ISS Commander Barry “Butch” Wilmore holds up the ratcheting socket wrench on the space station right after it was 3D-printed it (Credit: NAS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 y="1134848"/>
            <a:ext cx="4114800" cy="4184984"/>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378847" y="5315350"/>
            <a:ext cx="3536661" cy="646331"/>
          </a:xfrm>
          <a:prstGeom prst="rect">
            <a:avLst/>
          </a:prstGeom>
          <a:noFill/>
        </p:spPr>
        <p:txBody>
          <a:bodyPr wrap="square" rtlCol="0">
            <a:spAutoFit/>
          </a:bodyPr>
          <a:lstStyle/>
          <a:p>
            <a:r>
              <a:rPr lang="en-US" b="1" dirty="0"/>
              <a:t>Space Station 3-D Printer Builds Ratchet </a:t>
            </a:r>
            <a:r>
              <a:rPr lang="en-US" b="1" dirty="0" smtClean="0"/>
              <a:t>Wrench - Fall 2014 </a:t>
            </a:r>
            <a:endParaRPr lang="en-US" dirty="0"/>
          </a:p>
        </p:txBody>
      </p:sp>
    </p:spTree>
    <p:extLst>
      <p:ext uri="{BB962C8B-B14F-4D97-AF65-F5344CB8AC3E}">
        <p14:creationId xmlns:p14="http://schemas.microsoft.com/office/powerpoint/2010/main" val="386077708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0" y="-609599"/>
            <a:ext cx="8991600" cy="7467600"/>
            <a:chOff x="1143000" y="2588052"/>
            <a:chExt cx="3733800" cy="4229437"/>
          </a:xfrm>
        </p:grpSpPr>
        <p:pic>
          <p:nvPicPr>
            <p:cNvPr id="67586" name="Picture 2" descr="C:\Users\nsilva\AppData\Local\Microsoft\Windows\Temporary Internet Files\Content.IE5\7P9DEQ49\MP900430948[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43000" y="2588052"/>
              <a:ext cx="3733800" cy="4229437"/>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1720957" y="4938382"/>
              <a:ext cx="2514600" cy="627538"/>
            </a:xfrm>
            <a:prstGeom prst="rect">
              <a:avLst/>
            </a:prstGeom>
            <a:noFill/>
          </p:spPr>
          <p:txBody>
            <a:bodyPr wrap="square" rtlCol="0">
              <a:spAutoFit/>
            </a:bodyPr>
            <a:lstStyle/>
            <a:p>
              <a:pPr marL="0" lvl="4" algn="ctr" fontAlgn="base">
                <a:spcBef>
                  <a:spcPct val="0"/>
                </a:spcBef>
                <a:spcAft>
                  <a:spcPct val="0"/>
                </a:spcAft>
              </a:pPr>
              <a:r>
                <a:rPr lang="en-US" altLang="en-US" sz="2400" b="1" dirty="0" smtClean="0">
                  <a:solidFill>
                    <a:srgbClr val="C00000"/>
                  </a:solidFill>
                  <a:cs typeface="Arial" charset="0"/>
                </a:rPr>
                <a:t>children &amp; learning</a:t>
              </a:r>
            </a:p>
            <a:p>
              <a:pPr marL="0" lvl="4" algn="ctr" fontAlgn="base">
                <a:spcBef>
                  <a:spcPct val="0"/>
                </a:spcBef>
                <a:spcAft>
                  <a:spcPct val="0"/>
                </a:spcAft>
              </a:pPr>
              <a:r>
                <a:rPr lang="en-US" altLang="en-US" sz="2400" b="1" dirty="0" smtClean="0">
                  <a:solidFill>
                    <a:srgbClr val="C00000"/>
                  </a:solidFill>
                  <a:cs typeface="Arial" charset="0"/>
                </a:rPr>
                <a:t>@ the core </a:t>
              </a:r>
              <a:r>
                <a:rPr lang="en-US" altLang="en-US" sz="2000" dirty="0" smtClean="0">
                  <a:solidFill>
                    <a:prstClr val="black"/>
                  </a:solidFill>
                  <a:cs typeface="Arial" charset="0"/>
                </a:rPr>
                <a:t/>
              </a:r>
              <a:br>
                <a:rPr lang="en-US" altLang="en-US" sz="2000" dirty="0" smtClean="0">
                  <a:solidFill>
                    <a:prstClr val="black"/>
                  </a:solidFill>
                  <a:cs typeface="Arial" charset="0"/>
                </a:rPr>
              </a:br>
              <a:endParaRPr lang="en-US" dirty="0">
                <a:solidFill>
                  <a:prstClr val="black"/>
                </a:solidFill>
                <a:cs typeface="Arial" charset="0"/>
              </a:endParaRPr>
            </a:p>
          </p:txBody>
        </p:sp>
      </p:grpSp>
      <p:sp>
        <p:nvSpPr>
          <p:cNvPr id="5" name="TextBox 4"/>
          <p:cNvSpPr txBox="1"/>
          <p:nvPr/>
        </p:nvSpPr>
        <p:spPr>
          <a:xfrm>
            <a:off x="4996540" y="2304051"/>
            <a:ext cx="3962400" cy="1415772"/>
          </a:xfrm>
          <a:prstGeom prst="rect">
            <a:avLst/>
          </a:prstGeom>
          <a:noFill/>
        </p:spPr>
        <p:txBody>
          <a:bodyPr wrap="square" rtlCol="0">
            <a:spAutoFit/>
          </a:bodyPr>
          <a:lstStyle/>
          <a:p>
            <a:pPr fontAlgn="base">
              <a:spcBef>
                <a:spcPct val="0"/>
              </a:spcBef>
              <a:spcAft>
                <a:spcPct val="0"/>
              </a:spcAft>
            </a:pPr>
            <a:r>
              <a:rPr lang="en-US" b="1" dirty="0" smtClean="0">
                <a:solidFill>
                  <a:prstClr val="black"/>
                </a:solidFill>
                <a:cs typeface="Arial" charset="0"/>
              </a:rPr>
              <a:t>Arts Integration</a:t>
            </a:r>
          </a:p>
          <a:p>
            <a:pPr fontAlgn="base">
              <a:spcBef>
                <a:spcPct val="0"/>
              </a:spcBef>
              <a:spcAft>
                <a:spcPct val="0"/>
              </a:spcAft>
            </a:pPr>
            <a:r>
              <a:rPr lang="en-US" dirty="0" smtClean="0">
                <a:solidFill>
                  <a:prstClr val="black"/>
                </a:solidFill>
                <a:cs typeface="Arial" charset="0"/>
              </a:rPr>
              <a:t>Arts Instruction &amp; Core Instruction</a:t>
            </a:r>
          </a:p>
          <a:p>
            <a:pPr marL="285750" indent="-285750" fontAlgn="base">
              <a:spcBef>
                <a:spcPct val="0"/>
              </a:spcBef>
              <a:spcAft>
                <a:spcPct val="0"/>
              </a:spcAft>
              <a:buFont typeface="Arial" panose="020B0604020202020204" pitchFamily="34" charset="0"/>
              <a:buChar char="•"/>
            </a:pPr>
            <a:r>
              <a:rPr lang="en-US" altLang="en-US" sz="1600" dirty="0" smtClean="0">
                <a:solidFill>
                  <a:prstClr val="black"/>
                </a:solidFill>
                <a:cs typeface="Arial" charset="0"/>
              </a:rPr>
              <a:t>Learning through the arts</a:t>
            </a:r>
          </a:p>
          <a:p>
            <a:pPr marL="285750" indent="-285750" fontAlgn="base">
              <a:spcBef>
                <a:spcPct val="0"/>
              </a:spcBef>
              <a:spcAft>
                <a:spcPct val="0"/>
              </a:spcAft>
              <a:buFont typeface="Arial" panose="020B0604020202020204" pitchFamily="34" charset="0"/>
              <a:buChar char="•"/>
            </a:pPr>
            <a:r>
              <a:rPr lang="en-US" altLang="en-US" sz="1600" dirty="0" smtClean="0">
                <a:solidFill>
                  <a:prstClr val="black"/>
                </a:solidFill>
                <a:cs typeface="Arial" charset="0"/>
              </a:rPr>
              <a:t>Art as Text</a:t>
            </a:r>
          </a:p>
          <a:p>
            <a:pPr fontAlgn="base">
              <a:spcBef>
                <a:spcPct val="0"/>
              </a:spcBef>
              <a:spcAft>
                <a:spcPct val="0"/>
              </a:spcAft>
            </a:pPr>
            <a:endParaRPr lang="en-US" dirty="0">
              <a:solidFill>
                <a:prstClr val="black"/>
              </a:solidFill>
              <a:cs typeface="Arial" charset="0"/>
            </a:endParaRPr>
          </a:p>
        </p:txBody>
      </p:sp>
      <p:sp>
        <p:nvSpPr>
          <p:cNvPr id="6" name="TextBox 5"/>
          <p:cNvSpPr txBox="1"/>
          <p:nvPr/>
        </p:nvSpPr>
        <p:spPr>
          <a:xfrm>
            <a:off x="416305" y="1984767"/>
            <a:ext cx="4165024" cy="1200329"/>
          </a:xfrm>
          <a:prstGeom prst="rect">
            <a:avLst/>
          </a:prstGeom>
          <a:noFill/>
        </p:spPr>
        <p:txBody>
          <a:bodyPr wrap="square" rtlCol="0">
            <a:spAutoFit/>
          </a:bodyPr>
          <a:lstStyle/>
          <a:p>
            <a:pPr fontAlgn="base">
              <a:spcBef>
                <a:spcPct val="0"/>
              </a:spcBef>
              <a:spcAft>
                <a:spcPct val="0"/>
              </a:spcAft>
            </a:pPr>
            <a:r>
              <a:rPr lang="en-US" b="1" dirty="0" smtClean="0">
                <a:solidFill>
                  <a:prstClr val="black"/>
                </a:solidFill>
                <a:cs typeface="Arial" charset="0"/>
              </a:rPr>
              <a:t>Arts Enhancement</a:t>
            </a:r>
          </a:p>
          <a:p>
            <a:pPr fontAlgn="base">
              <a:spcBef>
                <a:spcPct val="0"/>
              </a:spcBef>
              <a:spcAft>
                <a:spcPct val="0"/>
              </a:spcAft>
            </a:pPr>
            <a:r>
              <a:rPr lang="en-US" dirty="0" smtClean="0">
                <a:solidFill>
                  <a:prstClr val="black"/>
                </a:solidFill>
                <a:cs typeface="Arial" charset="0"/>
              </a:rPr>
              <a:t>Art is an added element to enhance </a:t>
            </a:r>
            <a:br>
              <a:rPr lang="en-US" dirty="0" smtClean="0">
                <a:solidFill>
                  <a:prstClr val="black"/>
                </a:solidFill>
                <a:cs typeface="Arial" charset="0"/>
              </a:rPr>
            </a:br>
            <a:r>
              <a:rPr lang="en-US" dirty="0" smtClean="0">
                <a:solidFill>
                  <a:prstClr val="black"/>
                </a:solidFill>
                <a:cs typeface="Arial" charset="0"/>
              </a:rPr>
              <a:t>Core instruction without any actual instruction in the art form.</a:t>
            </a:r>
            <a:endParaRPr lang="en-US" dirty="0">
              <a:solidFill>
                <a:prstClr val="black"/>
              </a:solidFill>
              <a:cs typeface="Arial" charset="0"/>
            </a:endParaRPr>
          </a:p>
        </p:txBody>
      </p:sp>
      <p:sp>
        <p:nvSpPr>
          <p:cNvPr id="7" name="TextBox 6"/>
          <p:cNvSpPr txBox="1"/>
          <p:nvPr/>
        </p:nvSpPr>
        <p:spPr>
          <a:xfrm>
            <a:off x="2800348" y="5071408"/>
            <a:ext cx="3238500" cy="1938992"/>
          </a:xfrm>
          <a:prstGeom prst="rect">
            <a:avLst/>
          </a:prstGeom>
          <a:noFill/>
        </p:spPr>
        <p:txBody>
          <a:bodyPr wrap="square" rtlCol="0">
            <a:spAutoFit/>
          </a:bodyPr>
          <a:lstStyle/>
          <a:p>
            <a:pPr algn="ctr" fontAlgn="base">
              <a:spcBef>
                <a:spcPct val="0"/>
              </a:spcBef>
              <a:spcAft>
                <a:spcPct val="0"/>
              </a:spcAft>
            </a:pPr>
            <a:r>
              <a:rPr lang="en-US" b="1" dirty="0" smtClean="0">
                <a:solidFill>
                  <a:prstClr val="black"/>
                </a:solidFill>
                <a:cs typeface="Arial" charset="0"/>
              </a:rPr>
              <a:t>Arts Education</a:t>
            </a:r>
          </a:p>
          <a:p>
            <a:pPr algn="ctr" fontAlgn="base">
              <a:spcBef>
                <a:spcPct val="0"/>
              </a:spcBef>
              <a:spcAft>
                <a:spcPct val="0"/>
              </a:spcAft>
            </a:pPr>
            <a:r>
              <a:rPr lang="en-US" dirty="0" smtClean="0">
                <a:solidFill>
                  <a:prstClr val="black"/>
                </a:solidFill>
                <a:cs typeface="Arial" charset="0"/>
              </a:rPr>
              <a:t>VAPA Instruction</a:t>
            </a:r>
          </a:p>
          <a:p>
            <a:pPr algn="ctr" fontAlgn="base">
              <a:spcBef>
                <a:spcPct val="0"/>
              </a:spcBef>
              <a:spcAft>
                <a:spcPct val="0"/>
              </a:spcAft>
            </a:pPr>
            <a:r>
              <a:rPr lang="en-US" dirty="0" smtClean="0">
                <a:solidFill>
                  <a:prstClr val="black"/>
                </a:solidFill>
                <a:cs typeface="Arial" charset="0"/>
              </a:rPr>
              <a:t>Learning About the Arts </a:t>
            </a:r>
          </a:p>
          <a:p>
            <a:pPr algn="ctr" fontAlgn="base">
              <a:spcBef>
                <a:spcPct val="0"/>
              </a:spcBef>
              <a:spcAft>
                <a:spcPct val="0"/>
              </a:spcAft>
            </a:pPr>
            <a:r>
              <a:rPr lang="en-US" altLang="en-US" sz="1600" dirty="0" smtClean="0">
                <a:solidFill>
                  <a:prstClr val="black"/>
                </a:solidFill>
                <a:cs typeface="Arial" charset="0"/>
              </a:rPr>
              <a:t>Discipline-based dance, music, theater, &amp; visual arts</a:t>
            </a:r>
            <a:br>
              <a:rPr lang="en-US" altLang="en-US" sz="1600" dirty="0" smtClean="0">
                <a:solidFill>
                  <a:prstClr val="black"/>
                </a:solidFill>
                <a:cs typeface="Arial" charset="0"/>
              </a:rPr>
            </a:br>
            <a:r>
              <a:rPr lang="en-US" altLang="en-US" sz="1600" dirty="0" smtClean="0">
                <a:solidFill>
                  <a:prstClr val="black"/>
                </a:solidFill>
                <a:cs typeface="Arial" charset="0"/>
              </a:rPr>
              <a:t>curriculum</a:t>
            </a:r>
          </a:p>
          <a:p>
            <a:pPr fontAlgn="base">
              <a:spcBef>
                <a:spcPct val="0"/>
              </a:spcBef>
              <a:spcAft>
                <a:spcPct val="0"/>
              </a:spcAft>
            </a:pPr>
            <a:endParaRPr lang="en-US" dirty="0">
              <a:solidFill>
                <a:prstClr val="black"/>
              </a:solidFill>
              <a:cs typeface="Arial" charset="0"/>
            </a:endParaRPr>
          </a:p>
        </p:txBody>
      </p:sp>
      <p:sp>
        <p:nvSpPr>
          <p:cNvPr id="8" name="TextBox 7"/>
          <p:cNvSpPr txBox="1"/>
          <p:nvPr/>
        </p:nvSpPr>
        <p:spPr>
          <a:xfrm>
            <a:off x="-86326" y="277743"/>
            <a:ext cx="9144000" cy="707886"/>
          </a:xfrm>
          <a:prstGeom prst="rect">
            <a:avLst/>
          </a:prstGeom>
          <a:noFill/>
        </p:spPr>
        <p:txBody>
          <a:bodyPr wrap="square" rtlCol="0">
            <a:spAutoFit/>
          </a:bodyPr>
          <a:lstStyle/>
          <a:p>
            <a:pPr algn="ctr" fontAlgn="base">
              <a:spcBef>
                <a:spcPct val="0"/>
              </a:spcBef>
              <a:spcAft>
                <a:spcPct val="0"/>
              </a:spcAft>
            </a:pPr>
            <a:r>
              <a:rPr lang="en-US" sz="4000" b="1" dirty="0" smtClean="0">
                <a:solidFill>
                  <a:srgbClr val="C00000"/>
                </a:solidFill>
                <a:latin typeface="Arial" panose="020B0604020202020204" pitchFamily="34" charset="0"/>
                <a:cs typeface="Arial" panose="020B0604020202020204" pitchFamily="34" charset="0"/>
              </a:rPr>
              <a:t>How do the Arts Support Learning?</a:t>
            </a:r>
          </a:p>
        </p:txBody>
      </p:sp>
    </p:spTree>
    <p:extLst>
      <p:ext uri="{BB962C8B-B14F-4D97-AF65-F5344CB8AC3E}">
        <p14:creationId xmlns:p14="http://schemas.microsoft.com/office/powerpoint/2010/main" val="24155404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1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dissolve">
                                      <p:cBhvr>
                                        <p:cTn id="12" dur="10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dissolve">
                                      <p:cBhvr>
                                        <p:cTn id="1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61862" name="Group 38"/>
          <p:cNvGraphicFramePr>
            <a:graphicFrameLocks noGrp="1"/>
          </p:cNvGraphicFramePr>
          <p:nvPr>
            <p:extLst>
              <p:ext uri="{D42A27DB-BD31-4B8C-83A1-F6EECF244321}">
                <p14:modId xmlns:p14="http://schemas.microsoft.com/office/powerpoint/2010/main" val="1301688288"/>
              </p:ext>
            </p:extLst>
          </p:nvPr>
        </p:nvGraphicFramePr>
        <p:xfrm>
          <a:off x="1066800" y="1162050"/>
          <a:ext cx="7122318" cy="4552950"/>
        </p:xfrm>
        <a:graphic>
          <a:graphicData uri="http://schemas.openxmlformats.org/drawingml/2006/table">
            <a:tbl>
              <a:tblPr/>
              <a:tblGrid>
                <a:gridCol w="7122318"/>
              </a:tblGrid>
              <a:tr h="1106620">
                <a:tc>
                  <a:txBody>
                    <a:bodyPr/>
                    <a:lstStyle>
                      <a:lvl1pPr marL="39688" eaLnBrk="0" hangingPunct="0">
                        <a:spcBef>
                          <a:spcPct val="20000"/>
                        </a:spcBef>
                        <a:defRPr sz="2800">
                          <a:solidFill>
                            <a:schemeClr val="tx1"/>
                          </a:solidFill>
                          <a:latin typeface="Arial" charset="0"/>
                          <a:ea typeface="Osaka" charset="-128"/>
                        </a:defRPr>
                      </a:lvl1pPr>
                      <a:lvl2pPr marL="37931725" indent="-37474525" eaLnBrk="0" hangingPunct="0">
                        <a:spcBef>
                          <a:spcPct val="20000"/>
                        </a:spcBef>
                        <a:defRPr sz="2400">
                          <a:solidFill>
                            <a:schemeClr val="tx1"/>
                          </a:solidFill>
                          <a:latin typeface="Arial" charset="0"/>
                          <a:ea typeface="Osaka" charset="-128"/>
                        </a:defRPr>
                      </a:lvl2pPr>
                      <a:lvl3pPr eaLnBrk="0" hangingPunct="0">
                        <a:spcBef>
                          <a:spcPct val="20000"/>
                        </a:spcBef>
                        <a:defRPr sz="2000">
                          <a:solidFill>
                            <a:schemeClr val="tx1"/>
                          </a:solidFill>
                          <a:latin typeface="Arial" charset="0"/>
                          <a:ea typeface="Osaka" charset="-128"/>
                        </a:defRPr>
                      </a:lvl3pPr>
                      <a:lvl4pPr eaLnBrk="0" hangingPunct="0">
                        <a:spcBef>
                          <a:spcPct val="20000"/>
                        </a:spcBef>
                        <a:defRPr>
                          <a:solidFill>
                            <a:schemeClr val="tx1"/>
                          </a:solidFill>
                          <a:latin typeface="Arial" charset="0"/>
                          <a:ea typeface="Osaka" charset="-128"/>
                        </a:defRPr>
                      </a:lvl4pPr>
                      <a:lvl5pPr eaLnBrk="0" hangingPunct="0">
                        <a:spcBef>
                          <a:spcPct val="20000"/>
                        </a:spcBef>
                        <a:defRPr>
                          <a:solidFill>
                            <a:schemeClr val="tx1"/>
                          </a:solidFill>
                          <a:latin typeface="Arial" charset="0"/>
                          <a:ea typeface="Osaka" charset="-128"/>
                        </a:defRPr>
                      </a:lvl5pPr>
                      <a:lvl6pPr marL="457200" eaLnBrk="0" fontAlgn="base" hangingPunct="0">
                        <a:spcBef>
                          <a:spcPct val="20000"/>
                        </a:spcBef>
                        <a:spcAft>
                          <a:spcPct val="0"/>
                        </a:spcAft>
                        <a:defRPr>
                          <a:solidFill>
                            <a:schemeClr val="tx1"/>
                          </a:solidFill>
                          <a:latin typeface="Arial" charset="0"/>
                          <a:ea typeface="Osaka" charset="-128"/>
                        </a:defRPr>
                      </a:lvl6pPr>
                      <a:lvl7pPr marL="914400" eaLnBrk="0" fontAlgn="base" hangingPunct="0">
                        <a:spcBef>
                          <a:spcPct val="20000"/>
                        </a:spcBef>
                        <a:spcAft>
                          <a:spcPct val="0"/>
                        </a:spcAft>
                        <a:defRPr>
                          <a:solidFill>
                            <a:schemeClr val="tx1"/>
                          </a:solidFill>
                          <a:latin typeface="Arial" charset="0"/>
                          <a:ea typeface="Osaka" charset="-128"/>
                        </a:defRPr>
                      </a:lvl7pPr>
                      <a:lvl8pPr marL="1371600" eaLnBrk="0" fontAlgn="base" hangingPunct="0">
                        <a:spcBef>
                          <a:spcPct val="20000"/>
                        </a:spcBef>
                        <a:spcAft>
                          <a:spcPct val="0"/>
                        </a:spcAft>
                        <a:defRPr>
                          <a:solidFill>
                            <a:schemeClr val="tx1"/>
                          </a:solidFill>
                          <a:latin typeface="Arial" charset="0"/>
                          <a:ea typeface="Osaka" charset="-128"/>
                        </a:defRPr>
                      </a:lvl8pPr>
                      <a:lvl9pPr marL="1828800" eaLnBrk="0" fontAlgn="base" hangingPunct="0">
                        <a:spcBef>
                          <a:spcPct val="20000"/>
                        </a:spcBef>
                        <a:spcAft>
                          <a:spcPct val="0"/>
                        </a:spcAft>
                        <a:defRPr>
                          <a:solidFill>
                            <a:schemeClr val="tx1"/>
                          </a:solidFill>
                          <a:latin typeface="Arial" charset="0"/>
                          <a:ea typeface="Osaka" charset="-128"/>
                        </a:defRPr>
                      </a:lvl9pPr>
                    </a:lstStyle>
                    <a:p>
                      <a:pPr marL="39688" marR="0" lvl="0" indent="0" algn="ctr" defTabSz="914400" rtl="0" eaLnBrk="1" fontAlgn="base" latinLnBrk="0" hangingPunct="1">
                        <a:lnSpc>
                          <a:spcPct val="100000"/>
                        </a:lnSpc>
                        <a:spcBef>
                          <a:spcPts val="700"/>
                        </a:spcBef>
                        <a:spcAft>
                          <a:spcPct val="0"/>
                        </a:spcAft>
                        <a:buClrTx/>
                        <a:buSzPct val="100000"/>
                        <a:buFont typeface="Arial" charset="0"/>
                        <a:buNone/>
                        <a:tabLst/>
                      </a:pPr>
                      <a:r>
                        <a:rPr kumimoji="0" lang="en-US" altLang="en-US" sz="2800" b="0" i="0" u="none" strike="noStrike" cap="none" normalizeH="0" baseline="0" dirty="0" smtClean="0">
                          <a:ln>
                            <a:noFill/>
                          </a:ln>
                          <a:solidFill>
                            <a:srgbClr val="FFFFFF"/>
                          </a:solidFill>
                          <a:effectLst/>
                          <a:latin typeface="Arial" charset="0"/>
                          <a:ea typeface="ヒラギノ角ゴ ProN W3" charset="-128"/>
                          <a:sym typeface="Arial" charset="0"/>
                        </a:rPr>
                        <a:t>LESSON 5:</a:t>
                      </a:r>
                    </a:p>
                    <a:p>
                      <a:pPr marL="39688" marR="0" lvl="0" indent="0" algn="ctr" defTabSz="914400" rtl="0" eaLnBrk="1" fontAlgn="base" latinLnBrk="0" hangingPunct="1">
                        <a:lnSpc>
                          <a:spcPct val="100000"/>
                        </a:lnSpc>
                        <a:spcBef>
                          <a:spcPts val="700"/>
                        </a:spcBef>
                        <a:spcAft>
                          <a:spcPct val="0"/>
                        </a:spcAft>
                        <a:buClrTx/>
                        <a:buSzPct val="100000"/>
                        <a:buFont typeface="Arial" charset="0"/>
                        <a:buNone/>
                        <a:tabLst/>
                      </a:pPr>
                      <a:r>
                        <a:rPr kumimoji="0" lang="en-US" altLang="en-US" sz="2800" b="0" i="0" u="none" strike="noStrike" cap="none" normalizeH="0" baseline="0" dirty="0" smtClean="0">
                          <a:ln>
                            <a:noFill/>
                          </a:ln>
                          <a:solidFill>
                            <a:srgbClr val="FFFFFF"/>
                          </a:solidFill>
                          <a:effectLst/>
                          <a:latin typeface="Arial" charset="0"/>
                          <a:ea typeface="ヒラギノ角ゴ ProN W3" charset="-128"/>
                          <a:sym typeface="Arial" charset="0"/>
                        </a:rPr>
                        <a:t>Dance and S</a:t>
                      </a:r>
                      <a:r>
                        <a:rPr kumimoji="0" lang="en-US" altLang="en-US" sz="2800" b="1" i="0" u="none" strike="noStrike" cap="none" normalizeH="0" baseline="0" dirty="0" smtClean="0">
                          <a:ln>
                            <a:noFill/>
                          </a:ln>
                          <a:solidFill>
                            <a:srgbClr val="FFFFFF"/>
                          </a:solidFill>
                          <a:effectLst/>
                          <a:latin typeface="Arial" charset="0"/>
                          <a:ea typeface="ヒラギノ角ゴ ProN W3" charset="-128"/>
                          <a:sym typeface="Arial" charset="0"/>
                        </a:rPr>
                        <a:t>c</a:t>
                      </a:r>
                      <a:r>
                        <a:rPr kumimoji="0" lang="en-US" altLang="en-US" sz="2800" b="0" i="0" u="none" strike="noStrike" cap="none" normalizeH="0" baseline="0" dirty="0" smtClean="0">
                          <a:ln>
                            <a:noFill/>
                          </a:ln>
                          <a:solidFill>
                            <a:srgbClr val="FFFFFF"/>
                          </a:solidFill>
                          <a:effectLst/>
                          <a:latin typeface="Arial" charset="0"/>
                          <a:ea typeface="ヒラギノ角ゴ ProN W3" charset="-128"/>
                          <a:sym typeface="Arial" charset="0"/>
                        </a:rPr>
                        <a:t>ience Balanced</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2072E"/>
                    </a:solidFill>
                  </a:tcPr>
                </a:tc>
              </a:tr>
              <a:tr h="3446330">
                <a:tc>
                  <a:txBody>
                    <a:bodyPr/>
                    <a:lstStyle>
                      <a:lvl1pPr marL="39688" eaLnBrk="0" hangingPunct="0">
                        <a:spcBef>
                          <a:spcPct val="20000"/>
                        </a:spcBef>
                        <a:defRPr sz="2800">
                          <a:solidFill>
                            <a:schemeClr val="tx1"/>
                          </a:solidFill>
                          <a:latin typeface="Arial" charset="0"/>
                          <a:ea typeface="Osaka" charset="-128"/>
                        </a:defRPr>
                      </a:lvl1pPr>
                      <a:lvl2pPr marL="37931725" indent="-37474525" eaLnBrk="0" hangingPunct="0">
                        <a:spcBef>
                          <a:spcPct val="20000"/>
                        </a:spcBef>
                        <a:defRPr sz="2400">
                          <a:solidFill>
                            <a:schemeClr val="tx1"/>
                          </a:solidFill>
                          <a:latin typeface="Arial" charset="0"/>
                          <a:ea typeface="Osaka" charset="-128"/>
                        </a:defRPr>
                      </a:lvl2pPr>
                      <a:lvl3pPr eaLnBrk="0" hangingPunct="0">
                        <a:spcBef>
                          <a:spcPct val="20000"/>
                        </a:spcBef>
                        <a:defRPr sz="2000">
                          <a:solidFill>
                            <a:schemeClr val="tx1"/>
                          </a:solidFill>
                          <a:latin typeface="Arial" charset="0"/>
                          <a:ea typeface="Osaka" charset="-128"/>
                        </a:defRPr>
                      </a:lvl3pPr>
                      <a:lvl4pPr eaLnBrk="0" hangingPunct="0">
                        <a:spcBef>
                          <a:spcPct val="20000"/>
                        </a:spcBef>
                        <a:defRPr>
                          <a:solidFill>
                            <a:schemeClr val="tx1"/>
                          </a:solidFill>
                          <a:latin typeface="Arial" charset="0"/>
                          <a:ea typeface="Osaka" charset="-128"/>
                        </a:defRPr>
                      </a:lvl4pPr>
                      <a:lvl5pPr eaLnBrk="0" hangingPunct="0">
                        <a:spcBef>
                          <a:spcPct val="20000"/>
                        </a:spcBef>
                        <a:defRPr>
                          <a:solidFill>
                            <a:schemeClr val="tx1"/>
                          </a:solidFill>
                          <a:latin typeface="Arial" charset="0"/>
                          <a:ea typeface="Osaka" charset="-128"/>
                        </a:defRPr>
                      </a:lvl5pPr>
                      <a:lvl6pPr marL="457200" eaLnBrk="0" fontAlgn="base" hangingPunct="0">
                        <a:spcBef>
                          <a:spcPct val="20000"/>
                        </a:spcBef>
                        <a:spcAft>
                          <a:spcPct val="0"/>
                        </a:spcAft>
                        <a:defRPr>
                          <a:solidFill>
                            <a:schemeClr val="tx1"/>
                          </a:solidFill>
                          <a:latin typeface="Arial" charset="0"/>
                          <a:ea typeface="Osaka" charset="-128"/>
                        </a:defRPr>
                      </a:lvl6pPr>
                      <a:lvl7pPr marL="914400" eaLnBrk="0" fontAlgn="base" hangingPunct="0">
                        <a:spcBef>
                          <a:spcPct val="20000"/>
                        </a:spcBef>
                        <a:spcAft>
                          <a:spcPct val="0"/>
                        </a:spcAft>
                        <a:defRPr>
                          <a:solidFill>
                            <a:schemeClr val="tx1"/>
                          </a:solidFill>
                          <a:latin typeface="Arial" charset="0"/>
                          <a:ea typeface="Osaka" charset="-128"/>
                        </a:defRPr>
                      </a:lvl7pPr>
                      <a:lvl8pPr marL="1371600" eaLnBrk="0" fontAlgn="base" hangingPunct="0">
                        <a:spcBef>
                          <a:spcPct val="20000"/>
                        </a:spcBef>
                        <a:spcAft>
                          <a:spcPct val="0"/>
                        </a:spcAft>
                        <a:defRPr>
                          <a:solidFill>
                            <a:schemeClr val="tx1"/>
                          </a:solidFill>
                          <a:latin typeface="Arial" charset="0"/>
                          <a:ea typeface="Osaka" charset="-128"/>
                        </a:defRPr>
                      </a:lvl8pPr>
                      <a:lvl9pPr marL="1828800" eaLnBrk="0" fontAlgn="base" hangingPunct="0">
                        <a:spcBef>
                          <a:spcPct val="20000"/>
                        </a:spcBef>
                        <a:spcAft>
                          <a:spcPct val="0"/>
                        </a:spcAft>
                        <a:defRPr>
                          <a:solidFill>
                            <a:schemeClr val="tx1"/>
                          </a:solidFill>
                          <a:latin typeface="Arial" charset="0"/>
                          <a:ea typeface="Osaka" charset="-128"/>
                        </a:defRPr>
                      </a:lvl9pPr>
                    </a:lstStyle>
                    <a:p>
                      <a:pPr marL="39688" marR="0" lvl="0" indent="0" algn="l" defTabSz="914400" rtl="0" eaLnBrk="1" fontAlgn="base" latinLnBrk="0" hangingPunct="1">
                        <a:lnSpc>
                          <a:spcPct val="100000"/>
                        </a:lnSpc>
                        <a:spcBef>
                          <a:spcPts val="700"/>
                        </a:spcBef>
                        <a:spcAft>
                          <a:spcPct val="0"/>
                        </a:spcAft>
                        <a:buClrTx/>
                        <a:buSzPct val="100000"/>
                        <a:buFont typeface="Arial" charset="0"/>
                        <a:buNone/>
                        <a:tabLst/>
                      </a:pPr>
                      <a:endParaRPr kumimoji="0" lang="en-US" altLang="en-US" sz="2800" b="0" i="0" u="none" strike="noStrike" cap="none" normalizeH="0" baseline="0" dirty="0" smtClean="0">
                        <a:ln>
                          <a:noFill/>
                        </a:ln>
                        <a:solidFill>
                          <a:srgbClr val="FFFFFF"/>
                        </a:solidFill>
                        <a:effectLst/>
                        <a:latin typeface="Arial" charset="0"/>
                        <a:ea typeface="ヒラギノ角ゴ ProN W3" charset="-128"/>
                        <a:sym typeface="Arial" charset="0"/>
                      </a:endParaRP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grpSp>
        <p:nvGrpSpPr>
          <p:cNvPr id="3" name="Group 2"/>
          <p:cNvGrpSpPr/>
          <p:nvPr/>
        </p:nvGrpSpPr>
        <p:grpSpPr>
          <a:xfrm>
            <a:off x="2706687" y="2763837"/>
            <a:ext cx="3806825" cy="2625725"/>
            <a:chOff x="2670175" y="3089275"/>
            <a:chExt cx="3806825" cy="2625725"/>
          </a:xfrm>
        </p:grpSpPr>
        <p:grpSp>
          <p:nvGrpSpPr>
            <p:cNvPr id="26646" name="Group 30"/>
            <p:cNvGrpSpPr>
              <a:grpSpLocks/>
            </p:cNvGrpSpPr>
            <p:nvPr/>
          </p:nvGrpSpPr>
          <p:grpSpPr bwMode="auto">
            <a:xfrm>
              <a:off x="3276600" y="4872038"/>
              <a:ext cx="2589213" cy="842962"/>
              <a:chOff x="1800" y="3240"/>
              <a:chExt cx="3060" cy="1080"/>
            </a:xfrm>
          </p:grpSpPr>
          <p:sp>
            <p:nvSpPr>
              <p:cNvPr id="26650" name="AutoShape 31"/>
              <p:cNvSpPr>
                <a:spLocks noChangeArrowheads="1"/>
              </p:cNvSpPr>
              <p:nvPr/>
            </p:nvSpPr>
            <p:spPr bwMode="auto">
              <a:xfrm>
                <a:off x="2880" y="3240"/>
                <a:ext cx="720" cy="1080"/>
              </a:xfrm>
              <a:prstGeom prst="triangle">
                <a:avLst>
                  <a:gd name="adj" fmla="val 50000"/>
                </a:avLst>
              </a:prstGeom>
              <a:solidFill>
                <a:srgbClr val="808080"/>
              </a:solidFill>
              <a:ln w="9525">
                <a:solidFill>
                  <a:srgbClr val="000000"/>
                </a:solidFill>
                <a:miter lim="800000"/>
                <a:headEnd/>
                <a:tailEnd/>
              </a:ln>
            </p:spPr>
            <p:txBody>
              <a:bodyPr/>
              <a:lstStyle>
                <a:lvl1pPr eaLnBrk="0" hangingPunct="0">
                  <a:defRPr sz="2400">
                    <a:solidFill>
                      <a:srgbClr val="000000"/>
                    </a:solidFill>
                    <a:latin typeface="Times New Roman" charset="0"/>
                    <a:ea typeface="ヒラギノ明朝 Pro W3" charset="-128"/>
                    <a:sym typeface="Times New Roman" charset="0"/>
                  </a:defRPr>
                </a:lvl1pPr>
                <a:lvl2pPr marL="37931725" indent="-37474525" eaLnBrk="0" hangingPunct="0">
                  <a:defRPr sz="2400">
                    <a:solidFill>
                      <a:srgbClr val="000000"/>
                    </a:solidFill>
                    <a:latin typeface="Times New Roman" charset="0"/>
                    <a:ea typeface="ヒラギノ明朝 Pro W3" charset="-128"/>
                    <a:sym typeface="Times New Roman" charset="0"/>
                  </a:defRPr>
                </a:lvl2pPr>
                <a:lvl3pPr eaLnBrk="0" hangingPunct="0">
                  <a:defRPr sz="2400">
                    <a:solidFill>
                      <a:srgbClr val="000000"/>
                    </a:solidFill>
                    <a:latin typeface="Times New Roman" charset="0"/>
                    <a:ea typeface="ヒラギノ明朝 Pro W3" charset="-128"/>
                    <a:sym typeface="Times New Roman" charset="0"/>
                  </a:defRPr>
                </a:lvl3pPr>
                <a:lvl4pPr eaLnBrk="0" hangingPunct="0">
                  <a:defRPr sz="2400">
                    <a:solidFill>
                      <a:srgbClr val="000000"/>
                    </a:solidFill>
                    <a:latin typeface="Times New Roman" charset="0"/>
                    <a:ea typeface="ヒラギノ明朝 Pro W3" charset="-128"/>
                    <a:sym typeface="Times New Roman" charset="0"/>
                  </a:defRPr>
                </a:lvl4pPr>
                <a:lvl5pPr eaLnBrk="0" hangingPunct="0">
                  <a:defRPr sz="2400">
                    <a:solidFill>
                      <a:srgbClr val="000000"/>
                    </a:solidFill>
                    <a:latin typeface="Times New Roman" charset="0"/>
                    <a:ea typeface="ヒラギノ明朝 Pro W3" charset="-128"/>
                    <a:sym typeface="Times New Roman" charset="0"/>
                  </a:defRPr>
                </a:lvl5pPr>
                <a:lvl6pPr marL="457200" eaLnBrk="0" fontAlgn="base" hangingPunct="0">
                  <a:spcBef>
                    <a:spcPct val="0"/>
                  </a:spcBef>
                  <a:spcAft>
                    <a:spcPct val="0"/>
                  </a:spcAft>
                  <a:defRPr sz="2400">
                    <a:solidFill>
                      <a:srgbClr val="000000"/>
                    </a:solidFill>
                    <a:latin typeface="Times New Roman" charset="0"/>
                    <a:ea typeface="ヒラギノ明朝 Pro W3" charset="-128"/>
                    <a:sym typeface="Times New Roman" charset="0"/>
                  </a:defRPr>
                </a:lvl6pPr>
                <a:lvl7pPr marL="914400" eaLnBrk="0" fontAlgn="base" hangingPunct="0">
                  <a:spcBef>
                    <a:spcPct val="0"/>
                  </a:spcBef>
                  <a:spcAft>
                    <a:spcPct val="0"/>
                  </a:spcAft>
                  <a:defRPr sz="2400">
                    <a:solidFill>
                      <a:srgbClr val="000000"/>
                    </a:solidFill>
                    <a:latin typeface="Times New Roman" charset="0"/>
                    <a:ea typeface="ヒラギノ明朝 Pro W3" charset="-128"/>
                    <a:sym typeface="Times New Roman" charset="0"/>
                  </a:defRPr>
                </a:lvl7pPr>
                <a:lvl8pPr marL="1371600" eaLnBrk="0" fontAlgn="base" hangingPunct="0">
                  <a:spcBef>
                    <a:spcPct val="0"/>
                  </a:spcBef>
                  <a:spcAft>
                    <a:spcPct val="0"/>
                  </a:spcAft>
                  <a:defRPr sz="2400">
                    <a:solidFill>
                      <a:srgbClr val="000000"/>
                    </a:solidFill>
                    <a:latin typeface="Times New Roman" charset="0"/>
                    <a:ea typeface="ヒラギノ明朝 Pro W3" charset="-128"/>
                    <a:sym typeface="Times New Roman" charset="0"/>
                  </a:defRPr>
                </a:lvl8pPr>
                <a:lvl9pPr marL="1828800" eaLnBrk="0" fontAlgn="base" hangingPunct="0">
                  <a:spcBef>
                    <a:spcPct val="0"/>
                  </a:spcBef>
                  <a:spcAft>
                    <a:spcPct val="0"/>
                  </a:spcAft>
                  <a:defRPr sz="2400">
                    <a:solidFill>
                      <a:srgbClr val="000000"/>
                    </a:solidFill>
                    <a:latin typeface="Times New Roman" charset="0"/>
                    <a:ea typeface="ヒラギノ明朝 Pro W3" charset="-128"/>
                    <a:sym typeface="Times New Roman" charset="0"/>
                  </a:defRPr>
                </a:lvl9pPr>
              </a:lstStyle>
              <a:p>
                <a:endParaRPr lang="en-US" altLang="en-US" sz="1200">
                  <a:solidFill>
                    <a:schemeClr val="tx1"/>
                  </a:solidFill>
                  <a:ea typeface="ＭＳ Ｐゴシック" charset="-128"/>
                </a:endParaRPr>
              </a:p>
            </p:txBody>
          </p:sp>
          <p:sp>
            <p:nvSpPr>
              <p:cNvPr id="26651" name="Line 32"/>
              <p:cNvSpPr>
                <a:spLocks noChangeShapeType="1"/>
              </p:cNvSpPr>
              <p:nvPr/>
            </p:nvSpPr>
            <p:spPr bwMode="auto">
              <a:xfrm>
                <a:off x="1800" y="3240"/>
                <a:ext cx="3060" cy="0"/>
              </a:xfrm>
              <a:prstGeom prst="line">
                <a:avLst/>
              </a:prstGeom>
              <a:noFill/>
              <a:ln w="38100">
                <a:solidFill>
                  <a:srgbClr val="969696"/>
                </a:solidFill>
                <a:round/>
                <a:headEnd/>
                <a:tailEnd/>
              </a:ln>
              <a:extLst>
                <a:ext uri="{909E8E84-426E-40DD-AFC4-6F175D3DCCD1}">
                  <a14:hiddenFill xmlns:a14="http://schemas.microsoft.com/office/drawing/2010/main">
                    <a:noFill/>
                  </a14:hiddenFill>
                </a:ext>
              </a:extLst>
            </p:spPr>
            <p:txBody>
              <a:bodyPr/>
              <a:lstStyle/>
              <a:p>
                <a:endParaRPr lang="en-US"/>
              </a:p>
            </p:txBody>
          </p:sp>
        </p:grpSp>
        <p:pic>
          <p:nvPicPr>
            <p:cNvPr id="26647" name="Picture 3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70175" y="3089275"/>
              <a:ext cx="1444625" cy="171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48" name="Picture 3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53000" y="4060825"/>
              <a:ext cx="1524000"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3" name="Title 1"/>
          <p:cNvSpPr>
            <a:spLocks noGrp="1"/>
          </p:cNvSpPr>
          <p:nvPr>
            <p:ph type="title"/>
          </p:nvPr>
        </p:nvSpPr>
        <p:spPr>
          <a:xfrm>
            <a:off x="228600" y="152400"/>
            <a:ext cx="8686800" cy="838200"/>
          </a:xfrm>
        </p:spPr>
        <p:txBody>
          <a:bodyPr/>
          <a:lstStyle/>
          <a:p>
            <a:r>
              <a:rPr lang="en-US" b="1" dirty="0" smtClean="0">
                <a:solidFill>
                  <a:srgbClr val="C00000"/>
                </a:solidFill>
                <a:latin typeface="Arial" panose="020B0604020202020204" pitchFamily="34" charset="0"/>
                <a:cs typeface="Arial" panose="020B0604020202020204" pitchFamily="34" charset="0"/>
              </a:rPr>
              <a:t>Arts Integration </a:t>
            </a:r>
            <a:endParaRPr lang="en-US" b="1" dirty="0">
              <a:solidFill>
                <a:srgbClr val="C00000"/>
              </a:solidFill>
              <a:latin typeface="Arial" panose="020B0604020202020204" pitchFamily="34" charset="0"/>
              <a:cs typeface="Arial" panose="020B0604020202020204" pitchFamily="34" charset="0"/>
            </a:endParaRPr>
          </a:p>
        </p:txBody>
      </p:sp>
      <p:sp>
        <p:nvSpPr>
          <p:cNvPr id="2" name="Slide Number Placeholder 1"/>
          <p:cNvSpPr>
            <a:spLocks noGrp="1"/>
          </p:cNvSpPr>
          <p:nvPr>
            <p:ph type="sldNum" sz="quarter" idx="12"/>
          </p:nvPr>
        </p:nvSpPr>
        <p:spPr/>
        <p:txBody>
          <a:bodyPr/>
          <a:lstStyle/>
          <a:p>
            <a:fld id="{15AF29ED-FCEC-4F24-B5D5-1FF56AFE16AE}" type="slidenum">
              <a:rPr lang="en-US" smtClean="0"/>
              <a:pPr/>
              <a:t>25</a:t>
            </a:fld>
            <a:endParaRPr lang="en-US" dirty="0"/>
          </a:p>
        </p:txBody>
      </p:sp>
      <p:pic>
        <p:nvPicPr>
          <p:cNvPr id="11" name="Picture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8600" y="6324600"/>
            <a:ext cx="1847850" cy="381000"/>
          </a:xfrm>
          <a:prstGeom prst="rect">
            <a:avLst/>
          </a:prstGeom>
        </p:spPr>
      </p:pic>
      <p:sp>
        <p:nvSpPr>
          <p:cNvPr id="4" name="TextBox 3"/>
          <p:cNvSpPr txBox="1"/>
          <p:nvPr/>
        </p:nvSpPr>
        <p:spPr>
          <a:xfrm>
            <a:off x="1066801" y="1143000"/>
            <a:ext cx="7162800" cy="1415772"/>
          </a:xfrm>
          <a:prstGeom prst="rect">
            <a:avLst/>
          </a:prstGeom>
          <a:solidFill>
            <a:srgbClr val="00003E"/>
          </a:solidFill>
        </p:spPr>
        <p:txBody>
          <a:bodyPr wrap="square" rtlCol="0">
            <a:spAutoFit/>
          </a:bodyPr>
          <a:lstStyle/>
          <a:p>
            <a:pPr algn="ctr"/>
            <a:endParaRPr lang="en-US" sz="1000" dirty="0">
              <a:solidFill>
                <a:schemeClr val="bg1"/>
              </a:solidFill>
              <a:latin typeface="Arial" panose="020B0604020202020204" pitchFamily="34" charset="0"/>
              <a:cs typeface="Arial" panose="020B0604020202020204" pitchFamily="34" charset="0"/>
            </a:endParaRPr>
          </a:p>
          <a:p>
            <a:pPr algn="ctr"/>
            <a:r>
              <a:rPr lang="en-US" sz="2800" dirty="0" smtClean="0">
                <a:solidFill>
                  <a:schemeClr val="bg1"/>
                </a:solidFill>
                <a:latin typeface="Arial" panose="020B0604020202020204" pitchFamily="34" charset="0"/>
                <a:cs typeface="Arial" panose="020B0604020202020204" pitchFamily="34" charset="0"/>
              </a:rPr>
              <a:t>Balanced Project-Based Learning</a:t>
            </a:r>
          </a:p>
          <a:p>
            <a:pPr algn="ctr"/>
            <a:r>
              <a:rPr lang="en-US" sz="2800" dirty="0">
                <a:solidFill>
                  <a:schemeClr val="bg1"/>
                </a:solidFill>
                <a:latin typeface="Arial" panose="020B0604020202020204" pitchFamily="34" charset="0"/>
                <a:cs typeface="Arial" panose="020B0604020202020204" pitchFamily="34" charset="0"/>
              </a:rPr>
              <a:t>I</a:t>
            </a:r>
            <a:r>
              <a:rPr lang="en-US" sz="2800" dirty="0" smtClean="0">
                <a:solidFill>
                  <a:schemeClr val="bg1"/>
                </a:solidFill>
                <a:latin typeface="Arial" panose="020B0604020202020204" pitchFamily="34" charset="0"/>
                <a:cs typeface="Arial" panose="020B0604020202020204" pitchFamily="34" charset="0"/>
              </a:rPr>
              <a:t>n the Content Area(s) and the Arts</a:t>
            </a:r>
          </a:p>
          <a:p>
            <a:endParaRPr lang="en-US" sz="2000" dirty="0" smtClean="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45949588"/>
      </p:ext>
    </p:extLst>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0" y="228600"/>
            <a:ext cx="9144000" cy="914400"/>
          </a:xfrm>
        </p:spPr>
        <p:txBody>
          <a:bodyPr>
            <a:normAutofit/>
          </a:bodyPr>
          <a:lstStyle/>
          <a:p>
            <a:pPr eaLnBrk="1" hangingPunct="1"/>
            <a:r>
              <a:rPr lang="en-US" altLang="en-US" sz="4800" b="1" dirty="0" smtClean="0">
                <a:solidFill>
                  <a:srgbClr val="C00000"/>
                </a:solidFill>
                <a:latin typeface="Arial" panose="020B0604020202020204" pitchFamily="34" charset="0"/>
                <a:cs typeface="Arial" panose="020B0604020202020204" pitchFamily="34" charset="0"/>
              </a:rPr>
              <a:t>What is Arts Integration?</a:t>
            </a:r>
          </a:p>
        </p:txBody>
      </p:sp>
      <p:sp>
        <p:nvSpPr>
          <p:cNvPr id="587780" name="Rectangle 4"/>
          <p:cNvSpPr>
            <a:spLocks noGrp="1" noChangeArrowheads="1"/>
          </p:cNvSpPr>
          <p:nvPr>
            <p:ph idx="1"/>
          </p:nvPr>
        </p:nvSpPr>
        <p:spPr>
          <a:xfrm>
            <a:off x="685800" y="1273277"/>
            <a:ext cx="7848600" cy="5029200"/>
          </a:xfrm>
          <a:ln>
            <a:miter lim="800000"/>
            <a:headEnd/>
            <a:tailEnd/>
          </a:ln>
        </p:spPr>
        <p:txBody>
          <a:bodyPr>
            <a:normAutofit lnSpcReduction="10000"/>
          </a:bodyPr>
          <a:lstStyle/>
          <a:p>
            <a:pPr algn="ctr" eaLnBrk="1" hangingPunct="1">
              <a:lnSpc>
                <a:spcPct val="90000"/>
              </a:lnSpc>
              <a:buFontTx/>
              <a:buNone/>
              <a:defRPr/>
            </a:pPr>
            <a:r>
              <a:rPr lang="en-US" sz="4000" b="1" dirty="0">
                <a:solidFill>
                  <a:srgbClr val="FFFF00"/>
                </a:solidFill>
                <a:effectLst>
                  <a:glow rad="63500">
                    <a:schemeClr val="accent2">
                      <a:alpha val="75000"/>
                    </a:schemeClr>
                  </a:glow>
                </a:effectLst>
              </a:rPr>
              <a:t>Arts Integration </a:t>
            </a:r>
            <a:r>
              <a:rPr lang="en-US" sz="2800" b="1" dirty="0"/>
              <a:t>is…</a:t>
            </a:r>
          </a:p>
          <a:p>
            <a:pPr algn="ctr" eaLnBrk="1" hangingPunct="1">
              <a:lnSpc>
                <a:spcPct val="90000"/>
              </a:lnSpc>
              <a:buFontTx/>
              <a:buNone/>
              <a:defRPr/>
            </a:pPr>
            <a:r>
              <a:rPr lang="en-US" sz="2800" dirty="0"/>
              <a:t>an</a:t>
            </a:r>
            <a:r>
              <a:rPr lang="en-US" dirty="0">
                <a:solidFill>
                  <a:srgbClr val="7012C6"/>
                </a:solidFill>
              </a:rPr>
              <a:t> </a:t>
            </a:r>
            <a:r>
              <a:rPr lang="en-US" sz="2800" b="1" dirty="0">
                <a:solidFill>
                  <a:srgbClr val="BF61FF"/>
                </a:solidFill>
                <a:latin typeface="Arial Black" charset="0"/>
              </a:rPr>
              <a:t>APPROACH</a:t>
            </a:r>
            <a:r>
              <a:rPr lang="en-US" sz="2800" b="1" dirty="0">
                <a:solidFill>
                  <a:srgbClr val="BF61FF"/>
                </a:solidFill>
                <a:latin typeface="Gill Sans Ultra Bold" charset="0"/>
              </a:rPr>
              <a:t> </a:t>
            </a:r>
            <a:r>
              <a:rPr lang="en-US" sz="2800" dirty="0">
                <a:latin typeface="Gill Sans" charset="0"/>
              </a:rPr>
              <a:t>to</a:t>
            </a:r>
            <a:r>
              <a:rPr lang="en-US" dirty="0"/>
              <a:t> </a:t>
            </a:r>
            <a:r>
              <a:rPr lang="en-US" sz="2800" b="1" dirty="0">
                <a:solidFill>
                  <a:srgbClr val="FF9900"/>
                </a:solidFill>
                <a:latin typeface="Arial Black" charset="0"/>
              </a:rPr>
              <a:t>TEACHING </a:t>
            </a:r>
            <a:r>
              <a:rPr lang="en-US" b="1" dirty="0"/>
              <a:t/>
            </a:r>
            <a:br>
              <a:rPr lang="en-US" b="1" dirty="0"/>
            </a:br>
            <a:r>
              <a:rPr lang="en-US" sz="2800" dirty="0"/>
              <a:t>in which students construct and demonstrate</a:t>
            </a:r>
            <a:r>
              <a:rPr lang="en-US" dirty="0">
                <a:latin typeface="Gill Sans" charset="0"/>
              </a:rPr>
              <a:t> </a:t>
            </a:r>
            <a:r>
              <a:rPr lang="en-US" sz="2800" b="1" dirty="0">
                <a:solidFill>
                  <a:srgbClr val="3366FF"/>
                </a:solidFill>
                <a:latin typeface="Arial Black" charset="0"/>
              </a:rPr>
              <a:t>UNDERSTANDING</a:t>
            </a:r>
            <a:r>
              <a:rPr lang="en-US" dirty="0">
                <a:latin typeface="Gill Sans Ultra Bold" charset="0"/>
              </a:rPr>
              <a:t> </a:t>
            </a:r>
            <a:r>
              <a:rPr lang="en-US" sz="2800" dirty="0"/>
              <a:t>through an</a:t>
            </a:r>
            <a:r>
              <a:rPr lang="en-US" dirty="0">
                <a:latin typeface="Gill Sans" charset="0"/>
              </a:rPr>
              <a:t> </a:t>
            </a:r>
            <a:br>
              <a:rPr lang="en-US" dirty="0">
                <a:latin typeface="Gill Sans" charset="0"/>
              </a:rPr>
            </a:br>
            <a:r>
              <a:rPr lang="en-US" sz="2800" b="1" dirty="0">
                <a:solidFill>
                  <a:srgbClr val="FFFF00"/>
                </a:solidFill>
                <a:effectLst>
                  <a:glow rad="63500">
                    <a:schemeClr val="accent2">
                      <a:alpha val="75000"/>
                    </a:schemeClr>
                  </a:glow>
                </a:effectLst>
                <a:latin typeface="Arial Black" charset="0"/>
              </a:rPr>
              <a:t>ART FORM</a:t>
            </a:r>
            <a:r>
              <a:rPr lang="en-US" sz="2800" dirty="0">
                <a:solidFill>
                  <a:srgbClr val="FFFF00"/>
                </a:solidFill>
                <a:effectLst>
                  <a:innerShdw blurRad="101600">
                    <a:srgbClr val="000000"/>
                  </a:innerShdw>
                </a:effectLst>
                <a:latin typeface="Arial Black" charset="0"/>
              </a:rPr>
              <a:t>.</a:t>
            </a:r>
            <a:r>
              <a:rPr lang="en-US" dirty="0">
                <a:solidFill>
                  <a:srgbClr val="FFFF00"/>
                </a:solidFill>
                <a:effectLst>
                  <a:innerShdw blurRad="101600">
                    <a:srgbClr val="000000"/>
                  </a:innerShdw>
                </a:effectLst>
                <a:latin typeface="Arial Black" charset="0"/>
              </a:rPr>
              <a:t> </a:t>
            </a:r>
          </a:p>
          <a:p>
            <a:pPr algn="ctr" eaLnBrk="1" hangingPunct="1">
              <a:lnSpc>
                <a:spcPct val="90000"/>
              </a:lnSpc>
              <a:buFontTx/>
              <a:buNone/>
              <a:defRPr/>
            </a:pPr>
            <a:r>
              <a:rPr lang="en-US" sz="2800" dirty="0"/>
              <a:t>Students engage in a</a:t>
            </a:r>
            <a:r>
              <a:rPr lang="en-US" dirty="0"/>
              <a:t> </a:t>
            </a:r>
            <a:r>
              <a:rPr lang="en-US" sz="2800" dirty="0">
                <a:solidFill>
                  <a:srgbClr val="FF3333"/>
                </a:solidFill>
                <a:latin typeface="Arial Black" charset="0"/>
              </a:rPr>
              <a:t>CREATIVE PROCESS</a:t>
            </a:r>
            <a:endParaRPr lang="en-US" sz="2800" b="1" dirty="0">
              <a:solidFill>
                <a:srgbClr val="823B18"/>
              </a:solidFill>
            </a:endParaRPr>
          </a:p>
          <a:p>
            <a:pPr algn="ctr" eaLnBrk="1" hangingPunct="1">
              <a:lnSpc>
                <a:spcPct val="90000"/>
              </a:lnSpc>
              <a:buFontTx/>
              <a:buNone/>
              <a:defRPr/>
            </a:pPr>
            <a:r>
              <a:rPr lang="en-US" sz="2800" dirty="0"/>
              <a:t>which</a:t>
            </a:r>
            <a:r>
              <a:rPr lang="en-US" dirty="0"/>
              <a:t> </a:t>
            </a:r>
            <a:r>
              <a:rPr lang="en-US" sz="2800" b="1" dirty="0">
                <a:solidFill>
                  <a:srgbClr val="3366FF"/>
                </a:solidFill>
                <a:latin typeface="Arial Black" charset="0"/>
              </a:rPr>
              <a:t>CONNECTS</a:t>
            </a:r>
            <a:r>
              <a:rPr lang="en-US" dirty="0">
                <a:solidFill>
                  <a:srgbClr val="05BCFF"/>
                </a:solidFill>
              </a:rPr>
              <a:t> </a:t>
            </a:r>
            <a:r>
              <a:rPr lang="en-US" sz="2800" dirty="0"/>
              <a:t>an art form and</a:t>
            </a:r>
          </a:p>
          <a:p>
            <a:pPr algn="ctr" eaLnBrk="1" hangingPunct="1">
              <a:lnSpc>
                <a:spcPct val="90000"/>
              </a:lnSpc>
              <a:buFontTx/>
              <a:buNone/>
              <a:defRPr/>
            </a:pPr>
            <a:r>
              <a:rPr lang="en-US" sz="2800" dirty="0"/>
              <a:t>another subject area and meets</a:t>
            </a:r>
            <a:r>
              <a:rPr lang="en-US" dirty="0"/>
              <a:t> </a:t>
            </a:r>
          </a:p>
          <a:p>
            <a:pPr algn="ctr" eaLnBrk="1" hangingPunct="1">
              <a:lnSpc>
                <a:spcPct val="90000"/>
              </a:lnSpc>
              <a:buFontTx/>
              <a:buNone/>
              <a:defRPr/>
            </a:pPr>
            <a:r>
              <a:rPr lang="en-US" sz="2800" b="1" dirty="0">
                <a:solidFill>
                  <a:srgbClr val="00C100"/>
                </a:solidFill>
                <a:latin typeface="Arial Black" charset="0"/>
              </a:rPr>
              <a:t>EVOLVING  OBJECTIVES</a:t>
            </a:r>
            <a:endParaRPr lang="en-US" b="1" dirty="0">
              <a:solidFill>
                <a:srgbClr val="006200"/>
              </a:solidFill>
            </a:endParaRPr>
          </a:p>
          <a:p>
            <a:pPr algn="ctr" eaLnBrk="1" hangingPunct="1">
              <a:lnSpc>
                <a:spcPct val="90000"/>
              </a:lnSpc>
              <a:buFontTx/>
              <a:buNone/>
              <a:defRPr/>
            </a:pPr>
            <a:r>
              <a:rPr lang="en-US" sz="2800" dirty="0"/>
              <a:t>in both. </a:t>
            </a:r>
          </a:p>
        </p:txBody>
      </p:sp>
      <p:sp>
        <p:nvSpPr>
          <p:cNvPr id="2" name="Slide Number Placeholder 1"/>
          <p:cNvSpPr>
            <a:spLocks noGrp="1"/>
          </p:cNvSpPr>
          <p:nvPr>
            <p:ph type="sldNum" sz="quarter" idx="12"/>
          </p:nvPr>
        </p:nvSpPr>
        <p:spPr/>
        <p:txBody>
          <a:bodyPr/>
          <a:lstStyle/>
          <a:p>
            <a:fld id="{15AF29ED-FCEC-4F24-B5D5-1FF56AFE16AE}" type="slidenum">
              <a:rPr lang="en-US" smtClean="0">
                <a:solidFill>
                  <a:prstClr val="black">
                    <a:tint val="75000"/>
                  </a:prstClr>
                </a:solidFill>
              </a:rPr>
              <a:pPr/>
              <a:t>26</a:t>
            </a:fld>
            <a:endParaRPr lang="en-US">
              <a:solidFill>
                <a:prstClr val="black">
                  <a:tint val="75000"/>
                </a:prstClr>
              </a:solidFill>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600" y="6324600"/>
            <a:ext cx="1847850" cy="381000"/>
          </a:xfrm>
          <a:prstGeom prst="rect">
            <a:avLst/>
          </a:prstGeom>
        </p:spPr>
      </p:pic>
      <p:sp>
        <p:nvSpPr>
          <p:cNvPr id="6" name="Rectangle 2"/>
          <p:cNvSpPr txBox="1">
            <a:spLocks noChangeArrowheads="1"/>
          </p:cNvSpPr>
          <p:nvPr/>
        </p:nvSpPr>
        <p:spPr>
          <a:xfrm>
            <a:off x="228600" y="5632565"/>
            <a:ext cx="9144000" cy="9144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2400" b="1" i="1" dirty="0" smtClean="0">
                <a:solidFill>
                  <a:prstClr val="black"/>
                </a:solidFill>
                <a:latin typeface="Arial" panose="020B0604020202020204" pitchFamily="34" charset="0"/>
                <a:cs typeface="Arial" panose="020B0604020202020204" pitchFamily="34" charset="0"/>
              </a:rPr>
              <a:t>Kennedy Center Definition</a:t>
            </a:r>
          </a:p>
        </p:txBody>
      </p:sp>
    </p:spTree>
    <p:extLst>
      <p:ext uri="{BB962C8B-B14F-4D97-AF65-F5344CB8AC3E}">
        <p14:creationId xmlns:p14="http://schemas.microsoft.com/office/powerpoint/2010/main" val="2704576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380679" y="175039"/>
            <a:ext cx="8452884" cy="6691867"/>
          </a:xfrm>
          <a:prstGeom prst="rect">
            <a:avLst/>
          </a:prstGeom>
        </p:spPr>
      </p:pic>
    </p:spTree>
    <p:extLst>
      <p:ext uri="{BB962C8B-B14F-4D97-AF65-F5344CB8AC3E}">
        <p14:creationId xmlns:p14="http://schemas.microsoft.com/office/powerpoint/2010/main" val="52013388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191000" y="866423"/>
            <a:ext cx="4684058" cy="4755148"/>
          </a:xfrm>
          <a:prstGeom prst="rect">
            <a:avLst/>
          </a:prstGeom>
        </p:spPr>
        <p:txBody>
          <a:bodyPr wrap="square">
            <a:spAutoFit/>
          </a:bodyPr>
          <a:lstStyle/>
          <a:p>
            <a:endParaRPr lang="en-US" sz="1000" dirty="0" smtClean="0"/>
          </a:p>
          <a:p>
            <a:endParaRPr lang="en-US" sz="1000" dirty="0" smtClean="0"/>
          </a:p>
          <a:p>
            <a:pPr marL="342900" indent="-342900">
              <a:buFont typeface="Arial" panose="020B0604020202020204" pitchFamily="34" charset="0"/>
              <a:buChar char="•"/>
            </a:pPr>
            <a:r>
              <a:rPr lang="en-US" sz="2400" dirty="0" smtClean="0">
                <a:latin typeface="Arial" panose="020B0604020202020204" pitchFamily="34" charset="0"/>
                <a:cs typeface="Arial" panose="020B0604020202020204" pitchFamily="34" charset="0"/>
              </a:rPr>
              <a:t>Creative challenges, like the arts offer, practiced </a:t>
            </a:r>
            <a:r>
              <a:rPr lang="en-US" sz="2400" dirty="0">
                <a:latin typeface="Arial" panose="020B0604020202020204" pitchFamily="34" charset="0"/>
                <a:cs typeface="Arial" panose="020B0604020202020204" pitchFamily="34" charset="0"/>
              </a:rPr>
              <a:t>over </a:t>
            </a:r>
            <a:r>
              <a:rPr lang="en-US" sz="2400" dirty="0" smtClean="0">
                <a:latin typeface="Arial" panose="020B0604020202020204" pitchFamily="34" charset="0"/>
                <a:cs typeface="Arial" panose="020B0604020202020204" pitchFamily="34" charset="0"/>
              </a:rPr>
              <a:t>time, foster </a:t>
            </a:r>
            <a:r>
              <a:rPr lang="en-US" sz="2400" dirty="0">
                <a:latin typeface="Arial" panose="020B0604020202020204" pitchFamily="34" charset="0"/>
                <a:cs typeface="Arial" panose="020B0604020202020204" pitchFamily="34" charset="0"/>
              </a:rPr>
              <a:t>neurological </a:t>
            </a:r>
            <a:r>
              <a:rPr lang="en-US" sz="2400" dirty="0" smtClean="0">
                <a:latin typeface="Arial" panose="020B0604020202020204" pitchFamily="34" charset="0"/>
                <a:cs typeface="Arial" panose="020B0604020202020204" pitchFamily="34" charset="0"/>
              </a:rPr>
              <a:t>brain developments </a:t>
            </a:r>
            <a:r>
              <a:rPr lang="en-US" sz="2400" dirty="0">
                <a:latin typeface="Arial" panose="020B0604020202020204" pitchFamily="34" charset="0"/>
                <a:cs typeface="Arial" panose="020B0604020202020204" pitchFamily="34" charset="0"/>
              </a:rPr>
              <a:t>that </a:t>
            </a:r>
            <a:r>
              <a:rPr lang="en-US" sz="2400" dirty="0" smtClean="0">
                <a:latin typeface="Arial" panose="020B0604020202020204" pitchFamily="34" charset="0"/>
                <a:cs typeface="Arial" panose="020B0604020202020204" pitchFamily="34" charset="0"/>
              </a:rPr>
              <a:t>result </a:t>
            </a:r>
            <a:r>
              <a:rPr lang="en-US" sz="2400" dirty="0">
                <a:latin typeface="Arial" panose="020B0604020202020204" pitchFamily="34" charset="0"/>
                <a:cs typeface="Arial" panose="020B0604020202020204" pitchFamily="34" charset="0"/>
              </a:rPr>
              <a:t>in higher level thinkers who are creative problem </a:t>
            </a:r>
            <a:r>
              <a:rPr lang="en-US" sz="2400" dirty="0" smtClean="0">
                <a:latin typeface="Arial" panose="020B0604020202020204" pitchFamily="34" charset="0"/>
                <a:cs typeface="Arial" panose="020B0604020202020204" pitchFamily="34" charset="0"/>
              </a:rPr>
              <a:t>solvers. </a:t>
            </a:r>
            <a:r>
              <a:rPr lang="en-US" sz="1600" dirty="0" smtClean="0"/>
              <a:t>(Bronson </a:t>
            </a:r>
            <a:r>
              <a:rPr lang="en-US" sz="1600" dirty="0"/>
              <a:t>&amp; Merryman, 2010). </a:t>
            </a:r>
            <a:endParaRPr lang="en-US" sz="1600" dirty="0" smtClean="0"/>
          </a:p>
          <a:p>
            <a:pPr marL="342900" indent="-342900">
              <a:buFont typeface="Arial" panose="020B0604020202020204" pitchFamily="34" charset="0"/>
              <a:buChar char="•"/>
            </a:pPr>
            <a:endParaRPr lang="en-US" sz="1600" dirty="0"/>
          </a:p>
          <a:p>
            <a:endParaRPr lang="en-US" sz="100" b="1" dirty="0"/>
          </a:p>
          <a:p>
            <a:pPr marL="342900" indent="-342900">
              <a:buFont typeface="Arial" panose="020B0604020202020204" pitchFamily="34" charset="0"/>
              <a:buChar char="•"/>
            </a:pPr>
            <a:r>
              <a:rPr lang="en-US" sz="2400" dirty="0" smtClean="0">
                <a:latin typeface="Arial" panose="020B0604020202020204" pitchFamily="34" charset="0"/>
                <a:cs typeface="Arial" panose="020B0604020202020204" pitchFamily="34" charset="0"/>
              </a:rPr>
              <a:t>Relevant tasks </a:t>
            </a:r>
            <a:r>
              <a:rPr lang="en-US" sz="2400" dirty="0">
                <a:latin typeface="Arial" panose="020B0604020202020204" pitchFamily="34" charset="0"/>
                <a:cs typeface="Arial" panose="020B0604020202020204" pitchFamily="34" charset="0"/>
              </a:rPr>
              <a:t>that </a:t>
            </a:r>
            <a:r>
              <a:rPr lang="en-US" sz="2400" dirty="0" smtClean="0">
                <a:latin typeface="Arial" panose="020B0604020202020204" pitchFamily="34" charset="0"/>
                <a:cs typeface="Arial" panose="020B0604020202020204" pitchFamily="34" charset="0"/>
              </a:rPr>
              <a:t>activate students’ positive emotions support learning, creativity, and memory. </a:t>
            </a:r>
            <a:r>
              <a:rPr lang="en-US" sz="1600" dirty="0" smtClean="0"/>
              <a:t>(</a:t>
            </a:r>
            <a:r>
              <a:rPr lang="en-US" sz="1600" dirty="0"/>
              <a:t>Carter, 1998)</a:t>
            </a:r>
          </a:p>
          <a:p>
            <a:pPr marL="342900" indent="-342900">
              <a:buFont typeface="Arial" panose="020B0604020202020204" pitchFamily="34" charset="0"/>
              <a:buChar char="•"/>
            </a:pPr>
            <a:endParaRPr lang="en-US" sz="1000" dirty="0"/>
          </a:p>
        </p:txBody>
      </p:sp>
      <p:sp>
        <p:nvSpPr>
          <p:cNvPr id="4" name="Rectangle 3"/>
          <p:cNvSpPr/>
          <p:nvPr/>
        </p:nvSpPr>
        <p:spPr>
          <a:xfrm>
            <a:off x="223777" y="76200"/>
            <a:ext cx="8807218" cy="769441"/>
          </a:xfrm>
          <a:prstGeom prst="rect">
            <a:avLst/>
          </a:prstGeom>
          <a:noFill/>
        </p:spPr>
        <p:txBody>
          <a:bodyPr wrap="none" lIns="91440" tIns="45720" rIns="91440" bIns="45720">
            <a:spAutoFit/>
            <a:scene3d>
              <a:camera prst="orthographicFront"/>
              <a:lightRig rig="flat" dir="tl">
                <a:rot lat="0" lon="0" rev="6600000"/>
              </a:lightRig>
            </a:scene3d>
            <a:sp3d extrusionH="25400" contourW="8890">
              <a:contourClr>
                <a:schemeClr val="accent2">
                  <a:shade val="75000"/>
                </a:schemeClr>
              </a:contourClr>
            </a:sp3d>
          </a:bodyPr>
          <a:lstStyle/>
          <a:p>
            <a:pPr algn="ctr"/>
            <a:r>
              <a:rPr lang="en-US" sz="4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latin typeface="Arial" panose="020B0604020202020204" pitchFamily="34" charset="0"/>
                <a:cs typeface="Arial" panose="020B0604020202020204" pitchFamily="34" charset="0"/>
              </a:rPr>
              <a:t>How to Boost Student Creativity</a:t>
            </a:r>
            <a:endParaRPr lang="en-US" sz="4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latin typeface="Arial" panose="020B0604020202020204" pitchFamily="34" charset="0"/>
              <a:cs typeface="Arial" panose="020B0604020202020204" pitchFamily="34" charset="0"/>
            </a:endParaRPr>
          </a:p>
        </p:txBody>
      </p:sp>
      <p:pic>
        <p:nvPicPr>
          <p:cNvPr id="6" name="Picture 5" descr="Habla girls with recorders.jpg"/>
          <p:cNvPicPr>
            <a:picLocks noChangeAspect="1"/>
          </p:cNvPicPr>
          <p:nvPr/>
        </p:nvPicPr>
        <p:blipFill rotWithShape="1">
          <a:blip r:embed="rId3" cstate="email">
            <a:lum bright="9000" contrast="24000"/>
            <a:extLst>
              <a:ext uri="{28A0092B-C50C-407E-A947-70E740481C1C}">
                <a14:useLocalDpi xmlns:a14="http://schemas.microsoft.com/office/drawing/2010/main"/>
              </a:ext>
            </a:extLst>
          </a:blip>
          <a:srcRect/>
          <a:stretch>
            <a:fillRect/>
          </a:stretch>
        </p:blipFill>
        <p:spPr>
          <a:xfrm flipH="1">
            <a:off x="326725" y="990600"/>
            <a:ext cx="3864275" cy="5380132"/>
          </a:xfrm>
          <a:prstGeom prst="rect">
            <a:avLst/>
          </a:prstGeom>
        </p:spPr>
      </p:pic>
    </p:spTree>
    <p:extLst>
      <p:ext uri="{BB962C8B-B14F-4D97-AF65-F5344CB8AC3E}">
        <p14:creationId xmlns:p14="http://schemas.microsoft.com/office/powerpoint/2010/main" val="319451222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bwMode="auto">
          <a:xfrm>
            <a:off x="457200" y="76200"/>
            <a:ext cx="82296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smtClean="0">
                <a:latin typeface="Calibri" pitchFamily="34" charset="0"/>
                <a:ea typeface="Arial" pitchFamily="34" charset="0"/>
                <a:cs typeface="Calibri" pitchFamily="34" charset="0"/>
              </a:rPr>
              <a:t>Reflection</a:t>
            </a:r>
          </a:p>
        </p:txBody>
      </p:sp>
      <p:sp>
        <p:nvSpPr>
          <p:cNvPr id="9219" name="Content Placeholder 2"/>
          <p:cNvSpPr>
            <a:spLocks noGrp="1"/>
          </p:cNvSpPr>
          <p:nvPr>
            <p:ph idx="1"/>
          </p:nvPr>
        </p:nvSpPr>
        <p:spPr bwMode="auto">
          <a:xfrm>
            <a:off x="609600" y="1600200"/>
            <a:ext cx="8077200" cy="45259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eaLnBrk="1" hangingPunct="1">
              <a:lnSpc>
                <a:spcPct val="80000"/>
              </a:lnSpc>
              <a:spcBef>
                <a:spcPts val="800"/>
              </a:spcBef>
              <a:spcAft>
                <a:spcPts val="800"/>
              </a:spcAft>
            </a:pPr>
            <a:endParaRPr lang="en-US" altLang="en-US" dirty="0" smtClean="0">
              <a:latin typeface="Calibri" pitchFamily="34" charset="0"/>
              <a:ea typeface="MS PGothic" pitchFamily="34" charset="-128"/>
              <a:cs typeface="Calibri" pitchFamily="34" charset="0"/>
            </a:endParaRPr>
          </a:p>
          <a:p>
            <a:pPr marL="0" indent="0">
              <a:defRPr/>
            </a:pPr>
            <a:endParaRPr lang="en-US" altLang="en-US" sz="2800" dirty="0">
              <a:latin typeface="Calibri" pitchFamily="34" charset="0"/>
              <a:ea typeface="Arial" pitchFamily="34" charset="0"/>
              <a:cs typeface="Calibri" pitchFamily="34" charset="0"/>
            </a:endParaRPr>
          </a:p>
          <a:p>
            <a:pPr marL="457200" indent="-457200">
              <a:buFont typeface="Arial" panose="020B0604020202020204" pitchFamily="34" charset="0"/>
              <a:buChar char="•"/>
              <a:defRPr/>
            </a:pPr>
            <a:r>
              <a:rPr lang="en-US" altLang="en-US" sz="2800" dirty="0">
                <a:latin typeface="Calibri" pitchFamily="34" charset="0"/>
                <a:ea typeface="Arial" pitchFamily="34" charset="0"/>
                <a:cs typeface="Calibri" pitchFamily="34" charset="0"/>
              </a:rPr>
              <a:t>What art form are you most </a:t>
            </a:r>
            <a:r>
              <a:rPr lang="en-US" altLang="en-US" sz="2800" dirty="0" smtClean="0">
                <a:latin typeface="Calibri" pitchFamily="34" charset="0"/>
                <a:ea typeface="Arial" pitchFamily="34" charset="0"/>
                <a:cs typeface="Calibri" pitchFamily="34" charset="0"/>
              </a:rPr>
              <a:t>comfortable using to discuss </a:t>
            </a:r>
            <a:r>
              <a:rPr lang="en-US" altLang="en-US" sz="2800" dirty="0">
                <a:latin typeface="Calibri" pitchFamily="34" charset="0"/>
                <a:ea typeface="Arial" pitchFamily="34" charset="0"/>
                <a:cs typeface="Calibri" pitchFamily="34" charset="0"/>
              </a:rPr>
              <a:t>or </a:t>
            </a:r>
            <a:r>
              <a:rPr lang="en-US" altLang="en-US" sz="2800" dirty="0" smtClean="0">
                <a:latin typeface="Calibri" pitchFamily="34" charset="0"/>
                <a:ea typeface="Arial" pitchFamily="34" charset="0"/>
                <a:cs typeface="Calibri" pitchFamily="34" charset="0"/>
              </a:rPr>
              <a:t>collaborate </a:t>
            </a:r>
            <a:r>
              <a:rPr lang="en-US" altLang="en-US" sz="2800" dirty="0">
                <a:latin typeface="Calibri" pitchFamily="34" charset="0"/>
                <a:ea typeface="Arial" pitchFamily="34" charset="0"/>
                <a:cs typeface="Calibri" pitchFamily="34" charset="0"/>
              </a:rPr>
              <a:t>with your teachers</a:t>
            </a:r>
            <a:r>
              <a:rPr lang="en-US" altLang="en-US" sz="2800" dirty="0" smtClean="0">
                <a:latin typeface="Calibri" pitchFamily="34" charset="0"/>
                <a:ea typeface="Arial" pitchFamily="34" charset="0"/>
                <a:cs typeface="Calibri" pitchFamily="34" charset="0"/>
              </a:rPr>
              <a:t>?</a:t>
            </a:r>
          </a:p>
          <a:p>
            <a:pPr marL="457200" indent="-457200">
              <a:buFont typeface="Arial" panose="020B0604020202020204" pitchFamily="34" charset="0"/>
              <a:buChar char="•"/>
              <a:defRPr/>
            </a:pPr>
            <a:endParaRPr lang="en-US" altLang="en-US" sz="2800" dirty="0">
              <a:latin typeface="Calibri" pitchFamily="34" charset="0"/>
              <a:ea typeface="Arial" pitchFamily="34" charset="0"/>
              <a:cs typeface="Calibri" pitchFamily="34" charset="0"/>
            </a:endParaRPr>
          </a:p>
          <a:p>
            <a:pPr marL="457200" indent="-457200">
              <a:buFont typeface="Arial" panose="020B0604020202020204" pitchFamily="34" charset="0"/>
              <a:buChar char="•"/>
              <a:defRPr/>
            </a:pPr>
            <a:r>
              <a:rPr lang="en-US" altLang="en-US" sz="2800" dirty="0">
                <a:latin typeface="Calibri" pitchFamily="34" charset="0"/>
                <a:ea typeface="Arial" pitchFamily="34" charset="0"/>
                <a:cs typeface="Calibri" pitchFamily="34" charset="0"/>
              </a:rPr>
              <a:t>What </a:t>
            </a:r>
            <a:r>
              <a:rPr lang="en-US" altLang="en-US" sz="2800" dirty="0" smtClean="0">
                <a:latin typeface="Calibri" pitchFamily="34" charset="0"/>
                <a:ea typeface="Arial" pitchFamily="34" charset="0"/>
                <a:cs typeface="Calibri" pitchFamily="34" charset="0"/>
              </a:rPr>
              <a:t>content area  </a:t>
            </a:r>
            <a:r>
              <a:rPr lang="en-US" altLang="en-US" sz="2800" dirty="0">
                <a:latin typeface="Calibri" pitchFamily="34" charset="0"/>
                <a:ea typeface="Arial" pitchFamily="34" charset="0"/>
                <a:cs typeface="Calibri" pitchFamily="34" charset="0"/>
              </a:rPr>
              <a:t>would you </a:t>
            </a:r>
            <a:r>
              <a:rPr lang="en-US" altLang="en-US" sz="2800" dirty="0" smtClean="0">
                <a:latin typeface="Calibri" pitchFamily="34" charset="0"/>
                <a:ea typeface="Arial" pitchFamily="34" charset="0"/>
                <a:cs typeface="Calibri" pitchFamily="34" charset="0"/>
              </a:rPr>
              <a:t>select to integrate with </a:t>
            </a:r>
            <a:r>
              <a:rPr lang="en-US" altLang="en-US" sz="2800" smtClean="0">
                <a:latin typeface="Calibri" pitchFamily="34" charset="0"/>
                <a:ea typeface="Arial" pitchFamily="34" charset="0"/>
                <a:cs typeface="Calibri" pitchFamily="34" charset="0"/>
              </a:rPr>
              <a:t>this art form? </a:t>
            </a:r>
            <a:endParaRPr lang="en-US" altLang="en-US" sz="2800" dirty="0">
              <a:latin typeface="Calibri" pitchFamily="34" charset="0"/>
              <a:ea typeface="Arial" pitchFamily="34" charset="0"/>
              <a:cs typeface="Calibri" pitchFamily="34" charset="0"/>
            </a:endParaRPr>
          </a:p>
          <a:p>
            <a:pPr marL="457200" indent="-457200">
              <a:buFont typeface="Arial" panose="020B0604020202020204" pitchFamily="34" charset="0"/>
              <a:buChar char="•"/>
              <a:defRPr/>
            </a:pPr>
            <a:endParaRPr lang="en-US" altLang="en-US" sz="2800" dirty="0">
              <a:latin typeface="Calibri" pitchFamily="34" charset="0"/>
              <a:ea typeface="Arial" pitchFamily="34" charset="0"/>
              <a:cs typeface="Calibri" pitchFamily="34" charset="0"/>
            </a:endParaRPr>
          </a:p>
          <a:p>
            <a:pPr marL="0" indent="0" eaLnBrk="1" hangingPunct="1">
              <a:lnSpc>
                <a:spcPct val="80000"/>
              </a:lnSpc>
              <a:spcBef>
                <a:spcPts val="800"/>
              </a:spcBef>
              <a:spcAft>
                <a:spcPts val="800"/>
              </a:spcAft>
            </a:pPr>
            <a:endParaRPr lang="en-US" altLang="en-US" sz="2400" dirty="0" smtClean="0">
              <a:latin typeface="Calibri" pitchFamily="34" charset="0"/>
              <a:ea typeface="MS PGothic" pitchFamily="34" charset="-128"/>
              <a:cs typeface="Calibri" pitchFamily="34" charset="0"/>
            </a:endParaRPr>
          </a:p>
          <a:p>
            <a:pPr marL="0" indent="0" eaLnBrk="1" hangingPunct="1">
              <a:lnSpc>
                <a:spcPct val="80000"/>
              </a:lnSpc>
              <a:spcBef>
                <a:spcPts val="800"/>
              </a:spcBef>
              <a:spcAft>
                <a:spcPts val="800"/>
              </a:spcAft>
            </a:pPr>
            <a:endParaRPr lang="en-US" altLang="en-US" sz="2400" dirty="0" smtClean="0">
              <a:latin typeface="Calibri" pitchFamily="34" charset="0"/>
              <a:ea typeface="MS PGothic" pitchFamily="34" charset="-128"/>
              <a:cs typeface="Calibri" pitchFamily="34" charset="0"/>
            </a:endParaRPr>
          </a:p>
          <a:p>
            <a:pPr marL="0" indent="0"/>
            <a:endParaRPr lang="en-US" altLang="en-US" dirty="0" smtClean="0">
              <a:latin typeface="Calibri" pitchFamily="34" charset="0"/>
              <a:ea typeface="Arial" pitchFamily="34" charset="0"/>
              <a:cs typeface="Calibri" pitchFamily="34" charset="0"/>
            </a:endParaRPr>
          </a:p>
        </p:txBody>
      </p:sp>
    </p:spTree>
    <p:extLst>
      <p:ext uri="{BB962C8B-B14F-4D97-AF65-F5344CB8AC3E}">
        <p14:creationId xmlns:p14="http://schemas.microsoft.com/office/powerpoint/2010/main" val="392761524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https://www.lightercapital.com/blog/Media/Default/BlogPost/introductionCropped.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70425" y="1382486"/>
            <a:ext cx="4457700" cy="490347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21"/>
          <p:cNvSpPr txBox="1">
            <a:spLocks/>
          </p:cNvSpPr>
          <p:nvPr/>
        </p:nvSpPr>
        <p:spPr bwMode="auto">
          <a:xfrm>
            <a:off x="76200" y="76200"/>
            <a:ext cx="9051925" cy="7016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1pPr>
            <a:lvl2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2pPr>
            <a:lvl3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3pPr>
            <a:lvl4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4pPr>
            <a:lvl5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5pPr>
            <a:lvl6pPr marL="457200" algn="ctr" rtl="0" eaLnBrk="0" fontAlgn="base" hangingPunct="0">
              <a:spcBef>
                <a:spcPct val="0"/>
              </a:spcBef>
              <a:spcAft>
                <a:spcPct val="0"/>
              </a:spcAft>
              <a:defRPr sz="4000" b="1">
                <a:solidFill>
                  <a:srgbClr val="FFFFFF"/>
                </a:solidFill>
                <a:latin typeface="Calibri" charset="0"/>
                <a:ea typeface="Arial" charset="0"/>
                <a:cs typeface="Calibri" charset="0"/>
                <a:sym typeface="Arial" charset="0"/>
              </a:defRPr>
            </a:lvl6pPr>
            <a:lvl7pPr marL="914400" algn="ctr" rtl="0" eaLnBrk="0" fontAlgn="base" hangingPunct="0">
              <a:spcBef>
                <a:spcPct val="0"/>
              </a:spcBef>
              <a:spcAft>
                <a:spcPct val="0"/>
              </a:spcAft>
              <a:defRPr sz="4000" b="1">
                <a:solidFill>
                  <a:srgbClr val="FFFFFF"/>
                </a:solidFill>
                <a:latin typeface="Calibri" charset="0"/>
                <a:ea typeface="Arial" charset="0"/>
                <a:cs typeface="Calibri" charset="0"/>
                <a:sym typeface="Arial" charset="0"/>
              </a:defRPr>
            </a:lvl7pPr>
            <a:lvl8pPr marL="1371600" algn="ctr" rtl="0" eaLnBrk="0" fontAlgn="base" hangingPunct="0">
              <a:spcBef>
                <a:spcPct val="0"/>
              </a:spcBef>
              <a:spcAft>
                <a:spcPct val="0"/>
              </a:spcAft>
              <a:defRPr sz="4000" b="1">
                <a:solidFill>
                  <a:srgbClr val="FFFFFF"/>
                </a:solidFill>
                <a:latin typeface="Calibri" charset="0"/>
                <a:ea typeface="Arial" charset="0"/>
                <a:cs typeface="Calibri" charset="0"/>
                <a:sym typeface="Arial" charset="0"/>
              </a:defRPr>
            </a:lvl8pPr>
            <a:lvl9pPr marL="1828800" algn="ctr" rtl="0" eaLnBrk="0" fontAlgn="base" hangingPunct="0">
              <a:spcBef>
                <a:spcPct val="0"/>
              </a:spcBef>
              <a:spcAft>
                <a:spcPct val="0"/>
              </a:spcAft>
              <a:defRPr sz="4000" b="1">
                <a:solidFill>
                  <a:srgbClr val="FFFFFF"/>
                </a:solidFill>
                <a:latin typeface="Calibri" charset="0"/>
                <a:ea typeface="Arial" charset="0"/>
                <a:cs typeface="Calibri" charset="0"/>
                <a:sym typeface="Arial" charset="0"/>
              </a:defRPr>
            </a:lvl9pPr>
          </a:lstStyle>
          <a:p>
            <a:pPr eaLnBrk="1" hangingPunct="1"/>
            <a:r>
              <a:rPr lang="en-US" altLang="en-US" kern="0" dirty="0" smtClean="0">
                <a:latin typeface="Calibri" pitchFamily="34" charset="0"/>
                <a:ea typeface="MS PGothic" pitchFamily="34" charset="-128"/>
                <a:cs typeface="Calibri" pitchFamily="34" charset="0"/>
              </a:rPr>
              <a:t>Getting to Know You….</a:t>
            </a:r>
            <a:endParaRPr lang="en-US" altLang="en-US" kern="0" dirty="0" smtClean="0">
              <a:latin typeface="Calibri" pitchFamily="34" charset="0"/>
              <a:ea typeface="Arial" pitchFamily="34" charset="0"/>
              <a:cs typeface="Calibri" pitchFamily="34" charset="0"/>
            </a:endParaRPr>
          </a:p>
        </p:txBody>
      </p:sp>
      <p:sp>
        <p:nvSpPr>
          <p:cNvPr id="3" name="Rectangle 2"/>
          <p:cNvSpPr/>
          <p:nvPr/>
        </p:nvSpPr>
        <p:spPr>
          <a:xfrm>
            <a:off x="5715000" y="5029200"/>
            <a:ext cx="3429000" cy="18288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4" name="TextBox 3"/>
          <p:cNvSpPr txBox="1"/>
          <p:nvPr/>
        </p:nvSpPr>
        <p:spPr>
          <a:xfrm>
            <a:off x="298346" y="1112695"/>
            <a:ext cx="4959454" cy="5109091"/>
          </a:xfrm>
          <a:prstGeom prst="rect">
            <a:avLst/>
          </a:prstGeom>
          <a:noFill/>
        </p:spPr>
        <p:txBody>
          <a:bodyPr wrap="square" rtlCol="0">
            <a:spAutoFit/>
          </a:bodyPr>
          <a:lstStyle/>
          <a:p>
            <a:pPr marL="457200" indent="-457200">
              <a:spcAft>
                <a:spcPts val="1200"/>
              </a:spcAft>
              <a:buFont typeface="+mj-lt"/>
              <a:buAutoNum type="arabicPeriod"/>
            </a:pPr>
            <a:r>
              <a:rPr lang="en-US" sz="2200" dirty="0" smtClean="0">
                <a:latin typeface="Arial" panose="020B0604020202020204" pitchFamily="34" charset="0"/>
                <a:cs typeface="Arial" panose="020B0604020202020204" pitchFamily="34" charset="0"/>
              </a:rPr>
              <a:t>Form a Circle.</a:t>
            </a:r>
          </a:p>
          <a:p>
            <a:pPr marL="457200" indent="-457200">
              <a:spcAft>
                <a:spcPts val="1200"/>
              </a:spcAft>
              <a:buFont typeface="+mj-lt"/>
              <a:buAutoNum type="arabicPeriod"/>
            </a:pPr>
            <a:r>
              <a:rPr lang="en-US" sz="2200" dirty="0" smtClean="0">
                <a:latin typeface="Arial" panose="020B0604020202020204" pitchFamily="34" charset="0"/>
                <a:cs typeface="Arial" panose="020B0604020202020204" pitchFamily="34" charset="0"/>
              </a:rPr>
              <a:t>Think of an adjective that alliterates with the first letter of your name. </a:t>
            </a:r>
          </a:p>
          <a:p>
            <a:pPr marL="457200" indent="-457200">
              <a:spcAft>
                <a:spcPts val="1200"/>
              </a:spcAft>
              <a:buFont typeface="+mj-lt"/>
              <a:buAutoNum type="arabicPeriod"/>
            </a:pPr>
            <a:r>
              <a:rPr lang="en-US" sz="2200" dirty="0" smtClean="0">
                <a:latin typeface="Arial" panose="020B0604020202020204" pitchFamily="34" charset="0"/>
                <a:cs typeface="Arial" panose="020B0604020202020204" pitchFamily="34" charset="0"/>
              </a:rPr>
              <a:t>Say the adjective, then say </a:t>
            </a:r>
            <a:r>
              <a:rPr lang="en-US" sz="2200" dirty="0">
                <a:latin typeface="Arial" panose="020B0604020202020204" pitchFamily="34" charset="0"/>
                <a:cs typeface="Arial" panose="020B0604020202020204" pitchFamily="34" charset="0"/>
              </a:rPr>
              <a:t>Your First </a:t>
            </a:r>
            <a:r>
              <a:rPr lang="en-US" sz="2200" dirty="0" smtClean="0">
                <a:latin typeface="Arial" panose="020B0604020202020204" pitchFamily="34" charset="0"/>
                <a:cs typeface="Arial" panose="020B0604020202020204" pitchFamily="34" charset="0"/>
              </a:rPr>
              <a:t>Name.</a:t>
            </a:r>
            <a:r>
              <a:rPr lang="en-US" sz="2200" dirty="0">
                <a:latin typeface="Arial" panose="020B0604020202020204" pitchFamily="34" charset="0"/>
                <a:cs typeface="Arial" panose="020B0604020202020204" pitchFamily="34" charset="0"/>
              </a:rPr>
              <a:t> – </a:t>
            </a:r>
            <a:r>
              <a:rPr lang="en-US" sz="2200" i="1" dirty="0">
                <a:latin typeface="Arial" panose="020B0604020202020204" pitchFamily="34" charset="0"/>
                <a:cs typeface="Arial" panose="020B0604020202020204" pitchFamily="34" charset="0"/>
              </a:rPr>
              <a:t>e.g. Nutty </a:t>
            </a:r>
            <a:r>
              <a:rPr lang="en-US" sz="2200" i="1" dirty="0" smtClean="0">
                <a:latin typeface="Arial" panose="020B0604020202020204" pitchFamily="34" charset="0"/>
                <a:cs typeface="Arial" panose="020B0604020202020204" pitchFamily="34" charset="0"/>
              </a:rPr>
              <a:t>Nancy </a:t>
            </a:r>
            <a:r>
              <a:rPr lang="en-US" sz="2200" dirty="0" smtClean="0">
                <a:latin typeface="Arial" panose="020B0604020202020204" pitchFamily="34" charset="0"/>
                <a:cs typeface="Arial" panose="020B0604020202020204" pitchFamily="34" charset="0"/>
              </a:rPr>
              <a:t>- while pantomiming a representative gesture. </a:t>
            </a:r>
          </a:p>
          <a:p>
            <a:pPr marL="457200" indent="-457200">
              <a:spcAft>
                <a:spcPts val="1200"/>
              </a:spcAft>
              <a:buFont typeface="+mj-lt"/>
              <a:buAutoNum type="arabicPeriod"/>
            </a:pPr>
            <a:r>
              <a:rPr lang="en-US" sz="2200" dirty="0" smtClean="0">
                <a:latin typeface="Arial" panose="020B0604020202020204" pitchFamily="34" charset="0"/>
                <a:cs typeface="Arial" panose="020B0604020202020204" pitchFamily="34" charset="0"/>
              </a:rPr>
              <a:t>Everyone gets a chance to do this.</a:t>
            </a:r>
          </a:p>
          <a:p>
            <a:pPr marL="457200" indent="-457200">
              <a:spcAft>
                <a:spcPts val="1200"/>
              </a:spcAft>
              <a:buFont typeface="+mj-lt"/>
              <a:buAutoNum type="arabicPeriod"/>
            </a:pPr>
            <a:r>
              <a:rPr lang="en-US" sz="2200" dirty="0" smtClean="0">
                <a:latin typeface="Arial" panose="020B0604020202020204" pitchFamily="34" charset="0"/>
                <a:cs typeface="Arial" panose="020B0604020202020204" pitchFamily="34" charset="0"/>
              </a:rPr>
              <a:t>Go around the circle once more, this time with </a:t>
            </a:r>
            <a:r>
              <a:rPr lang="en-US" sz="2200" dirty="0">
                <a:latin typeface="Arial" panose="020B0604020202020204" pitchFamily="34" charset="0"/>
                <a:cs typeface="Arial" panose="020B0604020202020204" pitchFamily="34" charset="0"/>
              </a:rPr>
              <a:t>e</a:t>
            </a:r>
            <a:r>
              <a:rPr lang="en-US" sz="2200" dirty="0" smtClean="0">
                <a:latin typeface="Arial" panose="020B0604020202020204" pitchFamily="34" charset="0"/>
                <a:cs typeface="Arial" panose="020B0604020202020204" pitchFamily="34" charset="0"/>
              </a:rPr>
              <a:t>veryone repeating the name, alliteration, and pantomime of each participant.</a:t>
            </a:r>
          </a:p>
        </p:txBody>
      </p:sp>
      <p:pic>
        <p:nvPicPr>
          <p:cNvPr id="2054" name="Picture 6" descr="https://quotesandsmileys.files.wordpress.com/2014/05/crazy-emoticon-is-being-ludicrous.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760686" y="3600895"/>
            <a:ext cx="836994" cy="4666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9007205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bwMode="auto">
          <a:xfrm>
            <a:off x="457200" y="76200"/>
            <a:ext cx="82296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mtClean="0">
                <a:latin typeface="Calibri" pitchFamily="34" charset="0"/>
                <a:ea typeface="Arial" pitchFamily="34" charset="0"/>
                <a:cs typeface="Calibri" pitchFamily="34" charset="0"/>
              </a:rPr>
              <a:t>Module Components</a:t>
            </a:r>
          </a:p>
        </p:txBody>
      </p:sp>
      <p:sp>
        <p:nvSpPr>
          <p:cNvPr id="8195" name="Content Placeholder 2"/>
          <p:cNvSpPr>
            <a:spLocks noGrp="1"/>
          </p:cNvSpPr>
          <p:nvPr>
            <p:ph idx="1"/>
          </p:nvPr>
        </p:nvSpPr>
        <p:spPr bwMode="auto">
          <a:xfrm>
            <a:off x="228600" y="1295400"/>
            <a:ext cx="8915400" cy="5105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eaLnBrk="1" hangingPunct="1">
              <a:lnSpc>
                <a:spcPct val="80000"/>
              </a:lnSpc>
              <a:spcBef>
                <a:spcPts val="800"/>
              </a:spcBef>
              <a:spcAft>
                <a:spcPts val="800"/>
              </a:spcAft>
            </a:pPr>
            <a:endParaRPr lang="en-US" altLang="en-US" sz="2400" b="1" dirty="0" smtClean="0">
              <a:latin typeface="Calibri" pitchFamily="34" charset="0"/>
              <a:ea typeface="MS PGothic" pitchFamily="34" charset="-128"/>
              <a:cs typeface="Calibri" pitchFamily="34" charset="0"/>
            </a:endParaRPr>
          </a:p>
          <a:p>
            <a:pPr marL="0" indent="0" eaLnBrk="1" hangingPunct="1">
              <a:lnSpc>
                <a:spcPct val="80000"/>
              </a:lnSpc>
              <a:spcBef>
                <a:spcPts val="800"/>
              </a:spcBef>
              <a:spcAft>
                <a:spcPts val="200"/>
              </a:spcAft>
            </a:pPr>
            <a:r>
              <a:rPr lang="en-US" altLang="en-US" sz="2100" dirty="0" smtClean="0">
                <a:latin typeface="Calibri" pitchFamily="34" charset="0"/>
                <a:ea typeface="MS PGothic" pitchFamily="34" charset="-128"/>
                <a:cs typeface="Calibri" pitchFamily="34" charset="0"/>
              </a:rPr>
              <a:t>Section 1: Leadership Module: </a:t>
            </a:r>
            <a:r>
              <a:rPr lang="en-US" altLang="en-US" sz="2100" b="1" dirty="0" smtClean="0">
                <a:latin typeface="Calibri" pitchFamily="34" charset="0"/>
                <a:ea typeface="MS PGothic" pitchFamily="34" charset="-128"/>
                <a:cs typeface="Calibri" pitchFamily="34" charset="0"/>
              </a:rPr>
              <a:t>Why Arts Integration? </a:t>
            </a:r>
          </a:p>
          <a:p>
            <a:pPr marL="0" indent="0" eaLnBrk="1" hangingPunct="1">
              <a:lnSpc>
                <a:spcPct val="80000"/>
              </a:lnSpc>
              <a:spcBef>
                <a:spcPts val="800"/>
              </a:spcBef>
              <a:spcAft>
                <a:spcPts val="200"/>
              </a:spcAft>
            </a:pPr>
            <a:endParaRPr lang="en-US" altLang="en-US" sz="2100" dirty="0" smtClean="0">
              <a:latin typeface="Calibri" pitchFamily="34" charset="0"/>
              <a:ea typeface="MS PGothic" pitchFamily="34" charset="-128"/>
              <a:cs typeface="Calibri" pitchFamily="34" charset="0"/>
            </a:endParaRPr>
          </a:p>
          <a:p>
            <a:pPr marL="0" indent="0" eaLnBrk="1" hangingPunct="1">
              <a:lnSpc>
                <a:spcPct val="80000"/>
              </a:lnSpc>
              <a:spcBef>
                <a:spcPts val="800"/>
              </a:spcBef>
              <a:spcAft>
                <a:spcPts val="200"/>
              </a:spcAft>
            </a:pPr>
            <a:r>
              <a:rPr lang="en-US" altLang="en-US" sz="2100" dirty="0" smtClean="0">
                <a:latin typeface="Calibri" pitchFamily="34" charset="0"/>
                <a:ea typeface="MS PGothic" pitchFamily="34" charset="-128"/>
                <a:cs typeface="Calibri" pitchFamily="34" charset="0"/>
              </a:rPr>
              <a:t>Section 2: Teacher Module: </a:t>
            </a:r>
            <a:r>
              <a:rPr lang="en-US" altLang="en-US" sz="2100" b="1" dirty="0" smtClean="0">
                <a:latin typeface="Calibri" pitchFamily="34" charset="0"/>
                <a:ea typeface="MS PGothic" pitchFamily="34" charset="-128"/>
                <a:cs typeface="Calibri" pitchFamily="34" charset="0"/>
              </a:rPr>
              <a:t>VAPA and Literacy Standards   </a:t>
            </a:r>
          </a:p>
          <a:p>
            <a:pPr marL="0" indent="0" eaLnBrk="1" hangingPunct="1">
              <a:lnSpc>
                <a:spcPct val="80000"/>
              </a:lnSpc>
              <a:spcBef>
                <a:spcPts val="800"/>
              </a:spcBef>
              <a:spcAft>
                <a:spcPts val="200"/>
              </a:spcAft>
            </a:pPr>
            <a:endParaRPr lang="en-US" altLang="en-US" sz="2100" dirty="0" smtClean="0">
              <a:solidFill>
                <a:schemeClr val="tx1"/>
              </a:solidFill>
              <a:latin typeface="Calibri" pitchFamily="34" charset="0"/>
              <a:ea typeface="MS PGothic" pitchFamily="34" charset="-128"/>
              <a:cs typeface="Calibri" pitchFamily="34" charset="0"/>
            </a:endParaRPr>
          </a:p>
          <a:p>
            <a:pPr marL="0" indent="0" eaLnBrk="1" hangingPunct="1">
              <a:lnSpc>
                <a:spcPct val="80000"/>
              </a:lnSpc>
              <a:spcBef>
                <a:spcPts val="800"/>
              </a:spcBef>
              <a:spcAft>
                <a:spcPts val="200"/>
              </a:spcAft>
            </a:pPr>
            <a:r>
              <a:rPr lang="en-US" altLang="en-US" sz="2100" dirty="0" smtClean="0">
                <a:solidFill>
                  <a:schemeClr val="tx1"/>
                </a:solidFill>
                <a:latin typeface="Calibri" pitchFamily="34" charset="0"/>
                <a:ea typeface="MS PGothic" pitchFamily="34" charset="-128"/>
                <a:cs typeface="Calibri" pitchFamily="34" charset="0"/>
              </a:rPr>
              <a:t>Section 3: Teacher Module: </a:t>
            </a:r>
            <a:r>
              <a:rPr lang="en-US" altLang="en-US" sz="2100" b="1" i="1" dirty="0" err="1" smtClean="0">
                <a:solidFill>
                  <a:schemeClr val="tx1"/>
                </a:solidFill>
                <a:latin typeface="Calibri" pitchFamily="34" charset="0"/>
                <a:ea typeface="MS PGothic" pitchFamily="34" charset="-128"/>
                <a:cs typeface="Calibri" pitchFamily="34" charset="0"/>
              </a:rPr>
              <a:t>Artsource</a:t>
            </a:r>
            <a:r>
              <a:rPr lang="en-US" altLang="en-US" sz="2100" b="1" i="1" dirty="0" smtClean="0">
                <a:solidFill>
                  <a:schemeClr val="tx1"/>
                </a:solidFill>
                <a:latin typeface="Calibri" pitchFamily="34" charset="0"/>
                <a:ea typeface="MS PGothic" pitchFamily="34" charset="-128"/>
                <a:cs typeface="Calibri" pitchFamily="34" charset="0"/>
              </a:rPr>
              <a:t>®</a:t>
            </a:r>
            <a:r>
              <a:rPr lang="en-US" altLang="en-US" sz="2100" b="1" dirty="0" smtClean="0">
                <a:solidFill>
                  <a:schemeClr val="tx1"/>
                </a:solidFill>
                <a:latin typeface="Calibri" pitchFamily="34" charset="0"/>
                <a:ea typeface="MS PGothic" pitchFamily="34" charset="-128"/>
                <a:cs typeface="Calibri" pitchFamily="34" charset="0"/>
              </a:rPr>
              <a:t> Overview</a:t>
            </a:r>
          </a:p>
          <a:p>
            <a:pPr marL="0" indent="0" eaLnBrk="1" hangingPunct="1">
              <a:lnSpc>
                <a:spcPct val="80000"/>
              </a:lnSpc>
              <a:spcBef>
                <a:spcPts val="800"/>
              </a:spcBef>
              <a:spcAft>
                <a:spcPts val="200"/>
              </a:spcAft>
            </a:pPr>
            <a:endParaRPr lang="en-US" altLang="en-US" sz="2100" dirty="0" smtClean="0">
              <a:solidFill>
                <a:schemeClr val="tx1"/>
              </a:solidFill>
              <a:latin typeface="Calibri" pitchFamily="34" charset="0"/>
              <a:ea typeface="MS PGothic" pitchFamily="34" charset="-128"/>
              <a:cs typeface="Calibri" pitchFamily="34" charset="0"/>
            </a:endParaRPr>
          </a:p>
          <a:p>
            <a:pPr marL="0" indent="0" eaLnBrk="1" hangingPunct="1">
              <a:lnSpc>
                <a:spcPct val="80000"/>
              </a:lnSpc>
              <a:spcBef>
                <a:spcPts val="800"/>
              </a:spcBef>
              <a:spcAft>
                <a:spcPts val="200"/>
              </a:spcAft>
            </a:pPr>
            <a:r>
              <a:rPr lang="en-US" altLang="en-US" sz="2100" dirty="0" smtClean="0">
                <a:solidFill>
                  <a:schemeClr val="tx1"/>
                </a:solidFill>
                <a:latin typeface="Calibri" pitchFamily="34" charset="0"/>
                <a:ea typeface="MS PGothic" pitchFamily="34" charset="-128"/>
                <a:cs typeface="Calibri" pitchFamily="34" charset="0"/>
              </a:rPr>
              <a:t>Section 4: Teacher Module: </a:t>
            </a:r>
            <a:r>
              <a:rPr lang="en-US" altLang="en-US" sz="2100" b="1" dirty="0" smtClean="0">
                <a:solidFill>
                  <a:schemeClr val="tx1"/>
                </a:solidFill>
                <a:latin typeface="Calibri" pitchFamily="34" charset="0"/>
                <a:ea typeface="MS PGothic" pitchFamily="34" charset="-128"/>
                <a:cs typeface="Calibri" pitchFamily="34" charset="0"/>
              </a:rPr>
              <a:t>Digging into an </a:t>
            </a:r>
            <a:r>
              <a:rPr lang="en-US" altLang="en-US" sz="2100" b="1" i="1" dirty="0" smtClean="0">
                <a:solidFill>
                  <a:schemeClr val="tx1"/>
                </a:solidFill>
                <a:latin typeface="Calibri" pitchFamily="34" charset="0"/>
                <a:ea typeface="MS PGothic" pitchFamily="34" charset="-128"/>
                <a:cs typeface="Calibri" pitchFamily="34" charset="0"/>
              </a:rPr>
              <a:t>Artsource® </a:t>
            </a:r>
            <a:r>
              <a:rPr lang="en-US" altLang="en-US" sz="2100" b="1" dirty="0" smtClean="0">
                <a:solidFill>
                  <a:schemeClr val="tx1"/>
                </a:solidFill>
                <a:latin typeface="Calibri" pitchFamily="34" charset="0"/>
                <a:ea typeface="MS PGothic" pitchFamily="34" charset="-128"/>
                <a:cs typeface="Calibri" pitchFamily="34" charset="0"/>
              </a:rPr>
              <a:t>Lesson</a:t>
            </a:r>
          </a:p>
          <a:p>
            <a:pPr marL="0" indent="0" eaLnBrk="1" hangingPunct="1">
              <a:lnSpc>
                <a:spcPct val="80000"/>
              </a:lnSpc>
              <a:spcBef>
                <a:spcPts val="800"/>
              </a:spcBef>
              <a:spcAft>
                <a:spcPts val="200"/>
              </a:spcAft>
            </a:pPr>
            <a:endParaRPr lang="en-US" altLang="en-US" sz="2400" dirty="0" smtClean="0">
              <a:solidFill>
                <a:schemeClr val="tx1"/>
              </a:solidFill>
              <a:latin typeface="Calibri" pitchFamily="34" charset="0"/>
              <a:ea typeface="MS PGothic" pitchFamily="34" charset="-128"/>
              <a:cs typeface="Calibri" pitchFamily="34" charset="0"/>
            </a:endParaRPr>
          </a:p>
          <a:p>
            <a:pPr marL="0" indent="0" eaLnBrk="1" hangingPunct="1">
              <a:lnSpc>
                <a:spcPct val="80000"/>
              </a:lnSpc>
              <a:spcBef>
                <a:spcPts val="800"/>
              </a:spcBef>
              <a:spcAft>
                <a:spcPts val="200"/>
              </a:spcAft>
            </a:pPr>
            <a:r>
              <a:rPr lang="en-US" altLang="en-US" sz="2100" dirty="0" smtClean="0">
                <a:solidFill>
                  <a:schemeClr val="tx1"/>
                </a:solidFill>
                <a:latin typeface="Calibri" pitchFamily="34" charset="0"/>
                <a:ea typeface="MS PGothic" pitchFamily="34" charset="-128"/>
                <a:cs typeface="Calibri" pitchFamily="34" charset="0"/>
              </a:rPr>
              <a:t>Section 5: Teacher Module: </a:t>
            </a:r>
            <a:r>
              <a:rPr lang="en-US" altLang="en-US" sz="2100" b="1" dirty="0" smtClean="0">
                <a:solidFill>
                  <a:schemeClr val="tx1"/>
                </a:solidFill>
                <a:latin typeface="Calibri" pitchFamily="34" charset="0"/>
                <a:ea typeface="Arial" pitchFamily="34" charset="0"/>
                <a:cs typeface="Calibri" pitchFamily="34" charset="0"/>
              </a:rPr>
              <a:t>Classroom Connections, Extensions &amp; Resources</a:t>
            </a:r>
            <a:r>
              <a:rPr lang="en-US" altLang="en-US" sz="2100" b="1" dirty="0" smtClean="0">
                <a:solidFill>
                  <a:schemeClr val="tx1"/>
                </a:solidFill>
                <a:latin typeface="Calibri" pitchFamily="34" charset="0"/>
                <a:ea typeface="MS PGothic" pitchFamily="34" charset="-128"/>
                <a:cs typeface="Calibri" pitchFamily="34" charset="0"/>
              </a:rPr>
              <a:t> </a:t>
            </a:r>
          </a:p>
          <a:p>
            <a:pPr marL="0" indent="0" eaLnBrk="1" hangingPunct="1">
              <a:lnSpc>
                <a:spcPct val="80000"/>
              </a:lnSpc>
              <a:spcBef>
                <a:spcPts val="800"/>
              </a:spcBef>
              <a:spcAft>
                <a:spcPts val="800"/>
              </a:spcAft>
            </a:pPr>
            <a:endParaRPr lang="en-US" altLang="en-US" sz="2400" dirty="0" smtClean="0">
              <a:latin typeface="Calibri" pitchFamily="34" charset="0"/>
              <a:ea typeface="MS PGothic" pitchFamily="34" charset="-128"/>
              <a:cs typeface="Calibri" pitchFamily="34" charset="0"/>
            </a:endParaRPr>
          </a:p>
          <a:p>
            <a:pPr marL="0" indent="0" eaLnBrk="1" hangingPunct="1">
              <a:lnSpc>
                <a:spcPct val="80000"/>
              </a:lnSpc>
              <a:spcBef>
                <a:spcPts val="800"/>
              </a:spcBef>
              <a:spcAft>
                <a:spcPts val="800"/>
              </a:spcAft>
            </a:pPr>
            <a:endParaRPr lang="en-US" altLang="en-US" sz="2400" dirty="0" smtClean="0">
              <a:latin typeface="Calibri" pitchFamily="34" charset="0"/>
              <a:ea typeface="MS PGothic" pitchFamily="34" charset="-128"/>
              <a:cs typeface="Calibri" pitchFamily="34" charset="0"/>
            </a:endParaRPr>
          </a:p>
          <a:p>
            <a:pPr marL="0" indent="0" eaLnBrk="1" hangingPunct="1">
              <a:lnSpc>
                <a:spcPct val="80000"/>
              </a:lnSpc>
              <a:spcBef>
                <a:spcPts val="800"/>
              </a:spcBef>
              <a:spcAft>
                <a:spcPts val="800"/>
              </a:spcAft>
            </a:pPr>
            <a:endParaRPr lang="en-US" altLang="en-US" sz="2400" dirty="0" smtClean="0">
              <a:latin typeface="Calibri" pitchFamily="34" charset="0"/>
              <a:ea typeface="MS PGothic" pitchFamily="34" charset="-128"/>
              <a:cs typeface="Calibri" pitchFamily="34" charset="0"/>
            </a:endParaRPr>
          </a:p>
          <a:p>
            <a:pPr marL="0" indent="0"/>
            <a:endParaRPr lang="en-US" altLang="en-US" dirty="0" smtClean="0">
              <a:latin typeface="Calibri" pitchFamily="34" charset="0"/>
              <a:ea typeface="Arial" pitchFamily="34" charset="0"/>
              <a:cs typeface="Calibri" pitchFamily="34" charset="0"/>
            </a:endParaRPr>
          </a:p>
        </p:txBody>
      </p:sp>
    </p:spTree>
    <p:extLst>
      <p:ext uri="{BB962C8B-B14F-4D97-AF65-F5344CB8AC3E}">
        <p14:creationId xmlns:p14="http://schemas.microsoft.com/office/powerpoint/2010/main" val="207128072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bwMode="auto">
          <a:xfrm>
            <a:off x="457200" y="76200"/>
            <a:ext cx="82296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mtClean="0">
                <a:latin typeface="Calibri" pitchFamily="34" charset="0"/>
                <a:ea typeface="MS PGothic" pitchFamily="34" charset="-128"/>
                <a:cs typeface="Calibri" pitchFamily="34" charset="0"/>
              </a:rPr>
              <a:t>Objectives</a:t>
            </a:r>
          </a:p>
        </p:txBody>
      </p:sp>
      <p:sp>
        <p:nvSpPr>
          <p:cNvPr id="8194" name="Content Placeholder 2"/>
          <p:cNvSpPr>
            <a:spLocks noGrp="1"/>
          </p:cNvSpPr>
          <p:nvPr>
            <p:ph idx="1"/>
          </p:nvPr>
        </p:nvSpPr>
        <p:spPr bwMode="auto">
          <a:xfrm>
            <a:off x="228600" y="990600"/>
            <a:ext cx="8686800" cy="5334000"/>
          </a:xfrm>
          <a:ln>
            <a:miter lim="800000"/>
            <a:headEnd/>
            <a:tailEnd/>
          </a:ln>
        </p:spPr>
        <p:txBody>
          <a:bodyPr vert="horz" wrap="square" lIns="91440" tIns="45720" rIns="91440" bIns="45720" numCol="1" anchor="t" anchorCtr="0" compatLnSpc="1">
            <a:prstTxWarp prst="textNoShape">
              <a:avLst/>
            </a:prstTxWarp>
          </a:bodyPr>
          <a:lstStyle/>
          <a:p>
            <a:pPr marL="0" indent="0" eaLnBrk="1" hangingPunct="1">
              <a:lnSpc>
                <a:spcPct val="80000"/>
              </a:lnSpc>
              <a:spcBef>
                <a:spcPts val="800"/>
              </a:spcBef>
              <a:spcAft>
                <a:spcPts val="800"/>
              </a:spcAft>
              <a:defRPr/>
            </a:pPr>
            <a:endParaRPr lang="en-US" sz="2200" dirty="0">
              <a:ea typeface="MS PGothic" charset="0"/>
              <a:cs typeface="MS PGothic" charset="0"/>
            </a:endParaRPr>
          </a:p>
          <a:p>
            <a:pPr eaLnBrk="1" hangingPunct="1">
              <a:lnSpc>
                <a:spcPct val="80000"/>
              </a:lnSpc>
              <a:spcBef>
                <a:spcPts val="800"/>
              </a:spcBef>
              <a:spcAft>
                <a:spcPts val="1800"/>
              </a:spcAft>
              <a:buFont typeface="Arial" panose="020B0604020202020204" pitchFamily="34" charset="0"/>
              <a:buChar char="•"/>
              <a:defRPr/>
            </a:pPr>
            <a:r>
              <a:rPr lang="en-US" altLang="en-US" sz="2400" dirty="0" smtClean="0">
                <a:latin typeface="Calibri" pitchFamily="34" charset="0"/>
                <a:ea typeface="MS PGothic" pitchFamily="34" charset="-128"/>
                <a:cs typeface="Calibri" pitchFamily="34" charset="0"/>
              </a:rPr>
              <a:t>Understand </a:t>
            </a:r>
            <a:r>
              <a:rPr lang="en-US" altLang="en-US" sz="2400" dirty="0">
                <a:latin typeface="Calibri" pitchFamily="34" charset="0"/>
                <a:ea typeface="MS PGothic" pitchFamily="34" charset="-128"/>
                <a:cs typeface="Calibri" pitchFamily="34" charset="0"/>
              </a:rPr>
              <a:t>the concept and instructional practice of Arts Integration through the lens of core content </a:t>
            </a:r>
            <a:r>
              <a:rPr lang="en-US" altLang="en-US" sz="2400" dirty="0" smtClean="0">
                <a:latin typeface="Calibri" pitchFamily="34" charset="0"/>
                <a:ea typeface="MS PGothic" pitchFamily="34" charset="-128"/>
                <a:cs typeface="Calibri" pitchFamily="34" charset="0"/>
              </a:rPr>
              <a:t>areas</a:t>
            </a:r>
            <a:endParaRPr lang="en-US" sz="2400" dirty="0" smtClean="0">
              <a:ea typeface="MS PGothic" charset="0"/>
              <a:cs typeface="MS PGothic" charset="0"/>
            </a:endParaRPr>
          </a:p>
          <a:p>
            <a:pPr eaLnBrk="1" hangingPunct="1">
              <a:lnSpc>
                <a:spcPct val="80000"/>
              </a:lnSpc>
              <a:spcBef>
                <a:spcPts val="900"/>
              </a:spcBef>
              <a:spcAft>
                <a:spcPts val="1800"/>
              </a:spcAft>
              <a:buFont typeface="Arial" panose="020B0604020202020204" pitchFamily="34" charset="0"/>
              <a:buChar char="•"/>
              <a:defRPr/>
            </a:pPr>
            <a:r>
              <a:rPr lang="en-US" altLang="en-US" sz="2400" dirty="0" smtClean="0">
                <a:latin typeface="Calibri" pitchFamily="34" charset="0"/>
                <a:ea typeface="MS PGothic" pitchFamily="34" charset="-128"/>
                <a:cs typeface="Calibri" pitchFamily="34" charset="0"/>
              </a:rPr>
              <a:t>Become </a:t>
            </a:r>
            <a:r>
              <a:rPr lang="en-US" altLang="en-US" sz="2400" dirty="0">
                <a:latin typeface="Calibri" pitchFamily="34" charset="0"/>
                <a:ea typeface="MS PGothic" pitchFamily="34" charset="-128"/>
                <a:cs typeface="Calibri" pitchFamily="34" charset="0"/>
              </a:rPr>
              <a:t>familiar with, or review the Visual Arts Frameworks and Common Core Content ELA </a:t>
            </a:r>
            <a:r>
              <a:rPr lang="en-US" altLang="en-US" sz="2400" dirty="0" smtClean="0">
                <a:latin typeface="Calibri" pitchFamily="34" charset="0"/>
                <a:ea typeface="MS PGothic" pitchFamily="34" charset="-128"/>
                <a:cs typeface="Calibri" pitchFamily="34" charset="0"/>
              </a:rPr>
              <a:t>Standards</a:t>
            </a:r>
            <a:endParaRPr lang="en-US" sz="2400" dirty="0" smtClean="0">
              <a:ea typeface="MS PGothic" charset="0"/>
              <a:cs typeface="MS PGothic" charset="0"/>
            </a:endParaRPr>
          </a:p>
          <a:p>
            <a:pPr eaLnBrk="1" hangingPunct="1">
              <a:lnSpc>
                <a:spcPct val="80000"/>
              </a:lnSpc>
              <a:spcBef>
                <a:spcPts val="900"/>
              </a:spcBef>
              <a:spcAft>
                <a:spcPts val="1800"/>
              </a:spcAft>
              <a:buFont typeface="Arial" panose="020B0604020202020204" pitchFamily="34" charset="0"/>
              <a:buChar char="•"/>
              <a:defRPr/>
            </a:pPr>
            <a:r>
              <a:rPr lang="en-US" sz="2400" dirty="0" smtClean="0">
                <a:ea typeface="MS PGothic" charset="0"/>
                <a:cs typeface="MS PGothic" charset="0"/>
              </a:rPr>
              <a:t>Explore how the </a:t>
            </a:r>
            <a:r>
              <a:rPr lang="en-US" sz="2400" i="1" dirty="0" smtClean="0">
                <a:ea typeface="MS PGothic" charset="0"/>
                <a:cs typeface="MS PGothic" charset="0"/>
              </a:rPr>
              <a:t>Artsource®</a:t>
            </a:r>
            <a:r>
              <a:rPr lang="en-US" sz="2400" dirty="0">
                <a:ea typeface="MS PGothic" charset="0"/>
                <a:cs typeface="MS PGothic" charset="0"/>
              </a:rPr>
              <a:t> </a:t>
            </a:r>
            <a:r>
              <a:rPr lang="en-US" sz="2400" dirty="0" smtClean="0">
                <a:ea typeface="MS PGothic" charset="0"/>
                <a:cs typeface="MS PGothic" charset="0"/>
              </a:rPr>
              <a:t>units </a:t>
            </a:r>
            <a:r>
              <a:rPr lang="en-US" sz="2400" dirty="0">
                <a:ea typeface="MS PGothic" charset="0"/>
                <a:cs typeface="MS PGothic" charset="0"/>
              </a:rPr>
              <a:t>can be </a:t>
            </a:r>
            <a:r>
              <a:rPr lang="en-US" sz="2400" dirty="0" smtClean="0">
                <a:ea typeface="MS PGothic" charset="0"/>
                <a:cs typeface="MS PGothic" charset="0"/>
              </a:rPr>
              <a:t>resources </a:t>
            </a:r>
            <a:r>
              <a:rPr lang="en-US" sz="2400" dirty="0">
                <a:ea typeface="MS PGothic" charset="0"/>
                <a:cs typeface="MS PGothic" charset="0"/>
              </a:rPr>
              <a:t>for arts integration for </a:t>
            </a:r>
            <a:r>
              <a:rPr lang="en-US" sz="2400" dirty="0" smtClean="0">
                <a:ea typeface="MS PGothic" charset="0"/>
                <a:cs typeface="MS PGothic" charset="0"/>
              </a:rPr>
              <a:t>K-8 school-wide instruction</a:t>
            </a:r>
          </a:p>
          <a:p>
            <a:pPr eaLnBrk="1" hangingPunct="1">
              <a:lnSpc>
                <a:spcPct val="80000"/>
              </a:lnSpc>
              <a:spcBef>
                <a:spcPts val="900"/>
              </a:spcBef>
              <a:spcAft>
                <a:spcPts val="1800"/>
              </a:spcAft>
              <a:buFont typeface="Arial" panose="020B0604020202020204" pitchFamily="34" charset="0"/>
              <a:buChar char="•"/>
              <a:defRPr/>
            </a:pPr>
            <a:r>
              <a:rPr lang="en-US" sz="2400" dirty="0" smtClean="0">
                <a:ea typeface="MS PGothic" charset="0"/>
                <a:cs typeface="MS PGothic" charset="0"/>
              </a:rPr>
              <a:t>Analyze </a:t>
            </a:r>
            <a:r>
              <a:rPr lang="en-US" sz="2400" dirty="0">
                <a:ea typeface="MS PGothic" charset="0"/>
                <a:cs typeface="MS PGothic" charset="0"/>
              </a:rPr>
              <a:t>one </a:t>
            </a:r>
            <a:r>
              <a:rPr lang="en-US" sz="2400" i="1" dirty="0">
                <a:ea typeface="MS PGothic" charset="0"/>
                <a:cs typeface="MS PGothic" charset="0"/>
              </a:rPr>
              <a:t>Artsource®</a:t>
            </a:r>
            <a:r>
              <a:rPr lang="en-US" sz="2400" dirty="0">
                <a:ea typeface="MS PGothic" charset="0"/>
                <a:cs typeface="MS PGothic" charset="0"/>
              </a:rPr>
              <a:t> </a:t>
            </a:r>
            <a:r>
              <a:rPr lang="en-US" sz="2400" dirty="0" smtClean="0">
                <a:ea typeface="MS PGothic" charset="0"/>
                <a:cs typeface="MS PGothic" charset="0"/>
              </a:rPr>
              <a:t>lesson </a:t>
            </a:r>
            <a:r>
              <a:rPr lang="en-US" sz="2400" dirty="0">
                <a:ea typeface="MS PGothic" charset="0"/>
                <a:cs typeface="MS PGothic" charset="0"/>
              </a:rPr>
              <a:t>in depth </a:t>
            </a:r>
            <a:r>
              <a:rPr lang="en-US" sz="2400" dirty="0" smtClean="0">
                <a:ea typeface="MS PGothic" charset="0"/>
                <a:cs typeface="MS PGothic" charset="0"/>
              </a:rPr>
              <a:t>for use in your classroom</a:t>
            </a:r>
          </a:p>
          <a:p>
            <a:pPr eaLnBrk="1" hangingPunct="1">
              <a:lnSpc>
                <a:spcPct val="80000"/>
              </a:lnSpc>
              <a:spcBef>
                <a:spcPts val="900"/>
              </a:spcBef>
              <a:spcAft>
                <a:spcPts val="1800"/>
              </a:spcAft>
              <a:buFont typeface="Arial" panose="020B0604020202020204" pitchFamily="34" charset="0"/>
              <a:buChar char="•"/>
              <a:defRPr/>
            </a:pPr>
            <a:r>
              <a:rPr lang="en-US" altLang="en-US" sz="2400" dirty="0" smtClean="0">
                <a:latin typeface="Calibri" pitchFamily="34" charset="0"/>
                <a:ea typeface="MS PGothic" pitchFamily="34" charset="-128"/>
                <a:cs typeface="Calibri" pitchFamily="34" charset="0"/>
              </a:rPr>
              <a:t>Using </a:t>
            </a:r>
            <a:r>
              <a:rPr lang="en-US" altLang="en-US" sz="2400" dirty="0">
                <a:latin typeface="Calibri" pitchFamily="34" charset="0"/>
                <a:ea typeface="MS PGothic" pitchFamily="34" charset="-128"/>
                <a:cs typeface="Calibri" pitchFamily="34" charset="0"/>
              </a:rPr>
              <a:t>a specific </a:t>
            </a:r>
            <a:r>
              <a:rPr lang="en-US" altLang="en-US" sz="2400" i="1" dirty="0">
                <a:latin typeface="Calibri" pitchFamily="34" charset="0"/>
                <a:ea typeface="MS PGothic" pitchFamily="34" charset="-128"/>
                <a:cs typeface="Calibri" pitchFamily="34" charset="0"/>
              </a:rPr>
              <a:t>Artsource® </a:t>
            </a:r>
            <a:r>
              <a:rPr lang="en-US" altLang="en-US" sz="2400" dirty="0">
                <a:latin typeface="Calibri" pitchFamily="34" charset="0"/>
                <a:ea typeface="MS PGothic" pitchFamily="34" charset="-128"/>
                <a:cs typeface="Calibri" pitchFamily="34" charset="0"/>
              </a:rPr>
              <a:t>unit, make grade-level, standards-aligned connections and extensions for use in your classroom.</a:t>
            </a:r>
          </a:p>
          <a:p>
            <a:pPr eaLnBrk="1" hangingPunct="1">
              <a:lnSpc>
                <a:spcPct val="80000"/>
              </a:lnSpc>
              <a:spcBef>
                <a:spcPts val="900"/>
              </a:spcBef>
              <a:spcAft>
                <a:spcPts val="1800"/>
              </a:spcAft>
              <a:buFont typeface="Arial" panose="020B0604020202020204" pitchFamily="34" charset="0"/>
              <a:buChar char="•"/>
              <a:defRPr/>
            </a:pPr>
            <a:endParaRPr lang="en-US" sz="2400" dirty="0" smtClean="0">
              <a:ea typeface="MS PGothic" charset="0"/>
              <a:cs typeface="MS PGothic" charset="0"/>
            </a:endParaRPr>
          </a:p>
          <a:p>
            <a:pPr eaLnBrk="1" hangingPunct="1">
              <a:lnSpc>
                <a:spcPct val="80000"/>
              </a:lnSpc>
              <a:spcBef>
                <a:spcPts val="900"/>
              </a:spcBef>
              <a:spcAft>
                <a:spcPts val="800"/>
              </a:spcAft>
              <a:buFont typeface="Arial" panose="020B0604020202020204" pitchFamily="34" charset="0"/>
              <a:buChar char="•"/>
              <a:defRPr/>
            </a:pPr>
            <a:endParaRPr lang="en-US" sz="2400" dirty="0">
              <a:ea typeface="MS PGothic" charset="0"/>
              <a:cs typeface="MS PGothic" charset="0"/>
            </a:endParaRPr>
          </a:p>
        </p:txBody>
      </p:sp>
      <p:sp>
        <p:nvSpPr>
          <p:cNvPr id="9220" name="Slide Number Placeholder 3"/>
          <p:cNvSpPr>
            <a:spLocks noGrp="1"/>
          </p:cNvSpPr>
          <p:nvPr>
            <p:ph type="sldNum" sz="quarter" idx="12"/>
          </p:nvPr>
        </p:nvSpPr>
        <p:spPr>
          <a:noFill/>
        </p:spPr>
        <p:txBody>
          <a:bodyPr/>
          <a:lstStyle>
            <a:lvl1pPr>
              <a:defRPr sz="1400">
                <a:solidFill>
                  <a:srgbClr val="000000"/>
                </a:solidFill>
                <a:latin typeface="Arial" pitchFamily="34" charset="0"/>
                <a:ea typeface="MS PGothic" pitchFamily="34" charset="-128"/>
                <a:sym typeface="Arial" pitchFamily="34" charset="0"/>
              </a:defRPr>
            </a:lvl1pPr>
            <a:lvl2pPr marL="742950" indent="-285750">
              <a:defRPr sz="1400">
                <a:solidFill>
                  <a:srgbClr val="000000"/>
                </a:solidFill>
                <a:latin typeface="Arial" pitchFamily="34" charset="0"/>
                <a:ea typeface="MS PGothic" pitchFamily="34" charset="-128"/>
                <a:sym typeface="Arial" pitchFamily="34" charset="0"/>
              </a:defRPr>
            </a:lvl2pPr>
            <a:lvl3pPr marL="1143000" indent="-228600">
              <a:defRPr sz="1400">
                <a:solidFill>
                  <a:srgbClr val="000000"/>
                </a:solidFill>
                <a:latin typeface="Arial" pitchFamily="34" charset="0"/>
                <a:ea typeface="MS PGothic" pitchFamily="34" charset="-128"/>
                <a:sym typeface="Arial" pitchFamily="34" charset="0"/>
              </a:defRPr>
            </a:lvl3pPr>
            <a:lvl4pPr marL="1600200" indent="-228600">
              <a:defRPr sz="1400">
                <a:solidFill>
                  <a:srgbClr val="000000"/>
                </a:solidFill>
                <a:latin typeface="Arial" pitchFamily="34" charset="0"/>
                <a:ea typeface="MS PGothic" pitchFamily="34" charset="-128"/>
                <a:sym typeface="Arial" pitchFamily="34" charset="0"/>
              </a:defRPr>
            </a:lvl4pPr>
            <a:lvl5pPr marL="2057400" indent="-228600">
              <a:defRPr sz="1400">
                <a:solidFill>
                  <a:srgbClr val="000000"/>
                </a:solidFill>
                <a:latin typeface="Arial" pitchFamily="34" charset="0"/>
                <a:ea typeface="MS PGothic" pitchFamily="34" charset="-128"/>
                <a:sym typeface="Arial" pitchFamily="34" charset="0"/>
              </a:defRPr>
            </a:lvl5pPr>
            <a:lvl6pPr marL="25146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6pPr>
            <a:lvl7pPr marL="29718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7pPr>
            <a:lvl8pPr marL="34290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8pPr>
            <a:lvl9pPr marL="38862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9pPr>
          </a:lstStyle>
          <a:p>
            <a:fld id="{348B0BC7-24C2-470E-BEAC-AF00E72E3F3D}" type="slidenum">
              <a:rPr lang="en-US" altLang="en-US" sz="1200" smtClean="0">
                <a:solidFill>
                  <a:srgbClr val="898989"/>
                </a:solidFill>
                <a:latin typeface="Calibri" pitchFamily="34" charset="0"/>
                <a:cs typeface="Arial" pitchFamily="34" charset="0"/>
              </a:rPr>
              <a:pPr/>
              <a:t>5</a:t>
            </a:fld>
            <a:endParaRPr lang="en-US" altLang="en-US" sz="1200" smtClean="0">
              <a:solidFill>
                <a:srgbClr val="898989"/>
              </a:solidFill>
              <a:latin typeface="Calibri" pitchFamily="34" charset="0"/>
              <a:cs typeface="Arial" pitchFamily="34" charset="0"/>
            </a:endParaRPr>
          </a:p>
        </p:txBody>
      </p:sp>
    </p:spTree>
    <p:extLst>
      <p:ext uri="{BB962C8B-B14F-4D97-AF65-F5344CB8AC3E}">
        <p14:creationId xmlns:p14="http://schemas.microsoft.com/office/powerpoint/2010/main" val="132321626"/>
      </p:ext>
    </p:extLst>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bwMode="auto">
          <a:xfrm>
            <a:off x="457200" y="76200"/>
            <a:ext cx="82296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mtClean="0">
                <a:latin typeface="Calibri" pitchFamily="34" charset="0"/>
                <a:ea typeface="Arial" pitchFamily="34" charset="0"/>
                <a:cs typeface="Calibri" pitchFamily="34" charset="0"/>
              </a:rPr>
              <a:t>Section 1: Why Arts Integration?</a:t>
            </a:r>
          </a:p>
        </p:txBody>
      </p:sp>
      <p:sp>
        <p:nvSpPr>
          <p:cNvPr id="9219" name="Content Placeholder 2"/>
          <p:cNvSpPr>
            <a:spLocks noGrp="1"/>
          </p:cNvSpPr>
          <p:nvPr>
            <p:ph idx="1"/>
          </p:nvPr>
        </p:nvSpPr>
        <p:spPr bwMode="auto">
          <a:xfrm>
            <a:off x="609600" y="1600200"/>
            <a:ext cx="8077200" cy="45259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eaLnBrk="1" hangingPunct="1">
              <a:lnSpc>
                <a:spcPct val="80000"/>
              </a:lnSpc>
              <a:spcBef>
                <a:spcPts val="800"/>
              </a:spcBef>
              <a:spcAft>
                <a:spcPts val="800"/>
              </a:spcAft>
            </a:pPr>
            <a:endParaRPr lang="en-US" altLang="en-US" dirty="0" smtClean="0">
              <a:latin typeface="Calibri" pitchFamily="34" charset="0"/>
              <a:ea typeface="MS PGothic" pitchFamily="34" charset="-128"/>
              <a:cs typeface="Calibri" pitchFamily="34" charset="0"/>
            </a:endParaRPr>
          </a:p>
          <a:p>
            <a:pPr marL="0" indent="0" eaLnBrk="1" hangingPunct="1">
              <a:lnSpc>
                <a:spcPct val="80000"/>
              </a:lnSpc>
              <a:spcBef>
                <a:spcPts val="800"/>
              </a:spcBef>
              <a:spcAft>
                <a:spcPts val="800"/>
              </a:spcAft>
            </a:pPr>
            <a:r>
              <a:rPr lang="en-US" altLang="en-US" sz="2800" b="1" i="1" u="sng" dirty="0" smtClean="0">
                <a:latin typeface="Calibri" pitchFamily="34" charset="0"/>
                <a:ea typeface="MS PGothic" pitchFamily="34" charset="-128"/>
                <a:cs typeface="Calibri" pitchFamily="34" charset="0"/>
              </a:rPr>
              <a:t>Leadership</a:t>
            </a:r>
            <a:endParaRPr lang="en-US" altLang="en-US" sz="2400" i="1" dirty="0" smtClean="0">
              <a:latin typeface="Calibri" pitchFamily="34" charset="0"/>
              <a:ea typeface="MS PGothic" pitchFamily="34" charset="-128"/>
              <a:cs typeface="Calibri" pitchFamily="34" charset="0"/>
            </a:endParaRPr>
          </a:p>
          <a:p>
            <a:pPr marL="0" indent="0" eaLnBrk="1" hangingPunct="1">
              <a:lnSpc>
                <a:spcPct val="80000"/>
              </a:lnSpc>
              <a:spcBef>
                <a:spcPts val="800"/>
              </a:spcBef>
              <a:spcAft>
                <a:spcPts val="800"/>
              </a:spcAft>
            </a:pPr>
            <a:r>
              <a:rPr lang="en-US" altLang="en-US" sz="2800" b="1" dirty="0" smtClean="0">
                <a:latin typeface="Calibri" pitchFamily="34" charset="0"/>
                <a:ea typeface="MS PGothic" pitchFamily="34" charset="-128"/>
                <a:cs typeface="Calibri" pitchFamily="34" charset="0"/>
              </a:rPr>
              <a:t>Outcome: </a:t>
            </a:r>
            <a:r>
              <a:rPr lang="en-US" altLang="en-US" sz="2800" dirty="0" smtClean="0">
                <a:latin typeface="Calibri" pitchFamily="34" charset="0"/>
                <a:ea typeface="MS PGothic" pitchFamily="34" charset="-128"/>
                <a:cs typeface="Calibri" pitchFamily="34" charset="0"/>
              </a:rPr>
              <a:t>Understand the concept and instructional practice of Arts Integration through the lens of core content areas.</a:t>
            </a:r>
          </a:p>
          <a:p>
            <a:pPr marL="0" indent="0" eaLnBrk="1" hangingPunct="1">
              <a:lnSpc>
                <a:spcPct val="80000"/>
              </a:lnSpc>
              <a:spcBef>
                <a:spcPts val="800"/>
              </a:spcBef>
              <a:spcAft>
                <a:spcPts val="800"/>
              </a:spcAft>
            </a:pPr>
            <a:endParaRPr lang="en-US" altLang="en-US" sz="2400" dirty="0" smtClean="0">
              <a:latin typeface="Calibri" pitchFamily="34" charset="0"/>
              <a:ea typeface="MS PGothic" pitchFamily="34" charset="-128"/>
              <a:cs typeface="Calibri" pitchFamily="34" charset="0"/>
            </a:endParaRPr>
          </a:p>
          <a:p>
            <a:pPr marL="0" indent="0" eaLnBrk="1" hangingPunct="1">
              <a:lnSpc>
                <a:spcPct val="80000"/>
              </a:lnSpc>
              <a:spcBef>
                <a:spcPts val="800"/>
              </a:spcBef>
              <a:spcAft>
                <a:spcPts val="800"/>
              </a:spcAft>
            </a:pPr>
            <a:endParaRPr lang="en-US" altLang="en-US" sz="2400" dirty="0" smtClean="0">
              <a:latin typeface="Calibri" pitchFamily="34" charset="0"/>
              <a:ea typeface="MS PGothic" pitchFamily="34" charset="-128"/>
              <a:cs typeface="Calibri" pitchFamily="34" charset="0"/>
            </a:endParaRPr>
          </a:p>
          <a:p>
            <a:pPr marL="0" indent="0"/>
            <a:endParaRPr lang="en-US" altLang="en-US" dirty="0" smtClean="0">
              <a:latin typeface="Calibri" pitchFamily="34" charset="0"/>
              <a:ea typeface="Arial" pitchFamily="34" charset="0"/>
              <a:cs typeface="Calibri" pitchFamily="34" charset="0"/>
            </a:endParaRPr>
          </a:p>
        </p:txBody>
      </p:sp>
    </p:spTree>
    <p:extLst>
      <p:ext uri="{BB962C8B-B14F-4D97-AF65-F5344CB8AC3E}">
        <p14:creationId xmlns:p14="http://schemas.microsoft.com/office/powerpoint/2010/main" val="77441639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93178" y="2456065"/>
            <a:ext cx="3981450" cy="4400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389140"/>
            <a:ext cx="4892367" cy="38476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5105400" y="389140"/>
            <a:ext cx="3733800" cy="1754326"/>
          </a:xfrm>
          <a:prstGeom prst="rect">
            <a:avLst/>
          </a:prstGeom>
          <a:noFill/>
        </p:spPr>
        <p:txBody>
          <a:bodyPr wrap="square" rtlCol="0">
            <a:spAutoFit/>
          </a:bodyPr>
          <a:lstStyle/>
          <a:p>
            <a:pPr algn="ctr"/>
            <a:r>
              <a:rPr lang="en-US" sz="5400" dirty="0" smtClean="0">
                <a:solidFill>
                  <a:srgbClr val="FF0000"/>
                </a:solidFill>
                <a:latin typeface="Arial Black" panose="020B0A04020102020204" pitchFamily="34" charset="0"/>
              </a:rPr>
              <a:t>Why Arts for All?</a:t>
            </a:r>
            <a:endParaRPr lang="en-US" sz="5400" dirty="0">
              <a:solidFill>
                <a:srgbClr val="FF0000"/>
              </a:solidFill>
              <a:latin typeface="Arial Black" panose="020B0A04020102020204" pitchFamily="34" charset="0"/>
            </a:endParaRPr>
          </a:p>
        </p:txBody>
      </p:sp>
    </p:spTree>
    <p:extLst>
      <p:ext uri="{BB962C8B-B14F-4D97-AF65-F5344CB8AC3E}">
        <p14:creationId xmlns:p14="http://schemas.microsoft.com/office/powerpoint/2010/main" val="360813475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5" name="Picture 3" descr="C:\Users\nsilva\AppData\Local\Microsoft\Windows\Temporary Internet Files\Content.IE5\C9TVZ893\MP900439281[1].jpg"/>
          <p:cNvPicPr>
            <a:picLocks noChangeAspect="1" noChangeArrowheads="1"/>
          </p:cNvPicPr>
          <p:nvPr/>
        </p:nvPicPr>
        <p:blipFill>
          <a:blip r:embed="rId3" cstate="email">
            <a:extLst>
              <a:ext uri="{BEBA8EAE-BF5A-486C-A8C5-ECC9F3942E4B}">
                <a14:imgProps xmlns:a14="http://schemas.microsoft.com/office/drawing/2010/main">
                  <a14:imgLayer r:embed="rId4">
                    <a14:imgEffect>
                      <a14:backgroundRemoval t="9814" b="100000" l="0" r="100000">
                        <a14:foregroundMark x1="15467" y1="32487" x2="15467" y2="32487"/>
                        <a14:foregroundMark x1="15467" y1="20135" x2="15467" y2="20135"/>
                        <a14:foregroundMark x1="8933" y1="22250" x2="8933" y2="22250"/>
                        <a14:foregroundMark x1="19600" y1="16751" x2="19600" y2="16751"/>
                        <a14:foregroundMark x1="24533" y1="13875" x2="24533" y2="13875"/>
                        <a14:foregroundMark x1="37067" y1="15398" x2="37067" y2="15398"/>
                        <a14:foregroundMark x1="25067" y1="19205" x2="25067" y2="19205"/>
                        <a14:foregroundMark x1="12267" y1="17090" x2="12267" y2="17090"/>
                        <a14:foregroundMark x1="8133" y1="15567" x2="8133" y2="15567"/>
                        <a14:backgroundMark x1="94533" y1="62352" x2="94533" y2="62352"/>
                        <a14:backgroundMark x1="78133" y1="57360" x2="78133" y2="57360"/>
                        <a14:backgroundMark x1="50800" y1="51100" x2="50800" y2="51100"/>
                        <a14:backgroundMark x1="44000" y1="38240" x2="44000" y2="38240"/>
                        <a14:backgroundMark x1="5733" y1="77157" x2="5733" y2="77157"/>
                        <a14:backgroundMark x1="97867" y1="72166" x2="97867" y2="72166"/>
                      </a14:backgroundRemoval>
                    </a14:imgEffect>
                  </a14:imgLayer>
                </a14:imgProps>
              </a:ext>
              <a:ext uri="{28A0092B-C50C-407E-A947-70E740481C1C}">
                <a14:useLocalDpi xmlns:a14="http://schemas.microsoft.com/office/drawing/2010/main"/>
              </a:ext>
            </a:extLst>
          </a:blip>
          <a:srcRect/>
          <a:stretch>
            <a:fillRect/>
          </a:stretch>
        </p:blipFill>
        <p:spPr bwMode="auto">
          <a:xfrm>
            <a:off x="0" y="-609601"/>
            <a:ext cx="4114800" cy="7467601"/>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1662545" y="381000"/>
            <a:ext cx="7239000" cy="3293209"/>
          </a:xfrm>
          <a:prstGeom prst="rect">
            <a:avLst/>
          </a:prstGeom>
          <a:noFill/>
        </p:spPr>
        <p:txBody>
          <a:bodyPr wrap="square" rtlCol="0">
            <a:spAutoFit/>
          </a:bodyPr>
          <a:lstStyle/>
          <a:p>
            <a:pPr fontAlgn="base">
              <a:spcBef>
                <a:spcPct val="0"/>
              </a:spcBef>
              <a:spcAft>
                <a:spcPct val="0"/>
              </a:spcAft>
              <a:defRPr/>
            </a:pPr>
            <a:r>
              <a:rPr lang="en-US" sz="4800" b="1" dirty="0" smtClean="0">
                <a:solidFill>
                  <a:srgbClr val="FF0000"/>
                </a:solidFill>
                <a:latin typeface="Arial" panose="020B0604020202020204" pitchFamily="34" charset="0"/>
                <a:cs typeface="Arial" panose="020B0604020202020204" pitchFamily="34" charset="0"/>
              </a:rPr>
              <a:t>Why Arts for All?</a:t>
            </a:r>
          </a:p>
          <a:p>
            <a:pPr fontAlgn="base">
              <a:spcBef>
                <a:spcPct val="0"/>
              </a:spcBef>
              <a:spcAft>
                <a:spcPct val="0"/>
              </a:spcAft>
              <a:defRPr/>
            </a:pPr>
            <a:endParaRPr lang="en-US" sz="800" b="1" dirty="0" smtClean="0">
              <a:solidFill>
                <a:srgbClr val="FF0000"/>
              </a:solidFill>
              <a:latin typeface="Arial" panose="020B0604020202020204" pitchFamily="34" charset="0"/>
              <a:cs typeface="Arial" panose="020B0604020202020204" pitchFamily="34" charset="0"/>
            </a:endParaRPr>
          </a:p>
          <a:p>
            <a:pPr fontAlgn="base">
              <a:spcBef>
                <a:spcPct val="0"/>
              </a:spcBef>
              <a:spcAft>
                <a:spcPct val="0"/>
              </a:spcAft>
              <a:defRPr/>
            </a:pPr>
            <a:r>
              <a:rPr lang="en-US" sz="2400" dirty="0" smtClean="0">
                <a:solidFill>
                  <a:prstClr val="black"/>
                </a:solidFill>
                <a:latin typeface="Arial" panose="020B0604020202020204" pitchFamily="34" charset="0"/>
                <a:cs typeface="Arial" panose="020B0604020202020204" pitchFamily="34" charset="0"/>
              </a:rPr>
              <a:t>Arts </a:t>
            </a:r>
            <a:r>
              <a:rPr lang="en-US" sz="2400" dirty="0">
                <a:solidFill>
                  <a:prstClr val="black"/>
                </a:solidFill>
                <a:latin typeface="Arial" panose="020B0604020202020204" pitchFamily="34" charset="0"/>
                <a:cs typeface="Arial" panose="020B0604020202020204" pitchFamily="34" charset="0"/>
              </a:rPr>
              <a:t>education </a:t>
            </a:r>
            <a:r>
              <a:rPr lang="en-US" sz="2400" dirty="0" smtClean="0">
                <a:solidFill>
                  <a:prstClr val="black"/>
                </a:solidFill>
                <a:latin typeface="Arial" panose="020B0604020202020204" pitchFamily="34" charset="0"/>
                <a:cs typeface="Arial" panose="020B0604020202020204" pitchFamily="34" charset="0"/>
              </a:rPr>
              <a:t>provides </a:t>
            </a:r>
            <a:r>
              <a:rPr lang="en-US" sz="2400" dirty="0">
                <a:solidFill>
                  <a:prstClr val="black"/>
                </a:solidFill>
                <a:latin typeface="Arial" panose="020B0604020202020204" pitchFamily="34" charset="0"/>
                <a:cs typeface="Arial" panose="020B0604020202020204" pitchFamily="34" charset="0"/>
              </a:rPr>
              <a:t>an </a:t>
            </a:r>
            <a:r>
              <a:rPr lang="en-US" sz="2400" dirty="0" smtClean="0">
                <a:solidFill>
                  <a:prstClr val="black"/>
                </a:solidFill>
                <a:latin typeface="Arial" panose="020B0604020202020204" pitchFamily="34" charset="0"/>
                <a:cs typeface="Arial" panose="020B0604020202020204" pitchFamily="34" charset="0"/>
              </a:rPr>
              <a:t>efficient </a:t>
            </a:r>
            <a:r>
              <a:rPr lang="en-US" sz="2400" dirty="0">
                <a:solidFill>
                  <a:prstClr val="black"/>
                </a:solidFill>
                <a:latin typeface="Arial" panose="020B0604020202020204" pitchFamily="34" charset="0"/>
                <a:cs typeface="Arial" panose="020B0604020202020204" pitchFamily="34" charset="0"/>
              </a:rPr>
              <a:t>and effective way to infuse creativity </a:t>
            </a:r>
            <a:r>
              <a:rPr lang="en-US" sz="2400" dirty="0" smtClean="0">
                <a:solidFill>
                  <a:prstClr val="black"/>
                </a:solidFill>
                <a:latin typeface="Arial" panose="020B0604020202020204" pitchFamily="34" charset="0"/>
                <a:cs typeface="Arial" panose="020B0604020202020204" pitchFamily="34" charset="0"/>
              </a:rPr>
              <a:t>in </a:t>
            </a:r>
            <a:r>
              <a:rPr lang="en-US" sz="2400" dirty="0">
                <a:solidFill>
                  <a:prstClr val="black"/>
                </a:solidFill>
                <a:latin typeface="Arial" panose="020B0604020202020204" pitchFamily="34" charset="0"/>
                <a:cs typeface="Arial" panose="020B0604020202020204" pitchFamily="34" charset="0"/>
              </a:rPr>
              <a:t>our schools and </a:t>
            </a:r>
            <a:r>
              <a:rPr lang="en-US" sz="2400" dirty="0" smtClean="0">
                <a:solidFill>
                  <a:prstClr val="black"/>
                </a:solidFill>
                <a:latin typeface="Arial" panose="020B0604020202020204" pitchFamily="34" charset="0"/>
                <a:cs typeface="Arial" panose="020B0604020202020204" pitchFamily="34" charset="0"/>
              </a:rPr>
              <a:t>to solve </a:t>
            </a:r>
            <a:r>
              <a:rPr lang="en-US" sz="2400" dirty="0">
                <a:solidFill>
                  <a:prstClr val="black"/>
                </a:solidFill>
                <a:latin typeface="Arial" panose="020B0604020202020204" pitchFamily="34" charset="0"/>
                <a:cs typeface="Arial" panose="020B0604020202020204" pitchFamily="34" charset="0"/>
              </a:rPr>
              <a:t>many of the problems </a:t>
            </a:r>
            <a:r>
              <a:rPr lang="en-US" sz="2400" dirty="0" smtClean="0">
                <a:solidFill>
                  <a:prstClr val="black"/>
                </a:solidFill>
                <a:latin typeface="Arial" panose="020B0604020202020204" pitchFamily="34" charset="0"/>
                <a:cs typeface="Arial" panose="020B0604020202020204" pitchFamily="34" charset="0"/>
              </a:rPr>
              <a:t>our schools are facing.</a:t>
            </a:r>
            <a:endParaRPr lang="en-US" sz="2400" dirty="0">
              <a:solidFill>
                <a:prstClr val="black"/>
              </a:solidFill>
              <a:latin typeface="Arial" panose="020B0604020202020204" pitchFamily="34" charset="0"/>
              <a:cs typeface="Arial" panose="020B0604020202020204" pitchFamily="34" charset="0"/>
            </a:endParaRPr>
          </a:p>
          <a:p>
            <a:pPr fontAlgn="base">
              <a:spcBef>
                <a:spcPct val="0"/>
              </a:spcBef>
              <a:spcAft>
                <a:spcPct val="0"/>
              </a:spcAft>
              <a:defRPr/>
            </a:pPr>
            <a:endParaRPr lang="en-US" sz="800" dirty="0">
              <a:solidFill>
                <a:prstClr val="black"/>
              </a:solidFill>
              <a:latin typeface="Arial" panose="020B0604020202020204" pitchFamily="34" charset="0"/>
              <a:cs typeface="Arial" panose="020B0604020202020204" pitchFamily="34" charset="0"/>
            </a:endParaRPr>
          </a:p>
          <a:p>
            <a:pPr fontAlgn="base">
              <a:spcBef>
                <a:spcPct val="0"/>
              </a:spcBef>
              <a:spcAft>
                <a:spcPct val="0"/>
              </a:spcAft>
              <a:defRPr/>
            </a:pPr>
            <a:r>
              <a:rPr lang="en-US" sz="2400" dirty="0">
                <a:solidFill>
                  <a:prstClr val="black"/>
                </a:solidFill>
                <a:latin typeface="Arial" panose="020B0604020202020204" pitchFamily="34" charset="0"/>
                <a:cs typeface="Arial" panose="020B0604020202020204" pitchFamily="34" charset="0"/>
              </a:rPr>
              <a:t>Over 25 years of </a:t>
            </a:r>
            <a:r>
              <a:rPr lang="en-US" sz="2400" dirty="0">
                <a:solidFill>
                  <a:prstClr val="black"/>
                </a:solidFill>
                <a:latin typeface="Arial" panose="020B0604020202020204" pitchFamily="34" charset="0"/>
                <a:cs typeface="Arial" panose="020B0604020202020204" pitchFamily="34" charset="0"/>
                <a:hlinkClick r:id="rId5"/>
              </a:rPr>
              <a:t>research</a:t>
            </a:r>
            <a:r>
              <a:rPr lang="en-US" sz="2400" dirty="0">
                <a:solidFill>
                  <a:prstClr val="black"/>
                </a:solidFill>
                <a:latin typeface="Arial" panose="020B0604020202020204" pitchFamily="34" charset="0"/>
                <a:cs typeface="Arial" panose="020B0604020202020204" pitchFamily="34" charset="0"/>
              </a:rPr>
              <a:t> show the arts significantly improve </a:t>
            </a:r>
            <a:r>
              <a:rPr lang="en-US" sz="2400" dirty="0" smtClean="0">
                <a:solidFill>
                  <a:prstClr val="black"/>
                </a:solidFill>
                <a:latin typeface="Arial" panose="020B0604020202020204" pitchFamily="34" charset="0"/>
                <a:cs typeface="Arial" panose="020B0604020202020204" pitchFamily="34" charset="0"/>
              </a:rPr>
              <a:t>student outcomes particularly among at-risk students.</a:t>
            </a:r>
            <a:endParaRPr lang="en-US" sz="2400" dirty="0">
              <a:solidFill>
                <a:prstClr val="black"/>
              </a:solidFill>
              <a:latin typeface="Arial" panose="020B0604020202020204" pitchFamily="34" charset="0"/>
              <a:cs typeface="Arial" panose="020B0604020202020204" pitchFamily="34" charset="0"/>
            </a:endParaRPr>
          </a:p>
        </p:txBody>
      </p:sp>
      <p:sp>
        <p:nvSpPr>
          <p:cNvPr id="4" name="Rectangle 3"/>
          <p:cNvSpPr/>
          <p:nvPr/>
        </p:nvSpPr>
        <p:spPr>
          <a:xfrm>
            <a:off x="4343400" y="3796367"/>
            <a:ext cx="4572000" cy="2985433"/>
          </a:xfrm>
          <a:prstGeom prst="rect">
            <a:avLst/>
          </a:prstGeom>
          <a:solidFill>
            <a:schemeClr val="accent4">
              <a:lumMod val="60000"/>
              <a:lumOff val="40000"/>
            </a:schemeClr>
          </a:solidFill>
        </p:spPr>
        <p:txBody>
          <a:bodyPr wrap="square">
            <a:spAutoFit/>
          </a:bodyPr>
          <a:lstStyle/>
          <a:p>
            <a:pPr fontAlgn="base">
              <a:spcBef>
                <a:spcPct val="0"/>
              </a:spcBef>
              <a:spcAft>
                <a:spcPct val="0"/>
              </a:spcAft>
            </a:pPr>
            <a:r>
              <a:rPr lang="en-US" sz="2000" b="1" dirty="0" smtClean="0">
                <a:solidFill>
                  <a:prstClr val="black"/>
                </a:solidFill>
                <a:latin typeface="Arial" panose="020B0604020202020204" pitchFamily="34" charset="0"/>
                <a:cs typeface="Arial" charset="0"/>
              </a:rPr>
              <a:t>“Arts </a:t>
            </a:r>
            <a:r>
              <a:rPr lang="en-US" sz="2000" b="1" dirty="0">
                <a:solidFill>
                  <a:prstClr val="black"/>
                </a:solidFill>
                <a:latin typeface="Arial" panose="020B0604020202020204" pitchFamily="34" charset="0"/>
                <a:cs typeface="Arial" charset="0"/>
              </a:rPr>
              <a:t>integration is efficient, </a:t>
            </a:r>
            <a:r>
              <a:rPr lang="en-US" sz="2000" dirty="0">
                <a:solidFill>
                  <a:prstClr val="black"/>
                </a:solidFill>
                <a:latin typeface="Arial" panose="020B0604020202020204" pitchFamily="34" charset="0"/>
                <a:cs typeface="Arial" charset="0"/>
              </a:rPr>
              <a:t>addressing a number of outcomes at the same time. Most important, </a:t>
            </a:r>
            <a:r>
              <a:rPr lang="en-US" sz="2000" b="1" dirty="0">
                <a:solidFill>
                  <a:prstClr val="black"/>
                </a:solidFill>
                <a:latin typeface="Arial" panose="020B0604020202020204" pitchFamily="34" charset="0"/>
                <a:cs typeface="Arial" charset="0"/>
              </a:rPr>
              <a:t>the greatest gains in schools with arts integration are often seen school-wide and also with the most hard-to-reach and economically disadvantaged students.</a:t>
            </a:r>
            <a:r>
              <a:rPr lang="en-US" sz="2000" dirty="0">
                <a:solidFill>
                  <a:prstClr val="black"/>
                </a:solidFill>
                <a:latin typeface="MS PGothic" panose="020B0600070205080204" pitchFamily="34" charset="-128"/>
                <a:cs typeface="Arial" charset="0"/>
              </a:rPr>
              <a:t>” </a:t>
            </a:r>
            <a:r>
              <a:rPr lang="en-US" sz="1400" dirty="0">
                <a:solidFill>
                  <a:prstClr val="black"/>
                </a:solidFill>
                <a:latin typeface="Arial" panose="020B0604020202020204" pitchFamily="34" charset="0"/>
                <a:cs typeface="Arial" charset="0"/>
              </a:rPr>
              <a:t>—The President’s Committee on the Arts and the Humanities, </a:t>
            </a:r>
            <a:r>
              <a:rPr lang="en-US" sz="1400" i="1" dirty="0">
                <a:solidFill>
                  <a:prstClr val="black"/>
                </a:solidFill>
                <a:latin typeface="Arial" panose="020B0604020202020204" pitchFamily="34" charset="0"/>
                <a:cs typeface="Arial" charset="0"/>
              </a:rPr>
              <a:t>Reinvesting in Arts Education, </a:t>
            </a:r>
            <a:r>
              <a:rPr lang="en-US" sz="1400" dirty="0">
                <a:solidFill>
                  <a:prstClr val="black"/>
                </a:solidFill>
                <a:latin typeface="Arial" panose="020B0604020202020204" pitchFamily="34" charset="0"/>
                <a:cs typeface="Arial" charset="0"/>
              </a:rPr>
              <a:t>2011 </a:t>
            </a:r>
            <a:endParaRPr lang="en-US" dirty="0">
              <a:solidFill>
                <a:prstClr val="black"/>
              </a:solidFill>
              <a:cs typeface="Arial" charset="0"/>
            </a:endParaRPr>
          </a:p>
        </p:txBody>
      </p:sp>
    </p:spTree>
    <p:extLst>
      <p:ext uri="{BB962C8B-B14F-4D97-AF65-F5344CB8AC3E}">
        <p14:creationId xmlns:p14="http://schemas.microsoft.com/office/powerpoint/2010/main" val="68831997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495800" y="1294686"/>
            <a:ext cx="4372585" cy="4801314"/>
          </a:xfrm>
          <a:prstGeom prst="rect">
            <a:avLst/>
          </a:prstGeom>
        </p:spPr>
        <p:txBody>
          <a:bodyPr wrap="square">
            <a:spAutoFit/>
          </a:bodyPr>
          <a:lstStyle/>
          <a:p>
            <a:pPr fontAlgn="base">
              <a:spcBef>
                <a:spcPct val="0"/>
              </a:spcBef>
              <a:spcAft>
                <a:spcPct val="0"/>
              </a:spcAft>
            </a:pPr>
            <a:r>
              <a:rPr lang="en-US" sz="2800" dirty="0" smtClean="0">
                <a:solidFill>
                  <a:srgbClr val="000000"/>
                </a:solidFill>
                <a:latin typeface="Arial" panose="020B0604020202020204" pitchFamily="34" charset="0"/>
                <a:cs typeface="Arial" charset="0"/>
              </a:rPr>
              <a:t>“</a:t>
            </a:r>
            <a:r>
              <a:rPr lang="en-US" sz="3600" dirty="0" smtClean="0">
                <a:solidFill>
                  <a:prstClr val="black"/>
                </a:solidFill>
                <a:latin typeface="Arial" panose="020B0604020202020204" pitchFamily="34" charset="0"/>
                <a:cs typeface="Arial" charset="0"/>
              </a:rPr>
              <a:t>More than </a:t>
            </a:r>
            <a:r>
              <a:rPr lang="en-US" sz="3600" b="1" dirty="0" smtClean="0">
                <a:solidFill>
                  <a:prstClr val="black"/>
                </a:solidFill>
                <a:latin typeface="Arial" panose="020B0604020202020204" pitchFamily="34" charset="0"/>
                <a:cs typeface="Arial" charset="0"/>
              </a:rPr>
              <a:t>65 distinct positive relationships </a:t>
            </a:r>
            <a:r>
              <a:rPr lang="en-US" sz="3600" dirty="0" smtClean="0">
                <a:solidFill>
                  <a:prstClr val="black"/>
                </a:solidFill>
                <a:latin typeface="Arial" panose="020B0604020202020204" pitchFamily="34" charset="0"/>
                <a:cs typeface="Arial" charset="0"/>
              </a:rPr>
              <a:t>between the arts and academic and social outcomes are documented.” </a:t>
            </a:r>
            <a:r>
              <a:rPr lang="en-US" dirty="0" smtClean="0">
                <a:solidFill>
                  <a:prstClr val="black"/>
                </a:solidFill>
                <a:latin typeface="Arial" panose="020B0604020202020204" pitchFamily="34" charset="0"/>
                <a:cs typeface="Arial" charset="0"/>
              </a:rPr>
              <a:t>— National Assembly of State Arts Agencies, </a:t>
            </a:r>
            <a:r>
              <a:rPr lang="en-US" i="1" dirty="0" smtClean="0">
                <a:solidFill>
                  <a:prstClr val="black"/>
                </a:solidFill>
                <a:latin typeface="Arial" panose="020B0604020202020204" pitchFamily="34" charset="0"/>
                <a:cs typeface="Arial" charset="0"/>
              </a:rPr>
              <a:t>Critical Evidence: How the Arts Benefit Student Achievement, </a:t>
            </a:r>
            <a:r>
              <a:rPr lang="en-US" dirty="0" smtClean="0">
                <a:solidFill>
                  <a:prstClr val="black"/>
                </a:solidFill>
                <a:latin typeface="Arial" panose="020B0604020202020204" pitchFamily="34" charset="0"/>
                <a:cs typeface="Arial" charset="0"/>
              </a:rPr>
              <a:t>2006 </a:t>
            </a:r>
            <a:endParaRPr lang="en-US" dirty="0">
              <a:solidFill>
                <a:prstClr val="black"/>
              </a:solidFill>
              <a:cs typeface="Arial" charset="0"/>
            </a:endParaRPr>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1143000"/>
            <a:ext cx="4161710" cy="5334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216131" y="252361"/>
            <a:ext cx="8775469" cy="646331"/>
          </a:xfrm>
          <a:prstGeom prst="rect">
            <a:avLst/>
          </a:prstGeom>
          <a:noFill/>
        </p:spPr>
        <p:txBody>
          <a:bodyPr wrap="square" rtlCol="0">
            <a:spAutoFit/>
          </a:bodyPr>
          <a:lstStyle/>
          <a:p>
            <a:pPr fontAlgn="base">
              <a:spcBef>
                <a:spcPct val="0"/>
              </a:spcBef>
              <a:spcAft>
                <a:spcPct val="0"/>
              </a:spcAft>
            </a:pPr>
            <a:r>
              <a:rPr lang="en-US" sz="3600" b="1" dirty="0" smtClean="0">
                <a:solidFill>
                  <a:srgbClr val="FF0000"/>
                </a:solidFill>
                <a:latin typeface="Arial" panose="020B0604020202020204" pitchFamily="34" charset="0"/>
                <a:cs typeface="Arial" panose="020B0604020202020204" pitchFamily="34" charset="0"/>
              </a:rPr>
              <a:t>Arts Education &amp; Student Achievement</a:t>
            </a:r>
            <a:endParaRPr lang="en-US" sz="3600" b="1" dirty="0">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07379172"/>
      </p:ext>
    </p:extLst>
  </p:cSld>
  <p:clrMapOvr>
    <a:masterClrMapping/>
  </p:clrMapOvr>
  <p:timing>
    <p:tnLst>
      <p:par>
        <p:cTn id="1" dur="indefinite" restart="never" nodeType="tmRoot"/>
      </p:par>
    </p:tnLst>
  </p:timing>
</p:sld>
</file>

<file path=ppt/theme/theme1.xml><?xml version="1.0" encoding="utf-8"?>
<a:theme xmlns:a="http://schemas.openxmlformats.org/drawingml/2006/main" name="1_simple-light">
  <a:themeElements>
    <a:clrScheme name="Custom 1">
      <a:dk1>
        <a:srgbClr val="000000"/>
      </a:dk1>
      <a:lt1>
        <a:srgbClr val="FFFFFF"/>
      </a:lt1>
      <a:dk2>
        <a:srgbClr val="666666"/>
      </a:dk2>
      <a:lt2>
        <a:srgbClr val="CCCCCC"/>
      </a:lt2>
      <a:accent1>
        <a:srgbClr val="E85418"/>
      </a:accent1>
      <a:accent2>
        <a:srgbClr val="DF6416"/>
      </a:accent2>
      <a:accent3>
        <a:srgbClr val="9FC41D"/>
      </a:accent3>
      <a:accent4>
        <a:srgbClr val="57A7B5"/>
      </a:accent4>
      <a:accent5>
        <a:srgbClr val="2BB7D2"/>
      </a:accent5>
      <a:accent6>
        <a:srgbClr val="D7142A"/>
      </a:accent6>
      <a:hlink>
        <a:srgbClr val="461B84"/>
      </a:hlink>
      <a:folHlink>
        <a:srgbClr val="6611CC"/>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imple-light">
  <a:themeElements>
    <a:clrScheme name="Custom 1">
      <a:dk1>
        <a:srgbClr val="000000"/>
      </a:dk1>
      <a:lt1>
        <a:srgbClr val="FFFFFF"/>
      </a:lt1>
      <a:dk2>
        <a:srgbClr val="666666"/>
      </a:dk2>
      <a:lt2>
        <a:srgbClr val="CCCCCC"/>
      </a:lt2>
      <a:accent1>
        <a:srgbClr val="E85418"/>
      </a:accent1>
      <a:accent2>
        <a:srgbClr val="DF6416"/>
      </a:accent2>
      <a:accent3>
        <a:srgbClr val="9FC41D"/>
      </a:accent3>
      <a:accent4>
        <a:srgbClr val="57A7B5"/>
      </a:accent4>
      <a:accent5>
        <a:srgbClr val="2BB7D2"/>
      </a:accent5>
      <a:accent6>
        <a:srgbClr val="D7142A"/>
      </a:accent6>
      <a:hlink>
        <a:srgbClr val="461B84"/>
      </a:hlink>
      <a:folHlink>
        <a:srgbClr val="6611CC"/>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2664</TotalTime>
  <Words>2442</Words>
  <Application>Microsoft Office PowerPoint</Application>
  <PresentationFormat>On-screen Show (4:3)</PresentationFormat>
  <Paragraphs>348</Paragraphs>
  <Slides>29</Slides>
  <Notes>29</Notes>
  <HiddenSlides>0</HiddenSlides>
  <MMClips>0</MMClips>
  <ScaleCrop>false</ScaleCrop>
  <HeadingPairs>
    <vt:vector size="4" baseType="variant">
      <vt:variant>
        <vt:lpstr>Theme</vt:lpstr>
      </vt:variant>
      <vt:variant>
        <vt:i4>3</vt:i4>
      </vt:variant>
      <vt:variant>
        <vt:lpstr>Slide Titles</vt:lpstr>
      </vt:variant>
      <vt:variant>
        <vt:i4>29</vt:i4>
      </vt:variant>
    </vt:vector>
  </HeadingPairs>
  <TitlesOfParts>
    <vt:vector size="32" baseType="lpstr">
      <vt:lpstr>1_simple-light</vt:lpstr>
      <vt:lpstr>simple-light</vt:lpstr>
      <vt:lpstr>Office Theme</vt:lpstr>
      <vt:lpstr>PowerPoint Presentation</vt:lpstr>
      <vt:lpstr>Norms</vt:lpstr>
      <vt:lpstr>PowerPoint Presentation</vt:lpstr>
      <vt:lpstr>Module Components</vt:lpstr>
      <vt:lpstr>Objectives</vt:lpstr>
      <vt:lpstr>Section 1: Why Arts Integration?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Arts Integration </vt:lpstr>
      <vt:lpstr>What is Arts Integration?</vt:lpstr>
      <vt:lpstr>PowerPoint Presentation</vt:lpstr>
      <vt:lpstr>PowerPoint Presentation</vt:lpstr>
      <vt:lpstr>Reflection</vt:lpstr>
    </vt:vector>
  </TitlesOfParts>
  <Company>BCOE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Nancy Silva</dc:creator>
  <cp:lastModifiedBy>Wyffels, Keith</cp:lastModifiedBy>
  <cp:revision>88</cp:revision>
  <cp:lastPrinted>2016-01-11T20:13:23Z</cp:lastPrinted>
  <dcterms:created xsi:type="dcterms:W3CDTF">2015-10-28T00:09:46Z</dcterms:created>
  <dcterms:modified xsi:type="dcterms:W3CDTF">2016-01-15T18:31:22Z</dcterms:modified>
</cp:coreProperties>
</file>