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9"/>
  </p:notesMasterIdLst>
  <p:sldIdLst>
    <p:sldId id="361" r:id="rId3"/>
    <p:sldId id="410" r:id="rId4"/>
    <p:sldId id="415" r:id="rId5"/>
    <p:sldId id="416" r:id="rId6"/>
    <p:sldId id="417" r:id="rId7"/>
    <p:sldId id="418" r:id="rId8"/>
    <p:sldId id="419" r:id="rId9"/>
    <p:sldId id="420" r:id="rId10"/>
    <p:sldId id="421" r:id="rId11"/>
    <p:sldId id="422" r:id="rId12"/>
    <p:sldId id="423" r:id="rId13"/>
    <p:sldId id="424" r:id="rId14"/>
    <p:sldId id="425" r:id="rId15"/>
    <p:sldId id="426" r:id="rId16"/>
    <p:sldId id="427" r:id="rId17"/>
    <p:sldId id="428" r:id="rId18"/>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3" autoAdjust="0"/>
    <p:restoredTop sz="90610" autoAdjust="0"/>
  </p:normalViewPr>
  <p:slideViewPr>
    <p:cSldViewPr>
      <p:cViewPr varScale="1">
        <p:scale>
          <a:sx n="106" d="100"/>
          <a:sy n="106" d="100"/>
        </p:scale>
        <p:origin x="-17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1/15/2016</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smtClean="0"/>
              <a:t>Slide 1</a:t>
            </a:r>
          </a:p>
          <a:p>
            <a:r>
              <a:rPr lang="en-US" altLang="en-US" sz="2000" b="0" dirty="0" smtClean="0"/>
              <a:t>Title Page</a:t>
            </a:r>
            <a:endParaRPr lang="en-US" altLang="en-US" sz="2000" b="0" dirty="0"/>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a:headEnd/>
            <a:tailEnd/>
          </a:ln>
        </p:spPr>
      </p:sp>
      <p:sp>
        <p:nvSpPr>
          <p:cNvPr id="185347" name="Notes Placeholder 2"/>
          <p:cNvSpPr txBox="1">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t>Slide 10 (minimum of 35 min)</a:t>
            </a:r>
          </a:p>
          <a:p>
            <a:pPr>
              <a:defRPr/>
            </a:pPr>
            <a:r>
              <a:rPr lang="en-US" altLang="en-US" dirty="0" smtClean="0"/>
              <a:t>Work on Retelling (minimum of 15 min)</a:t>
            </a:r>
          </a:p>
          <a:p>
            <a:pPr>
              <a:defRPr/>
            </a:pPr>
            <a:r>
              <a:rPr lang="en-US" altLang="en-US" dirty="0" smtClean="0"/>
              <a:t>Break the group into smaller groups of 3-5 participants. Assign a section of the text (from the pre-highlighted "Quillwork Girl" Text Handout). The participants can simply verbally retell the story in their own words, or they can fully act it out. Their comfort level should dictate this. It’s okay if you are a novice at theatre!</a:t>
            </a:r>
          </a:p>
          <a:p>
            <a:pPr>
              <a:defRPr/>
            </a:pPr>
            <a:endParaRPr lang="en-US" altLang="en-US" dirty="0" smtClean="0"/>
          </a:p>
          <a:p>
            <a:pPr>
              <a:defRPr/>
            </a:pPr>
            <a:r>
              <a:rPr lang="en-US" altLang="en-US" dirty="0" smtClean="0"/>
              <a:t>Present (minimum of 15 min)</a:t>
            </a:r>
          </a:p>
          <a:p>
            <a:pPr>
              <a:defRPr/>
            </a:pPr>
            <a:r>
              <a:rPr lang="en-US" altLang="en-US" dirty="0" smtClean="0"/>
              <a:t>Each group presents their work. After each presentation, make a positive comment about each group.</a:t>
            </a:r>
          </a:p>
          <a:p>
            <a:pPr>
              <a:defRPr/>
            </a:pPr>
            <a:endParaRPr lang="en-US" altLang="en-US" dirty="0" smtClean="0"/>
          </a:p>
          <a:p>
            <a:pPr>
              <a:defRPr/>
            </a:pPr>
            <a:r>
              <a:rPr lang="en-US" altLang="en-US" dirty="0" smtClean="0"/>
              <a:t>Reflect (minimum of 5 min)</a:t>
            </a:r>
          </a:p>
          <a:p>
            <a:pPr>
              <a:defRPr/>
            </a:pPr>
            <a:r>
              <a:rPr lang="en-US" altLang="en-US" dirty="0" smtClean="0"/>
              <a:t>Go over the criteria of good storytellers after all groups have performed.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a:headEnd/>
            <a:tailEnd/>
          </a:ln>
        </p:spPr>
      </p:sp>
      <p:sp>
        <p:nvSpPr>
          <p:cNvPr id="8909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11</a:t>
            </a:r>
          </a:p>
          <a:p>
            <a:r>
              <a:rPr lang="en-US" altLang="en-US" dirty="0" smtClean="0"/>
              <a:t>Progression to do this in the classroom. Note the progression steps you have already taken with this group.</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a:headEnd/>
            <a:tailEnd/>
          </a:ln>
        </p:spPr>
      </p:sp>
      <p:sp>
        <p:nvSpPr>
          <p:cNvPr id="901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12</a:t>
            </a:r>
          </a:p>
          <a:p>
            <a:r>
              <a:rPr lang="en-US" altLang="en-US" dirty="0" smtClean="0"/>
              <a:t>Progression to do this in the classroom (continued). Note the progression steps you have already taken with this group.</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a:headEnd/>
            <a:tailEnd/>
          </a:ln>
        </p:spPr>
      </p:sp>
      <p:sp>
        <p:nvSpPr>
          <p:cNvPr id="9113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13</a:t>
            </a:r>
          </a:p>
          <a:p>
            <a:r>
              <a:rPr lang="en-US" altLang="en-US" dirty="0" smtClean="0"/>
              <a:t>Progression to do this in the classroom (continued). Note the progression steps you have already taken with this group.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a:headEnd/>
            <a:tailEnd/>
          </a:ln>
        </p:spPr>
      </p:sp>
      <p:sp>
        <p:nvSpPr>
          <p:cNvPr id="921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14</a:t>
            </a:r>
          </a:p>
          <a:p>
            <a:r>
              <a:rPr lang="en-US" altLang="en-US" dirty="0" smtClean="0"/>
              <a:t>Ways to assess student groups retelling this story.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a:headEnd/>
            <a:tailEnd/>
          </a:ln>
        </p:spPr>
      </p:sp>
      <p:sp>
        <p:nvSpPr>
          <p:cNvPr id="942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15</a:t>
            </a:r>
          </a:p>
          <a:p>
            <a:r>
              <a:rPr lang="en-US" altLang="en-US" dirty="0" smtClean="0"/>
              <a:t>Additional assessment, extensions, and key vocabulary.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a:miter lim="800000"/>
            <a:headEnd/>
            <a:tailEnd/>
          </a:ln>
        </p:spPr>
      </p:sp>
      <p:sp>
        <p:nvSpPr>
          <p:cNvPr id="952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16 (5 min)</a:t>
            </a:r>
          </a:p>
          <a:p>
            <a:pPr eaLnBrk="1" hangingPunct="1">
              <a:spcBef>
                <a:spcPct val="0"/>
              </a:spcBef>
            </a:pPr>
            <a:r>
              <a:rPr lang="en-US" altLang="en-US" dirty="0" smtClean="0">
                <a:latin typeface="Calibri" pitchFamily="34" charset="0"/>
              </a:rPr>
              <a:t>Group reflection for customizing this lesson to their students.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2</a:t>
            </a:r>
          </a:p>
          <a:p>
            <a:pPr eaLnBrk="1" hangingPunct="1">
              <a:spcBef>
                <a:spcPct val="0"/>
              </a:spcBef>
            </a:pPr>
            <a:r>
              <a:rPr lang="en-US" altLang="en-US" dirty="0" smtClean="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smtClean="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a:headEnd/>
            <a:tailEnd/>
          </a:ln>
        </p:spPr>
      </p:sp>
      <p:sp>
        <p:nvSpPr>
          <p:cNvPr id="819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defRPr/>
            </a:pPr>
            <a:r>
              <a:rPr lang="en-US" altLang="en-US" b="0" dirty="0" smtClean="0">
                <a:latin typeface="Calibri" pitchFamily="34" charset="0"/>
              </a:rPr>
              <a:t>Slide 3</a:t>
            </a:r>
          </a:p>
          <a:p>
            <a:pPr defTabSz="927567">
              <a:defRPr/>
            </a:pPr>
            <a:r>
              <a:rPr lang="en-US" altLang="en-US" b="0" dirty="0" smtClean="0">
                <a:latin typeface="Calibri" pitchFamily="34" charset="0"/>
              </a:rPr>
              <a:t>Focusing on the objective for section 4</a:t>
            </a:r>
          </a:p>
          <a:p>
            <a:endParaRPr lang="en-US"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altLang="en-US" b="0" dirty="0" smtClean="0">
                <a:latin typeface="Calibri" pitchFamily="34" charset="0"/>
              </a:rPr>
              <a:t>Slide 4</a:t>
            </a:r>
          </a:p>
          <a:p>
            <a:pPr defTabSz="927567">
              <a:defRPr/>
            </a:pPr>
            <a:r>
              <a:rPr lang="en-US" altLang="en-US" b="0" dirty="0" smtClean="0">
                <a:latin typeface="Calibri" pitchFamily="34" charset="0"/>
              </a:rPr>
              <a:t>Lesson II Introduction, Objectives, and Materials</a:t>
            </a:r>
          </a:p>
          <a:p>
            <a:pPr defTabSz="927567">
              <a:defRPr/>
            </a:pPr>
            <a:r>
              <a:rPr lang="en-US" altLang="en-US" b="0" dirty="0" smtClean="0">
                <a:latin typeface="Calibri" pitchFamily="34" charset="0"/>
              </a:rPr>
              <a:t>Sample lesson plans are included, but they are ultimately suggestions. We encourage teachers to create their own lessons from the materials provided, responding to the backgrounds and needs of their students.</a:t>
            </a:r>
          </a:p>
          <a:p>
            <a:pPr defTabSz="927567">
              <a:defRPr/>
            </a:pPr>
            <a:r>
              <a:rPr lang="en-US" altLang="en-US" b="0" dirty="0" smtClean="0">
                <a:latin typeface="Calibri" pitchFamily="34" charset="0"/>
              </a:rPr>
              <a:t>Note the listed VAPA &amp; Common Core connections for each objective</a:t>
            </a:r>
          </a:p>
          <a:p>
            <a:pPr defTabSz="927567">
              <a:defRPr/>
            </a:pPr>
            <a:endParaRPr lang="en-US" altLang="en-US" b="0" dirty="0" smtClean="0">
              <a:latin typeface="Calibri" pitchFamily="34" charset="0"/>
            </a:endParaRPr>
          </a:p>
          <a:p>
            <a:pPr defTabSz="927567">
              <a:defRPr/>
            </a:pPr>
            <a:r>
              <a:rPr lang="en-US" altLang="en-US" b="0" dirty="0" smtClean="0">
                <a:latin typeface="Calibri" pitchFamily="34" charset="0"/>
              </a:rPr>
              <a:t>Presenter should have an understanding of the website and lessons by reviewing the online units.</a:t>
            </a:r>
          </a:p>
          <a:p>
            <a:pPr defTabSz="927567">
              <a:defRPr/>
            </a:pPr>
            <a:r>
              <a:rPr lang="en-US" altLang="en-US" b="0" dirty="0" smtClean="0">
                <a:latin typeface="Calibri" pitchFamily="34" charset="0"/>
              </a:rPr>
              <a:t>http://www.musiccenter.org/education/teacher-resources/artsource-curriculum/ </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4</a:t>
            </a:fld>
            <a:endParaRPr lang="en-US"/>
          </a:p>
        </p:txBody>
      </p:sp>
    </p:spTree>
    <p:extLst>
      <p:ext uri="{BB962C8B-B14F-4D97-AF65-F5344CB8AC3E}">
        <p14:creationId xmlns:p14="http://schemas.microsoft.com/office/powerpoint/2010/main" val="773826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a:headEnd/>
            <a:tailEnd/>
          </a:ln>
        </p:spPr>
      </p:sp>
      <p:sp>
        <p:nvSpPr>
          <p:cNvPr id="8294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defRPr/>
            </a:pPr>
            <a:r>
              <a:rPr lang="en-US" altLang="en-US" b="0" dirty="0" smtClean="0">
                <a:latin typeface="Calibri" pitchFamily="34" charset="0"/>
              </a:rPr>
              <a:t>Slide 5</a:t>
            </a:r>
          </a:p>
          <a:p>
            <a:pPr defTabSz="927567">
              <a:defRPr/>
            </a:pPr>
            <a:r>
              <a:rPr lang="en-US" altLang="en-US" b="0" dirty="0" smtClean="0">
                <a:latin typeface="Calibri" pitchFamily="34" charset="0"/>
              </a:rPr>
              <a:t>It's time to finish watching "The Quillwork Girl" (if this section is being facilitated following section 3). Otherwise, watch from the beginning of the video.</a:t>
            </a:r>
            <a:endParaRPr lang="en-US" altLang="en-US" b="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a:miter lim="800000"/>
            <a:headEnd/>
            <a:tailEnd/>
          </a:ln>
        </p:spPr>
      </p:sp>
      <p:sp>
        <p:nvSpPr>
          <p:cNvPr id="860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spcBef>
                <a:spcPct val="0"/>
              </a:spcBef>
              <a:defRPr/>
            </a:pPr>
            <a:r>
              <a:rPr lang="en-US" altLang="en-US" dirty="0" smtClean="0"/>
              <a:t>Slide 6 (10 min)</a:t>
            </a:r>
          </a:p>
          <a:p>
            <a:pPr defTabSz="927567">
              <a:spcBef>
                <a:spcPct val="0"/>
              </a:spcBef>
              <a:defRPr/>
            </a:pPr>
            <a:r>
              <a:rPr lang="en-US" altLang="en-US" dirty="0" smtClean="0"/>
              <a:t>Watch the video of "The Quillwork Girl". If this section is being facilitated following section 3, pick up from where you left off with the video (</a:t>
            </a:r>
            <a:r>
              <a:rPr lang="en-US" altLang="en-US" dirty="0" smtClean="0"/>
              <a:t>approximately at </a:t>
            </a:r>
            <a:r>
              <a:rPr lang="en-US" altLang="en-US" dirty="0" smtClean="0"/>
              <a:t>the 1:30 mark). the full video is about 11 minutes in length</a:t>
            </a:r>
            <a:r>
              <a:rPr lang="en-US" altLang="en-US" dirty="0" smtClean="0"/>
              <a:t>. or You can also start at the beginning of the story: https://goo.gl/YwqlWM</a:t>
            </a:r>
            <a:endParaRPr lang="en-US" alt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a:miter lim="800000"/>
            <a:headEnd/>
            <a:tailEnd/>
          </a:ln>
        </p:spPr>
      </p:sp>
      <p:sp>
        <p:nvSpPr>
          <p:cNvPr id="8704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spcBef>
                <a:spcPct val="0"/>
              </a:spcBef>
              <a:defRPr/>
            </a:pPr>
            <a:r>
              <a:rPr lang="en-US" altLang="en-US" b="0" dirty="0" smtClean="0">
                <a:latin typeface="Calibri" pitchFamily="34" charset="0"/>
              </a:rPr>
              <a:t>Slide 7 (5 min)</a:t>
            </a:r>
          </a:p>
          <a:p>
            <a:pPr defTabSz="927567">
              <a:spcBef>
                <a:spcPct val="0"/>
              </a:spcBef>
              <a:defRPr/>
            </a:pPr>
            <a:r>
              <a:rPr lang="en-US" altLang="en-US" b="0" dirty="0" smtClean="0">
                <a:latin typeface="Calibri" pitchFamily="34" charset="0"/>
              </a:rPr>
              <a:t>Whole group or small group discussion.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a:headEnd/>
            <a:tailEnd/>
          </a:ln>
        </p:spPr>
      </p:sp>
      <p:sp>
        <p:nvSpPr>
          <p:cNvPr id="8806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8 (10 min)</a:t>
            </a:r>
          </a:p>
          <a:p>
            <a:r>
              <a:rPr lang="en-US" altLang="en-US" dirty="0" smtClean="0"/>
              <a:t>Ask the group:</a:t>
            </a:r>
          </a:p>
          <a:p>
            <a:r>
              <a:rPr lang="en-US" altLang="en-US" dirty="0" smtClean="0"/>
              <a:t>Who are the characters in the story?</a:t>
            </a:r>
          </a:p>
          <a:p>
            <a:r>
              <a:rPr lang="en-US" altLang="en-US" dirty="0" smtClean="0"/>
              <a:t>What was the main problem in the story?</a:t>
            </a:r>
          </a:p>
          <a:p>
            <a:r>
              <a:rPr lang="en-US" altLang="en-US" dirty="0" smtClean="0"/>
              <a:t>When did this take place?</a:t>
            </a:r>
          </a:p>
          <a:p>
            <a:r>
              <a:rPr lang="en-US" altLang="en-US" dirty="0" smtClean="0"/>
              <a:t>Where did this take place?</a:t>
            </a:r>
          </a:p>
          <a:p>
            <a:r>
              <a:rPr lang="en-US" altLang="en-US" dirty="0" smtClean="0"/>
              <a:t>Why was this story told?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a:miter lim="800000"/>
            <a:headEnd/>
            <a:tailEnd/>
          </a:ln>
        </p:spPr>
      </p:sp>
      <p:sp>
        <p:nvSpPr>
          <p:cNvPr id="931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9 (5 min)</a:t>
            </a:r>
          </a:p>
          <a:p>
            <a:pPr eaLnBrk="1" hangingPunct="1">
              <a:spcBef>
                <a:spcPct val="0"/>
              </a:spcBef>
            </a:pPr>
            <a:r>
              <a:rPr lang="en-US" altLang="en-US" dirty="0" smtClean="0">
                <a:latin typeface="Calibri" pitchFamily="34" charset="0"/>
              </a:rPr>
              <a:t>As you ask the prompt, make a list of the group's answers to create a list of criteria of a good storyteller (then reference this after the group has broken into smaller groups and told a section of the story).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1/15/2016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1/15/2016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10163732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85" r:id="rId3"/>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youtu.be/yrzosqccSDc?t=1m27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smtClean="0">
                <a:solidFill>
                  <a:srgbClr val="FFFFFF"/>
                </a:solidFill>
                <a:latin typeface="Arial Black" panose="020B0A04020102020204" pitchFamily="34" charset="0"/>
                <a:ea typeface="MS PGothic" pitchFamily="34" charset="-128"/>
                <a:sym typeface="Arial" pitchFamily="34" charset="0"/>
              </a:rPr>
              <a:t>Section 4</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a:t>
            </a:r>
            <a:r>
              <a:rPr lang="en-US" sz="2400" i="1" dirty="0" smtClean="0">
                <a:solidFill>
                  <a:srgbClr val="FFFFFF"/>
                </a:solidFill>
                <a:ea typeface="MS PGothic" pitchFamily="34" charset="-128"/>
                <a:cs typeface="Arial" panose="020B0604020202020204" pitchFamily="34" charset="0"/>
                <a:sym typeface="Arial" pitchFamily="34" charset="0"/>
              </a:rPr>
              <a:t>Center</a:t>
            </a:r>
            <a:endParaRPr lang="en-US" sz="2400" i="1" dirty="0">
              <a:solidFill>
                <a:srgbClr val="FFFFFF"/>
              </a:solidFill>
              <a:ea typeface="MS PGothic" pitchFamily="34" charset="-128"/>
              <a:cs typeface="Arial" panose="020B0604020202020204" pitchFamily="34" charset="0"/>
              <a:sym typeface="Arial" pitchFamily="34" charset="0"/>
            </a:endParaRPr>
          </a:p>
        </p:txBody>
      </p:sp>
    </p:spTree>
    <p:extLst>
      <p:ext uri="{BB962C8B-B14F-4D97-AF65-F5344CB8AC3E}">
        <p14:creationId xmlns:p14="http://schemas.microsoft.com/office/powerpoint/2010/main" val="1350811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r>
              <a:rPr lang="en-US" altLang="en-US" b="1" smtClean="0">
                <a:latin typeface="Calibri" pitchFamily="34" charset="0"/>
                <a:ea typeface="MS PGothic" pitchFamily="34" charset="-128"/>
                <a:cs typeface="Calibri" pitchFamily="34" charset="0"/>
              </a:rPr>
              <a:t>PROGRESSION </a:t>
            </a:r>
          </a:p>
          <a:p>
            <a:pPr marL="0" indent="0" eaLnBrk="1" hangingPunct="1"/>
            <a:endParaRPr lang="en-US" altLang="en-US" smtClean="0">
              <a:latin typeface="Calibri" pitchFamily="34" charset="0"/>
              <a:ea typeface="MS PGothic" pitchFamily="34" charset="-128"/>
              <a:cs typeface="Calibri" pitchFamily="34" charset="0"/>
            </a:endParaRPr>
          </a:p>
          <a:p>
            <a:pPr marL="0" indent="0" eaLnBrk="1" hangingPunct="1"/>
            <a:endParaRPr lang="en-US" altLang="en-US" b="1" smtClean="0">
              <a:latin typeface="Calibri" pitchFamily="34" charset="0"/>
              <a:ea typeface="MS PGothic" pitchFamily="34" charset="-128"/>
              <a:cs typeface="Calibri" pitchFamily="34" charset="0"/>
            </a:endParaRPr>
          </a:p>
          <a:p>
            <a:pPr marL="0" indent="0" eaLnBrk="1" hangingPunct="1"/>
            <a:endParaRPr lang="en-US" altLang="en-US" smtClean="0">
              <a:latin typeface="Calibri" pitchFamily="34" charset="0"/>
              <a:ea typeface="MS PGothic" pitchFamily="34" charset="-128"/>
              <a:cs typeface="Calibri" pitchFamily="34" charset="0"/>
            </a:endParaRPr>
          </a:p>
          <a:p>
            <a:pPr marL="0" indent="0" eaLnBrk="1" hangingPunct="1"/>
            <a:r>
              <a:rPr lang="en-US" altLang="en-US" smtClean="0">
                <a:latin typeface="Calibri" pitchFamily="34" charset="0"/>
                <a:ea typeface="MS PGothic" pitchFamily="34" charset="-128"/>
                <a:cs typeface="Calibri" pitchFamily="34" charset="0"/>
              </a:rPr>
              <a:t> • </a:t>
            </a:r>
            <a:r>
              <a:rPr lang="en-US" altLang="en-US" sz="2400" smtClean="0">
                <a:latin typeface="Calibri" pitchFamily="34" charset="0"/>
                <a:ea typeface="MS PGothic" pitchFamily="34" charset="-128"/>
                <a:cs typeface="Calibri" pitchFamily="34" charset="0"/>
              </a:rPr>
              <a:t>In small groups, retell a section of the story in your own words,  </a:t>
            </a:r>
          </a:p>
          <a:p>
            <a:pPr marL="0" indent="0" eaLnBrk="1" hangingPunct="1"/>
            <a:r>
              <a:rPr lang="en-US" altLang="en-US" sz="2400" smtClean="0">
                <a:latin typeface="Calibri" pitchFamily="34" charset="0"/>
                <a:ea typeface="MS PGothic" pitchFamily="34" charset="-128"/>
                <a:cs typeface="Calibri" pitchFamily="34" charset="0"/>
              </a:rPr>
              <a:t>    using the theatre skills you already have.</a:t>
            </a:r>
          </a:p>
          <a:p>
            <a:pPr marL="0" indent="0" eaLnBrk="1" hangingPunct="1">
              <a:spcAft>
                <a:spcPts val="600"/>
              </a:spcAft>
            </a:pPr>
            <a:endParaRPr lang="en-US" altLang="en-US" sz="1000" smtClean="0">
              <a:latin typeface="Calibri" pitchFamily="34" charset="0"/>
              <a:ea typeface="MS PGothic" pitchFamily="34" charset="-128"/>
              <a:cs typeface="Calibri" pitchFamily="34" charset="0"/>
            </a:endParaRPr>
          </a:p>
        </p:txBody>
      </p:sp>
      <p:sp>
        <p:nvSpPr>
          <p:cNvPr id="49155"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285219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r>
              <a:rPr lang="en-US" altLang="en-US" b="1" dirty="0" smtClean="0">
                <a:latin typeface="Calibri" pitchFamily="34" charset="0"/>
                <a:ea typeface="MS PGothic" pitchFamily="34" charset="-128"/>
                <a:cs typeface="Calibri" pitchFamily="34" charset="0"/>
              </a:rPr>
              <a:t>PROGRESSION </a:t>
            </a:r>
            <a:r>
              <a:rPr lang="en-US" altLang="en-US" i="1" dirty="0" smtClean="0">
                <a:latin typeface="Calibri" pitchFamily="34" charset="0"/>
                <a:ea typeface="MS PGothic" pitchFamily="34" charset="-128"/>
                <a:cs typeface="Calibri" pitchFamily="34" charset="0"/>
              </a:rPr>
              <a:t>(continued)</a:t>
            </a:r>
            <a:endParaRPr lang="en-US" altLang="en-US" b="1" dirty="0" smtClean="0">
              <a:latin typeface="Calibri" pitchFamily="34" charset="0"/>
              <a:ea typeface="MS PGothic" pitchFamily="34" charset="-128"/>
              <a:cs typeface="Calibri" pitchFamily="34" charset="0"/>
            </a:endParaRPr>
          </a:p>
          <a:p>
            <a:pPr marL="0" indent="0" eaLnBrk="1" hangingPunct="1"/>
            <a:endParaRPr lang="en-US" altLang="en-US" b="1" dirty="0" smtClean="0">
              <a:latin typeface="Calibri" pitchFamily="34" charset="0"/>
              <a:ea typeface="MS PGothic" pitchFamily="34" charset="-128"/>
              <a:cs typeface="Calibri" pitchFamily="34" charset="0"/>
            </a:endParaRPr>
          </a:p>
          <a:p>
            <a:pPr marL="0" indent="0" eaLnBrk="1" hangingPunct="1"/>
            <a:r>
              <a:rPr lang="en-US" altLang="en-US" dirty="0" smtClean="0">
                <a:latin typeface="Calibri" pitchFamily="34" charset="0"/>
                <a:ea typeface="MS PGothic" pitchFamily="34" charset="-128"/>
                <a:cs typeface="Calibri" pitchFamily="34" charset="0"/>
              </a:rPr>
              <a:t>• Dramatize the story in your classroom. Follow these steps to dramatize a              </a:t>
            </a:r>
          </a:p>
          <a:p>
            <a:pPr marL="0" indent="0" eaLnBrk="1" hangingPunct="1"/>
            <a:r>
              <a:rPr lang="en-US" altLang="en-US" dirty="0" smtClean="0">
                <a:latin typeface="Calibri" pitchFamily="34" charset="0"/>
                <a:ea typeface="MS PGothic" pitchFamily="34" charset="-128"/>
                <a:cs typeface="Calibri" pitchFamily="34" charset="0"/>
              </a:rPr>
              <a:t>    story theatre version:</a:t>
            </a:r>
          </a:p>
          <a:p>
            <a:pPr marL="0" indent="0" eaLnBrk="1" hangingPunct="1">
              <a:spcAft>
                <a:spcPts val="600"/>
              </a:spcAft>
            </a:pPr>
            <a:endParaRPr lang="en-US" altLang="en-US" sz="1400" dirty="0" smtClean="0">
              <a:latin typeface="Calibri" pitchFamily="34" charset="0"/>
              <a:ea typeface="MS PGothic" pitchFamily="34" charset="-128"/>
              <a:cs typeface="Calibri" pitchFamily="34" charset="0"/>
            </a:endParaRPr>
          </a:p>
          <a:p>
            <a:pPr marL="0" indent="0" eaLnBrk="1" hangingPunct="1">
              <a:spcBef>
                <a:spcPts val="600"/>
              </a:spcBef>
            </a:pPr>
            <a:r>
              <a:rPr lang="en-US" altLang="en-US" dirty="0" smtClean="0">
                <a:latin typeface="Calibri" pitchFamily="34" charset="0"/>
                <a:ea typeface="MS PGothic" pitchFamily="34" charset="-128"/>
                <a:cs typeface="Calibri" pitchFamily="34" charset="0"/>
              </a:rPr>
              <a:t>• Outline the scenes in the story using the Five W’s, listing each category on the  </a:t>
            </a:r>
          </a:p>
          <a:p>
            <a:pPr marL="0" indent="0" eaLnBrk="1" hangingPunct="1">
              <a:spcAft>
                <a:spcPts val="600"/>
              </a:spcAft>
            </a:pPr>
            <a:r>
              <a:rPr lang="en-US" altLang="en-US" dirty="0" smtClean="0">
                <a:latin typeface="Calibri" pitchFamily="34" charset="0"/>
                <a:ea typeface="MS PGothic" pitchFamily="34" charset="-128"/>
                <a:cs typeface="Calibri" pitchFamily="34" charset="0"/>
              </a:rPr>
              <a:t>   board.</a:t>
            </a:r>
          </a:p>
          <a:p>
            <a:pPr marL="0" indent="0" eaLnBrk="1" hangingPunct="1"/>
            <a:endParaRPr lang="en-US" altLang="en-US" b="1" dirty="0" smtClean="0">
              <a:latin typeface="Calibri" pitchFamily="34" charset="0"/>
              <a:ea typeface="MS PGothic" pitchFamily="34" charset="-128"/>
              <a:cs typeface="Calibri" pitchFamily="34" charset="0"/>
            </a:endParaRPr>
          </a:p>
          <a:p>
            <a:pPr marL="0" indent="0" eaLnBrk="1" hangingPunct="1"/>
            <a:r>
              <a:rPr lang="en-US" altLang="en-US" dirty="0" smtClean="0">
                <a:latin typeface="Calibri" pitchFamily="34" charset="0"/>
                <a:ea typeface="MS PGothic" pitchFamily="34" charset="-128"/>
                <a:cs typeface="Calibri" pitchFamily="34" charset="0"/>
              </a:rPr>
              <a:t>• Identify the main characters and choose three words that describe their </a:t>
            </a:r>
          </a:p>
          <a:p>
            <a:pPr marL="0" indent="0" eaLnBrk="1" hangingPunct="1"/>
            <a:r>
              <a:rPr lang="en-US" altLang="en-US" dirty="0" smtClean="0">
                <a:latin typeface="Calibri" pitchFamily="34" charset="0"/>
                <a:ea typeface="MS PGothic" pitchFamily="34" charset="-128"/>
                <a:cs typeface="Calibri" pitchFamily="34" charset="0"/>
              </a:rPr>
              <a:t>   personalities or physical characteristics.</a:t>
            </a:r>
          </a:p>
          <a:p>
            <a:pPr marL="0" indent="0" eaLnBrk="1" hangingPunct="1">
              <a:spcAft>
                <a:spcPts val="600"/>
              </a:spcAft>
            </a:pPr>
            <a:endParaRPr lang="en-US" altLang="en-US" dirty="0" smtClean="0">
              <a:latin typeface="Calibri" pitchFamily="34" charset="0"/>
              <a:ea typeface="MS PGothic" pitchFamily="34" charset="-128"/>
              <a:cs typeface="Calibri" pitchFamily="34" charset="0"/>
            </a:endParaRPr>
          </a:p>
        </p:txBody>
      </p:sp>
      <p:sp>
        <p:nvSpPr>
          <p:cNvPr id="41987"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7497398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r>
              <a:rPr lang="en-US" altLang="en-US" b="1" smtClean="0">
                <a:latin typeface="Calibri" pitchFamily="34" charset="0"/>
                <a:ea typeface="MS PGothic" pitchFamily="34" charset="-128"/>
                <a:cs typeface="Calibri" pitchFamily="34" charset="0"/>
              </a:rPr>
              <a:t>PROGRESSION </a:t>
            </a:r>
            <a:r>
              <a:rPr lang="en-US" altLang="en-US" i="1" smtClean="0">
                <a:latin typeface="Calibri" pitchFamily="34" charset="0"/>
                <a:ea typeface="MS PGothic" pitchFamily="34" charset="-128"/>
                <a:cs typeface="Calibri" pitchFamily="34" charset="0"/>
              </a:rPr>
              <a:t>(continued)</a:t>
            </a:r>
            <a:endParaRPr lang="en-US" altLang="en-US" b="1" smtClean="0">
              <a:latin typeface="Calibri" pitchFamily="34" charset="0"/>
              <a:ea typeface="MS PGothic" pitchFamily="34" charset="-128"/>
              <a:cs typeface="Calibri" pitchFamily="34" charset="0"/>
            </a:endParaRPr>
          </a:p>
          <a:p>
            <a:pPr marL="0" indent="0" eaLnBrk="1" hangingPunct="1"/>
            <a:endParaRPr lang="en-US" altLang="en-US" b="1" smtClean="0">
              <a:latin typeface="Calibri" pitchFamily="34" charset="0"/>
              <a:ea typeface="MS PGothic" pitchFamily="34" charset="-128"/>
              <a:cs typeface="Calibri" pitchFamily="34" charset="0"/>
            </a:endParaRPr>
          </a:p>
          <a:p>
            <a:pPr marL="0" indent="0" eaLnBrk="1" hangingPunct="1"/>
            <a:endParaRPr lang="en-US" altLang="en-US" smtClean="0">
              <a:latin typeface="Calibri" pitchFamily="34" charset="0"/>
              <a:ea typeface="MS PGothic" pitchFamily="34" charset="-128"/>
              <a:cs typeface="Calibri" pitchFamily="34" charset="0"/>
            </a:endParaRPr>
          </a:p>
          <a:p>
            <a:pPr marL="0" indent="0" eaLnBrk="1" hangingPunct="1"/>
            <a:r>
              <a:rPr lang="en-US" altLang="en-US" smtClean="0">
                <a:latin typeface="Calibri" pitchFamily="34" charset="0"/>
                <a:ea typeface="MS PGothic" pitchFamily="34" charset="-128"/>
                <a:cs typeface="Calibri" pitchFamily="34" charset="0"/>
              </a:rPr>
              <a:t>• Discuss the setting of the story. How many different locales are depicted? </a:t>
            </a:r>
          </a:p>
          <a:p>
            <a:pPr marL="0" indent="0" eaLnBrk="1" hangingPunct="1"/>
            <a:r>
              <a:rPr lang="en-US" altLang="en-US" smtClean="0">
                <a:latin typeface="Calibri" pitchFamily="34" charset="0"/>
                <a:ea typeface="MS PGothic" pitchFamily="34" charset="-128"/>
                <a:cs typeface="Calibri" pitchFamily="34" charset="0"/>
              </a:rPr>
              <a:t>   Ask the class how these places can be represented or acted out.</a:t>
            </a:r>
          </a:p>
          <a:p>
            <a:pPr marL="0" indent="0" eaLnBrk="1" hangingPunct="1">
              <a:spcAft>
                <a:spcPts val="600"/>
              </a:spcAft>
            </a:pPr>
            <a:endParaRPr lang="en-US" altLang="en-US" smtClean="0">
              <a:latin typeface="Calibri" pitchFamily="34" charset="0"/>
              <a:ea typeface="MS PGothic" pitchFamily="34" charset="-128"/>
              <a:cs typeface="Calibri" pitchFamily="34" charset="0"/>
            </a:endParaRPr>
          </a:p>
          <a:p>
            <a:pPr marL="0" indent="0" eaLnBrk="1" hangingPunct="1">
              <a:spcAft>
                <a:spcPts val="600"/>
              </a:spcAft>
            </a:pPr>
            <a:r>
              <a:rPr lang="en-US" altLang="en-US" smtClean="0">
                <a:latin typeface="Calibri" pitchFamily="34" charset="0"/>
                <a:ea typeface="MS PGothic" pitchFamily="34" charset="-128"/>
                <a:cs typeface="Calibri" pitchFamily="34" charset="0"/>
              </a:rPr>
              <a:t>• Divide the story into three parts: Beginning, Middle, and End.</a:t>
            </a:r>
          </a:p>
          <a:p>
            <a:pPr marL="0" indent="0" eaLnBrk="1" hangingPunct="1">
              <a:spcAft>
                <a:spcPts val="600"/>
              </a:spcAft>
            </a:pPr>
            <a:endParaRPr lang="en-US" altLang="en-US" sz="1000" smtClean="0">
              <a:latin typeface="Calibri" pitchFamily="34" charset="0"/>
              <a:ea typeface="MS PGothic" pitchFamily="34" charset="-128"/>
              <a:cs typeface="Calibri" pitchFamily="34" charset="0"/>
            </a:endParaRPr>
          </a:p>
        </p:txBody>
      </p:sp>
      <p:sp>
        <p:nvSpPr>
          <p:cNvPr id="43011"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3477736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bwMode="auto">
          <a:xfrm>
            <a:off x="454025" y="1089025"/>
            <a:ext cx="8229600" cy="5668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800" b="1" dirty="0" smtClean="0">
              <a:latin typeface="Calibri" pitchFamily="34" charset="0"/>
              <a:ea typeface="MS PGothic" pitchFamily="34" charset="-128"/>
              <a:cs typeface="Calibri" pitchFamily="34" charset="0"/>
            </a:endParaRPr>
          </a:p>
          <a:p>
            <a:pPr marL="0" indent="0" eaLnBrk="1" hangingPunct="1"/>
            <a:endParaRPr lang="en-US" altLang="en-US" sz="1800" b="1" dirty="0">
              <a:latin typeface="Calibri" pitchFamily="34" charset="0"/>
              <a:ea typeface="MS PGothic" pitchFamily="34" charset="-128"/>
              <a:cs typeface="Calibri" pitchFamily="34" charset="0"/>
            </a:endParaRPr>
          </a:p>
          <a:p>
            <a:pPr marL="0" indent="0" eaLnBrk="1" hangingPunct="1"/>
            <a:r>
              <a:rPr lang="en-US" altLang="en-US" sz="1800" b="1" dirty="0" smtClean="0">
                <a:latin typeface="Calibri" pitchFamily="34" charset="0"/>
                <a:ea typeface="MS PGothic" pitchFamily="34" charset="-128"/>
                <a:cs typeface="Calibri" pitchFamily="34" charset="0"/>
              </a:rPr>
              <a:t>PROGRESSION</a:t>
            </a:r>
            <a:r>
              <a:rPr lang="en-US" altLang="en-US" sz="1800" dirty="0" smtClean="0">
                <a:latin typeface="Calibri" pitchFamily="34" charset="0"/>
                <a:ea typeface="MS PGothic" pitchFamily="34" charset="-128"/>
                <a:cs typeface="Calibri" pitchFamily="34" charset="0"/>
              </a:rPr>
              <a:t> </a:t>
            </a:r>
            <a:r>
              <a:rPr lang="en-US" altLang="en-US" sz="1800" i="1" dirty="0" smtClean="0">
                <a:latin typeface="Calibri" pitchFamily="34" charset="0"/>
                <a:ea typeface="MS PGothic" pitchFamily="34" charset="-128"/>
                <a:cs typeface="Calibri" pitchFamily="34" charset="0"/>
              </a:rPr>
              <a:t>(continued)</a:t>
            </a:r>
          </a:p>
          <a:p>
            <a:pPr marL="0" indent="0" eaLnBrk="1" hangingPunct="1"/>
            <a:endParaRPr lang="en-US" altLang="en-US" sz="1800" b="1" dirty="0" smtClean="0">
              <a:latin typeface="Calibri" pitchFamily="34" charset="0"/>
              <a:ea typeface="MS PGothic" pitchFamily="34" charset="-128"/>
              <a:cs typeface="Calibri" pitchFamily="34" charset="0"/>
            </a:endParaRPr>
          </a:p>
          <a:p>
            <a:pPr marL="0" indent="0" eaLnBrk="1" hangingPunct="1"/>
            <a:r>
              <a:rPr lang="en-US" altLang="en-US" sz="1800" dirty="0" smtClean="0">
                <a:latin typeface="Calibri" pitchFamily="34" charset="0"/>
                <a:ea typeface="MS PGothic" pitchFamily="34" charset="-128"/>
                <a:cs typeface="Calibri" pitchFamily="34" charset="0"/>
              </a:rPr>
              <a:t>• Cast the scenes, including one student as the narrator, who will reveal necessary </a:t>
            </a:r>
          </a:p>
          <a:p>
            <a:pPr marL="0" indent="0" eaLnBrk="1" hangingPunct="1"/>
            <a:r>
              <a:rPr lang="en-US" altLang="en-US" sz="1800" dirty="0" smtClean="0">
                <a:latin typeface="Calibri" pitchFamily="34" charset="0"/>
                <a:ea typeface="MS PGothic" pitchFamily="34" charset="-128"/>
                <a:cs typeface="Calibri" pitchFamily="34" charset="0"/>
              </a:rPr>
              <a:t>    information and set up the scenes to be acted out. </a:t>
            </a:r>
          </a:p>
          <a:p>
            <a:pPr marL="0" indent="0" eaLnBrk="1" hangingPunct="1"/>
            <a:endParaRPr lang="en-US" altLang="en-US" sz="1800" dirty="0" smtClean="0">
              <a:latin typeface="Calibri" pitchFamily="34" charset="0"/>
              <a:ea typeface="MS PGothic" pitchFamily="34" charset="-128"/>
              <a:cs typeface="Calibri" pitchFamily="34" charset="0"/>
            </a:endParaRPr>
          </a:p>
          <a:p>
            <a:pPr marL="0" indent="0" eaLnBrk="1" hangingPunct="1"/>
            <a:endParaRPr lang="en-US" altLang="en-US" sz="1800" dirty="0" smtClean="0">
              <a:latin typeface="Calibri" pitchFamily="34" charset="0"/>
              <a:ea typeface="MS PGothic" pitchFamily="34" charset="-128"/>
              <a:cs typeface="Calibri" pitchFamily="34" charset="0"/>
            </a:endParaRPr>
          </a:p>
          <a:p>
            <a:pPr marL="0" indent="0" eaLnBrk="1" hangingPunct="1"/>
            <a:r>
              <a:rPr lang="en-US" altLang="en-US" sz="1800" dirty="0" smtClean="0">
                <a:latin typeface="Calibri" pitchFamily="34" charset="0"/>
                <a:ea typeface="MS PGothic" pitchFamily="34" charset="-128"/>
                <a:cs typeface="Calibri" pitchFamily="34" charset="0"/>
              </a:rPr>
              <a:t>• </a:t>
            </a:r>
            <a:r>
              <a:rPr lang="en-US" altLang="en-US" sz="1800" i="1" dirty="0" smtClean="0">
                <a:latin typeface="Calibri" pitchFamily="34" charset="0"/>
                <a:ea typeface="MS PGothic" pitchFamily="34" charset="-128"/>
                <a:cs typeface="Calibri" pitchFamily="34" charset="0"/>
              </a:rPr>
              <a:t>Perform the story, retelling it in the students’ own words. Retelling the story in your </a:t>
            </a:r>
          </a:p>
          <a:p>
            <a:pPr marL="0" indent="0" eaLnBrk="1" hangingPunct="1"/>
            <a:r>
              <a:rPr lang="en-US" altLang="en-US" sz="1800" i="1" dirty="0" smtClean="0">
                <a:latin typeface="Calibri" pitchFamily="34" charset="0"/>
                <a:ea typeface="MS PGothic" pitchFamily="34" charset="-128"/>
                <a:cs typeface="Calibri" pitchFamily="34" charset="0"/>
              </a:rPr>
              <a:t>   own words allows you to fully interpret and develop the understanding of the  </a:t>
            </a:r>
          </a:p>
          <a:p>
            <a:pPr marL="0" indent="0" eaLnBrk="1" hangingPunct="1"/>
            <a:r>
              <a:rPr lang="en-US" altLang="en-US" sz="1800" i="1" dirty="0" smtClean="0">
                <a:latin typeface="Calibri" pitchFamily="34" charset="0"/>
                <a:ea typeface="MS PGothic" pitchFamily="34" charset="-128"/>
                <a:cs typeface="Calibri" pitchFamily="34" charset="0"/>
              </a:rPr>
              <a:t>   various story elements.</a:t>
            </a:r>
          </a:p>
          <a:p>
            <a:pPr marL="0" indent="0" eaLnBrk="1" hangingPunct="1"/>
            <a:endParaRPr lang="en-US" altLang="en-US" sz="1800" dirty="0" smtClean="0">
              <a:latin typeface="Calibri" pitchFamily="34" charset="0"/>
              <a:ea typeface="MS PGothic" pitchFamily="34" charset="-128"/>
              <a:cs typeface="Calibri" pitchFamily="34" charset="0"/>
            </a:endParaRPr>
          </a:p>
          <a:p>
            <a:pPr marL="0" indent="0" eaLnBrk="1" hangingPunct="1"/>
            <a:endParaRPr lang="en-US" altLang="en-US" sz="1800" dirty="0" smtClean="0">
              <a:latin typeface="Calibri" pitchFamily="34" charset="0"/>
              <a:ea typeface="MS PGothic" pitchFamily="34" charset="-128"/>
              <a:cs typeface="Calibri" pitchFamily="34" charset="0"/>
            </a:endParaRPr>
          </a:p>
          <a:p>
            <a:pPr marL="0" indent="0" eaLnBrk="1" hangingPunct="1"/>
            <a:r>
              <a:rPr lang="en-US" altLang="en-US" sz="1800" dirty="0" smtClean="0">
                <a:latin typeface="Calibri" pitchFamily="34" charset="0"/>
                <a:ea typeface="MS PGothic" pitchFamily="34" charset="-128"/>
                <a:cs typeface="Calibri" pitchFamily="34" charset="0"/>
              </a:rPr>
              <a:t>• Select simple props or costume pieces to help tell the story visually.</a:t>
            </a:r>
          </a:p>
          <a:p>
            <a:pPr marL="0" indent="0" eaLnBrk="1" hangingPunct="1">
              <a:spcAft>
                <a:spcPts val="600"/>
              </a:spcAft>
            </a:pPr>
            <a:endParaRPr lang="en-US" altLang="en-US" sz="1600" dirty="0" smtClean="0">
              <a:latin typeface="Calibri" pitchFamily="34" charset="0"/>
              <a:ea typeface="MS PGothic" pitchFamily="34" charset="-128"/>
              <a:cs typeface="Calibri" pitchFamily="34" charset="0"/>
            </a:endParaRPr>
          </a:p>
          <a:p>
            <a:pPr marL="0" indent="0" eaLnBrk="1" hangingPunct="1"/>
            <a:endParaRPr lang="en-US" altLang="en-US" sz="1600" dirty="0" smtClean="0">
              <a:latin typeface="Calibri" pitchFamily="34" charset="0"/>
              <a:ea typeface="MS PGothic" pitchFamily="34" charset="-128"/>
              <a:cs typeface="Calibri" pitchFamily="34" charset="0"/>
            </a:endParaRPr>
          </a:p>
          <a:p>
            <a:pPr marL="0" indent="0" eaLnBrk="1" hangingPunct="1"/>
            <a:endParaRPr lang="en-US" altLang="en-US" sz="1600" dirty="0" smtClean="0">
              <a:latin typeface="Calibri" pitchFamily="34" charset="0"/>
              <a:ea typeface="MS PGothic" pitchFamily="34" charset="-128"/>
              <a:cs typeface="Calibri" pitchFamily="34" charset="0"/>
            </a:endParaRPr>
          </a:p>
          <a:p>
            <a:pPr marL="0" indent="0" eaLnBrk="1" hangingPunct="1"/>
            <a:endParaRPr lang="en-US" altLang="en-US" sz="1000"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p:txBody>
      </p:sp>
      <p:sp>
        <p:nvSpPr>
          <p:cNvPr id="44035" name="Title 1"/>
          <p:cNvSpPr>
            <a:spLocks noGrp="1"/>
          </p:cNvSpPr>
          <p:nvPr>
            <p:ph type="title"/>
          </p:nvPr>
        </p:nvSpPr>
        <p:spPr bwMode="auto">
          <a:xfrm>
            <a:off x="76200" y="0"/>
            <a:ext cx="89916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endParaRPr lang="en-US" altLang="en-US" sz="3200" i="1"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3148087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bwMode="auto">
          <a:xfrm>
            <a:off x="457200" y="1066800"/>
            <a:ext cx="8229600" cy="5668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r>
              <a:rPr lang="en-US" altLang="en-US" sz="1600" i="1" smtClean="0">
                <a:latin typeface="Calibri" pitchFamily="34" charset="0"/>
                <a:ea typeface="MS PGothic" pitchFamily="34" charset="-128"/>
                <a:cs typeface="Calibri" pitchFamily="34" charset="0"/>
              </a:rPr>
              <a:t>   </a:t>
            </a:r>
          </a:p>
          <a:p>
            <a:pPr marL="0" indent="0" eaLnBrk="1" hangingPunct="1"/>
            <a:r>
              <a:rPr lang="en-US" altLang="en-US" sz="1800" i="1" u="sng" smtClean="0">
                <a:latin typeface="Calibri" pitchFamily="34" charset="0"/>
                <a:ea typeface="MS PGothic" pitchFamily="34" charset="-128"/>
                <a:cs typeface="Calibri" pitchFamily="34" charset="0"/>
              </a:rPr>
              <a:t>ASSESSING THE WORK</a:t>
            </a:r>
          </a:p>
          <a:p>
            <a:pPr marL="0" indent="0" eaLnBrk="1" hangingPunct="1"/>
            <a:endParaRPr lang="en-US" altLang="en-US" sz="1800"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After the performance, discuss the scenes, emphasizing the positive things you have </a:t>
            </a:r>
          </a:p>
          <a:p>
            <a:pPr marL="0" indent="0" eaLnBrk="1" hangingPunct="1"/>
            <a:r>
              <a:rPr lang="en-US" altLang="en-US" sz="1800" smtClean="0">
                <a:latin typeface="Calibri" pitchFamily="34" charset="0"/>
                <a:ea typeface="MS PGothic" pitchFamily="34" charset="-128"/>
                <a:cs typeface="Calibri" pitchFamily="34" charset="0"/>
              </a:rPr>
              <a:t>   seen. It’s important that the process of creating the scenes is emphasized over the</a:t>
            </a:r>
          </a:p>
          <a:p>
            <a:pPr marL="0" indent="0" eaLnBrk="1" hangingPunct="1"/>
            <a:r>
              <a:rPr lang="en-US" altLang="en-US" sz="1800" smtClean="0">
                <a:latin typeface="Calibri" pitchFamily="34" charset="0"/>
                <a:ea typeface="MS PGothic" pitchFamily="34" charset="-128"/>
                <a:cs typeface="Calibri" pitchFamily="34" charset="0"/>
              </a:rPr>
              <a:t>   performance.</a:t>
            </a:r>
          </a:p>
          <a:p>
            <a:pPr marL="0" indent="0" eaLnBrk="1" hangingPunct="1"/>
            <a:endParaRPr lang="en-US" altLang="en-US" sz="1800"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In class discussions, be sure to refer to the names of the characters instead of the </a:t>
            </a:r>
          </a:p>
          <a:p>
            <a:pPr marL="0" indent="0" eaLnBrk="1" hangingPunct="1"/>
            <a:r>
              <a:rPr lang="en-US" altLang="en-US" sz="1800" smtClean="0">
                <a:latin typeface="Calibri" pitchFamily="34" charset="0"/>
                <a:ea typeface="MS PGothic" pitchFamily="34" charset="-128"/>
                <a:cs typeface="Calibri" pitchFamily="34" charset="0"/>
              </a:rPr>
              <a:t>   names of the students who played the parts. </a:t>
            </a:r>
          </a:p>
          <a:p>
            <a:pPr marL="0" indent="0" eaLnBrk="1" hangingPunct="1"/>
            <a:endParaRPr lang="en-US" altLang="en-US" sz="1800"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Did the retellings adequately tell the events of the story? How did the actors use </a:t>
            </a:r>
          </a:p>
          <a:p>
            <a:pPr marL="0" indent="0" eaLnBrk="1" hangingPunct="1"/>
            <a:r>
              <a:rPr lang="en-US" altLang="en-US" sz="1800" smtClean="0">
                <a:latin typeface="Calibri" pitchFamily="34" charset="0"/>
                <a:ea typeface="MS PGothic" pitchFamily="34" charset="-128"/>
                <a:cs typeface="Calibri" pitchFamily="34" charset="0"/>
              </a:rPr>
              <a:t>   their creativity to bring the story to life?</a:t>
            </a:r>
          </a:p>
          <a:p>
            <a:pPr marL="0" indent="0" eaLnBrk="1" hangingPunct="1"/>
            <a:endParaRPr lang="en-US" altLang="en-US" sz="1800" smtClean="0">
              <a:latin typeface="Calibri" pitchFamily="34" charset="0"/>
              <a:ea typeface="MS PGothic" pitchFamily="34" charset="-128"/>
              <a:cs typeface="Calibri" pitchFamily="34" charset="0"/>
            </a:endParaRPr>
          </a:p>
          <a:p>
            <a:pPr marL="0" indent="0" eaLnBrk="1" hangingPunct="1"/>
            <a:endParaRPr lang="en-US" altLang="en-US" sz="1800"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a:t>
            </a:r>
            <a:r>
              <a:rPr lang="en-US" altLang="en-US" sz="1800" i="1" u="sng" smtClean="0">
                <a:latin typeface="Calibri" pitchFamily="34" charset="0"/>
                <a:ea typeface="MS PGothic" pitchFamily="34" charset="-128"/>
                <a:cs typeface="Calibri" pitchFamily="34" charset="0"/>
              </a:rPr>
              <a:t>GOING FURTHER</a:t>
            </a:r>
          </a:p>
          <a:p>
            <a:pPr marL="0" indent="0" eaLnBrk="1" hangingPunct="1"/>
            <a:endParaRPr lang="en-US" altLang="en-US" sz="1800"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Retell the story again with a different cast. Use the suggestions for expanding or </a:t>
            </a:r>
          </a:p>
          <a:p>
            <a:pPr marL="0" indent="0" eaLnBrk="1" hangingPunct="1"/>
            <a:r>
              <a:rPr lang="en-US" altLang="en-US" sz="1800" smtClean="0">
                <a:latin typeface="Calibri" pitchFamily="34" charset="0"/>
                <a:ea typeface="MS PGothic" pitchFamily="34" charset="-128"/>
                <a:cs typeface="Calibri" pitchFamily="34" charset="0"/>
              </a:rPr>
              <a:t>   improving the scenes from the first go-around. </a:t>
            </a: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000" smtClean="0">
              <a:latin typeface="Calibri" pitchFamily="34" charset="0"/>
              <a:ea typeface="MS PGothic" pitchFamily="34" charset="-128"/>
              <a:cs typeface="Calibri" pitchFamily="34" charset="0"/>
            </a:endParaRPr>
          </a:p>
          <a:p>
            <a:pPr marL="0" indent="0" eaLnBrk="1" hangingPunct="1"/>
            <a:endParaRPr lang="en-US" altLang="en-US" sz="1600" b="1" smtClean="0">
              <a:latin typeface="Calibri" pitchFamily="34" charset="0"/>
              <a:ea typeface="MS PGothic" pitchFamily="34" charset="-128"/>
              <a:cs typeface="Calibri" pitchFamily="34" charset="0"/>
            </a:endParaRPr>
          </a:p>
        </p:txBody>
      </p:sp>
      <p:sp>
        <p:nvSpPr>
          <p:cNvPr id="45059" name="Title 1"/>
          <p:cNvSpPr>
            <a:spLocks noGrp="1"/>
          </p:cNvSpPr>
          <p:nvPr>
            <p:ph type="title"/>
          </p:nvPr>
        </p:nvSpPr>
        <p:spPr bwMode="auto">
          <a:xfrm>
            <a:off x="76200" y="0"/>
            <a:ext cx="89916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endParaRPr lang="en-US" altLang="en-US" sz="3200" i="1"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765034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bwMode="auto">
          <a:xfrm>
            <a:off x="457200" y="914400"/>
            <a:ext cx="8229600" cy="5745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spcAft>
                <a:spcPts val="600"/>
              </a:spcAft>
            </a:pPr>
            <a:r>
              <a:rPr lang="en-US" altLang="en-US" sz="1800" b="1" smtClean="0">
                <a:latin typeface="Calibri" pitchFamily="34" charset="0"/>
                <a:ea typeface="MS PGothic" pitchFamily="34" charset="-128"/>
                <a:cs typeface="Calibri" pitchFamily="34" charset="0"/>
              </a:rPr>
              <a:t>EXTENSIONS</a:t>
            </a:r>
          </a:p>
          <a:p>
            <a:pPr marL="0" indent="0" eaLnBrk="1" hangingPunct="1"/>
            <a:r>
              <a:rPr lang="en-US" altLang="en-US" sz="1800" smtClean="0">
                <a:latin typeface="Calibri" pitchFamily="34" charset="0"/>
                <a:ea typeface="MS PGothic" pitchFamily="34" charset="-128"/>
                <a:cs typeface="Calibri" pitchFamily="34" charset="0"/>
              </a:rPr>
              <a:t>• Perform the story without words, pantomiming all of the action and expressing the </a:t>
            </a:r>
          </a:p>
          <a:p>
            <a:pPr marL="0" indent="0" eaLnBrk="1" hangingPunct="1"/>
            <a:r>
              <a:rPr lang="en-US" altLang="en-US" sz="1800" smtClean="0">
                <a:latin typeface="Calibri" pitchFamily="34" charset="0"/>
                <a:ea typeface="MS PGothic" pitchFamily="34" charset="-128"/>
                <a:cs typeface="Calibri" pitchFamily="34" charset="0"/>
              </a:rPr>
              <a:t>   emotions through gesture.</a:t>
            </a:r>
          </a:p>
          <a:p>
            <a:pPr marL="0" indent="0" eaLnBrk="1" hangingPunct="1"/>
            <a:endParaRPr lang="en-US" altLang="en-US" sz="800" smtClean="0">
              <a:latin typeface="Calibri" pitchFamily="34" charset="0"/>
              <a:ea typeface="MS PGothic" pitchFamily="34" charset="-128"/>
              <a:cs typeface="Calibri" pitchFamily="34" charset="0"/>
            </a:endParaRPr>
          </a:p>
          <a:p>
            <a:pPr marL="0" indent="0" eaLnBrk="1" hangingPunct="1">
              <a:spcAft>
                <a:spcPts val="1800"/>
              </a:spcAft>
            </a:pPr>
            <a:r>
              <a:rPr lang="en-US" altLang="en-US" sz="1800" smtClean="0">
                <a:latin typeface="Calibri" pitchFamily="34" charset="0"/>
                <a:ea typeface="MS PGothic" pitchFamily="34" charset="-128"/>
                <a:cs typeface="Calibri" pitchFamily="34" charset="0"/>
              </a:rPr>
              <a:t>• Use legends from other cultures for story theatre presentations.</a:t>
            </a:r>
          </a:p>
          <a:p>
            <a:pPr marL="0" indent="0" eaLnBrk="1" hangingPunct="1"/>
            <a:endParaRPr lang="en-US" altLang="en-US" sz="800" b="1" smtClean="0">
              <a:latin typeface="Calibri" pitchFamily="34" charset="0"/>
              <a:ea typeface="MS PGothic" pitchFamily="34" charset="-128"/>
              <a:cs typeface="Calibri" pitchFamily="34" charset="0"/>
            </a:endParaRPr>
          </a:p>
          <a:p>
            <a:pPr marL="0" indent="0" eaLnBrk="1" hangingPunct="1">
              <a:spcAft>
                <a:spcPts val="1800"/>
              </a:spcAft>
            </a:pPr>
            <a:r>
              <a:rPr lang="en-US" altLang="en-US" sz="1800" b="1" smtClean="0">
                <a:latin typeface="Calibri" pitchFamily="34" charset="0"/>
                <a:ea typeface="MS PGothic" pitchFamily="34" charset="-128"/>
                <a:cs typeface="Calibri" pitchFamily="34" charset="0"/>
              </a:rPr>
              <a:t>VOCABULARY: </a:t>
            </a:r>
            <a:r>
              <a:rPr lang="en-US" altLang="en-US" sz="1800" smtClean="0">
                <a:latin typeface="Calibri" pitchFamily="34" charset="0"/>
                <a:ea typeface="MS PGothic" pitchFamily="34" charset="-128"/>
                <a:cs typeface="Calibri" pitchFamily="34" charset="0"/>
              </a:rPr>
              <a:t>Story Theatre, Improvisation, Character, Dialogue, Dramatic Action</a:t>
            </a:r>
            <a:endParaRPr lang="en-US" altLang="en-US" sz="1800" b="1" smtClean="0">
              <a:latin typeface="Calibri" pitchFamily="34" charset="0"/>
              <a:ea typeface="MS PGothic" pitchFamily="34" charset="-128"/>
              <a:cs typeface="Calibri" pitchFamily="34" charset="0"/>
            </a:endParaRPr>
          </a:p>
          <a:p>
            <a:pPr marL="0" indent="0" eaLnBrk="1" hangingPunct="1"/>
            <a:endParaRPr lang="en-US" altLang="en-US" sz="800" b="1" smtClean="0">
              <a:latin typeface="Calibri" pitchFamily="34" charset="0"/>
              <a:ea typeface="MS PGothic" pitchFamily="34" charset="-128"/>
              <a:cs typeface="Calibri" pitchFamily="34" charset="0"/>
            </a:endParaRPr>
          </a:p>
          <a:p>
            <a:pPr marL="0" indent="0" eaLnBrk="1" hangingPunct="1"/>
            <a:r>
              <a:rPr lang="en-US" altLang="en-US" sz="1800" b="1" smtClean="0">
                <a:latin typeface="Calibri" pitchFamily="34" charset="0"/>
                <a:ea typeface="MS PGothic" pitchFamily="34" charset="-128"/>
                <a:cs typeface="Calibri" pitchFamily="34" charset="0"/>
              </a:rPr>
              <a:t>ASSESSMENT</a:t>
            </a:r>
          </a:p>
          <a:p>
            <a:pPr marL="0" indent="0" eaLnBrk="1" hangingPunct="1"/>
            <a:endParaRPr lang="en-US" altLang="en-US" sz="800" b="1"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a:t>
            </a:r>
            <a:r>
              <a:rPr lang="en-US" altLang="en-US" sz="1800" b="1" smtClean="0">
                <a:latin typeface="Calibri" pitchFamily="34" charset="0"/>
                <a:ea typeface="MS PGothic" pitchFamily="34" charset="-128"/>
                <a:cs typeface="Calibri" pitchFamily="34" charset="0"/>
              </a:rPr>
              <a:t>Describe: </a:t>
            </a:r>
            <a:r>
              <a:rPr lang="en-US" altLang="en-US" sz="1800" smtClean="0">
                <a:latin typeface="Calibri" pitchFamily="34" charset="0"/>
                <a:ea typeface="MS PGothic" pitchFamily="34" charset="-128"/>
                <a:cs typeface="Calibri" pitchFamily="34" charset="0"/>
              </a:rPr>
              <a:t>Write a description of your favorite character in the story. Detail why you </a:t>
            </a:r>
          </a:p>
          <a:p>
            <a:pPr marL="0" indent="0" eaLnBrk="1" hangingPunct="1"/>
            <a:r>
              <a:rPr lang="en-US" altLang="en-US" sz="1800" smtClean="0">
                <a:latin typeface="Calibri" pitchFamily="34" charset="0"/>
                <a:ea typeface="MS PGothic" pitchFamily="34" charset="-128"/>
                <a:cs typeface="Calibri" pitchFamily="34" charset="0"/>
              </a:rPr>
              <a:t>   like this character.</a:t>
            </a:r>
          </a:p>
          <a:p>
            <a:pPr marL="0" indent="0" eaLnBrk="1" hangingPunct="1"/>
            <a:endParaRPr lang="en-US" altLang="en-US" sz="1800" b="1"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a:t>
            </a:r>
            <a:r>
              <a:rPr lang="en-US" altLang="en-US" sz="1800" b="1" smtClean="0">
                <a:latin typeface="Calibri" pitchFamily="34" charset="0"/>
                <a:ea typeface="MS PGothic" pitchFamily="34" charset="-128"/>
                <a:cs typeface="Calibri" pitchFamily="34" charset="0"/>
              </a:rPr>
              <a:t>Discuss: </a:t>
            </a:r>
            <a:r>
              <a:rPr lang="en-US" altLang="en-US" sz="1800" smtClean="0">
                <a:latin typeface="Calibri" pitchFamily="34" charset="0"/>
                <a:ea typeface="MS PGothic" pitchFamily="34" charset="-128"/>
                <a:cs typeface="Calibri" pitchFamily="34" charset="0"/>
              </a:rPr>
              <a:t>Discuss the steps you went through to set up the dramatic scenes.</a:t>
            </a:r>
          </a:p>
          <a:p>
            <a:pPr marL="0" indent="0" eaLnBrk="1" hangingPunct="1"/>
            <a:endParaRPr lang="en-US" altLang="en-US" sz="1800" b="1" smtClean="0">
              <a:latin typeface="Calibri" pitchFamily="34" charset="0"/>
              <a:ea typeface="MS PGothic" pitchFamily="34" charset="-128"/>
              <a:cs typeface="Calibri" pitchFamily="34" charset="0"/>
            </a:endParaRPr>
          </a:p>
          <a:p>
            <a:pPr marL="0" indent="0" eaLnBrk="1" hangingPunct="1"/>
            <a:r>
              <a:rPr lang="en-US" altLang="en-US" sz="1800" smtClean="0">
                <a:latin typeface="Calibri" pitchFamily="34" charset="0"/>
                <a:ea typeface="MS PGothic" pitchFamily="34" charset="-128"/>
                <a:cs typeface="Calibri" pitchFamily="34" charset="0"/>
              </a:rPr>
              <a:t>• </a:t>
            </a:r>
            <a:r>
              <a:rPr lang="en-US" altLang="en-US" sz="1800" b="1" smtClean="0">
                <a:latin typeface="Calibri" pitchFamily="34" charset="0"/>
                <a:ea typeface="MS PGothic" pitchFamily="34" charset="-128"/>
                <a:cs typeface="Calibri" pitchFamily="34" charset="0"/>
              </a:rPr>
              <a:t>Analyze: </a:t>
            </a:r>
            <a:r>
              <a:rPr lang="en-US" altLang="en-US" sz="1800" smtClean="0">
                <a:latin typeface="Calibri" pitchFamily="34" charset="0"/>
                <a:ea typeface="MS PGothic" pitchFamily="34" charset="-128"/>
                <a:cs typeface="Calibri" pitchFamily="34" charset="0"/>
              </a:rPr>
              <a:t>Focus on one character at a time and discuss how different people </a:t>
            </a:r>
          </a:p>
          <a:p>
            <a:pPr marL="0" indent="0" eaLnBrk="1" hangingPunct="1"/>
            <a:r>
              <a:rPr lang="en-US" altLang="en-US" sz="1800" smtClean="0">
                <a:latin typeface="Calibri" pitchFamily="34" charset="0"/>
                <a:ea typeface="MS PGothic" pitchFamily="34" charset="-128"/>
                <a:cs typeface="Calibri" pitchFamily="34" charset="0"/>
              </a:rPr>
              <a:t>   portrayed the specific character. What aspects of the character changed in the </a:t>
            </a:r>
          </a:p>
          <a:p>
            <a:pPr marL="0" indent="0" eaLnBrk="1" hangingPunct="1"/>
            <a:r>
              <a:rPr lang="en-US" altLang="en-US" sz="1800" smtClean="0">
                <a:latin typeface="Calibri" pitchFamily="34" charset="0"/>
                <a:ea typeface="MS PGothic" pitchFamily="34" charset="-128"/>
                <a:cs typeface="Calibri" pitchFamily="34" charset="0"/>
              </a:rPr>
              <a:t>   various interpretations?</a:t>
            </a:r>
          </a:p>
        </p:txBody>
      </p:sp>
      <p:sp>
        <p:nvSpPr>
          <p:cNvPr id="47107" name="Title 1"/>
          <p:cNvSpPr>
            <a:spLocks noGrp="1"/>
          </p:cNvSpPr>
          <p:nvPr>
            <p:ph type="title"/>
          </p:nvPr>
        </p:nvSpPr>
        <p:spPr bwMode="auto">
          <a:xfrm>
            <a:off x="0" y="0"/>
            <a:ext cx="91440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endParaRPr lang="en-US" altLang="en-US" sz="3200" i="1"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689639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xfrm>
            <a:off x="152400" y="1524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Teacher Reflection</a:t>
            </a:r>
          </a:p>
        </p:txBody>
      </p:sp>
      <p:sp>
        <p:nvSpPr>
          <p:cNvPr id="48131" name="Content Placeholder 2"/>
          <p:cNvSpPr>
            <a:spLocks noGrp="1"/>
          </p:cNvSpPr>
          <p:nvPr>
            <p:ph idx="1"/>
          </p:nvPr>
        </p:nvSpPr>
        <p:spPr bwMode="auto">
          <a:xfrm>
            <a:off x="533400" y="1143000"/>
            <a:ext cx="8153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pPr>
            <a:endParaRPr lang="en-US" altLang="en-US" b="1" dirty="0" smtClean="0">
              <a:latin typeface="Calibri" pitchFamily="34" charset="0"/>
              <a:ea typeface="MS PGothic" pitchFamily="34" charset="-128"/>
              <a:cs typeface="Calibri" pitchFamily="34" charset="0"/>
            </a:endParaRPr>
          </a:p>
          <a:p>
            <a:pPr marL="0" indent="0" algn="ctr" eaLnBrk="1" hangingPunct="1">
              <a:spcBef>
                <a:spcPts val="1800"/>
              </a:spcBef>
              <a:spcAft>
                <a:spcPts val="1800"/>
              </a:spcAft>
            </a:pPr>
            <a:endParaRPr lang="en-US" altLang="en-US" sz="2800" dirty="0" smtClean="0">
              <a:latin typeface="Calibri" pitchFamily="34" charset="0"/>
              <a:ea typeface="MS PGothic" pitchFamily="34" charset="-128"/>
              <a:cs typeface="Calibri" pitchFamily="34" charset="0"/>
            </a:endParaRPr>
          </a:p>
          <a:p>
            <a:pPr marL="0" indent="0" eaLnBrk="1" hangingPunct="1">
              <a:spcBef>
                <a:spcPts val="1800"/>
              </a:spcBef>
              <a:spcAft>
                <a:spcPts val="1800"/>
              </a:spcAft>
            </a:pPr>
            <a:r>
              <a:rPr lang="en-US" altLang="en-US" sz="2800" dirty="0" smtClean="0">
                <a:latin typeface="Calibri" pitchFamily="34" charset="0"/>
                <a:ea typeface="MS PGothic" pitchFamily="34" charset="-128"/>
                <a:cs typeface="Calibri" pitchFamily="34" charset="0"/>
              </a:rPr>
              <a:t>How can you scale this lesson back or scale it up for your grade level? </a:t>
            </a:r>
          </a:p>
        </p:txBody>
      </p:sp>
    </p:spTree>
    <p:extLst>
      <p:ext uri="{BB962C8B-B14F-4D97-AF65-F5344CB8AC3E}">
        <p14:creationId xmlns:p14="http://schemas.microsoft.com/office/powerpoint/2010/main" val="372797706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smtClean="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Present -Please place technology in BUSINESS mode</a:t>
            </a: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smtClean="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76200" y="76200"/>
            <a:ext cx="9051925" cy="121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600" dirty="0" smtClean="0">
                <a:latin typeface="Calibri" pitchFamily="34" charset="0"/>
                <a:cs typeface="Calibri" pitchFamily="34" charset="0"/>
              </a:rPr>
              <a:t>Section 4: Digging into an </a:t>
            </a:r>
            <a:r>
              <a:rPr lang="en-US" altLang="en-US" sz="3600" i="1" dirty="0" smtClean="0">
                <a:latin typeface="Calibri" pitchFamily="34" charset="0"/>
                <a:ea typeface="MS PGothic" pitchFamily="34" charset="-128"/>
                <a:cs typeface="Calibri" pitchFamily="34" charset="0"/>
              </a:rPr>
              <a:t>Artsource® </a:t>
            </a:r>
            <a:r>
              <a:rPr lang="en-US" altLang="en-US" sz="3600" dirty="0" smtClean="0">
                <a:latin typeface="Calibri" pitchFamily="34" charset="0"/>
                <a:ea typeface="MS PGothic" pitchFamily="34" charset="-128"/>
                <a:cs typeface="Calibri" pitchFamily="34" charset="0"/>
              </a:rPr>
              <a:t>Lesson</a:t>
            </a:r>
            <a:endParaRPr lang="en-US" altLang="en-US" sz="3600" dirty="0" smtClean="0">
              <a:solidFill>
                <a:schemeClr val="bg1"/>
              </a:solidFill>
              <a:latin typeface="Calibri" pitchFamily="34" charset="0"/>
              <a:cs typeface="Calibri" pitchFamily="34" charset="0"/>
            </a:endParaRPr>
          </a:p>
        </p:txBody>
      </p:sp>
      <p:sp>
        <p:nvSpPr>
          <p:cNvPr id="33795" name="Text Placeholder 4"/>
          <p:cNvSpPr>
            <a:spLocks noGrp="1"/>
          </p:cNvSpPr>
          <p:nvPr>
            <p:ph type="body" sz="quarter" idx="12"/>
          </p:nvPr>
        </p:nvSpPr>
        <p:spPr bwMode="auto">
          <a:xfrm>
            <a:off x="914400" y="2057400"/>
            <a:ext cx="6959600" cy="2635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smtClean="0">
              <a:latin typeface="Calibri" pitchFamily="34" charset="0"/>
              <a:ea typeface="MS PGothic" pitchFamily="34" charset="-128"/>
              <a:cs typeface="Calibri" pitchFamily="34" charset="0"/>
            </a:endParaRPr>
          </a:p>
          <a:p>
            <a:pPr eaLnBrk="1" hangingPunct="1">
              <a:lnSpc>
                <a:spcPct val="80000"/>
              </a:lnSpc>
              <a:spcBef>
                <a:spcPts val="900"/>
              </a:spcBef>
              <a:spcAft>
                <a:spcPts val="1400"/>
              </a:spcAft>
            </a:pPr>
            <a:r>
              <a:rPr lang="en-US" altLang="en-US" sz="2400" b="1" dirty="0" smtClean="0">
                <a:latin typeface="Calibri" pitchFamily="34" charset="0"/>
                <a:ea typeface="MS PGothic" pitchFamily="34" charset="-128"/>
                <a:cs typeface="Calibri" pitchFamily="34" charset="0"/>
              </a:rPr>
              <a:t>Outcome: </a:t>
            </a:r>
            <a:r>
              <a:rPr lang="en-US" altLang="en-US" sz="2400" dirty="0" smtClean="0">
                <a:latin typeface="Calibri" pitchFamily="34" charset="0"/>
                <a:ea typeface="MS PGothic" pitchFamily="34" charset="-128"/>
                <a:cs typeface="Calibri" pitchFamily="34" charset="0"/>
              </a:rPr>
              <a:t>Analyze one </a:t>
            </a:r>
            <a:r>
              <a:rPr lang="en-US" altLang="en-US" sz="2400" i="1" dirty="0" err="1" smtClean="0">
                <a:latin typeface="Calibri" pitchFamily="34" charset="0"/>
                <a:ea typeface="MS PGothic" pitchFamily="34" charset="-128"/>
                <a:cs typeface="Calibri" pitchFamily="34" charset="0"/>
              </a:rPr>
              <a:t>Artsource</a:t>
            </a:r>
            <a:r>
              <a:rPr lang="en-US" altLang="en-US" sz="2400" i="1" dirty="0" smtClean="0">
                <a:latin typeface="Calibri" pitchFamily="34" charset="0"/>
                <a:ea typeface="MS PGothic" pitchFamily="34" charset="-128"/>
                <a:cs typeface="Calibri" pitchFamily="34" charset="0"/>
              </a:rPr>
              <a:t>®</a:t>
            </a:r>
            <a:r>
              <a:rPr lang="en-US" altLang="en-US" sz="2400" dirty="0" smtClean="0">
                <a:latin typeface="Calibri" pitchFamily="34" charset="0"/>
                <a:ea typeface="MS PGothic" pitchFamily="34" charset="-128"/>
                <a:cs typeface="Calibri" pitchFamily="34" charset="0"/>
              </a:rPr>
              <a:t> lesson in depth for use in your classroom</a:t>
            </a:r>
          </a:p>
          <a:p>
            <a:pPr>
              <a:spcBef>
                <a:spcPct val="0"/>
              </a:spcBef>
            </a:pPr>
            <a:endParaRPr lang="en-US" altLang="en-US" sz="2800" dirty="0" smtClean="0">
              <a:latin typeface="Calibri" pitchFamily="34" charset="0"/>
              <a:ea typeface="MS PGothic" pitchFamily="34" charset="-128"/>
              <a:cs typeface="Calibri" pitchFamily="34" charset="0"/>
            </a:endParaRPr>
          </a:p>
          <a:p>
            <a:pPr>
              <a:spcBef>
                <a:spcPct val="0"/>
              </a:spcBef>
            </a:pPr>
            <a:r>
              <a:rPr lang="en-US" altLang="en-US" sz="2800" dirty="0" smtClean="0">
                <a:latin typeface="Calibri" pitchFamily="34" charset="0"/>
                <a:ea typeface="MS PGothic" pitchFamily="34" charset="-128"/>
                <a:cs typeface="Calibri" pitchFamily="34" charset="0"/>
              </a:rPr>
              <a:t> </a:t>
            </a:r>
          </a:p>
          <a:p>
            <a:pPr>
              <a:spcBef>
                <a:spcPct val="0"/>
              </a:spcBef>
            </a:pPr>
            <a:endParaRPr lang="en-US" altLang="en-US" dirty="0" smtClean="0">
              <a:latin typeface="Calibri" pitchFamily="34" charset="0"/>
              <a:cs typeface="Calibri" pitchFamily="34" charset="0"/>
            </a:endParaRPr>
          </a:p>
        </p:txBody>
      </p:sp>
      <p:sp>
        <p:nvSpPr>
          <p:cNvPr id="33796"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smtClean="0">
              <a:solidFill>
                <a:schemeClr val="tx1"/>
              </a:solidFill>
              <a:latin typeface="Calibri" pitchFamily="34" charset="0"/>
              <a:cs typeface="Calibri" pitchFamily="34" charset="0"/>
            </a:endParaRPr>
          </a:p>
          <a:p>
            <a:pPr marL="0" indent="0"/>
            <a:r>
              <a:rPr lang="en-US" altLang="en-US" sz="2800" i="1" u="sng" smtClean="0">
                <a:solidFill>
                  <a:schemeClr val="tx1"/>
                </a:solidFill>
                <a:latin typeface="Calibri" pitchFamily="34" charset="0"/>
                <a:cs typeface="Calibri" pitchFamily="34" charset="0"/>
              </a:rPr>
              <a:t>Teacher Training </a:t>
            </a:r>
          </a:p>
        </p:txBody>
      </p:sp>
    </p:spTree>
    <p:extLst>
      <p:ext uri="{BB962C8B-B14F-4D97-AF65-F5344CB8AC3E}">
        <p14:creationId xmlns:p14="http://schemas.microsoft.com/office/powerpoint/2010/main" val="3478112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234950" y="0"/>
            <a:ext cx="85344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smtClean="0">
                <a:latin typeface="Calibri" pitchFamily="34" charset="0"/>
                <a:ea typeface="MS PGothic" pitchFamily="34" charset="-128"/>
                <a:cs typeface="Calibri" pitchFamily="34" charset="0"/>
              </a:rPr>
              <a:t>Universal Theme: Transformation</a:t>
            </a:r>
            <a:endParaRPr lang="en-US" altLang="en-US" sz="3200" smtClean="0">
              <a:latin typeface="Calibri" pitchFamily="34" charset="0"/>
              <a:ea typeface="MS PGothic" pitchFamily="34" charset="-128"/>
              <a:cs typeface="Calibri" pitchFamily="34" charset="0"/>
            </a:endParaRPr>
          </a:p>
        </p:txBody>
      </p:sp>
      <p:sp>
        <p:nvSpPr>
          <p:cNvPr id="34819" name="Content Placeholder 2"/>
          <p:cNvSpPr>
            <a:spLocks noGrp="1"/>
          </p:cNvSpPr>
          <p:nvPr>
            <p:ph idx="1"/>
          </p:nvPr>
        </p:nvSpPr>
        <p:spPr bwMode="auto">
          <a:xfrm>
            <a:off x="381000" y="11430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ts val="600"/>
              </a:spcAft>
            </a:pPr>
            <a:r>
              <a:rPr lang="en-US" altLang="en-US" sz="1600" b="1" smtClean="0">
                <a:latin typeface="Calibri" pitchFamily="34" charset="0"/>
                <a:ea typeface="MS PGothic" pitchFamily="34" charset="-128"/>
                <a:cs typeface="Calibri" pitchFamily="34" charset="0"/>
              </a:rPr>
              <a:t>INTRODUCTION</a:t>
            </a:r>
          </a:p>
          <a:p>
            <a:pPr marL="0" indent="0" eaLnBrk="1" hangingPunct="1">
              <a:spcAft>
                <a:spcPts val="1800"/>
              </a:spcAft>
            </a:pPr>
            <a:r>
              <a:rPr lang="en-US" altLang="en-US" sz="1600" smtClean="0">
                <a:latin typeface="Calibri" pitchFamily="34" charset="0"/>
                <a:ea typeface="MS PGothic" pitchFamily="34" charset="-128"/>
                <a:cs typeface="Calibri" pitchFamily="34" charset="0"/>
              </a:rPr>
              <a:t>Native American lore, legends, myths, and tales provide a wealth of material to dramatize, using “</a:t>
            </a:r>
            <a:r>
              <a:rPr lang="en-US" altLang="ja-JP" sz="1600" smtClean="0">
                <a:latin typeface="Calibri" pitchFamily="34" charset="0"/>
                <a:ea typeface="MS PGothic" pitchFamily="34" charset="-128"/>
                <a:cs typeface="Calibri" pitchFamily="34" charset="0"/>
              </a:rPr>
              <a:t>story theatre” techniques. Vivid characterizations and clear sequences of events make them easily adaptable for drama activities.</a:t>
            </a:r>
          </a:p>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r>
              <a:rPr lang="en-US" altLang="en-US" sz="1600" b="1" smtClean="0">
                <a:latin typeface="Calibri" pitchFamily="34" charset="0"/>
                <a:ea typeface="MS PGothic" pitchFamily="34" charset="-128"/>
                <a:cs typeface="Calibri" pitchFamily="34" charset="0"/>
              </a:rPr>
              <a:t>OBJECTIVES (Student Outcomes)</a:t>
            </a:r>
          </a:p>
          <a:p>
            <a:pPr marL="0" indent="0" eaLnBrk="1" hangingPunct="1">
              <a:spcAft>
                <a:spcPts val="1200"/>
              </a:spcAft>
            </a:pPr>
            <a:r>
              <a:rPr lang="en-US" altLang="en-US" sz="1600" b="1" i="1" smtClean="0">
                <a:latin typeface="Calibri" pitchFamily="34" charset="0"/>
                <a:ea typeface="MS PGothic" pitchFamily="34" charset="-128"/>
                <a:cs typeface="Calibri" pitchFamily="34" charset="0"/>
              </a:rPr>
              <a:t>Students will be able to:</a:t>
            </a:r>
          </a:p>
          <a:p>
            <a:pPr marL="0" indent="0" eaLnBrk="1" hangingPunct="1">
              <a:spcAft>
                <a:spcPts val="600"/>
              </a:spcAft>
            </a:pPr>
            <a:r>
              <a:rPr lang="en-US" altLang="en-US" sz="1600" smtClean="0">
                <a:latin typeface="Calibri" pitchFamily="34" charset="0"/>
                <a:ea typeface="MS PGothic" pitchFamily="34" charset="-128"/>
                <a:cs typeface="Calibri" pitchFamily="34" charset="0"/>
              </a:rPr>
              <a:t>• Create story theatre presentations using Native American myths and folklore. </a:t>
            </a:r>
          </a:p>
          <a:p>
            <a:pPr marL="0" indent="0" eaLnBrk="1" hangingPunct="1">
              <a:spcAft>
                <a:spcPts val="600"/>
              </a:spcAft>
            </a:pPr>
            <a:r>
              <a:rPr lang="en-US" altLang="en-US" sz="1400" b="1" smtClean="0">
                <a:latin typeface="Calibri" pitchFamily="34" charset="0"/>
                <a:ea typeface="MS PGothic" pitchFamily="34" charset="-128"/>
                <a:cs typeface="Calibri" pitchFamily="34" charset="0"/>
              </a:rPr>
              <a:t>    (VAPA: Creative Expression, Historical &amp; Cultural Context / CCSS: Anchor RL 1, SL 4)</a:t>
            </a:r>
          </a:p>
          <a:p>
            <a:pPr marL="0" indent="0" eaLnBrk="1" hangingPunct="1"/>
            <a:endParaRPr lang="en-US" altLang="en-US" sz="1400" b="1" smtClean="0">
              <a:latin typeface="Calibri" pitchFamily="34" charset="0"/>
              <a:ea typeface="MS PGothic" pitchFamily="34" charset="-128"/>
              <a:cs typeface="Calibri" pitchFamily="34" charset="0"/>
            </a:endParaRPr>
          </a:p>
          <a:p>
            <a:pPr marL="0" indent="0" eaLnBrk="1" hangingPunct="1"/>
            <a:r>
              <a:rPr lang="en-US" altLang="en-US" sz="1600" smtClean="0">
                <a:latin typeface="Calibri" pitchFamily="34" charset="0"/>
                <a:ea typeface="MS PGothic" pitchFamily="34" charset="-128"/>
                <a:cs typeface="Calibri" pitchFamily="34" charset="0"/>
              </a:rPr>
              <a:t>• Describe, discuss, analyze, and connect information and experiences based on </a:t>
            </a:r>
          </a:p>
          <a:p>
            <a:pPr marL="0" indent="0" eaLnBrk="1" hangingPunct="1">
              <a:spcAft>
                <a:spcPts val="600"/>
              </a:spcAft>
            </a:pPr>
            <a:r>
              <a:rPr lang="en-US" altLang="en-US" sz="1600" smtClean="0">
                <a:latin typeface="Calibri" pitchFamily="34" charset="0"/>
                <a:ea typeface="MS PGothic" pitchFamily="34" charset="-128"/>
                <a:cs typeface="Calibri" pitchFamily="34" charset="0"/>
              </a:rPr>
              <a:t>   this lesson. Refer to </a:t>
            </a:r>
            <a:r>
              <a:rPr lang="en-US" altLang="en-US" sz="1600" i="1" smtClean="0">
                <a:latin typeface="Calibri" pitchFamily="34" charset="0"/>
                <a:ea typeface="MS PGothic" pitchFamily="34" charset="-128"/>
                <a:cs typeface="Calibri" pitchFamily="34" charset="0"/>
              </a:rPr>
              <a:t>Assessment </a:t>
            </a:r>
            <a:r>
              <a:rPr lang="en-US" altLang="en-US" sz="1600" smtClean="0">
                <a:latin typeface="Calibri" pitchFamily="34" charset="0"/>
                <a:ea typeface="MS PGothic" pitchFamily="34" charset="-128"/>
                <a:cs typeface="Calibri" pitchFamily="34" charset="0"/>
              </a:rPr>
              <a:t>at the end of this lesson. </a:t>
            </a:r>
          </a:p>
          <a:p>
            <a:pPr marL="0" indent="0" eaLnBrk="1" hangingPunct="1">
              <a:spcAft>
                <a:spcPts val="1800"/>
              </a:spcAft>
            </a:pPr>
            <a:r>
              <a:rPr lang="en-US" altLang="en-US" sz="1600" b="1" smtClean="0">
                <a:latin typeface="Calibri" pitchFamily="34" charset="0"/>
                <a:ea typeface="MS PGothic" pitchFamily="34" charset="-128"/>
                <a:cs typeface="Calibri" pitchFamily="34" charset="0"/>
              </a:rPr>
              <a:t>   </a:t>
            </a:r>
            <a:r>
              <a:rPr lang="en-US" altLang="en-US" sz="1400" b="1" smtClean="0">
                <a:latin typeface="Calibri" pitchFamily="34" charset="0"/>
                <a:ea typeface="MS PGothic" pitchFamily="34" charset="-128"/>
                <a:cs typeface="Calibri" pitchFamily="34" charset="0"/>
              </a:rPr>
              <a:t>(VAPA: Aesthetic Valuing / CCSS: Anchor RL 6, W 1)</a:t>
            </a:r>
          </a:p>
          <a:p>
            <a:pPr marL="0" indent="0" eaLnBrk="1" hangingPunct="1"/>
            <a:endParaRPr lang="en-US" altLang="en-US" sz="1600" b="1" smtClean="0">
              <a:latin typeface="Calibri" pitchFamily="34" charset="0"/>
              <a:ea typeface="MS PGothic" pitchFamily="34" charset="-128"/>
              <a:cs typeface="Calibri" pitchFamily="34" charset="0"/>
            </a:endParaRPr>
          </a:p>
          <a:p>
            <a:pPr marL="0" indent="0" eaLnBrk="1" hangingPunct="1">
              <a:spcAft>
                <a:spcPts val="600"/>
              </a:spcAft>
            </a:pPr>
            <a:r>
              <a:rPr lang="en-US" altLang="en-US" sz="1600" b="1" smtClean="0">
                <a:latin typeface="Calibri" pitchFamily="34" charset="0"/>
                <a:ea typeface="MS PGothic" pitchFamily="34" charset="-128"/>
                <a:cs typeface="Calibri" pitchFamily="34" charset="0"/>
              </a:rPr>
              <a:t>MATERIALS</a:t>
            </a:r>
            <a:endParaRPr lang="en-US" altLang="en-US" sz="800" smtClean="0">
              <a:latin typeface="Calibri" pitchFamily="34" charset="0"/>
              <a:ea typeface="MS PGothic" pitchFamily="34" charset="-128"/>
              <a:cs typeface="Calibri" pitchFamily="34" charset="0"/>
            </a:endParaRPr>
          </a:p>
          <a:p>
            <a:pPr marL="0" indent="0" eaLnBrk="1" hangingPunct="1"/>
            <a:r>
              <a:rPr lang="en-US" altLang="en-US" sz="1600" smtClean="0">
                <a:latin typeface="Calibri" pitchFamily="34" charset="0"/>
                <a:ea typeface="MS PGothic" pitchFamily="34" charset="-128"/>
                <a:cs typeface="Calibri" pitchFamily="34" charset="0"/>
              </a:rPr>
              <a:t>• </a:t>
            </a:r>
            <a:r>
              <a:rPr lang="en-US" altLang="en-US" sz="1600" i="1" smtClean="0">
                <a:latin typeface="Calibri" pitchFamily="34" charset="0"/>
                <a:ea typeface="MS PGothic" pitchFamily="34" charset="-128"/>
                <a:cs typeface="Calibri" pitchFamily="34" charset="0"/>
              </a:rPr>
              <a:t>Artsource® </a:t>
            </a:r>
            <a:r>
              <a:rPr lang="en-US" altLang="en-US" sz="1600" smtClean="0">
                <a:latin typeface="Calibri" pitchFamily="34" charset="0"/>
                <a:ea typeface="MS PGothic" pitchFamily="34" charset="-128"/>
                <a:cs typeface="Calibri" pitchFamily="34" charset="0"/>
              </a:rPr>
              <a:t>video of </a:t>
            </a:r>
            <a:r>
              <a:rPr lang="en-US" altLang="en-US" sz="1600" i="1" smtClean="0">
                <a:latin typeface="Calibri" pitchFamily="34" charset="0"/>
                <a:ea typeface="MS PGothic" pitchFamily="34" charset="-128"/>
                <a:cs typeface="Calibri" pitchFamily="34" charset="0"/>
              </a:rPr>
              <a:t>The Quillwork Girl.</a:t>
            </a:r>
          </a:p>
          <a:p>
            <a:pPr marL="0" indent="0" eaLnBrk="1" hangingPunct="1"/>
            <a:endParaRPr lang="en-US" altLang="en-US" sz="800" i="1" smtClean="0">
              <a:latin typeface="Calibri" pitchFamily="34" charset="0"/>
              <a:ea typeface="MS PGothic" pitchFamily="34" charset="-128"/>
              <a:cs typeface="Calibri" pitchFamily="34" charset="0"/>
            </a:endParaRPr>
          </a:p>
          <a:p>
            <a:pPr marL="0" indent="0" eaLnBrk="1" hangingPunct="1"/>
            <a:r>
              <a:rPr lang="en-US" altLang="en-US" sz="1600" smtClean="0">
                <a:latin typeface="Calibri" pitchFamily="34" charset="0"/>
                <a:ea typeface="MS PGothic" pitchFamily="34" charset="-128"/>
                <a:cs typeface="Calibri" pitchFamily="34" charset="0"/>
              </a:rPr>
              <a:t>• Selected props and costume pieces.</a:t>
            </a:r>
          </a:p>
          <a:p>
            <a:pPr marL="0" indent="0" eaLnBrk="1" hangingPunct="1"/>
            <a:endParaRPr lang="en-US" altLang="en-US" sz="1600" smtClean="0">
              <a:latin typeface="Calibri" pitchFamily="34" charset="0"/>
              <a:ea typeface="MS PGothic" pitchFamily="34" charset="-128"/>
              <a:cs typeface="Calibri" pitchFamily="34" charset="0"/>
            </a:endParaRPr>
          </a:p>
        </p:txBody>
      </p:sp>
      <p:pic>
        <p:nvPicPr>
          <p:cNvPr id="348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3657600"/>
            <a:ext cx="14478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7096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r>
              <a:rPr lang="en-US" altLang="en-US" b="1" dirty="0" smtClean="0">
                <a:latin typeface="Calibri" pitchFamily="34" charset="0"/>
                <a:ea typeface="MS PGothic" pitchFamily="34" charset="-128"/>
                <a:cs typeface="Calibri" pitchFamily="34" charset="0"/>
              </a:rPr>
              <a:t>PROGRESSION</a:t>
            </a:r>
          </a:p>
          <a:p>
            <a:pPr marL="0" indent="0" eaLnBrk="1" hangingPunct="1"/>
            <a:endParaRPr lang="en-US" altLang="en-US" sz="1000" b="1" dirty="0" smtClean="0">
              <a:latin typeface="Calibri" pitchFamily="34" charset="0"/>
              <a:ea typeface="MS PGothic" pitchFamily="34" charset="-128"/>
              <a:cs typeface="Calibri" pitchFamily="34" charset="0"/>
            </a:endParaRPr>
          </a:p>
          <a:p>
            <a:pPr marL="0" indent="0" eaLnBrk="1" hangingPunct="1"/>
            <a:endParaRPr lang="en-US" altLang="en-US" sz="1000" b="1" dirty="0" smtClean="0">
              <a:latin typeface="Calibri" pitchFamily="34" charset="0"/>
              <a:ea typeface="MS PGothic" pitchFamily="34" charset="-128"/>
              <a:cs typeface="Calibri" pitchFamily="34" charset="0"/>
            </a:endParaRPr>
          </a:p>
          <a:p>
            <a:pPr marL="0" indent="0" eaLnBrk="1" hangingPunct="1"/>
            <a:r>
              <a:rPr lang="en-US" altLang="en-US" sz="2800" dirty="0" smtClean="0">
                <a:latin typeface="Calibri" pitchFamily="34" charset="0"/>
                <a:ea typeface="MS PGothic" pitchFamily="34" charset="-128"/>
                <a:cs typeface="Calibri" pitchFamily="34" charset="0"/>
              </a:rPr>
              <a:t>• Watch the </a:t>
            </a:r>
            <a:r>
              <a:rPr lang="en-US" altLang="en-US" sz="2800" i="1" dirty="0" err="1" smtClean="0">
                <a:latin typeface="Calibri" pitchFamily="34" charset="0"/>
                <a:ea typeface="MS PGothic" pitchFamily="34" charset="-128"/>
                <a:cs typeface="Calibri" pitchFamily="34" charset="0"/>
              </a:rPr>
              <a:t>Artsource</a:t>
            </a:r>
            <a:r>
              <a:rPr lang="en-US" altLang="en-US" sz="2800" i="1" dirty="0" smtClean="0">
                <a:latin typeface="Calibri" pitchFamily="34" charset="0"/>
                <a:ea typeface="MS PGothic" pitchFamily="34" charset="-128"/>
                <a:cs typeface="Calibri" pitchFamily="34" charset="0"/>
              </a:rPr>
              <a:t>® </a:t>
            </a:r>
            <a:r>
              <a:rPr lang="en-US" altLang="en-US" sz="2800" dirty="0" smtClean="0">
                <a:latin typeface="Calibri" pitchFamily="34" charset="0"/>
                <a:ea typeface="MS PGothic" pitchFamily="34" charset="-128"/>
                <a:cs typeface="Calibri" pitchFamily="34" charset="0"/>
              </a:rPr>
              <a:t>video of </a:t>
            </a:r>
            <a:r>
              <a:rPr lang="en-US" altLang="en-US" sz="2800" i="1" dirty="0" smtClean="0">
                <a:latin typeface="Calibri" pitchFamily="34" charset="0"/>
                <a:ea typeface="MS PGothic" pitchFamily="34" charset="-128"/>
                <a:cs typeface="Calibri" pitchFamily="34" charset="0"/>
              </a:rPr>
              <a:t>The Quillwork Girl. </a:t>
            </a:r>
          </a:p>
          <a:p>
            <a:pPr marL="0" indent="0" eaLnBrk="1" hangingPunct="1"/>
            <a:endParaRPr lang="en-US" altLang="en-US" sz="1600" i="1" dirty="0" smtClean="0">
              <a:latin typeface="Calibri" pitchFamily="34" charset="0"/>
              <a:ea typeface="MS PGothic" pitchFamily="34" charset="-128"/>
              <a:cs typeface="Calibri" pitchFamily="34" charset="0"/>
            </a:endParaRPr>
          </a:p>
          <a:p>
            <a:pPr marL="0" indent="0" eaLnBrk="1" hangingPunct="1"/>
            <a:r>
              <a:rPr lang="en-US" altLang="en-US" sz="1600" i="1" dirty="0" smtClean="0">
                <a:latin typeface="Calibri" pitchFamily="34" charset="0"/>
                <a:ea typeface="MS PGothic" pitchFamily="34" charset="-128"/>
                <a:cs typeface="Calibri" pitchFamily="34" charset="0"/>
              </a:rPr>
              <a:t>   </a:t>
            </a:r>
            <a:endParaRPr lang="en-US" altLang="en-US" sz="1600" dirty="0" smtClean="0">
              <a:latin typeface="Calibri" pitchFamily="34" charset="0"/>
              <a:ea typeface="MS PGothic" pitchFamily="34" charset="-128"/>
              <a:cs typeface="Calibri" pitchFamily="34" charset="0"/>
            </a:endParaRPr>
          </a:p>
          <a:p>
            <a:pPr marL="0" indent="0" eaLnBrk="1" hangingPunct="1">
              <a:spcAft>
                <a:spcPts val="600"/>
              </a:spcAft>
            </a:pPr>
            <a:endParaRPr lang="en-US" altLang="en-US" sz="1000" dirty="0" smtClean="0">
              <a:latin typeface="Calibri" pitchFamily="34" charset="0"/>
              <a:ea typeface="MS PGothic" pitchFamily="34" charset="-128"/>
              <a:cs typeface="Calibri" pitchFamily="34" charset="0"/>
            </a:endParaRPr>
          </a:p>
        </p:txBody>
      </p:sp>
      <p:sp>
        <p:nvSpPr>
          <p:cNvPr id="35843"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3816653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i="1" dirty="0" smtClean="0">
                <a:solidFill>
                  <a:schemeClr val="bg1"/>
                </a:solidFill>
                <a:latin typeface="Calibri" pitchFamily="34" charset="0"/>
                <a:ea typeface="Arial" pitchFamily="34" charset="0"/>
                <a:cs typeface="Calibri" pitchFamily="34" charset="0"/>
                <a:sym typeface="Arial" pitchFamily="34" charset="0"/>
              </a:rPr>
              <a:t>The Quillwork Girl</a:t>
            </a:r>
            <a:r>
              <a:rPr lang="en-US" altLang="en-US" dirty="0">
                <a:solidFill>
                  <a:schemeClr val="tx1"/>
                </a:solidFill>
                <a:latin typeface="Calibri" pitchFamily="34" charset="0"/>
                <a:ea typeface="Arial" pitchFamily="34" charset="0"/>
                <a:cs typeface="Calibri" pitchFamily="34" charset="0"/>
                <a:sym typeface="Arial" pitchFamily="34" charset="0"/>
              </a:rPr>
              <a:t/>
            </a:r>
            <a:br>
              <a:rPr lang="en-US" altLang="en-US" dirty="0">
                <a:solidFill>
                  <a:schemeClr val="tx1"/>
                </a:solidFill>
                <a:latin typeface="Calibri" pitchFamily="34" charset="0"/>
                <a:ea typeface="Arial" pitchFamily="34" charset="0"/>
                <a:cs typeface="Calibri" pitchFamily="34" charset="0"/>
                <a:sym typeface="Arial" pitchFamily="34" charset="0"/>
              </a:rPr>
            </a:br>
            <a:r>
              <a:rPr lang="en-US" altLang="en-US" dirty="0" smtClean="0">
                <a:latin typeface="Calibri" pitchFamily="34" charset="0"/>
                <a:ea typeface="MS PGothic" pitchFamily="34" charset="-128"/>
                <a:cs typeface="Calibri" pitchFamily="34" charset="0"/>
                <a:sym typeface="Arial" pitchFamily="34" charset="0"/>
              </a:rPr>
              <a:t/>
            </a:r>
            <a:br>
              <a:rPr lang="en-US" altLang="en-US" dirty="0" smtClean="0">
                <a:latin typeface="Calibri" pitchFamily="34" charset="0"/>
                <a:ea typeface="MS PGothic" pitchFamily="34" charset="-128"/>
                <a:cs typeface="Calibri" pitchFamily="34" charset="0"/>
                <a:sym typeface="Arial" pitchFamily="34" charset="0"/>
              </a:rPr>
            </a:br>
            <a:endParaRPr lang="en-US" altLang="en-US" dirty="0" smtClean="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smtClean="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smtClean="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smtClean="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389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295400"/>
            <a:ext cx="5519738"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69269" y="5238750"/>
            <a:ext cx="5486400" cy="723275"/>
          </a:xfrm>
          <a:prstGeom prst="rect">
            <a:avLst/>
          </a:prstGeom>
          <a:noFill/>
        </p:spPr>
        <p:txBody>
          <a:bodyPr wrap="square" rtlCol="0">
            <a:spAutoFit/>
          </a:bodyPr>
          <a:lstStyle/>
          <a:p>
            <a:pPr>
              <a:spcAft>
                <a:spcPts val="600"/>
              </a:spcAft>
            </a:pPr>
            <a:r>
              <a:rPr lang="en-US" dirty="0">
                <a:hlinkClick r:id="rId4"/>
              </a:rPr>
              <a:t>https://</a:t>
            </a:r>
            <a:r>
              <a:rPr lang="en-US" dirty="0" smtClean="0">
                <a:hlinkClick r:id="rId4"/>
              </a:rPr>
              <a:t>youtu.be/yrzosqccSDc?t=1m27s</a:t>
            </a:r>
            <a:endParaRPr lang="en-US" dirty="0" smtClean="0"/>
          </a:p>
          <a:p>
            <a:pPr>
              <a:spcAft>
                <a:spcPts val="600"/>
              </a:spcAft>
            </a:pPr>
            <a:endParaRPr lang="en-US" dirty="0"/>
          </a:p>
        </p:txBody>
      </p:sp>
    </p:spTree>
    <p:extLst>
      <p:ext uri="{BB962C8B-B14F-4D97-AF65-F5344CB8AC3E}">
        <p14:creationId xmlns:p14="http://schemas.microsoft.com/office/powerpoint/2010/main" val="2027470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Student Reflection</a:t>
            </a:r>
          </a:p>
        </p:txBody>
      </p:sp>
      <p:sp>
        <p:nvSpPr>
          <p:cNvPr id="39939" name="Content Placeholder 2"/>
          <p:cNvSpPr>
            <a:spLocks noGrp="1"/>
          </p:cNvSpPr>
          <p:nvPr>
            <p:ph idx="1"/>
          </p:nvPr>
        </p:nvSpPr>
        <p:spPr bwMode="auto">
          <a:xfrm>
            <a:off x="533400" y="914400"/>
            <a:ext cx="7772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1800"/>
              </a:spcBef>
              <a:spcAft>
                <a:spcPts val="1800"/>
              </a:spcAft>
            </a:pPr>
            <a:endParaRPr lang="en-US" altLang="en-US" b="1" smtClean="0">
              <a:latin typeface="Calibri" pitchFamily="34" charset="0"/>
              <a:ea typeface="MS PGothic" pitchFamily="34" charset="-128"/>
              <a:cs typeface="Calibri" pitchFamily="34" charset="0"/>
            </a:endParaRPr>
          </a:p>
          <a:p>
            <a:pPr marL="0" indent="0" eaLnBrk="1" hangingPunct="1">
              <a:spcBef>
                <a:spcPts val="1800"/>
              </a:spcBef>
              <a:spcAft>
                <a:spcPts val="1800"/>
              </a:spcAft>
            </a:pPr>
            <a:endParaRPr lang="en-US" altLang="en-US" sz="800" b="1" i="1" smtClean="0">
              <a:latin typeface="Calibri" pitchFamily="34" charset="0"/>
              <a:ea typeface="MS PGothic" pitchFamily="34" charset="-128"/>
              <a:cs typeface="Calibri" pitchFamily="34" charset="0"/>
            </a:endParaRPr>
          </a:p>
          <a:p>
            <a:pPr marL="0" indent="0" eaLnBrk="1" hangingPunct="1">
              <a:spcBef>
                <a:spcPts val="1800"/>
              </a:spcBef>
            </a:pPr>
            <a:r>
              <a:rPr lang="en-US" altLang="en-US" sz="2800" i="1" smtClean="0">
                <a:latin typeface="Calibri" pitchFamily="34" charset="0"/>
                <a:ea typeface="MS PGothic" pitchFamily="34" charset="-128"/>
                <a:cs typeface="Calibri" pitchFamily="34" charset="0"/>
              </a:rPr>
              <a:t>The Quillwork Girl </a:t>
            </a:r>
            <a:r>
              <a:rPr lang="en-US" altLang="en-US" sz="2800" smtClean="0">
                <a:latin typeface="Calibri" pitchFamily="34" charset="0"/>
                <a:ea typeface="MS PGothic" pitchFamily="34" charset="-128"/>
                <a:cs typeface="Calibri" pitchFamily="34" charset="0"/>
              </a:rPr>
              <a:t>is called a creation myth because it is a story about the creation of the Big Dipper. </a:t>
            </a:r>
          </a:p>
          <a:p>
            <a:pPr marL="0" indent="0" eaLnBrk="1" hangingPunct="1">
              <a:spcBef>
                <a:spcPts val="1800"/>
              </a:spcBef>
              <a:spcAft>
                <a:spcPts val="1200"/>
              </a:spcAft>
            </a:pPr>
            <a:r>
              <a:rPr lang="en-US" altLang="en-US" sz="2800" smtClean="0">
                <a:latin typeface="Calibri" pitchFamily="34" charset="0"/>
                <a:ea typeface="MS PGothic" pitchFamily="34" charset="-128"/>
                <a:cs typeface="Calibri" pitchFamily="34" charset="0"/>
              </a:rPr>
              <a:t>Creation myths exist all around the world. </a:t>
            </a:r>
          </a:p>
          <a:p>
            <a:pPr marL="0" indent="0" eaLnBrk="1" hangingPunct="1">
              <a:spcAft>
                <a:spcPts val="1800"/>
              </a:spcAft>
            </a:pPr>
            <a:r>
              <a:rPr lang="en-US" altLang="en-US" sz="2800" smtClean="0">
                <a:latin typeface="Calibri" pitchFamily="34" charset="0"/>
                <a:ea typeface="MS PGothic" pitchFamily="34" charset="-128"/>
                <a:cs typeface="Calibri" pitchFamily="34" charset="0"/>
              </a:rPr>
              <a:t>What other creation myths have you heard?</a:t>
            </a:r>
          </a:p>
        </p:txBody>
      </p:sp>
    </p:spTree>
    <p:extLst>
      <p:ext uri="{BB962C8B-B14F-4D97-AF65-F5344CB8AC3E}">
        <p14:creationId xmlns:p14="http://schemas.microsoft.com/office/powerpoint/2010/main" val="326807316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endParaRPr lang="en-US" altLang="en-US" sz="1600" b="1" dirty="0" smtClean="0">
              <a:latin typeface="Calibri" pitchFamily="34" charset="0"/>
              <a:ea typeface="MS PGothic" pitchFamily="34" charset="-128"/>
              <a:cs typeface="Calibri" pitchFamily="34" charset="0"/>
            </a:endParaRPr>
          </a:p>
          <a:p>
            <a:pPr marL="0" indent="0" eaLnBrk="1" hangingPunct="1"/>
            <a:r>
              <a:rPr lang="en-US" altLang="en-US" b="1" dirty="0" smtClean="0">
                <a:latin typeface="Calibri" pitchFamily="34" charset="0"/>
                <a:ea typeface="MS PGothic" pitchFamily="34" charset="-128"/>
                <a:cs typeface="Calibri" pitchFamily="34" charset="0"/>
              </a:rPr>
              <a:t>PROGRESSION </a:t>
            </a:r>
          </a:p>
          <a:p>
            <a:pPr marL="0" indent="0" eaLnBrk="1" hangingPunct="1"/>
            <a:endParaRPr lang="en-US" altLang="en-US" dirty="0" smtClean="0">
              <a:latin typeface="Calibri" pitchFamily="34" charset="0"/>
              <a:ea typeface="MS PGothic" pitchFamily="34" charset="-128"/>
              <a:cs typeface="Calibri" pitchFamily="34" charset="0"/>
            </a:endParaRPr>
          </a:p>
          <a:p>
            <a:pPr marL="0" indent="0" eaLnBrk="1" hangingPunct="1"/>
            <a:endParaRPr lang="en-US" altLang="en-US" b="1" dirty="0" smtClean="0">
              <a:latin typeface="Calibri" pitchFamily="34" charset="0"/>
              <a:ea typeface="MS PGothic" pitchFamily="34" charset="-128"/>
              <a:cs typeface="Calibri" pitchFamily="34" charset="0"/>
            </a:endParaRPr>
          </a:p>
          <a:p>
            <a:pPr marL="0" indent="0" eaLnBrk="1" hangingPunct="1"/>
            <a:r>
              <a:rPr lang="en-US" altLang="en-US" dirty="0" smtClean="0">
                <a:latin typeface="Calibri" pitchFamily="34" charset="0"/>
                <a:ea typeface="MS PGothic" pitchFamily="34" charset="-128"/>
                <a:cs typeface="Calibri" pitchFamily="34" charset="0"/>
              </a:rPr>
              <a:t>• </a:t>
            </a:r>
            <a:r>
              <a:rPr lang="en-US" altLang="en-US" sz="2400" dirty="0" smtClean="0">
                <a:latin typeface="Calibri" pitchFamily="34" charset="0"/>
                <a:ea typeface="MS PGothic" pitchFamily="34" charset="-128"/>
                <a:cs typeface="Calibri" pitchFamily="34" charset="0"/>
              </a:rPr>
              <a:t>Discuss the sequence of events in </a:t>
            </a:r>
            <a:r>
              <a:rPr lang="en-US" altLang="en-US" sz="2400" i="1" dirty="0" smtClean="0">
                <a:latin typeface="Calibri" pitchFamily="34" charset="0"/>
                <a:ea typeface="MS PGothic" pitchFamily="34" charset="-128"/>
                <a:cs typeface="Calibri" pitchFamily="34" charset="0"/>
              </a:rPr>
              <a:t>The Quillwork Girl</a:t>
            </a:r>
            <a:r>
              <a:rPr lang="en-US" altLang="en-US" sz="2400" dirty="0" smtClean="0">
                <a:latin typeface="Calibri" pitchFamily="34" charset="0"/>
                <a:ea typeface="MS PGothic" pitchFamily="34" charset="-128"/>
                <a:cs typeface="Calibri" pitchFamily="34" charset="0"/>
              </a:rPr>
              <a:t>, using the “Five W’s” (Who, What, When, Where, Why). </a:t>
            </a:r>
          </a:p>
          <a:p>
            <a:pPr marL="0" indent="0" eaLnBrk="1" hangingPunct="1"/>
            <a:endParaRPr lang="en-US" altLang="en-US" dirty="0" smtClean="0">
              <a:latin typeface="Calibri" pitchFamily="34" charset="0"/>
              <a:ea typeface="MS PGothic" pitchFamily="34" charset="-128"/>
              <a:cs typeface="Calibri" pitchFamily="34" charset="0"/>
            </a:endParaRPr>
          </a:p>
          <a:p>
            <a:pPr marL="0" indent="0" eaLnBrk="1" hangingPunct="1"/>
            <a:r>
              <a:rPr lang="en-US" altLang="en-US" dirty="0" smtClean="0">
                <a:latin typeface="Calibri" pitchFamily="34" charset="0"/>
                <a:ea typeface="MS PGothic" pitchFamily="34" charset="-128"/>
                <a:cs typeface="Calibri" pitchFamily="34" charset="0"/>
              </a:rPr>
              <a:t> </a:t>
            </a:r>
            <a:endParaRPr lang="en-US" altLang="en-US" sz="1000" dirty="0" smtClean="0">
              <a:latin typeface="Calibri" pitchFamily="34" charset="0"/>
              <a:ea typeface="MS PGothic" pitchFamily="34" charset="-128"/>
              <a:cs typeface="Calibri" pitchFamily="34" charset="0"/>
            </a:endParaRPr>
          </a:p>
        </p:txBody>
      </p:sp>
      <p:sp>
        <p:nvSpPr>
          <p:cNvPr id="40963"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smtClean="0">
                <a:latin typeface="Calibri" pitchFamily="34" charset="0"/>
                <a:ea typeface="MS PGothic" pitchFamily="34" charset="-128"/>
                <a:cs typeface="Calibri" pitchFamily="34" charset="0"/>
              </a:rPr>
              <a:t>LEVEL II Sample Lesson: </a:t>
            </a:r>
            <a:r>
              <a:rPr lang="en-US" altLang="en-US" sz="2400" i="1" smtClean="0">
                <a:latin typeface="Calibri" pitchFamily="34" charset="0"/>
                <a:ea typeface="MS PGothic" pitchFamily="34" charset="-128"/>
                <a:cs typeface="Calibri" pitchFamily="34" charset="0"/>
              </a:rPr>
              <a:t>Native American Legends Come Alive!</a:t>
            </a:r>
            <a:r>
              <a:rPr lang="en-US" altLang="en-US" sz="3200" smtClean="0">
                <a:latin typeface="Calibri" pitchFamily="34" charset="0"/>
                <a:ea typeface="MS PGothic" pitchFamily="34" charset="-128"/>
                <a:cs typeface="Calibri" pitchFamily="34" charset="0"/>
              </a:rPr>
              <a:t/>
            </a:r>
            <a:br>
              <a:rPr lang="en-US" altLang="en-US" sz="3200" smtClean="0">
                <a:latin typeface="Calibri" pitchFamily="34" charset="0"/>
                <a:ea typeface="MS PGothic" pitchFamily="34" charset="-128"/>
                <a:cs typeface="Calibri" pitchFamily="34" charset="0"/>
              </a:rPr>
            </a:br>
            <a:r>
              <a:rPr lang="en-US" altLang="en-US" sz="2400" i="1" smtClean="0">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8309768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Student Reflection</a:t>
            </a:r>
          </a:p>
        </p:txBody>
      </p:sp>
      <p:sp>
        <p:nvSpPr>
          <p:cNvPr id="46083" name="Content Placeholder 2"/>
          <p:cNvSpPr>
            <a:spLocks noGrp="1"/>
          </p:cNvSpPr>
          <p:nvPr>
            <p:ph idx="1"/>
          </p:nvPr>
        </p:nvSpPr>
        <p:spPr bwMode="auto">
          <a:xfrm>
            <a:off x="533400" y="1143000"/>
            <a:ext cx="7772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pPr>
            <a:endParaRPr lang="en-US" altLang="en-US" b="1" smtClean="0">
              <a:latin typeface="Calibri" pitchFamily="34" charset="0"/>
              <a:ea typeface="MS PGothic" pitchFamily="34" charset="-128"/>
              <a:cs typeface="Calibri" pitchFamily="34" charset="0"/>
            </a:endParaRPr>
          </a:p>
          <a:p>
            <a:pPr marL="0" indent="0" algn="ctr" eaLnBrk="1" hangingPunct="1">
              <a:spcBef>
                <a:spcPts val="1800"/>
              </a:spcBef>
              <a:spcAft>
                <a:spcPts val="1800"/>
              </a:spcAft>
            </a:pPr>
            <a:endParaRPr lang="en-US" altLang="en-US" sz="2800" smtClean="0">
              <a:latin typeface="Calibri" pitchFamily="34" charset="0"/>
              <a:ea typeface="MS PGothic" pitchFamily="34" charset="-128"/>
              <a:cs typeface="Calibri" pitchFamily="34" charset="0"/>
            </a:endParaRPr>
          </a:p>
          <a:p>
            <a:pPr marL="0" indent="0" eaLnBrk="1" hangingPunct="1">
              <a:spcBef>
                <a:spcPts val="1800"/>
              </a:spcBef>
              <a:spcAft>
                <a:spcPts val="1800"/>
              </a:spcAft>
            </a:pPr>
            <a:r>
              <a:rPr lang="en-US" altLang="en-US" sz="2800" smtClean="0">
                <a:latin typeface="Calibri" pitchFamily="34" charset="0"/>
                <a:ea typeface="MS PGothic" pitchFamily="34" charset="-128"/>
                <a:cs typeface="Calibri" pitchFamily="34" charset="0"/>
              </a:rPr>
              <a:t>What are the characteristics of a good storyteller?</a:t>
            </a:r>
          </a:p>
        </p:txBody>
      </p:sp>
    </p:spTree>
    <p:extLst>
      <p:ext uri="{BB962C8B-B14F-4D97-AF65-F5344CB8AC3E}">
        <p14:creationId xmlns:p14="http://schemas.microsoft.com/office/powerpoint/2010/main" val="1765436561"/>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1323</TotalTime>
  <Words>1421</Words>
  <Application>Microsoft Office PowerPoint</Application>
  <PresentationFormat>On-screen Show (4:3)</PresentationFormat>
  <Paragraphs>244</Paragraphs>
  <Slides>16</Slides>
  <Notes>16</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1_simple-light</vt:lpstr>
      <vt:lpstr>simple-light</vt:lpstr>
      <vt:lpstr>PowerPoint Presentation</vt:lpstr>
      <vt:lpstr>Norms</vt:lpstr>
      <vt:lpstr>Section 4: Digging into an Artsource® Lesson</vt:lpstr>
      <vt:lpstr>LEVEL II Sample Lesson: Native American Legends Come Alive! Universal Theme: Transformation</vt:lpstr>
      <vt:lpstr>LEVEL II Sample Lesson: Native American Legends Come Alive! (continued)</vt:lpstr>
      <vt:lpstr>The Quillwork Girl  </vt:lpstr>
      <vt:lpstr>Student Reflection</vt:lpstr>
      <vt:lpstr>LEVEL II Sample Lesson: Native American Legends Come Alive! (continued)</vt:lpstr>
      <vt:lpstr>Student Reflection</vt:lpstr>
      <vt:lpstr>LEVEL II Sample Lesson: Native American Legends Come Alive! (continued)</vt:lpstr>
      <vt:lpstr>LEVEL II Sample Lesson: Native American Legends Come Alive! (continued)</vt:lpstr>
      <vt:lpstr>LEVEL II Sample Lesson: Native American Legends Come Alive! (continued)</vt:lpstr>
      <vt:lpstr>LEVEL II Sample Lesson: Native American Legends Come Alive! (continued)</vt:lpstr>
      <vt:lpstr>LEVEL II Sample Lesson: Native American Legends Come Alive! (continued)</vt:lpstr>
      <vt:lpstr>LEVEL II Sample Lesson: Native American Legends Come Alive! (continued)</vt:lpstr>
      <vt:lpstr>Teacher Reflection</vt:lpstr>
    </vt:vector>
  </TitlesOfParts>
  <Company>BCOE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Wyffels, Keith</cp:lastModifiedBy>
  <cp:revision>83</cp:revision>
  <cp:lastPrinted>2016-01-12T22:56:15Z</cp:lastPrinted>
  <dcterms:created xsi:type="dcterms:W3CDTF">2015-10-28T00:09:46Z</dcterms:created>
  <dcterms:modified xsi:type="dcterms:W3CDTF">2016-01-15T20:07:44Z</dcterms:modified>
</cp:coreProperties>
</file>