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37"/>
  </p:notesMasterIdLst>
  <p:sldIdLst>
    <p:sldId id="361" r:id="rId3"/>
    <p:sldId id="410" r:id="rId4"/>
    <p:sldId id="443" r:id="rId5"/>
    <p:sldId id="444" r:id="rId6"/>
    <p:sldId id="445" r:id="rId7"/>
    <p:sldId id="446" r:id="rId8"/>
    <p:sldId id="447" r:id="rId9"/>
    <p:sldId id="448" r:id="rId10"/>
    <p:sldId id="449" r:id="rId11"/>
    <p:sldId id="450" r:id="rId12"/>
    <p:sldId id="451" r:id="rId13"/>
    <p:sldId id="452" r:id="rId14"/>
    <p:sldId id="453" r:id="rId15"/>
    <p:sldId id="454" r:id="rId16"/>
    <p:sldId id="455" r:id="rId17"/>
    <p:sldId id="456" r:id="rId18"/>
    <p:sldId id="457" r:id="rId19"/>
    <p:sldId id="458" r:id="rId20"/>
    <p:sldId id="459" r:id="rId21"/>
    <p:sldId id="460" r:id="rId22"/>
    <p:sldId id="461" r:id="rId23"/>
    <p:sldId id="462" r:id="rId24"/>
    <p:sldId id="463" r:id="rId25"/>
    <p:sldId id="464" r:id="rId26"/>
    <p:sldId id="465" r:id="rId27"/>
    <p:sldId id="466" r:id="rId28"/>
    <p:sldId id="467" r:id="rId29"/>
    <p:sldId id="468" r:id="rId30"/>
    <p:sldId id="469" r:id="rId31"/>
    <p:sldId id="470" r:id="rId32"/>
    <p:sldId id="471" r:id="rId33"/>
    <p:sldId id="472" r:id="rId34"/>
    <p:sldId id="473" r:id="rId35"/>
    <p:sldId id="474" r:id="rId36"/>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3" autoAdjust="0"/>
    <p:restoredTop sz="90610" autoAdjust="0"/>
  </p:normalViewPr>
  <p:slideViewPr>
    <p:cSldViewPr>
      <p:cViewPr varScale="1">
        <p:scale>
          <a:sx n="106" d="100"/>
          <a:sy n="106" d="100"/>
        </p:scale>
        <p:origin x="-17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1169"/>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70939" y="1"/>
            <a:ext cx="3037840" cy="461169"/>
          </a:xfrm>
          <a:prstGeom prst="rect">
            <a:avLst/>
          </a:prstGeom>
        </p:spPr>
        <p:txBody>
          <a:bodyPr vert="horz" lIns="92757" tIns="46378" rIns="92757" bIns="46378" rtlCol="0"/>
          <a:lstStyle>
            <a:lvl1pPr algn="r">
              <a:defRPr sz="1200"/>
            </a:lvl1pPr>
          </a:lstStyle>
          <a:p>
            <a:fld id="{287373E8-ED39-4EBC-AAA4-608B50735CDB}" type="datetimeFigureOut">
              <a:rPr lang="en-US" smtClean="0"/>
              <a:t>1/15/2016</a:t>
            </a:fld>
            <a:endParaRPr lang="en-US"/>
          </a:p>
        </p:txBody>
      </p:sp>
      <p:sp>
        <p:nvSpPr>
          <p:cNvPr id="4" name="Slide Image Placeholder 3"/>
          <p:cNvSpPr>
            <a:spLocks noGrp="1" noRot="1" noChangeAspect="1"/>
          </p:cNvSpPr>
          <p:nvPr>
            <p:ph type="sldImg" idx="2"/>
          </p:nvPr>
        </p:nvSpPr>
        <p:spPr>
          <a:xfrm>
            <a:off x="1198563" y="692150"/>
            <a:ext cx="4613275" cy="3459163"/>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701041" y="4381103"/>
            <a:ext cx="5608320" cy="4150519"/>
          </a:xfrm>
          <a:prstGeom prst="rect">
            <a:avLst/>
          </a:prstGeom>
        </p:spPr>
        <p:txBody>
          <a:bodyPr vert="horz" lIns="92757" tIns="46378" rIns="92757" bIns="4637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0605"/>
            <a:ext cx="3037840" cy="461169"/>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760605"/>
            <a:ext cx="3037840" cy="461169"/>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smtClean="0"/>
              <a:t>Slide 1</a:t>
            </a:r>
          </a:p>
          <a:p>
            <a:r>
              <a:rPr lang="en-US" altLang="en-US" sz="2000" b="0" dirty="0" smtClean="0"/>
              <a:t>Title Page</a:t>
            </a:r>
            <a:endParaRPr lang="en-US" altLang="en-US" sz="2000" b="0" dirty="0"/>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a:miter lim="800000"/>
            <a:headEnd/>
            <a:tailEnd/>
          </a:ln>
        </p:spPr>
      </p:sp>
      <p:sp>
        <p:nvSpPr>
          <p:cNvPr id="6144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t>Slide 10</a:t>
            </a:r>
          </a:p>
          <a:p>
            <a:pPr eaLnBrk="1" hangingPunct="1">
              <a:spcBef>
                <a:spcPct val="0"/>
              </a:spcBef>
            </a:pPr>
            <a:r>
              <a:rPr lang="en-US" altLang="en-US" dirty="0" smtClean="0"/>
              <a:t>Zooming in on just the top section of page 1 of the unit, we find the big ideas that run throughout the unit. Every Artsource® unit follows this same structure.</a:t>
            </a:r>
          </a:p>
          <a:p>
            <a:pPr eaLnBrk="1" hangingPunct="1">
              <a:spcBef>
                <a:spcPct val="0"/>
              </a:spcBef>
            </a:pPr>
            <a:r>
              <a:rPr lang="en-US" altLang="en-US" dirty="0" smtClean="0"/>
              <a:t>First</a:t>
            </a:r>
            <a:r>
              <a:rPr lang="en-US" altLang="en-US" baseline="0" dirty="0" smtClean="0"/>
              <a:t> we have the art form, i</a:t>
            </a:r>
            <a:r>
              <a:rPr lang="en-US" altLang="en-US" dirty="0" smtClean="0"/>
              <a:t>n the black box on the top right.  All Artsource Units are categorized as </a:t>
            </a:r>
            <a:r>
              <a:rPr lang="en-US" altLang="en-US" smtClean="0"/>
              <a:t>Music,</a:t>
            </a:r>
            <a:r>
              <a:rPr lang="en-US" altLang="en-US" baseline="0" smtClean="0"/>
              <a:t> </a:t>
            </a:r>
            <a:r>
              <a:rPr lang="en-US" altLang="en-US" smtClean="0"/>
              <a:t>Theatre</a:t>
            </a:r>
            <a:r>
              <a:rPr lang="en-US" altLang="en-US" dirty="0" smtClean="0"/>
              <a:t>, or Dance.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a:miter lim="800000"/>
            <a:headEnd/>
            <a:tailEnd/>
          </a:ln>
        </p:spPr>
      </p:sp>
      <p:sp>
        <p:nvSpPr>
          <p:cNvPr id="6246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t>Slide 11</a:t>
            </a:r>
          </a:p>
          <a:p>
            <a:pPr eaLnBrk="1" hangingPunct="1">
              <a:spcBef>
                <a:spcPct val="0"/>
              </a:spcBef>
            </a:pPr>
            <a:r>
              <a:rPr lang="en-US" altLang="en-US" dirty="0" smtClean="0"/>
              <a:t>What is a Universal Theme?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a:miter lim="800000"/>
            <a:headEnd/>
            <a:tailEnd/>
          </a:ln>
        </p:spPr>
      </p:sp>
      <p:sp>
        <p:nvSpPr>
          <p:cNvPr id="6349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t>Slide 12 (5 min)</a:t>
            </a:r>
          </a:p>
          <a:p>
            <a:pPr eaLnBrk="1" hangingPunct="1">
              <a:spcBef>
                <a:spcPct val="0"/>
              </a:spcBef>
            </a:pPr>
            <a:r>
              <a:rPr lang="en-US" altLang="en-US" dirty="0" smtClean="0"/>
              <a:t>These are the five Universal Themes that run throughout every Artsource® unit. In the "Songs and Stories of My People" the highlighted universal themes are Transformation, Enduring Values, and the Human Family.</a:t>
            </a:r>
          </a:p>
          <a:p>
            <a:pPr eaLnBrk="1" hangingPunct="1">
              <a:spcBef>
                <a:spcPct val="0"/>
              </a:spcBef>
            </a:pPr>
            <a:r>
              <a:rPr lang="en-US" altLang="en-US" dirty="0" smtClean="0"/>
              <a:t>Pair-Share: With a partner, discuss two Universal Themes and brainstorm entry points into your curriculum.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a:headEnd/>
            <a:tailEnd/>
          </a:ln>
        </p:spPr>
      </p:sp>
      <p:sp>
        <p:nvSpPr>
          <p:cNvPr id="645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13</a:t>
            </a:r>
          </a:p>
          <a:p>
            <a:r>
              <a:rPr lang="en-US" altLang="en-US" dirty="0" smtClean="0"/>
              <a:t>Next we have the five Visual and Performing Arts Strands, and in this unit, all five are highlighted.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a:headEnd/>
            <a:tailEnd/>
          </a:ln>
        </p:spPr>
      </p:sp>
      <p:sp>
        <p:nvSpPr>
          <p:cNvPr id="65539" name="Rectangle 3"/>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smtClean="0"/>
              <a:t>Slide 14</a:t>
            </a:r>
          </a:p>
          <a:p>
            <a:r>
              <a:rPr lang="en-US" altLang="en-US" b="0" dirty="0" smtClean="0"/>
              <a:t>Here is a review (from section 2) of the five VAPA strands.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a:headEnd/>
            <a:tailEnd/>
          </a:ln>
        </p:spPr>
      </p:sp>
      <p:sp>
        <p:nvSpPr>
          <p:cNvPr id="6656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15</a:t>
            </a:r>
          </a:p>
          <a:p>
            <a:r>
              <a:rPr lang="en-US" altLang="en-US" dirty="0" smtClean="0"/>
              <a:t>There are five styles of art that the Artsource® units connect to. This unit represents traditional and contemporary art.</a:t>
            </a:r>
          </a:p>
        </p:txBody>
      </p:sp>
      <p:sp>
        <p:nvSpPr>
          <p:cNvPr id="6656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075">
              <a:defRPr sz="1400">
                <a:solidFill>
                  <a:srgbClr val="000000"/>
                </a:solidFill>
                <a:latin typeface="Arial" charset="0"/>
                <a:ea typeface="MS PGothic" pitchFamily="34" charset="-128"/>
                <a:sym typeface="Arial" charset="0"/>
              </a:defRPr>
            </a:lvl1pPr>
            <a:lvl2pPr indent="-90075">
              <a:defRPr sz="1400">
                <a:solidFill>
                  <a:srgbClr val="000000"/>
                </a:solidFill>
                <a:latin typeface="Arial" charset="0"/>
                <a:ea typeface="MS PGothic" pitchFamily="34" charset="-128"/>
                <a:sym typeface="Arial" charset="0"/>
              </a:defRPr>
            </a:lvl2pPr>
            <a:lvl3pPr indent="-90075">
              <a:defRPr sz="1400">
                <a:solidFill>
                  <a:srgbClr val="000000"/>
                </a:solidFill>
                <a:latin typeface="Arial" charset="0"/>
                <a:ea typeface="MS PGothic" pitchFamily="34" charset="-128"/>
                <a:sym typeface="Arial" charset="0"/>
              </a:defRPr>
            </a:lvl3pPr>
            <a:lvl4pPr indent="-90075">
              <a:defRPr sz="1400">
                <a:solidFill>
                  <a:srgbClr val="000000"/>
                </a:solidFill>
                <a:latin typeface="Arial" charset="0"/>
                <a:ea typeface="MS PGothic" pitchFamily="34" charset="-128"/>
                <a:sym typeface="Arial" charset="0"/>
              </a:defRPr>
            </a:lvl4pPr>
            <a:lvl5pPr indent="-90075">
              <a:defRPr sz="1400">
                <a:solidFill>
                  <a:srgbClr val="000000"/>
                </a:solidFill>
                <a:latin typeface="Arial" charset="0"/>
                <a:ea typeface="MS PGothic" pitchFamily="34" charset="-128"/>
                <a:sym typeface="Arial" charset="0"/>
              </a:defRPr>
            </a:lvl5pPr>
            <a:lvl6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endParaRPr lang="en-US" altLang="en-US" smtClean="0"/>
          </a:p>
          <a:p>
            <a:pPr lvl="1">
              <a:buFont typeface="Courier New" pitchFamily="49" charset="0"/>
              <a:buChar char="o"/>
            </a:pPr>
            <a:endParaRPr lang="en-US" altLang="en-US" smtClean="0"/>
          </a:p>
          <a:p>
            <a:pPr lvl="2">
              <a:buFont typeface="Wingdings" pitchFamily="2" charset="2"/>
              <a:buChar char="§"/>
            </a:pPr>
            <a:endParaRPr lang="en-US" altLang="en-US" smtClean="0"/>
          </a:p>
          <a:p>
            <a:pPr lvl="3"/>
            <a:endParaRPr lang="en-US" altLang="en-US" smtClean="0"/>
          </a:p>
          <a:p>
            <a:pPr lvl="4">
              <a:buFont typeface="Courier New" pitchFamily="49" charset="0"/>
              <a:buChar char="o"/>
            </a:pPr>
            <a:endParaRPr lang="en-US" altLang="en-US" smtClean="0"/>
          </a:p>
          <a:p>
            <a:pPr lvl="4">
              <a:buFont typeface="Wingdings" pitchFamily="2" charset="2"/>
              <a:buChar char="§"/>
            </a:pPr>
            <a:endParaRPr lang="en-US" altLang="en-US" smtClean="0"/>
          </a:p>
          <a:p>
            <a:pPr lvl="4">
              <a:buFont typeface="Arial" charset="0"/>
              <a:buChar char="●"/>
            </a:pPr>
            <a:endParaRPr lang="en-US" altLang="en-US" smtClean="0"/>
          </a:p>
          <a:p>
            <a:pPr lvl="4">
              <a:buFont typeface="Courier New" pitchFamily="49" charset="0"/>
              <a:buChar char="o"/>
            </a:pPr>
            <a:endParaRPr lang="en-US" altLang="en-US" smtClean="0"/>
          </a:p>
          <a:p>
            <a:pPr lvl="4">
              <a:buFont typeface="Wingdings" pitchFamily="2" charset="2"/>
              <a:buChar char="§"/>
            </a:pPr>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16</a:t>
            </a:r>
          </a:p>
          <a:p>
            <a:r>
              <a:rPr lang="en-US" dirty="0" smtClean="0"/>
              <a:t>Definitions of the five styles of art.</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16</a:t>
            </a:fld>
            <a:endParaRPr lang="en-US"/>
          </a:p>
        </p:txBody>
      </p:sp>
    </p:spTree>
    <p:extLst>
      <p:ext uri="{BB962C8B-B14F-4D97-AF65-F5344CB8AC3E}">
        <p14:creationId xmlns:p14="http://schemas.microsoft.com/office/powerpoint/2010/main" val="190238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17</a:t>
            </a:r>
          </a:p>
          <a:p>
            <a:r>
              <a:rPr lang="en-US" dirty="0" smtClean="0"/>
              <a:t>Definitions of the five styles of art</a:t>
            </a:r>
            <a:r>
              <a:rPr lang="en-US" baseline="0" dirty="0" smtClean="0"/>
              <a:t> (continued).</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17</a:t>
            </a:fld>
            <a:endParaRPr lang="en-US"/>
          </a:p>
        </p:txBody>
      </p:sp>
    </p:spTree>
    <p:extLst>
      <p:ext uri="{BB962C8B-B14F-4D97-AF65-F5344CB8AC3E}">
        <p14:creationId xmlns:p14="http://schemas.microsoft.com/office/powerpoint/2010/main" val="4234784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a:headEnd/>
            <a:tailEnd/>
          </a:ln>
        </p:spPr>
      </p:sp>
      <p:sp>
        <p:nvSpPr>
          <p:cNvPr id="149507" name="Notes Placeholder 2"/>
          <p:cNvSpPr txBox="1">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defRPr/>
            </a:pPr>
            <a:r>
              <a:rPr lang="en-US" altLang="en-US" sz="1000" dirty="0" smtClean="0"/>
              <a:t>Slide 18</a:t>
            </a:r>
          </a:p>
          <a:p>
            <a:pPr>
              <a:spcAft>
                <a:spcPts val="1791"/>
              </a:spcAft>
              <a:defRPr/>
            </a:pPr>
            <a:r>
              <a:rPr lang="en-US" altLang="en-US" sz="1000" dirty="0" smtClean="0"/>
              <a:t>Continuing on the first page of the Artsource® unit, we have the title of the work. In this case, "Songs and Stories of My People".</a:t>
            </a:r>
            <a:endParaRPr lang="en-US" altLang="en-US" sz="10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a:headEnd/>
            <a:tailEnd/>
          </a:ln>
        </p:spPr>
      </p:sp>
      <p:sp>
        <p:nvSpPr>
          <p:cNvPr id="686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smtClean="0"/>
              <a:t>Slide 19</a:t>
            </a:r>
          </a:p>
          <a:p>
            <a:pPr>
              <a:spcAft>
                <a:spcPts val="1791"/>
              </a:spcAft>
            </a:pPr>
            <a:r>
              <a:rPr lang="en-US" altLang="en-US" sz="1000" dirty="0" smtClean="0"/>
              <a:t>Then the creator of the work: Geri Keams.</a:t>
            </a:r>
            <a:endParaRPr lang="en-US" altLang="en-US" sz="10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2</a:t>
            </a:r>
          </a:p>
          <a:p>
            <a:pPr eaLnBrk="1" hangingPunct="1">
              <a:spcBef>
                <a:spcPct val="0"/>
              </a:spcBef>
            </a:pPr>
            <a:r>
              <a:rPr lang="en-US" altLang="en-US" dirty="0" smtClean="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smtClean="0">
              <a:latin typeface="Calibri" pitchFamily="34" charset="0"/>
              <a:cs typeface="Arial" pitchFamily="34" charset="0"/>
              <a:sym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a:headEnd/>
            <a:tailEnd/>
          </a:ln>
        </p:spPr>
      </p:sp>
      <p:sp>
        <p:nvSpPr>
          <p:cNvPr id="696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smtClean="0"/>
              <a:t>Slide 20</a:t>
            </a:r>
          </a:p>
          <a:p>
            <a:pPr>
              <a:spcAft>
                <a:spcPts val="1791"/>
              </a:spcAft>
            </a:pPr>
            <a:r>
              <a:rPr lang="en-US" altLang="en-US" sz="1000" dirty="0" smtClean="0"/>
              <a:t>Background information on the artist.</a:t>
            </a:r>
            <a:endParaRPr lang="en-US" altLang="en-US" sz="10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a:headEnd/>
            <a:tailEnd/>
          </a:ln>
        </p:spPr>
      </p:sp>
      <p:sp>
        <p:nvSpPr>
          <p:cNvPr id="706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smtClean="0"/>
              <a:t>Slide 21</a:t>
            </a:r>
          </a:p>
          <a:p>
            <a:pPr>
              <a:spcAft>
                <a:spcPts val="1791"/>
              </a:spcAft>
            </a:pPr>
            <a:r>
              <a:rPr lang="en-US" altLang="en-US" sz="1000" dirty="0" smtClean="0"/>
              <a:t>Information about the artwork.</a:t>
            </a:r>
            <a:endParaRPr lang="en-US" altLang="en-US" sz="10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a:headEnd/>
            <a:tailEnd/>
          </a:ln>
        </p:spPr>
      </p:sp>
      <p:sp>
        <p:nvSpPr>
          <p:cNvPr id="716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smtClean="0"/>
              <a:t>Slide 22</a:t>
            </a:r>
          </a:p>
          <a:p>
            <a:pPr>
              <a:spcAft>
                <a:spcPts val="1791"/>
              </a:spcAft>
            </a:pPr>
            <a:r>
              <a:rPr lang="en-US" altLang="en-US" sz="1000" dirty="0" smtClean="0"/>
              <a:t>And information about the creative process of the artist or culture that is represented.</a:t>
            </a:r>
            <a:endParaRPr lang="en-US" altLang="en-US" sz="10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a:headEnd/>
            <a:tailEnd/>
          </a:ln>
        </p:spPr>
      </p:sp>
      <p:sp>
        <p:nvSpPr>
          <p:cNvPr id="7270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1000" dirty="0" smtClean="0"/>
              <a:t>Slide 23</a:t>
            </a:r>
          </a:p>
          <a:p>
            <a:pPr eaLnBrk="1" hangingPunct="1">
              <a:lnSpc>
                <a:spcPct val="90000"/>
              </a:lnSpc>
            </a:pPr>
            <a:r>
              <a:rPr lang="en-US" altLang="en-US" sz="1000" dirty="0" smtClean="0"/>
              <a:t>Completing the first page of the unit, we have a photo of the artist, a relevant quote, and a map showing where the artist lived and/or worked.</a:t>
            </a:r>
            <a:endParaRPr lang="en-US" altLang="en-US" sz="1000" dirty="0"/>
          </a:p>
          <a:p>
            <a:pPr>
              <a:lnSpc>
                <a:spcPct val="90000"/>
              </a:lnSpc>
            </a:pPr>
            <a:r>
              <a:rPr lang="en-US" altLang="en-US" sz="1000" dirty="0"/>
              <a: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b="0" dirty="0" smtClean="0">
                <a:latin typeface="Calibri" pitchFamily="34" charset="0"/>
              </a:rPr>
              <a:t>Slide 24</a:t>
            </a:r>
          </a:p>
          <a:p>
            <a:pPr eaLnBrk="1" hangingPunct="1"/>
            <a:r>
              <a:rPr lang="en-US" altLang="en-US" sz="1100" b="0" dirty="0" smtClean="0">
                <a:latin typeface="Calibri" pitchFamily="34" charset="0"/>
              </a:rPr>
              <a:t>Now we get into the main Artsource® content. The four central sections are discussion questions (to engage with after the video has been viewed), multidisciplinary options, a list of sample experiences that offer levels for instruction throughout grades K-8. One lesson in each level of sample experiences is a fully fleshed out lesson.</a:t>
            </a:r>
            <a:r>
              <a:rPr lang="en-US" altLang="en-US" sz="1100" b="0" baseline="0" dirty="0" smtClean="0">
                <a:latin typeface="Calibri" pitchFamily="34" charset="0"/>
              </a:rPr>
              <a:t> This unit has three levels, though some units have more.</a:t>
            </a:r>
            <a:endParaRPr lang="en-US" altLang="en-US" sz="1100" b="0" dirty="0"/>
          </a:p>
          <a:p>
            <a:pPr>
              <a:spcBef>
                <a:spcPct val="0"/>
              </a:spcBef>
              <a:spcAft>
                <a:spcPts val="1219"/>
              </a:spcAft>
            </a:pPr>
            <a:endParaRPr lang="en-US" altLang="en-US" sz="1100" b="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a:miter lim="800000"/>
            <a:headEnd/>
            <a:tailEnd/>
          </a:ln>
        </p:spPr>
      </p:sp>
      <p:sp>
        <p:nvSpPr>
          <p:cNvPr id="747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t>Slide 25</a:t>
            </a:r>
          </a:p>
          <a:p>
            <a:pPr eaLnBrk="1" hangingPunct="1">
              <a:spcBef>
                <a:spcPct val="0"/>
              </a:spcBef>
            </a:pPr>
            <a:r>
              <a:rPr lang="en-US" altLang="en-US" dirty="0" smtClean="0"/>
              <a:t>Before we can engage with the discussion questions, we need some thing to question. We're going to watch just the beginning section of "The Quillwork Girl" as told by Geri Keams. Watch the first minute-and-a-half of the story.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a:headEnd/>
            <a:tailEnd/>
          </a:ln>
        </p:spPr>
      </p:sp>
      <p:sp>
        <p:nvSpPr>
          <p:cNvPr id="7577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26 (5 min)</a:t>
            </a:r>
          </a:p>
          <a:p>
            <a:r>
              <a:rPr lang="en-US" altLang="en-US" dirty="0" smtClean="0"/>
              <a:t>Discussion Questions. Ask at least one of the discussion prompts to your group.</a:t>
            </a:r>
          </a:p>
          <a:p>
            <a:r>
              <a:rPr lang="en-US" altLang="en-US" dirty="0" smtClean="0"/>
              <a:t>Ask questions in large or small groups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a:headEnd/>
            <a:tailEnd/>
          </a:ln>
        </p:spPr>
      </p:sp>
      <p:sp>
        <p:nvSpPr>
          <p:cNvPr id="768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27</a:t>
            </a:r>
          </a:p>
          <a:p>
            <a:r>
              <a:rPr lang="en-US" altLang="en-US" dirty="0" smtClean="0"/>
              <a:t>Multidisciplinary Options. These options give you ways of combining this content with traditional Native American visual arts, other Artsource® units, or subject areas that are not such easily identified connections, such as science and geography.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a:headEnd/>
            <a:tailEnd/>
          </a:ln>
        </p:spPr>
      </p:sp>
      <p:sp>
        <p:nvSpPr>
          <p:cNvPr id="7782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28</a:t>
            </a:r>
          </a:p>
          <a:p>
            <a:r>
              <a:rPr lang="en-US" altLang="en-US" dirty="0" smtClean="0"/>
              <a:t>Level I Sample Experiences. The developed lesson here is in bold: Making a sand painting based on a traditional design. </a:t>
            </a:r>
          </a:p>
          <a:p>
            <a:r>
              <a:rPr lang="en-US" altLang="en-US" dirty="0" smtClean="0"/>
              <a:t>Each of the three sample lessons shows how to introduce one of the specific activity ideas and develop it sequentially. Level I lessons are generally:</a:t>
            </a:r>
            <a:endParaRPr lang="en-US" altLang="en-US" sz="2400" dirty="0" smtClean="0">
              <a:latin typeface="Calibri" pitchFamily="34" charset="0"/>
              <a:cs typeface="Arial" charset="0"/>
            </a:endParaRPr>
          </a:p>
          <a:p>
            <a:pPr marL="682667" lvl="1">
              <a:buFontTx/>
              <a:buChar char="•"/>
            </a:pPr>
            <a:r>
              <a:rPr lang="en-US" altLang="en-US" sz="2400" dirty="0" smtClean="0">
                <a:latin typeface="Calibri" pitchFamily="34" charset="0"/>
                <a:cs typeface="Arial" charset="0"/>
              </a:rPr>
              <a:t>Useable at younger grades</a:t>
            </a:r>
          </a:p>
          <a:p>
            <a:pPr marL="682667" lvl="1">
              <a:buFontTx/>
              <a:buChar char="•"/>
            </a:pPr>
            <a:r>
              <a:rPr lang="en-US" altLang="en-US" sz="2400" dirty="0" smtClean="0">
                <a:latin typeface="Calibri" pitchFamily="34" charset="0"/>
                <a:cs typeface="Arial" charset="0"/>
              </a:rPr>
              <a:t>With students with little background or experience in the arts</a:t>
            </a:r>
          </a:p>
          <a:p>
            <a:pPr marL="682667" lvl="1">
              <a:buFontTx/>
              <a:buChar char="•"/>
            </a:pPr>
            <a:r>
              <a:rPr lang="en-US" altLang="en-US" sz="2400" dirty="0" smtClean="0">
                <a:latin typeface="Calibri" pitchFamily="34" charset="0"/>
                <a:cs typeface="Arial" charset="0"/>
              </a:rPr>
              <a:t>Valid for Grades K through Grade 8</a:t>
            </a:r>
          </a:p>
          <a:p>
            <a:pPr marL="682667" lvl="1">
              <a:buFontTx/>
              <a:buChar char="•"/>
            </a:pPr>
            <a:r>
              <a:rPr lang="en-US" altLang="en-US" sz="2400" dirty="0" smtClean="0">
                <a:latin typeface="Calibri" pitchFamily="34" charset="0"/>
                <a:cs typeface="Arial" charset="0"/>
              </a:rPr>
              <a:t> Fundamental and basic, but can be developed in any way you choose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29</a:t>
            </a:r>
          </a:p>
          <a:p>
            <a:r>
              <a:rPr lang="en-US" altLang="en-US" dirty="0" smtClean="0"/>
              <a:t>Images of traditional sand paintings. Each unit contains the resources you need for implementing its lessons.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a:headEnd/>
            <a:tailEnd/>
          </a:ln>
        </p:spPr>
      </p:sp>
      <p:sp>
        <p:nvSpPr>
          <p:cNvPr id="5427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3</a:t>
            </a:r>
          </a:p>
          <a:p>
            <a:r>
              <a:rPr lang="en-US" altLang="en-US" dirty="0" smtClean="0"/>
              <a:t>Focusing on the objective for section 3</a:t>
            </a:r>
          </a:p>
          <a:p>
            <a:endParaRPr lang="en-US" altLang="en-US" dirty="0" smtClean="0"/>
          </a:p>
          <a:p>
            <a:r>
              <a:rPr lang="en-US" altLang="en-US" dirty="0" smtClean="0"/>
              <a:t>This section can be used for District/School Leaders to introduce, as an overview, </a:t>
            </a:r>
            <a:r>
              <a:rPr lang="en-US" altLang="en-US" i="1" dirty="0" smtClean="0"/>
              <a:t>Artsource®</a:t>
            </a:r>
            <a:r>
              <a:rPr lang="en-US" altLang="en-US" dirty="0" smtClean="0">
                <a:latin typeface="Calibri" pitchFamily="34" charset="0"/>
              </a:rPr>
              <a:t> </a:t>
            </a:r>
            <a:r>
              <a:rPr lang="en-US" altLang="en-US" dirty="0" smtClean="0"/>
              <a:t> lessons and how they can be used in the classroom.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This is also the Artsource®</a:t>
            </a:r>
            <a:r>
              <a:rPr lang="en-US" altLang="en-US" baseline="0" dirty="0" smtClean="0"/>
              <a:t> </a:t>
            </a:r>
            <a:r>
              <a:rPr lang="en-US" altLang="en-US" dirty="0" smtClean="0"/>
              <a:t>introduction for teachers.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30</a:t>
            </a:r>
          </a:p>
          <a:p>
            <a:r>
              <a:rPr lang="en-US" altLang="en-US" dirty="0" smtClean="0"/>
              <a:t>Level II Sample Experiences. The developed lesson here is to dramatize a Native American legend. In section 4, we will work with this lesson.</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31</a:t>
            </a:r>
          </a:p>
          <a:p>
            <a:r>
              <a:rPr lang="en-US" altLang="en-US" dirty="0" smtClean="0"/>
              <a:t>Here is an example of traditional quillwork embroidery.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a:headEnd/>
            <a:tailEnd/>
          </a:ln>
        </p:spPr>
      </p:sp>
      <p:sp>
        <p:nvSpPr>
          <p:cNvPr id="7987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32</a:t>
            </a:r>
          </a:p>
          <a:p>
            <a:r>
              <a:rPr lang="en-US" altLang="en-US" dirty="0" smtClean="0"/>
              <a:t>Level II Sample Experiences. The highlighted lesson here is to compose a song-poem based on Navajo ceremonial chants.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a:headEnd/>
            <a:tailEnd/>
          </a:ln>
        </p:spPr>
      </p:sp>
      <p:sp>
        <p:nvSpPr>
          <p:cNvPr id="1925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33</a:t>
            </a:r>
          </a:p>
          <a:p>
            <a:r>
              <a:rPr lang="en-US" altLang="en-US" dirty="0" smtClean="0"/>
              <a:t>Here are a couple examples of Navajo chants.</a:t>
            </a:r>
          </a:p>
        </p:txBody>
      </p:sp>
      <p:sp>
        <p:nvSpPr>
          <p:cNvPr id="1925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smtClean="0">
              <a:cs typeface="Arial" pitchFamily="34" charset="0"/>
            </a:endParaRPr>
          </a:p>
          <a:p>
            <a:pPr lvl="1">
              <a:buFont typeface="Courier New" pitchFamily="49" charset="0"/>
              <a:buChar char="o"/>
            </a:pPr>
            <a:endParaRPr lang="en-US" altLang="en-US" smtClean="0">
              <a:cs typeface="Arial" pitchFamily="34" charset="0"/>
            </a:endParaRPr>
          </a:p>
          <a:p>
            <a:pPr lvl="2">
              <a:buFont typeface="Wingdings" pitchFamily="2" charset="2"/>
              <a:buChar char="§"/>
            </a:pPr>
            <a:endParaRPr lang="en-US" altLang="en-US" smtClean="0">
              <a:cs typeface="Arial" pitchFamily="34" charset="0"/>
            </a:endParaRPr>
          </a:p>
          <a:p>
            <a:pPr lvl="3">
              <a:buFont typeface="Arial" pitchFamily="34" charset="0"/>
              <a:buChar char="●"/>
            </a:pPr>
            <a:endParaRPr lang="en-US" altLang="en-US" smtClean="0">
              <a:cs typeface="Arial" pitchFamily="34" charset="0"/>
            </a:endParaRPr>
          </a:p>
          <a:p>
            <a:pPr lvl="4">
              <a:buFont typeface="Courier New" pitchFamily="49" charset="0"/>
              <a:buChar char="o"/>
            </a:pPr>
            <a:endParaRPr lang="en-US" altLang="en-US" smtClean="0">
              <a:cs typeface="Arial" pitchFamily="34" charset="0"/>
            </a:endParaRPr>
          </a:p>
          <a:p>
            <a:pPr lvl="4">
              <a:buFont typeface="Wingdings" pitchFamily="2" charset="2"/>
              <a:buChar char="§"/>
            </a:pPr>
            <a:endParaRPr lang="en-US" altLang="en-US" smtClean="0">
              <a:cs typeface="Arial" pitchFamily="34" charset="0"/>
            </a:endParaRPr>
          </a:p>
          <a:p>
            <a:pPr lvl="4">
              <a:buFont typeface="Arial" pitchFamily="34" charset="0"/>
              <a:buChar char="●"/>
            </a:pPr>
            <a:endParaRPr lang="en-US" altLang="en-US" smtClean="0">
              <a:cs typeface="Arial" pitchFamily="34" charset="0"/>
            </a:endParaRPr>
          </a:p>
          <a:p>
            <a:pPr lvl="4">
              <a:buFont typeface="Courier New" pitchFamily="49" charset="0"/>
              <a:buChar char="o"/>
            </a:pPr>
            <a:endParaRPr lang="en-US" altLang="en-US" smtClean="0">
              <a:cs typeface="Arial" pitchFamily="34" charset="0"/>
            </a:endParaRPr>
          </a:p>
          <a:p>
            <a:pPr lvl="4">
              <a:buFont typeface="Wingdings" pitchFamily="2" charset="2"/>
              <a:buChar char="§"/>
            </a:pPr>
            <a:endParaRPr lang="en-US" altLang="en-US" smtClean="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a:miter lim="800000"/>
            <a:headEnd/>
            <a:tailEnd/>
          </a:ln>
        </p:spPr>
      </p:sp>
      <p:sp>
        <p:nvSpPr>
          <p:cNvPr id="8089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smtClean="0">
                <a:latin typeface="Calibri" pitchFamily="34" charset="0"/>
              </a:rPr>
              <a:t>Slide 34 (5 min)</a:t>
            </a:r>
          </a:p>
          <a:p>
            <a:pPr eaLnBrk="1" hangingPunct="1">
              <a:spcBef>
                <a:spcPct val="0"/>
              </a:spcBef>
            </a:pPr>
            <a:r>
              <a:rPr lang="en-US" altLang="en-US" b="0" smtClean="0">
                <a:latin typeface="Calibri" pitchFamily="34" charset="0"/>
              </a:rPr>
              <a:t>Reflect in pairs, then share out.</a:t>
            </a:r>
            <a:endParaRPr lang="en-US" altLang="en-US" b="0" dirty="0"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a:headEnd/>
            <a:tailEnd/>
          </a:ln>
        </p:spPr>
      </p:sp>
      <p:sp>
        <p:nvSpPr>
          <p:cNvPr id="5529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4</a:t>
            </a:r>
          </a:p>
          <a:p>
            <a:r>
              <a:rPr lang="en-US" altLang="en-US" dirty="0" smtClean="0"/>
              <a:t>What do we mean by arts integration?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a:miter lim="800000"/>
            <a:headEnd/>
            <a:tailEnd/>
          </a:ln>
        </p:spPr>
      </p:sp>
      <p:sp>
        <p:nvSpPr>
          <p:cNvPr id="563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Slide 5</a:t>
            </a:r>
          </a:p>
          <a:p>
            <a:pPr eaLnBrk="1" hangingPunct="1"/>
            <a:r>
              <a:rPr lang="en-US" altLang="en-US" dirty="0" smtClean="0"/>
              <a:t>What is Artsource®?</a:t>
            </a:r>
          </a:p>
          <a:p>
            <a:pPr eaLnBrk="1" hangingPunct="1"/>
            <a:r>
              <a:rPr lang="en-US" altLang="en-US" dirty="0" smtClean="0"/>
              <a:t>Presenter should have an understanding of the website and lessons by reviewing the online units.</a:t>
            </a:r>
          </a:p>
          <a:p>
            <a:pPr eaLnBrk="1" hangingPunct="1"/>
            <a:r>
              <a:rPr lang="en-US" altLang="en-US" dirty="0" smtClean="0"/>
              <a:t>http://www.musiccenter.org/education/teacher-resources/artsource-curriculum/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a:miter lim="800000"/>
            <a:headEnd/>
            <a:tailEnd/>
          </a:ln>
        </p:spPr>
      </p:sp>
      <p:sp>
        <p:nvSpPr>
          <p:cNvPr id="5734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smtClean="0"/>
              <a:t>Slide 6</a:t>
            </a:r>
          </a:p>
          <a:p>
            <a:pPr eaLnBrk="1" hangingPunct="1">
              <a:spcBef>
                <a:spcPct val="0"/>
              </a:spcBef>
            </a:pPr>
            <a:r>
              <a:rPr lang="en-US" altLang="en-US" b="0" dirty="0" smtClean="0"/>
              <a:t>What is the format of an online Artsource® unit</a:t>
            </a:r>
            <a:r>
              <a:rPr lang="en-US" altLang="en-US" b="0" dirty="0" smtClean="0"/>
              <a:t>?</a:t>
            </a:r>
          </a:p>
          <a:p>
            <a:pPr eaLnBrk="1" hangingPunct="1">
              <a:spcBef>
                <a:spcPct val="0"/>
              </a:spcBef>
            </a:pPr>
            <a:r>
              <a:rPr lang="en-US" altLang="en-US" b="0" dirty="0" smtClean="0"/>
              <a:t>See Geri Keams Artsource Unit Handout</a:t>
            </a:r>
            <a:endParaRPr lang="en-US" altLang="en-US" b="1"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a:miter lim="800000"/>
            <a:headEnd/>
            <a:tailEnd/>
          </a:ln>
        </p:spPr>
      </p:sp>
      <p:sp>
        <p:nvSpPr>
          <p:cNvPr id="5837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t>Slide 7</a:t>
            </a:r>
          </a:p>
          <a:p>
            <a:pPr eaLnBrk="1" hangingPunct="1">
              <a:spcBef>
                <a:spcPct val="0"/>
              </a:spcBef>
            </a:pPr>
            <a:r>
              <a:rPr lang="en-US" altLang="en-US" dirty="0" smtClean="0"/>
              <a:t>Each Artsource® unit includes audio-visual materials. this is the first of multiple audio-visual resources in the Geri Keams unit. This video gives background information on Geri Keams in her own words. Watch the first minute of the video.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a:miter lim="800000"/>
            <a:headEnd/>
            <a:tailEnd/>
          </a:ln>
        </p:spPr>
      </p:sp>
      <p:sp>
        <p:nvSpPr>
          <p:cNvPr id="5939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t>Slide 8</a:t>
            </a:r>
          </a:p>
          <a:p>
            <a:pPr eaLnBrk="1" hangingPunct="1">
              <a:spcBef>
                <a:spcPct val="0"/>
              </a:spcBef>
            </a:pPr>
            <a:r>
              <a:rPr lang="en-US" altLang="en-US" dirty="0" smtClean="0"/>
              <a:t>There is a video of Geri Keams telling the story of "The Quillwork Girl" online. the full video in 11 minutes long. We'll watch some of it shortly.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a:miter lim="800000"/>
            <a:headEnd/>
            <a:tailEnd/>
          </a:ln>
        </p:spPr>
      </p:sp>
      <p:sp>
        <p:nvSpPr>
          <p:cNvPr id="604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195"/>
              </a:spcAft>
            </a:pPr>
            <a:r>
              <a:rPr lang="en-US" altLang="en-US" dirty="0" smtClean="0"/>
              <a:t>Slide 9</a:t>
            </a:r>
          </a:p>
          <a:p>
            <a:pPr>
              <a:spcAft>
                <a:spcPts val="1195"/>
              </a:spcAft>
            </a:pPr>
            <a:r>
              <a:rPr lang="en-US" altLang="en-US" dirty="0" smtClean="0"/>
              <a:t>The next thing you'll find on the Artsource® website in the Artsource curriculum unit, both as a flipbook and downloadable as a PDF. This unit is 20 pages long.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1/15/2016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1/15/2016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2700" y="6356350"/>
            <a:ext cx="2085975" cy="365125"/>
          </a:xfrm>
          <a:prstGeom prst="rect">
            <a:avLst/>
          </a:prstGeom>
        </p:spPr>
        <p:txBody>
          <a:bodyPr/>
          <a:lstStyle>
            <a:lvl1pPr>
              <a:defRPr/>
            </a:lvl1pPr>
          </a:lstStyle>
          <a:p>
            <a:pPr eaLnBrk="0" fontAlgn="base" hangingPunct="0">
              <a:spcBef>
                <a:spcPct val="0"/>
              </a:spcBef>
              <a:spcAft>
                <a:spcPct val="0"/>
              </a:spcAft>
              <a:defRPr/>
            </a:pPr>
            <a:fld id="{8B138BF2-2141-4D06-B4C3-DFDFA0A626DF}" type="datetimeFigureOut">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1/15/2016</a:t>
            </a:fld>
            <a:endParaRPr lang="en-US" sz="1400" dirty="0">
              <a:solidFill>
                <a:srgbClr val="000000"/>
              </a:solidFill>
              <a:latin typeface="Arial" pitchFamily="34" charset="0"/>
              <a:ea typeface="MS PGothic" pitchFamily="34" charset="-128"/>
              <a:sym typeface="Arial" pitchFamily="34" charset="0"/>
            </a:endParaRPr>
          </a:p>
        </p:txBody>
      </p:sp>
      <p:sp>
        <p:nvSpPr>
          <p:cNvPr id="3" name="Footer Placeholder 2"/>
          <p:cNvSpPr>
            <a:spLocks noGrp="1"/>
          </p:cNvSpPr>
          <p:nvPr>
            <p:ph type="ftr" sz="quarter" idx="11"/>
          </p:nvPr>
        </p:nvSpPr>
        <p:spPr>
          <a:xfrm>
            <a:off x="658813" y="6356350"/>
            <a:ext cx="2847975" cy="365125"/>
          </a:xfrm>
          <a:prstGeom prst="rect">
            <a:avLst/>
          </a:prstGeom>
        </p:spPr>
        <p:txBody>
          <a:bodyPr/>
          <a:lstStyle>
            <a:lvl1pPr>
              <a:defRPr/>
            </a:lvl1pPr>
          </a:lstStyle>
          <a:p>
            <a:pPr eaLnBrk="0" fontAlgn="base" hangingPunct="0">
              <a:spcBef>
                <a:spcPct val="0"/>
              </a:spcBef>
              <a:spcAft>
                <a:spcPct val="0"/>
              </a:spcAft>
              <a:defRPr/>
            </a:pPr>
            <a:endParaRPr lang="en-US" sz="1400">
              <a:solidFill>
                <a:srgbClr val="000000"/>
              </a:solidFill>
              <a:latin typeface="Arial" pitchFamily="34" charset="0"/>
              <a:ea typeface="MS PGothic" pitchFamily="34" charset="-128"/>
              <a:sym typeface="Arial" pitchFamily="34" charset="0"/>
            </a:endParaRPr>
          </a:p>
        </p:txBody>
      </p:sp>
      <p:sp>
        <p:nvSpPr>
          <p:cNvPr id="4" name="Slide Number Placeholder 3"/>
          <p:cNvSpPr>
            <a:spLocks noGrp="1"/>
          </p:cNvSpPr>
          <p:nvPr>
            <p:ph type="sldNum" sz="quarter" idx="12"/>
          </p:nvPr>
        </p:nvSpPr>
        <p:spPr>
          <a:xfrm>
            <a:off x="8543925" y="6356350"/>
            <a:ext cx="561975" cy="365125"/>
          </a:xfrm>
          <a:prstGeom prst="rect">
            <a:avLst/>
          </a:prstGeom>
        </p:spPr>
        <p:txBody>
          <a:bodyPr/>
          <a:lstStyle>
            <a:lvl1pPr>
              <a:defRPr/>
            </a:lvl1pPr>
          </a:lstStyle>
          <a:p>
            <a:pPr eaLnBrk="0" fontAlgn="base" hangingPunct="0">
              <a:spcBef>
                <a:spcPct val="0"/>
              </a:spcBef>
              <a:spcAft>
                <a:spcPct val="0"/>
              </a:spcAft>
              <a:defRPr/>
            </a:pPr>
            <a:fld id="{8FDD8A9B-916E-4455-BDC6-6A0EDF44AAA2}" type="slidenum">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a:t>
            </a:fld>
            <a:endParaRPr lang="en-US" sz="1400">
              <a:solidFill>
                <a:srgbClr val="000000"/>
              </a:solidFill>
              <a:latin typeface="Arial" pitchFamily="34" charset="0"/>
              <a:ea typeface="MS PGothic" pitchFamily="34" charset="-128"/>
              <a:sym typeface="Arial" pitchFamily="34" charset="0"/>
            </a:endParaRPr>
          </a:p>
        </p:txBody>
      </p:sp>
    </p:spTree>
    <p:extLst>
      <p:ext uri="{BB962C8B-B14F-4D97-AF65-F5344CB8AC3E}">
        <p14:creationId xmlns:p14="http://schemas.microsoft.com/office/powerpoint/2010/main" val="2497369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8174319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72" r:id="rId3"/>
    <p:sldLayoutId id="2147483685" r:id="rId4"/>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s://youtu.be/yrzosqccSDc"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s://youtu.be/u-0KcUxnGCw"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dirty="0" smtClean="0">
                <a:solidFill>
                  <a:srgbClr val="FFFFFF"/>
                </a:solidFill>
                <a:latin typeface="Arial Black" panose="020B0A04020102020204" pitchFamily="34" charset="0"/>
                <a:ea typeface="MS PGothic" pitchFamily="34" charset="-128"/>
                <a:sym typeface="Arial" pitchFamily="34" charset="0"/>
              </a:rPr>
              <a:t>Section 3</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a:t>
            </a:r>
            <a:r>
              <a:rPr lang="en-US" sz="2400" i="1" dirty="0" smtClean="0">
                <a:solidFill>
                  <a:srgbClr val="FFFFFF"/>
                </a:solidFill>
                <a:ea typeface="MS PGothic" pitchFamily="34" charset="-128"/>
                <a:cs typeface="Arial" panose="020B0604020202020204" pitchFamily="34" charset="0"/>
                <a:sym typeface="Arial" pitchFamily="34" charset="0"/>
              </a:rPr>
              <a:t>Center</a:t>
            </a:r>
            <a:endParaRPr lang="en-US" sz="2400" i="1" dirty="0">
              <a:solidFill>
                <a:srgbClr val="FFFFFF"/>
              </a:solidFill>
              <a:ea typeface="MS PGothic" pitchFamily="34" charset="-128"/>
              <a:cs typeface="Arial" panose="020B0604020202020204" pitchFamily="34" charset="0"/>
              <a:sym typeface="Arial" pitchFamily="34" charset="0"/>
            </a:endParaRPr>
          </a:p>
        </p:txBody>
      </p:sp>
    </p:spTree>
    <p:extLst>
      <p:ext uri="{BB962C8B-B14F-4D97-AF65-F5344CB8AC3E}">
        <p14:creationId xmlns:p14="http://schemas.microsoft.com/office/powerpoint/2010/main" val="1350811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dirty="0" smtClean="0">
                <a:solidFill>
                  <a:schemeClr val="bg1"/>
                </a:solidFill>
                <a:latin typeface="Calibri" pitchFamily="34" charset="0"/>
                <a:ea typeface="MS PGothic" pitchFamily="34" charset="-128"/>
                <a:cs typeface="Calibri" pitchFamily="34" charset="0"/>
                <a:sym typeface="Arial" pitchFamily="34" charset="0"/>
              </a:rPr>
              <a:t>The </a:t>
            </a:r>
            <a:r>
              <a:rPr lang="en-US" altLang="en-US" dirty="0" smtClean="0">
                <a:latin typeface="Calibri" pitchFamily="34" charset="0"/>
                <a:ea typeface="MS PGothic" pitchFamily="34" charset="-128"/>
                <a:cs typeface="Calibri" pitchFamily="34" charset="0"/>
                <a:sym typeface="Arial" pitchFamily="34" charset="0"/>
              </a:rPr>
              <a:t>Big Ideas</a:t>
            </a:r>
            <a:br>
              <a:rPr lang="en-US" altLang="en-US" dirty="0" smtClean="0">
                <a:latin typeface="Calibri" pitchFamily="34" charset="0"/>
                <a:ea typeface="MS PGothic" pitchFamily="34" charset="-128"/>
                <a:cs typeface="Calibri" pitchFamily="34" charset="0"/>
                <a:sym typeface="Arial" pitchFamily="34" charset="0"/>
              </a:rPr>
            </a:br>
            <a:endParaRPr lang="en-US" altLang="en-US" dirty="0" smtClean="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219200"/>
            <a:ext cx="8686800" cy="5448300"/>
          </a:xfrm>
        </p:spPr>
        <p:txBody>
          <a:bodyPr>
            <a:normAutofit/>
          </a:bodyPr>
          <a:lstStyle/>
          <a:p>
            <a:pPr marL="0" indent="0" eaLnBrk="1" hangingPunct="1">
              <a:spcBef>
                <a:spcPts val="1200"/>
              </a:spcBef>
              <a:spcAft>
                <a:spcPts val="1200"/>
              </a:spcAft>
              <a:buFont typeface="Arial" charset="0"/>
              <a:buNone/>
              <a:defRPr/>
            </a:pPr>
            <a:r>
              <a:rPr lang="en-US" altLang="en-US" u="sng" dirty="0" smtClean="0">
                <a:solidFill>
                  <a:schemeClr val="tx1"/>
                </a:solidFill>
                <a:latin typeface="Calibri" pitchFamily="34" charset="0"/>
                <a:ea typeface="MS PGothic" pitchFamily="34" charset="-128"/>
                <a:cs typeface="Calibri" pitchFamily="34" charset="0"/>
                <a:sym typeface="Arial" pitchFamily="34" charset="0"/>
              </a:rPr>
              <a:t>Each </a:t>
            </a:r>
            <a:r>
              <a:rPr lang="en-US" altLang="en-US" i="1" u="sng" dirty="0" smtClean="0">
                <a:solidFill>
                  <a:schemeClr val="tx1"/>
                </a:solidFill>
                <a:latin typeface="Calibri" pitchFamily="34" charset="0"/>
                <a:ea typeface="MS PGothic" pitchFamily="34" charset="-128"/>
                <a:cs typeface="Calibri" pitchFamily="34" charset="0"/>
                <a:sym typeface="Arial" pitchFamily="34" charset="0"/>
              </a:rPr>
              <a:t>Artsource®</a:t>
            </a:r>
            <a:r>
              <a:rPr lang="en-US" altLang="en-US" u="sng" dirty="0">
                <a:solidFill>
                  <a:schemeClr val="tx1"/>
                </a:solidFill>
                <a:latin typeface="Calibri" pitchFamily="34" charset="0"/>
                <a:ea typeface="MS PGothic" pitchFamily="34" charset="-128"/>
                <a:cs typeface="Calibri" pitchFamily="34" charset="0"/>
                <a:sym typeface="Arial" pitchFamily="34" charset="0"/>
              </a:rPr>
              <a:t> </a:t>
            </a:r>
            <a:r>
              <a:rPr lang="en-US" altLang="en-US" u="sng" dirty="0" smtClean="0">
                <a:solidFill>
                  <a:schemeClr val="tx1"/>
                </a:solidFill>
                <a:latin typeface="Calibri" pitchFamily="34" charset="0"/>
                <a:ea typeface="MS PGothic" pitchFamily="34" charset="-128"/>
                <a:cs typeface="Calibri" pitchFamily="34" charset="0"/>
                <a:sym typeface="Arial" pitchFamily="34" charset="0"/>
              </a:rPr>
              <a:t>curriculum unit highlights</a:t>
            </a:r>
            <a:r>
              <a:rPr lang="en-US" altLang="en-US" dirty="0" smtClean="0">
                <a:solidFill>
                  <a:schemeClr val="tx1"/>
                </a:solidFill>
                <a:latin typeface="Calibri" pitchFamily="34" charset="0"/>
                <a:ea typeface="MS PGothic" pitchFamily="34" charset="-128"/>
                <a:cs typeface="Calibri" pitchFamily="34" charset="0"/>
                <a:sym typeface="Arial" pitchFamily="34" charset="0"/>
              </a:rPr>
              <a:t>: </a:t>
            </a:r>
          </a:p>
          <a:p>
            <a:pPr marL="685800" lvl="1" eaLnBrk="1" hangingPunct="1">
              <a:spcAft>
                <a:spcPts val="600"/>
              </a:spcAft>
              <a:buFont typeface="Arial" pitchFamily="34" charset="0"/>
              <a:buChar char="•"/>
              <a:defRPr/>
            </a:pPr>
            <a:r>
              <a:rPr lang="en-US" altLang="en-US" sz="1900" dirty="0" smtClean="0">
                <a:solidFill>
                  <a:schemeClr val="tx1"/>
                </a:solidFill>
                <a:latin typeface="Calibri" pitchFamily="34" charset="0"/>
                <a:ea typeface="MS PGothic" pitchFamily="34" charset="-128"/>
                <a:cs typeface="Arial" pitchFamily="34" charset="0"/>
                <a:sym typeface="Arial" pitchFamily="34" charset="0"/>
              </a:rPr>
              <a:t>A selected art form </a:t>
            </a:r>
            <a:r>
              <a:rPr lang="en-US" altLang="en-US" sz="1900" dirty="0">
                <a:solidFill>
                  <a:schemeClr val="tx1"/>
                </a:solidFill>
                <a:latin typeface="Calibri" pitchFamily="34" charset="0"/>
                <a:ea typeface="MS PGothic" pitchFamily="34" charset="-128"/>
                <a:cs typeface="Arial" pitchFamily="34" charset="0"/>
                <a:sym typeface="Arial" pitchFamily="34" charset="0"/>
              </a:rPr>
              <a:t>(</a:t>
            </a:r>
            <a:r>
              <a:rPr lang="en-US" altLang="en-US" sz="1900" dirty="0" smtClean="0">
                <a:solidFill>
                  <a:schemeClr val="tx1"/>
                </a:solidFill>
                <a:latin typeface="Calibri" pitchFamily="34" charset="0"/>
                <a:ea typeface="MS PGothic" pitchFamily="34" charset="-128"/>
                <a:cs typeface="Arial" pitchFamily="34" charset="0"/>
                <a:sym typeface="Arial" pitchFamily="34" charset="0"/>
              </a:rPr>
              <a:t>identified in the top right corner)</a:t>
            </a:r>
          </a:p>
          <a:p>
            <a:pPr marL="685800" lvl="1" eaLnBrk="1" hangingPunct="1">
              <a:spcAft>
                <a:spcPts val="600"/>
              </a:spcAft>
              <a:buFont typeface="Arial" pitchFamily="34" charset="0"/>
              <a:buChar char="•"/>
              <a:defRPr/>
            </a:pPr>
            <a:r>
              <a:rPr lang="en-US" altLang="en-US" sz="1900" dirty="0">
                <a:solidFill>
                  <a:schemeClr val="tx1"/>
                </a:solidFill>
                <a:latin typeface="Calibri" pitchFamily="34" charset="0"/>
                <a:ea typeface="MS PGothic" pitchFamily="34" charset="-128"/>
                <a:cs typeface="Arial" pitchFamily="34" charset="0"/>
                <a:sym typeface="Arial" pitchFamily="34" charset="0"/>
              </a:rPr>
              <a:t>The </a:t>
            </a:r>
            <a:r>
              <a:rPr lang="en-US" altLang="ja-JP" sz="1900" i="1" dirty="0" smtClean="0">
                <a:solidFill>
                  <a:schemeClr val="tx1"/>
                </a:solidFill>
                <a:latin typeface="Calibri" pitchFamily="34" charset="0"/>
                <a:ea typeface="MS PGothic" pitchFamily="34" charset="-128"/>
                <a:cs typeface="Arial" pitchFamily="34" charset="0"/>
                <a:sym typeface="Arial" pitchFamily="34" charset="0"/>
              </a:rPr>
              <a:t>Style </a:t>
            </a:r>
            <a:r>
              <a:rPr lang="en-US" altLang="ja-JP" sz="1900" i="1" dirty="0">
                <a:solidFill>
                  <a:schemeClr val="tx1"/>
                </a:solidFill>
                <a:latin typeface="Calibri" pitchFamily="34" charset="0"/>
                <a:ea typeface="MS PGothic" pitchFamily="34" charset="-128"/>
                <a:cs typeface="Arial" pitchFamily="34" charset="0"/>
                <a:sym typeface="Arial" pitchFamily="34" charset="0"/>
              </a:rPr>
              <a:t>of </a:t>
            </a:r>
            <a:r>
              <a:rPr lang="en-US" altLang="ja-JP" sz="1900" i="1" dirty="0" smtClean="0">
                <a:solidFill>
                  <a:schemeClr val="tx1"/>
                </a:solidFill>
                <a:latin typeface="Calibri" pitchFamily="34" charset="0"/>
                <a:ea typeface="MS PGothic" pitchFamily="34" charset="-128"/>
                <a:cs typeface="Arial" pitchFamily="34" charset="0"/>
                <a:sym typeface="Arial" pitchFamily="34" charset="0"/>
              </a:rPr>
              <a:t>Art </a:t>
            </a:r>
          </a:p>
          <a:p>
            <a:pPr marL="685800" lvl="1" eaLnBrk="1" hangingPunct="1">
              <a:spcAft>
                <a:spcPts val="600"/>
              </a:spcAft>
              <a:buFont typeface="Arial" pitchFamily="34" charset="0"/>
              <a:buChar char="•"/>
              <a:defRPr/>
            </a:pPr>
            <a:r>
              <a:rPr lang="en-US" altLang="ja-JP" sz="1900" i="1" dirty="0" smtClean="0">
                <a:solidFill>
                  <a:schemeClr val="tx1"/>
                </a:solidFill>
                <a:latin typeface="Calibri" pitchFamily="34" charset="0"/>
                <a:ea typeface="MS PGothic" pitchFamily="34" charset="-128"/>
                <a:cs typeface="Arial" pitchFamily="34" charset="0"/>
                <a:sym typeface="Arial" pitchFamily="34" charset="0"/>
              </a:rPr>
              <a:t>California </a:t>
            </a:r>
            <a:r>
              <a:rPr lang="en-US" altLang="ja-JP" sz="1900" i="1" dirty="0">
                <a:solidFill>
                  <a:schemeClr val="tx1"/>
                </a:solidFill>
                <a:latin typeface="Calibri" pitchFamily="34" charset="0"/>
                <a:ea typeface="MS PGothic" pitchFamily="34" charset="-128"/>
                <a:cs typeface="Arial" pitchFamily="34" charset="0"/>
                <a:sym typeface="Arial" pitchFamily="34" charset="0"/>
              </a:rPr>
              <a:t>Visual and Performing Arts Framework </a:t>
            </a:r>
            <a:r>
              <a:rPr lang="en-US" altLang="ja-JP" sz="1900" i="1" dirty="0" smtClean="0">
                <a:solidFill>
                  <a:schemeClr val="tx1"/>
                </a:solidFill>
                <a:latin typeface="Calibri" pitchFamily="34" charset="0"/>
                <a:ea typeface="MS PGothic" pitchFamily="34" charset="-128"/>
                <a:cs typeface="Arial" pitchFamily="34" charset="0"/>
                <a:sym typeface="Arial" pitchFamily="34" charset="0"/>
              </a:rPr>
              <a:t>Component Strands </a:t>
            </a:r>
          </a:p>
          <a:p>
            <a:pPr marL="685800" lvl="1" eaLnBrk="1" hangingPunct="1">
              <a:spcAft>
                <a:spcPts val="600"/>
              </a:spcAft>
              <a:buFont typeface="Arial" pitchFamily="34" charset="0"/>
              <a:buChar char="•"/>
              <a:defRPr/>
            </a:pPr>
            <a:r>
              <a:rPr lang="en-US" altLang="ja-JP" sz="1900" dirty="0" smtClean="0">
                <a:solidFill>
                  <a:schemeClr val="tx1"/>
                </a:solidFill>
                <a:latin typeface="Calibri" pitchFamily="34" charset="0"/>
                <a:ea typeface="MS PGothic" pitchFamily="34" charset="-128"/>
                <a:cs typeface="Arial" pitchFamily="34" charset="0"/>
                <a:sym typeface="Arial" pitchFamily="34" charset="0"/>
              </a:rPr>
              <a:t>One or more </a:t>
            </a:r>
            <a:r>
              <a:rPr lang="en-US" altLang="ja-JP" sz="1900" i="1" dirty="0" smtClean="0">
                <a:solidFill>
                  <a:schemeClr val="tx1"/>
                </a:solidFill>
                <a:latin typeface="Calibri" pitchFamily="34" charset="0"/>
                <a:ea typeface="MS PGothic" pitchFamily="34" charset="-128"/>
                <a:cs typeface="Arial" pitchFamily="34" charset="0"/>
                <a:sym typeface="Arial" pitchFamily="34" charset="0"/>
              </a:rPr>
              <a:t>Universal Themes </a:t>
            </a:r>
            <a:r>
              <a:rPr lang="en-US" altLang="ja-JP" sz="1900" dirty="0" smtClean="0">
                <a:solidFill>
                  <a:schemeClr val="tx1"/>
                </a:solidFill>
                <a:latin typeface="Calibri" pitchFamily="34" charset="0"/>
                <a:ea typeface="MS PGothic" pitchFamily="34" charset="-128"/>
                <a:cs typeface="Arial" pitchFamily="34" charset="0"/>
                <a:sym typeface="Arial" pitchFamily="34" charset="0"/>
              </a:rPr>
              <a:t>highlighted </a:t>
            </a:r>
            <a:r>
              <a:rPr lang="en-US" altLang="ja-JP" sz="1900" dirty="0">
                <a:solidFill>
                  <a:schemeClr val="tx1"/>
                </a:solidFill>
                <a:latin typeface="Calibri" pitchFamily="34" charset="0"/>
                <a:ea typeface="MS PGothic" pitchFamily="34" charset="-128"/>
                <a:cs typeface="Arial" pitchFamily="34" charset="0"/>
                <a:sym typeface="Arial" pitchFamily="34" charset="0"/>
              </a:rPr>
              <a:t>as they </a:t>
            </a:r>
            <a:r>
              <a:rPr lang="en-US" altLang="ja-JP" sz="1900" dirty="0" smtClean="0">
                <a:solidFill>
                  <a:schemeClr val="tx1"/>
                </a:solidFill>
                <a:latin typeface="Calibri" pitchFamily="34" charset="0"/>
                <a:ea typeface="MS PGothic" pitchFamily="34" charset="-128"/>
                <a:cs typeface="Arial" pitchFamily="34" charset="0"/>
                <a:sym typeface="Arial" pitchFamily="34" charset="0"/>
              </a:rPr>
              <a:t>relate </a:t>
            </a:r>
            <a:r>
              <a:rPr lang="en-US" altLang="ja-JP" sz="1900" dirty="0">
                <a:solidFill>
                  <a:schemeClr val="tx1"/>
                </a:solidFill>
                <a:latin typeface="Calibri" pitchFamily="34" charset="0"/>
                <a:ea typeface="MS PGothic" pitchFamily="34" charset="-128"/>
                <a:cs typeface="Arial" pitchFamily="34" charset="0"/>
                <a:sym typeface="Arial" pitchFamily="34" charset="0"/>
              </a:rPr>
              <a:t>to the selected </a:t>
            </a:r>
            <a:r>
              <a:rPr lang="en-US" altLang="ja-JP" sz="1900" dirty="0" smtClean="0">
                <a:solidFill>
                  <a:schemeClr val="tx1"/>
                </a:solidFill>
                <a:latin typeface="Calibri" pitchFamily="34" charset="0"/>
                <a:ea typeface="MS PGothic" pitchFamily="34" charset="-128"/>
                <a:cs typeface="Arial" pitchFamily="34" charset="0"/>
                <a:sym typeface="Arial" pitchFamily="34" charset="0"/>
              </a:rPr>
              <a:t>work</a:t>
            </a:r>
            <a:endParaRPr lang="en-US" altLang="ja-JP" sz="1900" dirty="0">
              <a:solidFill>
                <a:schemeClr val="tx1"/>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smtClean="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smtClean="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1126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429000"/>
            <a:ext cx="9013825"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1780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bwMode="auto">
          <a:xfrm>
            <a:off x="457200"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i="1" smtClean="0">
                <a:latin typeface="Calibri" pitchFamily="34" charset="0"/>
                <a:ea typeface="MS PGothic" pitchFamily="34" charset="-128"/>
                <a:cs typeface="Calibri" pitchFamily="34" charset="0"/>
              </a:rPr>
              <a:t>What is a Universal Theme?</a:t>
            </a:r>
          </a:p>
        </p:txBody>
      </p:sp>
      <p:sp>
        <p:nvSpPr>
          <p:cNvPr id="17411" name="Content Placeholder 2"/>
          <p:cNvSpPr>
            <a:spLocks noGrp="1"/>
          </p:cNvSpPr>
          <p:nvPr>
            <p:ph idx="1"/>
          </p:nvPr>
        </p:nvSpPr>
        <p:spPr>
          <a:xfrm>
            <a:off x="228600" y="1511300"/>
            <a:ext cx="8686800" cy="4648200"/>
          </a:xfrm>
        </p:spPr>
        <p:txBody>
          <a:bodyPr/>
          <a:lstStyle/>
          <a:p>
            <a:pPr marL="0" indent="0" eaLnBrk="1" hangingPunct="1">
              <a:buFont typeface="Arial" charset="0"/>
              <a:buNone/>
              <a:defRPr/>
            </a:pPr>
            <a:endParaRPr lang="en-US" altLang="en-US" dirty="0" smtClean="0">
              <a:solidFill>
                <a:schemeClr val="tx1"/>
              </a:solidFill>
              <a:latin typeface="Calibri" pitchFamily="34" charset="0"/>
              <a:ea typeface="MS PGothic" pitchFamily="34" charset="-128"/>
              <a:cs typeface="Calibri" pitchFamily="34" charset="0"/>
              <a:sym typeface="Arial" pitchFamily="34" charset="0"/>
            </a:endParaRPr>
          </a:p>
          <a:p>
            <a:pPr eaLnBrk="1" hangingPunct="1">
              <a:spcAft>
                <a:spcPts val="1800"/>
              </a:spcAft>
              <a:buFontTx/>
              <a:buChar char="•"/>
              <a:defRPr/>
            </a:pPr>
            <a:r>
              <a:rPr lang="en-US" altLang="en-US" sz="2400" dirty="0" smtClean="0">
                <a:solidFill>
                  <a:schemeClr val="tx1"/>
                </a:solidFill>
                <a:latin typeface="Calibri" pitchFamily="34" charset="0"/>
                <a:ea typeface="MS PGothic" pitchFamily="34" charset="-128"/>
                <a:cs typeface="Calibri" pitchFamily="34" charset="0"/>
                <a:sym typeface="Arial" pitchFamily="34" charset="0"/>
              </a:rPr>
              <a:t>Throughout time, artists have searched for answers, explored ideas, and expressed their own perspectives through their art. What are the commonalities?</a:t>
            </a:r>
          </a:p>
          <a:p>
            <a:pPr eaLnBrk="1" hangingPunct="1">
              <a:spcAft>
                <a:spcPts val="1800"/>
              </a:spcAft>
              <a:defRPr/>
            </a:pPr>
            <a:endParaRPr lang="en-US" altLang="en-US" sz="1400" dirty="0" smtClean="0">
              <a:solidFill>
                <a:schemeClr val="tx1"/>
              </a:solidFill>
              <a:latin typeface="Calibri" pitchFamily="34" charset="0"/>
              <a:ea typeface="MS PGothic" pitchFamily="34" charset="-128"/>
              <a:cs typeface="Calibri" pitchFamily="34" charset="0"/>
              <a:sym typeface="Arial" pitchFamily="34" charset="0"/>
            </a:endParaRPr>
          </a:p>
          <a:p>
            <a:pPr eaLnBrk="1" hangingPunct="1">
              <a:spcAft>
                <a:spcPts val="1800"/>
              </a:spcAft>
              <a:buFontTx/>
              <a:buChar char="•"/>
              <a:defRPr/>
            </a:pPr>
            <a:r>
              <a:rPr lang="en-US" altLang="en-US" sz="2400" dirty="0" smtClean="0">
                <a:solidFill>
                  <a:schemeClr val="tx1"/>
                </a:solidFill>
                <a:latin typeface="Calibri" pitchFamily="34" charset="0"/>
                <a:ea typeface="MS PGothic" pitchFamily="34" charset="-128"/>
                <a:cs typeface="Calibri" pitchFamily="34" charset="0"/>
                <a:sym typeface="Arial" pitchFamily="34" charset="0"/>
              </a:rPr>
              <a:t>Each artist has added something of their own creative insight to the collective pool of knowledge from which we all draw. </a:t>
            </a:r>
          </a:p>
          <a:p>
            <a:pPr eaLnBrk="1" hangingPunct="1">
              <a:spcAft>
                <a:spcPts val="1800"/>
              </a:spcAft>
              <a:buFontTx/>
              <a:buChar char="•"/>
              <a:defRPr/>
            </a:pPr>
            <a:endParaRPr lang="en-US" altLang="en-US" sz="1400" dirty="0">
              <a:solidFill>
                <a:schemeClr val="tx1"/>
              </a:solidFill>
              <a:latin typeface="Calibri" pitchFamily="34" charset="0"/>
              <a:ea typeface="MS PGothic" pitchFamily="34" charset="-128"/>
              <a:cs typeface="Calibri" pitchFamily="34" charset="0"/>
              <a:sym typeface="Arial" pitchFamily="34" charset="0"/>
            </a:endParaRPr>
          </a:p>
          <a:p>
            <a:pPr eaLnBrk="1" hangingPunct="1">
              <a:spcAft>
                <a:spcPts val="1800"/>
              </a:spcAft>
              <a:buFontTx/>
              <a:buChar char="•"/>
              <a:defRPr/>
            </a:pPr>
            <a:r>
              <a:rPr lang="en-US" altLang="en-US" sz="2400" dirty="0" smtClean="0">
                <a:solidFill>
                  <a:schemeClr val="tx1"/>
                </a:solidFill>
                <a:latin typeface="Calibri" pitchFamily="34" charset="0"/>
                <a:ea typeface="MS PGothic" pitchFamily="34" charset="-128"/>
                <a:cs typeface="Calibri" pitchFamily="34" charset="0"/>
                <a:sym typeface="Arial" pitchFamily="34" charset="0"/>
              </a:rPr>
              <a:t>The Music Center  has identified five Universal Themes which serve as the foundation of all 69 </a:t>
            </a:r>
            <a:r>
              <a:rPr lang="en-US" altLang="en-US" sz="2400" i="1" dirty="0" smtClean="0">
                <a:solidFill>
                  <a:schemeClr val="tx1"/>
                </a:solidFill>
                <a:latin typeface="Calibri" pitchFamily="34" charset="0"/>
                <a:ea typeface="MS PGothic" pitchFamily="34" charset="-128"/>
                <a:cs typeface="Calibri" pitchFamily="34" charset="0"/>
                <a:sym typeface="Arial" pitchFamily="34" charset="0"/>
              </a:rPr>
              <a:t>Artsource® </a:t>
            </a:r>
            <a:r>
              <a:rPr lang="en-US" altLang="en-US" sz="2400" dirty="0" smtClean="0">
                <a:solidFill>
                  <a:schemeClr val="tx1"/>
                </a:solidFill>
                <a:latin typeface="Calibri" pitchFamily="34" charset="0"/>
                <a:ea typeface="MS PGothic" pitchFamily="34" charset="-128"/>
                <a:cs typeface="Calibri" pitchFamily="34" charset="0"/>
                <a:sym typeface="Arial" pitchFamily="34" charset="0"/>
              </a:rPr>
              <a:t>units.</a:t>
            </a:r>
          </a:p>
          <a:p>
            <a:pPr eaLnBrk="1" hangingPunct="1">
              <a:defRPr/>
            </a:pPr>
            <a:endParaRPr lang="en-US" altLang="en-US" sz="1000" dirty="0" smtClean="0">
              <a:latin typeface="Calibri" pitchFamily="34" charset="0"/>
              <a:ea typeface="MS PGothic" pitchFamily="34" charset="-128"/>
              <a:cs typeface="Calibri" pitchFamily="34" charset="0"/>
              <a:sym typeface="Arial" pitchFamily="34" charset="0"/>
            </a:endParaRPr>
          </a:p>
          <a:p>
            <a:pPr marL="685800" lvl="1" eaLnBrk="1" hangingPunct="1">
              <a:buFont typeface="Arial" charset="0"/>
              <a:buChar char="•"/>
              <a:defRPr/>
            </a:pPr>
            <a:endParaRPr lang="en-US" altLang="en-US" sz="2000" b="1" dirty="0" smtClean="0">
              <a:ea typeface="MS PGothic" pitchFamily="34" charset="-128"/>
              <a:sym typeface="Arial" pitchFamily="34" charset="0"/>
            </a:endParaRPr>
          </a:p>
          <a:p>
            <a:pPr eaLnBrk="1" hangingPunct="1">
              <a:defRPr/>
            </a:pPr>
            <a:endParaRPr lang="en-US" altLang="en-US" dirty="0" smtClean="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10248277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457200" y="1778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i="1" smtClean="0">
                <a:latin typeface="Calibri" pitchFamily="34" charset="0"/>
                <a:ea typeface="MS PGothic" pitchFamily="34" charset="-128"/>
                <a:cs typeface="Calibri" pitchFamily="34" charset="0"/>
              </a:rPr>
              <a:t>Five Universal Themes</a:t>
            </a:r>
          </a:p>
        </p:txBody>
      </p:sp>
      <p:sp>
        <p:nvSpPr>
          <p:cNvPr id="41987" name="Content Placeholder 2"/>
          <p:cNvSpPr>
            <a:spLocks noGrp="1"/>
          </p:cNvSpPr>
          <p:nvPr>
            <p:ph idx="1"/>
          </p:nvPr>
        </p:nvSpPr>
        <p:spPr>
          <a:xfrm>
            <a:off x="114300" y="1193800"/>
            <a:ext cx="8915400" cy="5321300"/>
          </a:xfrm>
        </p:spPr>
        <p:txBody>
          <a:bodyPr>
            <a:normAutofit fontScale="70000" lnSpcReduction="20000"/>
          </a:bodyPr>
          <a:lstStyle/>
          <a:p>
            <a:pPr marL="0" indent="0" eaLnBrk="1" hangingPunct="1">
              <a:buFont typeface="Arial" pitchFamily="34" charset="0"/>
              <a:buChar char="•"/>
              <a:defRPr/>
            </a:pPr>
            <a:endParaRPr lang="en-US" altLang="en-US" sz="1800" dirty="0" smtClean="0">
              <a:solidFill>
                <a:schemeClr val="tx2"/>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smtClean="0">
                <a:solidFill>
                  <a:srgbClr val="7030A0"/>
                </a:solidFill>
                <a:latin typeface="Calibri" pitchFamily="34" charset="0"/>
                <a:ea typeface="MS PGothic" pitchFamily="34" charset="-128"/>
                <a:cs typeface="Calibri" pitchFamily="34" charset="0"/>
                <a:sym typeface="Arial" pitchFamily="34" charset="0"/>
              </a:rPr>
              <a:t>Transformation</a:t>
            </a:r>
            <a:r>
              <a:rPr lang="en-US" altLang="en-US" sz="3200" dirty="0" smtClean="0">
                <a:solidFill>
                  <a:srgbClr val="7030A0"/>
                </a:solidFill>
                <a:latin typeface="Calibri" pitchFamily="34" charset="0"/>
                <a:ea typeface="MS PGothic" pitchFamily="34" charset="-128"/>
                <a:cs typeface="Calibri" pitchFamily="34" charset="0"/>
                <a:sym typeface="Arial" pitchFamily="34" charset="0"/>
              </a:rPr>
              <a:t> refers to a change in the appearance, thinking or character of a person, animal, idea, situation, place or object.</a:t>
            </a:r>
          </a:p>
          <a:p>
            <a:pPr marL="0" indent="0" eaLnBrk="1" hangingPunct="1">
              <a:buFont typeface="Arial" pitchFamily="34" charset="0"/>
              <a:buChar char="•"/>
              <a:defRPr/>
            </a:pPr>
            <a:endParaRPr lang="en-US" altLang="en-US" sz="3200" dirty="0" smtClean="0">
              <a:solidFill>
                <a:schemeClr val="tx2"/>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smtClean="0">
                <a:solidFill>
                  <a:srgbClr val="0070C0"/>
                </a:solidFill>
                <a:latin typeface="Calibri" pitchFamily="34" charset="0"/>
                <a:ea typeface="MS PGothic" pitchFamily="34" charset="-128"/>
                <a:cs typeface="Calibri" pitchFamily="34" charset="0"/>
                <a:sym typeface="Arial" pitchFamily="34" charset="0"/>
              </a:rPr>
              <a:t>Enduring Values </a:t>
            </a:r>
            <a:r>
              <a:rPr lang="en-US" altLang="en-US" sz="3200" dirty="0" smtClean="0">
                <a:solidFill>
                  <a:srgbClr val="0070C0"/>
                </a:solidFill>
                <a:latin typeface="Calibri" pitchFamily="34" charset="0"/>
                <a:ea typeface="MS PGothic" pitchFamily="34" charset="-128"/>
                <a:cs typeface="Calibri" pitchFamily="34" charset="0"/>
                <a:sym typeface="Arial" pitchFamily="34" charset="0"/>
              </a:rPr>
              <a:t>encompass the standards and principles which are considered important in life, such as love, aesthetics, justice, honor, spirituality and the search for truth.</a:t>
            </a:r>
          </a:p>
          <a:p>
            <a:pPr marL="0" indent="0" eaLnBrk="1" hangingPunct="1">
              <a:buFont typeface="Arial" pitchFamily="34" charset="0"/>
              <a:buChar char="•"/>
              <a:defRPr/>
            </a:pPr>
            <a:endParaRPr lang="en-US" altLang="en-US" sz="3200" dirty="0" smtClean="0">
              <a:solidFill>
                <a:srgbClr val="C00000"/>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smtClean="0">
                <a:solidFill>
                  <a:srgbClr val="C00000"/>
                </a:solidFill>
                <a:latin typeface="Calibri" pitchFamily="34" charset="0"/>
                <a:ea typeface="MS PGothic" pitchFamily="34" charset="-128"/>
                <a:cs typeface="Calibri" pitchFamily="34" charset="0"/>
                <a:sym typeface="Arial" pitchFamily="34" charset="0"/>
              </a:rPr>
              <a:t>Freedom and Oppression</a:t>
            </a:r>
            <a:r>
              <a:rPr lang="en-US" altLang="en-US" sz="3200" dirty="0" smtClean="0">
                <a:solidFill>
                  <a:srgbClr val="C00000"/>
                </a:solidFill>
                <a:latin typeface="Calibri" pitchFamily="34" charset="0"/>
                <a:ea typeface="MS PGothic" pitchFamily="34" charset="-128"/>
                <a:cs typeface="Calibri" pitchFamily="34" charset="0"/>
                <a:sym typeface="Arial" pitchFamily="34" charset="0"/>
              </a:rPr>
              <a:t> centers on the struggle and balance of power between individuals and between groups of people. It includes concepts such as war and peace, master and slave, and dictatorship and democracy.</a:t>
            </a:r>
          </a:p>
          <a:p>
            <a:pPr marL="0" indent="0" eaLnBrk="1" hangingPunct="1">
              <a:buFont typeface="Arial" pitchFamily="34" charset="0"/>
              <a:buChar char="•"/>
              <a:defRPr/>
            </a:pPr>
            <a:endParaRPr lang="en-US" altLang="en-US" sz="3200" dirty="0" smtClean="0">
              <a:solidFill>
                <a:schemeClr val="tx2"/>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smtClean="0">
                <a:solidFill>
                  <a:schemeClr val="accent4">
                    <a:lumMod val="50000"/>
                  </a:schemeClr>
                </a:solidFill>
                <a:latin typeface="Calibri" pitchFamily="34" charset="0"/>
                <a:ea typeface="MS PGothic" pitchFamily="34" charset="-128"/>
                <a:cs typeface="Calibri" pitchFamily="34" charset="0"/>
                <a:sym typeface="Arial" pitchFamily="34" charset="0"/>
              </a:rPr>
              <a:t>The Power of Nature </a:t>
            </a:r>
            <a:r>
              <a:rPr lang="en-US" altLang="en-US" sz="3200" dirty="0" smtClean="0">
                <a:solidFill>
                  <a:schemeClr val="accent4">
                    <a:lumMod val="50000"/>
                  </a:schemeClr>
                </a:solidFill>
                <a:latin typeface="Calibri" pitchFamily="34" charset="0"/>
                <a:ea typeface="MS PGothic" pitchFamily="34" charset="-128"/>
                <a:cs typeface="Calibri" pitchFamily="34" charset="0"/>
                <a:sym typeface="Arial" pitchFamily="34" charset="0"/>
              </a:rPr>
              <a:t>includes the entire natural world, its laws and its mysteries, as well as man’s</a:t>
            </a:r>
            <a:r>
              <a:rPr lang="en-US" altLang="ja-JP" sz="3200" dirty="0" smtClean="0">
                <a:solidFill>
                  <a:schemeClr val="accent4">
                    <a:lumMod val="50000"/>
                  </a:schemeClr>
                </a:solidFill>
                <a:latin typeface="Calibri" pitchFamily="34" charset="0"/>
                <a:ea typeface="MS PGothic" pitchFamily="34" charset="-128"/>
                <a:cs typeface="Calibri" pitchFamily="34" charset="0"/>
                <a:sym typeface="Arial" pitchFamily="34" charset="0"/>
              </a:rPr>
              <a:t> relationship to it.</a:t>
            </a:r>
          </a:p>
          <a:p>
            <a:pPr marL="0" indent="0" eaLnBrk="1" hangingPunct="1">
              <a:buFont typeface="Arial" pitchFamily="34" charset="0"/>
              <a:buChar char="•"/>
              <a:defRPr/>
            </a:pPr>
            <a:endParaRPr lang="en-US" altLang="en-US" sz="3200" dirty="0" smtClean="0">
              <a:solidFill>
                <a:srgbClr val="B70F93"/>
              </a:solidFill>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None/>
              <a:defRPr/>
            </a:pPr>
            <a:r>
              <a:rPr lang="en-US" altLang="en-US" sz="3200" b="1" dirty="0" smtClean="0">
                <a:solidFill>
                  <a:srgbClr val="B70F93"/>
                </a:solidFill>
                <a:latin typeface="Calibri" pitchFamily="34" charset="0"/>
                <a:ea typeface="MS PGothic" pitchFamily="34" charset="-128"/>
                <a:cs typeface="Calibri" pitchFamily="34" charset="0"/>
                <a:sym typeface="Arial" pitchFamily="34" charset="0"/>
              </a:rPr>
              <a:t>The Human Family </a:t>
            </a:r>
            <a:r>
              <a:rPr lang="en-US" altLang="en-US" sz="3200" dirty="0" smtClean="0">
                <a:solidFill>
                  <a:srgbClr val="B70F93"/>
                </a:solidFill>
                <a:latin typeface="Calibri" pitchFamily="34" charset="0"/>
                <a:ea typeface="MS PGothic" pitchFamily="34" charset="-128"/>
                <a:cs typeface="Calibri" pitchFamily="34" charset="0"/>
                <a:sym typeface="Arial" pitchFamily="34" charset="0"/>
              </a:rPr>
              <a:t>embraces all that is human, including emotions, dreams, the family structure, relationships, work, games, culture and history.</a:t>
            </a:r>
          </a:p>
          <a:p>
            <a:pPr marL="0" indent="0" eaLnBrk="1" hangingPunct="1">
              <a:buFont typeface="Arial" pitchFamily="34" charset="0"/>
              <a:buChar char="•"/>
              <a:defRPr/>
            </a:pPr>
            <a:endParaRPr lang="en-US" altLang="en-US" dirty="0" smtClean="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15459361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533400" y="76200"/>
            <a:ext cx="82296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smtClean="0">
                <a:latin typeface="Calibri" pitchFamily="34" charset="0"/>
                <a:cs typeface="Calibri" pitchFamily="34" charset="0"/>
              </a:rPr>
              <a:t>Visual &amp; Performing Arts Framework</a:t>
            </a:r>
            <a:r>
              <a:rPr lang="en-US" altLang="en-US" smtClean="0">
                <a:latin typeface="Calibri" pitchFamily="34" charset="0"/>
                <a:ea typeface="MS PGothic" pitchFamily="34" charset="-128"/>
                <a:cs typeface="Calibri" pitchFamily="34" charset="0"/>
              </a:rPr>
              <a:t/>
            </a:r>
            <a:br>
              <a:rPr lang="en-US" altLang="en-US" smtClean="0">
                <a:latin typeface="Calibri" pitchFamily="34" charset="0"/>
                <a:ea typeface="MS PGothic" pitchFamily="34" charset="-128"/>
                <a:cs typeface="Calibri" pitchFamily="34" charset="0"/>
              </a:rPr>
            </a:br>
            <a:endParaRPr lang="en-US" altLang="en-US" smtClean="0">
              <a:latin typeface="Calibri" pitchFamily="34" charset="0"/>
              <a:ea typeface="MS PGothic" pitchFamily="34" charset="-128"/>
              <a:cs typeface="Calibri" pitchFamily="34" charset="0"/>
            </a:endParaRPr>
          </a:p>
        </p:txBody>
      </p:sp>
      <p:sp>
        <p:nvSpPr>
          <p:cNvPr id="14339" name="Content Placeholder 2"/>
          <p:cNvSpPr>
            <a:spLocks noGrp="1"/>
          </p:cNvSpPr>
          <p:nvPr>
            <p:ph idx="1"/>
          </p:nvPr>
        </p:nvSpPr>
        <p:spPr bwMode="auto">
          <a:xfrm>
            <a:off x="114300" y="1371600"/>
            <a:ext cx="88773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00050" lvl="1" indent="0" eaLnBrk="1" hangingPunct="1"/>
            <a:endParaRPr lang="en-US" altLang="en-US" sz="2000" smtClean="0">
              <a:latin typeface="Calibri" pitchFamily="34" charset="0"/>
              <a:ea typeface="MS PGothic" pitchFamily="34" charset="-128"/>
            </a:endParaRPr>
          </a:p>
          <a:p>
            <a:pPr marL="400050" lvl="1" indent="0" eaLnBrk="1" hangingPunct="1">
              <a:buFont typeface="Arial" charset="0"/>
              <a:buChar char="•"/>
            </a:pPr>
            <a:endParaRPr lang="en-US" altLang="en-US" sz="2000" smtClean="0">
              <a:latin typeface="Calibri" pitchFamily="34" charset="0"/>
              <a:ea typeface="MS PGothic" pitchFamily="34" charset="-128"/>
            </a:endParaRPr>
          </a:p>
          <a:p>
            <a:pPr marL="400050" lvl="1" indent="0" eaLnBrk="1" hangingPunct="1">
              <a:buFont typeface="Arial" charset="0"/>
              <a:buChar char="•"/>
            </a:pPr>
            <a:endParaRPr lang="en-US" altLang="en-US" sz="2000" smtClean="0">
              <a:latin typeface="Calibri" pitchFamily="34" charset="0"/>
              <a:ea typeface="MS PGothic" pitchFamily="34" charset="-128"/>
            </a:endParaRPr>
          </a:p>
          <a:p>
            <a:pPr marL="400050" lvl="1" indent="0" eaLnBrk="1" hangingPunct="1">
              <a:buFont typeface="Arial" charset="0"/>
              <a:buChar char="•"/>
            </a:pPr>
            <a:endParaRPr lang="en-US" altLang="en-US" sz="2000" smtClean="0">
              <a:latin typeface="Calibri" pitchFamily="34" charset="0"/>
              <a:ea typeface="MS PGothic" pitchFamily="34" charset="-128"/>
            </a:endParaRPr>
          </a:p>
          <a:p>
            <a:pPr marL="400050" lvl="1" indent="0" eaLnBrk="1" hangingPunct="1">
              <a:buFont typeface="Arial" charset="0"/>
              <a:buChar char="•"/>
            </a:pPr>
            <a:endParaRPr lang="en-US" altLang="en-US" sz="2000" smtClean="0">
              <a:latin typeface="Calibri" pitchFamily="34" charset="0"/>
              <a:ea typeface="MS PGothic" pitchFamily="34" charset="-128"/>
            </a:endParaRPr>
          </a:p>
          <a:p>
            <a:pPr marL="400050" lvl="1" indent="0" eaLnBrk="1" hangingPunct="1">
              <a:buFont typeface="Arial" charset="0"/>
              <a:buChar char="•"/>
            </a:pPr>
            <a:endParaRPr lang="en-US" altLang="en-US" sz="2000" smtClean="0">
              <a:latin typeface="Calibri" pitchFamily="34" charset="0"/>
              <a:ea typeface="MS PGothic" pitchFamily="34" charset="-128"/>
            </a:endParaRPr>
          </a:p>
          <a:p>
            <a:pPr marL="400050" lvl="1" indent="0" eaLnBrk="1" hangingPunct="1">
              <a:buFont typeface="Arial" charset="0"/>
              <a:buChar char="•"/>
            </a:pPr>
            <a:endParaRPr lang="en-US" altLang="en-US" sz="2000" smtClean="0">
              <a:latin typeface="Calibri" pitchFamily="34" charset="0"/>
              <a:ea typeface="MS PGothic" pitchFamily="34" charset="-128"/>
            </a:endParaRPr>
          </a:p>
          <a:p>
            <a:pPr marL="400050" lvl="1" indent="0" eaLnBrk="1" hangingPunct="1"/>
            <a:endParaRPr lang="en-US" altLang="en-US" sz="2000" smtClean="0">
              <a:latin typeface="Calibri" pitchFamily="34" charset="0"/>
              <a:ea typeface="MS PGothic" pitchFamily="34" charset="-128"/>
            </a:endParaRPr>
          </a:p>
          <a:p>
            <a:pPr marL="400050" lvl="1" indent="0" eaLnBrk="1" hangingPunct="1"/>
            <a:endParaRPr lang="en-US" altLang="en-US" sz="2000" smtClean="0">
              <a:latin typeface="Calibri" pitchFamily="34" charset="0"/>
              <a:ea typeface="MS PGothic" pitchFamily="34" charset="-128"/>
            </a:endParaRPr>
          </a:p>
          <a:p>
            <a:pPr marL="400050" lvl="1" indent="0" eaLnBrk="1" hangingPunct="1"/>
            <a:endParaRPr lang="en-US" altLang="en-US" sz="2000" smtClean="0">
              <a:latin typeface="Calibri" pitchFamily="34" charset="0"/>
              <a:ea typeface="MS PGothic" pitchFamily="34" charset="-128"/>
            </a:endParaRPr>
          </a:p>
          <a:p>
            <a:pPr marL="400050" lvl="1" indent="0" eaLnBrk="1" hangingPunct="1"/>
            <a:endParaRPr lang="en-US" altLang="ja-JP" sz="2000" b="1" smtClean="0">
              <a:latin typeface="Calibri" pitchFamily="34" charset="0"/>
              <a:ea typeface="MS PGothic" pitchFamily="34" charset="-128"/>
            </a:endParaRPr>
          </a:p>
          <a:p>
            <a:pPr marL="400050" lvl="1" indent="0" eaLnBrk="1" hangingPunct="1"/>
            <a:r>
              <a:rPr lang="en-US" altLang="ja-JP" sz="2400" b="1" smtClean="0">
                <a:latin typeface="Calibri" pitchFamily="34" charset="0"/>
                <a:ea typeface="MS PGothic" pitchFamily="34" charset="-128"/>
              </a:rPr>
              <a:t>The California Visual and Performing Arts Framework Components</a:t>
            </a:r>
            <a:r>
              <a:rPr lang="en-US" altLang="ja-JP" sz="2000" smtClean="0">
                <a:latin typeface="Calibri" pitchFamily="34" charset="0"/>
                <a:ea typeface="MS PGothic" pitchFamily="34" charset="-128"/>
              </a:rPr>
              <a:t> are highlighted as they pertain to the selected work.</a:t>
            </a: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400050" lvl="1" indent="0" eaLnBrk="1" hangingPunct="1">
              <a:buFont typeface="Arial" charset="0"/>
              <a:buChar char="•"/>
            </a:pPr>
            <a:endParaRPr lang="en-US" altLang="ja-JP" sz="2000" smtClean="0">
              <a:latin typeface="Calibri" pitchFamily="34" charset="0"/>
              <a:ea typeface="MS PGothic" pitchFamily="34" charset="-128"/>
            </a:endParaRPr>
          </a:p>
          <a:p>
            <a:pPr marL="0" indent="0" eaLnBrk="1" hangingPunct="1"/>
            <a:endParaRPr lang="en-US" altLang="en-US" sz="1500" smtClean="0">
              <a:latin typeface="Calibri" pitchFamily="34" charset="0"/>
              <a:ea typeface="MS PGothic" pitchFamily="34" charset="-128"/>
              <a:cs typeface="Calibri" pitchFamily="34" charset="0"/>
            </a:endParaRPr>
          </a:p>
          <a:p>
            <a:pPr marL="0" indent="0" eaLnBrk="1" hangingPunct="1"/>
            <a:endParaRPr lang="en-US" altLang="en-US" sz="1400" smtClean="0">
              <a:latin typeface="Calibri" pitchFamily="34" charset="0"/>
              <a:ea typeface="MS PGothic" pitchFamily="34" charset="-128"/>
              <a:cs typeface="Calibri" pitchFamily="34" charset="0"/>
            </a:endParaRPr>
          </a:p>
        </p:txBody>
      </p:sp>
      <p:pic>
        <p:nvPicPr>
          <p:cNvPr id="1434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1354138"/>
            <a:ext cx="8458200"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Up Arrow 8"/>
          <p:cNvSpPr/>
          <p:nvPr/>
        </p:nvSpPr>
        <p:spPr>
          <a:xfrm rot="3445497">
            <a:off x="4692650" y="2754313"/>
            <a:ext cx="336550" cy="1555750"/>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a typeface="ＭＳ Ｐゴシック" charset="-128"/>
              <a:cs typeface="ＭＳ Ｐゴシック" charset="-128"/>
            </a:endParaRPr>
          </a:p>
        </p:txBody>
      </p:sp>
    </p:spTree>
    <p:extLst>
      <p:ext uri="{BB962C8B-B14F-4D97-AF65-F5344CB8AC3E}">
        <p14:creationId xmlns:p14="http://schemas.microsoft.com/office/powerpoint/2010/main" val="33087461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228600" y="152400"/>
            <a:ext cx="86868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smtClean="0">
                <a:latin typeface="Calibri" pitchFamily="34" charset="0"/>
                <a:cs typeface="Calibri" pitchFamily="34" charset="0"/>
              </a:rPr>
              <a:t>VAPA Strands</a:t>
            </a:r>
          </a:p>
        </p:txBody>
      </p:sp>
      <p:sp>
        <p:nvSpPr>
          <p:cNvPr id="4" name="Rectangle 3"/>
          <p:cNvSpPr/>
          <p:nvPr/>
        </p:nvSpPr>
        <p:spPr>
          <a:xfrm>
            <a:off x="228600" y="1219200"/>
            <a:ext cx="8686800" cy="5078313"/>
          </a:xfrm>
          <a:prstGeom prst="rect">
            <a:avLst/>
          </a:prstGeom>
        </p:spPr>
        <p:txBody>
          <a:bodyPr>
            <a:spAutoFit/>
          </a:bodyPr>
          <a:lstStyle/>
          <a:p>
            <a:pPr algn="ctr">
              <a:spcAft>
                <a:spcPts val="600"/>
              </a:spcAft>
              <a:defRPr/>
            </a:pPr>
            <a:r>
              <a:rPr lang="en-US" altLang="en-US" sz="1500" b="1" dirty="0">
                <a:latin typeface="+mj-lt"/>
                <a:sym typeface="Arial" pitchFamily="34" charset="0"/>
              </a:rPr>
              <a:t>VISUAL AND PERFORMING ARTS CONTENT STANDARDS</a:t>
            </a:r>
            <a:r>
              <a:rPr lang="en-US" altLang="en-US" sz="1500" dirty="0">
                <a:latin typeface="+mj-lt"/>
                <a:sym typeface="Arial" pitchFamily="34" charset="0"/>
              </a:rPr>
              <a:t> </a:t>
            </a:r>
            <a:r>
              <a:rPr lang="en-US" altLang="en-US" sz="1500" b="1" dirty="0">
                <a:latin typeface="+mj-lt"/>
                <a:sym typeface="Arial" pitchFamily="34" charset="0"/>
              </a:rPr>
              <a:t>for CALIFORNIA PUBLIC SCHOOLS</a:t>
            </a:r>
            <a:endParaRPr lang="en-US" altLang="en-US" sz="1500" dirty="0">
              <a:latin typeface="+mj-lt"/>
              <a:sym typeface="Arial" pitchFamily="34" charset="0"/>
            </a:endParaRPr>
          </a:p>
          <a:p>
            <a:pPr algn="ctr">
              <a:defRPr/>
            </a:pPr>
            <a:r>
              <a:rPr lang="en-US" altLang="en-US" sz="1500" b="1" dirty="0">
                <a:latin typeface="+mj-lt"/>
                <a:sym typeface="Arial" pitchFamily="34" charset="0"/>
              </a:rPr>
              <a:t>Pre-Kindergarten through Grade Twelve</a:t>
            </a:r>
            <a:endParaRPr lang="en-US" altLang="en-US" sz="1500" dirty="0">
              <a:latin typeface="+mj-lt"/>
              <a:sym typeface="Arial" pitchFamily="34" charset="0"/>
            </a:endParaRPr>
          </a:p>
          <a:p>
            <a:pPr>
              <a:spcBef>
                <a:spcPts val="0"/>
              </a:spcBef>
              <a:spcAft>
                <a:spcPts val="0"/>
              </a:spcAft>
              <a:defRPr/>
            </a:pPr>
            <a:endParaRPr lang="en-US" sz="1500" dirty="0">
              <a:latin typeface="Times New Roman"/>
              <a:ea typeface="Times New Roman"/>
              <a:sym typeface="Arial" pitchFamily="34" charset="0"/>
            </a:endParaRPr>
          </a:p>
          <a:p>
            <a:pPr>
              <a:spcBef>
                <a:spcPts val="0"/>
              </a:spcBef>
              <a:spcAft>
                <a:spcPts val="600"/>
              </a:spcAft>
              <a:defRPr/>
            </a:pPr>
            <a:r>
              <a:rPr lang="en-US" sz="1400" dirty="0">
                <a:latin typeface="+mj-lt"/>
                <a:ea typeface="Times New Roman"/>
                <a:sym typeface="Arial" pitchFamily="34" charset="0"/>
              </a:rPr>
              <a:t>Content Standards in dance, music, theatre, and visual arts were adopted by the State Board of Education in January 2001.  The standards guide school districts in developing comprehensive arts education programs at each grade level.  </a:t>
            </a:r>
          </a:p>
          <a:p>
            <a:pPr>
              <a:defRPr/>
            </a:pPr>
            <a:endParaRPr lang="en-US" altLang="en-US" sz="1500" b="1" dirty="0">
              <a:latin typeface="+mj-lt"/>
              <a:sym typeface="Arial" pitchFamily="34" charset="0"/>
            </a:endParaRPr>
          </a:p>
          <a:p>
            <a:pPr>
              <a:defRPr/>
            </a:pPr>
            <a:r>
              <a:rPr lang="en-US" altLang="en-US" sz="1500" b="1" u="sng" dirty="0">
                <a:latin typeface="+mj-lt"/>
                <a:sym typeface="Arial" pitchFamily="34" charset="0"/>
              </a:rPr>
              <a:t>ARTS CONTENT STANDARDS – COMPONENT STRANDS</a:t>
            </a:r>
          </a:p>
          <a:p>
            <a:pPr>
              <a:defRPr/>
            </a:pPr>
            <a:endParaRPr lang="en-US" altLang="en-US" sz="1200" dirty="0">
              <a:latin typeface="+mj-lt"/>
              <a:sym typeface="Arial" pitchFamily="34" charset="0"/>
            </a:endParaRPr>
          </a:p>
          <a:p>
            <a:pPr>
              <a:defRPr/>
            </a:pPr>
            <a:r>
              <a:rPr lang="en-US" altLang="en-US" sz="1400" b="1" dirty="0">
                <a:solidFill>
                  <a:schemeClr val="accent1"/>
                </a:solidFill>
                <a:latin typeface="+mj-lt"/>
                <a:sym typeface="Arial" pitchFamily="34" charset="0"/>
              </a:rPr>
              <a:t>Component Strand 1:  ARTISTIC PERCEPTION</a:t>
            </a:r>
            <a:endParaRPr lang="en-US" altLang="en-US" sz="1400" dirty="0">
              <a:solidFill>
                <a:schemeClr val="accent1"/>
              </a:solidFill>
              <a:latin typeface="+mj-lt"/>
              <a:sym typeface="Arial" pitchFamily="34" charset="0"/>
            </a:endParaRPr>
          </a:p>
          <a:p>
            <a:pPr>
              <a:defRPr/>
            </a:pPr>
            <a:r>
              <a:rPr lang="en-US" altLang="en-US" sz="1400" dirty="0">
                <a:solidFill>
                  <a:schemeClr val="accent1"/>
                </a:solidFill>
                <a:latin typeface="+mj-lt"/>
                <a:sym typeface="Arial" pitchFamily="34" charset="0"/>
              </a:rPr>
              <a:t>Processing, analyzing, and responding to sensory information through language and skills unique to each of the arts</a:t>
            </a:r>
          </a:p>
          <a:p>
            <a:pPr>
              <a:defRPr/>
            </a:pPr>
            <a:endParaRPr lang="en-US" altLang="en-US" sz="1200" dirty="0">
              <a:latin typeface="+mj-lt"/>
              <a:sym typeface="Arial" pitchFamily="34" charset="0"/>
            </a:endParaRPr>
          </a:p>
          <a:p>
            <a:pPr>
              <a:defRPr/>
            </a:pPr>
            <a:r>
              <a:rPr lang="en-US" altLang="en-US" sz="1400" b="1" dirty="0">
                <a:solidFill>
                  <a:schemeClr val="accent3">
                    <a:lumMod val="50000"/>
                  </a:schemeClr>
                </a:solidFill>
                <a:latin typeface="+mj-lt"/>
                <a:sym typeface="Arial" pitchFamily="34" charset="0"/>
              </a:rPr>
              <a:t>Component Strand 2:  CREATIVE EXPRESSION</a:t>
            </a:r>
            <a:endParaRPr lang="en-US" altLang="en-US" sz="1400" dirty="0">
              <a:solidFill>
                <a:schemeClr val="accent3">
                  <a:lumMod val="50000"/>
                </a:schemeClr>
              </a:solidFill>
              <a:latin typeface="+mj-lt"/>
              <a:sym typeface="Arial" pitchFamily="34" charset="0"/>
            </a:endParaRPr>
          </a:p>
          <a:p>
            <a:pPr>
              <a:defRPr/>
            </a:pPr>
            <a:r>
              <a:rPr lang="en-US" altLang="en-US" sz="1400" dirty="0">
                <a:solidFill>
                  <a:schemeClr val="accent3">
                    <a:lumMod val="50000"/>
                  </a:schemeClr>
                </a:solidFill>
                <a:latin typeface="+mj-lt"/>
                <a:sym typeface="Arial" pitchFamily="34" charset="0"/>
              </a:rPr>
              <a:t>Creating, performing, and participating in each of the arts</a:t>
            </a:r>
          </a:p>
          <a:p>
            <a:pPr>
              <a:defRPr/>
            </a:pPr>
            <a:endParaRPr lang="en-US" altLang="en-US" sz="1200" dirty="0">
              <a:latin typeface="+mj-lt"/>
              <a:sym typeface="Arial" pitchFamily="34" charset="0"/>
            </a:endParaRPr>
          </a:p>
          <a:p>
            <a:pPr>
              <a:defRPr/>
            </a:pPr>
            <a:r>
              <a:rPr lang="en-US" altLang="en-US" sz="1400" b="1" dirty="0">
                <a:solidFill>
                  <a:schemeClr val="accent6"/>
                </a:solidFill>
                <a:latin typeface="+mj-lt"/>
                <a:sym typeface="Arial" pitchFamily="34" charset="0"/>
              </a:rPr>
              <a:t>Component Strand 3:  HISTORICAL AND CULTURAL CONTEXT</a:t>
            </a:r>
            <a:endParaRPr lang="en-US" altLang="en-US" sz="1400" dirty="0">
              <a:solidFill>
                <a:schemeClr val="accent6"/>
              </a:solidFill>
              <a:latin typeface="+mj-lt"/>
              <a:sym typeface="Arial" pitchFamily="34" charset="0"/>
            </a:endParaRPr>
          </a:p>
          <a:p>
            <a:pPr>
              <a:defRPr/>
            </a:pPr>
            <a:r>
              <a:rPr lang="en-US" altLang="en-US" sz="1400" dirty="0">
                <a:solidFill>
                  <a:schemeClr val="accent6"/>
                </a:solidFill>
                <a:latin typeface="+mj-lt"/>
                <a:sym typeface="Arial" pitchFamily="34" charset="0"/>
              </a:rPr>
              <a:t>Understanding the historical contribution and cultural dimensions of each of the arts</a:t>
            </a:r>
          </a:p>
          <a:p>
            <a:pPr>
              <a:defRPr/>
            </a:pPr>
            <a:endParaRPr lang="en-US" altLang="en-US" sz="1200" dirty="0">
              <a:latin typeface="+mj-lt"/>
              <a:sym typeface="Arial" pitchFamily="34" charset="0"/>
            </a:endParaRPr>
          </a:p>
          <a:p>
            <a:pPr>
              <a:defRPr/>
            </a:pPr>
            <a:r>
              <a:rPr lang="en-US" altLang="en-US" sz="1400" b="1" dirty="0">
                <a:solidFill>
                  <a:srgbClr val="7030A0"/>
                </a:solidFill>
                <a:latin typeface="+mj-lt"/>
                <a:sym typeface="Arial" pitchFamily="34" charset="0"/>
              </a:rPr>
              <a:t>Component Strand 4:  AESTHETIC VALUING</a:t>
            </a:r>
            <a:endParaRPr lang="en-US" altLang="en-US" sz="1400" dirty="0">
              <a:solidFill>
                <a:srgbClr val="7030A0"/>
              </a:solidFill>
              <a:latin typeface="+mj-lt"/>
              <a:sym typeface="Arial" pitchFamily="34" charset="0"/>
            </a:endParaRPr>
          </a:p>
          <a:p>
            <a:pPr>
              <a:defRPr/>
            </a:pPr>
            <a:r>
              <a:rPr lang="en-US" altLang="en-US" sz="1400" dirty="0">
                <a:solidFill>
                  <a:srgbClr val="7030A0"/>
                </a:solidFill>
                <a:latin typeface="+mj-lt"/>
                <a:sym typeface="Arial" pitchFamily="34" charset="0"/>
              </a:rPr>
              <a:t>Responding to, analyzing, and making judgments about works in each of the arts</a:t>
            </a:r>
          </a:p>
          <a:p>
            <a:pPr>
              <a:defRPr/>
            </a:pPr>
            <a:endParaRPr lang="en-US" altLang="en-US" sz="1200" dirty="0">
              <a:solidFill>
                <a:srgbClr val="0070C0"/>
              </a:solidFill>
              <a:latin typeface="+mj-lt"/>
              <a:sym typeface="Arial" pitchFamily="34" charset="0"/>
            </a:endParaRPr>
          </a:p>
          <a:p>
            <a:pPr>
              <a:defRPr/>
            </a:pPr>
            <a:r>
              <a:rPr lang="en-US" altLang="en-US" sz="1400" b="1" dirty="0">
                <a:solidFill>
                  <a:srgbClr val="0070C0"/>
                </a:solidFill>
                <a:latin typeface="+mj-lt"/>
                <a:sym typeface="Arial" pitchFamily="34" charset="0"/>
              </a:rPr>
              <a:t>Component Strand 5:  CONNECTIONS, RELATIONSHIPS AND APPLICATIONS</a:t>
            </a:r>
            <a:endParaRPr lang="en-US" altLang="en-US" sz="1400" dirty="0">
              <a:solidFill>
                <a:srgbClr val="0070C0"/>
              </a:solidFill>
              <a:latin typeface="+mj-lt"/>
              <a:sym typeface="Arial" pitchFamily="34" charset="0"/>
            </a:endParaRPr>
          </a:p>
          <a:p>
            <a:pPr>
              <a:defRPr/>
            </a:pPr>
            <a:r>
              <a:rPr lang="en-US" altLang="en-US" sz="1400" dirty="0">
                <a:solidFill>
                  <a:srgbClr val="0070C0"/>
                </a:solidFill>
                <a:latin typeface="+mj-lt"/>
                <a:sym typeface="Arial" pitchFamily="34" charset="0"/>
              </a:rPr>
              <a:t>Connecting and applying what is learned in each of the arts to the study of other art forms, subject areas, and careers</a:t>
            </a:r>
          </a:p>
        </p:txBody>
      </p:sp>
    </p:spTree>
    <p:extLst>
      <p:ext uri="{BB962C8B-B14F-4D97-AF65-F5344CB8AC3E}">
        <p14:creationId xmlns:p14="http://schemas.microsoft.com/office/powerpoint/2010/main" val="29892357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xfrm>
            <a:off x="533400" y="76200"/>
            <a:ext cx="82296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Styles of Art</a:t>
            </a:r>
            <a:br>
              <a:rPr lang="en-US" altLang="en-US" smtClean="0">
                <a:latin typeface="Calibri" pitchFamily="34" charset="0"/>
                <a:ea typeface="MS PGothic" pitchFamily="34" charset="-128"/>
                <a:cs typeface="Calibri" pitchFamily="34" charset="0"/>
              </a:rPr>
            </a:br>
            <a:endParaRPr lang="en-US" altLang="en-US" smtClean="0">
              <a:latin typeface="Calibri" pitchFamily="34" charset="0"/>
              <a:ea typeface="MS PGothic" pitchFamily="34" charset="-128"/>
              <a:cs typeface="Calibri" pitchFamily="34" charset="0"/>
            </a:endParaRPr>
          </a:p>
        </p:txBody>
      </p:sp>
      <p:sp>
        <p:nvSpPr>
          <p:cNvPr id="45059" name="Content Placeholder 2"/>
          <p:cNvSpPr>
            <a:spLocks noGrp="1"/>
          </p:cNvSpPr>
          <p:nvPr>
            <p:ph idx="1"/>
          </p:nvPr>
        </p:nvSpPr>
        <p:spPr bwMode="auto">
          <a:xfrm>
            <a:off x="152400" y="1066800"/>
            <a:ext cx="8686800" cy="51355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85800" lvl="1" eaLnBrk="1" hangingPunct="1">
              <a:defRPr/>
            </a:pPr>
            <a:endParaRPr lang="en-US" altLang="en-US"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685800" lvl="1" eaLnBrk="1" hangingPunct="1">
              <a:defRPr/>
            </a:pPr>
            <a:r>
              <a:rPr lang="en-US" altLang="en-US" sz="2000" dirty="0" smtClean="0">
                <a:latin typeface="Calibri" pitchFamily="34" charset="0"/>
                <a:ea typeface="MS PGothic" pitchFamily="34" charset="-128"/>
                <a:cs typeface="Arial" pitchFamily="34" charset="0"/>
              </a:rPr>
              <a:t>	</a:t>
            </a:r>
          </a:p>
          <a:p>
            <a:pPr marL="685800" lvl="1" eaLnBrk="1" hangingPunct="1">
              <a:buFont typeface="Arial" pitchFamily="34" charset="0"/>
              <a:buChar char="•"/>
              <a:defRPr/>
            </a:pPr>
            <a:endParaRPr lang="en-US" altLang="en-US" sz="2000" dirty="0" smtClean="0">
              <a:latin typeface="Calibri" pitchFamily="34" charset="0"/>
              <a:ea typeface="MS PGothic" pitchFamily="34" charset="-128"/>
              <a:cs typeface="Arial" pitchFamily="34" charset="0"/>
            </a:endParaRPr>
          </a:p>
          <a:p>
            <a:pPr marL="400050" lvl="1" indent="0" eaLnBrk="1" hangingPunct="1">
              <a:defRPr/>
            </a:pPr>
            <a:endParaRPr lang="en-US" altLang="en-US" sz="2000" dirty="0" smtClean="0">
              <a:latin typeface="Calibri" pitchFamily="34" charset="0"/>
              <a:ea typeface="MS PGothic" pitchFamily="34" charset="-128"/>
              <a:cs typeface="Arial" pitchFamily="34" charset="0"/>
            </a:endParaRPr>
          </a:p>
          <a:p>
            <a:pPr marL="400050" lvl="1" indent="0" eaLnBrk="1" hangingPunct="1">
              <a:defRPr/>
            </a:pPr>
            <a:endParaRPr lang="en-US" altLang="en-US" sz="2200" dirty="0" smtClean="0">
              <a:latin typeface="Calibri" pitchFamily="34" charset="0"/>
              <a:ea typeface="MS PGothic" pitchFamily="34" charset="-128"/>
              <a:cs typeface="Arial" pitchFamily="34" charset="0"/>
            </a:endParaRPr>
          </a:p>
          <a:p>
            <a:pPr marL="400050" lvl="1" indent="0" eaLnBrk="1" hangingPunct="1">
              <a:defRPr/>
            </a:pPr>
            <a:r>
              <a:rPr lang="en-US" altLang="en-US" sz="2200" dirty="0" smtClean="0">
                <a:latin typeface="Calibri" pitchFamily="34" charset="0"/>
                <a:ea typeface="MS PGothic" pitchFamily="34" charset="-128"/>
                <a:cs typeface="Arial" pitchFamily="34" charset="0"/>
              </a:rPr>
              <a:t>The </a:t>
            </a:r>
            <a:r>
              <a:rPr lang="en-US" altLang="ja-JP" sz="2200" b="1" dirty="0" smtClean="0">
                <a:latin typeface="Calibri" pitchFamily="34" charset="0"/>
                <a:ea typeface="MS PGothic" pitchFamily="34" charset="-128"/>
                <a:cs typeface="Arial" pitchFamily="34" charset="0"/>
              </a:rPr>
              <a:t>Styles of Art</a:t>
            </a:r>
            <a:r>
              <a:rPr lang="en-US" altLang="ja-JP" sz="2200" dirty="0" smtClean="0">
                <a:latin typeface="Calibri" pitchFamily="34" charset="0"/>
                <a:ea typeface="MS PGothic" pitchFamily="34" charset="-128"/>
                <a:cs typeface="Arial" pitchFamily="34" charset="0"/>
              </a:rPr>
              <a:t> are highlighted as they pertain to the selected work.</a:t>
            </a: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endParaRPr>
          </a:p>
          <a:p>
            <a:pPr marL="0" indent="0" eaLnBrk="1" hangingPunct="1">
              <a:defRPr/>
            </a:pPr>
            <a:endParaRPr lang="en-US" altLang="en-US" sz="1500" dirty="0" smtClean="0">
              <a:latin typeface="Calibri" pitchFamily="34" charset="0"/>
              <a:ea typeface="MS PGothic" pitchFamily="34" charset="-128"/>
              <a:cs typeface="Calibri" pitchFamily="34" charset="0"/>
            </a:endParaRPr>
          </a:p>
          <a:p>
            <a:pPr marL="0" indent="0" eaLnBrk="1" hangingPunct="1">
              <a:defRPr/>
            </a:pPr>
            <a:endParaRPr lang="en-US" altLang="en-US" sz="1400" dirty="0" smtClean="0">
              <a:latin typeface="Calibri" pitchFamily="34" charset="0"/>
              <a:ea typeface="MS PGothic" pitchFamily="34" charset="-128"/>
              <a:cs typeface="Calibri" pitchFamily="34" charset="0"/>
            </a:endParaRPr>
          </a:p>
        </p:txBody>
      </p:sp>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775" y="1828800"/>
            <a:ext cx="845343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Up Arrow 8"/>
          <p:cNvSpPr/>
          <p:nvPr/>
        </p:nvSpPr>
        <p:spPr>
          <a:xfrm rot="3445497">
            <a:off x="3387865" y="2607269"/>
            <a:ext cx="336550" cy="1533525"/>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a typeface="ＭＳ Ｐゴシック" charset="-128"/>
              <a:cs typeface="ＭＳ Ｐゴシック" charset="-128"/>
            </a:endParaRPr>
          </a:p>
        </p:txBody>
      </p:sp>
    </p:spTree>
    <p:extLst>
      <p:ext uri="{BB962C8B-B14F-4D97-AF65-F5344CB8AC3E}">
        <p14:creationId xmlns:p14="http://schemas.microsoft.com/office/powerpoint/2010/main" val="4637373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Five Styles of Art</a:t>
            </a:r>
          </a:p>
        </p:txBody>
      </p:sp>
      <p:sp>
        <p:nvSpPr>
          <p:cNvPr id="46083" name="Content Placeholder 2"/>
          <p:cNvSpPr>
            <a:spLocks noGrp="1"/>
          </p:cNvSpPr>
          <p:nvPr>
            <p:ph idx="1"/>
          </p:nvPr>
        </p:nvSpPr>
        <p:spPr bwMode="auto">
          <a:xfrm>
            <a:off x="304800" y="1447800"/>
            <a:ext cx="8534400" cy="4876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Aft>
                <a:spcPts val="600"/>
              </a:spcAft>
              <a:defRPr/>
            </a:pPr>
            <a:r>
              <a:rPr lang="en-US" altLang="en-US" sz="1800" b="1" dirty="0" smtClean="0">
                <a:latin typeface="+mn-lt"/>
                <a:ea typeface="MS PGothic" pitchFamily="34" charset="-128"/>
                <a:cs typeface="Calibri" pitchFamily="34" charset="0"/>
              </a:rPr>
              <a:t>The Style of Art is the manner in which something is created, and does not refer to the content of the artwork itself. </a:t>
            </a:r>
          </a:p>
          <a:p>
            <a:pPr marL="0" indent="0" algn="ctr" eaLnBrk="1" hangingPunct="1">
              <a:spcAft>
                <a:spcPts val="600"/>
              </a:spcAft>
              <a:defRPr/>
            </a:pPr>
            <a:endParaRPr lang="en-US" altLang="en-US" sz="1600" b="1" dirty="0" smtClean="0">
              <a:latin typeface="+mn-lt"/>
              <a:ea typeface="MS PGothic" pitchFamily="34" charset="-128"/>
              <a:cs typeface="Calibri" pitchFamily="34" charset="0"/>
            </a:endParaRPr>
          </a:p>
          <a:p>
            <a:pPr marL="0" indent="0" eaLnBrk="1" hangingPunct="1">
              <a:spcAft>
                <a:spcPts val="600"/>
              </a:spcAft>
              <a:defRPr/>
            </a:pPr>
            <a:r>
              <a:rPr lang="en-US" altLang="en-US" sz="1600" b="1" dirty="0" smtClean="0">
                <a:solidFill>
                  <a:srgbClr val="7030A0"/>
                </a:solidFill>
                <a:latin typeface="+mn-lt"/>
                <a:ea typeface="MS PGothic" pitchFamily="34" charset="-128"/>
                <a:cs typeface="Calibri" pitchFamily="34" charset="0"/>
              </a:rPr>
              <a:t>Traditional</a:t>
            </a:r>
            <a:r>
              <a:rPr lang="en-US" altLang="en-US" sz="1600" dirty="0" smtClean="0">
                <a:solidFill>
                  <a:srgbClr val="7030A0"/>
                </a:solidFill>
                <a:latin typeface="+mn-lt"/>
                <a:ea typeface="MS PGothic" pitchFamily="34" charset="-128"/>
                <a:cs typeface="Calibri" pitchFamily="34" charset="0"/>
              </a:rPr>
              <a:t>: Arts which are:</a:t>
            </a:r>
          </a:p>
          <a:p>
            <a:pPr marL="685800" lvl="1" eaLnBrk="1" hangingPunct="1">
              <a:spcAft>
                <a:spcPts val="600"/>
              </a:spcAft>
              <a:buFont typeface="Arial" pitchFamily="34" charset="0"/>
              <a:buChar char="•"/>
              <a:defRPr/>
            </a:pPr>
            <a:r>
              <a:rPr lang="en-US" altLang="en-US" sz="1600" dirty="0" smtClean="0">
                <a:solidFill>
                  <a:srgbClr val="7030A0"/>
                </a:solidFill>
                <a:latin typeface="+mn-lt"/>
                <a:ea typeface="MS PGothic" pitchFamily="34" charset="-128"/>
                <a:cs typeface="Arial" pitchFamily="34" charset="0"/>
              </a:rPr>
              <a:t>Involved with the beliefs or customs of a culture or group of people. </a:t>
            </a:r>
          </a:p>
          <a:p>
            <a:pPr marL="685800" lvl="1" eaLnBrk="1" hangingPunct="1">
              <a:spcAft>
                <a:spcPts val="600"/>
              </a:spcAft>
              <a:buFont typeface="Arial" pitchFamily="34" charset="0"/>
              <a:buChar char="•"/>
              <a:defRPr/>
            </a:pPr>
            <a:r>
              <a:rPr lang="en-US" altLang="en-US" sz="1600" dirty="0" smtClean="0">
                <a:solidFill>
                  <a:srgbClr val="7030A0"/>
                </a:solidFill>
                <a:latin typeface="+mn-lt"/>
                <a:ea typeface="MS PGothic" pitchFamily="34" charset="-128"/>
                <a:cs typeface="Arial" pitchFamily="34" charset="0"/>
              </a:rPr>
              <a:t>These arts are long-established and are passed from one generation to the next, often as a part of ritual and ceremony</a:t>
            </a:r>
          </a:p>
          <a:p>
            <a:pPr marL="685800" lvl="1" eaLnBrk="1" hangingPunct="1">
              <a:spcAft>
                <a:spcPts val="600"/>
              </a:spcAft>
              <a:buFont typeface="Arial" pitchFamily="34" charset="0"/>
              <a:buChar char="•"/>
              <a:defRPr/>
            </a:pPr>
            <a:r>
              <a:rPr lang="en-US" altLang="en-US" sz="1600" dirty="0" smtClean="0">
                <a:solidFill>
                  <a:srgbClr val="7030A0"/>
                </a:solidFill>
                <a:latin typeface="+mn-lt"/>
                <a:ea typeface="MS PGothic" pitchFamily="34" charset="-128"/>
                <a:cs typeface="Arial" pitchFamily="34" charset="0"/>
              </a:rPr>
              <a:t>In most traditional cultures, the arts are not seen as separate, but are integrated into different aspects of the community experience</a:t>
            </a:r>
          </a:p>
          <a:p>
            <a:pPr marL="0" indent="0" eaLnBrk="1" hangingPunct="1">
              <a:spcAft>
                <a:spcPts val="600"/>
              </a:spcAft>
              <a:defRPr/>
            </a:pPr>
            <a:endParaRPr lang="en-US" altLang="en-US" sz="1600" dirty="0" smtClean="0">
              <a:latin typeface="+mn-lt"/>
              <a:ea typeface="MS PGothic" pitchFamily="34" charset="-128"/>
              <a:cs typeface="Calibri" pitchFamily="34" charset="0"/>
            </a:endParaRPr>
          </a:p>
          <a:p>
            <a:pPr marL="0" indent="0" eaLnBrk="1" hangingPunct="1">
              <a:spcAft>
                <a:spcPts val="600"/>
              </a:spcAft>
              <a:defRPr/>
            </a:pPr>
            <a:r>
              <a:rPr lang="en-US" altLang="en-US" sz="1600" b="1" dirty="0" smtClean="0">
                <a:solidFill>
                  <a:schemeClr val="accent3">
                    <a:lumMod val="50000"/>
                  </a:schemeClr>
                </a:solidFill>
                <a:latin typeface="+mn-lt"/>
                <a:ea typeface="MS PGothic" pitchFamily="34" charset="-128"/>
                <a:cs typeface="Calibri" pitchFamily="34" charset="0"/>
              </a:rPr>
              <a:t>Classical</a:t>
            </a:r>
            <a:r>
              <a:rPr lang="en-US" altLang="en-US" sz="1600" dirty="0" smtClean="0">
                <a:solidFill>
                  <a:schemeClr val="accent3">
                    <a:lumMod val="50000"/>
                  </a:schemeClr>
                </a:solidFill>
                <a:latin typeface="+mn-lt"/>
                <a:ea typeface="MS PGothic" pitchFamily="34" charset="-128"/>
                <a:cs typeface="Calibri" pitchFamily="34" charset="0"/>
              </a:rPr>
              <a:t>: Arts which are traditional and standard in style that:</a:t>
            </a:r>
          </a:p>
          <a:p>
            <a:pPr marL="685800" lvl="1" eaLnBrk="1" hangingPunct="1">
              <a:spcAft>
                <a:spcPts val="600"/>
              </a:spcAft>
              <a:buFont typeface="Arial" pitchFamily="34" charset="0"/>
              <a:buChar char="•"/>
              <a:defRPr/>
            </a:pPr>
            <a:r>
              <a:rPr lang="en-US" altLang="en-US" sz="1600" dirty="0" smtClean="0">
                <a:solidFill>
                  <a:schemeClr val="accent3">
                    <a:lumMod val="50000"/>
                  </a:schemeClr>
                </a:solidFill>
                <a:latin typeface="+mn-lt"/>
                <a:ea typeface="MS PGothic" pitchFamily="34" charset="-128"/>
                <a:cs typeface="Arial" pitchFamily="34" charset="0"/>
              </a:rPr>
              <a:t>have a high quality that is recognized and unquestioned</a:t>
            </a:r>
          </a:p>
          <a:p>
            <a:pPr marL="685800" lvl="1" eaLnBrk="1" hangingPunct="1">
              <a:spcAft>
                <a:spcPts val="600"/>
              </a:spcAft>
              <a:buFont typeface="Arial" pitchFamily="34" charset="0"/>
              <a:buChar char="•"/>
              <a:defRPr/>
            </a:pPr>
            <a:r>
              <a:rPr lang="en-US" altLang="en-US" sz="1600" dirty="0" smtClean="0">
                <a:solidFill>
                  <a:schemeClr val="accent3">
                    <a:lumMod val="50000"/>
                  </a:schemeClr>
                </a:solidFill>
                <a:latin typeface="+mn-lt"/>
                <a:ea typeface="MS PGothic" pitchFamily="34" charset="-128"/>
                <a:cs typeface="Arial" pitchFamily="34" charset="0"/>
              </a:rPr>
              <a:t>feature artists who perform in this style and are identified and trained from an early age</a:t>
            </a:r>
          </a:p>
          <a:p>
            <a:pPr marL="685800" lvl="1" eaLnBrk="1" hangingPunct="1">
              <a:spcAft>
                <a:spcPts val="600"/>
              </a:spcAft>
              <a:buFont typeface="Arial" pitchFamily="34" charset="0"/>
              <a:buChar char="•"/>
              <a:defRPr/>
            </a:pPr>
            <a:r>
              <a:rPr lang="en-US" altLang="en-US" sz="1600" dirty="0" smtClean="0">
                <a:solidFill>
                  <a:schemeClr val="accent3">
                    <a:lumMod val="50000"/>
                  </a:schemeClr>
                </a:solidFill>
                <a:latin typeface="+mn-lt"/>
                <a:ea typeface="MS PGothic" pitchFamily="34" charset="-128"/>
                <a:cs typeface="Arial" pitchFamily="34" charset="0"/>
              </a:rPr>
              <a:t>represent many cultures in which the children of certain families carry on the classical traditions because it is the responsibility of their particular lineage to do so</a:t>
            </a:r>
          </a:p>
          <a:p>
            <a:pPr marL="0" indent="0" eaLnBrk="1" hangingPunct="1">
              <a:defRPr/>
            </a:pPr>
            <a:endParaRPr lang="en-US" altLang="en-US" dirty="0" smtClean="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23551532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Styles of Art </a:t>
            </a:r>
            <a:r>
              <a:rPr lang="en-US" altLang="en-US" sz="3200" i="1" smtClean="0">
                <a:latin typeface="Calibri" pitchFamily="34" charset="0"/>
                <a:ea typeface="MS PGothic" pitchFamily="34" charset="-128"/>
                <a:cs typeface="Calibri" pitchFamily="34" charset="0"/>
              </a:rPr>
              <a:t>(continued)</a:t>
            </a:r>
          </a:p>
        </p:txBody>
      </p:sp>
      <p:sp>
        <p:nvSpPr>
          <p:cNvPr id="26627" name="Content Placeholder 2"/>
          <p:cNvSpPr>
            <a:spLocks noGrp="1"/>
          </p:cNvSpPr>
          <p:nvPr>
            <p:ph idx="1"/>
          </p:nvPr>
        </p:nvSpPr>
        <p:spPr bwMode="auto">
          <a:xfrm>
            <a:off x="304800" y="1295400"/>
            <a:ext cx="8534400" cy="51816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spcAft>
                <a:spcPts val="600"/>
              </a:spcAft>
              <a:defRPr/>
            </a:pPr>
            <a:r>
              <a:rPr lang="en-US" sz="1600" b="1" dirty="0" smtClean="0">
                <a:solidFill>
                  <a:schemeClr val="accent1"/>
                </a:solidFill>
                <a:latin typeface="+mn-lt"/>
                <a:ea typeface="MS PGothic" pitchFamily="34" charset="-128"/>
                <a:cs typeface="MS PGothic" pitchFamily="34" charset="-128"/>
              </a:rPr>
              <a:t>Contemporary</a:t>
            </a:r>
            <a:r>
              <a:rPr lang="en-US" sz="1600" dirty="0">
                <a:solidFill>
                  <a:schemeClr val="accent1"/>
                </a:solidFill>
                <a:latin typeface="+mn-lt"/>
                <a:ea typeface="MS PGothic" pitchFamily="34" charset="-128"/>
                <a:cs typeface="MS PGothic" pitchFamily="34" charset="-128"/>
              </a:rPr>
              <a:t>: Works of art which are </a:t>
            </a:r>
            <a:endParaRPr lang="en-US" sz="1600" dirty="0" smtClean="0">
              <a:solidFill>
                <a:schemeClr val="accent1"/>
              </a:solidFill>
              <a:latin typeface="+mn-lt"/>
              <a:ea typeface="MS PGothic" pitchFamily="34" charset="-128"/>
              <a:cs typeface="MS PGothic" pitchFamily="34" charset="-128"/>
            </a:endParaRPr>
          </a:p>
          <a:p>
            <a:pPr marL="1085850" lvl="2" eaLnBrk="1" hangingPunct="1">
              <a:spcAft>
                <a:spcPts val="600"/>
              </a:spcAft>
              <a:buFont typeface="Arial"/>
              <a:buChar char="•"/>
              <a:defRPr/>
            </a:pPr>
            <a:r>
              <a:rPr lang="en-US" sz="1600" dirty="0" smtClean="0">
                <a:solidFill>
                  <a:schemeClr val="accent1"/>
                </a:solidFill>
                <a:latin typeface="+mn-lt"/>
                <a:ea typeface="MS PGothic" pitchFamily="34" charset="-128"/>
                <a:cs typeface="MS PGothic" pitchFamily="34" charset="-128"/>
              </a:rPr>
              <a:t>within </a:t>
            </a:r>
            <a:r>
              <a:rPr lang="en-US" sz="1600" dirty="0">
                <a:solidFill>
                  <a:schemeClr val="accent1"/>
                </a:solidFill>
                <a:latin typeface="+mn-lt"/>
                <a:ea typeface="MS PGothic" pitchFamily="34" charset="-128"/>
                <a:cs typeface="MS PGothic" pitchFamily="34" charset="-128"/>
              </a:rPr>
              <a:t>the 20th and 21st Century</a:t>
            </a:r>
            <a:r>
              <a:rPr lang="en-US" sz="1600" dirty="0" smtClean="0">
                <a:solidFill>
                  <a:schemeClr val="accent1"/>
                </a:solidFill>
                <a:latin typeface="+mn-lt"/>
                <a:ea typeface="MS PGothic" pitchFamily="34" charset="-128"/>
                <a:cs typeface="MS PGothic" pitchFamily="34" charset="-128"/>
              </a:rPr>
              <a:t>,</a:t>
            </a:r>
          </a:p>
          <a:p>
            <a:pPr marL="1085850" lvl="2" eaLnBrk="1" hangingPunct="1">
              <a:spcAft>
                <a:spcPts val="600"/>
              </a:spcAft>
              <a:buFont typeface="Arial"/>
              <a:buChar char="•"/>
              <a:defRPr/>
            </a:pPr>
            <a:r>
              <a:rPr lang="en-US" sz="1600" dirty="0" smtClean="0">
                <a:solidFill>
                  <a:schemeClr val="accent1"/>
                </a:solidFill>
                <a:latin typeface="+mn-lt"/>
                <a:ea typeface="MS PGothic" pitchFamily="34" charset="-128"/>
                <a:cs typeface="MS PGothic" pitchFamily="34" charset="-128"/>
              </a:rPr>
              <a:t>often </a:t>
            </a:r>
            <a:r>
              <a:rPr lang="en-US" sz="1600" dirty="0">
                <a:solidFill>
                  <a:schemeClr val="accent1"/>
                </a:solidFill>
                <a:latin typeface="+mn-lt"/>
                <a:ea typeface="MS PGothic" pitchFamily="34" charset="-128"/>
                <a:cs typeface="MS PGothic" pitchFamily="34" charset="-128"/>
              </a:rPr>
              <a:t>reflecting changes of attitude within a specific </a:t>
            </a:r>
            <a:r>
              <a:rPr lang="en-US" sz="1600" dirty="0" smtClean="0">
                <a:solidFill>
                  <a:schemeClr val="accent1"/>
                </a:solidFill>
                <a:latin typeface="+mn-lt"/>
                <a:ea typeface="MS PGothic" pitchFamily="34" charset="-128"/>
                <a:cs typeface="MS PGothic" pitchFamily="34" charset="-128"/>
              </a:rPr>
              <a:t>culture</a:t>
            </a:r>
          </a:p>
          <a:p>
            <a:pPr marL="1085850" lvl="2" eaLnBrk="1" hangingPunct="1">
              <a:spcAft>
                <a:spcPts val="600"/>
              </a:spcAft>
              <a:buFont typeface="Arial"/>
              <a:buChar char="•"/>
              <a:defRPr/>
            </a:pPr>
            <a:r>
              <a:rPr lang="en-US" sz="1600" dirty="0">
                <a:solidFill>
                  <a:schemeClr val="accent1"/>
                </a:solidFill>
                <a:latin typeface="+mn-lt"/>
                <a:ea typeface="MS PGothic" pitchFamily="34" charset="-128"/>
                <a:cs typeface="MS PGothic" pitchFamily="34" charset="-128"/>
              </a:rPr>
              <a:t>r</a:t>
            </a:r>
            <a:r>
              <a:rPr lang="en-US" sz="1600" dirty="0" smtClean="0">
                <a:solidFill>
                  <a:schemeClr val="accent1"/>
                </a:solidFill>
                <a:latin typeface="+mn-lt"/>
                <a:ea typeface="MS PGothic" pitchFamily="34" charset="-128"/>
                <a:cs typeface="MS PGothic" pitchFamily="34" charset="-128"/>
              </a:rPr>
              <a:t>eflecting a work that is </a:t>
            </a:r>
            <a:r>
              <a:rPr lang="en-US" sz="1600" dirty="0">
                <a:solidFill>
                  <a:schemeClr val="accent1"/>
                </a:solidFill>
                <a:latin typeface="+mn-lt"/>
                <a:ea typeface="MS PGothic" pitchFamily="34" charset="-128"/>
                <a:cs typeface="MS PGothic" pitchFamily="34" charset="-128"/>
              </a:rPr>
              <a:t>contemporary for a specific period of time and then becomes </a:t>
            </a:r>
            <a:r>
              <a:rPr lang="en-US" sz="1600" dirty="0" smtClean="0">
                <a:solidFill>
                  <a:schemeClr val="accent1"/>
                </a:solidFill>
                <a:latin typeface="+mn-lt"/>
                <a:ea typeface="MS PGothic" pitchFamily="34" charset="-128"/>
                <a:cs typeface="MS PGothic" pitchFamily="34" charset="-128"/>
              </a:rPr>
              <a:t>classic</a:t>
            </a:r>
            <a:endParaRPr lang="en-US" sz="1600" dirty="0">
              <a:solidFill>
                <a:schemeClr val="accent1"/>
              </a:solidFill>
              <a:latin typeface="+mn-lt"/>
              <a:ea typeface="MS PGothic" pitchFamily="34" charset="-128"/>
              <a:cs typeface="MS PGothic" pitchFamily="34" charset="-128"/>
            </a:endParaRPr>
          </a:p>
          <a:p>
            <a:pPr marL="0" indent="0" eaLnBrk="1" hangingPunct="1">
              <a:spcAft>
                <a:spcPts val="600"/>
              </a:spcAft>
              <a:defRPr/>
            </a:pPr>
            <a:endParaRPr lang="en-US" sz="1600" b="1" dirty="0" smtClean="0">
              <a:latin typeface="+mn-lt"/>
              <a:ea typeface="MS PGothic" pitchFamily="34" charset="-128"/>
              <a:cs typeface="MS PGothic" pitchFamily="34" charset="-128"/>
            </a:endParaRPr>
          </a:p>
          <a:p>
            <a:pPr marL="0" indent="0" eaLnBrk="1" hangingPunct="1">
              <a:spcAft>
                <a:spcPts val="600"/>
              </a:spcAft>
              <a:defRPr/>
            </a:pPr>
            <a:r>
              <a:rPr lang="en-US" sz="1600" b="1" dirty="0" smtClean="0">
                <a:solidFill>
                  <a:schemeClr val="accent6">
                    <a:lumMod val="75000"/>
                  </a:schemeClr>
                </a:solidFill>
                <a:latin typeface="+mn-lt"/>
                <a:ea typeface="MS PGothic" pitchFamily="34" charset="-128"/>
                <a:cs typeface="MS PGothic" pitchFamily="34" charset="-128"/>
              </a:rPr>
              <a:t>Experimental</a:t>
            </a:r>
            <a:r>
              <a:rPr lang="en-US" sz="1600" dirty="0" smtClean="0">
                <a:solidFill>
                  <a:schemeClr val="accent6">
                    <a:lumMod val="75000"/>
                  </a:schemeClr>
                </a:solidFill>
                <a:latin typeface="+mn-lt"/>
                <a:ea typeface="MS PGothic" pitchFamily="34" charset="-128"/>
                <a:cs typeface="MS PGothic" pitchFamily="34" charset="-128"/>
              </a:rPr>
              <a:t>: works of art which </a:t>
            </a:r>
          </a:p>
          <a:p>
            <a:pPr marL="1085850" lvl="2" eaLnBrk="1" hangingPunct="1">
              <a:spcAft>
                <a:spcPts val="600"/>
              </a:spcAft>
              <a:buFont typeface="Arial"/>
              <a:buChar char="•"/>
              <a:defRPr/>
            </a:pPr>
            <a:r>
              <a:rPr lang="en-US" sz="1600" dirty="0">
                <a:solidFill>
                  <a:schemeClr val="accent6">
                    <a:lumMod val="75000"/>
                  </a:schemeClr>
                </a:solidFill>
                <a:latin typeface="+mn-lt"/>
                <a:ea typeface="MS PGothic" pitchFamily="34" charset="-128"/>
                <a:cs typeface="MS PGothic" pitchFamily="34" charset="-128"/>
              </a:rPr>
              <a:t>a</a:t>
            </a:r>
            <a:r>
              <a:rPr lang="en-US" sz="1600" dirty="0" smtClean="0">
                <a:solidFill>
                  <a:schemeClr val="accent6">
                    <a:lumMod val="75000"/>
                  </a:schemeClr>
                </a:solidFill>
                <a:latin typeface="+mn-lt"/>
                <a:ea typeface="MS PGothic" pitchFamily="34" charset="-128"/>
                <a:cs typeface="MS PGothic" pitchFamily="34" charset="-128"/>
              </a:rPr>
              <a:t>re highly </a:t>
            </a:r>
            <a:r>
              <a:rPr lang="en-US" sz="1600" dirty="0">
                <a:solidFill>
                  <a:schemeClr val="accent6">
                    <a:lumMod val="75000"/>
                  </a:schemeClr>
                </a:solidFill>
                <a:latin typeface="+mn-lt"/>
                <a:ea typeface="MS PGothic" pitchFamily="34" charset="-128"/>
                <a:cs typeface="MS PGothic" pitchFamily="34" charset="-128"/>
              </a:rPr>
              <a:t>innovative and sometimes </a:t>
            </a:r>
            <a:r>
              <a:rPr lang="en-US" sz="1600" dirty="0" smtClean="0">
                <a:solidFill>
                  <a:schemeClr val="accent6">
                    <a:lumMod val="75000"/>
                  </a:schemeClr>
                </a:solidFill>
                <a:latin typeface="+mn-lt"/>
                <a:ea typeface="MS PGothic" pitchFamily="34" charset="-128"/>
                <a:cs typeface="MS PGothic" pitchFamily="34" charset="-128"/>
              </a:rPr>
              <a:t>controversial</a:t>
            </a:r>
          </a:p>
          <a:p>
            <a:pPr marL="1085850" lvl="2" eaLnBrk="1" hangingPunct="1">
              <a:spcAft>
                <a:spcPts val="600"/>
              </a:spcAft>
              <a:buFont typeface="Arial"/>
              <a:buChar char="•"/>
              <a:defRPr/>
            </a:pPr>
            <a:r>
              <a:rPr lang="en-US" sz="1600" dirty="0" smtClean="0">
                <a:solidFill>
                  <a:schemeClr val="accent6">
                    <a:lumMod val="75000"/>
                  </a:schemeClr>
                </a:solidFill>
                <a:latin typeface="+mn-lt"/>
                <a:ea typeface="MS PGothic" pitchFamily="34" charset="-128"/>
                <a:cs typeface="MS PGothic" pitchFamily="34" charset="-128"/>
              </a:rPr>
              <a:t>break </a:t>
            </a:r>
            <a:r>
              <a:rPr lang="en-US" sz="1600" dirty="0">
                <a:solidFill>
                  <a:schemeClr val="accent6">
                    <a:lumMod val="75000"/>
                  </a:schemeClr>
                </a:solidFill>
                <a:latin typeface="+mn-lt"/>
                <a:ea typeface="MS PGothic" pitchFamily="34" charset="-128"/>
                <a:cs typeface="MS PGothic" pitchFamily="34" charset="-128"/>
              </a:rPr>
              <a:t>ground for revolutionary </a:t>
            </a:r>
            <a:r>
              <a:rPr lang="en-US" sz="1600" dirty="0" smtClean="0">
                <a:solidFill>
                  <a:schemeClr val="accent6">
                    <a:lumMod val="75000"/>
                  </a:schemeClr>
                </a:solidFill>
                <a:latin typeface="+mn-lt"/>
                <a:ea typeface="MS PGothic" pitchFamily="34" charset="-128"/>
                <a:cs typeface="MS PGothic" pitchFamily="34" charset="-128"/>
              </a:rPr>
              <a:t>ideas</a:t>
            </a:r>
          </a:p>
          <a:p>
            <a:pPr marL="1028700" lvl="2" indent="-171450" eaLnBrk="1" hangingPunct="1">
              <a:spcAft>
                <a:spcPts val="600"/>
              </a:spcAft>
              <a:buFont typeface="Arial"/>
              <a:buChar char="•"/>
              <a:defRPr/>
            </a:pPr>
            <a:r>
              <a:rPr lang="en-US" sz="1600" dirty="0" smtClean="0">
                <a:solidFill>
                  <a:schemeClr val="accent6">
                    <a:lumMod val="75000"/>
                  </a:schemeClr>
                </a:solidFill>
                <a:latin typeface="+mn-lt"/>
                <a:ea typeface="MS PGothic" pitchFamily="34" charset="-128"/>
                <a:cs typeface="MS PGothic" pitchFamily="34" charset="-128"/>
              </a:rPr>
              <a:t> focus on artists </a:t>
            </a:r>
            <a:r>
              <a:rPr lang="en-US" sz="1600" dirty="0">
                <a:solidFill>
                  <a:schemeClr val="accent6">
                    <a:lumMod val="75000"/>
                  </a:schemeClr>
                </a:solidFill>
                <a:latin typeface="+mn-lt"/>
                <a:ea typeface="MS PGothic" pitchFamily="34" charset="-128"/>
                <a:cs typeface="MS PGothic" pitchFamily="34" charset="-128"/>
              </a:rPr>
              <a:t>are developing new concepts of form, introducing new techniques, or </a:t>
            </a:r>
            <a:endParaRPr lang="en-US" sz="1600" dirty="0" smtClean="0">
              <a:solidFill>
                <a:schemeClr val="accent6">
                  <a:lumMod val="75000"/>
                </a:schemeClr>
              </a:solidFill>
              <a:latin typeface="+mn-lt"/>
              <a:ea typeface="MS PGothic" pitchFamily="34" charset="-128"/>
              <a:cs typeface="MS PGothic" pitchFamily="34" charset="-128"/>
            </a:endParaRPr>
          </a:p>
          <a:p>
            <a:pPr marL="1028700" lvl="2" indent="-171450" eaLnBrk="1" hangingPunct="1">
              <a:spcAft>
                <a:spcPts val="600"/>
              </a:spcAft>
              <a:buFont typeface="Arial"/>
              <a:buChar char="•"/>
              <a:defRPr/>
            </a:pPr>
            <a:r>
              <a:rPr lang="en-US" sz="1600" dirty="0" smtClean="0">
                <a:solidFill>
                  <a:schemeClr val="accent6">
                    <a:lumMod val="75000"/>
                  </a:schemeClr>
                </a:solidFill>
                <a:latin typeface="+mn-lt"/>
                <a:ea typeface="MS PGothic" pitchFamily="34" charset="-128"/>
                <a:cs typeface="MS PGothic" pitchFamily="34" charset="-128"/>
              </a:rPr>
              <a:t> employing </a:t>
            </a:r>
            <a:r>
              <a:rPr lang="en-US" sz="1600" dirty="0">
                <a:solidFill>
                  <a:schemeClr val="accent6">
                    <a:lumMod val="75000"/>
                  </a:schemeClr>
                </a:solidFill>
                <a:latin typeface="+mn-lt"/>
                <a:ea typeface="MS PGothic" pitchFamily="34" charset="-128"/>
                <a:cs typeface="MS PGothic" pitchFamily="34" charset="-128"/>
              </a:rPr>
              <a:t>an innovative </a:t>
            </a:r>
            <a:r>
              <a:rPr lang="en-US" sz="1600" dirty="0" smtClean="0">
                <a:solidFill>
                  <a:schemeClr val="accent6">
                    <a:lumMod val="75000"/>
                  </a:schemeClr>
                </a:solidFill>
                <a:latin typeface="+mn-lt"/>
                <a:ea typeface="MS PGothic" pitchFamily="34" charset="-128"/>
                <a:cs typeface="MS PGothic" pitchFamily="34" charset="-128"/>
              </a:rPr>
              <a:t>process</a:t>
            </a:r>
            <a:endParaRPr lang="en-US" sz="1600" dirty="0">
              <a:solidFill>
                <a:schemeClr val="accent6">
                  <a:lumMod val="75000"/>
                </a:schemeClr>
              </a:solidFill>
              <a:latin typeface="+mn-lt"/>
              <a:ea typeface="MS PGothic" pitchFamily="34" charset="-128"/>
              <a:cs typeface="MS PGothic" pitchFamily="34" charset="-128"/>
            </a:endParaRPr>
          </a:p>
          <a:p>
            <a:pPr marL="0" indent="0" eaLnBrk="1" hangingPunct="1">
              <a:defRPr/>
            </a:pPr>
            <a:endParaRPr lang="en-US" sz="1600" b="1" dirty="0" smtClean="0">
              <a:latin typeface="+mn-lt"/>
              <a:ea typeface="MS PGothic" pitchFamily="34" charset="-128"/>
              <a:cs typeface="MS PGothic" pitchFamily="34" charset="-128"/>
            </a:endParaRPr>
          </a:p>
          <a:p>
            <a:pPr marL="0" indent="0" eaLnBrk="1" hangingPunct="1">
              <a:defRPr/>
            </a:pPr>
            <a:r>
              <a:rPr lang="en-US" sz="1600" b="1" dirty="0" smtClean="0">
                <a:solidFill>
                  <a:srgbClr val="0070C0"/>
                </a:solidFill>
                <a:latin typeface="+mn-lt"/>
                <a:ea typeface="MS PGothic" pitchFamily="34" charset="-128"/>
                <a:cs typeface="MS PGothic" pitchFamily="34" charset="-128"/>
              </a:rPr>
              <a:t>Multi</a:t>
            </a:r>
            <a:r>
              <a:rPr lang="en-US" sz="1600" b="1" dirty="0">
                <a:solidFill>
                  <a:srgbClr val="0070C0"/>
                </a:solidFill>
                <a:latin typeface="+mn-lt"/>
                <a:ea typeface="MS PGothic" pitchFamily="34" charset="-128"/>
                <a:cs typeface="MS PGothic" pitchFamily="34" charset="-128"/>
              </a:rPr>
              <a:t>-Media</a:t>
            </a:r>
            <a:r>
              <a:rPr lang="en-US" sz="1600" dirty="0">
                <a:solidFill>
                  <a:srgbClr val="0070C0"/>
                </a:solidFill>
                <a:latin typeface="+mn-lt"/>
                <a:ea typeface="MS PGothic" pitchFamily="34" charset="-128"/>
                <a:cs typeface="MS PGothic" pitchFamily="34" charset="-128"/>
              </a:rPr>
              <a:t>: </a:t>
            </a:r>
            <a:r>
              <a:rPr lang="en-US" sz="1600" dirty="0" smtClean="0">
                <a:solidFill>
                  <a:srgbClr val="0070C0"/>
                </a:solidFill>
                <a:latin typeface="+mn-lt"/>
                <a:ea typeface="MS PGothic" pitchFamily="34" charset="-128"/>
                <a:cs typeface="MS PGothic" pitchFamily="34" charset="-128"/>
              </a:rPr>
              <a:t>works of art which </a:t>
            </a:r>
            <a:r>
              <a:rPr lang="en-US" sz="1600" dirty="0">
                <a:solidFill>
                  <a:srgbClr val="0070C0"/>
                </a:solidFill>
                <a:latin typeface="+mn-lt"/>
                <a:ea typeface="MS PGothic" pitchFamily="34" charset="-128"/>
                <a:cs typeface="MS PGothic" pitchFamily="34" charset="-128"/>
              </a:rPr>
              <a:t>involve </a:t>
            </a:r>
            <a:endParaRPr lang="en-US" sz="1600" dirty="0" smtClean="0">
              <a:solidFill>
                <a:srgbClr val="0070C0"/>
              </a:solidFill>
              <a:latin typeface="+mn-lt"/>
              <a:ea typeface="MS PGothic" pitchFamily="34" charset="-128"/>
              <a:cs typeface="MS PGothic" pitchFamily="34" charset="-128"/>
            </a:endParaRPr>
          </a:p>
          <a:p>
            <a:pPr marL="1085850" lvl="2" eaLnBrk="1" hangingPunct="1">
              <a:lnSpc>
                <a:spcPct val="130000"/>
              </a:lnSpc>
              <a:buFont typeface="Arial"/>
              <a:buChar char="•"/>
              <a:defRPr/>
            </a:pPr>
            <a:r>
              <a:rPr lang="en-US" sz="1600" dirty="0" smtClean="0">
                <a:solidFill>
                  <a:srgbClr val="0070C0"/>
                </a:solidFill>
                <a:latin typeface="+mn-lt"/>
                <a:ea typeface="MS PGothic" pitchFamily="34" charset="-128"/>
                <a:cs typeface="MS PGothic" pitchFamily="34" charset="-128"/>
              </a:rPr>
              <a:t>several </a:t>
            </a:r>
            <a:r>
              <a:rPr lang="en-US" sz="1600" dirty="0">
                <a:solidFill>
                  <a:srgbClr val="0070C0"/>
                </a:solidFill>
                <a:latin typeface="+mn-lt"/>
                <a:ea typeface="MS PGothic" pitchFamily="34" charset="-128"/>
                <a:cs typeface="MS PGothic" pitchFamily="34" charset="-128"/>
              </a:rPr>
              <a:t>different art forms in a collaborative </a:t>
            </a:r>
            <a:r>
              <a:rPr lang="en-US" sz="1600" dirty="0" smtClean="0">
                <a:solidFill>
                  <a:srgbClr val="0070C0"/>
                </a:solidFill>
                <a:latin typeface="+mn-lt"/>
                <a:ea typeface="MS PGothic" pitchFamily="34" charset="-128"/>
                <a:cs typeface="MS PGothic" pitchFamily="34" charset="-128"/>
              </a:rPr>
              <a:t>way</a:t>
            </a:r>
          </a:p>
          <a:p>
            <a:pPr marL="1085850" lvl="2" eaLnBrk="1" hangingPunct="1">
              <a:lnSpc>
                <a:spcPct val="130000"/>
              </a:lnSpc>
              <a:buFont typeface="Arial"/>
              <a:buChar char="•"/>
              <a:defRPr/>
            </a:pPr>
            <a:r>
              <a:rPr lang="en-US" sz="1600" dirty="0" smtClean="0">
                <a:solidFill>
                  <a:srgbClr val="0070C0"/>
                </a:solidFill>
                <a:latin typeface="+mn-lt"/>
                <a:ea typeface="MS PGothic" pitchFamily="34" charset="-128"/>
                <a:cs typeface="MS PGothic" pitchFamily="34" charset="-128"/>
              </a:rPr>
              <a:t>style </a:t>
            </a:r>
            <a:r>
              <a:rPr lang="en-US" sz="1600" dirty="0">
                <a:solidFill>
                  <a:srgbClr val="0070C0"/>
                </a:solidFill>
                <a:latin typeface="+mn-lt"/>
                <a:ea typeface="MS PGothic" pitchFamily="34" charset="-128"/>
                <a:cs typeface="MS PGothic" pitchFamily="34" charset="-128"/>
              </a:rPr>
              <a:t>can include musicals, opera and performance </a:t>
            </a:r>
            <a:r>
              <a:rPr lang="en-US" sz="1600" dirty="0" smtClean="0">
                <a:solidFill>
                  <a:srgbClr val="0070C0"/>
                </a:solidFill>
                <a:latin typeface="+mn-lt"/>
                <a:ea typeface="MS PGothic" pitchFamily="34" charset="-128"/>
                <a:cs typeface="MS PGothic" pitchFamily="34" charset="-128"/>
              </a:rPr>
              <a:t>art</a:t>
            </a:r>
            <a:endParaRPr lang="en-US" sz="1600" dirty="0">
              <a:solidFill>
                <a:srgbClr val="0070C0"/>
              </a:solidFill>
              <a:latin typeface="+mn-lt"/>
              <a:ea typeface="MS PGothic" pitchFamily="34" charset="-128"/>
              <a:cs typeface="MS PGothic" pitchFamily="34" charset="-128"/>
            </a:endParaRPr>
          </a:p>
          <a:p>
            <a:pPr marL="0" indent="0" eaLnBrk="1" hangingPunct="1">
              <a:defRPr/>
            </a:pPr>
            <a:endParaRPr lang="en-US" dirty="0">
              <a:ea typeface="MS PGothic" pitchFamily="34" charset="-128"/>
              <a:cs typeface="MS PGothic" pitchFamily="34" charset="-128"/>
            </a:endParaRPr>
          </a:p>
        </p:txBody>
      </p:sp>
    </p:spTree>
    <p:extLst>
      <p:ext uri="{BB962C8B-B14F-4D97-AF65-F5344CB8AC3E}">
        <p14:creationId xmlns:p14="http://schemas.microsoft.com/office/powerpoint/2010/main" val="29021385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smtClean="0">
                <a:solidFill>
                  <a:schemeClr val="bg1"/>
                </a:solidFill>
                <a:latin typeface="Calibri" pitchFamily="34" charset="0"/>
                <a:ea typeface="MS PGothic" pitchFamily="34" charset="-128"/>
                <a:cs typeface="Calibri" pitchFamily="34" charset="0"/>
              </a:rPr>
              <a:t>Artsource® </a:t>
            </a:r>
            <a:r>
              <a:rPr lang="en-US" altLang="en-US" sz="3200" smtClean="0">
                <a:solidFill>
                  <a:schemeClr val="bg1"/>
                </a:solidFill>
                <a:latin typeface="Calibri" pitchFamily="34" charset="0"/>
                <a:ea typeface="MS PGothic" pitchFamily="34" charset="-128"/>
                <a:cs typeface="Calibri" pitchFamily="34" charset="0"/>
              </a:rPr>
              <a:t>Unit Introduction</a:t>
            </a:r>
            <a:endParaRPr lang="en-US" altLang="en-US" sz="3200" smtClean="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1946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895600"/>
            <a:ext cx="32004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2866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smtClean="0">
                <a:solidFill>
                  <a:schemeClr val="bg1"/>
                </a:solidFill>
                <a:latin typeface="Calibri" pitchFamily="34" charset="0"/>
                <a:ea typeface="MS PGothic" pitchFamily="34" charset="-128"/>
                <a:cs typeface="Calibri" pitchFamily="34" charset="0"/>
              </a:rPr>
              <a:t>Artsource® </a:t>
            </a:r>
            <a:r>
              <a:rPr lang="en-US" altLang="en-US" sz="3200" smtClean="0">
                <a:solidFill>
                  <a:schemeClr val="bg1"/>
                </a:solidFill>
                <a:latin typeface="Calibri" pitchFamily="34" charset="0"/>
                <a:ea typeface="MS PGothic" pitchFamily="34" charset="-128"/>
                <a:cs typeface="Calibri" pitchFamily="34" charset="0"/>
              </a:rPr>
              <a:t>Unit Introduction </a:t>
            </a:r>
            <a:r>
              <a:rPr lang="en-US" altLang="en-US" sz="3200" i="1" smtClean="0">
                <a:latin typeface="Calibri" pitchFamily="34" charset="0"/>
                <a:ea typeface="MS PGothic" pitchFamily="34" charset="-128"/>
                <a:cs typeface="Calibri" pitchFamily="34" charset="0"/>
              </a:rPr>
              <a:t>(continued)</a:t>
            </a:r>
            <a:endParaRPr lang="en-US" altLang="en-US" sz="3200" smtClean="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048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963" y="2968625"/>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3388" y="3962400"/>
            <a:ext cx="30861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01651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smtClean="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Present -Please place technology in BUSINESS mode</a:t>
            </a: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smtClean="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smtClean="0">
                <a:solidFill>
                  <a:schemeClr val="bg1"/>
                </a:solidFill>
                <a:latin typeface="Calibri" pitchFamily="34" charset="0"/>
                <a:ea typeface="MS PGothic" pitchFamily="34" charset="-128"/>
                <a:cs typeface="Calibri" pitchFamily="34" charset="0"/>
              </a:rPr>
              <a:t>Artsource® </a:t>
            </a:r>
            <a:r>
              <a:rPr lang="en-US" altLang="en-US" sz="3200" smtClean="0">
                <a:solidFill>
                  <a:schemeClr val="bg1"/>
                </a:solidFill>
                <a:latin typeface="Calibri" pitchFamily="34" charset="0"/>
                <a:ea typeface="MS PGothic" pitchFamily="34" charset="-128"/>
                <a:cs typeface="Calibri" pitchFamily="34" charset="0"/>
              </a:rPr>
              <a:t>Unit Introduction </a:t>
            </a:r>
            <a:r>
              <a:rPr lang="en-US" altLang="en-US" sz="3200" i="1" smtClean="0">
                <a:latin typeface="Calibri" pitchFamily="34" charset="0"/>
                <a:ea typeface="MS PGothic" pitchFamily="34" charset="-128"/>
                <a:cs typeface="Calibri" pitchFamily="34" charset="0"/>
              </a:rPr>
              <a:t>(continued)</a:t>
            </a:r>
            <a:endParaRPr lang="en-US" altLang="en-US" sz="3200" smtClean="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150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838" y="2514600"/>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0838" y="3429000"/>
            <a:ext cx="308451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1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3863" y="4219575"/>
            <a:ext cx="4338637"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89363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smtClean="0">
                <a:solidFill>
                  <a:schemeClr val="bg1"/>
                </a:solidFill>
                <a:latin typeface="Calibri" pitchFamily="34" charset="0"/>
                <a:ea typeface="MS PGothic" pitchFamily="34" charset="-128"/>
                <a:cs typeface="Calibri" pitchFamily="34" charset="0"/>
              </a:rPr>
              <a:t>Artsource® </a:t>
            </a:r>
            <a:r>
              <a:rPr lang="en-US" altLang="en-US" sz="3200" smtClean="0">
                <a:solidFill>
                  <a:schemeClr val="bg1"/>
                </a:solidFill>
                <a:latin typeface="Calibri" pitchFamily="34" charset="0"/>
                <a:ea typeface="MS PGothic" pitchFamily="34" charset="-128"/>
                <a:cs typeface="Calibri" pitchFamily="34" charset="0"/>
              </a:rPr>
              <a:t>Unit Introduction </a:t>
            </a:r>
            <a:r>
              <a:rPr lang="en-US" altLang="en-US" sz="3200" i="1" smtClean="0">
                <a:latin typeface="Calibri" pitchFamily="34" charset="0"/>
                <a:ea typeface="MS PGothic" pitchFamily="34" charset="-128"/>
                <a:cs typeface="Calibri" pitchFamily="34" charset="0"/>
              </a:rPr>
              <a:t>(continued)</a:t>
            </a:r>
            <a:endParaRPr lang="en-US" altLang="en-US" sz="3200" smtClean="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25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838" y="2514600"/>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0838" y="3429000"/>
            <a:ext cx="308451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4"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4267200"/>
            <a:ext cx="4195763" cy="177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01582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smtClean="0">
                <a:solidFill>
                  <a:schemeClr val="bg1"/>
                </a:solidFill>
                <a:latin typeface="Calibri" pitchFamily="34" charset="0"/>
                <a:ea typeface="MS PGothic" pitchFamily="34" charset="-128"/>
                <a:cs typeface="Calibri" pitchFamily="34" charset="0"/>
              </a:rPr>
              <a:t>Artsource® </a:t>
            </a:r>
            <a:r>
              <a:rPr lang="en-US" altLang="en-US" sz="3200" smtClean="0">
                <a:solidFill>
                  <a:schemeClr val="bg1"/>
                </a:solidFill>
                <a:latin typeface="Calibri" pitchFamily="34" charset="0"/>
                <a:ea typeface="MS PGothic" pitchFamily="34" charset="-128"/>
                <a:cs typeface="Calibri" pitchFamily="34" charset="0"/>
              </a:rPr>
              <a:t>Unit Introduction </a:t>
            </a:r>
            <a:r>
              <a:rPr lang="en-US" altLang="en-US" sz="3200" i="1" smtClean="0">
                <a:latin typeface="Calibri" pitchFamily="34" charset="0"/>
                <a:ea typeface="MS PGothic" pitchFamily="34" charset="-128"/>
                <a:cs typeface="Calibri" pitchFamily="34" charset="0"/>
              </a:rPr>
              <a:t>(continued)</a:t>
            </a:r>
            <a:endParaRPr lang="en-US" altLang="en-US" sz="3200" smtClean="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35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838" y="2514600"/>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0838" y="3429000"/>
            <a:ext cx="308451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243388"/>
            <a:ext cx="4418013"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5877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smtClean="0">
                <a:solidFill>
                  <a:schemeClr val="bg1"/>
                </a:solidFill>
                <a:latin typeface="Calibri" pitchFamily="34" charset="0"/>
                <a:ea typeface="MS PGothic" pitchFamily="34" charset="-128"/>
                <a:cs typeface="Calibri" pitchFamily="34" charset="0"/>
              </a:rPr>
              <a:t>Artsource® </a:t>
            </a:r>
            <a:r>
              <a:rPr lang="en-US" altLang="en-US" sz="3200" smtClean="0">
                <a:solidFill>
                  <a:schemeClr val="bg1"/>
                </a:solidFill>
                <a:latin typeface="Calibri" pitchFamily="34" charset="0"/>
                <a:ea typeface="MS PGothic" pitchFamily="34" charset="-128"/>
                <a:cs typeface="Calibri" pitchFamily="34" charset="0"/>
              </a:rPr>
              <a:t>Unit Introduction </a:t>
            </a:r>
            <a:r>
              <a:rPr lang="en-US" altLang="en-US" sz="3200" i="1" smtClean="0">
                <a:solidFill>
                  <a:schemeClr val="bg1"/>
                </a:solidFill>
                <a:latin typeface="Calibri" pitchFamily="34" charset="0"/>
                <a:ea typeface="MS PGothic" pitchFamily="34" charset="-128"/>
                <a:cs typeface="Calibri" pitchFamily="34" charset="0"/>
              </a:rPr>
              <a:t>(continued)</a:t>
            </a:r>
            <a:endParaRPr lang="en-US" altLang="en-US" sz="3200" i="1" smtClean="0">
              <a:latin typeface="Calibri" pitchFamily="34" charset="0"/>
              <a:ea typeface="MS PGothic" pitchFamily="34" charset="-128"/>
              <a:cs typeface="Calibri" pitchFamily="34" charset="0"/>
            </a:endParaRPr>
          </a:p>
        </p:txBody>
      </p:sp>
      <p:pic>
        <p:nvPicPr>
          <p:cNvPr id="24579"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8011" y="3391830"/>
            <a:ext cx="2417763" cy="2714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1"/>
          <p:cNvSpPr>
            <a:spLocks noChangeArrowheads="1"/>
          </p:cNvSpPr>
          <p:nvPr/>
        </p:nvSpPr>
        <p:spPr bwMode="auto">
          <a:xfrm>
            <a:off x="3076575" y="3948113"/>
            <a:ext cx="457200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r>
              <a:rPr lang="ja-JP" altLang="en-US" i="1" dirty="0"/>
              <a:t>“</a:t>
            </a:r>
            <a:r>
              <a:rPr lang="en-US" altLang="ja-JP" i="1" dirty="0"/>
              <a:t>I am a weaver of words.</a:t>
            </a:r>
            <a:endParaRPr lang="en-US" altLang="ja-JP" dirty="0"/>
          </a:p>
          <a:p>
            <a:r>
              <a:rPr lang="en-US" altLang="en-US" i="1" dirty="0"/>
              <a:t>Storytelling gives me the</a:t>
            </a:r>
          </a:p>
          <a:p>
            <a:r>
              <a:rPr lang="en-US" altLang="en-US" i="1" dirty="0"/>
              <a:t>opportunity to intertwine the</a:t>
            </a:r>
          </a:p>
          <a:p>
            <a:r>
              <a:rPr lang="en-US" altLang="en-US" i="1" dirty="0"/>
              <a:t>tradition of orally handed</a:t>
            </a:r>
          </a:p>
          <a:p>
            <a:r>
              <a:rPr lang="en-US" altLang="en-US" i="1" dirty="0"/>
              <a:t>down stories of the Native</a:t>
            </a:r>
          </a:p>
          <a:p>
            <a:r>
              <a:rPr lang="en-US" altLang="en-US" i="1" dirty="0"/>
              <a:t>American cultures with the</a:t>
            </a:r>
          </a:p>
          <a:p>
            <a:r>
              <a:rPr lang="en-US" altLang="en-US" i="1" dirty="0"/>
              <a:t>contemporary experiences of my</a:t>
            </a:r>
          </a:p>
          <a:p>
            <a:r>
              <a:rPr lang="en-US" altLang="en-US" i="1" dirty="0"/>
              <a:t>life and lives which continue to</a:t>
            </a:r>
          </a:p>
          <a:p>
            <a:r>
              <a:rPr lang="en-US" altLang="en-US" i="1" dirty="0"/>
              <a:t>survive in the present age.</a:t>
            </a:r>
            <a:r>
              <a:rPr lang="ja-JP" altLang="en-US" i="1" dirty="0"/>
              <a:t>”</a:t>
            </a:r>
            <a:endParaRPr lang="en-US" altLang="ja-JP" i="1" dirty="0"/>
          </a:p>
          <a:p>
            <a:pPr>
              <a:buFont typeface="Arial" charset="0"/>
              <a:buNone/>
            </a:pPr>
            <a:r>
              <a:rPr lang="en-US" altLang="en-US" i="1" dirty="0"/>
              <a:t>                                   – Geri </a:t>
            </a:r>
            <a:r>
              <a:rPr lang="en-US" altLang="en-US" i="1" dirty="0" err="1"/>
              <a:t>Keams</a:t>
            </a:r>
            <a:endParaRPr lang="en-US" altLang="en-US" dirty="0"/>
          </a:p>
          <a:p>
            <a:endParaRPr lang="en-US" altLang="en-US" dirty="0"/>
          </a:p>
        </p:txBody>
      </p:sp>
      <p:pic>
        <p:nvPicPr>
          <p:cNvPr id="2458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3605033"/>
            <a:ext cx="2676525" cy="2288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81000" y="1143000"/>
            <a:ext cx="7620000" cy="2108269"/>
          </a:xfrm>
          <a:prstGeom prst="rect">
            <a:avLst/>
          </a:prstGeom>
        </p:spPr>
        <p:txBody>
          <a:bodyPr wrap="square">
            <a:spAutoFit/>
          </a:bodyPr>
          <a:lstStyle/>
          <a:p>
            <a:pPr eaLnBrk="1" hangingPunct="1">
              <a:spcAft>
                <a:spcPts val="1800"/>
              </a:spcAft>
              <a:defRPr/>
            </a:pPr>
            <a:r>
              <a:rPr lang="en-US" sz="2400" b="1" u="sng" dirty="0">
                <a:ea typeface="MS PGothic" charset="0"/>
                <a:cs typeface="MS PGothic" charset="0"/>
              </a:rPr>
              <a:t>Each </a:t>
            </a:r>
            <a:r>
              <a:rPr lang="en-US" sz="2400" b="1" i="1" u="sng" dirty="0">
                <a:ea typeface="MS PGothic" charset="0"/>
                <a:cs typeface="MS PGothic" charset="0"/>
              </a:rPr>
              <a:t>Artsource®</a:t>
            </a:r>
            <a:r>
              <a:rPr lang="en-US" sz="2400" b="1" u="sng" dirty="0">
                <a:ea typeface="MS PGothic" charset="0"/>
                <a:cs typeface="MS PGothic" charset="0"/>
              </a:rPr>
              <a:t> unit also contains</a:t>
            </a:r>
            <a:r>
              <a:rPr lang="en-US" sz="2400" b="1" dirty="0">
                <a:ea typeface="MS PGothic" charset="0"/>
                <a:cs typeface="MS PGothic" charset="0"/>
              </a:rPr>
              <a:t>: </a:t>
            </a:r>
            <a:endParaRPr lang="en-US" altLang="ja-JP" sz="2400" dirty="0">
              <a:latin typeface="Arial" pitchFamily="34" charset="0"/>
              <a:ea typeface="MS PGothic" charset="0"/>
              <a:cs typeface="MS PGothic" charset="0"/>
            </a:endParaRPr>
          </a:p>
          <a:p>
            <a:pPr marL="285750" indent="-285750" eaLnBrk="1" hangingPunct="1">
              <a:buFont typeface="Arial" panose="020B0604020202020204" pitchFamily="34" charset="0"/>
              <a:buChar char="•"/>
              <a:defRPr/>
            </a:pPr>
            <a:r>
              <a:rPr lang="en-US" altLang="ja-JP" sz="2400" dirty="0">
                <a:solidFill>
                  <a:srgbClr val="FF0000"/>
                </a:solidFill>
                <a:latin typeface="Arial" pitchFamily="34" charset="0"/>
                <a:ea typeface="MS PGothic" charset="0"/>
                <a:cs typeface="MS PGothic" charset="0"/>
              </a:rPr>
              <a:t>A photo of the artist </a:t>
            </a:r>
          </a:p>
          <a:p>
            <a:pPr eaLnBrk="1" hangingPunct="1">
              <a:defRPr/>
            </a:pPr>
            <a:endParaRPr lang="en-US" altLang="ja-JP" sz="1000" dirty="0">
              <a:solidFill>
                <a:srgbClr val="FF0000"/>
              </a:solidFill>
              <a:latin typeface="Arial" pitchFamily="34" charset="0"/>
              <a:ea typeface="MS PGothic" charset="0"/>
              <a:cs typeface="MS PGothic" charset="0"/>
            </a:endParaRPr>
          </a:p>
          <a:p>
            <a:pPr marL="285750" indent="-285750" eaLnBrk="1" hangingPunct="1">
              <a:buFont typeface="Arial" panose="020B0604020202020204" pitchFamily="34" charset="0"/>
              <a:buChar char="•"/>
              <a:defRPr/>
            </a:pPr>
            <a:r>
              <a:rPr lang="en-US" altLang="ja-JP" sz="2400" dirty="0">
                <a:solidFill>
                  <a:srgbClr val="FF0000"/>
                </a:solidFill>
                <a:latin typeface="Arial" pitchFamily="34" charset="0"/>
                <a:ea typeface="MS PGothic" charset="0"/>
                <a:cs typeface="MS PGothic" charset="0"/>
              </a:rPr>
              <a:t>A quote from the artist</a:t>
            </a:r>
          </a:p>
          <a:p>
            <a:pPr eaLnBrk="1" hangingPunct="1">
              <a:buFontTx/>
              <a:buChar char="•"/>
              <a:defRPr/>
            </a:pPr>
            <a:endParaRPr lang="en-US" altLang="ja-JP" sz="1000" dirty="0">
              <a:solidFill>
                <a:srgbClr val="FF0000"/>
              </a:solidFill>
              <a:latin typeface="Arial" pitchFamily="34" charset="0"/>
              <a:ea typeface="MS PGothic" charset="0"/>
              <a:cs typeface="MS PGothic" charset="0"/>
            </a:endParaRPr>
          </a:p>
          <a:p>
            <a:pPr marL="285750" indent="-285750" eaLnBrk="1" hangingPunct="1">
              <a:buFont typeface="Arial" panose="020B0604020202020204" pitchFamily="34" charset="0"/>
              <a:buChar char="•"/>
              <a:defRPr/>
            </a:pPr>
            <a:r>
              <a:rPr lang="en-US" altLang="ja-JP" sz="2400" dirty="0">
                <a:solidFill>
                  <a:srgbClr val="FF0000"/>
                </a:solidFill>
                <a:latin typeface="Arial" pitchFamily="34" charset="0"/>
                <a:ea typeface="MS PGothic" charset="0"/>
                <a:cs typeface="MS PGothic" charset="0"/>
              </a:rPr>
              <a:t>A map showing where the artist lived and worked</a:t>
            </a:r>
            <a:endParaRPr lang="en-US" sz="2400" dirty="0">
              <a:solidFill>
                <a:srgbClr val="FF0000"/>
              </a:solidFill>
              <a:latin typeface="Arial" pitchFamily="34" charset="0"/>
              <a:ea typeface="MS PGothic" charset="0"/>
              <a:cs typeface="MS PGothic" charset="0"/>
            </a:endParaRPr>
          </a:p>
        </p:txBody>
      </p:sp>
    </p:spTree>
    <p:extLst>
      <p:ext uri="{BB962C8B-B14F-4D97-AF65-F5344CB8AC3E}">
        <p14:creationId xmlns:p14="http://schemas.microsoft.com/office/powerpoint/2010/main" val="32776192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600" i="1" smtClean="0">
                <a:solidFill>
                  <a:schemeClr val="bg1"/>
                </a:solidFill>
                <a:latin typeface="Calibri" pitchFamily="34" charset="0"/>
                <a:ea typeface="MS PGothic" pitchFamily="34" charset="-128"/>
                <a:cs typeface="Calibri" pitchFamily="34" charset="0"/>
              </a:rPr>
              <a:t>Artsource® Unit Content</a:t>
            </a:r>
            <a:endParaRPr lang="en-US" altLang="en-US" sz="3600" smtClean="0">
              <a:latin typeface="Calibri" pitchFamily="34" charset="0"/>
              <a:cs typeface="Calibri" pitchFamily="34" charset="0"/>
            </a:endParaRPr>
          </a:p>
        </p:txBody>
      </p:sp>
      <p:sp>
        <p:nvSpPr>
          <p:cNvPr id="22531" name="Content Placeholder 2"/>
          <p:cNvSpPr>
            <a:spLocks noGrp="1"/>
          </p:cNvSpPr>
          <p:nvPr>
            <p:ph idx="1"/>
          </p:nvPr>
        </p:nvSpPr>
        <p:spPr>
          <a:xfrm>
            <a:off x="228600" y="1295400"/>
            <a:ext cx="8636000" cy="4343400"/>
          </a:xfrm>
        </p:spPr>
        <p:txBody>
          <a:bodyPr/>
          <a:lstStyle/>
          <a:p>
            <a:pPr marL="0" indent="0">
              <a:spcAft>
                <a:spcPts val="600"/>
              </a:spcAft>
              <a:buFont typeface="Arial" charset="0"/>
              <a:buNone/>
              <a:defRPr/>
            </a:pPr>
            <a:endParaRPr lang="en-US" altLang="en-US" b="1" u="sng" dirty="0" smtClean="0">
              <a:solidFill>
                <a:schemeClr val="tx2"/>
              </a:solidFill>
              <a:latin typeface="Calibri" pitchFamily="34" charset="0"/>
              <a:cs typeface="Calibri" pitchFamily="34" charset="0"/>
              <a:sym typeface="Arial" pitchFamily="34" charset="0"/>
            </a:endParaRPr>
          </a:p>
          <a:p>
            <a:pPr marL="0" indent="0">
              <a:spcAft>
                <a:spcPts val="2400"/>
              </a:spcAft>
              <a:buFont typeface="Arial" charset="0"/>
              <a:buNone/>
              <a:defRPr/>
            </a:pPr>
            <a:r>
              <a:rPr lang="en-US" altLang="en-US" b="1" u="sng" dirty="0" smtClean="0">
                <a:solidFill>
                  <a:schemeClr val="tx1"/>
                </a:solidFill>
                <a:latin typeface="Calibri" pitchFamily="34" charset="0"/>
                <a:cs typeface="Calibri" pitchFamily="34" charset="0"/>
                <a:sym typeface="Arial" pitchFamily="34" charset="0"/>
              </a:rPr>
              <a:t>Unit Components</a:t>
            </a:r>
          </a:p>
          <a:p>
            <a:pPr>
              <a:spcAft>
                <a:spcPts val="1200"/>
              </a:spcAft>
              <a:buFont typeface="Arial" panose="020B0604020202020204" pitchFamily="34" charset="0"/>
              <a:buChar char="•"/>
              <a:defRPr/>
            </a:pPr>
            <a:r>
              <a:rPr lang="en-US" altLang="en-US" sz="2400" dirty="0" smtClean="0">
                <a:solidFill>
                  <a:schemeClr val="tx1"/>
                </a:solidFill>
                <a:latin typeface="Calibri" pitchFamily="34" charset="0"/>
                <a:cs typeface="Calibri" pitchFamily="34" charset="0"/>
                <a:sym typeface="Arial" pitchFamily="34" charset="0"/>
              </a:rPr>
              <a:t>Discussion Questions (after the video has been viewed)</a:t>
            </a:r>
          </a:p>
          <a:p>
            <a:pPr>
              <a:spcAft>
                <a:spcPts val="1200"/>
              </a:spcAft>
              <a:buFont typeface="Arial" panose="020B0604020202020204" pitchFamily="34" charset="0"/>
              <a:buChar char="•"/>
              <a:defRPr/>
            </a:pPr>
            <a:r>
              <a:rPr lang="en-US" altLang="en-US" sz="2400" dirty="0" smtClean="0">
                <a:solidFill>
                  <a:schemeClr val="tx1"/>
                </a:solidFill>
                <a:latin typeface="Calibri" pitchFamily="34" charset="0"/>
                <a:cs typeface="Calibri" pitchFamily="34" charset="0"/>
                <a:sym typeface="Arial" pitchFamily="34" charset="0"/>
              </a:rPr>
              <a:t>Multidisciplinary Options</a:t>
            </a:r>
          </a:p>
          <a:p>
            <a:pPr>
              <a:spcAft>
                <a:spcPts val="1200"/>
              </a:spcAft>
              <a:buFont typeface="Arial" panose="020B0604020202020204" pitchFamily="34" charset="0"/>
              <a:buChar char="•"/>
              <a:defRPr/>
            </a:pPr>
            <a:r>
              <a:rPr lang="en-US" altLang="en-US" sz="2400" dirty="0" smtClean="0">
                <a:solidFill>
                  <a:schemeClr val="tx1"/>
                </a:solidFill>
                <a:latin typeface="Calibri" pitchFamily="34" charset="0"/>
                <a:cs typeface="Calibri" pitchFamily="34" charset="0"/>
                <a:sym typeface="Arial" pitchFamily="34" charset="0"/>
              </a:rPr>
              <a:t>Sample Experiences (offering various levels that are scalable for K-8 instruction)</a:t>
            </a:r>
          </a:p>
          <a:p>
            <a:pPr>
              <a:spcAft>
                <a:spcPts val="1200"/>
              </a:spcAft>
              <a:buFont typeface="Arial" panose="020B0604020202020204" pitchFamily="34" charset="0"/>
              <a:buChar char="•"/>
              <a:defRPr/>
            </a:pPr>
            <a:r>
              <a:rPr lang="en-US" altLang="en-US" sz="2400" dirty="0" smtClean="0">
                <a:solidFill>
                  <a:schemeClr val="tx1"/>
                </a:solidFill>
                <a:latin typeface="Calibri" pitchFamily="34" charset="0"/>
                <a:cs typeface="Calibri" pitchFamily="34" charset="0"/>
                <a:sym typeface="Arial" pitchFamily="34" charset="0"/>
              </a:rPr>
              <a:t>Fully </a:t>
            </a:r>
            <a:r>
              <a:rPr lang="en-US" altLang="en-US" sz="2400" dirty="0">
                <a:solidFill>
                  <a:schemeClr val="tx1"/>
                </a:solidFill>
                <a:latin typeface="Calibri" pitchFamily="34" charset="0"/>
                <a:cs typeface="Calibri" pitchFamily="34" charset="0"/>
                <a:sym typeface="Arial" pitchFamily="34" charset="0"/>
              </a:rPr>
              <a:t>D</a:t>
            </a:r>
            <a:r>
              <a:rPr lang="en-US" altLang="en-US" sz="2400" dirty="0" smtClean="0">
                <a:solidFill>
                  <a:schemeClr val="tx1"/>
                </a:solidFill>
                <a:latin typeface="Calibri" pitchFamily="34" charset="0"/>
                <a:cs typeface="Calibri" pitchFamily="34" charset="0"/>
                <a:sym typeface="Arial" pitchFamily="34" charset="0"/>
              </a:rPr>
              <a:t>eveloped </a:t>
            </a:r>
            <a:r>
              <a:rPr lang="en-US" altLang="en-US" sz="2400" dirty="0">
                <a:solidFill>
                  <a:schemeClr val="tx1"/>
                </a:solidFill>
                <a:latin typeface="Calibri" pitchFamily="34" charset="0"/>
                <a:cs typeface="Calibri" pitchFamily="34" charset="0"/>
                <a:sym typeface="Arial" pitchFamily="34" charset="0"/>
              </a:rPr>
              <a:t>S</a:t>
            </a:r>
            <a:r>
              <a:rPr lang="en-US" altLang="en-US" sz="2400" dirty="0" smtClean="0">
                <a:solidFill>
                  <a:schemeClr val="tx1"/>
                </a:solidFill>
                <a:latin typeface="Calibri" pitchFamily="34" charset="0"/>
                <a:cs typeface="Calibri" pitchFamily="34" charset="0"/>
                <a:sym typeface="Arial" pitchFamily="34" charset="0"/>
              </a:rPr>
              <a:t>ample Lessons (scalable for K-8 instruction)</a:t>
            </a:r>
          </a:p>
          <a:p>
            <a:pPr>
              <a:spcAft>
                <a:spcPts val="2400"/>
              </a:spcAft>
              <a:defRPr/>
            </a:pPr>
            <a:endParaRPr lang="en-US" altLang="en-US" dirty="0" smtClean="0">
              <a:latin typeface="Calibri" pitchFamily="34" charset="0"/>
              <a:cs typeface="Calibri" pitchFamily="34" charset="0"/>
              <a:sym typeface="Arial" pitchFamily="34" charset="0"/>
            </a:endParaRPr>
          </a:p>
        </p:txBody>
      </p:sp>
    </p:spTree>
    <p:extLst>
      <p:ext uri="{BB962C8B-B14F-4D97-AF65-F5344CB8AC3E}">
        <p14:creationId xmlns:p14="http://schemas.microsoft.com/office/powerpoint/2010/main" val="18020720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i="1" dirty="0" smtClean="0">
                <a:solidFill>
                  <a:schemeClr val="bg1"/>
                </a:solidFill>
                <a:latin typeface="Calibri" pitchFamily="34" charset="0"/>
                <a:ea typeface="Arial" pitchFamily="34" charset="0"/>
                <a:cs typeface="Calibri" pitchFamily="34" charset="0"/>
                <a:sym typeface="Arial" pitchFamily="34" charset="0"/>
              </a:rPr>
              <a:t>The Quillwork Girl</a:t>
            </a:r>
            <a:r>
              <a:rPr lang="en-US" altLang="en-US" dirty="0" smtClean="0">
                <a:solidFill>
                  <a:schemeClr val="bg1"/>
                </a:solidFill>
                <a:latin typeface="Calibri" pitchFamily="34" charset="0"/>
                <a:ea typeface="Arial" pitchFamily="34" charset="0"/>
                <a:cs typeface="Calibri" pitchFamily="34" charset="0"/>
                <a:sym typeface="Arial" pitchFamily="34" charset="0"/>
              </a:rPr>
              <a:t> - Beginning</a:t>
            </a:r>
            <a:r>
              <a:rPr lang="en-US" altLang="en-US" dirty="0">
                <a:solidFill>
                  <a:schemeClr val="tx1"/>
                </a:solidFill>
                <a:latin typeface="Calibri" pitchFamily="34" charset="0"/>
                <a:ea typeface="Arial" pitchFamily="34" charset="0"/>
                <a:cs typeface="Calibri" pitchFamily="34" charset="0"/>
                <a:sym typeface="Arial" pitchFamily="34" charset="0"/>
              </a:rPr>
              <a:t/>
            </a:r>
            <a:br>
              <a:rPr lang="en-US" altLang="en-US" dirty="0">
                <a:solidFill>
                  <a:schemeClr val="tx1"/>
                </a:solidFill>
                <a:latin typeface="Calibri" pitchFamily="34" charset="0"/>
                <a:ea typeface="Arial" pitchFamily="34" charset="0"/>
                <a:cs typeface="Calibri" pitchFamily="34" charset="0"/>
                <a:sym typeface="Arial" pitchFamily="34" charset="0"/>
              </a:rPr>
            </a:br>
            <a:r>
              <a:rPr lang="en-US" altLang="en-US" dirty="0" smtClean="0">
                <a:latin typeface="Calibri" pitchFamily="34" charset="0"/>
                <a:ea typeface="MS PGothic" pitchFamily="34" charset="-128"/>
                <a:cs typeface="Calibri" pitchFamily="34" charset="0"/>
                <a:sym typeface="Arial" pitchFamily="34" charset="0"/>
              </a:rPr>
              <a:t/>
            </a:r>
            <a:br>
              <a:rPr lang="en-US" altLang="en-US" dirty="0" smtClean="0">
                <a:latin typeface="Calibri" pitchFamily="34" charset="0"/>
                <a:ea typeface="MS PGothic" pitchFamily="34" charset="-128"/>
                <a:cs typeface="Calibri" pitchFamily="34" charset="0"/>
                <a:sym typeface="Arial" pitchFamily="34" charset="0"/>
              </a:rPr>
            </a:br>
            <a:endParaRPr lang="en-US" altLang="en-US" dirty="0" smtClean="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smtClean="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smtClean="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smtClean="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266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725" y="1219200"/>
            <a:ext cx="60833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76400" y="5465951"/>
            <a:ext cx="6400800" cy="723275"/>
          </a:xfrm>
          <a:prstGeom prst="rect">
            <a:avLst/>
          </a:prstGeom>
          <a:noFill/>
        </p:spPr>
        <p:txBody>
          <a:bodyPr wrap="square" rtlCol="0">
            <a:spAutoFit/>
          </a:bodyPr>
          <a:lstStyle/>
          <a:p>
            <a:pPr>
              <a:spcAft>
                <a:spcPts val="600"/>
              </a:spcAft>
            </a:pPr>
            <a:r>
              <a:rPr lang="en-US" dirty="0" smtClean="0">
                <a:hlinkClick r:id="rId4"/>
              </a:rPr>
              <a:t>https://youtu.be/yrzosqccSDc</a:t>
            </a:r>
            <a:endParaRPr lang="en-US" dirty="0" smtClean="0"/>
          </a:p>
          <a:p>
            <a:endParaRPr lang="en-US" dirty="0"/>
          </a:p>
        </p:txBody>
      </p:sp>
    </p:spTree>
    <p:extLst>
      <p:ext uri="{BB962C8B-B14F-4D97-AF65-F5344CB8AC3E}">
        <p14:creationId xmlns:p14="http://schemas.microsoft.com/office/powerpoint/2010/main" val="4096318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4572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Discussion Questions</a:t>
            </a:r>
            <a:endParaRPr lang="en-US" altLang="en-US" sz="2400" i="1" smtClean="0">
              <a:latin typeface="Calibri" pitchFamily="34" charset="0"/>
              <a:ea typeface="MS PGothic" pitchFamily="34" charset="-128"/>
              <a:cs typeface="Calibri" pitchFamily="34" charset="0"/>
            </a:endParaRPr>
          </a:p>
        </p:txBody>
      </p:sp>
      <p:sp>
        <p:nvSpPr>
          <p:cNvPr id="59395" name="Content Placeholder 2"/>
          <p:cNvSpPr>
            <a:spLocks noGrp="1"/>
          </p:cNvSpPr>
          <p:nvPr>
            <p:ph idx="1"/>
          </p:nvPr>
        </p:nvSpPr>
        <p:spPr bwMode="auto">
          <a:xfrm>
            <a:off x="228600" y="1447800"/>
            <a:ext cx="8686800" cy="5410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Aft>
                <a:spcPts val="600"/>
              </a:spcAft>
              <a:defRPr/>
            </a:pPr>
            <a:r>
              <a:rPr lang="en-US" altLang="en-US" b="1" dirty="0" smtClean="0">
                <a:latin typeface="Calibri" pitchFamily="34" charset="0"/>
                <a:ea typeface="MS PGothic" pitchFamily="34" charset="-128"/>
                <a:cs typeface="Calibri" pitchFamily="34" charset="0"/>
              </a:rPr>
              <a:t>After watching the video of </a:t>
            </a:r>
            <a:r>
              <a:rPr lang="en-US" altLang="en-US" b="1" i="1" dirty="0" smtClean="0">
                <a:latin typeface="Calibri" pitchFamily="34" charset="0"/>
                <a:ea typeface="MS PGothic" pitchFamily="34" charset="-128"/>
                <a:cs typeface="Calibri" pitchFamily="34" charset="0"/>
              </a:rPr>
              <a:t>The Quillwork Girl</a:t>
            </a:r>
            <a:r>
              <a:rPr lang="en-US" altLang="en-US" dirty="0" smtClean="0">
                <a:latin typeface="Calibri" pitchFamily="34" charset="0"/>
                <a:ea typeface="MS PGothic" pitchFamily="34" charset="-128"/>
                <a:cs typeface="Calibri" pitchFamily="34" charset="0"/>
              </a:rPr>
              <a:t>:</a:t>
            </a:r>
          </a:p>
          <a:p>
            <a:pPr marL="0" indent="0" eaLnBrk="1" hangingPunct="1">
              <a:defRPr/>
            </a:pPr>
            <a:endParaRPr lang="en-US" altLang="en-US" sz="500" dirty="0" smtClean="0">
              <a:latin typeface="Calibri" pitchFamily="34" charset="0"/>
              <a:ea typeface="MS PGothic" pitchFamily="34" charset="-128"/>
              <a:cs typeface="Calibri" pitchFamily="34" charset="0"/>
            </a:endParaRPr>
          </a:p>
          <a:p>
            <a:pPr marL="0" indent="0" eaLnBrk="1" hangingPunct="1">
              <a:defRPr/>
            </a:pPr>
            <a:endParaRPr lang="en-US" altLang="en-US" sz="500" dirty="0" smtClean="0">
              <a:latin typeface="Calibri" pitchFamily="34" charset="0"/>
              <a:ea typeface="MS PGothic" pitchFamily="34" charset="-128"/>
              <a:cs typeface="Calibri" pitchFamily="34" charset="0"/>
            </a:endParaRPr>
          </a:p>
          <a:p>
            <a:pPr marL="285750" indent="-285750" eaLnBrk="1" hangingPunct="1">
              <a:spcAft>
                <a:spcPts val="1200"/>
              </a:spcAft>
              <a:buFont typeface="Arial" panose="020B0604020202020204" pitchFamily="34" charset="0"/>
              <a:buChar char="•"/>
              <a:defRPr/>
            </a:pPr>
            <a:r>
              <a:rPr lang="en-US" altLang="en-US" sz="2400" dirty="0" smtClean="0">
                <a:latin typeface="Calibri" pitchFamily="34" charset="0"/>
                <a:ea typeface="MS PGothic" pitchFamily="34" charset="-128"/>
                <a:cs typeface="Calibri" pitchFamily="34" charset="0"/>
              </a:rPr>
              <a:t>If you could choose three adjectives to describe </a:t>
            </a:r>
            <a:r>
              <a:rPr lang="en-US" altLang="en-US" sz="2400" i="1" dirty="0" smtClean="0">
                <a:latin typeface="Calibri" pitchFamily="34" charset="0"/>
                <a:ea typeface="MS PGothic" pitchFamily="34" charset="-128"/>
                <a:cs typeface="Calibri" pitchFamily="34" charset="0"/>
              </a:rPr>
              <a:t>The Quillwork Girl</a:t>
            </a:r>
            <a:r>
              <a:rPr lang="en-US" altLang="en-US" sz="2400" dirty="0" smtClean="0">
                <a:latin typeface="Calibri" pitchFamily="34" charset="0"/>
                <a:ea typeface="MS PGothic" pitchFamily="34" charset="-128"/>
                <a:cs typeface="Calibri" pitchFamily="34" charset="0"/>
              </a:rPr>
              <a:t>, what would they be?</a:t>
            </a:r>
          </a:p>
          <a:p>
            <a:pPr marL="0" indent="0" eaLnBrk="1" hangingPunct="1">
              <a:spcAft>
                <a:spcPts val="1200"/>
              </a:spcAft>
              <a:defRPr/>
            </a:pPr>
            <a:endParaRPr lang="en-US" altLang="en-US" sz="2400" dirty="0" smtClean="0">
              <a:latin typeface="Calibri" pitchFamily="34" charset="0"/>
              <a:ea typeface="MS PGothic" pitchFamily="34" charset="-128"/>
              <a:cs typeface="Calibri" pitchFamily="34" charset="0"/>
            </a:endParaRPr>
          </a:p>
          <a:p>
            <a:pPr marL="285750" indent="-285750" eaLnBrk="1" hangingPunct="1">
              <a:spcAft>
                <a:spcPts val="12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Everybody has a gift. </a:t>
            </a:r>
            <a:r>
              <a:rPr lang="en-US" altLang="en-US" sz="2400" i="1" dirty="0">
                <a:latin typeface="Calibri" pitchFamily="34" charset="0"/>
                <a:ea typeface="MS PGothic" pitchFamily="34" charset="-128"/>
                <a:cs typeface="Calibri" pitchFamily="34" charset="0"/>
              </a:rPr>
              <a:t>The Quillwork Girl </a:t>
            </a:r>
            <a:r>
              <a:rPr lang="en-US" altLang="en-US" sz="2400" dirty="0">
                <a:latin typeface="Calibri" pitchFamily="34" charset="0"/>
                <a:ea typeface="MS PGothic" pitchFamily="34" charset="-128"/>
                <a:cs typeface="Calibri" pitchFamily="34" charset="0"/>
              </a:rPr>
              <a:t>created beautiful clothes. What is your gift</a:t>
            </a:r>
            <a:r>
              <a:rPr lang="en-US" altLang="en-US" sz="2400" dirty="0" smtClean="0">
                <a:latin typeface="Calibri" pitchFamily="34" charset="0"/>
                <a:ea typeface="MS PGothic" pitchFamily="34" charset="-128"/>
                <a:cs typeface="Calibri" pitchFamily="34" charset="0"/>
              </a:rPr>
              <a:t>?</a:t>
            </a:r>
          </a:p>
          <a:p>
            <a:pPr marL="285750" indent="-285750" eaLnBrk="1" hangingPunct="1">
              <a:spcAft>
                <a:spcPts val="1200"/>
              </a:spcAft>
              <a:buFont typeface="Arial" panose="020B0604020202020204" pitchFamily="34" charset="0"/>
              <a:buChar char="•"/>
              <a:defRPr/>
            </a:pPr>
            <a:endParaRPr lang="en-US" altLang="en-US" sz="2400" dirty="0" smtClean="0">
              <a:latin typeface="Calibri" pitchFamily="34" charset="0"/>
              <a:ea typeface="MS PGothic" pitchFamily="34" charset="-128"/>
              <a:cs typeface="Calibri" pitchFamily="34" charset="0"/>
            </a:endParaRPr>
          </a:p>
          <a:p>
            <a:pPr marL="285750" indent="-285750" eaLnBrk="1" hangingPunct="1">
              <a:spcAft>
                <a:spcPts val="1200"/>
              </a:spcAft>
              <a:buFont typeface="Arial" panose="020B0604020202020204" pitchFamily="34" charset="0"/>
              <a:buChar char="•"/>
              <a:defRPr/>
            </a:pPr>
            <a:r>
              <a:rPr lang="en-US" altLang="en-US" sz="2400" dirty="0" smtClean="0">
                <a:latin typeface="Calibri" pitchFamily="34" charset="0"/>
                <a:ea typeface="MS PGothic" pitchFamily="34" charset="-128"/>
                <a:cs typeface="Calibri" pitchFamily="34" charset="0"/>
              </a:rPr>
              <a:t>Who was the hero in </a:t>
            </a:r>
            <a:r>
              <a:rPr lang="en-US" altLang="en-US" sz="2400" i="1" dirty="0" smtClean="0">
                <a:latin typeface="Calibri" pitchFamily="34" charset="0"/>
                <a:ea typeface="MS PGothic" pitchFamily="34" charset="-128"/>
                <a:cs typeface="Calibri" pitchFamily="34" charset="0"/>
              </a:rPr>
              <a:t>The Quillwork Girl? </a:t>
            </a:r>
            <a:r>
              <a:rPr lang="en-US" altLang="en-US" sz="2400" dirty="0" smtClean="0">
                <a:latin typeface="Calibri" pitchFamily="34" charset="0"/>
                <a:ea typeface="MS PGothic" pitchFamily="34" charset="-128"/>
                <a:cs typeface="Calibri" pitchFamily="34" charset="0"/>
              </a:rPr>
              <a:t>Why do you think this was the hero?</a:t>
            </a:r>
            <a:endParaRPr lang="en-US" altLang="en-US" sz="2400" i="1" dirty="0" smtClean="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26017613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Multidisciplinary Options</a:t>
            </a:r>
          </a:p>
        </p:txBody>
      </p:sp>
      <p:sp>
        <p:nvSpPr>
          <p:cNvPr id="60419" name="Content Placeholder 2"/>
          <p:cNvSpPr>
            <a:spLocks noGrp="1"/>
          </p:cNvSpPr>
          <p:nvPr>
            <p:ph idx="1"/>
          </p:nvPr>
        </p:nvSpPr>
        <p:spPr bwMode="auto">
          <a:xfrm>
            <a:off x="76200" y="1371600"/>
            <a:ext cx="8991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Aft>
                <a:spcPts val="1800"/>
              </a:spcAft>
              <a:buFont typeface="Arial" panose="020B0604020202020204" pitchFamily="34" charset="0"/>
              <a:buChar char="•"/>
              <a:defRPr/>
            </a:pPr>
            <a:r>
              <a:rPr lang="en-US" altLang="en-US" dirty="0" smtClean="0">
                <a:latin typeface="Calibri" pitchFamily="34" charset="0"/>
                <a:ea typeface="MS PGothic" pitchFamily="34" charset="-128"/>
                <a:cs typeface="Calibri" pitchFamily="34" charset="0"/>
                <a:sym typeface="Arial" pitchFamily="34" charset="0"/>
              </a:rPr>
              <a:t>Native Americans used a type of sign or notation called pictographs which were painted on tree bark or animal skins. Find examples to use for mural making, telling a simple story with selected symbols or images.</a:t>
            </a:r>
          </a:p>
          <a:p>
            <a:pPr marL="0" indent="0" eaLnBrk="1" hangingPunct="1">
              <a:defRPr/>
            </a:pPr>
            <a:endParaRPr lang="en-US" altLang="en-US" dirty="0" smtClean="0">
              <a:latin typeface="Calibri" pitchFamily="34" charset="0"/>
              <a:ea typeface="MS PGothic" pitchFamily="34" charset="-128"/>
              <a:cs typeface="Calibri" pitchFamily="34" charset="0"/>
              <a:sym typeface="Arial" pitchFamily="34" charset="0"/>
            </a:endParaRPr>
          </a:p>
          <a:p>
            <a:pPr eaLnBrk="1" hangingPunct="1">
              <a:spcAft>
                <a:spcPts val="1800"/>
              </a:spcAft>
              <a:buFont typeface="Arial" panose="020B0604020202020204" pitchFamily="34" charset="0"/>
              <a:buChar char="•"/>
              <a:defRPr/>
            </a:pPr>
            <a:r>
              <a:rPr lang="en-US" altLang="en-US" dirty="0" smtClean="0">
                <a:latin typeface="Calibri" pitchFamily="34" charset="0"/>
                <a:ea typeface="MS PGothic" pitchFamily="34" charset="-128"/>
                <a:cs typeface="Calibri" pitchFamily="34" charset="0"/>
                <a:sym typeface="Arial" pitchFamily="34" charset="0"/>
              </a:rPr>
              <a:t>Many tribes wear headdresses and elaborate costume pieces in their rituals and ceremonies. Create masks and/or costumes patterned after those used by, for example, the </a:t>
            </a:r>
            <a:r>
              <a:rPr lang="en-US" altLang="en-US" dirty="0" err="1" smtClean="0">
                <a:latin typeface="Calibri" pitchFamily="34" charset="0"/>
                <a:ea typeface="MS PGothic" pitchFamily="34" charset="-128"/>
                <a:cs typeface="Calibri" pitchFamily="34" charset="0"/>
                <a:sym typeface="Arial" pitchFamily="34" charset="0"/>
              </a:rPr>
              <a:t>Zuñi</a:t>
            </a:r>
            <a:r>
              <a:rPr lang="en-US" altLang="en-US" dirty="0" smtClean="0">
                <a:latin typeface="Calibri" pitchFamily="34" charset="0"/>
                <a:ea typeface="MS PGothic" pitchFamily="34" charset="-128"/>
                <a:cs typeface="Calibri" pitchFamily="34" charset="0"/>
                <a:sym typeface="Arial" pitchFamily="34" charset="0"/>
              </a:rPr>
              <a:t> or Eskimo peoples. Incorporate them into a story theatre presentation. Refer to the </a:t>
            </a:r>
            <a:r>
              <a:rPr lang="en-US" altLang="en-US" i="1" dirty="0" smtClean="0">
                <a:latin typeface="Calibri" pitchFamily="34" charset="0"/>
                <a:ea typeface="MS PGothic" pitchFamily="34" charset="-128"/>
                <a:cs typeface="Calibri" pitchFamily="34" charset="0"/>
                <a:sym typeface="Arial" pitchFamily="34" charset="0"/>
              </a:rPr>
              <a:t>Artsource® </a:t>
            </a:r>
            <a:r>
              <a:rPr lang="en-US" altLang="en-US" dirty="0" smtClean="0">
                <a:latin typeface="Calibri" pitchFamily="34" charset="0"/>
                <a:ea typeface="MS PGothic" pitchFamily="34" charset="-128"/>
                <a:cs typeface="Calibri" pitchFamily="34" charset="0"/>
                <a:sym typeface="Arial" pitchFamily="34" charset="0"/>
              </a:rPr>
              <a:t>Unit, </a:t>
            </a:r>
            <a:r>
              <a:rPr lang="en-US" altLang="en-US" i="1" dirty="0" smtClean="0">
                <a:latin typeface="Calibri" pitchFamily="34" charset="0"/>
                <a:ea typeface="MS PGothic" pitchFamily="34" charset="-128"/>
                <a:cs typeface="Calibri" pitchFamily="34" charset="0"/>
                <a:sym typeface="Arial" pitchFamily="34" charset="0"/>
              </a:rPr>
              <a:t>May Day Parade</a:t>
            </a:r>
            <a:r>
              <a:rPr lang="en-US" altLang="en-US" dirty="0" smtClean="0">
                <a:latin typeface="Calibri" pitchFamily="34" charset="0"/>
                <a:ea typeface="MS PGothic" pitchFamily="34" charset="-128"/>
                <a:cs typeface="Calibri" pitchFamily="34" charset="0"/>
                <a:sym typeface="Arial" pitchFamily="34" charset="0"/>
              </a:rPr>
              <a:t>, Sample Lesson I.</a:t>
            </a:r>
          </a:p>
          <a:p>
            <a:pPr marL="0" indent="0" eaLnBrk="1" hangingPunct="1">
              <a:defRPr/>
            </a:pPr>
            <a:endParaRPr lang="en-US" altLang="en-US" dirty="0" smtClean="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dirty="0" smtClean="0">
                <a:latin typeface="Calibri" pitchFamily="34" charset="0"/>
                <a:ea typeface="MS PGothic" pitchFamily="34" charset="-128"/>
                <a:cs typeface="Calibri" pitchFamily="34" charset="0"/>
                <a:sym typeface="Arial" pitchFamily="34" charset="0"/>
              </a:rPr>
              <a:t>Research and study the scientific theories about the migration of America’</a:t>
            </a:r>
            <a:r>
              <a:rPr lang="en-US" altLang="ja-JP" dirty="0" smtClean="0">
                <a:latin typeface="Calibri" pitchFamily="34" charset="0"/>
                <a:ea typeface="MS PGothic" pitchFamily="34" charset="-128"/>
                <a:cs typeface="Calibri" pitchFamily="34" charset="0"/>
                <a:sym typeface="Arial" pitchFamily="34" charset="0"/>
              </a:rPr>
              <a:t>s first immigrants. How did scientists envision the geography of the world’s land mass at that time? How does it compare to the map or globe as we know it today?</a:t>
            </a:r>
            <a:endParaRPr lang="en-US" altLang="en-US" dirty="0" smtClean="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30284785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457200"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smtClean="0">
                <a:latin typeface="Calibri" pitchFamily="34" charset="0"/>
                <a:ea typeface="MS PGothic" pitchFamily="34" charset="-128"/>
                <a:cs typeface="Calibri" pitchFamily="34" charset="0"/>
              </a:rPr>
              <a:t>Sample Experiences</a:t>
            </a:r>
          </a:p>
        </p:txBody>
      </p:sp>
      <p:sp>
        <p:nvSpPr>
          <p:cNvPr id="29699" name="Content Placeholder 2"/>
          <p:cNvSpPr>
            <a:spLocks noGrp="1"/>
          </p:cNvSpPr>
          <p:nvPr>
            <p:ph idx="1"/>
          </p:nvPr>
        </p:nvSpPr>
        <p:spPr bwMode="auto">
          <a:xfrm>
            <a:off x="76200" y="1219200"/>
            <a:ext cx="8915400"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spcAft>
                <a:spcPts val="1200"/>
              </a:spcAft>
            </a:pPr>
            <a:r>
              <a:rPr lang="en-US" altLang="en-US" sz="3200" b="1" smtClean="0">
                <a:latin typeface="Calibri" pitchFamily="34" charset="0"/>
                <a:ea typeface="MS PGothic" pitchFamily="34" charset="-128"/>
                <a:cs typeface="Calibri" pitchFamily="34" charset="0"/>
              </a:rPr>
              <a:t>    </a:t>
            </a:r>
            <a:r>
              <a:rPr lang="en-US" altLang="en-US" sz="3200" b="1" u="sng" smtClean="0">
                <a:latin typeface="Calibri" pitchFamily="34" charset="0"/>
                <a:ea typeface="MS PGothic" pitchFamily="34" charset="-128"/>
                <a:cs typeface="Calibri" pitchFamily="34" charset="0"/>
              </a:rPr>
              <a:t>LEVEL I</a:t>
            </a:r>
            <a:endParaRPr lang="en-US" altLang="en-US" sz="3200" u="sng" smtClean="0">
              <a:latin typeface="Calibri" pitchFamily="34" charset="0"/>
              <a:ea typeface="MS PGothic" pitchFamily="34" charset="-128"/>
              <a:cs typeface="Calibri" pitchFamily="34" charset="0"/>
            </a:endParaRPr>
          </a:p>
          <a:p>
            <a:pPr marL="685800" lvl="1" eaLnBrk="1" hangingPunct="1">
              <a:spcAft>
                <a:spcPts val="1800"/>
              </a:spcAft>
              <a:buFont typeface="Arial" charset="0"/>
              <a:buChar char="•"/>
            </a:pPr>
            <a:r>
              <a:rPr lang="en-US" altLang="en-US" sz="2400" smtClean="0">
                <a:latin typeface="Calibri" pitchFamily="34" charset="0"/>
                <a:ea typeface="MS PGothic" pitchFamily="34" charset="-128"/>
              </a:rPr>
              <a:t>Tell one thing that happened in a myth or legend in the unit.</a:t>
            </a:r>
          </a:p>
          <a:p>
            <a:pPr marL="685800" lvl="1" eaLnBrk="1" hangingPunct="1">
              <a:spcAft>
                <a:spcPts val="1800"/>
              </a:spcAft>
              <a:buFont typeface="Arial" charset="0"/>
              <a:buChar char="•"/>
            </a:pPr>
            <a:r>
              <a:rPr lang="en-US" altLang="en-US" sz="2400" smtClean="0">
                <a:latin typeface="Calibri" pitchFamily="34" charset="0"/>
                <a:ea typeface="MS PGothic" pitchFamily="34" charset="-128"/>
              </a:rPr>
              <a:t>Draw a picture of one of the characters you liked.</a:t>
            </a:r>
          </a:p>
          <a:p>
            <a:pPr marL="685800" lvl="1" eaLnBrk="1" hangingPunct="1">
              <a:spcAft>
                <a:spcPts val="1800"/>
              </a:spcAft>
              <a:buFont typeface="Arial" charset="0"/>
              <a:buChar char="•"/>
            </a:pPr>
            <a:r>
              <a:rPr lang="en-US" altLang="en-US" sz="2400" smtClean="0">
                <a:latin typeface="Calibri" pitchFamily="34" charset="0"/>
                <a:ea typeface="MS PGothic" pitchFamily="34" charset="-128"/>
              </a:rPr>
              <a:t>Visit your school library to find a book of Native American stories and read one.</a:t>
            </a:r>
          </a:p>
          <a:p>
            <a:pPr marL="685800" lvl="1" eaLnBrk="1" hangingPunct="1">
              <a:spcAft>
                <a:spcPts val="1800"/>
              </a:spcAft>
              <a:buFont typeface="Arial" charset="0"/>
              <a:buChar char="•"/>
            </a:pPr>
            <a:r>
              <a:rPr lang="en-US" altLang="en-US" sz="2400" smtClean="0">
                <a:latin typeface="Calibri" pitchFamily="34" charset="0"/>
                <a:ea typeface="MS PGothic" pitchFamily="34" charset="-128"/>
              </a:rPr>
              <a:t> </a:t>
            </a:r>
            <a:r>
              <a:rPr lang="en-US" altLang="en-US" sz="2400" b="1" i="1" smtClean="0">
                <a:latin typeface="Calibri" pitchFamily="34" charset="0"/>
                <a:ea typeface="MS PGothic" pitchFamily="34" charset="-128"/>
              </a:rPr>
              <a:t>Make a sand painting based on traditional design.</a:t>
            </a:r>
          </a:p>
          <a:p>
            <a:pPr marL="685800" lvl="1" eaLnBrk="1" hangingPunct="1">
              <a:spcAft>
                <a:spcPts val="1800"/>
              </a:spcAft>
              <a:buFont typeface="Arial" charset="0"/>
              <a:buChar char="•"/>
            </a:pPr>
            <a:r>
              <a:rPr lang="en-US" altLang="en-US" sz="2400" smtClean="0">
                <a:latin typeface="Calibri" pitchFamily="34" charset="0"/>
                <a:ea typeface="MS PGothic" pitchFamily="34" charset="-128"/>
              </a:rPr>
              <a:t>Select several images from the American Indian symbols on page 6 of the unit. Create a story about them.</a:t>
            </a:r>
          </a:p>
          <a:p>
            <a:pPr marL="0" indent="0" eaLnBrk="1" hangingPunct="1"/>
            <a:endParaRPr lang="en-US" altLang="en-US" sz="1600" smtClean="0">
              <a:latin typeface="Calibri" pitchFamily="34" charset="0"/>
              <a:ea typeface="MS PGothic" pitchFamily="34" charset="-128"/>
              <a:cs typeface="Calibri" pitchFamily="34" charset="0"/>
            </a:endParaRPr>
          </a:p>
          <a:p>
            <a:pPr marL="0" indent="0" eaLnBrk="1" hangingPunct="1"/>
            <a:endParaRPr lang="en-US" altLang="en-US" sz="1400" smtClean="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7911242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smtClean="0">
                <a:latin typeface="Calibri" pitchFamily="34" charset="0"/>
                <a:ea typeface="MS PGothic" pitchFamily="34" charset="-128"/>
                <a:cs typeface="Calibri" pitchFamily="34" charset="0"/>
              </a:rPr>
              <a:t>Sample Experiences </a:t>
            </a:r>
            <a:r>
              <a:rPr lang="en-US" altLang="en-US" sz="3200" i="1" smtClean="0">
                <a:latin typeface="Calibri" pitchFamily="34" charset="0"/>
                <a:ea typeface="MS PGothic" pitchFamily="34" charset="-128"/>
                <a:cs typeface="Calibri" pitchFamily="34" charset="0"/>
              </a:rPr>
              <a:t>(continued)</a:t>
            </a:r>
          </a:p>
        </p:txBody>
      </p:sp>
      <p:sp>
        <p:nvSpPr>
          <p:cNvPr id="62467" name="Content Placeholder 2"/>
          <p:cNvSpPr>
            <a:spLocks noGrp="1"/>
          </p:cNvSpPr>
          <p:nvPr>
            <p:ph idx="1"/>
          </p:nvPr>
        </p:nvSpPr>
        <p:spPr bwMode="auto">
          <a:xfrm>
            <a:off x="304800" y="1447800"/>
            <a:ext cx="8610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43000"/>
            <a:ext cx="9144001"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78523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i="1" dirty="0" smtClean="0">
                <a:latin typeface="Calibri" pitchFamily="34" charset="0"/>
                <a:ea typeface="MS PGothic" pitchFamily="34" charset="-128"/>
                <a:cs typeface="Calibri" pitchFamily="34" charset="0"/>
              </a:rPr>
              <a:t>Section 3: Artsource®</a:t>
            </a:r>
            <a:r>
              <a:rPr lang="en-US" altLang="en-US" dirty="0" smtClean="0">
                <a:latin typeface="Calibri" pitchFamily="34" charset="0"/>
                <a:cs typeface="Calibri" pitchFamily="34" charset="0"/>
              </a:rPr>
              <a:t> Overview</a:t>
            </a:r>
          </a:p>
        </p:txBody>
      </p:sp>
      <p:sp>
        <p:nvSpPr>
          <p:cNvPr id="4099" name="Text Placeholder 4"/>
          <p:cNvSpPr>
            <a:spLocks noGrp="1"/>
          </p:cNvSpPr>
          <p:nvPr>
            <p:ph type="body" sz="quarter" idx="12"/>
          </p:nvPr>
        </p:nvSpPr>
        <p:spPr bwMode="auto">
          <a:xfrm>
            <a:off x="914400" y="2057400"/>
            <a:ext cx="76962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2400" dirty="0" smtClean="0">
              <a:latin typeface="Calibri" pitchFamily="34" charset="0"/>
              <a:ea typeface="MS PGothic" pitchFamily="34" charset="-128"/>
              <a:cs typeface="Calibri" pitchFamily="34" charset="0"/>
            </a:endParaRPr>
          </a:p>
          <a:p>
            <a:pPr eaLnBrk="1" hangingPunct="1">
              <a:lnSpc>
                <a:spcPct val="80000"/>
              </a:lnSpc>
              <a:spcBef>
                <a:spcPts val="900"/>
              </a:spcBef>
              <a:spcAft>
                <a:spcPts val="1400"/>
              </a:spcAft>
            </a:pPr>
            <a:r>
              <a:rPr lang="en-US" altLang="en-US" sz="2400" b="1" dirty="0" smtClean="0">
                <a:latin typeface="Calibri" pitchFamily="34" charset="0"/>
                <a:ea typeface="MS PGothic" pitchFamily="34" charset="-128"/>
                <a:cs typeface="Calibri" pitchFamily="34" charset="0"/>
              </a:rPr>
              <a:t>Outcome: </a:t>
            </a:r>
            <a:r>
              <a:rPr lang="en-US" altLang="en-US" sz="2400" dirty="0" smtClean="0">
                <a:latin typeface="Calibri" pitchFamily="34" charset="0"/>
                <a:ea typeface="MS PGothic" pitchFamily="34" charset="-128"/>
                <a:cs typeface="Calibri" pitchFamily="34" charset="0"/>
              </a:rPr>
              <a:t>Explore how the </a:t>
            </a:r>
            <a:r>
              <a:rPr lang="en-US" altLang="en-US" sz="2400" i="1" dirty="0" smtClean="0">
                <a:latin typeface="Calibri" pitchFamily="34" charset="0"/>
                <a:ea typeface="MS PGothic" pitchFamily="34" charset="-128"/>
                <a:cs typeface="Calibri" pitchFamily="34" charset="0"/>
              </a:rPr>
              <a:t>Artsource®</a:t>
            </a:r>
            <a:r>
              <a:rPr lang="en-US" altLang="en-US" sz="2400" dirty="0" smtClean="0">
                <a:latin typeface="Calibri" pitchFamily="34" charset="0"/>
                <a:ea typeface="MS PGothic" pitchFamily="34" charset="-128"/>
                <a:cs typeface="Calibri" pitchFamily="34" charset="0"/>
              </a:rPr>
              <a:t> units can be resources for arts integration for K-8 school-wide or   district-wide instruction</a:t>
            </a:r>
          </a:p>
          <a:p>
            <a:pPr eaLnBrk="1" hangingPunct="1">
              <a:lnSpc>
                <a:spcPct val="80000"/>
              </a:lnSpc>
              <a:spcBef>
                <a:spcPts val="800"/>
              </a:spcBef>
              <a:spcAft>
                <a:spcPts val="800"/>
              </a:spcAft>
            </a:pPr>
            <a:endParaRPr lang="en-US" altLang="en-US" sz="2400" dirty="0" smtClean="0">
              <a:latin typeface="Calibri" pitchFamily="34" charset="0"/>
              <a:cs typeface="Calibri" pitchFamily="34" charset="0"/>
            </a:endParaRPr>
          </a:p>
          <a:p>
            <a:pPr eaLnBrk="1" hangingPunct="1">
              <a:lnSpc>
                <a:spcPct val="80000"/>
              </a:lnSpc>
              <a:spcBef>
                <a:spcPts val="800"/>
              </a:spcBef>
              <a:spcAft>
                <a:spcPts val="800"/>
              </a:spcAft>
            </a:pPr>
            <a:endParaRPr lang="en-US" altLang="en-US" sz="2400" dirty="0" smtClean="0">
              <a:latin typeface="Calibri" pitchFamily="34" charset="0"/>
              <a:ea typeface="MS PGothic" pitchFamily="34" charset="-128"/>
              <a:cs typeface="Calibri" pitchFamily="34" charset="0"/>
            </a:endParaRPr>
          </a:p>
          <a:p>
            <a:pPr>
              <a:spcBef>
                <a:spcPct val="0"/>
              </a:spcBef>
            </a:pPr>
            <a:endParaRPr lang="en-US" altLang="en-US" sz="2800" dirty="0" smtClean="0">
              <a:latin typeface="Calibri" pitchFamily="34" charset="0"/>
              <a:ea typeface="MS PGothic" pitchFamily="34" charset="-128"/>
              <a:cs typeface="Calibri" pitchFamily="34" charset="0"/>
            </a:endParaRPr>
          </a:p>
          <a:p>
            <a:pPr>
              <a:spcBef>
                <a:spcPct val="0"/>
              </a:spcBef>
            </a:pPr>
            <a:r>
              <a:rPr lang="en-US" altLang="en-US" sz="2800" dirty="0" smtClean="0">
                <a:latin typeface="Calibri" pitchFamily="34" charset="0"/>
                <a:ea typeface="MS PGothic" pitchFamily="34" charset="-128"/>
                <a:cs typeface="Calibri" pitchFamily="34" charset="0"/>
              </a:rPr>
              <a:t> </a:t>
            </a:r>
          </a:p>
          <a:p>
            <a:pPr>
              <a:spcBef>
                <a:spcPct val="0"/>
              </a:spcBef>
            </a:pPr>
            <a:endParaRPr lang="en-US" altLang="en-US" dirty="0" smtClean="0">
              <a:latin typeface="Calibri" pitchFamily="34" charset="0"/>
              <a:cs typeface="Calibri" pitchFamily="34" charset="0"/>
            </a:endParaRPr>
          </a:p>
        </p:txBody>
      </p:sp>
      <p:sp>
        <p:nvSpPr>
          <p:cNvPr id="4100" name="Text Placeholder 5"/>
          <p:cNvSpPr>
            <a:spLocks noGrp="1"/>
          </p:cNvSpPr>
          <p:nvPr>
            <p:ph type="body" sz="quarter" idx="13"/>
          </p:nvPr>
        </p:nvSpPr>
        <p:spPr bwMode="auto">
          <a:xfrm>
            <a:off x="914400" y="1447800"/>
            <a:ext cx="71882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smtClean="0">
              <a:solidFill>
                <a:schemeClr val="tx1"/>
              </a:solidFill>
              <a:latin typeface="Calibri" pitchFamily="34" charset="0"/>
              <a:cs typeface="Calibri" pitchFamily="34" charset="0"/>
            </a:endParaRPr>
          </a:p>
          <a:p>
            <a:pPr marL="0" indent="0"/>
            <a:r>
              <a:rPr lang="en-US" altLang="en-US" sz="2800" i="1" u="sng" smtClean="0">
                <a:solidFill>
                  <a:schemeClr val="tx1"/>
                </a:solidFill>
                <a:latin typeface="Calibri" pitchFamily="34" charset="0"/>
                <a:cs typeface="Calibri" pitchFamily="34" charset="0"/>
              </a:rPr>
              <a:t>Leadership and Teacher Training </a:t>
            </a:r>
          </a:p>
        </p:txBody>
      </p:sp>
    </p:spTree>
    <p:extLst>
      <p:ext uri="{BB962C8B-B14F-4D97-AF65-F5344CB8AC3E}">
        <p14:creationId xmlns:p14="http://schemas.microsoft.com/office/powerpoint/2010/main" val="42135006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smtClean="0">
                <a:latin typeface="Calibri" pitchFamily="34" charset="0"/>
                <a:ea typeface="MS PGothic" pitchFamily="34" charset="-128"/>
                <a:cs typeface="Calibri" pitchFamily="34" charset="0"/>
              </a:rPr>
              <a:t>Sample Experiences </a:t>
            </a:r>
            <a:r>
              <a:rPr lang="en-US" altLang="en-US" sz="3200" i="1" smtClean="0">
                <a:latin typeface="Calibri" pitchFamily="34" charset="0"/>
                <a:ea typeface="MS PGothic" pitchFamily="34" charset="-128"/>
                <a:cs typeface="Calibri" pitchFamily="34" charset="0"/>
              </a:rPr>
              <a:t>(continued)</a:t>
            </a:r>
          </a:p>
        </p:txBody>
      </p:sp>
      <p:sp>
        <p:nvSpPr>
          <p:cNvPr id="62467" name="Content Placeholder 2"/>
          <p:cNvSpPr>
            <a:spLocks noGrp="1"/>
          </p:cNvSpPr>
          <p:nvPr>
            <p:ph idx="1"/>
          </p:nvPr>
        </p:nvSpPr>
        <p:spPr bwMode="auto">
          <a:xfrm>
            <a:off x="304800" y="1447800"/>
            <a:ext cx="8610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spcAft>
                <a:spcPts val="1200"/>
              </a:spcAft>
              <a:defRPr/>
            </a:pPr>
            <a:r>
              <a:rPr lang="en-US" altLang="en-US" sz="3200" b="1" u="sng" dirty="0" smtClean="0">
                <a:latin typeface="Calibri" pitchFamily="34" charset="0"/>
                <a:ea typeface="MS PGothic" pitchFamily="34" charset="-128"/>
                <a:cs typeface="Calibri" pitchFamily="34" charset="0"/>
                <a:sym typeface="Arial" pitchFamily="34" charset="0"/>
              </a:rPr>
              <a:t>LEVEL II</a:t>
            </a:r>
            <a:endParaRPr lang="en-US" altLang="en-US" sz="2400" b="1" dirty="0" smtClean="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sz="2400" b="1" i="1" dirty="0" smtClean="0">
                <a:latin typeface="Calibri" pitchFamily="34" charset="0"/>
                <a:ea typeface="MS PGothic" pitchFamily="34" charset="-128"/>
                <a:cs typeface="Calibri" pitchFamily="34" charset="0"/>
                <a:sym typeface="Arial" pitchFamily="34" charset="0"/>
              </a:rPr>
              <a:t>Dramatize a Native American legend. Have one person act as a narrator and have others pantomime the action.</a:t>
            </a:r>
          </a:p>
          <a:p>
            <a:pPr marL="0" indent="0" eaLnBrk="1" hangingPunct="1">
              <a:defRPr/>
            </a:pPr>
            <a:endParaRPr lang="en-US" altLang="en-US" sz="2400" dirty="0" smtClean="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sz="2400" dirty="0" smtClean="0">
                <a:latin typeface="Calibri" pitchFamily="34" charset="0"/>
                <a:ea typeface="MS PGothic" pitchFamily="34" charset="-128"/>
                <a:cs typeface="Calibri" pitchFamily="34" charset="0"/>
                <a:sym typeface="Arial" pitchFamily="34" charset="0"/>
              </a:rPr>
              <a:t>Research the geographical locations of various Native </a:t>
            </a:r>
            <a:r>
              <a:rPr lang="en-US" altLang="en-US" sz="2400" dirty="0">
                <a:latin typeface="Calibri" pitchFamily="34" charset="0"/>
                <a:ea typeface="MS PGothic" pitchFamily="34" charset="-128"/>
                <a:cs typeface="Calibri" pitchFamily="34" charset="0"/>
                <a:sym typeface="Arial" pitchFamily="34" charset="0"/>
              </a:rPr>
              <a:t>A</a:t>
            </a:r>
            <a:r>
              <a:rPr lang="en-US" altLang="en-US" sz="2400" dirty="0" smtClean="0">
                <a:latin typeface="Calibri" pitchFamily="34" charset="0"/>
                <a:ea typeface="MS PGothic" pitchFamily="34" charset="-128"/>
                <a:cs typeface="Calibri" pitchFamily="34" charset="0"/>
                <a:sym typeface="Arial" pitchFamily="34" charset="0"/>
              </a:rPr>
              <a:t>merican homelands. Mark the areas with flags on a map of the United States.</a:t>
            </a:r>
          </a:p>
          <a:p>
            <a:pPr marL="0" indent="0" eaLnBrk="1" hangingPunct="1">
              <a:defRPr/>
            </a:pPr>
            <a:endParaRPr lang="en-US" altLang="en-US" sz="2400" dirty="0" smtClean="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sz="2400" dirty="0" smtClean="0">
                <a:latin typeface="Calibri" pitchFamily="34" charset="0"/>
                <a:ea typeface="MS PGothic" pitchFamily="34" charset="-128"/>
                <a:cs typeface="Calibri" pitchFamily="34" charset="0"/>
                <a:sym typeface="Arial" pitchFamily="34" charset="0"/>
              </a:rPr>
              <a:t>Read a collection of </a:t>
            </a:r>
            <a:r>
              <a:rPr lang="en-US" altLang="en-US" sz="2400" i="1" dirty="0" smtClean="0">
                <a:latin typeface="Calibri" pitchFamily="34" charset="0"/>
                <a:ea typeface="MS PGothic" pitchFamily="34" charset="-128"/>
                <a:cs typeface="Calibri" pitchFamily="34" charset="0"/>
                <a:sym typeface="Arial" pitchFamily="34" charset="0"/>
              </a:rPr>
              <a:t>Trickster Tales </a:t>
            </a:r>
            <a:r>
              <a:rPr lang="en-US" altLang="en-US" sz="2400" dirty="0" smtClean="0">
                <a:latin typeface="Calibri" pitchFamily="34" charset="0"/>
                <a:ea typeface="MS PGothic" pitchFamily="34" charset="-128"/>
                <a:cs typeface="Calibri" pitchFamily="34" charset="0"/>
                <a:sym typeface="Arial" pitchFamily="34" charset="0"/>
              </a:rPr>
              <a:t>about Hare, Coyote, or Raven.</a:t>
            </a:r>
          </a:p>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smtClean="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3843925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smtClean="0">
                <a:latin typeface="Calibri" pitchFamily="34" charset="0"/>
                <a:ea typeface="MS PGothic" pitchFamily="34" charset="-128"/>
                <a:cs typeface="Calibri" pitchFamily="34" charset="0"/>
              </a:rPr>
              <a:t>Sample Experiences </a:t>
            </a:r>
            <a:r>
              <a:rPr lang="en-US" altLang="en-US" sz="3200" i="1" smtClean="0">
                <a:latin typeface="Calibri" pitchFamily="34" charset="0"/>
                <a:ea typeface="MS PGothic" pitchFamily="34" charset="-128"/>
                <a:cs typeface="Calibri" pitchFamily="34" charset="0"/>
              </a:rPr>
              <a:t>(continued)</a:t>
            </a:r>
          </a:p>
        </p:txBody>
      </p:sp>
      <p:sp>
        <p:nvSpPr>
          <p:cNvPr id="62467" name="Content Placeholder 2"/>
          <p:cNvSpPr>
            <a:spLocks noGrp="1"/>
          </p:cNvSpPr>
          <p:nvPr>
            <p:ph idx="1"/>
          </p:nvPr>
        </p:nvSpPr>
        <p:spPr bwMode="auto">
          <a:xfrm>
            <a:off x="304800" y="1447800"/>
            <a:ext cx="8610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18536"/>
            <a:ext cx="7315200" cy="446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4495800"/>
            <a:ext cx="273367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48606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457200"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smtClean="0">
                <a:latin typeface="Calibri" pitchFamily="34" charset="0"/>
                <a:ea typeface="MS PGothic" pitchFamily="34" charset="-128"/>
                <a:cs typeface="Calibri" pitchFamily="34" charset="0"/>
              </a:rPr>
              <a:t>Sample Experiences </a:t>
            </a:r>
            <a:r>
              <a:rPr lang="en-US" altLang="en-US" sz="3200" i="1" smtClean="0">
                <a:latin typeface="Calibri" pitchFamily="34" charset="0"/>
                <a:ea typeface="MS PGothic" pitchFamily="34" charset="-128"/>
                <a:cs typeface="Calibri" pitchFamily="34" charset="0"/>
              </a:rPr>
              <a:t>(continued)</a:t>
            </a:r>
            <a:endParaRPr lang="en-US" altLang="en-US" sz="3200" smtClean="0">
              <a:latin typeface="Calibri" pitchFamily="34" charset="0"/>
              <a:ea typeface="MS PGothic" pitchFamily="34" charset="-128"/>
              <a:cs typeface="Calibri" pitchFamily="34" charset="0"/>
            </a:endParaRPr>
          </a:p>
        </p:txBody>
      </p:sp>
      <p:sp>
        <p:nvSpPr>
          <p:cNvPr id="79875" name="Content Placeholder 2"/>
          <p:cNvSpPr>
            <a:spLocks noGrp="1"/>
          </p:cNvSpPr>
          <p:nvPr>
            <p:ph idx="1"/>
          </p:nvPr>
        </p:nvSpPr>
        <p:spPr bwMode="auto">
          <a:xfrm>
            <a:off x="152400" y="1447800"/>
            <a:ext cx="86868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spcAft>
                <a:spcPts val="1200"/>
              </a:spcAft>
              <a:defRPr/>
            </a:pPr>
            <a:r>
              <a:rPr lang="en-US" altLang="en-US" sz="3200" b="1" dirty="0">
                <a:latin typeface="Calibri" pitchFamily="34" charset="0"/>
                <a:ea typeface="MS PGothic" pitchFamily="34" charset="-128"/>
                <a:cs typeface="Calibri" pitchFamily="34" charset="0"/>
                <a:sym typeface="Arial" pitchFamily="34" charset="0"/>
              </a:rPr>
              <a:t> </a:t>
            </a:r>
            <a:r>
              <a:rPr lang="en-US" altLang="en-US" sz="3200" b="1" dirty="0" smtClean="0">
                <a:latin typeface="Calibri" pitchFamily="34" charset="0"/>
                <a:ea typeface="MS PGothic" pitchFamily="34" charset="-128"/>
                <a:cs typeface="Calibri" pitchFamily="34" charset="0"/>
                <a:sym typeface="Arial" pitchFamily="34" charset="0"/>
              </a:rPr>
              <a:t>  </a:t>
            </a:r>
            <a:r>
              <a:rPr lang="en-US" altLang="en-US" sz="3200" b="1" u="sng" dirty="0" smtClean="0">
                <a:latin typeface="Calibri" pitchFamily="34" charset="0"/>
                <a:ea typeface="MS PGothic" pitchFamily="34" charset="-128"/>
                <a:cs typeface="Calibri" pitchFamily="34" charset="0"/>
                <a:sym typeface="Arial" pitchFamily="34" charset="0"/>
              </a:rPr>
              <a:t>LEVEL III</a:t>
            </a:r>
            <a:endParaRPr lang="en-US" altLang="en-US" sz="3200" b="1" u="sng" dirty="0">
              <a:latin typeface="Calibri" pitchFamily="34" charset="0"/>
              <a:ea typeface="MS PGothic" pitchFamily="34" charset="-128"/>
              <a:cs typeface="Arial" pitchFamily="34" charset="0"/>
              <a:sym typeface="Arial" pitchFamily="34" charset="0"/>
            </a:endParaRPr>
          </a:p>
          <a:p>
            <a:pPr lvl="1" indent="-342900" eaLnBrk="1" hangingPunct="1">
              <a:spcAft>
                <a:spcPts val="600"/>
              </a:spcAft>
              <a:buFont typeface="Arial" panose="020B0604020202020204" pitchFamily="34" charset="0"/>
              <a:buChar char="•"/>
              <a:defRPr/>
            </a:pPr>
            <a:r>
              <a:rPr lang="en-US" altLang="en-US" sz="2400" dirty="0" smtClean="0">
                <a:latin typeface="Calibri" pitchFamily="34" charset="0"/>
                <a:ea typeface="MS PGothic" pitchFamily="34" charset="-128"/>
                <a:cs typeface="Arial" pitchFamily="34" charset="0"/>
                <a:sym typeface="Arial" pitchFamily="34" charset="0"/>
              </a:rPr>
              <a:t>Create a myth (such as </a:t>
            </a:r>
            <a:r>
              <a:rPr lang="ja-JP" altLang="en-US" sz="2400" dirty="0" smtClean="0">
                <a:latin typeface="Calibri" pitchFamily="34" charset="0"/>
                <a:ea typeface="MS PGothic" pitchFamily="34" charset="-128"/>
                <a:cs typeface="Arial" pitchFamily="34" charset="0"/>
                <a:sym typeface="Arial" pitchFamily="34" charset="0"/>
              </a:rPr>
              <a:t>“</a:t>
            </a:r>
            <a:r>
              <a:rPr lang="en-US" altLang="ja-JP" sz="2400" dirty="0" smtClean="0">
                <a:latin typeface="Calibri" pitchFamily="34" charset="0"/>
                <a:ea typeface="MS PGothic" pitchFamily="34" charset="-128"/>
                <a:cs typeface="Arial" pitchFamily="34" charset="0"/>
                <a:sym typeface="Arial" pitchFamily="34" charset="0"/>
              </a:rPr>
              <a:t>why the moon has phases</a:t>
            </a:r>
            <a:r>
              <a:rPr lang="ja-JP" altLang="en-US" sz="2400" dirty="0" smtClean="0">
                <a:latin typeface="Calibri" pitchFamily="34" charset="0"/>
                <a:ea typeface="MS PGothic" pitchFamily="34" charset="-128"/>
                <a:cs typeface="Arial" pitchFamily="34" charset="0"/>
                <a:sym typeface="Arial" pitchFamily="34" charset="0"/>
              </a:rPr>
              <a:t>”</a:t>
            </a:r>
            <a:r>
              <a:rPr lang="en-US" altLang="ja-JP" sz="2400" dirty="0" smtClean="0">
                <a:latin typeface="Calibri" pitchFamily="34" charset="0"/>
                <a:ea typeface="MS PGothic" pitchFamily="34" charset="-128"/>
                <a:cs typeface="Arial" pitchFamily="34" charset="0"/>
                <a:sym typeface="Arial" pitchFamily="34" charset="0"/>
              </a:rPr>
              <a:t>) </a:t>
            </a:r>
          </a:p>
          <a:p>
            <a:pPr marL="400050" lvl="1" indent="0" eaLnBrk="1" hangingPunct="1">
              <a:spcAft>
                <a:spcPts val="600"/>
              </a:spcAft>
              <a:defRPr/>
            </a:pPr>
            <a:r>
              <a:rPr lang="en-US" altLang="ja-JP" sz="2400" dirty="0" smtClean="0">
                <a:latin typeface="Calibri" pitchFamily="34" charset="0"/>
                <a:ea typeface="MS PGothic" pitchFamily="34" charset="-128"/>
                <a:cs typeface="Arial" pitchFamily="34" charset="0"/>
                <a:sym typeface="Arial" pitchFamily="34" charset="0"/>
              </a:rPr>
              <a:t>     explaining a mystery or phenomenon and transcribe it.</a:t>
            </a:r>
          </a:p>
          <a:p>
            <a:pPr marL="400050" lvl="1" indent="0" eaLnBrk="1" hangingPunct="1">
              <a:spcAft>
                <a:spcPts val="600"/>
              </a:spcAft>
              <a:defRPr/>
            </a:pPr>
            <a:endParaRPr lang="en-US" altLang="ja-JP" sz="2400" dirty="0" smtClean="0">
              <a:latin typeface="Calibri" pitchFamily="34" charset="0"/>
              <a:ea typeface="MS PGothic" pitchFamily="34" charset="-128"/>
              <a:cs typeface="Arial" pitchFamily="34" charset="0"/>
              <a:sym typeface="Arial" pitchFamily="34" charset="0"/>
            </a:endParaRPr>
          </a:p>
          <a:p>
            <a:pPr lvl="1" indent="-342900" eaLnBrk="1" hangingPunct="1">
              <a:spcAft>
                <a:spcPts val="600"/>
              </a:spcAft>
              <a:buFont typeface="Arial" panose="020B0604020202020204" pitchFamily="34" charset="0"/>
              <a:buChar char="•"/>
              <a:defRPr/>
            </a:pPr>
            <a:r>
              <a:rPr lang="en-US" altLang="en-US" sz="2400" b="1" i="1" dirty="0" smtClean="0">
                <a:latin typeface="Calibri" pitchFamily="34" charset="0"/>
                <a:ea typeface="MS PGothic" pitchFamily="34" charset="-128"/>
                <a:cs typeface="Arial" pitchFamily="34" charset="0"/>
                <a:sym typeface="Arial" pitchFamily="34" charset="0"/>
              </a:rPr>
              <a:t>Compose song-poems based on Navajo ceremonial chants.</a:t>
            </a:r>
          </a:p>
          <a:p>
            <a:pPr marL="400050" lvl="1" indent="0" eaLnBrk="1" hangingPunct="1">
              <a:spcAft>
                <a:spcPts val="600"/>
              </a:spcAft>
              <a:defRPr/>
            </a:pPr>
            <a:endParaRPr lang="en-US" altLang="en-US" sz="2400" dirty="0" smtClean="0">
              <a:latin typeface="Calibri" pitchFamily="34" charset="0"/>
              <a:ea typeface="MS PGothic" pitchFamily="34" charset="-128"/>
              <a:cs typeface="Arial" pitchFamily="34" charset="0"/>
              <a:sym typeface="Arial" pitchFamily="34" charset="0"/>
            </a:endParaRPr>
          </a:p>
          <a:p>
            <a:pPr lvl="1" indent="-342900" eaLnBrk="1" hangingPunct="1">
              <a:spcAft>
                <a:spcPts val="600"/>
              </a:spcAft>
              <a:buFont typeface="Arial" panose="020B0604020202020204" pitchFamily="34" charset="0"/>
              <a:buChar char="•"/>
              <a:defRPr/>
            </a:pPr>
            <a:r>
              <a:rPr lang="en-US" altLang="en-US" sz="2400" dirty="0" smtClean="0">
                <a:latin typeface="Calibri" pitchFamily="34" charset="0"/>
                <a:ea typeface="MS PGothic" pitchFamily="34" charset="-128"/>
                <a:cs typeface="Arial" pitchFamily="34" charset="0"/>
                <a:sym typeface="Arial" pitchFamily="34" charset="0"/>
              </a:rPr>
              <a:t>Be a storyteller and tell a Native American legend or myth in your own words.</a:t>
            </a:r>
          </a:p>
          <a:p>
            <a:pPr marL="0" indent="0" eaLnBrk="1" hangingPunct="1">
              <a:defRPr/>
            </a:pPr>
            <a:endParaRPr lang="en-US" altLang="en-US" sz="1600" dirty="0" smtClean="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smtClean="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642486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1"/>
          </p:nvPr>
        </p:nvSpPr>
        <p:spPr bwMode="auto">
          <a:xfrm>
            <a:off x="228600" y="990600"/>
            <a:ext cx="4800600" cy="5592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dirty="0" smtClean="0">
              <a:latin typeface="Calibri" pitchFamily="34" charset="0"/>
              <a:ea typeface="MS PGothic" pitchFamily="34" charset="-128"/>
              <a:cs typeface="Calibri" pitchFamily="34" charset="0"/>
            </a:endParaRPr>
          </a:p>
          <a:p>
            <a:pPr marL="0" indent="0" eaLnBrk="1" hangingPunct="1"/>
            <a:endParaRPr lang="en-US" altLang="en-US" sz="1600" dirty="0" smtClean="0">
              <a:latin typeface="Calibri" pitchFamily="34" charset="0"/>
              <a:ea typeface="MS PGothic" pitchFamily="34" charset="-128"/>
              <a:cs typeface="Calibri" pitchFamily="34" charset="0"/>
            </a:endParaRPr>
          </a:p>
          <a:p>
            <a:pPr marL="0" indent="0" eaLnBrk="1" hangingPunct="1"/>
            <a:r>
              <a:rPr lang="en-US" altLang="en-US" sz="2400" dirty="0" smtClean="0">
                <a:latin typeface="+mj-lt"/>
                <a:ea typeface="MS PGothic" pitchFamily="34" charset="-128"/>
                <a:cs typeface="Arial" panose="020B0604020202020204" pitchFamily="34" charset="0"/>
              </a:rPr>
              <a:t>Two examples of Navajo chants:</a:t>
            </a:r>
          </a:p>
          <a:p>
            <a:pPr marL="0" indent="0" eaLnBrk="1" hangingPunct="1"/>
            <a:endParaRPr lang="en-US" altLang="en-US" sz="2400" dirty="0" smtClean="0">
              <a:latin typeface="+mj-lt"/>
              <a:ea typeface="MS PGothic" pitchFamily="34" charset="-128"/>
              <a:cs typeface="Arial" panose="020B0604020202020204" pitchFamily="34" charset="0"/>
            </a:endParaRPr>
          </a:p>
          <a:p>
            <a:pPr marL="0" indent="0" eaLnBrk="1" hangingPunct="1">
              <a:buFontTx/>
              <a:buAutoNum type="arabicParenR"/>
            </a:pPr>
            <a:r>
              <a:rPr lang="ja-JP" altLang="en-US" sz="2400" dirty="0" smtClean="0">
                <a:latin typeface="+mj-lt"/>
                <a:ea typeface="MS PGothic" pitchFamily="34" charset="-128"/>
                <a:cs typeface="Arial" panose="020B0604020202020204" pitchFamily="34" charset="0"/>
              </a:rPr>
              <a:t>“</a:t>
            </a:r>
            <a:r>
              <a:rPr lang="en-US" altLang="ja-JP" sz="2400" i="1" dirty="0" smtClean="0">
                <a:latin typeface="+mj-lt"/>
                <a:ea typeface="MS PGothic" pitchFamily="34" charset="-128"/>
                <a:cs typeface="Arial" panose="020B0604020202020204" pitchFamily="34" charset="0"/>
              </a:rPr>
              <a:t>My great corn plants,</a:t>
            </a:r>
          </a:p>
          <a:p>
            <a:pPr marL="0" indent="0" eaLnBrk="1" hangingPunct="1"/>
            <a:r>
              <a:rPr lang="en-US" altLang="en-US" sz="2400" i="1" dirty="0" smtClean="0">
                <a:latin typeface="+mj-lt"/>
                <a:ea typeface="MS PGothic" pitchFamily="34" charset="-128"/>
                <a:cs typeface="Arial" panose="020B0604020202020204" pitchFamily="34" charset="0"/>
              </a:rPr>
              <a:t>     Among them I walk,</a:t>
            </a:r>
          </a:p>
          <a:p>
            <a:pPr marL="0" indent="0" eaLnBrk="1" hangingPunct="1"/>
            <a:r>
              <a:rPr lang="en-US" altLang="en-US" sz="2400" i="1" dirty="0">
                <a:latin typeface="+mj-lt"/>
                <a:ea typeface="MS PGothic" pitchFamily="34" charset="-128"/>
                <a:cs typeface="Arial" panose="020B0604020202020204" pitchFamily="34" charset="0"/>
              </a:rPr>
              <a:t> </a:t>
            </a:r>
            <a:r>
              <a:rPr lang="en-US" altLang="en-US" sz="2400" i="1" dirty="0" smtClean="0">
                <a:latin typeface="+mj-lt"/>
                <a:ea typeface="MS PGothic" pitchFamily="34" charset="-128"/>
                <a:cs typeface="Arial" panose="020B0604020202020204" pitchFamily="34" charset="0"/>
              </a:rPr>
              <a:t>    I speak to them,</a:t>
            </a:r>
          </a:p>
          <a:p>
            <a:pPr marL="0" indent="0" eaLnBrk="1" hangingPunct="1"/>
            <a:r>
              <a:rPr lang="en-US" altLang="en-US" sz="2400" i="1" dirty="0">
                <a:latin typeface="+mj-lt"/>
                <a:ea typeface="MS PGothic" pitchFamily="34" charset="-128"/>
                <a:cs typeface="Arial" panose="020B0604020202020204" pitchFamily="34" charset="0"/>
              </a:rPr>
              <a:t> </a:t>
            </a:r>
            <a:r>
              <a:rPr lang="en-US" altLang="en-US" sz="2400" i="1" dirty="0" smtClean="0">
                <a:latin typeface="+mj-lt"/>
                <a:ea typeface="MS PGothic" pitchFamily="34" charset="-128"/>
                <a:cs typeface="Arial" panose="020B0604020202020204" pitchFamily="34" charset="0"/>
              </a:rPr>
              <a:t>   They hold out their hands </a:t>
            </a:r>
            <a:br>
              <a:rPr lang="en-US" altLang="en-US" sz="2400" i="1" dirty="0" smtClean="0">
                <a:latin typeface="+mj-lt"/>
                <a:ea typeface="MS PGothic" pitchFamily="34" charset="-128"/>
                <a:cs typeface="Arial" panose="020B0604020202020204" pitchFamily="34" charset="0"/>
              </a:rPr>
            </a:br>
            <a:r>
              <a:rPr lang="en-US" altLang="en-US" sz="2400" i="1" dirty="0" smtClean="0">
                <a:latin typeface="+mj-lt"/>
                <a:ea typeface="MS PGothic" pitchFamily="34" charset="-128"/>
                <a:cs typeface="Arial" panose="020B0604020202020204" pitchFamily="34" charset="0"/>
              </a:rPr>
              <a:t>     to me.</a:t>
            </a:r>
            <a:r>
              <a:rPr lang="ja-JP" altLang="en-US" sz="2400" i="1" dirty="0" smtClean="0">
                <a:latin typeface="+mj-lt"/>
                <a:ea typeface="MS PGothic" pitchFamily="34" charset="-128"/>
                <a:cs typeface="Arial" panose="020B0604020202020204" pitchFamily="34" charset="0"/>
              </a:rPr>
              <a:t>”</a:t>
            </a:r>
            <a:endParaRPr lang="en-US" altLang="ja-JP" sz="2400" i="1" dirty="0" smtClean="0">
              <a:latin typeface="+mj-lt"/>
              <a:ea typeface="MS PGothic" pitchFamily="34" charset="-128"/>
              <a:cs typeface="Arial" panose="020B0604020202020204" pitchFamily="34" charset="0"/>
            </a:endParaRPr>
          </a:p>
          <a:p>
            <a:pPr marL="0" indent="0" eaLnBrk="1" hangingPunct="1"/>
            <a:endParaRPr lang="en-US" altLang="en-US" sz="2400" i="1" dirty="0" smtClean="0">
              <a:latin typeface="+mj-lt"/>
              <a:ea typeface="MS PGothic" pitchFamily="34" charset="-128"/>
              <a:cs typeface="Arial" panose="020B0604020202020204" pitchFamily="34" charset="0"/>
            </a:endParaRPr>
          </a:p>
          <a:p>
            <a:pPr marL="0" indent="0" eaLnBrk="1" hangingPunct="1"/>
            <a:r>
              <a:rPr lang="en-US" altLang="en-US" sz="2400" i="1" dirty="0" smtClean="0">
                <a:latin typeface="+mj-lt"/>
                <a:ea typeface="MS PGothic" pitchFamily="34" charset="-128"/>
                <a:cs typeface="Arial" panose="020B0604020202020204" pitchFamily="34" charset="0"/>
              </a:rPr>
              <a:t>2)</a:t>
            </a:r>
            <a:r>
              <a:rPr lang="ja-JP" altLang="en-US" sz="2400" dirty="0">
                <a:latin typeface="+mj-lt"/>
                <a:ea typeface="MS PGothic" pitchFamily="34" charset="-128"/>
                <a:cs typeface="Arial" panose="020B0604020202020204" pitchFamily="34" charset="0"/>
              </a:rPr>
              <a:t> </a:t>
            </a:r>
            <a:r>
              <a:rPr lang="ja-JP" altLang="en-US" sz="2400" dirty="0" smtClean="0">
                <a:latin typeface="+mj-lt"/>
                <a:ea typeface="MS PGothic" pitchFamily="34" charset="-128"/>
                <a:cs typeface="Arial" panose="020B0604020202020204" pitchFamily="34" charset="0"/>
              </a:rPr>
              <a:t>“</a:t>
            </a:r>
            <a:r>
              <a:rPr lang="en-US" altLang="ja-JP" sz="2400" i="1" dirty="0" smtClean="0">
                <a:latin typeface="+mj-lt"/>
                <a:ea typeface="MS PGothic" pitchFamily="34" charset="-128"/>
                <a:cs typeface="Arial" panose="020B0604020202020204" pitchFamily="34" charset="0"/>
              </a:rPr>
              <a:t>The voice of thunder</a:t>
            </a:r>
          </a:p>
          <a:p>
            <a:pPr marL="0" indent="0" eaLnBrk="1" hangingPunct="1"/>
            <a:r>
              <a:rPr lang="en-US" altLang="en-US" sz="2400" i="1" dirty="0">
                <a:latin typeface="+mj-lt"/>
                <a:ea typeface="MS PGothic" pitchFamily="34" charset="-128"/>
                <a:cs typeface="Arial" panose="020B0604020202020204" pitchFamily="34" charset="0"/>
              </a:rPr>
              <a:t> </a:t>
            </a:r>
            <a:r>
              <a:rPr lang="en-US" altLang="en-US" sz="2400" i="1" dirty="0" smtClean="0">
                <a:latin typeface="+mj-lt"/>
                <a:ea typeface="MS PGothic" pitchFamily="34" charset="-128"/>
                <a:cs typeface="Arial" panose="020B0604020202020204" pitchFamily="34" charset="0"/>
              </a:rPr>
              <a:t>    Within the dark cloud,</a:t>
            </a:r>
          </a:p>
          <a:p>
            <a:pPr marL="0" indent="0" eaLnBrk="1" hangingPunct="1"/>
            <a:r>
              <a:rPr lang="en-US" altLang="en-US" sz="2400" i="1" dirty="0">
                <a:latin typeface="+mj-lt"/>
                <a:ea typeface="MS PGothic" pitchFamily="34" charset="-128"/>
                <a:cs typeface="Arial" panose="020B0604020202020204" pitchFamily="34" charset="0"/>
              </a:rPr>
              <a:t> </a:t>
            </a:r>
            <a:r>
              <a:rPr lang="en-US" altLang="en-US" sz="2400" i="1" dirty="0" smtClean="0">
                <a:latin typeface="+mj-lt"/>
                <a:ea typeface="MS PGothic" pitchFamily="34" charset="-128"/>
                <a:cs typeface="Arial" panose="020B0604020202020204" pitchFamily="34" charset="0"/>
              </a:rPr>
              <a:t>   Again and again it sounds,</a:t>
            </a:r>
          </a:p>
          <a:p>
            <a:pPr marL="0" indent="0" eaLnBrk="1" hangingPunct="1">
              <a:tabLst>
                <a:tab pos="287338" algn="l"/>
              </a:tabLst>
            </a:pPr>
            <a:r>
              <a:rPr lang="en-US" altLang="en-US" sz="2400" i="1" dirty="0">
                <a:latin typeface="+mj-lt"/>
                <a:ea typeface="MS PGothic" pitchFamily="34" charset="-128"/>
                <a:cs typeface="Arial" panose="020B0604020202020204" pitchFamily="34" charset="0"/>
              </a:rPr>
              <a:t> </a:t>
            </a:r>
            <a:r>
              <a:rPr lang="en-US" altLang="en-US" sz="2400" i="1" dirty="0" smtClean="0">
                <a:latin typeface="+mj-lt"/>
                <a:ea typeface="MS PGothic" pitchFamily="34" charset="-128"/>
                <a:cs typeface="Arial" panose="020B0604020202020204" pitchFamily="34" charset="0"/>
              </a:rPr>
              <a:t>   The voice that beautifies the     	land.</a:t>
            </a:r>
            <a:r>
              <a:rPr lang="ja-JP" altLang="en-US" sz="2400" i="1" dirty="0" smtClean="0">
                <a:latin typeface="+mj-lt"/>
                <a:ea typeface="MS PGothic" pitchFamily="34" charset="-128"/>
                <a:cs typeface="Arial" panose="020B0604020202020204" pitchFamily="34" charset="0"/>
              </a:rPr>
              <a:t>”</a:t>
            </a:r>
            <a:endParaRPr lang="en-US" altLang="ja-JP" sz="2400" i="1" dirty="0" smtClean="0">
              <a:latin typeface="+mj-lt"/>
              <a:ea typeface="MS PGothic" pitchFamily="34" charset="-128"/>
              <a:cs typeface="Arial" panose="020B0604020202020204" pitchFamily="34" charset="0"/>
            </a:endParaRPr>
          </a:p>
          <a:p>
            <a:pPr marL="0" indent="0" eaLnBrk="1" hangingPunct="1"/>
            <a:endParaRPr lang="en-US" altLang="en-US" sz="1600" i="1" dirty="0" smtClean="0">
              <a:latin typeface="Calibri" pitchFamily="34" charset="0"/>
              <a:ea typeface="MS PGothic" pitchFamily="34" charset="-128"/>
              <a:cs typeface="Calibri" pitchFamily="34" charset="0"/>
            </a:endParaRPr>
          </a:p>
        </p:txBody>
      </p:sp>
      <p:pic>
        <p:nvPicPr>
          <p:cNvPr id="91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752600"/>
            <a:ext cx="4164874" cy="3859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0" name="Rectangle 1"/>
          <p:cNvSpPr>
            <a:spLocks noChangeArrowheads="1"/>
          </p:cNvSpPr>
          <p:nvPr/>
        </p:nvSpPr>
        <p:spPr bwMode="auto">
          <a:xfrm>
            <a:off x="228600" y="152400"/>
            <a:ext cx="8610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a:r>
              <a:rPr lang="en-US" altLang="en-US" sz="3200" b="1" dirty="0">
                <a:solidFill>
                  <a:schemeClr val="bg1"/>
                </a:solidFill>
                <a:latin typeface="Calibri" pitchFamily="34" charset="0"/>
                <a:cs typeface="Calibri" pitchFamily="34" charset="0"/>
              </a:rPr>
              <a:t>Sample Experiences </a:t>
            </a:r>
            <a:r>
              <a:rPr lang="en-US" altLang="en-US" sz="3200" b="1" i="1" dirty="0">
                <a:solidFill>
                  <a:schemeClr val="bg1"/>
                </a:solidFill>
                <a:latin typeface="Calibri" pitchFamily="34" charset="0"/>
                <a:cs typeface="Calibri" pitchFamily="34" charset="0"/>
              </a:rPr>
              <a:t>(continued</a:t>
            </a:r>
            <a:r>
              <a:rPr lang="en-US" altLang="en-US" sz="3200" b="1" i="1" dirty="0" smtClean="0">
                <a:solidFill>
                  <a:schemeClr val="bg1"/>
                </a:solidFill>
                <a:latin typeface="Calibri" pitchFamily="34" charset="0"/>
                <a:cs typeface="Calibri" pitchFamily="34" charset="0"/>
              </a:rPr>
              <a:t>)</a:t>
            </a:r>
            <a:endParaRPr lang="en-US" altLang="en-US" sz="2400" b="1" i="1" dirty="0">
              <a:solidFill>
                <a:schemeClr val="bg1"/>
              </a:solidFill>
            </a:endParaRPr>
          </a:p>
        </p:txBody>
      </p:sp>
    </p:spTree>
    <p:extLst>
      <p:ext uri="{BB962C8B-B14F-4D97-AF65-F5344CB8AC3E}">
        <p14:creationId xmlns:p14="http://schemas.microsoft.com/office/powerpoint/2010/main" val="16703481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Teacher Reflection</a:t>
            </a:r>
          </a:p>
        </p:txBody>
      </p:sp>
      <p:sp>
        <p:nvSpPr>
          <p:cNvPr id="32771" name="Content Placeholder 2"/>
          <p:cNvSpPr>
            <a:spLocks noGrp="1"/>
          </p:cNvSpPr>
          <p:nvPr>
            <p:ph idx="1"/>
          </p:nvPr>
        </p:nvSpPr>
        <p:spPr bwMode="auto">
          <a:xfrm>
            <a:off x="685800" y="1143000"/>
            <a:ext cx="76200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pPr>
            <a:endParaRPr lang="en-US" altLang="en-US" b="1" dirty="0" smtClean="0">
              <a:latin typeface="Calibri" pitchFamily="34" charset="0"/>
              <a:ea typeface="MS PGothic" pitchFamily="34" charset="-128"/>
              <a:cs typeface="Calibri" pitchFamily="34" charset="0"/>
            </a:endParaRPr>
          </a:p>
          <a:p>
            <a:pPr marL="0" indent="0" algn="ctr" eaLnBrk="1" hangingPunct="1">
              <a:spcBef>
                <a:spcPts val="1800"/>
              </a:spcBef>
              <a:spcAft>
                <a:spcPts val="1800"/>
              </a:spcAft>
            </a:pPr>
            <a:r>
              <a:rPr lang="en-US" altLang="en-US" sz="2800" b="1" dirty="0" smtClean="0">
                <a:latin typeface="Calibri" pitchFamily="4" charset="0"/>
                <a:ea typeface="MS PGothic" pitchFamily="34" charset="-128"/>
                <a:cs typeface="Calibri" pitchFamily="4" charset="0"/>
                <a:sym typeface="Arial" charset="0"/>
              </a:rPr>
              <a:t>Pair-Share</a:t>
            </a:r>
            <a:endParaRPr lang="en-US" altLang="en-US" sz="2800" dirty="0" smtClean="0">
              <a:latin typeface="Calibri" pitchFamily="34" charset="0"/>
              <a:ea typeface="MS PGothic" pitchFamily="34" charset="-128"/>
              <a:cs typeface="Calibri" pitchFamily="34" charset="0"/>
            </a:endParaRPr>
          </a:p>
          <a:p>
            <a:pPr marL="0" indent="0" eaLnBrk="1" hangingPunct="1">
              <a:spcBef>
                <a:spcPts val="1800"/>
              </a:spcBef>
              <a:spcAft>
                <a:spcPts val="1800"/>
              </a:spcAft>
            </a:pPr>
            <a:r>
              <a:rPr lang="en-US" altLang="en-US" sz="2800" dirty="0" smtClean="0">
                <a:latin typeface="Calibri" pitchFamily="34" charset="0"/>
                <a:ea typeface="MS PGothic" pitchFamily="34" charset="-128"/>
                <a:cs typeface="Calibri" pitchFamily="34" charset="0"/>
              </a:rPr>
              <a:t>Identify one strategy, resource, or section of content included in </a:t>
            </a:r>
            <a:r>
              <a:rPr lang="en-US" altLang="en-US" sz="2800" i="1" dirty="0" smtClean="0">
                <a:latin typeface="Calibri" pitchFamily="34" charset="0"/>
                <a:ea typeface="MS PGothic" pitchFamily="34" charset="-128"/>
                <a:cs typeface="Calibri" pitchFamily="34" charset="0"/>
              </a:rPr>
              <a:t>Artsource® </a:t>
            </a:r>
            <a:r>
              <a:rPr lang="en-US" altLang="en-US" sz="2800" dirty="0" smtClean="0">
                <a:latin typeface="Calibri" pitchFamily="34" charset="0"/>
                <a:ea typeface="MS PGothic" pitchFamily="34" charset="-128"/>
                <a:cs typeface="Calibri" pitchFamily="34" charset="0"/>
              </a:rPr>
              <a:t>that you can integrate into your lessons.</a:t>
            </a:r>
          </a:p>
        </p:txBody>
      </p:sp>
    </p:spTree>
    <p:extLst>
      <p:ext uri="{BB962C8B-B14F-4D97-AF65-F5344CB8AC3E}">
        <p14:creationId xmlns:p14="http://schemas.microsoft.com/office/powerpoint/2010/main" val="41842576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457200" y="76200"/>
            <a:ext cx="8229600" cy="1265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Integration into Core Content Areas</a:t>
            </a:r>
            <a:br>
              <a:rPr lang="en-US" altLang="en-US" smtClean="0">
                <a:latin typeface="Calibri" pitchFamily="34" charset="0"/>
                <a:ea typeface="MS PGothic" pitchFamily="34" charset="-128"/>
                <a:cs typeface="Calibri" pitchFamily="34" charset="0"/>
              </a:rPr>
            </a:br>
            <a:r>
              <a:rPr lang="en-US" altLang="en-US" smtClean="0">
                <a:latin typeface="Calibri" pitchFamily="34" charset="0"/>
                <a:ea typeface="MS PGothic" pitchFamily="34" charset="-128"/>
                <a:cs typeface="Calibri" pitchFamily="34" charset="0"/>
              </a:rPr>
              <a:t/>
            </a:r>
            <a:br>
              <a:rPr lang="en-US" altLang="en-US" smtClean="0">
                <a:latin typeface="Calibri" pitchFamily="34" charset="0"/>
                <a:ea typeface="MS PGothic" pitchFamily="34" charset="-128"/>
                <a:cs typeface="Calibri" pitchFamily="34" charset="0"/>
              </a:rPr>
            </a:br>
            <a:r>
              <a:rPr lang="en-US" altLang="en-US" smtClean="0">
                <a:latin typeface="Calibri" pitchFamily="34" charset="0"/>
                <a:ea typeface="MS PGothic" pitchFamily="34" charset="-128"/>
                <a:cs typeface="Calibri" pitchFamily="34" charset="0"/>
              </a:rPr>
              <a:t>Tell Me More about </a:t>
            </a:r>
            <a:r>
              <a:rPr lang="en-US" altLang="en-US" i="1" smtClean="0">
                <a:latin typeface="Calibri" pitchFamily="34" charset="0"/>
                <a:ea typeface="MS PGothic" pitchFamily="34" charset="-128"/>
                <a:cs typeface="Calibri" pitchFamily="34" charset="0"/>
              </a:rPr>
              <a:t>Art</a:t>
            </a:r>
            <a:r>
              <a:rPr lang="en-US" altLang="en-US" smtClean="0">
                <a:latin typeface="Calibri" pitchFamily="34" charset="0"/>
                <a:ea typeface="MS PGothic" pitchFamily="34" charset="-128"/>
                <a:cs typeface="Calibri" pitchFamily="34" charset="0"/>
              </a:rPr>
              <a:t>!</a:t>
            </a:r>
            <a:br>
              <a:rPr lang="en-US" altLang="en-US" smtClean="0">
                <a:latin typeface="Calibri" pitchFamily="34" charset="0"/>
                <a:ea typeface="MS PGothic" pitchFamily="34" charset="-128"/>
                <a:cs typeface="Calibri" pitchFamily="34" charset="0"/>
              </a:rPr>
            </a:br>
            <a:r>
              <a:rPr lang="en-US" altLang="en-US" smtClean="0">
                <a:latin typeface="Calibri" pitchFamily="34" charset="0"/>
                <a:ea typeface="MS PGothic" pitchFamily="34" charset="-128"/>
                <a:cs typeface="Calibri" pitchFamily="34" charset="0"/>
              </a:rPr>
              <a:t/>
            </a:r>
            <a:br>
              <a:rPr lang="en-US" altLang="en-US" smtClean="0">
                <a:latin typeface="Calibri" pitchFamily="34" charset="0"/>
                <a:ea typeface="MS PGothic" pitchFamily="34" charset="-128"/>
                <a:cs typeface="Calibri" pitchFamily="34" charset="0"/>
              </a:rPr>
            </a:br>
            <a:endParaRPr lang="en-US" altLang="en-US" smtClean="0">
              <a:latin typeface="Calibri" pitchFamily="34" charset="0"/>
              <a:ea typeface="MS PGothic" pitchFamily="34" charset="-128"/>
              <a:cs typeface="Calibri" pitchFamily="34" charset="0"/>
            </a:endParaRPr>
          </a:p>
        </p:txBody>
      </p:sp>
      <p:sp>
        <p:nvSpPr>
          <p:cNvPr id="61442" name="Content Placeholder 2"/>
          <p:cNvSpPr>
            <a:spLocks noGrp="1"/>
          </p:cNvSpPr>
          <p:nvPr>
            <p:ph idx="1"/>
          </p:nvPr>
        </p:nvSpPr>
        <p:spPr bwMode="auto">
          <a:xfrm>
            <a:off x="609600" y="1143000"/>
            <a:ext cx="8229600" cy="46482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defRPr/>
            </a:pPr>
            <a:endParaRPr lang="en-US" sz="1400" dirty="0">
              <a:ea typeface="MS PGothic" charset="0"/>
              <a:cs typeface="MS PGothic" charset="0"/>
            </a:endParaRPr>
          </a:p>
          <a:p>
            <a:pPr eaLnBrk="1" hangingPunct="1">
              <a:spcAft>
                <a:spcPts val="2400"/>
              </a:spcAft>
              <a:buFont typeface="Arial" panose="020B0604020202020204" pitchFamily="34" charset="0"/>
              <a:buChar char="•"/>
              <a:defRPr/>
            </a:pPr>
            <a:r>
              <a:rPr lang="en-US" dirty="0">
                <a:ea typeface="MS PGothic" charset="0"/>
                <a:cs typeface="MS PGothic" charset="0"/>
              </a:rPr>
              <a:t>The arts can stimulate involvement in many subjects by </a:t>
            </a:r>
            <a:r>
              <a:rPr lang="en-US" dirty="0" smtClean="0">
                <a:ea typeface="MS PGothic" charset="0"/>
                <a:cs typeface="MS PGothic" charset="0"/>
              </a:rPr>
              <a:t>helping </a:t>
            </a:r>
            <a:r>
              <a:rPr lang="en-US" dirty="0">
                <a:ea typeface="MS PGothic" charset="0"/>
                <a:cs typeface="MS PGothic" charset="0"/>
              </a:rPr>
              <a:t>students relate to abstract concepts such as </a:t>
            </a:r>
            <a:r>
              <a:rPr lang="en-US" dirty="0" smtClean="0">
                <a:ea typeface="MS PGothic" charset="0"/>
                <a:cs typeface="MS PGothic" charset="0"/>
              </a:rPr>
              <a:t>patterns, </a:t>
            </a:r>
            <a:r>
              <a:rPr lang="en-US" dirty="0">
                <a:ea typeface="MS PGothic" charset="0"/>
                <a:cs typeface="MS PGothic" charset="0"/>
              </a:rPr>
              <a:t>energy, cycles, sound, motion, space and time. </a:t>
            </a:r>
          </a:p>
          <a:p>
            <a:pPr eaLnBrk="1" hangingPunct="1">
              <a:spcAft>
                <a:spcPts val="2400"/>
              </a:spcAft>
              <a:buFont typeface="Arial" panose="020B0604020202020204" pitchFamily="34" charset="0"/>
              <a:buChar char="•"/>
              <a:defRPr/>
            </a:pPr>
            <a:r>
              <a:rPr lang="en-US" dirty="0" smtClean="0">
                <a:ea typeface="MS PGothic" charset="0"/>
                <a:cs typeface="MS PGothic" charset="0"/>
              </a:rPr>
              <a:t>Artists </a:t>
            </a:r>
            <a:r>
              <a:rPr lang="en-US" dirty="0">
                <a:ea typeface="MS PGothic" charset="0"/>
                <a:cs typeface="MS PGothic" charset="0"/>
              </a:rPr>
              <a:t>create work within the physical laws of the universe, shaping and combining the elements in expressive ways. </a:t>
            </a:r>
          </a:p>
          <a:p>
            <a:pPr eaLnBrk="1" hangingPunct="1">
              <a:spcAft>
                <a:spcPts val="2400"/>
              </a:spcAft>
              <a:buFont typeface="Arial" panose="020B0604020202020204" pitchFamily="34" charset="0"/>
              <a:buChar char="•"/>
              <a:defRPr/>
            </a:pPr>
            <a:r>
              <a:rPr lang="en-US" dirty="0">
                <a:ea typeface="MS PGothic" charset="0"/>
                <a:cs typeface="MS PGothic" charset="0"/>
              </a:rPr>
              <a:t>Music, dance, theatre, </a:t>
            </a:r>
            <a:r>
              <a:rPr lang="en-US" dirty="0" smtClean="0">
                <a:ea typeface="MS PGothic" charset="0"/>
                <a:cs typeface="MS PGothic" charset="0"/>
              </a:rPr>
              <a:t>literature, </a:t>
            </a:r>
            <a:r>
              <a:rPr lang="en-US" dirty="0">
                <a:ea typeface="MS PGothic" charset="0"/>
                <a:cs typeface="MS PGothic" charset="0"/>
              </a:rPr>
              <a:t>and visual arts reflect culture, points of </a:t>
            </a:r>
            <a:r>
              <a:rPr lang="en-US" dirty="0" smtClean="0">
                <a:ea typeface="MS PGothic" charset="0"/>
                <a:cs typeface="MS PGothic" charset="0"/>
              </a:rPr>
              <a:t>view, </a:t>
            </a:r>
            <a:r>
              <a:rPr lang="en-US" dirty="0">
                <a:ea typeface="MS PGothic" charset="0"/>
                <a:cs typeface="MS PGothic" charset="0"/>
              </a:rPr>
              <a:t>and the period of time in which they are created. </a:t>
            </a:r>
            <a:endParaRPr lang="en-US" dirty="0" smtClean="0">
              <a:ea typeface="MS PGothic" charset="0"/>
              <a:cs typeface="MS PGothic" charset="0"/>
            </a:endParaRPr>
          </a:p>
          <a:p>
            <a:pPr eaLnBrk="1" hangingPunct="1">
              <a:spcAft>
                <a:spcPts val="2400"/>
              </a:spcAft>
              <a:buFont typeface="Arial" panose="020B0604020202020204" pitchFamily="34" charset="0"/>
              <a:buChar char="•"/>
              <a:defRPr/>
            </a:pPr>
            <a:r>
              <a:rPr lang="en-US" dirty="0" smtClean="0">
                <a:ea typeface="MS PGothic" charset="0"/>
                <a:cs typeface="MS PGothic" charset="0"/>
              </a:rPr>
              <a:t>The </a:t>
            </a:r>
            <a:r>
              <a:rPr lang="en-US" dirty="0">
                <a:ea typeface="MS PGothic" charset="0"/>
                <a:cs typeface="MS PGothic" charset="0"/>
              </a:rPr>
              <a:t>arts represent different forms of communication and provide tools for exploring possibilities and demonstrating ideas. </a:t>
            </a:r>
            <a:endParaRPr lang="en-US" dirty="0" smtClean="0">
              <a:ea typeface="MS PGothic" charset="0"/>
              <a:cs typeface="MS PGothic" charset="0"/>
            </a:endParaRPr>
          </a:p>
          <a:p>
            <a:pPr eaLnBrk="1" hangingPunct="1">
              <a:spcAft>
                <a:spcPts val="2400"/>
              </a:spcAft>
              <a:buFont typeface="Arial" panose="020B0604020202020204" pitchFamily="34" charset="0"/>
              <a:buChar char="•"/>
              <a:defRPr/>
            </a:pPr>
            <a:r>
              <a:rPr lang="en-US" dirty="0" smtClean="0">
                <a:ea typeface="MS PGothic" charset="0"/>
                <a:cs typeface="MS PGothic" charset="0"/>
              </a:rPr>
              <a:t>They </a:t>
            </a:r>
            <a:r>
              <a:rPr lang="en-US" dirty="0">
                <a:ea typeface="MS PGothic" charset="0"/>
                <a:cs typeface="MS PGothic" charset="0"/>
              </a:rPr>
              <a:t>enable students to express their own thoughts within artistic structures and help them to identify with universal human experiences. </a:t>
            </a:r>
          </a:p>
          <a:p>
            <a:pPr marL="0" indent="0" eaLnBrk="1" hangingPunct="1">
              <a:defRPr/>
            </a:pPr>
            <a:endParaRPr lang="en-US" sz="1400" dirty="0">
              <a:ea typeface="MS PGothic" charset="0"/>
              <a:cs typeface="MS PGothic" charset="0"/>
            </a:endParaRPr>
          </a:p>
          <a:p>
            <a:pPr marL="0" indent="0" eaLnBrk="1" hangingPunct="1">
              <a:defRPr/>
            </a:pPr>
            <a:endParaRPr lang="en-US" dirty="0">
              <a:ea typeface="MS PGothic" charset="0"/>
              <a:cs typeface="MS PGothic" charset="0"/>
            </a:endParaRPr>
          </a:p>
        </p:txBody>
      </p:sp>
    </p:spTree>
    <p:extLst>
      <p:ext uri="{BB962C8B-B14F-4D97-AF65-F5344CB8AC3E}">
        <p14:creationId xmlns:p14="http://schemas.microsoft.com/office/powerpoint/2010/main" val="11838842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5" y="1773238"/>
            <a:ext cx="3409950"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5" name="Rectangle 1"/>
          <p:cNvSpPr>
            <a:spLocks noChangeArrowheads="1"/>
          </p:cNvSpPr>
          <p:nvPr/>
        </p:nvSpPr>
        <p:spPr bwMode="auto">
          <a:xfrm>
            <a:off x="138113" y="2039938"/>
            <a:ext cx="5267325" cy="461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400">
                <a:solidFill>
                  <a:srgbClr val="7F7F7F"/>
                </a:solidFill>
                <a:latin typeface="Century Gothic" pitchFamily="34" charset="0"/>
              </a:defRPr>
            </a:lvl1pPr>
            <a:lvl2pPr marL="742950" indent="-285750" eaLnBrk="0" hangingPunct="0">
              <a:spcBef>
                <a:spcPct val="20000"/>
              </a:spcBef>
              <a:buFont typeface="Courier New" pitchFamily="49" charset="0"/>
              <a:buChar char="o"/>
              <a:defRPr sz="1600">
                <a:solidFill>
                  <a:srgbClr val="7F7F7F"/>
                </a:solidFill>
                <a:latin typeface="Century Gothic" pitchFamily="34" charset="0"/>
              </a:defRPr>
            </a:lvl2pPr>
            <a:lvl3pPr marL="1143000" indent="-228600" eaLnBrk="0" hangingPunct="0">
              <a:spcBef>
                <a:spcPct val="20000"/>
              </a:spcBef>
              <a:buFont typeface="Arial" pitchFamily="34" charset="0"/>
              <a:buChar char="•"/>
              <a:defRPr sz="1600">
                <a:solidFill>
                  <a:srgbClr val="7F7F7F"/>
                </a:solidFill>
                <a:latin typeface="Century Gothic" pitchFamily="34" charset="0"/>
              </a:defRPr>
            </a:lvl3pPr>
            <a:lvl4pPr marL="1600200" indent="-228600" eaLnBrk="0" hangingPunct="0">
              <a:spcBef>
                <a:spcPct val="20000"/>
              </a:spcBef>
              <a:buFont typeface="Courier New" pitchFamily="49" charset="0"/>
              <a:buChar char="o"/>
              <a:defRPr sz="1600">
                <a:solidFill>
                  <a:srgbClr val="7F7F7F"/>
                </a:solidFill>
                <a:latin typeface="Century Gothic" pitchFamily="34" charset="0"/>
              </a:defRPr>
            </a:lvl4pPr>
            <a:lvl5pPr marL="2057400" indent="-228600" eaLnBrk="0" hangingPunct="0">
              <a:spcBef>
                <a:spcPct val="20000"/>
              </a:spcBef>
              <a:buFont typeface="Arial" pitchFamily="34" charset="0"/>
              <a:buChar char="•"/>
              <a:defRPr sz="1600">
                <a:solidFill>
                  <a:srgbClr val="7F7F7F"/>
                </a:solidFill>
                <a:latin typeface="Century Gothic" pitchFamily="34" charset="0"/>
              </a:defRPr>
            </a:lvl5pPr>
            <a:lvl6pPr marL="25146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6pPr>
            <a:lvl7pPr marL="29718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7pPr>
            <a:lvl8pPr marL="34290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8pPr>
            <a:lvl9pPr marL="38862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9pPr>
          </a:lstStyle>
          <a:p>
            <a:pPr eaLnBrk="1" hangingPunct="1">
              <a:spcBef>
                <a:spcPct val="0"/>
              </a:spcBef>
              <a:spcAft>
                <a:spcPts val="1200"/>
              </a:spcAft>
              <a:buFont typeface="Arial" pitchFamily="34" charset="0"/>
              <a:buNone/>
              <a:defRPr/>
            </a:pPr>
            <a:r>
              <a:rPr lang="en-US" sz="1800" b="1" i="1" dirty="0" smtClean="0">
                <a:solidFill>
                  <a:schemeClr val="accent2"/>
                </a:solidFill>
                <a:latin typeface="Calibri" panose="020F0502020204030204" pitchFamily="34" charset="0"/>
                <a:ea typeface="MS PGothic" charset="0"/>
                <a:cs typeface="MS PGothic" charset="0"/>
                <a:sym typeface="Arial" pitchFamily="34" charset="0"/>
              </a:rPr>
              <a:t>Artsource®</a:t>
            </a:r>
            <a:r>
              <a:rPr lang="en-US" sz="1800" b="1" dirty="0" smtClean="0">
                <a:solidFill>
                  <a:schemeClr val="accent2"/>
                </a:solidFill>
                <a:latin typeface="Calibri" panose="020F0502020204030204" pitchFamily="34" charset="0"/>
                <a:ea typeface="MS PGothic" charset="0"/>
                <a:cs typeface="MS PGothic" charset="0"/>
                <a:sym typeface="Arial" pitchFamily="34" charset="0"/>
              </a:rPr>
              <a:t> brings the expressive world of the arts into classrooms and empowers teachers to:</a:t>
            </a:r>
            <a:endParaRPr lang="en-US" altLang="en-US" sz="1800" b="1" dirty="0" smtClean="0">
              <a:solidFill>
                <a:schemeClr val="accent2"/>
              </a:solidFill>
              <a:latin typeface="Calibri" pitchFamily="34" charset="0"/>
              <a:sym typeface="Arial" pitchFamily="34" charset="0"/>
            </a:endParaRPr>
          </a:p>
          <a:p>
            <a:pPr marL="285750" indent="-285750" eaLnBrk="1" hangingPunct="1">
              <a:spcBef>
                <a:spcPct val="0"/>
              </a:spcBef>
              <a:spcAft>
                <a:spcPts val="1200"/>
              </a:spcAft>
              <a:defRPr/>
            </a:pPr>
            <a:r>
              <a:rPr lang="en-US" altLang="en-US" sz="1800" dirty="0" smtClean="0">
                <a:solidFill>
                  <a:schemeClr val="accent2"/>
                </a:solidFill>
                <a:latin typeface="Calibri" pitchFamily="34" charset="0"/>
                <a:sym typeface="Arial" pitchFamily="34" charset="0"/>
              </a:rPr>
              <a:t>Present artistic models in dance, music, and theatre to their students </a:t>
            </a:r>
          </a:p>
          <a:p>
            <a:pPr marL="285750" indent="-285750" eaLnBrk="1" hangingPunct="1">
              <a:spcBef>
                <a:spcPct val="0"/>
              </a:spcBef>
              <a:spcAft>
                <a:spcPts val="1200"/>
              </a:spcAft>
              <a:defRPr/>
            </a:pPr>
            <a:r>
              <a:rPr lang="en-US" altLang="en-US" sz="1800" dirty="0" smtClean="0">
                <a:solidFill>
                  <a:schemeClr val="accent2"/>
                </a:solidFill>
                <a:latin typeface="Calibri" pitchFamily="34" charset="0"/>
                <a:sym typeface="Arial" pitchFamily="34" charset="0"/>
              </a:rPr>
              <a:t>Guide students through varied levels of standards-based arts lessons </a:t>
            </a:r>
          </a:p>
          <a:p>
            <a:pPr marL="285750" indent="-285750" eaLnBrk="1" hangingPunct="1">
              <a:spcBef>
                <a:spcPct val="0"/>
              </a:spcBef>
              <a:spcAft>
                <a:spcPts val="1200"/>
              </a:spcAft>
              <a:defRPr/>
            </a:pPr>
            <a:r>
              <a:rPr lang="en-US" altLang="en-US" sz="1800" dirty="0" smtClean="0">
                <a:solidFill>
                  <a:schemeClr val="accent2"/>
                </a:solidFill>
                <a:latin typeface="Calibri" pitchFamily="34" charset="0"/>
                <a:sym typeface="Arial" pitchFamily="34" charset="0"/>
              </a:rPr>
              <a:t>Examine and experience a broad spectrum of culturally diverse styles </a:t>
            </a:r>
          </a:p>
          <a:p>
            <a:pPr marL="285750" indent="-285750" eaLnBrk="1" hangingPunct="1">
              <a:spcBef>
                <a:spcPct val="0"/>
              </a:spcBef>
              <a:spcAft>
                <a:spcPts val="1200"/>
              </a:spcAft>
              <a:defRPr/>
            </a:pPr>
            <a:r>
              <a:rPr lang="en-US" altLang="en-US" sz="1800" dirty="0" smtClean="0">
                <a:solidFill>
                  <a:schemeClr val="accent2"/>
                </a:solidFill>
                <a:latin typeface="Calibri" pitchFamily="34" charset="0"/>
                <a:sym typeface="Arial" pitchFamily="34" charset="0"/>
              </a:rPr>
              <a:t>Integrate the arts with other subject areas, such as Language Arts, Social Studies, History, and Science</a:t>
            </a:r>
          </a:p>
          <a:p>
            <a:pPr marL="285750" indent="-285750" eaLnBrk="1" hangingPunct="1">
              <a:spcBef>
                <a:spcPct val="0"/>
              </a:spcBef>
              <a:spcAft>
                <a:spcPts val="600"/>
              </a:spcAft>
              <a:defRPr/>
            </a:pPr>
            <a:r>
              <a:rPr lang="en-US" altLang="en-US" sz="1800" dirty="0" smtClean="0">
                <a:solidFill>
                  <a:schemeClr val="accent2"/>
                </a:solidFill>
                <a:latin typeface="Calibri" pitchFamily="34" charset="0"/>
                <a:sym typeface="Arial" pitchFamily="34" charset="0"/>
              </a:rPr>
              <a:t>Explore meaning through Universal Themes</a:t>
            </a:r>
          </a:p>
          <a:p>
            <a:pPr marL="285750" indent="-285750" eaLnBrk="1" hangingPunct="1">
              <a:spcBef>
                <a:spcPct val="0"/>
              </a:spcBef>
              <a:spcAft>
                <a:spcPts val="600"/>
              </a:spcAft>
              <a:defRPr/>
            </a:pPr>
            <a:endParaRPr lang="en-US" altLang="en-US" sz="1800" b="1" dirty="0" smtClean="0">
              <a:solidFill>
                <a:schemeClr val="tx2"/>
              </a:solidFill>
              <a:latin typeface="Calibri" pitchFamily="34" charset="0"/>
              <a:sym typeface="Arial" pitchFamily="34" charset="0"/>
            </a:endParaRPr>
          </a:p>
          <a:p>
            <a:pPr eaLnBrk="1" hangingPunct="1">
              <a:spcBef>
                <a:spcPct val="0"/>
              </a:spcBef>
              <a:spcAft>
                <a:spcPts val="600"/>
              </a:spcAft>
              <a:buFont typeface="Arial" pitchFamily="34" charset="0"/>
              <a:buNone/>
              <a:defRPr/>
            </a:pPr>
            <a:endParaRPr lang="en-US" altLang="en-US" sz="1800" b="1" dirty="0" smtClean="0">
              <a:solidFill>
                <a:schemeClr val="tx2"/>
              </a:solidFill>
              <a:latin typeface="Calibri" pitchFamily="34" charset="0"/>
              <a:sym typeface="Arial" pitchFamily="34" charset="0"/>
            </a:endParaRPr>
          </a:p>
        </p:txBody>
      </p:sp>
      <p:sp>
        <p:nvSpPr>
          <p:cNvPr id="6148" name="Rectangle 2"/>
          <p:cNvSpPr>
            <a:spLocks noChangeArrowheads="1"/>
          </p:cNvSpPr>
          <p:nvPr/>
        </p:nvSpPr>
        <p:spPr bwMode="auto">
          <a:xfrm>
            <a:off x="0" y="914400"/>
            <a:ext cx="91440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pPr eaLnBrk="1" hangingPunct="1"/>
            <a:endParaRPr lang="en-US" altLang="en-US" sz="1800">
              <a:solidFill>
                <a:schemeClr val="tx1"/>
              </a:solidFill>
              <a:latin typeface="Century Schoolbook" pitchFamily="18" charset="0"/>
            </a:endParaRPr>
          </a:p>
          <a:p>
            <a:pPr algn="ctr" eaLnBrk="1" hangingPunct="1"/>
            <a:r>
              <a:rPr lang="en-US" altLang="en-US" sz="1800">
                <a:solidFill>
                  <a:schemeClr val="tx1"/>
                </a:solidFill>
                <a:latin typeface="Century Schoolbook" pitchFamily="18" charset="0"/>
              </a:rPr>
              <a:t> </a:t>
            </a:r>
            <a:r>
              <a:rPr lang="en-US" altLang="en-US" sz="2400" b="1" i="1">
                <a:solidFill>
                  <a:schemeClr val="tx1"/>
                </a:solidFill>
                <a:latin typeface="Calibri" pitchFamily="34" charset="0"/>
              </a:rPr>
              <a:t>Artsource®</a:t>
            </a:r>
            <a:r>
              <a:rPr lang="en-US" altLang="en-US" sz="2400" b="1">
                <a:solidFill>
                  <a:schemeClr val="tx1"/>
                </a:solidFill>
                <a:latin typeface="Calibri" pitchFamily="34" charset="0"/>
              </a:rPr>
              <a:t> is a Free Online Performing Arts Resource for Educators</a:t>
            </a:r>
          </a:p>
        </p:txBody>
      </p:sp>
      <p:sp>
        <p:nvSpPr>
          <p:cNvPr id="6149" name="Rectangle 3"/>
          <p:cNvSpPr>
            <a:spLocks noChangeArrowheads="1"/>
          </p:cNvSpPr>
          <p:nvPr/>
        </p:nvSpPr>
        <p:spPr bwMode="auto">
          <a:xfrm>
            <a:off x="476250" y="6134100"/>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pPr eaLnBrk="1" hangingPunct="1"/>
            <a:endParaRPr lang="en-US" altLang="en-US" sz="1000">
              <a:solidFill>
                <a:schemeClr val="tx1"/>
              </a:solidFill>
              <a:latin typeface="Century Schoolbook" pitchFamily="18" charset="0"/>
            </a:endParaRPr>
          </a:p>
          <a:p>
            <a:pPr eaLnBrk="1" hangingPunct="1"/>
            <a:r>
              <a:rPr lang="en-US" altLang="en-US" sz="1800" b="1" i="1" u="sng">
                <a:solidFill>
                  <a:srgbClr val="002060"/>
                </a:solidFill>
                <a:latin typeface="Calibri" pitchFamily="34" charset="0"/>
              </a:rPr>
              <a:t>www.musiccenter.org/artsource</a:t>
            </a:r>
            <a:r>
              <a:rPr lang="en-US" altLang="en-US" sz="1800" u="sng">
                <a:solidFill>
                  <a:srgbClr val="002060"/>
                </a:solidFill>
                <a:latin typeface="Century Schoolbook" pitchFamily="18" charset="0"/>
              </a:rPr>
              <a:t> </a:t>
            </a:r>
          </a:p>
        </p:txBody>
      </p:sp>
      <p:sp>
        <p:nvSpPr>
          <p:cNvPr id="6150" name="Rectangle 2"/>
          <p:cNvSpPr>
            <a:spLocks noChangeArrowheads="1"/>
          </p:cNvSpPr>
          <p:nvPr/>
        </p:nvSpPr>
        <p:spPr bwMode="auto">
          <a:xfrm>
            <a:off x="2362200" y="85725"/>
            <a:ext cx="510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r>
              <a:rPr lang="en-US" altLang="en-US" sz="4000" b="1">
                <a:solidFill>
                  <a:schemeClr val="bg1"/>
                </a:solidFill>
                <a:latin typeface="Calibri" pitchFamily="34" charset="0"/>
              </a:rPr>
              <a:t>What is </a:t>
            </a:r>
            <a:r>
              <a:rPr lang="en-US" altLang="en-US" sz="4000" b="1" i="1">
                <a:solidFill>
                  <a:schemeClr val="bg1"/>
                </a:solidFill>
                <a:latin typeface="Calibri" pitchFamily="34" charset="0"/>
              </a:rPr>
              <a:t>Artsource®</a:t>
            </a:r>
            <a:r>
              <a:rPr lang="en-US" altLang="en-US" sz="4000" b="1">
                <a:solidFill>
                  <a:schemeClr val="bg1"/>
                </a:solidFill>
                <a:latin typeface="Calibri" pitchFamily="34" charset="0"/>
              </a:rPr>
              <a:t>?</a:t>
            </a:r>
            <a:endParaRPr lang="en-US" altLang="en-US" sz="4000" b="1">
              <a:solidFill>
                <a:schemeClr val="bg1"/>
              </a:solidFill>
            </a:endParaRPr>
          </a:p>
        </p:txBody>
      </p:sp>
    </p:spTree>
    <p:extLst>
      <p:ext uri="{BB962C8B-B14F-4D97-AF65-F5344CB8AC3E}">
        <p14:creationId xmlns:p14="http://schemas.microsoft.com/office/powerpoint/2010/main" val="4210840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5"/>
          <p:cNvSpPr>
            <a:spLocks noGrp="1"/>
          </p:cNvSpPr>
          <p:nvPr>
            <p:ph type="title"/>
          </p:nvPr>
        </p:nvSpPr>
        <p:spPr bwMode="auto">
          <a:xfrm>
            <a:off x="457200" y="15875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i="1" smtClean="0">
                <a:latin typeface="Calibri" pitchFamily="34" charset="0"/>
                <a:ea typeface="MS PGothic" pitchFamily="34" charset="-128"/>
                <a:cs typeface="Calibri" pitchFamily="34" charset="0"/>
              </a:rPr>
              <a:t>What is the Format?</a:t>
            </a:r>
            <a:r>
              <a:rPr lang="en-US" altLang="en-US" smtClean="0">
                <a:latin typeface="Calibri" pitchFamily="34" charset="0"/>
                <a:ea typeface="MS PGothic" pitchFamily="34" charset="-128"/>
                <a:cs typeface="Calibri" pitchFamily="34" charset="0"/>
              </a:rPr>
              <a:t> </a:t>
            </a:r>
            <a:endParaRPr lang="en-US" altLang="en-US" smtClean="0">
              <a:latin typeface="Calibri" pitchFamily="34" charset="0"/>
              <a:cs typeface="Calibri" pitchFamily="34" charset="0"/>
            </a:endParaRPr>
          </a:p>
        </p:txBody>
      </p:sp>
      <p:sp>
        <p:nvSpPr>
          <p:cNvPr id="7171" name="Text Placeholder 2"/>
          <p:cNvSpPr>
            <a:spLocks noGrp="1"/>
          </p:cNvSpPr>
          <p:nvPr>
            <p:ph idx="1"/>
          </p:nvPr>
        </p:nvSpPr>
        <p:spPr bwMode="auto">
          <a:xfrm>
            <a:off x="457200" y="107315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mtClean="0">
              <a:solidFill>
                <a:schemeClr val="tx1"/>
              </a:solidFill>
              <a:latin typeface="Calibri" pitchFamily="34" charset="0"/>
              <a:ea typeface="MS PGothic" pitchFamily="34" charset="-128"/>
              <a:cs typeface="Calibri" pitchFamily="34" charset="0"/>
            </a:endParaRPr>
          </a:p>
          <a:p>
            <a:pPr marL="0" indent="0" eaLnBrk="1" hangingPunct="1"/>
            <a:r>
              <a:rPr lang="en-US" altLang="en-US" b="1" smtClean="0">
                <a:solidFill>
                  <a:schemeClr val="tx1"/>
                </a:solidFill>
                <a:latin typeface="Calibri" pitchFamily="34" charset="0"/>
                <a:ea typeface="MS PGothic" pitchFamily="34" charset="-128"/>
                <a:cs typeface="Calibri" pitchFamily="34" charset="0"/>
              </a:rPr>
              <a:t>Each </a:t>
            </a:r>
            <a:r>
              <a:rPr lang="en-US" altLang="en-US" b="1" i="1" smtClean="0">
                <a:solidFill>
                  <a:schemeClr val="tx1"/>
                </a:solidFill>
                <a:latin typeface="Calibri" pitchFamily="34" charset="0"/>
                <a:ea typeface="MS PGothic" pitchFamily="34" charset="-128"/>
                <a:cs typeface="Calibri" pitchFamily="34" charset="0"/>
              </a:rPr>
              <a:t>Artsource®</a:t>
            </a:r>
            <a:r>
              <a:rPr lang="en-US" altLang="en-US" b="1" smtClean="0">
                <a:solidFill>
                  <a:schemeClr val="tx1"/>
                </a:solidFill>
                <a:latin typeface="Calibri" pitchFamily="34" charset="0"/>
                <a:ea typeface="MS PGothic" pitchFamily="34" charset="-128"/>
                <a:cs typeface="Calibri" pitchFamily="34" charset="0"/>
              </a:rPr>
              <a:t> unit includes a short summary on the landing page that provides historical and cultural background on a selected artist and a description of the featured artwork. </a:t>
            </a:r>
          </a:p>
          <a:p>
            <a:pPr marL="0" indent="0" eaLnBrk="1" hangingPunct="1"/>
            <a:endParaRPr lang="en-US" altLang="en-US" sz="2800" b="1" smtClean="0">
              <a:latin typeface="Calibri" pitchFamily="34" charset="0"/>
              <a:ea typeface="MS PGothic" pitchFamily="34" charset="-128"/>
              <a:cs typeface="Calibri" pitchFamily="34" charset="0"/>
            </a:endParaRPr>
          </a:p>
          <a:p>
            <a:pPr marL="0" indent="0" eaLnBrk="1" hangingPunct="1"/>
            <a:endParaRPr lang="en-US" altLang="en-US" sz="2800" b="1" smtClean="0">
              <a:latin typeface="Calibri" pitchFamily="34" charset="0"/>
              <a:ea typeface="MS PGothic" pitchFamily="34" charset="-128"/>
              <a:cs typeface="Calibri" pitchFamily="34" charset="0"/>
            </a:endParaRPr>
          </a:p>
          <a:p>
            <a:pPr marL="0" indent="0" eaLnBrk="1" hangingPunct="1"/>
            <a:endParaRPr lang="en-US" altLang="en-US" sz="2800" b="1" smtClean="0">
              <a:latin typeface="Calibri" pitchFamily="34" charset="0"/>
              <a:ea typeface="MS PGothic" pitchFamily="34" charset="-128"/>
              <a:cs typeface="Calibri" pitchFamily="34" charset="0"/>
            </a:endParaRPr>
          </a:p>
          <a:p>
            <a:pPr marL="0" indent="0" eaLnBrk="1" hangingPunct="1"/>
            <a:endParaRPr lang="en-US" altLang="en-US" smtClean="0">
              <a:latin typeface="Calibri" pitchFamily="34" charset="0"/>
              <a:cs typeface="Calibri" pitchFamily="34" charset="0"/>
            </a:endParaRPr>
          </a:p>
          <a:p>
            <a:pPr marL="0" indent="0" eaLnBrk="1" hangingPunct="1"/>
            <a:endParaRPr lang="en-US" altLang="en-US" smtClean="0">
              <a:latin typeface="Calibri" pitchFamily="34" charset="0"/>
              <a:cs typeface="Calibri" pitchFamily="34" charset="0"/>
            </a:endParaRPr>
          </a:p>
        </p:txBody>
      </p:sp>
      <p:pic>
        <p:nvPicPr>
          <p:cNvPr id="717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819400"/>
            <a:ext cx="5726113" cy="333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87451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sz="2700" dirty="0">
                <a:solidFill>
                  <a:schemeClr val="bg1"/>
                </a:solidFill>
                <a:latin typeface="Calibri" pitchFamily="34" charset="0"/>
                <a:ea typeface="Arial" pitchFamily="34" charset="0"/>
                <a:cs typeface="Calibri" pitchFamily="34" charset="0"/>
                <a:sym typeface="Arial" pitchFamily="34" charset="0"/>
              </a:rPr>
              <a:t>One or more Audio-Visual resources are central to each </a:t>
            </a:r>
            <a:r>
              <a:rPr lang="en-US" altLang="en-US" sz="2700" i="1" dirty="0">
                <a:solidFill>
                  <a:schemeClr val="bg1"/>
                </a:solidFill>
                <a:latin typeface="Calibri" pitchFamily="34" charset="0"/>
                <a:ea typeface="MS PGothic" pitchFamily="34" charset="-128"/>
                <a:cs typeface="Calibri" pitchFamily="34" charset="0"/>
                <a:sym typeface="Arial" pitchFamily="34" charset="0"/>
              </a:rPr>
              <a:t>Artsource® </a:t>
            </a:r>
            <a:r>
              <a:rPr lang="en-US" altLang="en-US" sz="2700" dirty="0">
                <a:solidFill>
                  <a:schemeClr val="bg1"/>
                </a:solidFill>
                <a:latin typeface="Calibri" pitchFamily="34" charset="0"/>
                <a:ea typeface="Arial" pitchFamily="34" charset="0"/>
                <a:cs typeface="Calibri" pitchFamily="34" charset="0"/>
                <a:sym typeface="Arial" pitchFamily="34" charset="0"/>
              </a:rPr>
              <a:t>unit.</a:t>
            </a:r>
            <a:r>
              <a:rPr lang="en-US" altLang="en-US" dirty="0">
                <a:solidFill>
                  <a:schemeClr val="tx1"/>
                </a:solidFill>
                <a:latin typeface="Calibri" pitchFamily="34" charset="0"/>
                <a:ea typeface="Arial" pitchFamily="34" charset="0"/>
                <a:cs typeface="Calibri" pitchFamily="34" charset="0"/>
                <a:sym typeface="Arial" pitchFamily="34" charset="0"/>
              </a:rPr>
              <a:t/>
            </a:r>
            <a:br>
              <a:rPr lang="en-US" altLang="en-US" dirty="0">
                <a:solidFill>
                  <a:schemeClr val="tx1"/>
                </a:solidFill>
                <a:latin typeface="Calibri" pitchFamily="34" charset="0"/>
                <a:ea typeface="Arial" pitchFamily="34" charset="0"/>
                <a:cs typeface="Calibri" pitchFamily="34" charset="0"/>
                <a:sym typeface="Arial" pitchFamily="34" charset="0"/>
              </a:rPr>
            </a:br>
            <a:r>
              <a:rPr lang="en-US" altLang="en-US" dirty="0" smtClean="0">
                <a:latin typeface="Calibri" pitchFamily="34" charset="0"/>
                <a:ea typeface="MS PGothic" pitchFamily="34" charset="-128"/>
                <a:cs typeface="Calibri" pitchFamily="34" charset="0"/>
                <a:sym typeface="Arial" pitchFamily="34" charset="0"/>
              </a:rPr>
              <a:t/>
            </a:r>
            <a:br>
              <a:rPr lang="en-US" altLang="en-US" dirty="0" smtClean="0">
                <a:latin typeface="Calibri" pitchFamily="34" charset="0"/>
                <a:ea typeface="MS PGothic" pitchFamily="34" charset="-128"/>
                <a:cs typeface="Calibri" pitchFamily="34" charset="0"/>
                <a:sym typeface="Arial" pitchFamily="34" charset="0"/>
              </a:rPr>
            </a:br>
            <a:endParaRPr lang="en-US" altLang="en-US" dirty="0" smtClean="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smtClean="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smtClean="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smtClean="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81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295400"/>
            <a:ext cx="5846763"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90700" y="5410200"/>
            <a:ext cx="5638800" cy="369332"/>
          </a:xfrm>
          <a:prstGeom prst="rect">
            <a:avLst/>
          </a:prstGeom>
          <a:noFill/>
        </p:spPr>
        <p:txBody>
          <a:bodyPr wrap="square" rtlCol="0">
            <a:spAutoFit/>
          </a:bodyPr>
          <a:lstStyle/>
          <a:p>
            <a:pPr>
              <a:spcAft>
                <a:spcPts val="600"/>
              </a:spcAft>
            </a:pPr>
            <a:r>
              <a:rPr lang="en-US" dirty="0" smtClean="0">
                <a:hlinkClick r:id="rId4"/>
              </a:rPr>
              <a:t>https://youtu.be/u-0KcUxnGCw</a:t>
            </a:r>
            <a:endParaRPr lang="en-US" dirty="0" smtClean="0"/>
          </a:p>
        </p:txBody>
      </p:sp>
    </p:spTree>
    <p:extLst>
      <p:ext uri="{BB962C8B-B14F-4D97-AF65-F5344CB8AC3E}">
        <p14:creationId xmlns:p14="http://schemas.microsoft.com/office/powerpoint/2010/main" val="3189838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sz="2700" dirty="0">
                <a:solidFill>
                  <a:schemeClr val="bg1"/>
                </a:solidFill>
                <a:latin typeface="Calibri" pitchFamily="34" charset="0"/>
                <a:ea typeface="Arial" pitchFamily="34" charset="0"/>
                <a:cs typeface="Calibri" pitchFamily="34" charset="0"/>
                <a:sym typeface="Arial" pitchFamily="34" charset="0"/>
              </a:rPr>
              <a:t>One or more Audio-Visual resources are central to each </a:t>
            </a:r>
            <a:r>
              <a:rPr lang="en-US" altLang="en-US" sz="2700" i="1" dirty="0">
                <a:solidFill>
                  <a:schemeClr val="bg1"/>
                </a:solidFill>
                <a:latin typeface="Calibri" pitchFamily="34" charset="0"/>
                <a:ea typeface="MS PGothic" pitchFamily="34" charset="-128"/>
                <a:cs typeface="Calibri" pitchFamily="34" charset="0"/>
                <a:sym typeface="Arial" pitchFamily="34" charset="0"/>
              </a:rPr>
              <a:t>Artsource® </a:t>
            </a:r>
            <a:r>
              <a:rPr lang="en-US" altLang="en-US" sz="2700" dirty="0">
                <a:solidFill>
                  <a:schemeClr val="bg1"/>
                </a:solidFill>
                <a:latin typeface="Calibri" pitchFamily="34" charset="0"/>
                <a:ea typeface="Arial" pitchFamily="34" charset="0"/>
                <a:cs typeface="Calibri" pitchFamily="34" charset="0"/>
                <a:sym typeface="Arial" pitchFamily="34" charset="0"/>
              </a:rPr>
              <a:t>unit.</a:t>
            </a:r>
            <a:r>
              <a:rPr lang="en-US" altLang="en-US" dirty="0">
                <a:solidFill>
                  <a:schemeClr val="tx1"/>
                </a:solidFill>
                <a:latin typeface="Calibri" pitchFamily="34" charset="0"/>
                <a:ea typeface="Arial" pitchFamily="34" charset="0"/>
                <a:cs typeface="Calibri" pitchFamily="34" charset="0"/>
                <a:sym typeface="Arial" pitchFamily="34" charset="0"/>
              </a:rPr>
              <a:t/>
            </a:r>
            <a:br>
              <a:rPr lang="en-US" altLang="en-US" dirty="0">
                <a:solidFill>
                  <a:schemeClr val="tx1"/>
                </a:solidFill>
                <a:latin typeface="Calibri" pitchFamily="34" charset="0"/>
                <a:ea typeface="Arial" pitchFamily="34" charset="0"/>
                <a:cs typeface="Calibri" pitchFamily="34" charset="0"/>
                <a:sym typeface="Arial" pitchFamily="34" charset="0"/>
              </a:rPr>
            </a:br>
            <a:r>
              <a:rPr lang="en-US" altLang="en-US" dirty="0" smtClean="0">
                <a:latin typeface="Calibri" pitchFamily="34" charset="0"/>
                <a:ea typeface="MS PGothic" pitchFamily="34" charset="-128"/>
                <a:cs typeface="Calibri" pitchFamily="34" charset="0"/>
                <a:sym typeface="Arial" pitchFamily="34" charset="0"/>
              </a:rPr>
              <a:t/>
            </a:r>
            <a:br>
              <a:rPr lang="en-US" altLang="en-US" dirty="0" smtClean="0">
                <a:latin typeface="Calibri" pitchFamily="34" charset="0"/>
                <a:ea typeface="MS PGothic" pitchFamily="34" charset="-128"/>
                <a:cs typeface="Calibri" pitchFamily="34" charset="0"/>
                <a:sym typeface="Arial" pitchFamily="34" charset="0"/>
              </a:rPr>
            </a:br>
            <a:endParaRPr lang="en-US" altLang="en-US" dirty="0" smtClean="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smtClean="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smtClean="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smtClean="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92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828800"/>
            <a:ext cx="5649913"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91923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sz="2700" dirty="0">
                <a:solidFill>
                  <a:schemeClr val="bg1"/>
                </a:solidFill>
                <a:latin typeface="Calibri" pitchFamily="34" charset="0"/>
                <a:ea typeface="Arial" pitchFamily="34" charset="0"/>
                <a:cs typeface="Calibri" pitchFamily="34" charset="0"/>
                <a:sym typeface="Arial" pitchFamily="34" charset="0"/>
              </a:rPr>
              <a:t>The </a:t>
            </a:r>
            <a:r>
              <a:rPr lang="en-US" altLang="en-US" sz="2700" i="1" dirty="0">
                <a:solidFill>
                  <a:schemeClr val="bg1"/>
                </a:solidFill>
                <a:latin typeface="Calibri" pitchFamily="34" charset="0"/>
                <a:ea typeface="MS PGothic" pitchFamily="34" charset="-128"/>
                <a:cs typeface="Calibri" pitchFamily="34" charset="0"/>
                <a:sym typeface="Arial" pitchFamily="34" charset="0"/>
              </a:rPr>
              <a:t>Artsource®</a:t>
            </a:r>
            <a:r>
              <a:rPr lang="en-US" altLang="en-US" sz="2700" dirty="0">
                <a:solidFill>
                  <a:schemeClr val="bg1"/>
                </a:solidFill>
                <a:latin typeface="Calibri" pitchFamily="34" charset="0"/>
                <a:ea typeface="Arial" pitchFamily="34" charset="0"/>
                <a:cs typeface="Calibri" pitchFamily="34" charset="0"/>
                <a:sym typeface="Arial" pitchFamily="34" charset="0"/>
              </a:rPr>
              <a:t> curriculum unit is offered in both PDF and Flipbook formats.</a:t>
            </a:r>
            <a:br>
              <a:rPr lang="en-US" altLang="en-US" sz="2700" dirty="0">
                <a:solidFill>
                  <a:schemeClr val="bg1"/>
                </a:solidFill>
                <a:latin typeface="Calibri" pitchFamily="34" charset="0"/>
                <a:ea typeface="Arial" pitchFamily="34" charset="0"/>
                <a:cs typeface="Calibri" pitchFamily="34" charset="0"/>
                <a:sym typeface="Arial" pitchFamily="34" charset="0"/>
              </a:rPr>
            </a:br>
            <a:r>
              <a:rPr lang="en-US" altLang="en-US" dirty="0" smtClean="0">
                <a:latin typeface="Calibri" pitchFamily="34" charset="0"/>
                <a:ea typeface="MS PGothic" pitchFamily="34" charset="-128"/>
                <a:cs typeface="Calibri" pitchFamily="34" charset="0"/>
                <a:sym typeface="Arial" pitchFamily="34" charset="0"/>
              </a:rPr>
              <a:t/>
            </a:r>
            <a:br>
              <a:rPr lang="en-US" altLang="en-US" dirty="0" smtClean="0">
                <a:latin typeface="Calibri" pitchFamily="34" charset="0"/>
                <a:ea typeface="MS PGothic" pitchFamily="34" charset="-128"/>
                <a:cs typeface="Calibri" pitchFamily="34" charset="0"/>
                <a:sym typeface="Arial" pitchFamily="34" charset="0"/>
              </a:rPr>
            </a:br>
            <a:endParaRPr lang="en-US" altLang="en-US" dirty="0" smtClean="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333375"/>
            <a:ext cx="8686800" cy="5448300"/>
          </a:xfrm>
        </p:spPr>
        <p:txBody>
          <a:bodyPr>
            <a:normAutofit/>
          </a:bodyPr>
          <a:lstStyle/>
          <a:p>
            <a:pPr marL="182880" indent="0" eaLnBrk="1" hangingPunct="1">
              <a:spcBef>
                <a:spcPts val="1200"/>
              </a:spcBef>
              <a:spcAft>
                <a:spcPts val="1200"/>
              </a:spcAft>
              <a:buFont typeface="Arial" charset="0"/>
              <a:buNone/>
              <a:defRPr/>
            </a:pPr>
            <a:endParaRPr lang="en-US" altLang="en-US" sz="2800" dirty="0" smtClean="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smtClean="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smtClean="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smtClean="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smtClean="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smtClean="0">
              <a:latin typeface="Calibri" pitchFamily="34" charset="0"/>
              <a:ea typeface="MS PGothic" pitchFamily="34" charset="-128"/>
              <a:cs typeface="Calibri" pitchFamily="34" charset="0"/>
              <a:sym typeface="Arial" pitchFamily="34" charset="0"/>
            </a:endParaRPr>
          </a:p>
        </p:txBody>
      </p:sp>
      <p:pic>
        <p:nvPicPr>
          <p:cNvPr id="1024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295400"/>
            <a:ext cx="4038600" cy="5202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752600"/>
            <a:ext cx="2105025" cy="115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100056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1389</TotalTime>
  <Words>2697</Words>
  <Application>Microsoft Office PowerPoint</Application>
  <PresentationFormat>On-screen Show (4:3)</PresentationFormat>
  <Paragraphs>457</Paragraphs>
  <Slides>34</Slides>
  <Notes>34</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1_simple-light</vt:lpstr>
      <vt:lpstr>simple-light</vt:lpstr>
      <vt:lpstr>PowerPoint Presentation</vt:lpstr>
      <vt:lpstr>Norms</vt:lpstr>
      <vt:lpstr>Section 3: Artsource® Overview</vt:lpstr>
      <vt:lpstr>Integration into Core Content Areas  Tell Me More about Art!  </vt:lpstr>
      <vt:lpstr>PowerPoint Presentation</vt:lpstr>
      <vt:lpstr>What is the Format? </vt:lpstr>
      <vt:lpstr>One or more Audio-Visual resources are central to each Artsource® unit.  </vt:lpstr>
      <vt:lpstr>One or more Audio-Visual resources are central to each Artsource® unit.  </vt:lpstr>
      <vt:lpstr>The Artsource® curriculum unit is offered in both PDF and Flipbook formats.  </vt:lpstr>
      <vt:lpstr>The Big Ideas </vt:lpstr>
      <vt:lpstr>What is a Universal Theme?</vt:lpstr>
      <vt:lpstr>Five Universal Themes</vt:lpstr>
      <vt:lpstr>Visual &amp; Performing Arts Framework </vt:lpstr>
      <vt:lpstr>VAPA Strands</vt:lpstr>
      <vt:lpstr>Styles of Art </vt:lpstr>
      <vt:lpstr>Five Styles of Art</vt:lpstr>
      <vt:lpstr>Styles of Art (continued)</vt:lpstr>
      <vt:lpstr>Artsource® Unit Introduction</vt:lpstr>
      <vt:lpstr>Artsource® Unit Introduction (continued)</vt:lpstr>
      <vt:lpstr>Artsource® Unit Introduction (continued)</vt:lpstr>
      <vt:lpstr>Artsource® Unit Introduction (continued)</vt:lpstr>
      <vt:lpstr>Artsource® Unit Introduction (continued)</vt:lpstr>
      <vt:lpstr>Artsource® Unit Introduction (continued)</vt:lpstr>
      <vt:lpstr>Artsource® Unit Content</vt:lpstr>
      <vt:lpstr>The Quillwork Girl - Beginning  </vt:lpstr>
      <vt:lpstr>Discussion Questions</vt:lpstr>
      <vt:lpstr>Multidisciplinary Options</vt:lpstr>
      <vt:lpstr>Sample Experiences</vt:lpstr>
      <vt:lpstr>Sample Experiences (continued)</vt:lpstr>
      <vt:lpstr>Sample Experiences (continued)</vt:lpstr>
      <vt:lpstr>Sample Experiences (continued)</vt:lpstr>
      <vt:lpstr>Sample Experiences (continued)</vt:lpstr>
      <vt:lpstr>PowerPoint Presentation</vt:lpstr>
      <vt:lpstr>Teacher Reflection</vt:lpstr>
    </vt:vector>
  </TitlesOfParts>
  <Company>BCOE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Wyffels, Keith</cp:lastModifiedBy>
  <cp:revision>83</cp:revision>
  <cp:lastPrinted>2016-01-12T21:01:49Z</cp:lastPrinted>
  <dcterms:created xsi:type="dcterms:W3CDTF">2015-10-28T00:09:46Z</dcterms:created>
  <dcterms:modified xsi:type="dcterms:W3CDTF">2016-01-15T19:29:41Z</dcterms:modified>
</cp:coreProperties>
</file>