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Lst>
  <p:notesMasterIdLst>
    <p:notesMasterId r:id="rId17"/>
  </p:notesMasterIdLst>
  <p:sldIdLst>
    <p:sldId id="361" r:id="rId3"/>
    <p:sldId id="410" r:id="rId4"/>
    <p:sldId id="415" r:id="rId5"/>
    <p:sldId id="416" r:id="rId6"/>
    <p:sldId id="424" r:id="rId7"/>
    <p:sldId id="425" r:id="rId8"/>
    <p:sldId id="426" r:id="rId9"/>
    <p:sldId id="417" r:id="rId10"/>
    <p:sldId id="418" r:id="rId11"/>
    <p:sldId id="419" r:id="rId12"/>
    <p:sldId id="423" r:id="rId13"/>
    <p:sldId id="420" r:id="rId14"/>
    <p:sldId id="421" r:id="rId15"/>
    <p:sldId id="422" r:id="rId16"/>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18CC"/>
    <a:srgbClr val="000068"/>
    <a:srgbClr val="00003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7" autoAdjust="0"/>
    <p:restoredTop sz="90612" autoAdjust="0"/>
  </p:normalViewPr>
  <p:slideViewPr>
    <p:cSldViewPr>
      <p:cViewPr varScale="1">
        <p:scale>
          <a:sx n="74" d="100"/>
          <a:sy n="74" d="100"/>
        </p:scale>
        <p:origin x="2704" y="1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11699" cy="461804"/>
          </a:xfrm>
          <a:prstGeom prst="rect">
            <a:avLst/>
          </a:prstGeom>
        </p:spPr>
        <p:txBody>
          <a:bodyPr vert="horz" lIns="92757" tIns="46378" rIns="92757" bIns="46378" rtlCol="0"/>
          <a:lstStyle>
            <a:lvl1pPr algn="l">
              <a:defRPr sz="1200"/>
            </a:lvl1pPr>
          </a:lstStyle>
          <a:p>
            <a:endParaRPr lang="en-US"/>
          </a:p>
        </p:txBody>
      </p:sp>
      <p:sp>
        <p:nvSpPr>
          <p:cNvPr id="3" name="Date Placeholder 2"/>
          <p:cNvSpPr>
            <a:spLocks noGrp="1"/>
          </p:cNvSpPr>
          <p:nvPr>
            <p:ph type="dt" idx="1"/>
          </p:nvPr>
        </p:nvSpPr>
        <p:spPr>
          <a:xfrm>
            <a:off x="3936768" y="1"/>
            <a:ext cx="3011699" cy="461804"/>
          </a:xfrm>
          <a:prstGeom prst="rect">
            <a:avLst/>
          </a:prstGeom>
        </p:spPr>
        <p:txBody>
          <a:bodyPr vert="horz" lIns="92757" tIns="46378" rIns="92757" bIns="46378" rtlCol="0"/>
          <a:lstStyle>
            <a:lvl1pPr algn="r">
              <a:defRPr sz="1200"/>
            </a:lvl1pPr>
          </a:lstStyle>
          <a:p>
            <a:fld id="{287373E8-ED39-4EBC-AAA4-608B50735CDB}" type="datetimeFigureOut">
              <a:rPr lang="en-US" smtClean="0"/>
              <a:t>5/20/20</a:t>
            </a:fld>
            <a:endParaRPr lang="en-US"/>
          </a:p>
        </p:txBody>
      </p:sp>
      <p:sp>
        <p:nvSpPr>
          <p:cNvPr id="4" name="Slide Image Placeholder 3"/>
          <p:cNvSpPr>
            <a:spLocks noGrp="1" noRot="1" noChangeAspect="1"/>
          </p:cNvSpPr>
          <p:nvPr>
            <p:ph type="sldImg" idx="2"/>
          </p:nvPr>
        </p:nvSpPr>
        <p:spPr>
          <a:xfrm>
            <a:off x="1166813" y="693738"/>
            <a:ext cx="4616450" cy="3463925"/>
          </a:xfrm>
          <a:prstGeom prst="rect">
            <a:avLst/>
          </a:prstGeom>
          <a:noFill/>
          <a:ln w="12700">
            <a:solidFill>
              <a:prstClr val="black"/>
            </a:solidFill>
          </a:ln>
        </p:spPr>
        <p:txBody>
          <a:bodyPr vert="horz" lIns="92757" tIns="46378" rIns="92757" bIns="46378" rtlCol="0" anchor="ctr"/>
          <a:lstStyle/>
          <a:p>
            <a:endParaRPr lang="en-US"/>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757" tIns="46378" rIns="92757" bIns="4637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8"/>
            <a:ext cx="3011699" cy="461804"/>
          </a:xfrm>
          <a:prstGeom prst="rect">
            <a:avLst/>
          </a:prstGeom>
        </p:spPr>
        <p:txBody>
          <a:bodyPr vert="horz" lIns="92757" tIns="46378" rIns="92757" bIns="46378"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757" tIns="46378" rIns="92757" bIns="46378" rtlCol="0" anchor="b"/>
          <a:lstStyle>
            <a:lvl1pPr algn="r">
              <a:defRPr sz="1200"/>
            </a:lvl1pPr>
          </a:lstStyle>
          <a:p>
            <a:fld id="{8839D61A-FD12-4682-9864-778871B86D67}" type="slidenum">
              <a:rPr lang="en-US" smtClean="0"/>
              <a:t>‹#›</a:t>
            </a:fld>
            <a:endParaRPr lang="en-US"/>
          </a:p>
        </p:txBody>
      </p:sp>
    </p:spTree>
    <p:extLst>
      <p:ext uri="{BB962C8B-B14F-4D97-AF65-F5344CB8AC3E}">
        <p14:creationId xmlns:p14="http://schemas.microsoft.com/office/powerpoint/2010/main" val="337094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a:headEnd/>
            <a:tailEnd/>
          </a:ln>
        </p:spPr>
      </p:sp>
      <p:sp>
        <p:nvSpPr>
          <p:cNvPr id="11161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000" b="0" dirty="0"/>
              <a:t>Slide 1</a:t>
            </a:r>
          </a:p>
          <a:p>
            <a:r>
              <a:rPr lang="en-US" altLang="en-US" sz="2000" b="0" dirty="0"/>
              <a:t>Title Page</a:t>
            </a:r>
          </a:p>
        </p:txBody>
      </p:sp>
      <p:sp>
        <p:nvSpPr>
          <p:cNvPr id="1116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spcBef>
                <a:spcPct val="30000"/>
              </a:spcBef>
              <a:defRPr sz="1200">
                <a:solidFill>
                  <a:schemeClr val="tx1"/>
                </a:solidFill>
                <a:latin typeface="Arial" pitchFamily="34" charset="0"/>
                <a:ea typeface="MS PGothic" pitchFamily="34" charset="-128"/>
              </a:defRPr>
            </a:lvl1pPr>
            <a:lvl2pPr indent="-90180">
              <a:spcBef>
                <a:spcPct val="30000"/>
              </a:spcBef>
              <a:defRPr sz="1200">
                <a:solidFill>
                  <a:schemeClr val="tx1"/>
                </a:solidFill>
                <a:latin typeface="Arial" pitchFamily="34" charset="0"/>
                <a:ea typeface="MS PGothic" pitchFamily="34" charset="-128"/>
              </a:defRPr>
            </a:lvl2pPr>
            <a:lvl3pPr indent="-90180">
              <a:spcBef>
                <a:spcPct val="30000"/>
              </a:spcBef>
              <a:defRPr sz="1200">
                <a:solidFill>
                  <a:schemeClr val="tx1"/>
                </a:solidFill>
                <a:latin typeface="Arial" pitchFamily="34" charset="0"/>
                <a:ea typeface="MS PGothic" pitchFamily="34" charset="-128"/>
              </a:defRPr>
            </a:lvl3pPr>
            <a:lvl4pPr indent="-90180">
              <a:spcBef>
                <a:spcPct val="30000"/>
              </a:spcBef>
              <a:defRPr sz="1200">
                <a:solidFill>
                  <a:schemeClr val="tx1"/>
                </a:solidFill>
                <a:latin typeface="Arial" pitchFamily="34" charset="0"/>
                <a:ea typeface="MS PGothic" pitchFamily="34" charset="-128"/>
              </a:defRPr>
            </a:lvl4pPr>
            <a:lvl5pPr indent="-90180">
              <a:spcBef>
                <a:spcPct val="30000"/>
              </a:spcBef>
              <a:defRPr sz="1200">
                <a:solidFill>
                  <a:schemeClr val="tx1"/>
                </a:solidFill>
                <a:latin typeface="Arial" pitchFamily="34" charset="0"/>
                <a:ea typeface="MS PGothic" pitchFamily="34" charset="-128"/>
              </a:defRPr>
            </a:lvl5pPr>
            <a:lvl6pPr indent="-90180" eaLnBrk="0" fontAlgn="base" hangingPunct="0">
              <a:spcBef>
                <a:spcPct val="30000"/>
              </a:spcBef>
              <a:spcAft>
                <a:spcPct val="0"/>
              </a:spcAft>
              <a:defRPr sz="1200">
                <a:solidFill>
                  <a:schemeClr val="tx1"/>
                </a:solidFill>
                <a:latin typeface="Arial" pitchFamily="34" charset="0"/>
                <a:ea typeface="MS PGothic" pitchFamily="34" charset="-128"/>
              </a:defRPr>
            </a:lvl6pPr>
            <a:lvl7pPr indent="-90180" eaLnBrk="0" fontAlgn="base" hangingPunct="0">
              <a:spcBef>
                <a:spcPct val="30000"/>
              </a:spcBef>
              <a:spcAft>
                <a:spcPct val="0"/>
              </a:spcAft>
              <a:defRPr sz="1200">
                <a:solidFill>
                  <a:schemeClr val="tx1"/>
                </a:solidFill>
                <a:latin typeface="Arial" pitchFamily="34" charset="0"/>
                <a:ea typeface="MS PGothic" pitchFamily="34" charset="-128"/>
              </a:defRPr>
            </a:lvl7pPr>
            <a:lvl8pPr indent="-90180" eaLnBrk="0" fontAlgn="base" hangingPunct="0">
              <a:spcBef>
                <a:spcPct val="30000"/>
              </a:spcBef>
              <a:spcAft>
                <a:spcPct val="0"/>
              </a:spcAft>
              <a:defRPr sz="1200">
                <a:solidFill>
                  <a:schemeClr val="tx1"/>
                </a:solidFill>
                <a:latin typeface="Arial" pitchFamily="34" charset="0"/>
                <a:ea typeface="MS PGothic" pitchFamily="34" charset="-128"/>
              </a:defRPr>
            </a:lvl8pPr>
            <a:lvl9pPr indent="-90180"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buFont typeface="Arial" pitchFamily="34" charset="0"/>
              <a:buChar char="●"/>
            </a:pPr>
            <a:endParaRPr lang="en-US" altLang="en-US" sz="1400">
              <a:solidFill>
                <a:srgbClr val="000000"/>
              </a:solidFill>
              <a:cs typeface="Arial" pitchFamily="34" charset="0"/>
            </a:endParaRPr>
          </a:p>
          <a:p>
            <a:pPr lvl="1">
              <a:spcBef>
                <a:spcPct val="0"/>
              </a:spcBef>
              <a:buFont typeface="Courier New" pitchFamily="49" charset="0"/>
              <a:buChar char="o"/>
            </a:pPr>
            <a:endParaRPr lang="en-US" altLang="en-US" sz="1400">
              <a:solidFill>
                <a:srgbClr val="000000"/>
              </a:solidFill>
              <a:cs typeface="Arial" pitchFamily="34" charset="0"/>
            </a:endParaRPr>
          </a:p>
          <a:p>
            <a:pPr lvl="2">
              <a:spcBef>
                <a:spcPct val="0"/>
              </a:spcBef>
              <a:buFont typeface="Wingdings" pitchFamily="2" charset="2"/>
              <a:buChar char="§"/>
            </a:pPr>
            <a:endParaRPr lang="en-US" altLang="en-US" sz="1400">
              <a:solidFill>
                <a:srgbClr val="000000"/>
              </a:solidFill>
              <a:cs typeface="Arial" pitchFamily="34" charset="0"/>
            </a:endParaRPr>
          </a:p>
          <a:p>
            <a:pPr lvl="3">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a:p>
            <a:pPr lvl="4">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a:miter lim="800000"/>
            <a:headEnd/>
            <a:tailEnd/>
          </a:ln>
        </p:spPr>
      </p:sp>
      <p:sp>
        <p:nvSpPr>
          <p:cNvPr id="12595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10 (15 min)</a:t>
            </a:r>
          </a:p>
          <a:p>
            <a:r>
              <a:rPr lang="en-US" altLang="en-US" dirty="0"/>
              <a:t>Depth of Knowledge Chart and VAPA Standards </a:t>
            </a:r>
          </a:p>
          <a:p>
            <a:r>
              <a:rPr lang="en-US" altLang="en-US" dirty="0"/>
              <a:t>Use </a:t>
            </a:r>
            <a:r>
              <a:rPr lang="en-US" altLang="en-US" dirty="0" err="1"/>
              <a:t>DoK</a:t>
            </a:r>
            <a:r>
              <a:rPr lang="en-US" altLang="en-US" dirty="0"/>
              <a:t> Chart Handout</a:t>
            </a:r>
          </a:p>
          <a:p>
            <a:endParaRPr lang="en-US" altLang="en-US" dirty="0"/>
          </a:p>
          <a:p>
            <a:r>
              <a:rPr lang="en-US" altLang="en-US" dirty="0"/>
              <a:t>Review VAPA standards and Depth of Knowledge Chart.  With participants, discuss the similarities and references between the VAPA strands and </a:t>
            </a:r>
            <a:r>
              <a:rPr lang="en-US" altLang="en-US" dirty="0" err="1"/>
              <a:t>DoK</a:t>
            </a:r>
            <a:r>
              <a:rPr lang="en-US" altLang="en-US" dirty="0"/>
              <a:t>. Utilizing these two documents, with elbow partners, highlight the connections between the VAPA strands and the Depth of Knowledge chart. Share out findings.</a:t>
            </a:r>
            <a:endParaRPr lang="en-US" altLang="en-US" dirty="0">
              <a:latin typeface="Calibri" pitchFamily="34" charset="0"/>
            </a:endParaRPr>
          </a:p>
        </p:txBody>
      </p:sp>
      <p:sp>
        <p:nvSpPr>
          <p:cNvPr id="12595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53648" indent="-289865">
              <a:spcBef>
                <a:spcPct val="30000"/>
              </a:spcBef>
              <a:defRPr sz="1200">
                <a:solidFill>
                  <a:schemeClr val="tx1"/>
                </a:solidFill>
                <a:latin typeface="Arial" pitchFamily="34" charset="0"/>
                <a:ea typeface="MS PGothic" pitchFamily="34" charset="-128"/>
              </a:defRPr>
            </a:lvl2pPr>
            <a:lvl3pPr marL="1159459" indent="-231892">
              <a:spcBef>
                <a:spcPct val="30000"/>
              </a:spcBef>
              <a:defRPr sz="1200">
                <a:solidFill>
                  <a:schemeClr val="tx1"/>
                </a:solidFill>
                <a:latin typeface="Arial" pitchFamily="34" charset="0"/>
                <a:ea typeface="MS PGothic" pitchFamily="34" charset="-128"/>
              </a:defRPr>
            </a:lvl3pPr>
            <a:lvl4pPr marL="1623243" indent="-231892">
              <a:spcBef>
                <a:spcPct val="30000"/>
              </a:spcBef>
              <a:defRPr sz="1200">
                <a:solidFill>
                  <a:schemeClr val="tx1"/>
                </a:solidFill>
                <a:latin typeface="Arial" pitchFamily="34" charset="0"/>
                <a:ea typeface="MS PGothic" pitchFamily="34" charset="-128"/>
              </a:defRPr>
            </a:lvl4pPr>
            <a:lvl5pPr marL="2087027" indent="-231892">
              <a:spcBef>
                <a:spcPct val="30000"/>
              </a:spcBef>
              <a:defRPr sz="1200">
                <a:solidFill>
                  <a:schemeClr val="tx1"/>
                </a:solidFill>
                <a:latin typeface="Arial" pitchFamily="34" charset="0"/>
                <a:ea typeface="MS PGothic" pitchFamily="34" charset="-128"/>
              </a:defRPr>
            </a:lvl5pPr>
            <a:lvl6pPr marL="2550810" indent="-231892" eaLnBrk="0" fontAlgn="base" hangingPunct="0">
              <a:spcBef>
                <a:spcPct val="30000"/>
              </a:spcBef>
              <a:spcAft>
                <a:spcPct val="0"/>
              </a:spcAft>
              <a:defRPr sz="1200">
                <a:solidFill>
                  <a:schemeClr val="tx1"/>
                </a:solidFill>
                <a:latin typeface="Arial" pitchFamily="34" charset="0"/>
                <a:ea typeface="MS PGothic" pitchFamily="34" charset="-128"/>
              </a:defRPr>
            </a:lvl6pPr>
            <a:lvl7pPr marL="3014594" indent="-231892" eaLnBrk="0" fontAlgn="base" hangingPunct="0">
              <a:spcBef>
                <a:spcPct val="30000"/>
              </a:spcBef>
              <a:spcAft>
                <a:spcPct val="0"/>
              </a:spcAft>
              <a:defRPr sz="1200">
                <a:solidFill>
                  <a:schemeClr val="tx1"/>
                </a:solidFill>
                <a:latin typeface="Arial" pitchFamily="34" charset="0"/>
                <a:ea typeface="MS PGothic" pitchFamily="34" charset="-128"/>
              </a:defRPr>
            </a:lvl7pPr>
            <a:lvl8pPr marL="3478378" indent="-231892" eaLnBrk="0" fontAlgn="base" hangingPunct="0">
              <a:spcBef>
                <a:spcPct val="30000"/>
              </a:spcBef>
              <a:spcAft>
                <a:spcPct val="0"/>
              </a:spcAft>
              <a:defRPr sz="1200">
                <a:solidFill>
                  <a:schemeClr val="tx1"/>
                </a:solidFill>
                <a:latin typeface="Arial" pitchFamily="34" charset="0"/>
                <a:ea typeface="MS PGothic" pitchFamily="34" charset="-128"/>
              </a:defRPr>
            </a:lvl8pPr>
            <a:lvl9pPr marL="3942161" indent="-231892"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9C3285C9-B6A3-48E5-A51D-6A5CBB860AFA}" type="slidenum">
              <a:rPr lang="en-US" altLang="en-US">
                <a:solidFill>
                  <a:prstClr val="black"/>
                </a:solidFill>
                <a:latin typeface="Calibri" pitchFamily="34" charset="0"/>
                <a:cs typeface="Arial" pitchFamily="34" charset="0"/>
              </a:rPr>
              <a:pPr>
                <a:spcBef>
                  <a:spcPct val="0"/>
                </a:spcBef>
              </a:pPr>
              <a:t>13</a:t>
            </a:fld>
            <a:endParaRPr lang="en-US" altLang="en-US">
              <a:solidFill>
                <a:prstClr val="black"/>
              </a:solidFill>
              <a:latin typeface="Calibri" pitchFamily="34" charset="0"/>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a:miter lim="800000"/>
            <a:headEnd/>
            <a:tailEnd/>
          </a:ln>
        </p:spPr>
      </p:sp>
      <p:sp>
        <p:nvSpPr>
          <p:cNvPr id="12697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latin typeface="Calibri" pitchFamily="34" charset="0"/>
              </a:rPr>
              <a:t>Slide 11 (10 min)</a:t>
            </a:r>
          </a:p>
          <a:p>
            <a:pPr eaLnBrk="1" hangingPunct="1">
              <a:spcBef>
                <a:spcPct val="0"/>
              </a:spcBef>
            </a:pPr>
            <a:r>
              <a:rPr lang="en-US" altLang="en-US" dirty="0">
                <a:latin typeface="Calibri" pitchFamily="34" charset="0"/>
              </a:rPr>
              <a:t>Reflection: Have participants discuss</a:t>
            </a:r>
            <a:r>
              <a:rPr lang="en-US" altLang="en-US" baseline="0" dirty="0">
                <a:latin typeface="Calibri" pitchFamily="34" charset="0"/>
              </a:rPr>
              <a:t> the prompt</a:t>
            </a:r>
            <a:r>
              <a:rPr lang="en-US" altLang="en-US" dirty="0">
                <a:latin typeface="Calibri" pitchFamily="34" charset="0"/>
              </a:rPr>
              <a:t> in pairs and as a large group, and share out afterward. </a:t>
            </a:r>
          </a:p>
        </p:txBody>
      </p:sp>
      <p:sp>
        <p:nvSpPr>
          <p:cNvPr id="12698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53648" indent="-289865">
              <a:spcBef>
                <a:spcPct val="30000"/>
              </a:spcBef>
              <a:defRPr sz="1200">
                <a:solidFill>
                  <a:schemeClr val="tx1"/>
                </a:solidFill>
                <a:latin typeface="Arial" pitchFamily="34" charset="0"/>
                <a:ea typeface="MS PGothic" pitchFamily="34" charset="-128"/>
              </a:defRPr>
            </a:lvl2pPr>
            <a:lvl3pPr marL="1159459" indent="-231892">
              <a:spcBef>
                <a:spcPct val="30000"/>
              </a:spcBef>
              <a:defRPr sz="1200">
                <a:solidFill>
                  <a:schemeClr val="tx1"/>
                </a:solidFill>
                <a:latin typeface="Arial" pitchFamily="34" charset="0"/>
                <a:ea typeface="MS PGothic" pitchFamily="34" charset="-128"/>
              </a:defRPr>
            </a:lvl3pPr>
            <a:lvl4pPr marL="1623243" indent="-231892">
              <a:spcBef>
                <a:spcPct val="30000"/>
              </a:spcBef>
              <a:defRPr sz="1200">
                <a:solidFill>
                  <a:schemeClr val="tx1"/>
                </a:solidFill>
                <a:latin typeface="Arial" pitchFamily="34" charset="0"/>
                <a:ea typeface="MS PGothic" pitchFamily="34" charset="-128"/>
              </a:defRPr>
            </a:lvl4pPr>
            <a:lvl5pPr marL="2087027" indent="-231892">
              <a:spcBef>
                <a:spcPct val="30000"/>
              </a:spcBef>
              <a:defRPr sz="1200">
                <a:solidFill>
                  <a:schemeClr val="tx1"/>
                </a:solidFill>
                <a:latin typeface="Arial" pitchFamily="34" charset="0"/>
                <a:ea typeface="MS PGothic" pitchFamily="34" charset="-128"/>
              </a:defRPr>
            </a:lvl5pPr>
            <a:lvl6pPr marL="2550810" indent="-231892" eaLnBrk="0" fontAlgn="base" hangingPunct="0">
              <a:spcBef>
                <a:spcPct val="30000"/>
              </a:spcBef>
              <a:spcAft>
                <a:spcPct val="0"/>
              </a:spcAft>
              <a:defRPr sz="1200">
                <a:solidFill>
                  <a:schemeClr val="tx1"/>
                </a:solidFill>
                <a:latin typeface="Arial" pitchFamily="34" charset="0"/>
                <a:ea typeface="MS PGothic" pitchFamily="34" charset="-128"/>
              </a:defRPr>
            </a:lvl6pPr>
            <a:lvl7pPr marL="3014594" indent="-231892" eaLnBrk="0" fontAlgn="base" hangingPunct="0">
              <a:spcBef>
                <a:spcPct val="30000"/>
              </a:spcBef>
              <a:spcAft>
                <a:spcPct val="0"/>
              </a:spcAft>
              <a:defRPr sz="1200">
                <a:solidFill>
                  <a:schemeClr val="tx1"/>
                </a:solidFill>
                <a:latin typeface="Arial" pitchFamily="34" charset="0"/>
                <a:ea typeface="MS PGothic" pitchFamily="34" charset="-128"/>
              </a:defRPr>
            </a:lvl7pPr>
            <a:lvl8pPr marL="3478378" indent="-231892" eaLnBrk="0" fontAlgn="base" hangingPunct="0">
              <a:spcBef>
                <a:spcPct val="30000"/>
              </a:spcBef>
              <a:spcAft>
                <a:spcPct val="0"/>
              </a:spcAft>
              <a:defRPr sz="1200">
                <a:solidFill>
                  <a:schemeClr val="tx1"/>
                </a:solidFill>
                <a:latin typeface="Arial" pitchFamily="34" charset="0"/>
                <a:ea typeface="MS PGothic" pitchFamily="34" charset="-128"/>
              </a:defRPr>
            </a:lvl8pPr>
            <a:lvl9pPr marL="3942161" indent="-231892"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9E767D2D-581D-49DC-A0B3-6A0F52880E4A}" type="slidenum">
              <a:rPr lang="en-US" altLang="en-US">
                <a:solidFill>
                  <a:prstClr val="black"/>
                </a:solidFill>
                <a:latin typeface="Calibri" pitchFamily="34" charset="0"/>
                <a:cs typeface="Arial" pitchFamily="34" charset="0"/>
              </a:rPr>
              <a:pPr>
                <a:spcBef>
                  <a:spcPct val="0"/>
                </a:spcBef>
              </a:pPr>
              <a:t>14</a:t>
            </a:fld>
            <a:endParaRPr lang="en-US" altLang="en-US">
              <a:solidFill>
                <a:prstClr val="black"/>
              </a:solidFill>
              <a:latin typeface="Calibri"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a:miter lim="800000"/>
            <a:headEnd/>
            <a:tailEnd/>
          </a:ln>
        </p:spPr>
      </p:sp>
      <p:sp>
        <p:nvSpPr>
          <p:cNvPr id="7373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latin typeface="Calibri" pitchFamily="34" charset="0"/>
              </a:rPr>
              <a:t>Slide 2</a:t>
            </a:r>
          </a:p>
          <a:p>
            <a:pPr eaLnBrk="1" hangingPunct="1">
              <a:spcBef>
                <a:spcPct val="0"/>
              </a:spcBef>
            </a:pPr>
            <a:r>
              <a:rPr lang="en-US" altLang="en-US" dirty="0">
                <a:latin typeface="Calibri" pitchFamily="34" charset="0"/>
              </a:rPr>
              <a:t>Housekeeping</a:t>
            </a:r>
          </a:p>
        </p:txBody>
      </p:sp>
      <p:sp>
        <p:nvSpPr>
          <p:cNvPr id="7373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39555" indent="-284444">
              <a:spcBef>
                <a:spcPct val="30000"/>
              </a:spcBef>
              <a:defRPr sz="1200">
                <a:solidFill>
                  <a:schemeClr val="tx1"/>
                </a:solidFill>
                <a:latin typeface="Arial" pitchFamily="34" charset="0"/>
                <a:ea typeface="MS PGothic" pitchFamily="34" charset="-128"/>
              </a:defRPr>
            </a:lvl2pPr>
            <a:lvl3pPr marL="1137777" indent="-227555">
              <a:spcBef>
                <a:spcPct val="30000"/>
              </a:spcBef>
              <a:defRPr sz="1200">
                <a:solidFill>
                  <a:schemeClr val="tx1"/>
                </a:solidFill>
                <a:latin typeface="Arial" pitchFamily="34" charset="0"/>
                <a:ea typeface="MS PGothic" pitchFamily="34" charset="-128"/>
              </a:defRPr>
            </a:lvl3pPr>
            <a:lvl4pPr marL="1592888" indent="-227555">
              <a:spcBef>
                <a:spcPct val="30000"/>
              </a:spcBef>
              <a:defRPr sz="1200">
                <a:solidFill>
                  <a:schemeClr val="tx1"/>
                </a:solidFill>
                <a:latin typeface="Arial" pitchFamily="34" charset="0"/>
                <a:ea typeface="MS PGothic" pitchFamily="34" charset="-128"/>
              </a:defRPr>
            </a:lvl4pPr>
            <a:lvl5pPr marL="2048000" indent="-227555">
              <a:spcBef>
                <a:spcPct val="30000"/>
              </a:spcBef>
              <a:defRPr sz="1200">
                <a:solidFill>
                  <a:schemeClr val="tx1"/>
                </a:solidFill>
                <a:latin typeface="Arial" pitchFamily="34" charset="0"/>
                <a:ea typeface="MS PGothic" pitchFamily="34" charset="-128"/>
              </a:defRPr>
            </a:lvl5pPr>
            <a:lvl6pPr marL="2503110" indent="-227555" eaLnBrk="0" fontAlgn="base" hangingPunct="0">
              <a:spcBef>
                <a:spcPct val="30000"/>
              </a:spcBef>
              <a:spcAft>
                <a:spcPct val="0"/>
              </a:spcAft>
              <a:defRPr sz="1200">
                <a:solidFill>
                  <a:schemeClr val="tx1"/>
                </a:solidFill>
                <a:latin typeface="Arial" pitchFamily="34" charset="0"/>
                <a:ea typeface="MS PGothic" pitchFamily="34" charset="-128"/>
              </a:defRPr>
            </a:lvl6pPr>
            <a:lvl7pPr marL="2958221" indent="-22755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3332" indent="-227555" eaLnBrk="0" fontAlgn="base" hangingPunct="0">
              <a:spcBef>
                <a:spcPct val="30000"/>
              </a:spcBef>
              <a:spcAft>
                <a:spcPct val="0"/>
              </a:spcAft>
              <a:defRPr sz="1200">
                <a:solidFill>
                  <a:schemeClr val="tx1"/>
                </a:solidFill>
                <a:latin typeface="Arial" pitchFamily="34" charset="0"/>
                <a:ea typeface="MS PGothic" pitchFamily="34" charset="-128"/>
              </a:defRPr>
            </a:lvl8pPr>
            <a:lvl9pPr marL="3868443" indent="-22755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7F714ECC-677E-4C2A-BA0E-8A8A0A8B8528}" type="slidenum">
              <a:rPr lang="en-US" altLang="en-US" smtClean="0">
                <a:latin typeface="Calibri" pitchFamily="34" charset="0"/>
                <a:cs typeface="Arial" pitchFamily="34" charset="0"/>
                <a:sym typeface="Arial" pitchFamily="34" charset="0"/>
              </a:rPr>
              <a:pPr>
                <a:spcBef>
                  <a:spcPct val="0"/>
                </a:spcBef>
              </a:pPr>
              <a:t>2</a:t>
            </a:fld>
            <a:endParaRPr lang="en-US" altLang="en-US" dirty="0">
              <a:latin typeface="Calibri" pitchFamily="34" charset="0"/>
              <a:cs typeface="Arial" pitchFamily="34" charset="0"/>
              <a:sym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a:headEnd/>
            <a:tailEnd/>
          </a:ln>
        </p:spPr>
      </p:sp>
      <p:sp>
        <p:nvSpPr>
          <p:cNvPr id="11981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3</a:t>
            </a:r>
          </a:p>
          <a:p>
            <a:r>
              <a:rPr lang="en-US" altLang="en-US" dirty="0"/>
              <a:t>Focusing on the objective for section 1</a:t>
            </a:r>
          </a:p>
        </p:txBody>
      </p:sp>
      <p:sp>
        <p:nvSpPr>
          <p:cNvPr id="11981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a:miter lim="800000"/>
            <a:headEnd/>
            <a:tailEnd/>
          </a:ln>
        </p:spPr>
      </p:sp>
      <p:sp>
        <p:nvSpPr>
          <p:cNvPr id="12083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latin typeface="Calibri" pitchFamily="34" charset="0"/>
              </a:rPr>
              <a:t>Slide 4 (10 min)</a:t>
            </a:r>
          </a:p>
          <a:p>
            <a:pPr eaLnBrk="1" hangingPunct="1">
              <a:spcBef>
                <a:spcPct val="0"/>
              </a:spcBef>
            </a:pPr>
            <a:r>
              <a:rPr lang="en-US" altLang="en-US" dirty="0">
                <a:latin typeface="Calibri" pitchFamily="34" charset="0"/>
              </a:rPr>
              <a:t>Visual and Performing Arts Framework</a:t>
            </a:r>
          </a:p>
          <a:p>
            <a:pPr eaLnBrk="1" hangingPunct="1">
              <a:spcBef>
                <a:spcPct val="0"/>
              </a:spcBef>
            </a:pPr>
            <a:endParaRPr lang="en-US" altLang="en-US" dirty="0">
              <a:latin typeface="Calibri" pitchFamily="34" charset="0"/>
            </a:endParaRPr>
          </a:p>
          <a:p>
            <a:pPr eaLnBrk="1" hangingPunct="1">
              <a:spcBef>
                <a:spcPct val="0"/>
              </a:spcBef>
            </a:pPr>
            <a:r>
              <a:rPr lang="en-US" altLang="en-US" dirty="0">
                <a:latin typeface="Calibri" pitchFamily="34" charset="0"/>
              </a:rPr>
              <a:t>Ask participants how many have seen the full VAPA Framework.  Take a few minutes to flip through some of the sections of the document.  Have participants explore the contents of the framework and identify one new piece of information. </a:t>
            </a:r>
          </a:p>
        </p:txBody>
      </p:sp>
      <p:sp>
        <p:nvSpPr>
          <p:cNvPr id="1208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53648" indent="-289865">
              <a:spcBef>
                <a:spcPct val="30000"/>
              </a:spcBef>
              <a:defRPr sz="1200">
                <a:solidFill>
                  <a:schemeClr val="tx1"/>
                </a:solidFill>
                <a:latin typeface="Arial" pitchFamily="34" charset="0"/>
                <a:ea typeface="MS PGothic" pitchFamily="34" charset="-128"/>
              </a:defRPr>
            </a:lvl2pPr>
            <a:lvl3pPr marL="1159459" indent="-231892">
              <a:spcBef>
                <a:spcPct val="30000"/>
              </a:spcBef>
              <a:defRPr sz="1200">
                <a:solidFill>
                  <a:schemeClr val="tx1"/>
                </a:solidFill>
                <a:latin typeface="Arial" pitchFamily="34" charset="0"/>
                <a:ea typeface="MS PGothic" pitchFamily="34" charset="-128"/>
              </a:defRPr>
            </a:lvl3pPr>
            <a:lvl4pPr marL="1623243" indent="-231892">
              <a:spcBef>
                <a:spcPct val="30000"/>
              </a:spcBef>
              <a:defRPr sz="1200">
                <a:solidFill>
                  <a:schemeClr val="tx1"/>
                </a:solidFill>
                <a:latin typeface="Arial" pitchFamily="34" charset="0"/>
                <a:ea typeface="MS PGothic" pitchFamily="34" charset="-128"/>
              </a:defRPr>
            </a:lvl4pPr>
            <a:lvl5pPr marL="2087027" indent="-231892">
              <a:spcBef>
                <a:spcPct val="30000"/>
              </a:spcBef>
              <a:defRPr sz="1200">
                <a:solidFill>
                  <a:schemeClr val="tx1"/>
                </a:solidFill>
                <a:latin typeface="Arial" pitchFamily="34" charset="0"/>
                <a:ea typeface="MS PGothic" pitchFamily="34" charset="-128"/>
              </a:defRPr>
            </a:lvl5pPr>
            <a:lvl6pPr marL="2550810" indent="-231892" eaLnBrk="0" fontAlgn="base" hangingPunct="0">
              <a:spcBef>
                <a:spcPct val="30000"/>
              </a:spcBef>
              <a:spcAft>
                <a:spcPct val="0"/>
              </a:spcAft>
              <a:defRPr sz="1200">
                <a:solidFill>
                  <a:schemeClr val="tx1"/>
                </a:solidFill>
                <a:latin typeface="Arial" pitchFamily="34" charset="0"/>
                <a:ea typeface="MS PGothic" pitchFamily="34" charset="-128"/>
              </a:defRPr>
            </a:lvl6pPr>
            <a:lvl7pPr marL="3014594" indent="-231892" eaLnBrk="0" fontAlgn="base" hangingPunct="0">
              <a:spcBef>
                <a:spcPct val="30000"/>
              </a:spcBef>
              <a:spcAft>
                <a:spcPct val="0"/>
              </a:spcAft>
              <a:defRPr sz="1200">
                <a:solidFill>
                  <a:schemeClr val="tx1"/>
                </a:solidFill>
                <a:latin typeface="Arial" pitchFamily="34" charset="0"/>
                <a:ea typeface="MS PGothic" pitchFamily="34" charset="-128"/>
              </a:defRPr>
            </a:lvl7pPr>
            <a:lvl8pPr marL="3478378" indent="-231892" eaLnBrk="0" fontAlgn="base" hangingPunct="0">
              <a:spcBef>
                <a:spcPct val="30000"/>
              </a:spcBef>
              <a:spcAft>
                <a:spcPct val="0"/>
              </a:spcAft>
              <a:defRPr sz="1200">
                <a:solidFill>
                  <a:schemeClr val="tx1"/>
                </a:solidFill>
                <a:latin typeface="Arial" pitchFamily="34" charset="0"/>
                <a:ea typeface="MS PGothic" pitchFamily="34" charset="-128"/>
              </a:defRPr>
            </a:lvl8pPr>
            <a:lvl9pPr marL="3942161" indent="-231892"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15B742FA-8B83-4FBC-9CF1-0EE76F917423}" type="slidenum">
              <a:rPr lang="en-US" altLang="en-US">
                <a:solidFill>
                  <a:prstClr val="black"/>
                </a:solidFill>
                <a:latin typeface="Calibri" pitchFamily="34" charset="0"/>
                <a:cs typeface="Arial" pitchFamily="34" charset="0"/>
              </a:rPr>
              <a:pPr>
                <a:spcBef>
                  <a:spcPct val="0"/>
                </a:spcBef>
              </a:pPr>
              <a:t>4</a:t>
            </a:fld>
            <a:endParaRPr lang="en-US" altLang="en-US">
              <a:solidFill>
                <a:prstClr val="black"/>
              </a:solidFill>
              <a:latin typeface="Calibri"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a:headEnd/>
            <a:tailEnd/>
          </a:ln>
        </p:spPr>
      </p:sp>
      <p:sp>
        <p:nvSpPr>
          <p:cNvPr id="65539" name="Rectangle 3"/>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Slide 5 (25 min)</a:t>
            </a:r>
          </a:p>
          <a:p>
            <a:r>
              <a:rPr lang="en-US" altLang="en-US" b="0" dirty="0"/>
              <a:t>Overview of the CA Arts standards Artistic Processes  (5 min)</a:t>
            </a:r>
          </a:p>
          <a:p>
            <a:endParaRPr lang="en-US" altLang="en-US" b="0" dirty="0"/>
          </a:p>
          <a:p>
            <a:r>
              <a:rPr lang="en-US" altLang="en-US" b="0" dirty="0"/>
              <a:t>Ask: Do you currently implement any of these strands in your school/district?  Are there some Artistic Processes that are easier to implement than others?  Why?</a:t>
            </a:r>
          </a:p>
          <a:p>
            <a:endParaRPr lang="en-US" altLang="en-US" b="0" dirty="0"/>
          </a:p>
          <a:p>
            <a:r>
              <a:rPr lang="en-US" altLang="en-US" b="0" dirty="0"/>
              <a:t>Continuum for Implementing Arts Education Programs (20 min)</a:t>
            </a:r>
          </a:p>
          <a:p>
            <a:r>
              <a:rPr lang="en-US" altLang="en-US" b="0" dirty="0"/>
              <a:t>Participants look over pages 221-229 (VAPA Arts Education Continuum Handout) and circle where their school or district is with the first set of criteria (standards-based curriculum on page 221). Discuss with a partner, then share out with the larger group.</a:t>
            </a:r>
          </a:p>
          <a:p>
            <a:endParaRPr lang="en-US" altLang="en-US" b="0" dirty="0"/>
          </a:p>
          <a:p>
            <a:r>
              <a:rPr lang="en-US" altLang="en-US" b="0" dirty="0"/>
              <a:t>What does this tell us about where we are at with arts education programs in our schools and districts?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a:headEnd/>
            <a:tailEnd/>
          </a:ln>
        </p:spPr>
      </p:sp>
      <p:sp>
        <p:nvSpPr>
          <p:cNvPr id="12288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6 (10 min)</a:t>
            </a:r>
          </a:p>
          <a:p>
            <a:r>
              <a:rPr lang="en-US" altLang="en-US" dirty="0"/>
              <a:t>Reflection: Pair-share, then share</a:t>
            </a:r>
          </a:p>
        </p:txBody>
      </p:sp>
      <p:sp>
        <p:nvSpPr>
          <p:cNvPr id="12288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a:headEnd/>
            <a:tailEnd/>
          </a:ln>
        </p:spPr>
      </p:sp>
      <p:sp>
        <p:nvSpPr>
          <p:cNvPr id="12390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7</a:t>
            </a:r>
          </a:p>
          <a:p>
            <a:r>
              <a:rPr lang="en-US" altLang="en-US" dirty="0"/>
              <a:t>Reading Works of Art as Texts</a:t>
            </a:r>
          </a:p>
        </p:txBody>
      </p:sp>
      <p:sp>
        <p:nvSpPr>
          <p:cNvPr id="1239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8 (30 min)</a:t>
            </a:r>
          </a:p>
          <a:p>
            <a:r>
              <a:rPr lang="en-US" dirty="0"/>
              <a:t>Art as Text: Gustav Klimt</a:t>
            </a:r>
          </a:p>
          <a:p>
            <a:endParaRPr lang="en-US" dirty="0"/>
          </a:p>
          <a:p>
            <a:r>
              <a:rPr lang="en-US" dirty="0"/>
              <a:t>Using well-crafted prompts, including those from Visual Thinking Strategies, the amount of information you can find in any given image is astounding. Use the four given prompts to facilitate a conversation about this work of art, treating it as a text rich in information. This line of questioning can be applied to any work of art, in any art form.</a:t>
            </a:r>
          </a:p>
          <a:p>
            <a:r>
              <a:rPr lang="en-US" dirty="0"/>
              <a:t>Now have the group glance at the Common Core ELA Anchor Standards and discuss any connections they find. See CCSS</a:t>
            </a:r>
            <a:r>
              <a:rPr lang="en-US" baseline="0" dirty="0"/>
              <a:t> ELA Anchors Handout.</a:t>
            </a:r>
            <a:endParaRPr lang="en-US" dirty="0"/>
          </a:p>
        </p:txBody>
      </p:sp>
      <p:sp>
        <p:nvSpPr>
          <p:cNvPr id="4" name="Slide Number Placeholder 3"/>
          <p:cNvSpPr>
            <a:spLocks noGrp="1"/>
          </p:cNvSpPr>
          <p:nvPr>
            <p:ph type="sldNum" sz="quarter" idx="10"/>
          </p:nvPr>
        </p:nvSpPr>
        <p:spPr/>
        <p:txBody>
          <a:bodyPr/>
          <a:lstStyle/>
          <a:p>
            <a:fld id="{8839D61A-FD12-4682-9864-778871B86D67}" type="slidenum">
              <a:rPr lang="en-US" smtClean="0"/>
              <a:t>11</a:t>
            </a:fld>
            <a:endParaRPr lang="en-US"/>
          </a:p>
        </p:txBody>
      </p:sp>
    </p:spTree>
    <p:extLst>
      <p:ext uri="{BB962C8B-B14F-4D97-AF65-F5344CB8AC3E}">
        <p14:creationId xmlns:p14="http://schemas.microsoft.com/office/powerpoint/2010/main" val="22152483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a:headEnd/>
            <a:tailEnd/>
          </a:ln>
        </p:spPr>
      </p:sp>
      <p:sp>
        <p:nvSpPr>
          <p:cNvPr id="12493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9</a:t>
            </a:r>
          </a:p>
          <a:p>
            <a:r>
              <a:rPr lang="en-US" altLang="en-US" dirty="0"/>
              <a:t>The Arts and Common Core naturally work hand-in-hand</a:t>
            </a:r>
          </a:p>
          <a:p>
            <a:endParaRPr lang="en-US" altLang="en-US" dirty="0"/>
          </a:p>
          <a:p>
            <a:r>
              <a:rPr lang="en-US" altLang="en-US" dirty="0"/>
              <a:t>As trainers, you should read the blog site referenced above.  </a:t>
            </a:r>
          </a:p>
        </p:txBody>
      </p:sp>
      <p:sp>
        <p:nvSpPr>
          <p:cNvPr id="12493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spcBef>
                <a:spcPct val="30000"/>
              </a:spcBef>
              <a:defRPr sz="1200">
                <a:solidFill>
                  <a:schemeClr val="tx1"/>
                </a:solidFill>
                <a:latin typeface="Arial" pitchFamily="34" charset="0"/>
                <a:ea typeface="MS PGothic" pitchFamily="34" charset="-128"/>
              </a:defRPr>
            </a:lvl1pPr>
            <a:lvl2pPr marL="753648" indent="-289865">
              <a:spcBef>
                <a:spcPct val="30000"/>
              </a:spcBef>
              <a:defRPr sz="1200">
                <a:solidFill>
                  <a:schemeClr val="tx1"/>
                </a:solidFill>
                <a:latin typeface="Arial" pitchFamily="34" charset="0"/>
                <a:ea typeface="MS PGothic" pitchFamily="34" charset="-128"/>
              </a:defRPr>
            </a:lvl2pPr>
            <a:lvl3pPr marL="1159459" indent="-231892">
              <a:spcBef>
                <a:spcPct val="30000"/>
              </a:spcBef>
              <a:defRPr sz="1200">
                <a:solidFill>
                  <a:schemeClr val="tx1"/>
                </a:solidFill>
                <a:latin typeface="Arial" pitchFamily="34" charset="0"/>
                <a:ea typeface="MS PGothic" pitchFamily="34" charset="-128"/>
              </a:defRPr>
            </a:lvl3pPr>
            <a:lvl4pPr marL="1623243" indent="-231892">
              <a:spcBef>
                <a:spcPct val="30000"/>
              </a:spcBef>
              <a:defRPr sz="1200">
                <a:solidFill>
                  <a:schemeClr val="tx1"/>
                </a:solidFill>
                <a:latin typeface="Arial" pitchFamily="34" charset="0"/>
                <a:ea typeface="MS PGothic" pitchFamily="34" charset="-128"/>
              </a:defRPr>
            </a:lvl4pPr>
            <a:lvl5pPr marL="2087027" indent="-231892">
              <a:spcBef>
                <a:spcPct val="30000"/>
              </a:spcBef>
              <a:defRPr sz="1200">
                <a:solidFill>
                  <a:schemeClr val="tx1"/>
                </a:solidFill>
                <a:latin typeface="Arial" pitchFamily="34" charset="0"/>
                <a:ea typeface="MS PGothic" pitchFamily="34" charset="-128"/>
              </a:defRPr>
            </a:lvl5pPr>
            <a:lvl6pPr marL="2550810" indent="-231892" eaLnBrk="0" fontAlgn="base" hangingPunct="0">
              <a:spcBef>
                <a:spcPct val="30000"/>
              </a:spcBef>
              <a:spcAft>
                <a:spcPct val="0"/>
              </a:spcAft>
              <a:defRPr sz="1200">
                <a:solidFill>
                  <a:schemeClr val="tx1"/>
                </a:solidFill>
                <a:latin typeface="Arial" pitchFamily="34" charset="0"/>
                <a:ea typeface="MS PGothic" pitchFamily="34" charset="-128"/>
              </a:defRPr>
            </a:lvl6pPr>
            <a:lvl7pPr marL="3014594" indent="-231892" eaLnBrk="0" fontAlgn="base" hangingPunct="0">
              <a:spcBef>
                <a:spcPct val="30000"/>
              </a:spcBef>
              <a:spcAft>
                <a:spcPct val="0"/>
              </a:spcAft>
              <a:defRPr sz="1200">
                <a:solidFill>
                  <a:schemeClr val="tx1"/>
                </a:solidFill>
                <a:latin typeface="Arial" pitchFamily="34" charset="0"/>
                <a:ea typeface="MS PGothic" pitchFamily="34" charset="-128"/>
              </a:defRPr>
            </a:lvl7pPr>
            <a:lvl8pPr marL="3478378" indent="-231892" eaLnBrk="0" fontAlgn="base" hangingPunct="0">
              <a:spcBef>
                <a:spcPct val="30000"/>
              </a:spcBef>
              <a:spcAft>
                <a:spcPct val="0"/>
              </a:spcAft>
              <a:defRPr sz="1200">
                <a:solidFill>
                  <a:schemeClr val="tx1"/>
                </a:solidFill>
                <a:latin typeface="Arial" pitchFamily="34" charset="0"/>
                <a:ea typeface="MS PGothic" pitchFamily="34" charset="-128"/>
              </a:defRPr>
            </a:lvl8pPr>
            <a:lvl9pPr marL="3942161" indent="-231892"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buFont typeface="Arial" pitchFamily="34" charset="0"/>
              <a:buChar char="●"/>
            </a:pPr>
            <a:fld id="{9A5025DC-F2E0-4DDA-A009-A151137C98F6}" type="slidenum">
              <a:rPr lang="en-US" altLang="en-US" sz="1400">
                <a:solidFill>
                  <a:srgbClr val="000000"/>
                </a:solidFill>
                <a:cs typeface="Arial" pitchFamily="34" charset="0"/>
              </a:rPr>
              <a:pPr>
                <a:spcBef>
                  <a:spcPct val="0"/>
                </a:spcBef>
                <a:buFont typeface="Arial" pitchFamily="34" charset="0"/>
                <a:buChar char="●"/>
              </a:pPr>
              <a:t>12</a:t>
            </a:fld>
            <a:endParaRPr lang="en-US" altLang="en-US" sz="1400">
              <a:solidFill>
                <a:srgbClr val="000000"/>
              </a:solidFill>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nd Two Columns">
    <p:spTree>
      <p:nvGrpSpPr>
        <p:cNvPr id="1" name="Shape 17"/>
        <p:cNvGrpSpPr/>
        <p:nvPr/>
      </p:nvGrpSpPr>
      <p:grpSpPr>
        <a:xfrm>
          <a:off x="0" y="0"/>
          <a:ext cx="0" cy="0"/>
          <a:chOff x="0" y="0"/>
          <a:chExt cx="0" cy="0"/>
        </a:xfrm>
      </p:grpSpPr>
      <p:sp>
        <p:nvSpPr>
          <p:cNvPr id="9"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10"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11"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2"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2473958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2181306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F8571532-4859-49A2-9681-3384DA5261D4}" type="datetime1">
              <a:rPr lang="en-US" sz="1400">
                <a:solidFill>
                  <a:srgbClr val="000000"/>
                </a:solidFill>
              </a:rPr>
              <a:pPr eaLnBrk="0" fontAlgn="base" hangingPunct="0">
                <a:spcBef>
                  <a:spcPct val="0"/>
                </a:spcBef>
                <a:spcAft>
                  <a:spcPct val="0"/>
                </a:spcAft>
                <a:defRPr/>
              </a:pPr>
              <a:t>5/20/20</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26A65283-6AA3-42BF-8371-D885BFEB73D3}"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407537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Shape 25"/>
        <p:cNvGrpSpPr/>
        <p:nvPr/>
      </p:nvGrpSpPr>
      <p:grpSpPr>
        <a:xfrm>
          <a:off x="0" y="0"/>
          <a:ext cx="0" cy="0"/>
          <a:chOff x="0" y="0"/>
          <a:chExt cx="0" cy="0"/>
        </a:xfrm>
      </p:grpSpPr>
      <p:sp>
        <p:nvSpPr>
          <p:cNvPr id="6"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7"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8"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9"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328254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868091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3053123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B979F1F8-0BD7-4CCC-8A1F-47550BE77B9A}" type="datetime1">
              <a:rPr lang="en-US" sz="1400">
                <a:solidFill>
                  <a:srgbClr val="000000"/>
                </a:solidFill>
              </a:rPr>
              <a:pPr eaLnBrk="0" fontAlgn="base" hangingPunct="0">
                <a:spcBef>
                  <a:spcPct val="0"/>
                </a:spcBef>
                <a:spcAft>
                  <a:spcPct val="0"/>
                </a:spcAft>
                <a:defRPr/>
              </a:pPr>
              <a:t>5/20/20</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D7162648-6D98-4416-9B2B-9045B73B30B2}"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10560284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743874"/>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1859896"/>
      </p:ext>
    </p:extLst>
  </p:cSld>
  <p:clrMap bg1="lt1" tx1="dk1" bg2="dk2" tx2="lt2" accent1="accent1" accent2="accent2" accent3="accent3" accent4="accent4" accent5="accent5" accent6="accent6" hlink="hlink" folHlink="folHlink"/>
  <p:sldLayoutIdLst>
    <p:sldLayoutId id="2147483668" r:id="rId1"/>
    <p:sldLayoutId id="2147483669" r:id="rId2"/>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blog.artsusa.org/2012/09/17/common-core-architect-adds-to-blog-salon-discussion/#more-16907"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9.jpeg"/><Relationship Id="rId5" Type="http://schemas.openxmlformats.org/officeDocument/2006/relationships/hyperlink" Target="http://www.google.com/url?sa=i&amp;rct=j&amp;q=&amp;esrc=s&amp;source=images&amp;cd=&amp;cad=rja&amp;uact=8&amp;ved=0ahUKEwiR1czhwqzKAhXHeCYKHa5KDIgQjRwIBw&amp;url=http://www.clipartsheep.com/double-sided-arrows-clipart.html&amp;psig=AFQjCNG6Pc-8HXkRMubgq4BHxN8kBbKxWA&amp;ust=1452971496823509" TargetMode="Externa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https://www.cde.ca.gov/be/st/ss/vapacontentstds.asp"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826000" y="1600200"/>
            <a:ext cx="3276600" cy="523220"/>
          </a:xfrm>
          <a:prstGeom prst="rect">
            <a:avLst/>
          </a:prstGeom>
          <a:noFill/>
        </p:spPr>
        <p:txBody>
          <a:bodyPr wrap="square" rtlCol="0">
            <a:spAutoFit/>
          </a:bodyPr>
          <a:lstStyle/>
          <a:p>
            <a:pPr algn="r"/>
            <a:r>
              <a:rPr lang="en-US" sz="2800">
                <a:solidFill>
                  <a:srgbClr val="FFFFFF"/>
                </a:solidFill>
                <a:latin typeface="Arial Black" panose="020B0A04020102020204" pitchFamily="34" charset="0"/>
                <a:ea typeface="MS PGothic" pitchFamily="34" charset="-128"/>
                <a:sym typeface="Arial" pitchFamily="34" charset="0"/>
              </a:rPr>
              <a:t>Section 2</a:t>
            </a:r>
            <a:endParaRPr lang="en-US" sz="2800" dirty="0">
              <a:solidFill>
                <a:srgbClr val="FFFFFF"/>
              </a:solidFill>
              <a:latin typeface="Arial Black" panose="020B0A04020102020204" pitchFamily="34" charset="0"/>
              <a:ea typeface="MS PGothic" pitchFamily="34" charset="-128"/>
              <a:sym typeface="Arial" pitchFamily="34" charset="0"/>
            </a:endParaRPr>
          </a:p>
        </p:txBody>
      </p:sp>
      <p:grpSp>
        <p:nvGrpSpPr>
          <p:cNvPr id="3" name="Group 2"/>
          <p:cNvGrpSpPr/>
          <p:nvPr/>
        </p:nvGrpSpPr>
        <p:grpSpPr>
          <a:xfrm>
            <a:off x="2743200" y="4267200"/>
            <a:ext cx="6400800" cy="1295400"/>
            <a:chOff x="2743200" y="4267200"/>
            <a:chExt cx="6400800" cy="129540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4267200"/>
              <a:ext cx="6400800" cy="68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6350" y="4778829"/>
              <a:ext cx="4019550" cy="783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 name="TextBox 3"/>
          <p:cNvSpPr txBox="1"/>
          <p:nvPr/>
        </p:nvSpPr>
        <p:spPr>
          <a:xfrm>
            <a:off x="3886200" y="4344749"/>
            <a:ext cx="4876800" cy="830997"/>
          </a:xfrm>
          <a:prstGeom prst="rect">
            <a:avLst/>
          </a:prstGeom>
          <a:noFill/>
        </p:spPr>
        <p:txBody>
          <a:bodyPr wrap="square" rtlCol="0">
            <a:spAutoFit/>
          </a:bodyPr>
          <a:lstStyle/>
          <a:p>
            <a:pPr algn="ctr"/>
            <a:r>
              <a:rPr lang="en-US" sz="2400" i="1" dirty="0">
                <a:solidFill>
                  <a:srgbClr val="FFFFFF"/>
                </a:solidFill>
                <a:ea typeface="MS PGothic" pitchFamily="34" charset="-128"/>
                <a:cs typeface="Arial" panose="020B0604020202020204" pitchFamily="34" charset="0"/>
                <a:sym typeface="Arial" pitchFamily="34" charset="0"/>
              </a:rPr>
              <a:t>Developed by CCSESA Region 2 </a:t>
            </a:r>
            <a:br>
              <a:rPr lang="en-US" sz="2400" i="1" dirty="0">
                <a:solidFill>
                  <a:srgbClr val="FFFFFF"/>
                </a:solidFill>
                <a:ea typeface="MS PGothic" pitchFamily="34" charset="-128"/>
                <a:cs typeface="Arial" panose="020B0604020202020204" pitchFamily="34" charset="0"/>
                <a:sym typeface="Arial" pitchFamily="34" charset="0"/>
              </a:rPr>
            </a:br>
            <a:r>
              <a:rPr lang="en-US" sz="2400" i="1" dirty="0">
                <a:solidFill>
                  <a:srgbClr val="FFFFFF"/>
                </a:solidFill>
                <a:ea typeface="MS PGothic" pitchFamily="34" charset="-128"/>
                <a:cs typeface="Arial" panose="020B0604020202020204" pitchFamily="34" charset="0"/>
                <a:sym typeface="Arial" pitchFamily="34" charset="0"/>
              </a:rPr>
              <a:t>and The Music Center</a:t>
            </a:r>
          </a:p>
        </p:txBody>
      </p:sp>
    </p:spTree>
    <p:extLst>
      <p:ext uri="{BB962C8B-B14F-4D97-AF65-F5344CB8AC3E}">
        <p14:creationId xmlns:p14="http://schemas.microsoft.com/office/powerpoint/2010/main" val="1350811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4"/>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latin typeface="Calibri" pitchFamily="34" charset="0"/>
                <a:ea typeface="Arial" pitchFamily="34" charset="0"/>
                <a:cs typeface="Calibri" pitchFamily="34" charset="0"/>
              </a:rPr>
              <a:t>The Arts are Texts</a:t>
            </a:r>
          </a:p>
        </p:txBody>
      </p:sp>
      <p:sp>
        <p:nvSpPr>
          <p:cNvPr id="30723" name="Content Placeholder 2"/>
          <p:cNvSpPr>
            <a:spLocks noGrp="1"/>
          </p:cNvSpPr>
          <p:nvPr>
            <p:ph idx="1"/>
          </p:nvPr>
        </p:nvSpPr>
        <p:spPr bwMode="auto">
          <a:xfrm>
            <a:off x="457200" y="1600200"/>
            <a:ext cx="8229600" cy="3657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en-US" altLang="en-US" sz="2200" i="1">
                <a:latin typeface="Calibri" pitchFamily="34" charset="0"/>
                <a:ea typeface="Arial" pitchFamily="34" charset="0"/>
                <a:cs typeface="Calibri" pitchFamily="34" charset="0"/>
              </a:rPr>
              <a:t>In an age when literacy dominates public discourse on education, </a:t>
            </a:r>
            <a:r>
              <a:rPr lang="en-US" altLang="en-US" sz="2200" b="1" i="1">
                <a:latin typeface="Calibri" pitchFamily="34" charset="0"/>
                <a:ea typeface="Arial" pitchFamily="34" charset="0"/>
                <a:cs typeface="Calibri" pitchFamily="34" charset="0"/>
              </a:rPr>
              <a:t>we must begin to think more broadly about what students read</a:t>
            </a:r>
            <a:r>
              <a:rPr lang="en-US" altLang="en-US" sz="2200" i="1">
                <a:latin typeface="Calibri" pitchFamily="34" charset="0"/>
                <a:ea typeface="Arial" pitchFamily="34" charset="0"/>
                <a:cs typeface="Calibri" pitchFamily="34" charset="0"/>
              </a:rPr>
              <a:t>. Sure—the new Common Core State Standards support the “reading” and scrutiny of other forms of high-quality text</a:t>
            </a:r>
            <a:r>
              <a:rPr lang="en-US" altLang="en-US" sz="2200" b="1" i="1">
                <a:latin typeface="Calibri" pitchFamily="34" charset="0"/>
                <a:ea typeface="Arial" pitchFamily="34" charset="0"/>
                <a:cs typeface="Calibri" pitchFamily="34" charset="0"/>
              </a:rPr>
              <a:t>. Works of art can, indeed should, be “read” in a very similar way to a poem by Shakespeare or a speech by Winston Churchill. </a:t>
            </a:r>
          </a:p>
          <a:p>
            <a:pPr algn="ctr"/>
            <a:endParaRPr lang="en-US" altLang="en-US" sz="2200" b="1">
              <a:latin typeface="Calibri" pitchFamily="34" charset="0"/>
              <a:ea typeface="Arial" pitchFamily="34" charset="0"/>
              <a:cs typeface="Calibri" pitchFamily="34" charset="0"/>
            </a:endParaRPr>
          </a:p>
          <a:p>
            <a:pPr algn="ctr"/>
            <a:endParaRPr lang="en-US" altLang="en-US" sz="2200" b="1">
              <a:latin typeface="Calibri" pitchFamily="34" charset="0"/>
              <a:ea typeface="Arial" pitchFamily="34" charset="0"/>
              <a:cs typeface="Calibri" pitchFamily="34" charset="0"/>
            </a:endParaRPr>
          </a:p>
          <a:p>
            <a:pPr algn="ctr"/>
            <a:r>
              <a:rPr lang="en-US" altLang="en-US" sz="2200" b="1">
                <a:latin typeface="Calibri" pitchFamily="34" charset="0"/>
                <a:ea typeface="Arial" pitchFamily="34" charset="0"/>
                <a:cs typeface="Calibri" pitchFamily="34" charset="0"/>
              </a:rPr>
              <a:t>Lynne Munson</a:t>
            </a:r>
            <a:r>
              <a:rPr lang="en-US" altLang="en-US" sz="2200">
                <a:latin typeface="Calibri" pitchFamily="34" charset="0"/>
                <a:ea typeface="Arial" pitchFamily="34" charset="0"/>
                <a:cs typeface="Calibri" pitchFamily="34" charset="0"/>
              </a:rPr>
              <a:t>, President and Executive Director of Common Core </a:t>
            </a:r>
            <a:endParaRPr lang="en-US" altLang="en-US" sz="2200" b="1">
              <a:latin typeface="Calibri" pitchFamily="34" charset="0"/>
              <a:ea typeface="Arial" pitchFamily="34" charset="0"/>
              <a:cs typeface="Calibri" pitchFamily="34" charset="0"/>
            </a:endParaRPr>
          </a:p>
          <a:p>
            <a:endParaRPr lang="en-US" altLang="en-US" sz="1900">
              <a:latin typeface="Calibri" pitchFamily="34" charset="0"/>
              <a:ea typeface="Arial" pitchFamily="34" charset="0"/>
              <a:cs typeface="Calibri" pitchFamily="34" charset="0"/>
            </a:endParaRPr>
          </a:p>
        </p:txBody>
      </p:sp>
      <p:sp>
        <p:nvSpPr>
          <p:cNvPr id="30724" name="TextBox 3"/>
          <p:cNvSpPr txBox="1">
            <a:spLocks noChangeArrowheads="1"/>
          </p:cNvSpPr>
          <p:nvPr/>
        </p:nvSpPr>
        <p:spPr bwMode="auto">
          <a:xfrm>
            <a:off x="4705350" y="5410200"/>
            <a:ext cx="2392363"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eaLnBrk="0" fontAlgn="base" hangingPunct="0">
              <a:spcBef>
                <a:spcPct val="0"/>
              </a:spcBef>
              <a:spcAft>
                <a:spcPct val="0"/>
              </a:spcAft>
            </a:pPr>
            <a:r>
              <a:rPr lang="en-US" altLang="en-US" sz="2400" b="1">
                <a:solidFill>
                  <a:srgbClr val="FFFFFF"/>
                </a:solidFill>
              </a:rPr>
              <a:t>-arts </a:t>
            </a:r>
          </a:p>
          <a:p>
            <a:pPr eaLnBrk="0" fontAlgn="base" hangingPunct="0">
              <a:spcBef>
                <a:spcPct val="0"/>
              </a:spcBef>
              <a:spcAft>
                <a:spcPct val="0"/>
              </a:spcAft>
            </a:pPr>
            <a:r>
              <a:rPr lang="en-US" altLang="en-US" sz="2400">
                <a:solidFill>
                  <a:srgbClr val="FFFFFF"/>
                </a:solidFill>
              </a:rPr>
              <a:t>(Sept. 13, 2012)</a:t>
            </a:r>
          </a:p>
          <a:p>
            <a:pPr eaLnBrk="0" fontAlgn="base" hangingPunct="0">
              <a:spcBef>
                <a:spcPct val="0"/>
              </a:spcBef>
              <a:spcAft>
                <a:spcPct val="0"/>
              </a:spcAft>
            </a:pPr>
            <a:endParaRPr lang="en-US" altLang="en-US"/>
          </a:p>
        </p:txBody>
      </p:sp>
    </p:spTree>
    <p:extLst>
      <p:ext uri="{BB962C8B-B14F-4D97-AF65-F5344CB8AC3E}">
        <p14:creationId xmlns:p14="http://schemas.microsoft.com/office/powerpoint/2010/main" val="3643914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1417638"/>
          </a:xfrm>
        </p:spPr>
        <p:txBody>
          <a:bodyPr/>
          <a:lstStyle/>
          <a:p>
            <a:pPr algn="l"/>
            <a:r>
              <a:rPr lang="en-US" sz="1800" dirty="0"/>
              <a:t>1. What is going on in this picture?	</a:t>
            </a:r>
            <a:r>
              <a:rPr lang="en-US" sz="1200" dirty="0"/>
              <a:t> 		</a:t>
            </a:r>
            <a:r>
              <a:rPr lang="en-US" sz="1800" dirty="0"/>
              <a:t>3. What more can we find?</a:t>
            </a:r>
            <a:br>
              <a:rPr lang="en-US" sz="1800" dirty="0"/>
            </a:br>
            <a:br>
              <a:rPr lang="en-US" sz="1000" dirty="0"/>
            </a:br>
            <a:r>
              <a:rPr lang="en-US" sz="1800" dirty="0"/>
              <a:t>2. What do you see that makes you say that?		4. What do you wonder?</a:t>
            </a: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2400" y="1181099"/>
            <a:ext cx="8839200" cy="5524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19856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bwMode="auto">
          <a:xfrm>
            <a:off x="457200" y="0"/>
            <a:ext cx="8229600" cy="1981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latin typeface="Calibri" pitchFamily="34" charset="0"/>
                <a:ea typeface="Arial" pitchFamily="34" charset="0"/>
                <a:cs typeface="Calibri" pitchFamily="34" charset="0"/>
              </a:rPr>
              <a:t>According to David Coleman</a:t>
            </a:r>
            <a:r>
              <a:rPr lang="en-US" altLang="en-US">
                <a:latin typeface="Calibri" pitchFamily="34" charset="0"/>
                <a:ea typeface="Arial" pitchFamily="34" charset="0"/>
                <a:cs typeface="Calibri" pitchFamily="34" charset="0"/>
              </a:rPr>
              <a:t>…</a:t>
            </a:r>
            <a:br>
              <a:rPr lang="en-US" altLang="en-US">
                <a:latin typeface="Calibri" pitchFamily="34" charset="0"/>
                <a:ea typeface="Arial" pitchFamily="34" charset="0"/>
                <a:cs typeface="Calibri" pitchFamily="34" charset="0"/>
              </a:rPr>
            </a:br>
            <a:r>
              <a:rPr lang="en-US" altLang="en-US">
                <a:latin typeface="Calibri" pitchFamily="34" charset="0"/>
                <a:ea typeface="Arial" pitchFamily="34" charset="0"/>
                <a:cs typeface="Calibri" pitchFamily="34" charset="0"/>
              </a:rPr>
              <a:t> </a:t>
            </a:r>
            <a:br>
              <a:rPr lang="en-US" altLang="en-US">
                <a:latin typeface="Calibri" pitchFamily="34" charset="0"/>
                <a:ea typeface="Arial" pitchFamily="34" charset="0"/>
                <a:cs typeface="Calibri" pitchFamily="34" charset="0"/>
              </a:rPr>
            </a:br>
            <a:r>
              <a:rPr lang="en-US" altLang="en-US" sz="1600">
                <a:solidFill>
                  <a:srgbClr val="000000"/>
                </a:solidFill>
                <a:latin typeface="Calibri" pitchFamily="34" charset="0"/>
                <a:ea typeface="Arial" pitchFamily="34" charset="0"/>
                <a:cs typeface="Calibri" pitchFamily="34" charset="0"/>
              </a:rPr>
              <a:t>(An architect of the Common Core State Standards that are being adopted </a:t>
            </a:r>
            <a:br>
              <a:rPr lang="en-US" altLang="en-US" sz="1600">
                <a:solidFill>
                  <a:srgbClr val="000000"/>
                </a:solidFill>
                <a:latin typeface="Calibri" pitchFamily="34" charset="0"/>
                <a:ea typeface="Arial" pitchFamily="34" charset="0"/>
                <a:cs typeface="Calibri" pitchFamily="34" charset="0"/>
              </a:rPr>
            </a:br>
            <a:r>
              <a:rPr lang="en-US" altLang="en-US" sz="1600">
                <a:solidFill>
                  <a:srgbClr val="000000"/>
                </a:solidFill>
                <a:latin typeface="Calibri" pitchFamily="34" charset="0"/>
                <a:ea typeface="Arial" pitchFamily="34" charset="0"/>
                <a:cs typeface="Calibri" pitchFamily="34" charset="0"/>
              </a:rPr>
              <a:t>in nearly all 50 states, and now the president of the College Board…)</a:t>
            </a:r>
            <a:endParaRPr lang="en-US" altLang="en-US" sz="1600" u="sng">
              <a:solidFill>
                <a:srgbClr val="000000"/>
              </a:solidFill>
              <a:latin typeface="Calibri" pitchFamily="34" charset="0"/>
              <a:ea typeface="Arial" pitchFamily="34" charset="0"/>
              <a:cs typeface="Calibri" pitchFamily="34" charset="0"/>
            </a:endParaRPr>
          </a:p>
        </p:txBody>
      </p:sp>
      <p:sp>
        <p:nvSpPr>
          <p:cNvPr id="31747" name="Content Placeholder 2"/>
          <p:cNvSpPr>
            <a:spLocks noGrp="1"/>
          </p:cNvSpPr>
          <p:nvPr>
            <p:ph idx="1"/>
          </p:nvPr>
        </p:nvSpPr>
        <p:spPr bwMode="auto">
          <a:xfrm>
            <a:off x="838200" y="2057400"/>
            <a:ext cx="7315200"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900" dirty="0">
                <a:solidFill>
                  <a:srgbClr val="FF0000"/>
                </a:solidFill>
                <a:latin typeface="Calibri" pitchFamily="34" charset="0"/>
                <a:ea typeface="Arial" pitchFamily="34" charset="0"/>
                <a:cs typeface="Calibri" pitchFamily="34" charset="0"/>
              </a:rPr>
              <a:t>   </a:t>
            </a:r>
            <a:r>
              <a:rPr lang="en-US" altLang="en-US" sz="2800" dirty="0">
                <a:solidFill>
                  <a:schemeClr val="tx1"/>
                </a:solidFill>
                <a:latin typeface="Calibri" pitchFamily="34" charset="0"/>
                <a:ea typeface="Arial" pitchFamily="34" charset="0"/>
                <a:cs typeface="Calibri" pitchFamily="34" charset="0"/>
              </a:rPr>
              <a:t>“The great news is that the standards call on so many things the arts do well. The tradition of careful observation, attention to evidence and artists’ choices, the love of taking an artist’s work seriously lies at the heart of these standards.”</a:t>
            </a:r>
          </a:p>
          <a:p>
            <a:endParaRPr lang="en-US" altLang="en-US" dirty="0">
              <a:latin typeface="Calibri" pitchFamily="34" charset="0"/>
              <a:ea typeface="Arial" pitchFamily="34" charset="0"/>
              <a:cs typeface="Calibri" pitchFamily="34" charset="0"/>
            </a:endParaRPr>
          </a:p>
          <a:p>
            <a:r>
              <a:rPr lang="en-US" altLang="en-US" sz="2100" dirty="0">
                <a:latin typeface="Calibri" pitchFamily="34" charset="0"/>
                <a:ea typeface="Arial" pitchFamily="34" charset="0"/>
                <a:cs typeface="Calibri" pitchFamily="34" charset="0"/>
                <a:hlinkClick r:id="rId3"/>
              </a:rPr>
              <a:t>http://blog.artsusa.org/2012/09/17/common-core-architect-adds-to-blog-salon-discussion/#more-16907</a:t>
            </a:r>
            <a:r>
              <a:rPr lang="en-US" altLang="en-US" sz="2100" dirty="0">
                <a:latin typeface="Calibri" pitchFamily="34" charset="0"/>
                <a:ea typeface="Arial" pitchFamily="34" charset="0"/>
                <a:cs typeface="Calibri" pitchFamily="34" charset="0"/>
              </a:rPr>
              <a:t> </a:t>
            </a:r>
          </a:p>
        </p:txBody>
      </p:sp>
    </p:spTree>
    <p:extLst>
      <p:ext uri="{BB962C8B-B14F-4D97-AF65-F5344CB8AC3E}">
        <p14:creationId xmlns:p14="http://schemas.microsoft.com/office/powerpoint/2010/main" val="17642169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l="25781" t="17708" r="22852" b="15105"/>
          <a:stretch>
            <a:fillRect/>
          </a:stretch>
        </p:blipFill>
        <p:spPr bwMode="auto">
          <a:xfrm>
            <a:off x="76200" y="1056290"/>
            <a:ext cx="5790145" cy="568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Title 1"/>
          <p:cNvSpPr txBox="1">
            <a:spLocks/>
          </p:cNvSpPr>
          <p:nvPr/>
        </p:nvSpPr>
        <p:spPr bwMode="auto">
          <a:xfrm>
            <a:off x="228600" y="146050"/>
            <a:ext cx="8686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lgn="ctr" eaLnBrk="0" fontAlgn="base" hangingPunct="0">
              <a:lnSpc>
                <a:spcPct val="80000"/>
              </a:lnSpc>
              <a:spcBef>
                <a:spcPct val="0"/>
              </a:spcBef>
              <a:spcAft>
                <a:spcPct val="0"/>
              </a:spcAft>
            </a:pPr>
            <a:r>
              <a:rPr lang="en-US" altLang="en-US" sz="3600" b="1" dirty="0">
                <a:solidFill>
                  <a:srgbClr val="FFFFFF"/>
                </a:solidFill>
                <a:latin typeface="Calibri" pitchFamily="34" charset="0"/>
              </a:rPr>
              <a:t>Connections between </a:t>
            </a:r>
            <a:r>
              <a:rPr lang="en-US" altLang="en-US" sz="3600" b="1" dirty="0" err="1">
                <a:solidFill>
                  <a:srgbClr val="FFFFFF"/>
                </a:solidFill>
                <a:latin typeface="Calibri" pitchFamily="34" charset="0"/>
              </a:rPr>
              <a:t>DoK</a:t>
            </a:r>
            <a:r>
              <a:rPr lang="en-US" altLang="en-US" sz="3600" b="1" dirty="0">
                <a:solidFill>
                  <a:srgbClr val="FFFFFF"/>
                </a:solidFill>
                <a:latin typeface="Calibri" pitchFamily="34" charset="0"/>
              </a:rPr>
              <a:t> &amp; VAPA</a:t>
            </a:r>
          </a:p>
        </p:txBody>
      </p:sp>
      <p:pic>
        <p:nvPicPr>
          <p:cNvPr id="7" name="Content Placeholder 4" descr="url.jpeg"/>
          <p:cNvPicPr>
            <a:picLocks noGrp="1" noChangeAspect="1"/>
          </p:cNvPicPr>
          <p:nvPr>
            <p:ph idx="1"/>
          </p:nvPr>
        </p:nvPicPr>
        <p:blipFill>
          <a:blip r:embed="rId4">
            <a:extLst>
              <a:ext uri="{28A0092B-C50C-407E-A947-70E740481C1C}">
                <a14:useLocalDpi xmlns:a14="http://schemas.microsoft.com/office/drawing/2010/main" val="0"/>
              </a:ext>
            </a:extLst>
          </a:blip>
          <a:srcRect l="-63644" r="-63644"/>
          <a:stretch>
            <a:fillRect/>
          </a:stretch>
        </p:blipFill>
        <p:spPr bwMode="auto">
          <a:xfrm>
            <a:off x="6096000" y="2514600"/>
            <a:ext cx="3573324" cy="213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http://www.clipartsheep.com/images/44/double-sided-arrows-44591.jpeg">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9798" y="3276600"/>
            <a:ext cx="763055" cy="763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452326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bwMode="auto">
          <a:xfrm>
            <a:off x="152400" y="76200"/>
            <a:ext cx="87630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alibri" pitchFamily="34" charset="0"/>
                <a:ea typeface="MS PGothic" pitchFamily="34" charset="-128"/>
                <a:cs typeface="Calibri" pitchFamily="34" charset="0"/>
              </a:rPr>
              <a:t>Teacher Reflection</a:t>
            </a:r>
          </a:p>
        </p:txBody>
      </p:sp>
      <p:sp>
        <p:nvSpPr>
          <p:cNvPr id="50178" name="Content Placeholder 2"/>
          <p:cNvSpPr>
            <a:spLocks noGrp="1"/>
          </p:cNvSpPr>
          <p:nvPr>
            <p:ph idx="1"/>
          </p:nvPr>
        </p:nvSpPr>
        <p:spPr bwMode="auto">
          <a:xfrm>
            <a:off x="533400" y="1143000"/>
            <a:ext cx="8382000" cy="4572000"/>
          </a:xfrm>
          <a:ln>
            <a:miter lim="800000"/>
            <a:headEnd/>
            <a:tailEnd/>
          </a:ln>
        </p:spPr>
        <p:txBody>
          <a:bodyPr vert="horz" wrap="square" lIns="91440" tIns="45720" rIns="91440" bIns="45720" numCol="1" anchor="t" anchorCtr="0" compatLnSpc="1">
            <a:prstTxWarp prst="textNoShape">
              <a:avLst/>
            </a:prstTxWarp>
          </a:bodyPr>
          <a:lstStyle/>
          <a:p>
            <a:pPr marL="0" indent="0" algn="ctr" eaLnBrk="1" hangingPunct="1">
              <a:spcBef>
                <a:spcPts val="1800"/>
              </a:spcBef>
              <a:spcAft>
                <a:spcPts val="1800"/>
              </a:spcAft>
              <a:defRPr/>
            </a:pPr>
            <a:endParaRPr lang="en-US" b="1" dirty="0">
              <a:ea typeface="MS PGothic" charset="0"/>
              <a:cs typeface="MS PGothic" charset="0"/>
              <a:sym typeface="Arial" charset="0"/>
            </a:endParaRPr>
          </a:p>
          <a:p>
            <a:pPr marL="0" indent="0" algn="ctr" eaLnBrk="1" hangingPunct="1">
              <a:spcBef>
                <a:spcPts val="1800"/>
              </a:spcBef>
              <a:spcAft>
                <a:spcPts val="1800"/>
              </a:spcAft>
              <a:defRPr/>
            </a:pPr>
            <a:endParaRPr lang="en-US" b="1" dirty="0">
              <a:ea typeface="MS PGothic" charset="0"/>
              <a:cs typeface="MS PGothic" charset="0"/>
              <a:sym typeface="Arial" charset="0"/>
            </a:endParaRPr>
          </a:p>
          <a:p>
            <a:pPr marL="457200" indent="-457200" eaLnBrk="1" hangingPunct="1">
              <a:spcBef>
                <a:spcPts val="1800"/>
              </a:spcBef>
              <a:spcAft>
                <a:spcPts val="1800"/>
              </a:spcAft>
              <a:buFont typeface="Arial" panose="020B0604020202020204" pitchFamily="34" charset="0"/>
              <a:buChar char="•"/>
              <a:defRPr/>
            </a:pPr>
            <a:r>
              <a:rPr lang="en-US" sz="2800" dirty="0">
                <a:ea typeface="MS PGothic" charset="0"/>
                <a:cs typeface="MS PGothic" charset="0"/>
                <a:sym typeface="Arial" charset="0"/>
              </a:rPr>
              <a:t>What support do you need to feel more confident with integrating the arts?</a:t>
            </a:r>
          </a:p>
        </p:txBody>
      </p:sp>
    </p:spTree>
    <p:extLst>
      <p:ext uri="{BB962C8B-B14F-4D97-AF65-F5344CB8AC3E}">
        <p14:creationId xmlns:p14="http://schemas.microsoft.com/office/powerpoint/2010/main" val="405698506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457200" y="76200"/>
            <a:ext cx="8229600"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latin typeface="Calibri" pitchFamily="34" charset="0"/>
                <a:ea typeface="MS PGothic" pitchFamily="34" charset="-128"/>
                <a:cs typeface="Calibri" pitchFamily="34" charset="0"/>
              </a:rPr>
              <a:t>Norms</a:t>
            </a:r>
          </a:p>
        </p:txBody>
      </p:sp>
      <p:sp>
        <p:nvSpPr>
          <p:cNvPr id="4099" name="Content Placeholder 2"/>
          <p:cNvSpPr>
            <a:spLocks noGrp="1"/>
          </p:cNvSpPr>
          <p:nvPr>
            <p:ph idx="1"/>
          </p:nvPr>
        </p:nvSpPr>
        <p:spPr bwMode="auto">
          <a:xfrm>
            <a:off x="304800" y="1066800"/>
            <a:ext cx="8686800" cy="518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ts val="1800"/>
              </a:spcBef>
              <a:spcAft>
                <a:spcPts val="1200"/>
              </a:spcAft>
              <a:buFontTx/>
              <a:buChar char="•"/>
            </a:pPr>
            <a:endParaRPr lang="en-US" altLang="en-US" sz="2400" dirty="0">
              <a:latin typeface="Calibri" pitchFamily="34" charset="0"/>
              <a:ea typeface="MS PGothic" pitchFamily="34" charset="-128"/>
              <a:cs typeface="Calibri" pitchFamily="34" charset="0"/>
            </a:endParaRP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ENJOY and make the most of this time</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CURIOUS and CREATIVE</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Feel COMFORTABLE to ask questions</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a TENACIOUS learner</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Present -Please place technology in BUSINESS mode</a:t>
            </a:r>
          </a:p>
          <a:p>
            <a:pPr eaLnBrk="1" hangingPunct="1"/>
            <a:endParaRPr lang="en-US" altLang="en-US" dirty="0">
              <a:latin typeface="Calibri" pitchFamily="34" charset="0"/>
              <a:ea typeface="MS PGothic" pitchFamily="34" charset="-128"/>
              <a:cs typeface="Calibri" pitchFamily="34" charset="0"/>
            </a:endParaRPr>
          </a:p>
          <a:p>
            <a:pPr eaLnBrk="1" hangingPunct="1"/>
            <a:endParaRPr lang="en-US" altLang="en-US" dirty="0">
              <a:latin typeface="Calibri" pitchFamily="34" charset="0"/>
              <a:ea typeface="MS PGothic" pitchFamily="34" charset="-128"/>
              <a:cs typeface="Calibri" pitchFamily="34" charset="0"/>
            </a:endParaRPr>
          </a:p>
          <a:p>
            <a:pPr eaLnBrk="1" hangingPunct="1"/>
            <a:endParaRPr lang="en-US" altLang="en-US" dirty="0">
              <a:latin typeface="Calibri" pitchFamily="34" charset="0"/>
              <a:ea typeface="MS PGothic" pitchFamily="34" charset="-128"/>
              <a:cs typeface="Calibri" pitchFamily="34" charset="0"/>
            </a:endParaRPr>
          </a:p>
        </p:txBody>
      </p:sp>
      <p:sp>
        <p:nvSpPr>
          <p:cNvPr id="4100" name="Slide Number Placeholder 3"/>
          <p:cNvSpPr>
            <a:spLocks noGrp="1"/>
          </p:cNvSpPr>
          <p:nvPr>
            <p:ph type="sldNum" sz="quarter" idx="12"/>
          </p:nvPr>
        </p:nvSpPr>
        <p:spPr>
          <a:noFill/>
        </p:spPr>
        <p:txBody>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fld id="{A466DA75-BE42-45AE-8DC7-CCBEC6EE1041}" type="slidenum">
              <a:rPr lang="en-US" altLang="en-US" sz="1200" smtClean="0">
                <a:solidFill>
                  <a:srgbClr val="898989"/>
                </a:solidFill>
                <a:latin typeface="Calibri" pitchFamily="34" charset="0"/>
                <a:cs typeface="Arial" pitchFamily="34" charset="0"/>
              </a:rPr>
              <a:pPr/>
              <a:t>2</a:t>
            </a:fld>
            <a:endParaRPr lang="en-US" altLang="en-US" sz="1200" dirty="0">
              <a:solidFill>
                <a:srgbClr val="898989"/>
              </a:solidFill>
              <a:latin typeface="Calibri" pitchFamily="34" charset="0"/>
              <a:cs typeface="Arial" pitchFamily="34" charset="0"/>
            </a:endParaRPr>
          </a:p>
        </p:txBody>
      </p:sp>
      <p:sp>
        <p:nvSpPr>
          <p:cNvPr id="2" name="Rectangle 1"/>
          <p:cNvSpPr/>
          <p:nvPr/>
        </p:nvSpPr>
        <p:spPr>
          <a:xfrm>
            <a:off x="6096000" y="6096000"/>
            <a:ext cx="3124200" cy="838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3063642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bwMode="auto">
          <a:xfrm>
            <a:off x="76200" y="76200"/>
            <a:ext cx="9051925" cy="7016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latin typeface="Calibri" pitchFamily="34" charset="0"/>
                <a:ea typeface="Arial" pitchFamily="34" charset="0"/>
                <a:cs typeface="Calibri" pitchFamily="34" charset="0"/>
              </a:rPr>
              <a:t>Section 2: VAPA and Literacy Standards </a:t>
            </a:r>
          </a:p>
        </p:txBody>
      </p:sp>
      <p:sp>
        <p:nvSpPr>
          <p:cNvPr id="26627" name="Text Placeholder 4"/>
          <p:cNvSpPr>
            <a:spLocks noGrp="1"/>
          </p:cNvSpPr>
          <p:nvPr>
            <p:ph type="body" sz="quarter" idx="12"/>
          </p:nvPr>
        </p:nvSpPr>
        <p:spPr bwMode="auto">
          <a:xfrm>
            <a:off x="914400" y="2057400"/>
            <a:ext cx="6959600" cy="2635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a:spcBef>
                <a:spcPct val="0"/>
              </a:spcBef>
            </a:pPr>
            <a:endParaRPr lang="en-US" altLang="en-US" sz="2400" dirty="0">
              <a:latin typeface="Calibri" pitchFamily="34" charset="0"/>
              <a:ea typeface="MS PGothic" pitchFamily="34" charset="-128"/>
              <a:cs typeface="Calibri" pitchFamily="34" charset="0"/>
            </a:endParaRPr>
          </a:p>
          <a:p>
            <a:pPr>
              <a:spcBef>
                <a:spcPct val="0"/>
              </a:spcBef>
            </a:pPr>
            <a:r>
              <a:rPr lang="en-US" altLang="en-US" sz="2400" b="1" dirty="0">
                <a:latin typeface="Calibri" pitchFamily="34" charset="0"/>
                <a:ea typeface="MS PGothic" pitchFamily="34" charset="-128"/>
                <a:cs typeface="Calibri" pitchFamily="34" charset="0"/>
              </a:rPr>
              <a:t>Outcome: </a:t>
            </a:r>
            <a:r>
              <a:rPr lang="en-US" altLang="en-US" sz="2400" dirty="0">
                <a:latin typeface="Calibri" pitchFamily="34" charset="0"/>
                <a:ea typeface="MS PGothic" pitchFamily="34" charset="-128"/>
                <a:cs typeface="Calibri" pitchFamily="34" charset="0"/>
              </a:rPr>
              <a:t>Become familiar with, or review the Visual and Performing Arts Framework (2001), The 2019 California Arts Standards, and Common Core ELA Standards</a:t>
            </a:r>
          </a:p>
          <a:p>
            <a:pPr>
              <a:spcBef>
                <a:spcPct val="0"/>
              </a:spcBef>
            </a:pPr>
            <a:endParaRPr lang="en-US" altLang="en-US" sz="2800" dirty="0">
              <a:latin typeface="Calibri" pitchFamily="34" charset="0"/>
              <a:ea typeface="MS PGothic" pitchFamily="34" charset="-128"/>
              <a:cs typeface="Calibri" pitchFamily="34" charset="0"/>
            </a:endParaRPr>
          </a:p>
          <a:p>
            <a:pPr>
              <a:spcBef>
                <a:spcPct val="0"/>
              </a:spcBef>
            </a:pPr>
            <a:r>
              <a:rPr lang="en-US" altLang="en-US" sz="2800" dirty="0">
                <a:latin typeface="Calibri" pitchFamily="34" charset="0"/>
                <a:ea typeface="MS PGothic" pitchFamily="34" charset="-128"/>
                <a:cs typeface="Calibri" pitchFamily="34" charset="0"/>
              </a:rPr>
              <a:t> </a:t>
            </a:r>
          </a:p>
          <a:p>
            <a:pPr>
              <a:spcBef>
                <a:spcPct val="0"/>
              </a:spcBef>
            </a:pPr>
            <a:endParaRPr lang="en-US" altLang="en-US" dirty="0">
              <a:latin typeface="Calibri" pitchFamily="34" charset="0"/>
              <a:ea typeface="Arial" pitchFamily="34" charset="0"/>
              <a:cs typeface="Calibri" pitchFamily="34" charset="0"/>
            </a:endParaRPr>
          </a:p>
        </p:txBody>
      </p:sp>
      <p:sp>
        <p:nvSpPr>
          <p:cNvPr id="26628" name="Text Placeholder 5"/>
          <p:cNvSpPr>
            <a:spLocks noGrp="1"/>
          </p:cNvSpPr>
          <p:nvPr>
            <p:ph type="body" sz="quarter" idx="13"/>
          </p:nvPr>
        </p:nvSpPr>
        <p:spPr bwMode="auto">
          <a:xfrm>
            <a:off x="914400" y="1447800"/>
            <a:ext cx="7188200"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0" indent="0"/>
            <a:endParaRPr lang="en-US" altLang="en-US" sz="2800" b="0" dirty="0">
              <a:solidFill>
                <a:schemeClr val="tx1"/>
              </a:solidFill>
              <a:latin typeface="Calibri" pitchFamily="34" charset="0"/>
              <a:ea typeface="Arial" pitchFamily="34" charset="0"/>
              <a:cs typeface="Calibri" pitchFamily="34" charset="0"/>
            </a:endParaRPr>
          </a:p>
          <a:p>
            <a:pPr marL="0" indent="0"/>
            <a:r>
              <a:rPr lang="en-US" altLang="en-US" sz="2800" i="1" u="sng" dirty="0">
                <a:solidFill>
                  <a:schemeClr val="tx1"/>
                </a:solidFill>
                <a:latin typeface="Calibri" pitchFamily="34" charset="0"/>
                <a:ea typeface="Arial" pitchFamily="34" charset="0"/>
                <a:cs typeface="Calibri" pitchFamily="34" charset="0"/>
              </a:rPr>
              <a:t>Leadership and Teacher Training </a:t>
            </a:r>
          </a:p>
        </p:txBody>
      </p:sp>
    </p:spTree>
    <p:extLst>
      <p:ext uri="{BB962C8B-B14F-4D97-AF65-F5344CB8AC3E}">
        <p14:creationId xmlns:p14="http://schemas.microsoft.com/office/powerpoint/2010/main" val="1896692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bwMode="auto">
          <a:xfrm>
            <a:off x="304800" y="76200"/>
            <a:ext cx="86868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alibri" pitchFamily="34" charset="0"/>
                <a:ea typeface="MS PGothic" pitchFamily="34" charset="-128"/>
                <a:cs typeface="Calibri" pitchFamily="34" charset="0"/>
              </a:rPr>
              <a:t>Visual and Performing Arts Framework</a:t>
            </a:r>
            <a:endParaRPr lang="en-US" altLang="en-US" i="1">
              <a:solidFill>
                <a:srgbClr val="FF0000"/>
              </a:solidFill>
              <a:latin typeface="Calibri" pitchFamily="34" charset="0"/>
              <a:ea typeface="MS PGothic" pitchFamily="34" charset="-128"/>
              <a:cs typeface="Calibri" pitchFamily="34" charset="0"/>
            </a:endParaRPr>
          </a:p>
        </p:txBody>
      </p:sp>
      <p:pic>
        <p:nvPicPr>
          <p:cNvPr id="27651" name="Content Placeholder 4" descr="url.jpeg"/>
          <p:cNvPicPr>
            <a:picLocks noGrp="1" noChangeAspect="1"/>
          </p:cNvPicPr>
          <p:nvPr>
            <p:ph idx="1"/>
          </p:nvPr>
        </p:nvPicPr>
        <p:blipFill>
          <a:blip r:embed="rId3">
            <a:extLst>
              <a:ext uri="{28A0092B-C50C-407E-A947-70E740481C1C}">
                <a14:useLocalDpi xmlns:a14="http://schemas.microsoft.com/office/drawing/2010/main" val="0"/>
              </a:ext>
            </a:extLst>
          </a:blip>
          <a:srcRect l="-63644" r="-63644"/>
          <a:stretch>
            <a:fillRect/>
          </a:stretch>
        </p:blipFill>
        <p:spPr bwMode="auto">
          <a:xfrm>
            <a:off x="1371600" y="1219200"/>
            <a:ext cx="8077200" cy="4822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TextBox 5"/>
          <p:cNvSpPr txBox="1">
            <a:spLocks noChangeArrowheads="1"/>
          </p:cNvSpPr>
          <p:nvPr/>
        </p:nvSpPr>
        <p:spPr bwMode="auto">
          <a:xfrm>
            <a:off x="2135188" y="6562725"/>
            <a:ext cx="1841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eaLnBrk="0" fontAlgn="base" hangingPunct="0">
              <a:spcBef>
                <a:spcPct val="0"/>
              </a:spcBef>
              <a:spcAft>
                <a:spcPct val="0"/>
              </a:spcAft>
            </a:pPr>
            <a:endParaRPr lang="en-US" altLang="en-US"/>
          </a:p>
        </p:txBody>
      </p:sp>
      <p:sp>
        <p:nvSpPr>
          <p:cNvPr id="27653" name="TextBox 6"/>
          <p:cNvSpPr txBox="1">
            <a:spLocks noChangeArrowheads="1"/>
          </p:cNvSpPr>
          <p:nvPr/>
        </p:nvSpPr>
        <p:spPr bwMode="auto">
          <a:xfrm>
            <a:off x="228600" y="2438400"/>
            <a:ext cx="30480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lgn="ctr" eaLnBrk="0" fontAlgn="base" hangingPunct="0">
              <a:spcBef>
                <a:spcPct val="0"/>
              </a:spcBef>
              <a:spcAft>
                <a:spcPct val="0"/>
              </a:spcAft>
            </a:pPr>
            <a:r>
              <a:rPr lang="en-US" altLang="en-US" sz="3200" dirty="0">
                <a:latin typeface="Calibri" pitchFamily="34" charset="0"/>
              </a:rPr>
              <a:t>VAPA</a:t>
            </a:r>
          </a:p>
          <a:p>
            <a:pPr algn="ctr" eaLnBrk="0" fontAlgn="base" hangingPunct="0">
              <a:spcBef>
                <a:spcPct val="0"/>
              </a:spcBef>
              <a:spcAft>
                <a:spcPct val="0"/>
              </a:spcAft>
            </a:pPr>
            <a:r>
              <a:rPr lang="en-US" altLang="en-US" sz="3200" dirty="0">
                <a:latin typeface="Calibri" pitchFamily="34" charset="0"/>
              </a:rPr>
              <a:t>California State Framework</a:t>
            </a:r>
          </a:p>
          <a:p>
            <a:pPr algn="ctr" eaLnBrk="0" fontAlgn="base" hangingPunct="0">
              <a:spcBef>
                <a:spcPct val="0"/>
              </a:spcBef>
              <a:spcAft>
                <a:spcPct val="0"/>
              </a:spcAft>
            </a:pPr>
            <a:r>
              <a:rPr lang="en-US" altLang="en-US" sz="3200" dirty="0">
                <a:latin typeface="Calibri" pitchFamily="34" charset="0"/>
              </a:rPr>
              <a:t>2001 </a:t>
            </a:r>
          </a:p>
        </p:txBody>
      </p:sp>
    </p:spTree>
    <p:extLst>
      <p:ext uri="{BB962C8B-B14F-4D97-AF65-F5344CB8AC3E}">
        <p14:creationId xmlns:p14="http://schemas.microsoft.com/office/powerpoint/2010/main" val="167972737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3151E99-1AE4-1043-8F81-038F390C434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1092060"/>
            <a:ext cx="7497835" cy="4851540"/>
          </a:xfrm>
        </p:spPr>
      </p:pic>
      <p:sp>
        <p:nvSpPr>
          <p:cNvPr id="6" name="Title 1">
            <a:extLst>
              <a:ext uri="{FF2B5EF4-FFF2-40B4-BE49-F238E27FC236}">
                <a16:creationId xmlns:a16="http://schemas.microsoft.com/office/drawing/2014/main" id="{F70BE88F-FB11-3441-B204-4F03814656C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solidFill>
                  <a:schemeClr val="tx1"/>
                </a:solidFill>
                <a:latin typeface="Calibri" pitchFamily="34" charset="0"/>
                <a:cs typeface="Calibri" pitchFamily="34" charset="0"/>
              </a:rPr>
              <a:t>New CA Arts Standards </a:t>
            </a:r>
          </a:p>
        </p:txBody>
      </p:sp>
      <p:sp>
        <p:nvSpPr>
          <p:cNvPr id="7" name="Title 1">
            <a:extLst>
              <a:ext uri="{FF2B5EF4-FFF2-40B4-BE49-F238E27FC236}">
                <a16:creationId xmlns:a16="http://schemas.microsoft.com/office/drawing/2014/main" id="{850F8AC7-ADA3-A346-BCD9-F1BC8FBFEBA1}"/>
              </a:ext>
            </a:extLst>
          </p:cNvPr>
          <p:cNvSpPr txBox="1">
            <a:spLocks/>
          </p:cNvSpPr>
          <p:nvPr/>
        </p:nvSpPr>
        <p:spPr bwMode="auto">
          <a:xfrm>
            <a:off x="990600" y="6096000"/>
            <a:ext cx="8229600"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a:lstStyle>
          <a:p>
            <a:pPr algn="l"/>
            <a:r>
              <a:rPr lang="en-US" altLang="en-US" sz="1200" b="0" kern="0" dirty="0">
                <a:solidFill>
                  <a:schemeClr val="tx1"/>
                </a:solidFill>
                <a:latin typeface="Calibri" pitchFamily="34" charset="0"/>
                <a:cs typeface="Calibri" pitchFamily="34" charset="0"/>
              </a:rPr>
              <a:t>This document is available online at </a:t>
            </a:r>
            <a:r>
              <a:rPr lang="en-US" altLang="en-US" sz="1200" b="0" kern="0" dirty="0" err="1">
                <a:solidFill>
                  <a:schemeClr val="tx1"/>
                </a:solidFill>
                <a:latin typeface="Calibri" pitchFamily="34" charset="0"/>
                <a:cs typeface="Calibri" pitchFamily="34" charset="0"/>
              </a:rPr>
              <a:t>www.cde.ca.gov</a:t>
            </a:r>
            <a:r>
              <a:rPr lang="en-US" altLang="en-US" sz="1200" b="0" kern="0" dirty="0">
                <a:solidFill>
                  <a:schemeClr val="tx1"/>
                </a:solidFill>
                <a:latin typeface="Calibri" pitchFamily="34" charset="0"/>
                <a:cs typeface="Calibri" pitchFamily="34" charset="0"/>
              </a:rPr>
              <a:t>/be/</a:t>
            </a:r>
            <a:r>
              <a:rPr lang="en-US" altLang="en-US" sz="1200" b="0" kern="0" dirty="0" err="1">
                <a:solidFill>
                  <a:schemeClr val="tx1"/>
                </a:solidFill>
                <a:latin typeface="Calibri" pitchFamily="34" charset="0"/>
                <a:cs typeface="Calibri" pitchFamily="34" charset="0"/>
              </a:rPr>
              <a:t>st</a:t>
            </a:r>
            <a:r>
              <a:rPr lang="en-US" altLang="en-US" sz="1200" b="0" kern="0" dirty="0">
                <a:solidFill>
                  <a:schemeClr val="tx1"/>
                </a:solidFill>
                <a:latin typeface="Calibri" pitchFamily="34" charset="0"/>
                <a:cs typeface="Calibri" pitchFamily="34" charset="0"/>
              </a:rPr>
              <a:t>/</a:t>
            </a:r>
            <a:r>
              <a:rPr lang="en-US" altLang="en-US" sz="1200" b="0" kern="0" dirty="0" err="1">
                <a:solidFill>
                  <a:schemeClr val="tx1"/>
                </a:solidFill>
                <a:latin typeface="Calibri" pitchFamily="34" charset="0"/>
                <a:cs typeface="Calibri" pitchFamily="34" charset="0"/>
              </a:rPr>
              <a:t>ss</a:t>
            </a:r>
            <a:r>
              <a:rPr lang="en-US" altLang="en-US" sz="1200" b="0" kern="0" dirty="0">
                <a:solidFill>
                  <a:schemeClr val="tx1"/>
                </a:solidFill>
                <a:latin typeface="Calibri" pitchFamily="34" charset="0"/>
                <a:cs typeface="Calibri" pitchFamily="34" charset="0"/>
              </a:rPr>
              <a:t>/</a:t>
            </a:r>
            <a:r>
              <a:rPr lang="en-US" altLang="en-US" sz="1200" b="0" kern="0" dirty="0" err="1">
                <a:solidFill>
                  <a:schemeClr val="tx1"/>
                </a:solidFill>
                <a:latin typeface="Calibri" pitchFamily="34" charset="0"/>
                <a:cs typeface="Calibri" pitchFamily="34" charset="0"/>
              </a:rPr>
              <a:t>vapacontentstds.asp</a:t>
            </a:r>
            <a:r>
              <a:rPr lang="en-US" altLang="en-US" sz="1200" b="0" kern="0" dirty="0">
                <a:solidFill>
                  <a:schemeClr val="tx1"/>
                </a:solidFill>
                <a:latin typeface="Calibri" pitchFamily="34" charset="0"/>
                <a:cs typeface="Calibri" pitchFamily="34" charset="0"/>
              </a:rPr>
              <a:t>.</a:t>
            </a:r>
          </a:p>
        </p:txBody>
      </p:sp>
      <p:cxnSp>
        <p:nvCxnSpPr>
          <p:cNvPr id="9" name="Straight Connector 8">
            <a:extLst>
              <a:ext uri="{FF2B5EF4-FFF2-40B4-BE49-F238E27FC236}">
                <a16:creationId xmlns:a16="http://schemas.microsoft.com/office/drawing/2014/main" id="{EE43D273-ADA9-D144-AE20-D086F60F7E63}"/>
              </a:ext>
            </a:extLst>
          </p:cNvPr>
          <p:cNvCxnSpPr/>
          <p:nvPr/>
        </p:nvCxnSpPr>
        <p:spPr>
          <a:xfrm>
            <a:off x="1066800" y="6096000"/>
            <a:ext cx="51816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5818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70BE88F-FB11-3441-B204-4F03814656C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solidFill>
                  <a:schemeClr val="tx1"/>
                </a:solidFill>
                <a:latin typeface="Calibri" pitchFamily="34" charset="0"/>
                <a:cs typeface="Calibri" pitchFamily="34" charset="0"/>
              </a:rPr>
              <a:t>New CA Arts Standards </a:t>
            </a:r>
          </a:p>
        </p:txBody>
      </p:sp>
      <p:pic>
        <p:nvPicPr>
          <p:cNvPr id="8" name="Content Placeholder 7">
            <a:extLst>
              <a:ext uri="{FF2B5EF4-FFF2-40B4-BE49-F238E27FC236}">
                <a16:creationId xmlns:a16="http://schemas.microsoft.com/office/drawing/2014/main" id="{960887DD-7586-044D-B38C-074FFBE7022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0685" y="1143000"/>
            <a:ext cx="7802630" cy="5078502"/>
          </a:xfrm>
        </p:spPr>
      </p:pic>
    </p:spTree>
    <p:extLst>
      <p:ext uri="{BB962C8B-B14F-4D97-AF65-F5344CB8AC3E}">
        <p14:creationId xmlns:p14="http://schemas.microsoft.com/office/powerpoint/2010/main" val="1485163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70BE88F-FB11-3441-B204-4F03814656C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solidFill>
                  <a:schemeClr val="tx1"/>
                </a:solidFill>
                <a:latin typeface="Calibri" pitchFamily="34" charset="0"/>
                <a:cs typeface="Calibri" pitchFamily="34" charset="0"/>
              </a:rPr>
              <a:t>New CA Arts Standards </a:t>
            </a:r>
          </a:p>
        </p:txBody>
      </p:sp>
      <p:sp>
        <p:nvSpPr>
          <p:cNvPr id="3" name="Content Placeholder 2">
            <a:extLst>
              <a:ext uri="{FF2B5EF4-FFF2-40B4-BE49-F238E27FC236}">
                <a16:creationId xmlns:a16="http://schemas.microsoft.com/office/drawing/2014/main" id="{EA013A6A-9F52-3341-A087-D6BFB77AFB68}"/>
              </a:ext>
            </a:extLst>
          </p:cNvPr>
          <p:cNvSpPr>
            <a:spLocks noGrp="1"/>
          </p:cNvSpPr>
          <p:nvPr>
            <p:ph idx="1"/>
          </p:nvPr>
        </p:nvSpPr>
        <p:spPr/>
        <p:txBody>
          <a:bodyPr/>
          <a:lstStyle/>
          <a:p>
            <a:r>
              <a:rPr lang="en-US" sz="2800" i="1" u="sng" dirty="0">
                <a:solidFill>
                  <a:schemeClr val="tx1"/>
                </a:solidFill>
                <a:uFill>
                  <a:solidFill>
                    <a:schemeClr val="bg1"/>
                  </a:solidFill>
                </a:uFill>
                <a:hlinkClick r:id="rId2">
                  <a:extLst>
                    <a:ext uri="{A12FA001-AC4F-418D-AE19-62706E023703}">
                      <ahyp:hlinkClr xmlns:ahyp="http://schemas.microsoft.com/office/drawing/2018/hyperlinkcolor" val="tx"/>
                    </a:ext>
                  </a:extLst>
                </a:hlinkClick>
              </a:rPr>
              <a:t>L</a:t>
            </a:r>
            <a:r>
              <a:rPr lang="en-US" sz="2400" b="1" i="1" u="sng" dirty="0">
                <a:solidFill>
                  <a:schemeClr val="tx1"/>
                </a:solidFill>
                <a:uFill>
                  <a:solidFill>
                    <a:schemeClr val="bg1"/>
                  </a:solidFill>
                </a:uFill>
                <a:hlinkClick r:id="rId2">
                  <a:extLst>
                    <a:ext uri="{A12FA001-AC4F-418D-AE19-62706E023703}">
                      <ahyp:hlinkClr xmlns:ahyp="http://schemas.microsoft.com/office/drawing/2018/hyperlinkcolor" val="tx"/>
                    </a:ext>
                  </a:extLst>
                </a:hlinkClick>
              </a:rPr>
              <a:t>ink to the California Arts Standards for Public Schools, Prekindergartten through Grade Twelve for all disciplines:</a:t>
            </a:r>
          </a:p>
          <a:p>
            <a:endParaRPr lang="en-US" dirty="0">
              <a:uFill>
                <a:solidFill>
                  <a:schemeClr val="bg1"/>
                </a:solidFill>
              </a:uFill>
              <a:hlinkClick r:id="rId2">
                <a:extLst>
                  <a:ext uri="{A12FA001-AC4F-418D-AE19-62706E023703}">
                    <ahyp:hlinkClr xmlns:ahyp="http://schemas.microsoft.com/office/drawing/2018/hyperlinkcolor" val="tx"/>
                  </a:ext>
                </a:extLst>
              </a:hlinkClick>
            </a:endParaRPr>
          </a:p>
          <a:p>
            <a:endParaRPr lang="en-US" dirty="0">
              <a:hlinkClick r:id="rId2">
                <a:extLst>
                  <a:ext uri="{A12FA001-AC4F-418D-AE19-62706E023703}">
                    <ahyp:hlinkClr xmlns:ahyp="http://schemas.microsoft.com/office/drawing/2018/hyperlinkcolor" val="tx"/>
                  </a:ext>
                </a:extLst>
              </a:hlinkClick>
            </a:endParaRPr>
          </a:p>
          <a:p>
            <a:endParaRPr lang="en-US" dirty="0">
              <a:hlinkClick r:id="rId2">
                <a:extLst>
                  <a:ext uri="{A12FA001-AC4F-418D-AE19-62706E023703}">
                    <ahyp:hlinkClr xmlns:ahyp="http://schemas.microsoft.com/office/drawing/2018/hyperlinkcolor" val="tx"/>
                  </a:ext>
                </a:extLst>
              </a:hlinkClick>
            </a:endParaRPr>
          </a:p>
          <a:p>
            <a:pPr algn="ctr"/>
            <a:r>
              <a:rPr lang="en-US" dirty="0">
                <a:solidFill>
                  <a:srgbClr val="1818CC"/>
                </a:solidFill>
                <a:hlinkClick r:id="rId2">
                  <a:extLst>
                    <a:ext uri="{A12FA001-AC4F-418D-AE19-62706E023703}">
                      <ahyp:hlinkClr xmlns:ahyp="http://schemas.microsoft.com/office/drawing/2018/hyperlinkcolor" val="tx"/>
                    </a:ext>
                  </a:extLst>
                </a:hlinkClick>
              </a:rPr>
              <a:t>https://www.cde.ca.gov/be/st/ss/vapacontentstds.asp</a:t>
            </a:r>
            <a:endParaRPr lang="en-US" dirty="0">
              <a:solidFill>
                <a:srgbClr val="1818CC"/>
              </a:solidFill>
            </a:endParaRPr>
          </a:p>
          <a:p>
            <a:endParaRPr lang="en-US" dirty="0"/>
          </a:p>
        </p:txBody>
      </p:sp>
    </p:spTree>
    <p:extLst>
      <p:ext uri="{BB962C8B-B14F-4D97-AF65-F5344CB8AC3E}">
        <p14:creationId xmlns:p14="http://schemas.microsoft.com/office/powerpoint/2010/main" val="40208988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bwMode="auto">
          <a:xfrm>
            <a:off x="228600" y="152400"/>
            <a:ext cx="8686800"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latin typeface="Calibri" pitchFamily="34" charset="0"/>
                <a:cs typeface="Calibri" pitchFamily="34" charset="0"/>
              </a:rPr>
              <a:t>New Arts Standards Based on Artistic Processes</a:t>
            </a:r>
          </a:p>
        </p:txBody>
      </p:sp>
      <p:sp>
        <p:nvSpPr>
          <p:cNvPr id="4" name="Rectangle 3"/>
          <p:cNvSpPr/>
          <p:nvPr/>
        </p:nvSpPr>
        <p:spPr>
          <a:xfrm>
            <a:off x="228600" y="1219200"/>
            <a:ext cx="8686800" cy="4816703"/>
          </a:xfrm>
          <a:prstGeom prst="rect">
            <a:avLst/>
          </a:prstGeom>
        </p:spPr>
        <p:txBody>
          <a:bodyPr>
            <a:spAutoFit/>
          </a:bodyPr>
          <a:lstStyle/>
          <a:p>
            <a:pPr algn="ctr">
              <a:spcAft>
                <a:spcPts val="600"/>
              </a:spcAft>
              <a:defRPr/>
            </a:pPr>
            <a:r>
              <a:rPr lang="en-US" altLang="en-US" b="1" dirty="0">
                <a:latin typeface="+mj-lt"/>
                <a:sym typeface="Arial" pitchFamily="34" charset="0"/>
              </a:rPr>
              <a:t>The Four Artistic Processes are common to all the disciplines.</a:t>
            </a:r>
            <a:endParaRPr lang="en-US" altLang="en-US" dirty="0">
              <a:latin typeface="+mj-lt"/>
              <a:sym typeface="Arial" pitchFamily="34" charset="0"/>
            </a:endParaRPr>
          </a:p>
          <a:p>
            <a:pPr>
              <a:defRPr/>
            </a:pPr>
            <a:endParaRPr lang="en-US" altLang="en-US" sz="1200" dirty="0">
              <a:latin typeface="+mj-lt"/>
              <a:sym typeface="Arial" pitchFamily="34" charset="0"/>
            </a:endParaRPr>
          </a:p>
          <a:p>
            <a:pPr>
              <a:defRPr/>
            </a:pPr>
            <a:r>
              <a:rPr lang="en-US" altLang="en-US" sz="1600" b="1" dirty="0">
                <a:solidFill>
                  <a:schemeClr val="accent1"/>
                </a:solidFill>
                <a:latin typeface="+mj-lt"/>
                <a:sym typeface="Arial" pitchFamily="34" charset="0"/>
              </a:rPr>
              <a:t>CREATING</a:t>
            </a:r>
            <a:endParaRPr lang="en-US" altLang="en-US" sz="1600" dirty="0">
              <a:solidFill>
                <a:schemeClr val="accent1"/>
              </a:solidFill>
              <a:latin typeface="+mj-lt"/>
              <a:sym typeface="Arial" pitchFamily="34" charset="0"/>
            </a:endParaRPr>
          </a:p>
          <a:p>
            <a:pPr>
              <a:defRPr/>
            </a:pPr>
            <a:r>
              <a:rPr lang="en-US" altLang="en-US" sz="1600" dirty="0">
                <a:solidFill>
                  <a:schemeClr val="accent1"/>
                </a:solidFill>
                <a:latin typeface="+mj-lt"/>
                <a:sym typeface="Arial" pitchFamily="34" charset="0"/>
              </a:rPr>
              <a:t>Conceiving and developing new artistic ideas and work.</a:t>
            </a:r>
          </a:p>
          <a:p>
            <a:pPr>
              <a:defRPr/>
            </a:pPr>
            <a:endParaRPr lang="en-US" altLang="en-US" sz="1600" dirty="0">
              <a:latin typeface="+mj-lt"/>
              <a:sym typeface="Arial" pitchFamily="34" charset="0"/>
            </a:endParaRPr>
          </a:p>
          <a:p>
            <a:pPr>
              <a:defRPr/>
            </a:pPr>
            <a:r>
              <a:rPr lang="en-US" altLang="en-US" sz="1600" b="1" dirty="0">
                <a:solidFill>
                  <a:schemeClr val="accent3">
                    <a:lumMod val="50000"/>
                  </a:schemeClr>
                </a:solidFill>
                <a:latin typeface="+mj-lt"/>
                <a:sym typeface="Arial" pitchFamily="34" charset="0"/>
              </a:rPr>
              <a:t>PERFORMING (dance, music, theatre)</a:t>
            </a:r>
            <a:endParaRPr lang="en-US" altLang="en-US" sz="1600" dirty="0">
              <a:solidFill>
                <a:schemeClr val="accent3">
                  <a:lumMod val="50000"/>
                </a:schemeClr>
              </a:solidFill>
              <a:latin typeface="+mj-lt"/>
              <a:sym typeface="Arial" pitchFamily="34" charset="0"/>
            </a:endParaRPr>
          </a:p>
          <a:p>
            <a:pPr>
              <a:defRPr/>
            </a:pPr>
            <a:r>
              <a:rPr lang="en-US" altLang="en-US" sz="1600" dirty="0">
                <a:solidFill>
                  <a:schemeClr val="accent3">
                    <a:lumMod val="50000"/>
                  </a:schemeClr>
                </a:solidFill>
                <a:latin typeface="+mj-lt"/>
                <a:sym typeface="Arial" pitchFamily="34" charset="0"/>
              </a:rPr>
              <a:t>Realizing artistic ideas and work through interpretation and presentation.</a:t>
            </a:r>
          </a:p>
          <a:p>
            <a:pPr>
              <a:defRPr/>
            </a:pPr>
            <a:endParaRPr lang="en-US" altLang="en-US" sz="1600" dirty="0">
              <a:solidFill>
                <a:schemeClr val="accent3">
                  <a:lumMod val="50000"/>
                </a:schemeClr>
              </a:solidFill>
              <a:latin typeface="+mj-lt"/>
              <a:sym typeface="Arial" pitchFamily="34" charset="0"/>
            </a:endParaRPr>
          </a:p>
          <a:p>
            <a:pPr>
              <a:defRPr/>
            </a:pPr>
            <a:r>
              <a:rPr lang="en-US" altLang="en-US" sz="1600" b="1" dirty="0">
                <a:solidFill>
                  <a:schemeClr val="accent3">
                    <a:lumMod val="50000"/>
                  </a:schemeClr>
                </a:solidFill>
                <a:sym typeface="Arial" pitchFamily="34" charset="0"/>
              </a:rPr>
              <a:t>PRESENTING (visual arts)</a:t>
            </a:r>
            <a:endParaRPr lang="en-US" altLang="en-US" sz="1600" dirty="0">
              <a:solidFill>
                <a:schemeClr val="accent3">
                  <a:lumMod val="50000"/>
                </a:schemeClr>
              </a:solidFill>
              <a:sym typeface="Arial" pitchFamily="34" charset="0"/>
            </a:endParaRPr>
          </a:p>
          <a:p>
            <a:pPr>
              <a:defRPr/>
            </a:pPr>
            <a:r>
              <a:rPr lang="en-US" altLang="en-US" sz="1600" dirty="0">
                <a:solidFill>
                  <a:schemeClr val="accent3">
                    <a:lumMod val="50000"/>
                  </a:schemeClr>
                </a:solidFill>
                <a:sym typeface="Arial" pitchFamily="34" charset="0"/>
              </a:rPr>
              <a:t>Interpreting and sharing artistic work.</a:t>
            </a:r>
          </a:p>
          <a:p>
            <a:pPr>
              <a:defRPr/>
            </a:pPr>
            <a:endParaRPr lang="en-US" altLang="en-US" sz="1600" dirty="0">
              <a:solidFill>
                <a:schemeClr val="accent3">
                  <a:lumMod val="50000"/>
                </a:schemeClr>
              </a:solidFill>
              <a:sym typeface="Arial" pitchFamily="34" charset="0"/>
            </a:endParaRPr>
          </a:p>
          <a:p>
            <a:pPr>
              <a:defRPr/>
            </a:pPr>
            <a:r>
              <a:rPr lang="en-US" altLang="en-US" sz="1600" b="1" dirty="0">
                <a:solidFill>
                  <a:schemeClr val="accent3">
                    <a:lumMod val="50000"/>
                  </a:schemeClr>
                </a:solidFill>
                <a:sym typeface="Arial" pitchFamily="34" charset="0"/>
              </a:rPr>
              <a:t>PRODUCING (media arts)</a:t>
            </a:r>
          </a:p>
          <a:p>
            <a:pPr>
              <a:defRPr/>
            </a:pPr>
            <a:r>
              <a:rPr lang="en-US" altLang="en-US" sz="1600" dirty="0">
                <a:solidFill>
                  <a:schemeClr val="accent3">
                    <a:lumMod val="50000"/>
                  </a:schemeClr>
                </a:solidFill>
                <a:sym typeface="Arial" pitchFamily="34" charset="0"/>
              </a:rPr>
              <a:t>Realizing and presenting artistic ideas and work.</a:t>
            </a:r>
          </a:p>
          <a:p>
            <a:pPr>
              <a:defRPr/>
            </a:pPr>
            <a:endParaRPr lang="en-US" altLang="en-US" sz="1600" dirty="0">
              <a:latin typeface="+mj-lt"/>
              <a:sym typeface="Arial" pitchFamily="34" charset="0"/>
            </a:endParaRPr>
          </a:p>
          <a:p>
            <a:pPr>
              <a:defRPr/>
            </a:pPr>
            <a:r>
              <a:rPr lang="en-US" altLang="en-US" sz="1600" b="1" dirty="0">
                <a:solidFill>
                  <a:schemeClr val="accent6"/>
                </a:solidFill>
                <a:latin typeface="+mj-lt"/>
                <a:sym typeface="Arial" pitchFamily="34" charset="0"/>
              </a:rPr>
              <a:t>RESPONDING </a:t>
            </a:r>
          </a:p>
          <a:p>
            <a:pPr>
              <a:defRPr/>
            </a:pPr>
            <a:r>
              <a:rPr lang="en-US" altLang="en-US" sz="1600" dirty="0">
                <a:solidFill>
                  <a:schemeClr val="accent6"/>
                </a:solidFill>
                <a:latin typeface="+mj-lt"/>
                <a:sym typeface="Arial" pitchFamily="34" charset="0"/>
              </a:rPr>
              <a:t>Understanding and evaluating how the arts convey meaning.</a:t>
            </a:r>
          </a:p>
          <a:p>
            <a:pPr>
              <a:defRPr/>
            </a:pPr>
            <a:endParaRPr lang="en-US" altLang="en-US" sz="1600" dirty="0">
              <a:solidFill>
                <a:srgbClr val="0070C0"/>
              </a:solidFill>
              <a:latin typeface="+mj-lt"/>
              <a:sym typeface="Arial" pitchFamily="34" charset="0"/>
            </a:endParaRPr>
          </a:p>
          <a:p>
            <a:pPr>
              <a:defRPr/>
            </a:pPr>
            <a:r>
              <a:rPr lang="en-US" altLang="en-US" sz="1600" b="1" dirty="0">
                <a:solidFill>
                  <a:srgbClr val="0070C0"/>
                </a:solidFill>
                <a:latin typeface="+mj-lt"/>
                <a:sym typeface="Arial" pitchFamily="34" charset="0"/>
              </a:rPr>
              <a:t>CONNECTIONING</a:t>
            </a:r>
          </a:p>
          <a:p>
            <a:pPr>
              <a:defRPr/>
            </a:pPr>
            <a:r>
              <a:rPr lang="en-US" altLang="en-US" sz="1600" dirty="0">
                <a:solidFill>
                  <a:srgbClr val="0070C0"/>
                </a:solidFill>
                <a:latin typeface="+mj-lt"/>
                <a:sym typeface="Arial" pitchFamily="34" charset="0"/>
              </a:rPr>
              <a:t>Relating artistic ideas and work with personal meaning and external context.</a:t>
            </a:r>
          </a:p>
        </p:txBody>
      </p:sp>
    </p:spTree>
    <p:extLst>
      <p:ext uri="{BB962C8B-B14F-4D97-AF65-F5344CB8AC3E}">
        <p14:creationId xmlns:p14="http://schemas.microsoft.com/office/powerpoint/2010/main" val="415964954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bwMode="auto">
          <a:xfrm>
            <a:off x="76200" y="76200"/>
            <a:ext cx="9051925" cy="7016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latin typeface="Calibri" pitchFamily="34" charset="0"/>
                <a:ea typeface="Arial" pitchFamily="34" charset="0"/>
                <a:cs typeface="Calibri" pitchFamily="34" charset="0"/>
              </a:rPr>
              <a:t>Teacher Reflection</a:t>
            </a:r>
          </a:p>
        </p:txBody>
      </p:sp>
      <p:sp>
        <p:nvSpPr>
          <p:cNvPr id="29699" name="Text Placeholder 2"/>
          <p:cNvSpPr>
            <a:spLocks noGrp="1"/>
          </p:cNvSpPr>
          <p:nvPr>
            <p:ph type="body" sz="quarter" idx="12"/>
          </p:nvPr>
        </p:nvSpPr>
        <p:spPr bwMode="auto">
          <a:xfrm>
            <a:off x="685800" y="1828800"/>
            <a:ext cx="7848600" cy="3505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a:spcBef>
                <a:spcPct val="0"/>
              </a:spcBef>
            </a:pPr>
            <a:endParaRPr lang="en-US" altLang="en-US" dirty="0">
              <a:latin typeface="Calibri" pitchFamily="34" charset="0"/>
              <a:ea typeface="Arial" pitchFamily="34" charset="0"/>
              <a:cs typeface="Calibri" pitchFamily="34" charset="0"/>
            </a:endParaRPr>
          </a:p>
          <a:p>
            <a:pPr>
              <a:spcBef>
                <a:spcPct val="0"/>
              </a:spcBef>
            </a:pPr>
            <a:r>
              <a:rPr lang="en-US" altLang="en-US" sz="2800" dirty="0">
                <a:latin typeface="Calibri" pitchFamily="34" charset="0"/>
                <a:ea typeface="Arial" pitchFamily="34" charset="0"/>
                <a:cs typeface="Calibri" pitchFamily="34" charset="0"/>
              </a:rPr>
              <a:t>Looking at the New CA Arts Standards, what new knowledge encourages you to utilize the framework in designing future lessons or curriculum?  </a:t>
            </a:r>
          </a:p>
          <a:p>
            <a:pPr>
              <a:spcBef>
                <a:spcPct val="0"/>
              </a:spcBef>
            </a:pPr>
            <a:endParaRPr lang="en-US" altLang="en-US" dirty="0">
              <a:latin typeface="Calibri" pitchFamily="34" charset="0"/>
              <a:ea typeface="Arial" pitchFamily="34" charset="0"/>
              <a:cs typeface="Calibri" pitchFamily="34" charset="0"/>
            </a:endParaRPr>
          </a:p>
          <a:p>
            <a:pPr>
              <a:spcBef>
                <a:spcPct val="0"/>
              </a:spcBef>
            </a:pPr>
            <a:endParaRPr lang="en-US" altLang="en-US" dirty="0">
              <a:latin typeface="Calibri" pitchFamily="34" charset="0"/>
              <a:ea typeface="Arial" pitchFamily="34" charset="0"/>
              <a:cs typeface="Calibri" pitchFamily="34" charset="0"/>
            </a:endParaRPr>
          </a:p>
          <a:p>
            <a:pPr>
              <a:spcBef>
                <a:spcPct val="0"/>
              </a:spcBef>
            </a:pPr>
            <a:endParaRPr lang="en-US" altLang="en-US" dirty="0">
              <a:latin typeface="Calibri" pitchFamily="34" charset="0"/>
              <a:ea typeface="Arial" pitchFamily="34" charset="0"/>
              <a:cs typeface="Calibri" pitchFamily="34" charset="0"/>
            </a:endParaRPr>
          </a:p>
        </p:txBody>
      </p:sp>
    </p:spTree>
    <p:extLst>
      <p:ext uri="{BB962C8B-B14F-4D97-AF65-F5344CB8AC3E}">
        <p14:creationId xmlns:p14="http://schemas.microsoft.com/office/powerpoint/2010/main" val="2728893384"/>
      </p:ext>
    </p:extLst>
  </p:cSld>
  <p:clrMapOvr>
    <a:masterClrMapping/>
  </p:clrMapOvr>
</p:sld>
</file>

<file path=ppt/theme/theme1.xml><?xml version="1.0" encoding="utf-8"?>
<a:theme xmlns:a="http://schemas.openxmlformats.org/drawingml/2006/main" name="1_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2978</TotalTime>
  <Words>988</Words>
  <Application>Microsoft Macintosh PowerPoint</Application>
  <PresentationFormat>On-screen Show (4:3)</PresentationFormat>
  <Paragraphs>145</Paragraphs>
  <Slides>14</Slides>
  <Notes>11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14</vt:i4>
      </vt:variant>
    </vt:vector>
  </HeadingPairs>
  <TitlesOfParts>
    <vt:vector size="22" baseType="lpstr">
      <vt:lpstr>MS PGothic</vt:lpstr>
      <vt:lpstr>Arial</vt:lpstr>
      <vt:lpstr>Arial Black</vt:lpstr>
      <vt:lpstr>Calibri</vt:lpstr>
      <vt:lpstr>Courier New</vt:lpstr>
      <vt:lpstr>Wingdings</vt:lpstr>
      <vt:lpstr>1_simple-light</vt:lpstr>
      <vt:lpstr>simple-light</vt:lpstr>
      <vt:lpstr>PowerPoint Presentation</vt:lpstr>
      <vt:lpstr>Norms</vt:lpstr>
      <vt:lpstr>Section 2: VAPA and Literacy Standards </vt:lpstr>
      <vt:lpstr>Visual and Performing Arts Framework</vt:lpstr>
      <vt:lpstr>New CA Arts Standards </vt:lpstr>
      <vt:lpstr>New CA Arts Standards </vt:lpstr>
      <vt:lpstr>New CA Arts Standards </vt:lpstr>
      <vt:lpstr>New Arts Standards Based on Artistic Processes</vt:lpstr>
      <vt:lpstr>Teacher Reflection</vt:lpstr>
      <vt:lpstr>The Arts are Texts</vt:lpstr>
      <vt:lpstr>1. What is going on in this picture?    3. What more can we find?  2. What do you see that makes you say that?  4. What do you wonder?</vt:lpstr>
      <vt:lpstr>According to David Coleman…   (An architect of the Common Core State Standards that are being adopted  in nearly all 50 states, and now the president of the College Board…)</vt:lpstr>
      <vt:lpstr>PowerPoint Presentation</vt:lpstr>
      <vt:lpstr>Teacher Reflection</vt:lpstr>
    </vt:vector>
  </TitlesOfParts>
  <Company>BCOE</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Nancy Silva</dc:creator>
  <cp:lastModifiedBy>Jennifer Spangler</cp:lastModifiedBy>
  <cp:revision>101</cp:revision>
  <cp:lastPrinted>2016-01-11T23:03:06Z</cp:lastPrinted>
  <dcterms:created xsi:type="dcterms:W3CDTF">2015-10-28T00:09:46Z</dcterms:created>
  <dcterms:modified xsi:type="dcterms:W3CDTF">2020-05-20T22:22:14Z</dcterms:modified>
</cp:coreProperties>
</file>