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Lst>
  <p:notesMasterIdLst>
    <p:notesMasterId r:id="rId14"/>
  </p:notesMasterIdLst>
  <p:sldIdLst>
    <p:sldId id="361" r:id="rId3"/>
    <p:sldId id="410" r:id="rId4"/>
    <p:sldId id="415" r:id="rId5"/>
    <p:sldId id="416" r:id="rId6"/>
    <p:sldId id="417" r:id="rId7"/>
    <p:sldId id="418" r:id="rId8"/>
    <p:sldId id="419" r:id="rId9"/>
    <p:sldId id="423" r:id="rId10"/>
    <p:sldId id="420" r:id="rId11"/>
    <p:sldId id="421" r:id="rId12"/>
    <p:sldId id="422" r:id="rId13"/>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3" autoAdjust="0"/>
    <p:restoredTop sz="90610" autoAdjust="0"/>
  </p:normalViewPr>
  <p:slideViewPr>
    <p:cSldViewPr>
      <p:cViewPr varScale="1">
        <p:scale>
          <a:sx n="106" d="100"/>
          <a:sy n="106" d="100"/>
        </p:scale>
        <p:origin x="-17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1699" cy="461804"/>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36768" y="1"/>
            <a:ext cx="3011699" cy="461804"/>
          </a:xfrm>
          <a:prstGeom prst="rect">
            <a:avLst/>
          </a:prstGeom>
        </p:spPr>
        <p:txBody>
          <a:bodyPr vert="horz" lIns="92757" tIns="46378" rIns="92757" bIns="46378" rtlCol="0"/>
          <a:lstStyle>
            <a:lvl1pPr algn="r">
              <a:defRPr sz="1200"/>
            </a:lvl1pPr>
          </a:lstStyle>
          <a:p>
            <a:fld id="{287373E8-ED39-4EBC-AAA4-608B50735CDB}" type="datetimeFigureOut">
              <a:rPr lang="en-US" smtClean="0"/>
              <a:t>1/15/2016</a:t>
            </a:fld>
            <a:endParaRPr lang="en-US"/>
          </a:p>
        </p:txBody>
      </p:sp>
      <p:sp>
        <p:nvSpPr>
          <p:cNvPr id="4" name="Slide Image Placeholder 3"/>
          <p:cNvSpPr>
            <a:spLocks noGrp="1" noRot="1" noChangeAspect="1"/>
          </p:cNvSpPr>
          <p:nvPr>
            <p:ph type="sldImg" idx="2"/>
          </p:nvPr>
        </p:nvSpPr>
        <p:spPr>
          <a:xfrm>
            <a:off x="1166813" y="693738"/>
            <a:ext cx="4616450" cy="3463925"/>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757" tIns="46378" rIns="92757" bIns="4637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11699" cy="461804"/>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smtClean="0"/>
              <a:t>Slide 1</a:t>
            </a:r>
          </a:p>
          <a:p>
            <a:r>
              <a:rPr lang="en-US" altLang="en-US" sz="2000" b="0" dirty="0" smtClean="0"/>
              <a:t>Title Page</a:t>
            </a:r>
            <a:endParaRPr lang="en-US" altLang="en-US" sz="2000" b="0" dirty="0"/>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a:miter lim="800000"/>
            <a:headEnd/>
            <a:tailEnd/>
          </a:ln>
        </p:spPr>
      </p:sp>
      <p:sp>
        <p:nvSpPr>
          <p:cNvPr id="12595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10 (15 min)</a:t>
            </a:r>
          </a:p>
          <a:p>
            <a:r>
              <a:rPr lang="en-US" altLang="en-US" dirty="0" smtClean="0"/>
              <a:t>Depth of Knowledge Chart and VAPA Standards </a:t>
            </a:r>
          </a:p>
          <a:p>
            <a:r>
              <a:rPr lang="en-US" altLang="en-US" dirty="0" smtClean="0"/>
              <a:t>Use </a:t>
            </a:r>
            <a:r>
              <a:rPr lang="en-US" altLang="en-US" dirty="0" err="1" smtClean="0"/>
              <a:t>DoK</a:t>
            </a:r>
            <a:r>
              <a:rPr lang="en-US" altLang="en-US" dirty="0" smtClean="0"/>
              <a:t> Chart Handout</a:t>
            </a:r>
          </a:p>
          <a:p>
            <a:endParaRPr lang="en-US" altLang="en-US" dirty="0" smtClean="0"/>
          </a:p>
          <a:p>
            <a:r>
              <a:rPr lang="en-US" altLang="en-US" dirty="0" smtClean="0"/>
              <a:t>Review VAPA standards and Depth of Knowledge Chart.  With participants, discuss the similarities and references between the VAPA strands and </a:t>
            </a:r>
            <a:r>
              <a:rPr lang="en-US" altLang="en-US" dirty="0" err="1" smtClean="0"/>
              <a:t>DoK</a:t>
            </a:r>
            <a:r>
              <a:rPr lang="en-US" altLang="en-US" dirty="0" smtClean="0"/>
              <a:t>. Utilizing these two documents, with elbow partners, highlight the connections between the VAPA strands and the Depth of Knowledge chart. Share out findings.</a:t>
            </a:r>
            <a:endParaRPr lang="en-US" altLang="en-US" dirty="0" smtClean="0">
              <a:latin typeface="Calibri" pitchFamily="34" charset="0"/>
            </a:endParaRPr>
          </a:p>
        </p:txBody>
      </p:sp>
      <p:sp>
        <p:nvSpPr>
          <p:cNvPr id="1259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9C3285C9-B6A3-48E5-A51D-6A5CBB860AFA}" type="slidenum">
              <a:rPr lang="en-US" altLang="en-US">
                <a:solidFill>
                  <a:prstClr val="black"/>
                </a:solidFill>
                <a:latin typeface="Calibri" pitchFamily="34" charset="0"/>
                <a:cs typeface="Arial" pitchFamily="34" charset="0"/>
              </a:rPr>
              <a:pPr>
                <a:spcBef>
                  <a:spcPct val="0"/>
                </a:spcBef>
              </a:pPr>
              <a:t>10</a:t>
            </a:fld>
            <a:endParaRPr lang="en-US" altLang="en-US">
              <a:solidFill>
                <a:prstClr val="black"/>
              </a:solidFill>
              <a:latin typeface="Calibri"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a:miter lim="800000"/>
            <a:headEnd/>
            <a:tailEnd/>
          </a:ln>
        </p:spPr>
      </p:sp>
      <p:sp>
        <p:nvSpPr>
          <p:cNvPr id="12697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latin typeface="Calibri" pitchFamily="34" charset="0"/>
              </a:rPr>
              <a:t>Slide 11 (10 min)</a:t>
            </a:r>
          </a:p>
          <a:p>
            <a:pPr eaLnBrk="1" hangingPunct="1">
              <a:spcBef>
                <a:spcPct val="0"/>
              </a:spcBef>
            </a:pPr>
            <a:r>
              <a:rPr lang="en-US" altLang="en-US" dirty="0" smtClean="0">
                <a:latin typeface="Calibri" pitchFamily="34" charset="0"/>
              </a:rPr>
              <a:t>Reflection: Have participants discuss</a:t>
            </a:r>
            <a:r>
              <a:rPr lang="en-US" altLang="en-US" baseline="0" dirty="0" smtClean="0">
                <a:latin typeface="Calibri" pitchFamily="34" charset="0"/>
              </a:rPr>
              <a:t> the prompt</a:t>
            </a:r>
            <a:r>
              <a:rPr lang="en-US" altLang="en-US" dirty="0" smtClean="0">
                <a:latin typeface="Calibri" pitchFamily="34" charset="0"/>
              </a:rPr>
              <a:t> in pairs and as a large group, and share out afterward. </a:t>
            </a:r>
          </a:p>
        </p:txBody>
      </p:sp>
      <p:sp>
        <p:nvSpPr>
          <p:cNvPr id="12698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9E767D2D-581D-49DC-A0B3-6A0F52880E4A}" type="slidenum">
              <a:rPr lang="en-US" altLang="en-US">
                <a:solidFill>
                  <a:prstClr val="black"/>
                </a:solidFill>
                <a:latin typeface="Calibri" pitchFamily="34" charset="0"/>
                <a:cs typeface="Arial" pitchFamily="34" charset="0"/>
              </a:rPr>
              <a:pPr>
                <a:spcBef>
                  <a:spcPct val="0"/>
                </a:spcBef>
              </a:pPr>
              <a:t>11</a:t>
            </a:fld>
            <a:endParaRPr lang="en-US" altLang="en-US">
              <a:solidFill>
                <a:prstClr val="black"/>
              </a:solidFill>
              <a:latin typeface="Calibri"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latin typeface="Calibri" pitchFamily="34" charset="0"/>
              </a:rPr>
              <a:t>Slide 2</a:t>
            </a:r>
          </a:p>
          <a:p>
            <a:pPr eaLnBrk="1" hangingPunct="1">
              <a:spcBef>
                <a:spcPct val="0"/>
              </a:spcBef>
            </a:pPr>
            <a:r>
              <a:rPr lang="en-US" altLang="en-US" dirty="0" smtClean="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smtClean="0">
              <a:latin typeface="Calibri" pitchFamily="34" charset="0"/>
              <a:cs typeface="Arial" pitchFamily="34" charset="0"/>
              <a:sym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a:headEnd/>
            <a:tailEnd/>
          </a:ln>
        </p:spPr>
      </p:sp>
      <p:sp>
        <p:nvSpPr>
          <p:cNvPr id="1198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3</a:t>
            </a:r>
          </a:p>
          <a:p>
            <a:r>
              <a:rPr lang="en-US" altLang="en-US" dirty="0" smtClean="0"/>
              <a:t>Focusing on the objective for section 1</a:t>
            </a:r>
          </a:p>
        </p:txBody>
      </p:sp>
      <p:sp>
        <p:nvSpPr>
          <p:cNvPr id="11981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a:miter lim="800000"/>
            <a:headEnd/>
            <a:tailEnd/>
          </a:ln>
        </p:spPr>
      </p:sp>
      <p:sp>
        <p:nvSpPr>
          <p:cNvPr id="12083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smtClean="0">
                <a:latin typeface="Calibri" pitchFamily="34" charset="0"/>
              </a:rPr>
              <a:t>Slide 4 (10 min)</a:t>
            </a:r>
          </a:p>
          <a:p>
            <a:pPr eaLnBrk="1" hangingPunct="1">
              <a:spcBef>
                <a:spcPct val="0"/>
              </a:spcBef>
            </a:pPr>
            <a:r>
              <a:rPr lang="en-US" altLang="en-US" dirty="0" smtClean="0">
                <a:latin typeface="Calibri" pitchFamily="34" charset="0"/>
              </a:rPr>
              <a:t>Visual and Performing Arts Framework</a:t>
            </a:r>
          </a:p>
          <a:p>
            <a:pPr eaLnBrk="1" hangingPunct="1">
              <a:spcBef>
                <a:spcPct val="0"/>
              </a:spcBef>
            </a:pPr>
            <a:endParaRPr lang="en-US" altLang="en-US" dirty="0" smtClean="0">
              <a:latin typeface="Calibri" pitchFamily="34" charset="0"/>
            </a:endParaRPr>
          </a:p>
          <a:p>
            <a:pPr eaLnBrk="1" hangingPunct="1">
              <a:spcBef>
                <a:spcPct val="0"/>
              </a:spcBef>
            </a:pPr>
            <a:r>
              <a:rPr lang="en-US" altLang="en-US" dirty="0" smtClean="0">
                <a:latin typeface="Calibri" pitchFamily="34" charset="0"/>
              </a:rPr>
              <a:t>Ask participants how many have seen the full VAPA Framework.  Take a few minutes to flip through some of the sections of the document.  Have participants explore the contents of the framework and identify one new piece of information. </a:t>
            </a:r>
          </a:p>
        </p:txBody>
      </p:sp>
      <p:sp>
        <p:nvSpPr>
          <p:cNvPr id="1208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15B742FA-8B83-4FBC-9CF1-0EE76F917423}" type="slidenum">
              <a:rPr lang="en-US" altLang="en-US">
                <a:solidFill>
                  <a:prstClr val="black"/>
                </a:solidFill>
                <a:latin typeface="Calibri" pitchFamily="34" charset="0"/>
                <a:cs typeface="Arial" pitchFamily="34" charset="0"/>
              </a:rPr>
              <a:pPr>
                <a:spcBef>
                  <a:spcPct val="0"/>
                </a:spcBef>
              </a:pPr>
              <a:t>4</a:t>
            </a:fld>
            <a:endParaRPr lang="en-US" altLang="en-US">
              <a:solidFill>
                <a:prstClr val="black"/>
              </a:solidFill>
              <a:latin typeface="Calibri"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a:headEnd/>
            <a:tailEnd/>
          </a:ln>
        </p:spPr>
      </p:sp>
      <p:sp>
        <p:nvSpPr>
          <p:cNvPr id="65539" name="Rectangle 3"/>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smtClean="0"/>
              <a:t>Slide 5 (25 min)</a:t>
            </a:r>
          </a:p>
          <a:p>
            <a:r>
              <a:rPr lang="en-US" altLang="en-US" b="0" dirty="0" smtClean="0"/>
              <a:t>Overview of the VAPA strands (5 min)</a:t>
            </a:r>
          </a:p>
          <a:p>
            <a:endParaRPr lang="en-US" altLang="en-US" b="0" dirty="0" smtClean="0"/>
          </a:p>
          <a:p>
            <a:r>
              <a:rPr lang="en-US" altLang="en-US" b="0" dirty="0" smtClean="0"/>
              <a:t>Ask: Do you currently implement any of these strands in your school/district?  Are there some strands that are easier to implement than others?  Why?</a:t>
            </a:r>
          </a:p>
          <a:p>
            <a:endParaRPr lang="en-US" altLang="en-US" b="0" dirty="0" smtClean="0"/>
          </a:p>
          <a:p>
            <a:r>
              <a:rPr lang="en-US" altLang="en-US" b="0" dirty="0" smtClean="0"/>
              <a:t>Continuum for Implementing Arts Education Programs (20 min)</a:t>
            </a:r>
          </a:p>
          <a:p>
            <a:r>
              <a:rPr lang="en-US" altLang="en-US" b="0" dirty="0" smtClean="0"/>
              <a:t>Participants look over pages 221-229 (VAPA Arts Education Continuum Handout) and circle where their school or district is with the first set of criteria (standards-based curriculum on page 221). Discuss with a partner, then share out with the larger group.</a:t>
            </a:r>
          </a:p>
          <a:p>
            <a:endParaRPr lang="en-US" altLang="en-US" b="0" dirty="0" smtClean="0"/>
          </a:p>
          <a:p>
            <a:r>
              <a:rPr lang="en-US" altLang="en-US" b="0" dirty="0" smtClean="0"/>
              <a:t>What does this tell us about where we are at with arts education programs in our schools and districts?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a:headEnd/>
            <a:tailEnd/>
          </a:ln>
        </p:spPr>
      </p:sp>
      <p:sp>
        <p:nvSpPr>
          <p:cNvPr id="1228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6 (10 min)</a:t>
            </a:r>
          </a:p>
          <a:p>
            <a:r>
              <a:rPr lang="en-US" altLang="en-US" dirty="0" smtClean="0"/>
              <a:t>Reflection: Pair-share, then share</a:t>
            </a:r>
          </a:p>
        </p:txBody>
      </p:sp>
      <p:sp>
        <p:nvSpPr>
          <p:cNvPr id="1228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a:headEnd/>
            <a:tailEnd/>
          </a:ln>
        </p:spPr>
      </p:sp>
      <p:sp>
        <p:nvSpPr>
          <p:cNvPr id="12390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7</a:t>
            </a:r>
          </a:p>
          <a:p>
            <a:r>
              <a:rPr lang="en-US" altLang="en-US" dirty="0" smtClean="0"/>
              <a:t>Reading Works of Art as Texts</a:t>
            </a:r>
          </a:p>
        </p:txBody>
      </p:sp>
      <p:sp>
        <p:nvSpPr>
          <p:cNvPr id="1239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8 </a:t>
            </a:r>
            <a:r>
              <a:rPr lang="en-US" dirty="0" smtClean="0"/>
              <a:t>(30 </a:t>
            </a:r>
            <a:r>
              <a:rPr lang="en-US" dirty="0" smtClean="0"/>
              <a:t>min)</a:t>
            </a:r>
          </a:p>
          <a:p>
            <a:r>
              <a:rPr lang="en-US" dirty="0" smtClean="0"/>
              <a:t>Art as Text: Gustav Klimt</a:t>
            </a:r>
          </a:p>
          <a:p>
            <a:endParaRPr lang="en-US" dirty="0" smtClean="0"/>
          </a:p>
          <a:p>
            <a:r>
              <a:rPr lang="en-US" dirty="0" smtClean="0"/>
              <a:t>Using well-crafted prompts, including those from Visual Thinking Strategies, the amount of information you can find in any given image is astounding. Use the four given prompts to facilitate a conversation about this work of art, treating it as a text rich in information. This line of questioning can be applied to any work of art, in any art form</a:t>
            </a:r>
            <a:r>
              <a:rPr lang="en-US" dirty="0" smtClean="0"/>
              <a:t>.</a:t>
            </a:r>
          </a:p>
          <a:p>
            <a:r>
              <a:rPr lang="en-US" dirty="0" smtClean="0"/>
              <a:t>Now have the group glance at the Common Core ELA Anchor Standards and discuss any connections they find. See CCSS</a:t>
            </a:r>
            <a:r>
              <a:rPr lang="en-US" baseline="0" dirty="0" smtClean="0"/>
              <a:t> ELA Anchors Handout.</a:t>
            </a:r>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8</a:t>
            </a:fld>
            <a:endParaRPr lang="en-US"/>
          </a:p>
        </p:txBody>
      </p:sp>
    </p:spTree>
    <p:extLst>
      <p:ext uri="{BB962C8B-B14F-4D97-AF65-F5344CB8AC3E}">
        <p14:creationId xmlns:p14="http://schemas.microsoft.com/office/powerpoint/2010/main" val="2215248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a:headEnd/>
            <a:tailEnd/>
          </a:ln>
        </p:spPr>
      </p:sp>
      <p:sp>
        <p:nvSpPr>
          <p:cNvPr id="1249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 9</a:t>
            </a:r>
          </a:p>
          <a:p>
            <a:r>
              <a:rPr lang="en-US" altLang="en-US" dirty="0" smtClean="0"/>
              <a:t>The Arts and Common Core naturally work hand-in-hand</a:t>
            </a:r>
          </a:p>
          <a:p>
            <a:endParaRPr lang="en-US" altLang="en-US" dirty="0" smtClean="0"/>
          </a:p>
          <a:p>
            <a:r>
              <a:rPr lang="en-US" altLang="en-US" dirty="0" smtClean="0"/>
              <a:t>As trainers, you should read the blog site referenced above.  </a:t>
            </a:r>
          </a:p>
        </p:txBody>
      </p:sp>
      <p:sp>
        <p:nvSpPr>
          <p:cNvPr id="1249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fld id="{9A5025DC-F2E0-4DDA-A009-A151137C98F6}" type="slidenum">
              <a:rPr lang="en-US" altLang="en-US" sz="1400">
                <a:solidFill>
                  <a:srgbClr val="000000"/>
                </a:solidFill>
                <a:cs typeface="Arial" pitchFamily="34" charset="0"/>
              </a:rPr>
              <a:pPr>
                <a:spcBef>
                  <a:spcPct val="0"/>
                </a:spcBef>
                <a:buFont typeface="Arial" pitchFamily="34" charset="0"/>
                <a:buChar char="●"/>
              </a:pPr>
              <a:t>9</a:t>
            </a:fld>
            <a:endParaRPr lang="en-US" altLang="en-US" sz="1400">
              <a:solidFill>
                <a:srgbClr val="000000"/>
              </a:solidFill>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1/15/2016</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1/15/2016</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7.jpeg"/><Relationship Id="rId5" Type="http://schemas.openxmlformats.org/officeDocument/2006/relationships/hyperlink" Target="http://www.google.com/url?sa=i&amp;rct=j&amp;q=&amp;esrc=s&amp;source=images&amp;cd=&amp;cad=rja&amp;uact=8&amp;ved=0ahUKEwiR1czhwqzKAhXHeCYKHa5KDIgQjRwIBw&amp;url=http://www.clipartsheep.com/double-sided-arrows-clipart.html&amp;psig=AFQjCNG6Pc-8HXkRMubgq4BHxN8kBbKxWA&amp;ust=1452971496823509" TargetMode="Externa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blog.artsusa.org/2012/09/17/common-core-architect-adds-to-blog-salon-discussion/#more-16907"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smtClean="0">
                <a:solidFill>
                  <a:srgbClr val="FFFFFF"/>
                </a:solidFill>
                <a:latin typeface="Arial Black" panose="020B0A04020102020204" pitchFamily="34" charset="0"/>
                <a:ea typeface="MS PGothic" pitchFamily="34" charset="-128"/>
                <a:sym typeface="Arial" pitchFamily="34" charset="0"/>
              </a:rPr>
              <a:t>Section 2</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a:t>
            </a:r>
            <a:r>
              <a:rPr lang="en-US" sz="2400" i="1" dirty="0" smtClean="0">
                <a:solidFill>
                  <a:srgbClr val="FFFFFF"/>
                </a:solidFill>
                <a:ea typeface="MS PGothic" pitchFamily="34" charset="-128"/>
                <a:cs typeface="Arial" panose="020B0604020202020204" pitchFamily="34" charset="0"/>
                <a:sym typeface="Arial" pitchFamily="34" charset="0"/>
              </a:rPr>
              <a:t>Center</a:t>
            </a:r>
            <a:endParaRPr lang="en-US" sz="2400" i="1" dirty="0">
              <a:solidFill>
                <a:srgbClr val="FFFFFF"/>
              </a:solidFill>
              <a:ea typeface="MS PGothic" pitchFamily="34" charset="-128"/>
              <a:cs typeface="Arial" panose="020B0604020202020204" pitchFamily="34" charset="0"/>
              <a:sym typeface="Arial" pitchFamily="34" charset="0"/>
            </a:endParaRPr>
          </a:p>
        </p:txBody>
      </p:sp>
    </p:spTree>
    <p:extLst>
      <p:ext uri="{BB962C8B-B14F-4D97-AF65-F5344CB8AC3E}">
        <p14:creationId xmlns:p14="http://schemas.microsoft.com/office/powerpoint/2010/main" val="1350811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l="25781" t="17708" r="22852" b="15105"/>
          <a:stretch>
            <a:fillRect/>
          </a:stretch>
        </p:blipFill>
        <p:spPr bwMode="auto">
          <a:xfrm>
            <a:off x="76200" y="1056290"/>
            <a:ext cx="5790145" cy="568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itle 1"/>
          <p:cNvSpPr txBox="1">
            <a:spLocks/>
          </p:cNvSpPr>
          <p:nvPr/>
        </p:nvSpPr>
        <p:spPr bwMode="auto">
          <a:xfrm>
            <a:off x="228600" y="146050"/>
            <a:ext cx="8686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lgn="ctr" eaLnBrk="0" fontAlgn="base" hangingPunct="0">
              <a:lnSpc>
                <a:spcPct val="80000"/>
              </a:lnSpc>
              <a:spcBef>
                <a:spcPct val="0"/>
              </a:spcBef>
              <a:spcAft>
                <a:spcPct val="0"/>
              </a:spcAft>
            </a:pPr>
            <a:r>
              <a:rPr lang="en-US" altLang="en-US" sz="3600" b="1" dirty="0">
                <a:solidFill>
                  <a:srgbClr val="FFFFFF"/>
                </a:solidFill>
                <a:latin typeface="Calibri" pitchFamily="34" charset="0"/>
              </a:rPr>
              <a:t>Connections </a:t>
            </a:r>
            <a:r>
              <a:rPr lang="en-US" altLang="en-US" sz="3600" b="1" dirty="0" smtClean="0">
                <a:solidFill>
                  <a:srgbClr val="FFFFFF"/>
                </a:solidFill>
                <a:latin typeface="Calibri" pitchFamily="34" charset="0"/>
              </a:rPr>
              <a:t>between </a:t>
            </a:r>
            <a:r>
              <a:rPr lang="en-US" altLang="en-US" sz="3600" b="1" dirty="0" err="1" smtClean="0">
                <a:solidFill>
                  <a:srgbClr val="FFFFFF"/>
                </a:solidFill>
                <a:latin typeface="Calibri" pitchFamily="34" charset="0"/>
              </a:rPr>
              <a:t>DoK</a:t>
            </a:r>
            <a:r>
              <a:rPr lang="en-US" altLang="en-US" sz="3600" b="1" dirty="0" smtClean="0">
                <a:solidFill>
                  <a:srgbClr val="FFFFFF"/>
                </a:solidFill>
                <a:latin typeface="Calibri" pitchFamily="34" charset="0"/>
              </a:rPr>
              <a:t> &amp; VAPA</a:t>
            </a:r>
            <a:endParaRPr lang="en-US" altLang="en-US" sz="3600" b="1" dirty="0">
              <a:solidFill>
                <a:srgbClr val="FFFFFF"/>
              </a:solidFill>
              <a:latin typeface="Calibri" pitchFamily="34" charset="0"/>
            </a:endParaRPr>
          </a:p>
        </p:txBody>
      </p:sp>
      <p:pic>
        <p:nvPicPr>
          <p:cNvPr id="7" name="Content Placeholder 4" descr="url.jpeg"/>
          <p:cNvPicPr>
            <a:picLocks noGrp="1" noChangeAspect="1"/>
          </p:cNvPicPr>
          <p:nvPr>
            <p:ph idx="1"/>
          </p:nvPr>
        </p:nvPicPr>
        <p:blipFill>
          <a:blip r:embed="rId4">
            <a:extLst>
              <a:ext uri="{28A0092B-C50C-407E-A947-70E740481C1C}">
                <a14:useLocalDpi xmlns:a14="http://schemas.microsoft.com/office/drawing/2010/main" val="0"/>
              </a:ext>
            </a:extLst>
          </a:blip>
          <a:srcRect l="-63644" r="-63644"/>
          <a:stretch>
            <a:fillRect/>
          </a:stretch>
        </p:blipFill>
        <p:spPr bwMode="auto">
          <a:xfrm>
            <a:off x="6096000" y="2514600"/>
            <a:ext cx="3573324" cy="213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www.clipartsheep.com/images/44/double-sided-arrows-44591.jpe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9798" y="3276600"/>
            <a:ext cx="763055" cy="763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452326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Teacher Reflection</a:t>
            </a:r>
          </a:p>
        </p:txBody>
      </p:sp>
      <p:sp>
        <p:nvSpPr>
          <p:cNvPr id="50178" name="Content Placeholder 2"/>
          <p:cNvSpPr>
            <a:spLocks noGrp="1"/>
          </p:cNvSpPr>
          <p:nvPr>
            <p:ph idx="1"/>
          </p:nvPr>
        </p:nvSpPr>
        <p:spPr bwMode="auto">
          <a:xfrm>
            <a:off x="533400" y="1143000"/>
            <a:ext cx="8382000" cy="4572000"/>
          </a:xfrm>
          <a:ln>
            <a:miter lim="800000"/>
            <a:headEnd/>
            <a:tailEnd/>
          </a:ln>
        </p:spPr>
        <p:txBody>
          <a:bodyPr vert="horz" wrap="square" lIns="91440" tIns="45720" rIns="91440" bIns="45720" numCol="1" anchor="t" anchorCtr="0" compatLnSpc="1">
            <a:prstTxWarp prst="textNoShape">
              <a:avLst/>
            </a:prstTxWarp>
          </a:bodyPr>
          <a:lstStyle/>
          <a:p>
            <a:pPr marL="0" indent="0" algn="ctr" eaLnBrk="1" hangingPunct="1">
              <a:spcBef>
                <a:spcPts val="1800"/>
              </a:spcBef>
              <a:spcAft>
                <a:spcPts val="1800"/>
              </a:spcAft>
              <a:defRPr/>
            </a:pPr>
            <a:endParaRPr lang="en-US" b="1" dirty="0" smtClean="0">
              <a:ea typeface="MS PGothic" charset="0"/>
              <a:cs typeface="MS PGothic" charset="0"/>
              <a:sym typeface="Arial" charset="0"/>
            </a:endParaRPr>
          </a:p>
          <a:p>
            <a:pPr marL="0" indent="0" algn="ctr" eaLnBrk="1" hangingPunct="1">
              <a:spcBef>
                <a:spcPts val="1800"/>
              </a:spcBef>
              <a:spcAft>
                <a:spcPts val="1800"/>
              </a:spcAft>
              <a:defRPr/>
            </a:pPr>
            <a:endParaRPr lang="en-US" b="1" dirty="0">
              <a:ea typeface="MS PGothic" charset="0"/>
              <a:cs typeface="MS PGothic" charset="0"/>
              <a:sym typeface="Arial" charset="0"/>
            </a:endParaRPr>
          </a:p>
          <a:p>
            <a:pPr marL="457200" indent="-457200" eaLnBrk="1" hangingPunct="1">
              <a:spcBef>
                <a:spcPts val="1800"/>
              </a:spcBef>
              <a:spcAft>
                <a:spcPts val="1800"/>
              </a:spcAft>
              <a:buFont typeface="Arial" panose="020B0604020202020204" pitchFamily="34" charset="0"/>
              <a:buChar char="•"/>
              <a:defRPr/>
            </a:pPr>
            <a:r>
              <a:rPr lang="en-US" sz="2800" dirty="0" smtClean="0">
                <a:ea typeface="MS PGothic" charset="0"/>
                <a:cs typeface="MS PGothic" charset="0"/>
                <a:sym typeface="Arial" charset="0"/>
              </a:rPr>
              <a:t>What support </a:t>
            </a:r>
            <a:r>
              <a:rPr lang="en-US" sz="2800" dirty="0">
                <a:ea typeface="MS PGothic" charset="0"/>
                <a:cs typeface="MS PGothic" charset="0"/>
                <a:sym typeface="Arial" charset="0"/>
              </a:rPr>
              <a:t>do </a:t>
            </a:r>
            <a:r>
              <a:rPr lang="en-US" sz="2800" dirty="0" smtClean="0">
                <a:ea typeface="MS PGothic" charset="0"/>
                <a:cs typeface="MS PGothic" charset="0"/>
                <a:sym typeface="Arial" charset="0"/>
              </a:rPr>
              <a:t>you need </a:t>
            </a:r>
            <a:r>
              <a:rPr lang="en-US" sz="2800" dirty="0">
                <a:ea typeface="MS PGothic" charset="0"/>
                <a:cs typeface="MS PGothic" charset="0"/>
                <a:sym typeface="Arial" charset="0"/>
              </a:rPr>
              <a:t>to feel more confident with integrating </a:t>
            </a:r>
            <a:r>
              <a:rPr lang="en-US" sz="2800" dirty="0" smtClean="0">
                <a:ea typeface="MS PGothic" charset="0"/>
                <a:cs typeface="MS PGothic" charset="0"/>
                <a:sym typeface="Arial" charset="0"/>
              </a:rPr>
              <a:t>the arts?</a:t>
            </a:r>
            <a:endParaRPr lang="en-US" sz="2800" dirty="0">
              <a:ea typeface="MS PGothic" charset="0"/>
              <a:cs typeface="MS PGothic" charset="0"/>
              <a:sym typeface="Arial" charset="0"/>
            </a:endParaRPr>
          </a:p>
        </p:txBody>
      </p:sp>
    </p:spTree>
    <p:extLst>
      <p:ext uri="{BB962C8B-B14F-4D97-AF65-F5344CB8AC3E}">
        <p14:creationId xmlns:p14="http://schemas.microsoft.com/office/powerpoint/2010/main" val="4056985060"/>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smtClean="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smtClean="0">
                <a:latin typeface="Calibri" pitchFamily="34" charset="0"/>
                <a:ea typeface="MS PGothic" pitchFamily="34" charset="-128"/>
                <a:cs typeface="Calibri" pitchFamily="34" charset="0"/>
              </a:rPr>
              <a:t>Be Present -Please place technology in BUSINESS mode</a:t>
            </a:r>
          </a:p>
          <a:p>
            <a:pPr eaLnBrk="1" hangingPunct="1"/>
            <a:endParaRPr lang="en-US" altLang="en-US" dirty="0" smtClean="0">
              <a:latin typeface="Calibri" pitchFamily="34" charset="0"/>
              <a:ea typeface="MS PGothic" pitchFamily="34" charset="-128"/>
              <a:cs typeface="Calibri" pitchFamily="34" charset="0"/>
            </a:endParaRPr>
          </a:p>
          <a:p>
            <a:pPr eaLnBrk="1" hangingPunct="1"/>
            <a:endParaRPr lang="en-US" altLang="en-US" dirty="0" smtClean="0">
              <a:latin typeface="Calibri" pitchFamily="34" charset="0"/>
              <a:ea typeface="MS PGothic" pitchFamily="34" charset="-128"/>
              <a:cs typeface="Calibri" pitchFamily="34" charset="0"/>
            </a:endParaRPr>
          </a:p>
          <a:p>
            <a:pPr eaLnBrk="1" hangingPunct="1"/>
            <a:endParaRPr lang="en-US" altLang="en-US" dirty="0" smtClean="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smtClean="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76200" y="76200"/>
            <a:ext cx="9051925" cy="701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latin typeface="Calibri" pitchFamily="34" charset="0"/>
                <a:ea typeface="Arial" pitchFamily="34" charset="0"/>
                <a:cs typeface="Calibri" pitchFamily="34" charset="0"/>
              </a:rPr>
              <a:t>Section 2: VAPA and Literacy Standards </a:t>
            </a:r>
          </a:p>
        </p:txBody>
      </p:sp>
      <p:sp>
        <p:nvSpPr>
          <p:cNvPr id="26627" name="Text Placeholder 4"/>
          <p:cNvSpPr>
            <a:spLocks noGrp="1"/>
          </p:cNvSpPr>
          <p:nvPr>
            <p:ph type="body" sz="quarter" idx="12"/>
          </p:nvPr>
        </p:nvSpPr>
        <p:spPr bwMode="auto">
          <a:xfrm>
            <a:off x="914400" y="2057400"/>
            <a:ext cx="6959600" cy="2635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sz="2400" dirty="0" smtClean="0">
              <a:latin typeface="Calibri" pitchFamily="34" charset="0"/>
              <a:ea typeface="MS PGothic" pitchFamily="34" charset="-128"/>
              <a:cs typeface="Calibri" pitchFamily="34" charset="0"/>
            </a:endParaRPr>
          </a:p>
          <a:p>
            <a:pPr>
              <a:spcBef>
                <a:spcPct val="0"/>
              </a:spcBef>
            </a:pPr>
            <a:r>
              <a:rPr lang="en-US" altLang="en-US" sz="2400" b="1" dirty="0" smtClean="0">
                <a:latin typeface="Calibri" pitchFamily="34" charset="0"/>
                <a:ea typeface="MS PGothic" pitchFamily="34" charset="-128"/>
                <a:cs typeface="Calibri" pitchFamily="34" charset="0"/>
              </a:rPr>
              <a:t>Outcome: </a:t>
            </a:r>
            <a:r>
              <a:rPr lang="en-US" altLang="en-US" sz="2400" dirty="0" smtClean="0">
                <a:latin typeface="Calibri" pitchFamily="34" charset="0"/>
                <a:ea typeface="MS PGothic" pitchFamily="34" charset="-128"/>
                <a:cs typeface="Calibri" pitchFamily="34" charset="0"/>
              </a:rPr>
              <a:t>Become familiar with, or review the Visual and Performing Arts </a:t>
            </a:r>
            <a:r>
              <a:rPr lang="en-US" altLang="en-US" sz="2400" dirty="0" smtClean="0">
                <a:latin typeface="Calibri" pitchFamily="34" charset="0"/>
                <a:ea typeface="MS PGothic" pitchFamily="34" charset="-128"/>
                <a:cs typeface="Calibri" pitchFamily="34" charset="0"/>
              </a:rPr>
              <a:t>Framework </a:t>
            </a:r>
            <a:r>
              <a:rPr lang="en-US" altLang="en-US" sz="2400" dirty="0" smtClean="0">
                <a:latin typeface="Calibri" pitchFamily="34" charset="0"/>
                <a:ea typeface="MS PGothic" pitchFamily="34" charset="-128"/>
                <a:cs typeface="Calibri" pitchFamily="34" charset="0"/>
              </a:rPr>
              <a:t>and Common Core ELA Standards</a:t>
            </a:r>
          </a:p>
          <a:p>
            <a:pPr>
              <a:spcBef>
                <a:spcPct val="0"/>
              </a:spcBef>
            </a:pPr>
            <a:endParaRPr lang="en-US" altLang="en-US" sz="2800" dirty="0" smtClean="0">
              <a:latin typeface="Calibri" pitchFamily="34" charset="0"/>
              <a:ea typeface="MS PGothic" pitchFamily="34" charset="-128"/>
              <a:cs typeface="Calibri" pitchFamily="34" charset="0"/>
            </a:endParaRPr>
          </a:p>
          <a:p>
            <a:pPr>
              <a:spcBef>
                <a:spcPct val="0"/>
              </a:spcBef>
            </a:pPr>
            <a:r>
              <a:rPr lang="en-US" altLang="en-US" sz="2800" dirty="0" smtClean="0">
                <a:latin typeface="Calibri" pitchFamily="34" charset="0"/>
                <a:ea typeface="MS PGothic" pitchFamily="34" charset="-128"/>
                <a:cs typeface="Calibri" pitchFamily="34" charset="0"/>
              </a:rPr>
              <a:t> </a:t>
            </a:r>
          </a:p>
          <a:p>
            <a:pPr>
              <a:spcBef>
                <a:spcPct val="0"/>
              </a:spcBef>
            </a:pPr>
            <a:endParaRPr lang="en-US" altLang="en-US" dirty="0" smtClean="0">
              <a:latin typeface="Calibri" pitchFamily="34" charset="0"/>
              <a:ea typeface="Arial" pitchFamily="34" charset="0"/>
              <a:cs typeface="Calibri" pitchFamily="34" charset="0"/>
            </a:endParaRPr>
          </a:p>
        </p:txBody>
      </p:sp>
      <p:sp>
        <p:nvSpPr>
          <p:cNvPr id="26628" name="Text Placeholder 5"/>
          <p:cNvSpPr>
            <a:spLocks noGrp="1"/>
          </p:cNvSpPr>
          <p:nvPr>
            <p:ph type="body" sz="quarter" idx="13"/>
          </p:nvPr>
        </p:nvSpPr>
        <p:spPr bwMode="auto">
          <a:xfrm>
            <a:off x="914400" y="1447800"/>
            <a:ext cx="7188200"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endParaRPr lang="en-US" altLang="en-US" sz="2800" b="0" smtClean="0">
              <a:solidFill>
                <a:schemeClr val="tx1"/>
              </a:solidFill>
              <a:latin typeface="Calibri" pitchFamily="34" charset="0"/>
              <a:ea typeface="Arial" pitchFamily="34" charset="0"/>
              <a:cs typeface="Calibri" pitchFamily="34" charset="0"/>
            </a:endParaRPr>
          </a:p>
          <a:p>
            <a:pPr marL="0" indent="0"/>
            <a:r>
              <a:rPr lang="en-US" altLang="en-US" sz="2800" i="1" u="sng" smtClean="0">
                <a:solidFill>
                  <a:schemeClr val="tx1"/>
                </a:solidFill>
                <a:latin typeface="Calibri" pitchFamily="34" charset="0"/>
                <a:ea typeface="Arial" pitchFamily="34" charset="0"/>
                <a:cs typeface="Calibri" pitchFamily="34" charset="0"/>
              </a:rPr>
              <a:t>Leadership and Teacher Training </a:t>
            </a:r>
          </a:p>
        </p:txBody>
      </p:sp>
    </p:spTree>
    <p:extLst>
      <p:ext uri="{BB962C8B-B14F-4D97-AF65-F5344CB8AC3E}">
        <p14:creationId xmlns:p14="http://schemas.microsoft.com/office/powerpoint/2010/main" val="18966928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304800" y="76200"/>
            <a:ext cx="86868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latin typeface="Calibri" pitchFamily="34" charset="0"/>
                <a:ea typeface="MS PGothic" pitchFamily="34" charset="-128"/>
                <a:cs typeface="Calibri" pitchFamily="34" charset="0"/>
              </a:rPr>
              <a:t>Visual and Performing Arts Framework</a:t>
            </a:r>
            <a:endParaRPr lang="en-US" altLang="en-US" i="1" smtClean="0">
              <a:solidFill>
                <a:srgbClr val="FF0000"/>
              </a:solidFill>
              <a:latin typeface="Calibri" pitchFamily="34" charset="0"/>
              <a:ea typeface="MS PGothic" pitchFamily="34" charset="-128"/>
              <a:cs typeface="Calibri" pitchFamily="34" charset="0"/>
            </a:endParaRPr>
          </a:p>
        </p:txBody>
      </p:sp>
      <p:pic>
        <p:nvPicPr>
          <p:cNvPr id="27651" name="Content Placeholder 4" descr="url.jpeg"/>
          <p:cNvPicPr>
            <a:picLocks noGrp="1" noChangeAspect="1"/>
          </p:cNvPicPr>
          <p:nvPr>
            <p:ph idx="1"/>
          </p:nvPr>
        </p:nvPicPr>
        <p:blipFill>
          <a:blip r:embed="rId3">
            <a:extLst>
              <a:ext uri="{28A0092B-C50C-407E-A947-70E740481C1C}">
                <a14:useLocalDpi xmlns:a14="http://schemas.microsoft.com/office/drawing/2010/main" val="0"/>
              </a:ext>
            </a:extLst>
          </a:blip>
          <a:srcRect l="-63644" r="-63644"/>
          <a:stretch>
            <a:fillRect/>
          </a:stretch>
        </p:blipFill>
        <p:spPr bwMode="auto">
          <a:xfrm>
            <a:off x="1371600" y="1219200"/>
            <a:ext cx="8077200" cy="4822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Box 5"/>
          <p:cNvSpPr txBox="1">
            <a:spLocks noChangeArrowheads="1"/>
          </p:cNvSpPr>
          <p:nvPr/>
        </p:nvSpPr>
        <p:spPr bwMode="auto">
          <a:xfrm>
            <a:off x="2135188" y="6562725"/>
            <a:ext cx="184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eaLnBrk="0" fontAlgn="base" hangingPunct="0">
              <a:spcBef>
                <a:spcPct val="0"/>
              </a:spcBef>
              <a:spcAft>
                <a:spcPct val="0"/>
              </a:spcAft>
            </a:pPr>
            <a:endParaRPr lang="en-US" altLang="en-US"/>
          </a:p>
        </p:txBody>
      </p:sp>
      <p:sp>
        <p:nvSpPr>
          <p:cNvPr id="27653" name="TextBox 6"/>
          <p:cNvSpPr txBox="1">
            <a:spLocks noChangeArrowheads="1"/>
          </p:cNvSpPr>
          <p:nvPr/>
        </p:nvSpPr>
        <p:spPr bwMode="auto">
          <a:xfrm>
            <a:off x="228600" y="2438400"/>
            <a:ext cx="3048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lgn="ctr" eaLnBrk="0" fontAlgn="base" hangingPunct="0">
              <a:spcBef>
                <a:spcPct val="0"/>
              </a:spcBef>
              <a:spcAft>
                <a:spcPct val="0"/>
              </a:spcAft>
            </a:pPr>
            <a:r>
              <a:rPr lang="en-US" altLang="en-US" sz="3200" dirty="0">
                <a:latin typeface="Calibri" pitchFamily="34" charset="0"/>
              </a:rPr>
              <a:t>VAPA</a:t>
            </a:r>
          </a:p>
          <a:p>
            <a:pPr algn="ctr" eaLnBrk="0" fontAlgn="base" hangingPunct="0">
              <a:spcBef>
                <a:spcPct val="0"/>
              </a:spcBef>
              <a:spcAft>
                <a:spcPct val="0"/>
              </a:spcAft>
            </a:pPr>
            <a:r>
              <a:rPr lang="en-US" altLang="en-US" sz="3200" dirty="0">
                <a:latin typeface="Calibri" pitchFamily="34" charset="0"/>
              </a:rPr>
              <a:t>California State </a:t>
            </a:r>
            <a:r>
              <a:rPr lang="en-US" altLang="en-US" sz="3200" dirty="0" smtClean="0">
                <a:latin typeface="Calibri" pitchFamily="34" charset="0"/>
              </a:rPr>
              <a:t>Framework </a:t>
            </a:r>
            <a:endParaRPr lang="en-US" altLang="en-US" sz="3200" dirty="0">
              <a:latin typeface="Calibri" pitchFamily="34" charset="0"/>
            </a:endParaRPr>
          </a:p>
        </p:txBody>
      </p:sp>
    </p:spTree>
    <p:extLst>
      <p:ext uri="{BB962C8B-B14F-4D97-AF65-F5344CB8AC3E}">
        <p14:creationId xmlns:p14="http://schemas.microsoft.com/office/powerpoint/2010/main" val="1679727377"/>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xfrm>
            <a:off x="228600" y="152400"/>
            <a:ext cx="86868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smtClean="0">
                <a:latin typeface="Calibri" pitchFamily="34" charset="0"/>
                <a:cs typeface="Calibri" pitchFamily="34" charset="0"/>
              </a:rPr>
              <a:t>VAPA Strands</a:t>
            </a:r>
          </a:p>
        </p:txBody>
      </p:sp>
      <p:sp>
        <p:nvSpPr>
          <p:cNvPr id="4" name="Rectangle 3"/>
          <p:cNvSpPr/>
          <p:nvPr/>
        </p:nvSpPr>
        <p:spPr>
          <a:xfrm>
            <a:off x="228600" y="1219200"/>
            <a:ext cx="8686800" cy="5078313"/>
          </a:xfrm>
          <a:prstGeom prst="rect">
            <a:avLst/>
          </a:prstGeom>
        </p:spPr>
        <p:txBody>
          <a:bodyPr>
            <a:spAutoFit/>
          </a:bodyPr>
          <a:lstStyle/>
          <a:p>
            <a:pPr algn="ctr">
              <a:spcAft>
                <a:spcPts val="600"/>
              </a:spcAft>
              <a:defRPr/>
            </a:pPr>
            <a:r>
              <a:rPr lang="en-US" altLang="en-US" sz="1500" b="1" dirty="0">
                <a:latin typeface="+mj-lt"/>
                <a:sym typeface="Arial" pitchFamily="34" charset="0"/>
              </a:rPr>
              <a:t>VISUAL AND PERFORMING ARTS CONTENT STANDARDS</a:t>
            </a:r>
            <a:r>
              <a:rPr lang="en-US" altLang="en-US" sz="1500" dirty="0">
                <a:latin typeface="+mj-lt"/>
                <a:sym typeface="Arial" pitchFamily="34" charset="0"/>
              </a:rPr>
              <a:t> </a:t>
            </a:r>
            <a:r>
              <a:rPr lang="en-US" altLang="en-US" sz="1500" b="1" dirty="0">
                <a:latin typeface="+mj-lt"/>
                <a:sym typeface="Arial" pitchFamily="34" charset="0"/>
              </a:rPr>
              <a:t>for CALIFORNIA PUBLIC SCHOOLS</a:t>
            </a:r>
            <a:endParaRPr lang="en-US" altLang="en-US" sz="1500" dirty="0">
              <a:latin typeface="+mj-lt"/>
              <a:sym typeface="Arial" pitchFamily="34" charset="0"/>
            </a:endParaRPr>
          </a:p>
          <a:p>
            <a:pPr algn="ctr">
              <a:defRPr/>
            </a:pPr>
            <a:r>
              <a:rPr lang="en-US" altLang="en-US" sz="1500" b="1" dirty="0">
                <a:latin typeface="+mj-lt"/>
                <a:sym typeface="Arial" pitchFamily="34" charset="0"/>
              </a:rPr>
              <a:t>Pre-Kindergarten through Grade Twelve</a:t>
            </a:r>
            <a:endParaRPr lang="en-US" altLang="en-US" sz="1500" dirty="0">
              <a:latin typeface="+mj-lt"/>
              <a:sym typeface="Arial" pitchFamily="34" charset="0"/>
            </a:endParaRPr>
          </a:p>
          <a:p>
            <a:pPr>
              <a:spcBef>
                <a:spcPts val="0"/>
              </a:spcBef>
              <a:spcAft>
                <a:spcPts val="0"/>
              </a:spcAft>
              <a:defRPr/>
            </a:pPr>
            <a:endParaRPr lang="en-US" sz="1500" dirty="0">
              <a:latin typeface="Times New Roman"/>
              <a:ea typeface="Times New Roman"/>
              <a:sym typeface="Arial" pitchFamily="34" charset="0"/>
            </a:endParaRPr>
          </a:p>
          <a:p>
            <a:pPr>
              <a:spcBef>
                <a:spcPts val="0"/>
              </a:spcBef>
              <a:spcAft>
                <a:spcPts val="600"/>
              </a:spcAft>
              <a:defRPr/>
            </a:pPr>
            <a:r>
              <a:rPr lang="en-US" sz="1400" dirty="0">
                <a:latin typeface="+mj-lt"/>
                <a:ea typeface="Times New Roman"/>
                <a:sym typeface="Arial" pitchFamily="34" charset="0"/>
              </a:rPr>
              <a:t>Content Standards in dance, music, theatre, and visual arts were adopted by the State Board of Education in January 2001.  The standards guide school districts in developing comprehensive arts education programs at each grade level.  </a:t>
            </a:r>
          </a:p>
          <a:p>
            <a:pPr>
              <a:defRPr/>
            </a:pPr>
            <a:endParaRPr lang="en-US" altLang="en-US" sz="1500" b="1" dirty="0">
              <a:latin typeface="+mj-lt"/>
              <a:sym typeface="Arial" pitchFamily="34" charset="0"/>
            </a:endParaRPr>
          </a:p>
          <a:p>
            <a:pPr>
              <a:defRPr/>
            </a:pPr>
            <a:r>
              <a:rPr lang="en-US" altLang="en-US" sz="1500" b="1" u="sng" dirty="0">
                <a:latin typeface="+mj-lt"/>
                <a:sym typeface="Arial" pitchFamily="34" charset="0"/>
              </a:rPr>
              <a:t>ARTS CONTENT STANDARDS – COMPONENT STRANDS</a:t>
            </a:r>
          </a:p>
          <a:p>
            <a:pPr>
              <a:defRPr/>
            </a:pPr>
            <a:endParaRPr lang="en-US" altLang="en-US" sz="1200" dirty="0">
              <a:latin typeface="+mj-lt"/>
              <a:sym typeface="Arial" pitchFamily="34" charset="0"/>
            </a:endParaRPr>
          </a:p>
          <a:p>
            <a:pPr>
              <a:defRPr/>
            </a:pPr>
            <a:r>
              <a:rPr lang="en-US" altLang="en-US" sz="1400" b="1" dirty="0">
                <a:solidFill>
                  <a:schemeClr val="accent1"/>
                </a:solidFill>
                <a:latin typeface="+mj-lt"/>
                <a:sym typeface="Arial" pitchFamily="34" charset="0"/>
              </a:rPr>
              <a:t>Component Strand 1:  ARTISTIC PERCEPTION</a:t>
            </a:r>
            <a:endParaRPr lang="en-US" altLang="en-US" sz="1400" dirty="0">
              <a:solidFill>
                <a:schemeClr val="accent1"/>
              </a:solidFill>
              <a:latin typeface="+mj-lt"/>
              <a:sym typeface="Arial" pitchFamily="34" charset="0"/>
            </a:endParaRPr>
          </a:p>
          <a:p>
            <a:pPr>
              <a:defRPr/>
            </a:pPr>
            <a:r>
              <a:rPr lang="en-US" altLang="en-US" sz="1400" dirty="0">
                <a:solidFill>
                  <a:schemeClr val="accent1"/>
                </a:solidFill>
                <a:latin typeface="+mj-lt"/>
                <a:sym typeface="Arial" pitchFamily="34" charset="0"/>
              </a:rPr>
              <a:t>Processing, analyzing, and responding to sensory information through language and skills unique to each of the arts</a:t>
            </a:r>
          </a:p>
          <a:p>
            <a:pPr>
              <a:defRPr/>
            </a:pPr>
            <a:endParaRPr lang="en-US" altLang="en-US" sz="1200" dirty="0">
              <a:latin typeface="+mj-lt"/>
              <a:sym typeface="Arial" pitchFamily="34" charset="0"/>
            </a:endParaRPr>
          </a:p>
          <a:p>
            <a:pPr>
              <a:defRPr/>
            </a:pPr>
            <a:r>
              <a:rPr lang="en-US" altLang="en-US" sz="1400" b="1" dirty="0">
                <a:solidFill>
                  <a:schemeClr val="accent3">
                    <a:lumMod val="50000"/>
                  </a:schemeClr>
                </a:solidFill>
                <a:latin typeface="+mj-lt"/>
                <a:sym typeface="Arial" pitchFamily="34" charset="0"/>
              </a:rPr>
              <a:t>Component Strand 2:  CREATIVE EXPRESSION</a:t>
            </a:r>
            <a:endParaRPr lang="en-US" altLang="en-US" sz="1400" dirty="0">
              <a:solidFill>
                <a:schemeClr val="accent3">
                  <a:lumMod val="50000"/>
                </a:schemeClr>
              </a:solidFill>
              <a:latin typeface="+mj-lt"/>
              <a:sym typeface="Arial" pitchFamily="34" charset="0"/>
            </a:endParaRPr>
          </a:p>
          <a:p>
            <a:pPr>
              <a:defRPr/>
            </a:pPr>
            <a:r>
              <a:rPr lang="en-US" altLang="en-US" sz="1400" dirty="0">
                <a:solidFill>
                  <a:schemeClr val="accent3">
                    <a:lumMod val="50000"/>
                  </a:schemeClr>
                </a:solidFill>
                <a:latin typeface="+mj-lt"/>
                <a:sym typeface="Arial" pitchFamily="34" charset="0"/>
              </a:rPr>
              <a:t>Creating, performing, and participating in each of the arts</a:t>
            </a:r>
          </a:p>
          <a:p>
            <a:pPr>
              <a:defRPr/>
            </a:pPr>
            <a:endParaRPr lang="en-US" altLang="en-US" sz="1200" dirty="0">
              <a:latin typeface="+mj-lt"/>
              <a:sym typeface="Arial" pitchFamily="34" charset="0"/>
            </a:endParaRPr>
          </a:p>
          <a:p>
            <a:pPr>
              <a:defRPr/>
            </a:pPr>
            <a:r>
              <a:rPr lang="en-US" altLang="en-US" sz="1400" b="1" dirty="0">
                <a:solidFill>
                  <a:schemeClr val="accent6"/>
                </a:solidFill>
                <a:latin typeface="+mj-lt"/>
                <a:sym typeface="Arial" pitchFamily="34" charset="0"/>
              </a:rPr>
              <a:t>Component Strand 3:  HISTORICAL AND CULTURAL CONTEXT</a:t>
            </a:r>
            <a:endParaRPr lang="en-US" altLang="en-US" sz="1400" dirty="0">
              <a:solidFill>
                <a:schemeClr val="accent6"/>
              </a:solidFill>
              <a:latin typeface="+mj-lt"/>
              <a:sym typeface="Arial" pitchFamily="34" charset="0"/>
            </a:endParaRPr>
          </a:p>
          <a:p>
            <a:pPr>
              <a:defRPr/>
            </a:pPr>
            <a:r>
              <a:rPr lang="en-US" altLang="en-US" sz="1400" dirty="0">
                <a:solidFill>
                  <a:schemeClr val="accent6"/>
                </a:solidFill>
                <a:latin typeface="+mj-lt"/>
                <a:sym typeface="Arial" pitchFamily="34" charset="0"/>
              </a:rPr>
              <a:t>Understanding the historical contribution and cultural dimensions of each of the arts</a:t>
            </a:r>
          </a:p>
          <a:p>
            <a:pPr>
              <a:defRPr/>
            </a:pPr>
            <a:endParaRPr lang="en-US" altLang="en-US" sz="1200" dirty="0">
              <a:latin typeface="+mj-lt"/>
              <a:sym typeface="Arial" pitchFamily="34" charset="0"/>
            </a:endParaRPr>
          </a:p>
          <a:p>
            <a:pPr>
              <a:defRPr/>
            </a:pPr>
            <a:r>
              <a:rPr lang="en-US" altLang="en-US" sz="1400" b="1" dirty="0">
                <a:solidFill>
                  <a:srgbClr val="7030A0"/>
                </a:solidFill>
                <a:latin typeface="+mj-lt"/>
                <a:sym typeface="Arial" pitchFamily="34" charset="0"/>
              </a:rPr>
              <a:t>Component Strand 4:  AESTHETIC VALUING</a:t>
            </a:r>
            <a:endParaRPr lang="en-US" altLang="en-US" sz="1400" dirty="0">
              <a:solidFill>
                <a:srgbClr val="7030A0"/>
              </a:solidFill>
              <a:latin typeface="+mj-lt"/>
              <a:sym typeface="Arial" pitchFamily="34" charset="0"/>
            </a:endParaRPr>
          </a:p>
          <a:p>
            <a:pPr>
              <a:defRPr/>
            </a:pPr>
            <a:r>
              <a:rPr lang="en-US" altLang="en-US" sz="1400" dirty="0">
                <a:solidFill>
                  <a:srgbClr val="7030A0"/>
                </a:solidFill>
                <a:latin typeface="+mj-lt"/>
                <a:sym typeface="Arial" pitchFamily="34" charset="0"/>
              </a:rPr>
              <a:t>Responding to, analyzing, and making judgments about works in each of the arts</a:t>
            </a:r>
          </a:p>
          <a:p>
            <a:pPr>
              <a:defRPr/>
            </a:pPr>
            <a:endParaRPr lang="en-US" altLang="en-US" sz="1200" dirty="0">
              <a:solidFill>
                <a:srgbClr val="0070C0"/>
              </a:solidFill>
              <a:latin typeface="+mj-lt"/>
              <a:sym typeface="Arial" pitchFamily="34" charset="0"/>
            </a:endParaRPr>
          </a:p>
          <a:p>
            <a:pPr>
              <a:defRPr/>
            </a:pPr>
            <a:r>
              <a:rPr lang="en-US" altLang="en-US" sz="1400" b="1" dirty="0">
                <a:solidFill>
                  <a:srgbClr val="0070C0"/>
                </a:solidFill>
                <a:latin typeface="+mj-lt"/>
                <a:sym typeface="Arial" pitchFamily="34" charset="0"/>
              </a:rPr>
              <a:t>Component Strand 5:  CONNECTIONS, RELATIONSHIPS AND APPLICATIONS</a:t>
            </a:r>
            <a:endParaRPr lang="en-US" altLang="en-US" sz="1400" dirty="0">
              <a:solidFill>
                <a:srgbClr val="0070C0"/>
              </a:solidFill>
              <a:latin typeface="+mj-lt"/>
              <a:sym typeface="Arial" pitchFamily="34" charset="0"/>
            </a:endParaRPr>
          </a:p>
          <a:p>
            <a:pPr>
              <a:defRPr/>
            </a:pPr>
            <a:r>
              <a:rPr lang="en-US" altLang="en-US" sz="1400" dirty="0">
                <a:solidFill>
                  <a:srgbClr val="0070C0"/>
                </a:solidFill>
                <a:latin typeface="+mj-lt"/>
                <a:sym typeface="Arial" pitchFamily="34" charset="0"/>
              </a:rPr>
              <a:t>Connecting and applying what is learned in each of the arts to the study of other art forms, subject areas, and careers</a:t>
            </a:r>
          </a:p>
        </p:txBody>
      </p:sp>
    </p:spTree>
    <p:extLst>
      <p:ext uri="{BB962C8B-B14F-4D97-AF65-F5344CB8AC3E}">
        <p14:creationId xmlns:p14="http://schemas.microsoft.com/office/powerpoint/2010/main" val="415964954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xfrm>
            <a:off x="76200" y="76200"/>
            <a:ext cx="9051925" cy="701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latin typeface="Calibri" pitchFamily="34" charset="0"/>
                <a:ea typeface="Arial" pitchFamily="34" charset="0"/>
                <a:cs typeface="Calibri" pitchFamily="34" charset="0"/>
              </a:rPr>
              <a:t>Teacher Reflection</a:t>
            </a:r>
          </a:p>
        </p:txBody>
      </p:sp>
      <p:sp>
        <p:nvSpPr>
          <p:cNvPr id="29699" name="Text Placeholder 2"/>
          <p:cNvSpPr>
            <a:spLocks noGrp="1"/>
          </p:cNvSpPr>
          <p:nvPr>
            <p:ph type="body" sz="quarter" idx="12"/>
          </p:nvPr>
        </p:nvSpPr>
        <p:spPr bwMode="auto">
          <a:xfrm>
            <a:off x="685800" y="1828800"/>
            <a:ext cx="7848600" cy="3505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dirty="0" smtClean="0">
              <a:latin typeface="Calibri" pitchFamily="34" charset="0"/>
              <a:ea typeface="Arial" pitchFamily="34" charset="0"/>
              <a:cs typeface="Calibri" pitchFamily="34" charset="0"/>
            </a:endParaRPr>
          </a:p>
          <a:p>
            <a:pPr>
              <a:spcBef>
                <a:spcPct val="0"/>
              </a:spcBef>
            </a:pPr>
            <a:r>
              <a:rPr lang="en-US" altLang="en-US" sz="2800" dirty="0" smtClean="0">
                <a:latin typeface="Calibri" pitchFamily="34" charset="0"/>
                <a:ea typeface="Arial" pitchFamily="34" charset="0"/>
                <a:cs typeface="Calibri" pitchFamily="34" charset="0"/>
              </a:rPr>
              <a:t>Looking at the Visual and Performing Arts Framework, what new knowledge encourages you to utilize the framework in designing future lessons or curriculum?  </a:t>
            </a:r>
          </a:p>
          <a:p>
            <a:pPr>
              <a:spcBef>
                <a:spcPct val="0"/>
              </a:spcBef>
            </a:pPr>
            <a:endParaRPr lang="en-US" altLang="en-US" dirty="0" smtClean="0">
              <a:latin typeface="Calibri" pitchFamily="34" charset="0"/>
              <a:ea typeface="Arial" pitchFamily="34" charset="0"/>
              <a:cs typeface="Calibri" pitchFamily="34" charset="0"/>
            </a:endParaRPr>
          </a:p>
          <a:p>
            <a:pPr>
              <a:spcBef>
                <a:spcPct val="0"/>
              </a:spcBef>
            </a:pPr>
            <a:endParaRPr lang="en-US" altLang="en-US" dirty="0" smtClean="0">
              <a:latin typeface="Calibri" pitchFamily="34" charset="0"/>
              <a:ea typeface="Arial" pitchFamily="34" charset="0"/>
              <a:cs typeface="Calibri" pitchFamily="34" charset="0"/>
            </a:endParaRPr>
          </a:p>
          <a:p>
            <a:pPr>
              <a:spcBef>
                <a:spcPct val="0"/>
              </a:spcBef>
            </a:pPr>
            <a:endParaRPr lang="en-US" altLang="en-US" dirty="0" smtClean="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27288933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4"/>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latin typeface="Calibri" pitchFamily="34" charset="0"/>
                <a:ea typeface="Arial" pitchFamily="34" charset="0"/>
                <a:cs typeface="Calibri" pitchFamily="34" charset="0"/>
              </a:rPr>
              <a:t>The Arts </a:t>
            </a:r>
            <a:r>
              <a:rPr lang="en-US" altLang="en-US" dirty="0">
                <a:latin typeface="Calibri" pitchFamily="34" charset="0"/>
                <a:ea typeface="Arial" pitchFamily="34" charset="0"/>
                <a:cs typeface="Calibri" pitchFamily="34" charset="0"/>
              </a:rPr>
              <a:t>a</a:t>
            </a:r>
            <a:r>
              <a:rPr lang="en-US" altLang="en-US" dirty="0" smtClean="0">
                <a:latin typeface="Calibri" pitchFamily="34" charset="0"/>
                <a:ea typeface="Arial" pitchFamily="34" charset="0"/>
                <a:cs typeface="Calibri" pitchFamily="34" charset="0"/>
              </a:rPr>
              <a:t>re Texts</a:t>
            </a:r>
          </a:p>
        </p:txBody>
      </p:sp>
      <p:sp>
        <p:nvSpPr>
          <p:cNvPr id="30723" name="Content Placeholder 2"/>
          <p:cNvSpPr>
            <a:spLocks noGrp="1"/>
          </p:cNvSpPr>
          <p:nvPr>
            <p:ph idx="1"/>
          </p:nvPr>
        </p:nvSpPr>
        <p:spPr bwMode="auto">
          <a:xfrm>
            <a:off x="457200" y="1600200"/>
            <a:ext cx="8229600" cy="365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en-US" sz="2200" i="1" smtClean="0">
                <a:latin typeface="Calibri" pitchFamily="34" charset="0"/>
                <a:ea typeface="Arial" pitchFamily="34" charset="0"/>
                <a:cs typeface="Calibri" pitchFamily="34" charset="0"/>
              </a:rPr>
              <a:t>In an age when literacy dominates public discourse on education, </a:t>
            </a:r>
            <a:r>
              <a:rPr lang="en-US" altLang="en-US" sz="2200" b="1" i="1" smtClean="0">
                <a:latin typeface="Calibri" pitchFamily="34" charset="0"/>
                <a:ea typeface="Arial" pitchFamily="34" charset="0"/>
                <a:cs typeface="Calibri" pitchFamily="34" charset="0"/>
              </a:rPr>
              <a:t>we must begin to think more broadly about what students read</a:t>
            </a:r>
            <a:r>
              <a:rPr lang="en-US" altLang="en-US" sz="2200" i="1" smtClean="0">
                <a:latin typeface="Calibri" pitchFamily="34" charset="0"/>
                <a:ea typeface="Arial" pitchFamily="34" charset="0"/>
                <a:cs typeface="Calibri" pitchFamily="34" charset="0"/>
              </a:rPr>
              <a:t>. Sure—the new Common Core State Standards support the “reading” and scrutiny of other forms of high-quality text</a:t>
            </a:r>
            <a:r>
              <a:rPr lang="en-US" altLang="en-US" sz="2200" b="1" i="1" smtClean="0">
                <a:latin typeface="Calibri" pitchFamily="34" charset="0"/>
                <a:ea typeface="Arial" pitchFamily="34" charset="0"/>
                <a:cs typeface="Calibri" pitchFamily="34" charset="0"/>
              </a:rPr>
              <a:t>. Works of art can, indeed should, be “read” in a very similar way to a poem by Shakespeare or a speech by Winston Churchill. </a:t>
            </a:r>
          </a:p>
          <a:p>
            <a:pPr algn="ctr"/>
            <a:endParaRPr lang="en-US" altLang="en-US" sz="2200" b="1" smtClean="0">
              <a:latin typeface="Calibri" pitchFamily="34" charset="0"/>
              <a:ea typeface="Arial" pitchFamily="34" charset="0"/>
              <a:cs typeface="Calibri" pitchFamily="34" charset="0"/>
            </a:endParaRPr>
          </a:p>
          <a:p>
            <a:pPr algn="ctr"/>
            <a:endParaRPr lang="en-US" altLang="en-US" sz="2200" b="1" smtClean="0">
              <a:latin typeface="Calibri" pitchFamily="34" charset="0"/>
              <a:ea typeface="Arial" pitchFamily="34" charset="0"/>
              <a:cs typeface="Calibri" pitchFamily="34" charset="0"/>
            </a:endParaRPr>
          </a:p>
          <a:p>
            <a:pPr algn="ctr"/>
            <a:r>
              <a:rPr lang="en-US" altLang="en-US" sz="2200" b="1" smtClean="0">
                <a:latin typeface="Calibri" pitchFamily="34" charset="0"/>
                <a:ea typeface="Arial" pitchFamily="34" charset="0"/>
                <a:cs typeface="Calibri" pitchFamily="34" charset="0"/>
              </a:rPr>
              <a:t>Lynne Munson</a:t>
            </a:r>
            <a:r>
              <a:rPr lang="en-US" altLang="en-US" sz="2200" smtClean="0">
                <a:latin typeface="Calibri" pitchFamily="34" charset="0"/>
                <a:ea typeface="Arial" pitchFamily="34" charset="0"/>
                <a:cs typeface="Calibri" pitchFamily="34" charset="0"/>
              </a:rPr>
              <a:t>, President and Executive Director of Common Core </a:t>
            </a:r>
            <a:endParaRPr lang="en-US" altLang="en-US" sz="2200" b="1" smtClean="0">
              <a:latin typeface="Calibri" pitchFamily="34" charset="0"/>
              <a:ea typeface="Arial" pitchFamily="34" charset="0"/>
              <a:cs typeface="Calibri" pitchFamily="34" charset="0"/>
            </a:endParaRPr>
          </a:p>
          <a:p>
            <a:endParaRPr lang="en-US" altLang="en-US" sz="1900" smtClean="0">
              <a:latin typeface="Calibri" pitchFamily="34" charset="0"/>
              <a:ea typeface="Arial" pitchFamily="34" charset="0"/>
              <a:cs typeface="Calibri" pitchFamily="34" charset="0"/>
            </a:endParaRPr>
          </a:p>
        </p:txBody>
      </p:sp>
      <p:sp>
        <p:nvSpPr>
          <p:cNvPr id="30724" name="TextBox 3"/>
          <p:cNvSpPr txBox="1">
            <a:spLocks noChangeArrowheads="1"/>
          </p:cNvSpPr>
          <p:nvPr/>
        </p:nvSpPr>
        <p:spPr bwMode="auto">
          <a:xfrm>
            <a:off x="4705350" y="5410200"/>
            <a:ext cx="239236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eaLnBrk="0" fontAlgn="base" hangingPunct="0">
              <a:spcBef>
                <a:spcPct val="0"/>
              </a:spcBef>
              <a:spcAft>
                <a:spcPct val="0"/>
              </a:spcAft>
            </a:pPr>
            <a:r>
              <a:rPr lang="en-US" altLang="en-US" sz="2400" b="1">
                <a:solidFill>
                  <a:srgbClr val="FFFFFF"/>
                </a:solidFill>
              </a:rPr>
              <a:t>-arts </a:t>
            </a:r>
          </a:p>
          <a:p>
            <a:pPr eaLnBrk="0" fontAlgn="base" hangingPunct="0">
              <a:spcBef>
                <a:spcPct val="0"/>
              </a:spcBef>
              <a:spcAft>
                <a:spcPct val="0"/>
              </a:spcAft>
            </a:pPr>
            <a:r>
              <a:rPr lang="en-US" altLang="en-US" sz="2400">
                <a:solidFill>
                  <a:srgbClr val="FFFFFF"/>
                </a:solidFill>
              </a:rPr>
              <a:t>(Sept. 13, 2012)</a:t>
            </a:r>
          </a:p>
          <a:p>
            <a:pPr eaLnBrk="0" fontAlgn="base" hangingPunct="0">
              <a:spcBef>
                <a:spcPct val="0"/>
              </a:spcBef>
              <a:spcAft>
                <a:spcPct val="0"/>
              </a:spcAft>
            </a:pPr>
            <a:endParaRPr lang="en-US" altLang="en-US"/>
          </a:p>
        </p:txBody>
      </p:sp>
    </p:spTree>
    <p:extLst>
      <p:ext uri="{BB962C8B-B14F-4D97-AF65-F5344CB8AC3E}">
        <p14:creationId xmlns:p14="http://schemas.microsoft.com/office/powerpoint/2010/main" val="36439141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1417638"/>
          </a:xfrm>
        </p:spPr>
        <p:txBody>
          <a:bodyPr/>
          <a:lstStyle/>
          <a:p>
            <a:pPr algn="l"/>
            <a:r>
              <a:rPr lang="en-US" sz="1800" dirty="0" smtClean="0"/>
              <a:t>1. What is going on in this picture?	</a:t>
            </a:r>
            <a:r>
              <a:rPr lang="en-US" sz="1200" dirty="0"/>
              <a:t> </a:t>
            </a:r>
            <a:r>
              <a:rPr lang="en-US" sz="1200" dirty="0" smtClean="0"/>
              <a:t>		</a:t>
            </a:r>
            <a:r>
              <a:rPr lang="en-US" sz="1800" dirty="0" smtClean="0"/>
              <a:t>3. What </a:t>
            </a:r>
            <a:r>
              <a:rPr lang="en-US" sz="1800" dirty="0"/>
              <a:t>more can we find?</a:t>
            </a:r>
            <a:r>
              <a:rPr lang="en-US" sz="1800" dirty="0" smtClean="0"/>
              <a:t/>
            </a:r>
            <a:br>
              <a:rPr lang="en-US" sz="1800" dirty="0" smtClean="0"/>
            </a:br>
            <a:r>
              <a:rPr lang="en-US" sz="1000" dirty="0" smtClean="0"/>
              <a:t/>
            </a:r>
            <a:br>
              <a:rPr lang="en-US" sz="1000" dirty="0" smtClean="0"/>
            </a:br>
            <a:r>
              <a:rPr lang="en-US" sz="1800" dirty="0" smtClean="0"/>
              <a:t>2. What </a:t>
            </a:r>
            <a:r>
              <a:rPr lang="en-US" sz="1800" dirty="0"/>
              <a:t>do you see that makes you say </a:t>
            </a:r>
            <a:r>
              <a:rPr lang="en-US" sz="1800" dirty="0" smtClean="0"/>
              <a:t>that?		4. What do you wonder?</a:t>
            </a:r>
            <a:endParaRPr lang="en-US" sz="1800"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 y="1181099"/>
            <a:ext cx="8839200" cy="5524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1985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457200" y="0"/>
            <a:ext cx="8229600" cy="1981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smtClean="0">
                <a:latin typeface="Calibri" pitchFamily="34" charset="0"/>
                <a:ea typeface="Arial" pitchFamily="34" charset="0"/>
                <a:cs typeface="Calibri" pitchFamily="34" charset="0"/>
              </a:rPr>
              <a:t>According to David Coleman</a:t>
            </a:r>
            <a:r>
              <a:rPr lang="en-US" altLang="en-US" smtClean="0">
                <a:latin typeface="Calibri" pitchFamily="34" charset="0"/>
                <a:ea typeface="Arial" pitchFamily="34" charset="0"/>
                <a:cs typeface="Calibri" pitchFamily="34" charset="0"/>
              </a:rPr>
              <a:t>…</a:t>
            </a:r>
            <a:br>
              <a:rPr lang="en-US" altLang="en-US" smtClean="0">
                <a:latin typeface="Calibri" pitchFamily="34" charset="0"/>
                <a:ea typeface="Arial" pitchFamily="34" charset="0"/>
                <a:cs typeface="Calibri" pitchFamily="34" charset="0"/>
              </a:rPr>
            </a:br>
            <a:r>
              <a:rPr lang="en-US" altLang="en-US" smtClean="0">
                <a:latin typeface="Calibri" pitchFamily="34" charset="0"/>
                <a:ea typeface="Arial" pitchFamily="34" charset="0"/>
                <a:cs typeface="Calibri" pitchFamily="34" charset="0"/>
              </a:rPr>
              <a:t> </a:t>
            </a:r>
            <a:br>
              <a:rPr lang="en-US" altLang="en-US" smtClean="0">
                <a:latin typeface="Calibri" pitchFamily="34" charset="0"/>
                <a:ea typeface="Arial" pitchFamily="34" charset="0"/>
                <a:cs typeface="Calibri" pitchFamily="34" charset="0"/>
              </a:rPr>
            </a:br>
            <a:r>
              <a:rPr lang="en-US" altLang="en-US" sz="1600" smtClean="0">
                <a:solidFill>
                  <a:srgbClr val="000000"/>
                </a:solidFill>
                <a:latin typeface="Calibri" pitchFamily="34" charset="0"/>
                <a:ea typeface="Arial" pitchFamily="34" charset="0"/>
                <a:cs typeface="Calibri" pitchFamily="34" charset="0"/>
              </a:rPr>
              <a:t>(An architect of the Common Core State Standards that are being adopted </a:t>
            </a:r>
            <a:br>
              <a:rPr lang="en-US" altLang="en-US" sz="1600" smtClean="0">
                <a:solidFill>
                  <a:srgbClr val="000000"/>
                </a:solidFill>
                <a:latin typeface="Calibri" pitchFamily="34" charset="0"/>
                <a:ea typeface="Arial" pitchFamily="34" charset="0"/>
                <a:cs typeface="Calibri" pitchFamily="34" charset="0"/>
              </a:rPr>
            </a:br>
            <a:r>
              <a:rPr lang="en-US" altLang="en-US" sz="1600" smtClean="0">
                <a:solidFill>
                  <a:srgbClr val="000000"/>
                </a:solidFill>
                <a:latin typeface="Calibri" pitchFamily="34" charset="0"/>
                <a:ea typeface="Arial" pitchFamily="34" charset="0"/>
                <a:cs typeface="Calibri" pitchFamily="34" charset="0"/>
              </a:rPr>
              <a:t>in nearly all 50 states, and now the president of the College Board…)</a:t>
            </a:r>
            <a:endParaRPr lang="en-US" altLang="en-US" sz="1600" u="sng" smtClean="0">
              <a:solidFill>
                <a:srgbClr val="000000"/>
              </a:solidFill>
              <a:latin typeface="Calibri" pitchFamily="34" charset="0"/>
              <a:ea typeface="Arial" pitchFamily="34" charset="0"/>
              <a:cs typeface="Calibri" pitchFamily="34" charset="0"/>
            </a:endParaRPr>
          </a:p>
        </p:txBody>
      </p:sp>
      <p:sp>
        <p:nvSpPr>
          <p:cNvPr id="31747" name="Content Placeholder 2"/>
          <p:cNvSpPr>
            <a:spLocks noGrp="1"/>
          </p:cNvSpPr>
          <p:nvPr>
            <p:ph idx="1"/>
          </p:nvPr>
        </p:nvSpPr>
        <p:spPr bwMode="auto">
          <a:xfrm>
            <a:off x="838200" y="2057400"/>
            <a:ext cx="73152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900" smtClean="0">
                <a:solidFill>
                  <a:srgbClr val="FF0000"/>
                </a:solidFill>
                <a:latin typeface="Calibri" pitchFamily="34" charset="0"/>
                <a:ea typeface="Arial" pitchFamily="34" charset="0"/>
                <a:cs typeface="Calibri" pitchFamily="34" charset="0"/>
              </a:rPr>
              <a:t>   </a:t>
            </a:r>
            <a:r>
              <a:rPr lang="en-US" altLang="en-US" sz="2800" smtClean="0">
                <a:solidFill>
                  <a:schemeClr val="tx1"/>
                </a:solidFill>
                <a:latin typeface="Calibri" pitchFamily="34" charset="0"/>
                <a:ea typeface="Arial" pitchFamily="34" charset="0"/>
                <a:cs typeface="Calibri" pitchFamily="34" charset="0"/>
              </a:rPr>
              <a:t>“The great news is that the standards call on so many things the arts do well. The tradition of careful observation, attention to evidence and artists’ choices, the love of taking an artist’s work seriously lies at the heart of these standards.”</a:t>
            </a:r>
          </a:p>
          <a:p>
            <a:endParaRPr lang="en-US" altLang="en-US" smtClean="0">
              <a:latin typeface="Calibri" pitchFamily="34" charset="0"/>
              <a:ea typeface="Arial" pitchFamily="34" charset="0"/>
              <a:cs typeface="Calibri" pitchFamily="34" charset="0"/>
            </a:endParaRPr>
          </a:p>
          <a:p>
            <a:r>
              <a:rPr lang="en-US" altLang="en-US" sz="2100" smtClean="0">
                <a:latin typeface="Calibri" pitchFamily="34" charset="0"/>
                <a:ea typeface="Arial" pitchFamily="34" charset="0"/>
                <a:cs typeface="Calibri" pitchFamily="34" charset="0"/>
                <a:hlinkClick r:id="rId3"/>
              </a:rPr>
              <a:t>http://blog.artsusa.org/2012/09/17/common-core-architect-adds-to-blog-salon-discussion/#more-16907</a:t>
            </a:r>
            <a:r>
              <a:rPr lang="en-US" altLang="en-US" sz="2100" smtClean="0">
                <a:latin typeface="Calibri" pitchFamily="34" charset="0"/>
                <a:ea typeface="Arial" pitchFamily="34" charset="0"/>
                <a:cs typeface="Calibri" pitchFamily="34" charset="0"/>
              </a:rPr>
              <a:t> </a:t>
            </a:r>
          </a:p>
        </p:txBody>
      </p:sp>
    </p:spTree>
    <p:extLst>
      <p:ext uri="{BB962C8B-B14F-4D97-AF65-F5344CB8AC3E}">
        <p14:creationId xmlns:p14="http://schemas.microsoft.com/office/powerpoint/2010/main" val="1764216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2758</TotalTime>
  <Words>903</Words>
  <Application>Microsoft Office PowerPoint</Application>
  <PresentationFormat>On-screen Show (4:3)</PresentationFormat>
  <Paragraphs>137</Paragraphs>
  <Slides>11</Slides>
  <Notes>11</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1_simple-light</vt:lpstr>
      <vt:lpstr>simple-light</vt:lpstr>
      <vt:lpstr>PowerPoint Presentation</vt:lpstr>
      <vt:lpstr>Norms</vt:lpstr>
      <vt:lpstr>Section 2: VAPA and Literacy Standards </vt:lpstr>
      <vt:lpstr>Visual and Performing Arts Framework</vt:lpstr>
      <vt:lpstr>VAPA Strands</vt:lpstr>
      <vt:lpstr>Teacher Reflection</vt:lpstr>
      <vt:lpstr>The Arts are Texts</vt:lpstr>
      <vt:lpstr>1. What is going on in this picture?    3. What more can we find?  2. What do you see that makes you say that?  4. What do you wonder?</vt:lpstr>
      <vt:lpstr>According to David Coleman…   (An architect of the Common Core State Standards that are being adopted  in nearly all 50 states, and now the president of the College Board…)</vt:lpstr>
      <vt:lpstr>PowerPoint Presentation</vt:lpstr>
      <vt:lpstr>Teacher Reflection</vt:lpstr>
    </vt:vector>
  </TitlesOfParts>
  <Company>BCOE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Wyffels, Keith</cp:lastModifiedBy>
  <cp:revision>93</cp:revision>
  <cp:lastPrinted>2016-01-11T23:03:06Z</cp:lastPrinted>
  <dcterms:created xsi:type="dcterms:W3CDTF">2015-10-28T00:09:46Z</dcterms:created>
  <dcterms:modified xsi:type="dcterms:W3CDTF">2016-01-15T20:16:33Z</dcterms:modified>
</cp:coreProperties>
</file>