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6"/>
  </p:notesMasterIdLst>
  <p:sldIdLst>
    <p:sldId id="361" r:id="rId3"/>
    <p:sldId id="410" r:id="rId4"/>
    <p:sldId id="415" r:id="rId5"/>
    <p:sldId id="417" r:id="rId6"/>
    <p:sldId id="416" r:id="rId7"/>
    <p:sldId id="418" r:id="rId8"/>
    <p:sldId id="419" r:id="rId9"/>
    <p:sldId id="420" r:id="rId10"/>
    <p:sldId id="421" r:id="rId11"/>
    <p:sldId id="422" r:id="rId12"/>
    <p:sldId id="423" r:id="rId13"/>
    <p:sldId id="424" r:id="rId14"/>
    <p:sldId id="425" r:id="rId15"/>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90610" autoAdjust="0"/>
  </p:normalViewPr>
  <p:slideViewPr>
    <p:cSldViewPr>
      <p:cViewPr varScale="1">
        <p:scale>
          <a:sx n="106" d="100"/>
          <a:sy n="106" d="100"/>
        </p:scale>
        <p:origin x="-17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1/14/2016</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smtClean="0"/>
              <a:t>Slide 1</a:t>
            </a:r>
          </a:p>
          <a:p>
            <a:r>
              <a:rPr lang="en-US" altLang="en-US" sz="2000" b="0" dirty="0" smtClean="0"/>
              <a:t>Title Page</a:t>
            </a:r>
            <a:endParaRPr lang="en-US" altLang="en-US" sz="2000" b="0" dirty="0"/>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a:headEnd/>
            <a:tailEnd/>
          </a:ln>
        </p:spPr>
      </p:sp>
      <p:sp>
        <p:nvSpPr>
          <p:cNvPr id="962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Slide 10</a:t>
            </a:r>
          </a:p>
          <a:p>
            <a:pPr eaLnBrk="1" hangingPunct="1"/>
            <a:r>
              <a:rPr lang="en-US" altLang="en-US" dirty="0" smtClean="0"/>
              <a:t>Available Artsource® units</a:t>
            </a:r>
          </a:p>
          <a:p>
            <a:pPr eaLnBrk="1" hangingPunct="1"/>
            <a:r>
              <a:rPr lang="en-US" altLang="en-US" dirty="0" smtClean="0"/>
              <a:t>69 total units in dance, music, and theatre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a:miter lim="800000"/>
            <a:headEnd/>
            <a:tailEnd/>
          </a:ln>
        </p:spPr>
      </p:sp>
      <p:sp>
        <p:nvSpPr>
          <p:cNvPr id="972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smtClean="0">
                <a:latin typeface="Calibri" pitchFamily="34" charset="0"/>
              </a:rPr>
              <a:t>Slide 11 (10 min)</a:t>
            </a:r>
          </a:p>
          <a:p>
            <a:pPr eaLnBrk="1" hangingPunct="1">
              <a:spcBef>
                <a:spcPct val="0"/>
              </a:spcBef>
            </a:pPr>
            <a:r>
              <a:rPr lang="en-US" altLang="en-US" b="0" dirty="0" smtClean="0">
                <a:latin typeface="Calibri" pitchFamily="34" charset="0"/>
              </a:rPr>
              <a:t>Arts Integration Resources</a:t>
            </a:r>
          </a:p>
          <a:p>
            <a:pPr eaLnBrk="1" hangingPunct="1">
              <a:spcBef>
                <a:spcPct val="0"/>
              </a:spcBef>
            </a:pPr>
            <a:r>
              <a:rPr lang="en-US" altLang="en-US" b="0" dirty="0" smtClean="0">
                <a:latin typeface="Calibri" pitchFamily="34" charset="0"/>
              </a:rPr>
              <a:t>Explore the Artsource® website, including the glossaries.</a:t>
            </a:r>
          </a:p>
          <a:p>
            <a:pPr eaLnBrk="1" hangingPunct="1">
              <a:spcBef>
                <a:spcPct val="0"/>
              </a:spcBef>
            </a:pPr>
            <a:r>
              <a:rPr lang="en-US" altLang="en-US" b="0" dirty="0" smtClean="0">
                <a:latin typeface="Calibri" pitchFamily="34" charset="0"/>
              </a:rPr>
              <a:t>Briefly show participants where this module is online, as well as all Creativity at the Core modules.</a:t>
            </a:r>
          </a:p>
          <a:p>
            <a:pPr eaLnBrk="1" hangingPunct="1">
              <a:spcBef>
                <a:spcPct val="0"/>
              </a:spcBef>
            </a:pPr>
            <a:r>
              <a:rPr lang="en-US" altLang="en-US" b="0" dirty="0" smtClean="0">
                <a:latin typeface="Calibri" pitchFamily="34" charset="0"/>
              </a:rPr>
              <a:t>Listen to a short snippet of one of the Module 2 webinars.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a:miter lim="800000"/>
            <a:headEnd/>
            <a:tailEnd/>
          </a:ln>
        </p:spPr>
      </p:sp>
      <p:sp>
        <p:nvSpPr>
          <p:cNvPr id="2078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12 (20 min)</a:t>
            </a:r>
          </a:p>
          <a:p>
            <a:pPr eaLnBrk="1" hangingPunct="1">
              <a:spcBef>
                <a:spcPct val="0"/>
              </a:spcBef>
            </a:pPr>
            <a:r>
              <a:rPr lang="en-US" altLang="en-US" dirty="0" smtClean="0">
                <a:latin typeface="Calibri" pitchFamily="34" charset="0"/>
              </a:rPr>
              <a:t>Synthesis of the Day Reflection</a:t>
            </a:r>
          </a:p>
          <a:p>
            <a:pPr eaLnBrk="1" hangingPunct="1">
              <a:spcBef>
                <a:spcPct val="0"/>
              </a:spcBef>
            </a:pPr>
            <a:r>
              <a:rPr lang="en-US" altLang="en-US" dirty="0" smtClean="0">
                <a:latin typeface="Calibri" pitchFamily="34" charset="0"/>
              </a:rPr>
              <a:t>The ORID discussion can encompass the content of all 5 module sections (recommended), rather than just for section 5. Facilitator should be familiar with ORID before using this technique.</a:t>
            </a:r>
          </a:p>
        </p:txBody>
      </p:sp>
      <p:sp>
        <p:nvSpPr>
          <p:cNvPr id="2078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D0B8C66F-39A7-4A1C-8E8D-0CDC2F583C47}" type="slidenum">
              <a:rPr lang="en-US" altLang="en-US">
                <a:solidFill>
                  <a:prstClr val="black"/>
                </a:solidFill>
                <a:latin typeface="Calibri" pitchFamily="34" charset="0"/>
                <a:cs typeface="Arial" pitchFamily="34" charset="0"/>
              </a:rPr>
              <a:pPr>
                <a:spcBef>
                  <a:spcPct val="0"/>
                </a:spcBef>
              </a:pPr>
              <a:t>12</a:t>
            </a:fld>
            <a:endParaRPr lang="en-US" altLang="en-US">
              <a:solidFill>
                <a:prstClr val="black"/>
              </a:solidFill>
              <a:latin typeface="Calibri" pitchFamily="34" charset="0"/>
              <a:cs typeface="Arial" pitchFamily="34" charset="0"/>
            </a:endParaRPr>
          </a:p>
        </p:txBody>
      </p:sp>
    </p:spTree>
    <p:extLst>
      <p:ext uri="{BB962C8B-B14F-4D97-AF65-F5344CB8AC3E}">
        <p14:creationId xmlns:p14="http://schemas.microsoft.com/office/powerpoint/2010/main" val="2079955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a:headEnd/>
            <a:tailEnd/>
          </a:ln>
        </p:spPr>
      </p:sp>
      <p:sp>
        <p:nvSpPr>
          <p:cNvPr id="2099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13</a:t>
            </a:r>
          </a:p>
          <a:p>
            <a:r>
              <a:rPr lang="en-US" altLang="en-US" smtClean="0"/>
              <a:t>Closing quote from Arne Duncan about the importance of arts education</a:t>
            </a:r>
          </a:p>
        </p:txBody>
      </p:sp>
      <p:sp>
        <p:nvSpPr>
          <p:cNvPr id="2099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2104138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2</a:t>
            </a:r>
          </a:p>
          <a:p>
            <a:pPr eaLnBrk="1" hangingPunct="1">
              <a:spcBef>
                <a:spcPct val="0"/>
              </a:spcBef>
            </a:pPr>
            <a:r>
              <a:rPr lang="en-US" altLang="en-US" dirty="0" smtClean="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smtClean="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a:headEnd/>
            <a:tailEnd/>
          </a:ln>
        </p:spPr>
      </p:sp>
      <p:sp>
        <p:nvSpPr>
          <p:cNvPr id="1945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a:t>
            </a:r>
          </a:p>
          <a:p>
            <a:r>
              <a:rPr lang="en-US" altLang="en-US" dirty="0" smtClean="0"/>
              <a:t>Focusing on the objective for section 5, and an example of implementation.</a:t>
            </a:r>
          </a:p>
          <a:p>
            <a:endParaRPr lang="en-US" altLang="en-US" dirty="0" smtClean="0"/>
          </a:p>
          <a:p>
            <a:r>
              <a:rPr lang="en-US" altLang="en-US" dirty="0" smtClean="0"/>
              <a:t>Arts Specialist Carolyn Steele presents the Artsource® lessons to teachers of core content areas who, together, share students.  Carolyn was trained by The Music Center’s 2014 Institute for Teachers.  As a Professional Learning Community (PLCs),  the 4th and 5th grade teachers brainstorm together.  Collaboratively, they reviewed the Artsource® lessons, discussed the lesson outcomes with Carolyn and identified entry points that aligned to historical and cultural context within the core content areas, including English Language Arts, Social Sciences and aligned them to Common Core standards in literacy and tied them to the VAPA framework. </a:t>
            </a:r>
          </a:p>
        </p:txBody>
      </p:sp>
      <p:sp>
        <p:nvSpPr>
          <p:cNvPr id="1945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extLst>
      <p:ext uri="{BB962C8B-B14F-4D97-AF65-F5344CB8AC3E}">
        <p14:creationId xmlns:p14="http://schemas.microsoft.com/office/powerpoint/2010/main" val="372879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a:headEnd/>
            <a:tailEnd/>
          </a:ln>
        </p:spPr>
      </p:sp>
      <p:sp>
        <p:nvSpPr>
          <p:cNvPr id="1966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a:t>
            </a:r>
            <a:r>
              <a:rPr lang="en-US" altLang="en-US" dirty="0" smtClean="0"/>
              <a:t>4</a:t>
            </a:r>
            <a:endParaRPr lang="en-US" altLang="en-US" dirty="0" smtClean="0"/>
          </a:p>
          <a:p>
            <a:r>
              <a:rPr lang="en-US" altLang="en-US" dirty="0" smtClean="0"/>
              <a:t>PLC with Carolyn Steele.</a:t>
            </a:r>
          </a:p>
          <a:p>
            <a:r>
              <a:rPr lang="en-US" altLang="en-US" dirty="0" smtClean="0"/>
              <a:t>Note the aha moment regarding the Tee-pees and the power of PLCs.</a:t>
            </a:r>
          </a:p>
          <a:p>
            <a:r>
              <a:rPr lang="en-US" altLang="en-US" dirty="0" smtClean="0"/>
              <a:t>As a Professional Learning Community, teachers brainstorm together.  </a:t>
            </a:r>
          </a:p>
          <a:p>
            <a:r>
              <a:rPr lang="en-US" altLang="en-US" dirty="0" smtClean="0"/>
              <a:t>Collaboratively, they reviewed the </a:t>
            </a:r>
            <a:r>
              <a:rPr lang="en-US" altLang="en-US" dirty="0" smtClean="0"/>
              <a:t>Artsource® </a:t>
            </a:r>
            <a:r>
              <a:rPr lang="en-US" altLang="en-US" dirty="0" smtClean="0"/>
              <a:t>lessons, discussed the lesson outcomes with Carolyn and identified entry points that aligned to historical and cultural context within the core content areas, including English Language Arts, Social Sciences and aligned them to Common Core standards in literacy and tied them to the VAPA framework.  </a:t>
            </a:r>
          </a:p>
          <a:p>
            <a:endParaRPr lang="en-US" altLang="en-US" dirty="0" smtClean="0"/>
          </a:p>
        </p:txBody>
      </p:sp>
      <p:sp>
        <p:nvSpPr>
          <p:cNvPr id="1966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4037899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a:headEnd/>
            <a:tailEnd/>
          </a:ln>
        </p:spPr>
      </p:sp>
      <p:sp>
        <p:nvSpPr>
          <p:cNvPr id="2048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a:t>
            </a:r>
            <a:r>
              <a:rPr lang="en-US" altLang="en-US" dirty="0" smtClean="0"/>
              <a:t>5</a:t>
            </a:r>
            <a:endParaRPr lang="en-US" altLang="en-US" dirty="0" smtClean="0"/>
          </a:p>
          <a:p>
            <a:r>
              <a:rPr lang="en-US" altLang="en-US" dirty="0" smtClean="0"/>
              <a:t>Common Core and VAPA standards that apply to this collaborative lesson</a:t>
            </a:r>
          </a:p>
        </p:txBody>
      </p:sp>
      <p:sp>
        <p:nvSpPr>
          <p:cNvPr id="2048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1450500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a:headEnd/>
            <a:tailEnd/>
          </a:ln>
        </p:spPr>
      </p:sp>
      <p:sp>
        <p:nvSpPr>
          <p:cNvPr id="1976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6 </a:t>
            </a:r>
          </a:p>
          <a:p>
            <a:r>
              <a:rPr lang="en-US" altLang="en-US" dirty="0" smtClean="0"/>
              <a:t>These are examples of the tee-pees that were created in English Language Arts classes.  The lesson required the student to identify:</a:t>
            </a:r>
          </a:p>
          <a:p>
            <a:r>
              <a:rPr lang="en-US" altLang="en-US" dirty="0" smtClean="0"/>
              <a:t>Who the characters are</a:t>
            </a:r>
          </a:p>
          <a:p>
            <a:r>
              <a:rPr lang="en-US" altLang="en-US" dirty="0" smtClean="0"/>
              <a:t>What is the plot of the story</a:t>
            </a:r>
          </a:p>
          <a:p>
            <a:r>
              <a:rPr lang="en-US" altLang="en-US" dirty="0" smtClean="0"/>
              <a:t>What is the setting of the story</a:t>
            </a:r>
          </a:p>
          <a:p>
            <a:r>
              <a:rPr lang="en-US" altLang="en-US" dirty="0" smtClean="0"/>
              <a:t>Why the story was </a:t>
            </a:r>
            <a:r>
              <a:rPr lang="en-US" altLang="en-US" dirty="0" smtClean="0"/>
              <a:t>told/written</a:t>
            </a:r>
          </a:p>
          <a:p>
            <a:r>
              <a:rPr lang="en-US" altLang="en-US" dirty="0" smtClean="0"/>
              <a:t>See Grades 4-5 Lesson Plan &amp; Resources Handout</a:t>
            </a:r>
            <a:endParaRPr lang="en-US" altLang="en-US" dirty="0" smtClean="0"/>
          </a:p>
        </p:txBody>
      </p:sp>
      <p:sp>
        <p:nvSpPr>
          <p:cNvPr id="1976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3418651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a:headEnd/>
            <a:tailEnd/>
          </a:ln>
        </p:spPr>
      </p:sp>
      <p:sp>
        <p:nvSpPr>
          <p:cNvPr id="1986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7</a:t>
            </a:r>
          </a:p>
          <a:p>
            <a:r>
              <a:rPr lang="en-US" altLang="en-US" dirty="0" smtClean="0"/>
              <a:t>The tee-pees project incorporated Visual Art (2D &amp; 3D), ELA, Social Studies, and Science Standards</a:t>
            </a:r>
          </a:p>
          <a:p>
            <a:endParaRPr lang="en-US" altLang="en-US" dirty="0" smtClean="0"/>
          </a:p>
        </p:txBody>
      </p:sp>
      <p:sp>
        <p:nvSpPr>
          <p:cNvPr id="198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1539573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a:headEnd/>
            <a:tailEnd/>
          </a:ln>
        </p:spPr>
      </p:sp>
      <p:sp>
        <p:nvSpPr>
          <p:cNvPr id="199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8 (5 min)</a:t>
            </a:r>
          </a:p>
          <a:p>
            <a:r>
              <a:rPr lang="en-US" altLang="en-US" dirty="0" smtClean="0"/>
              <a:t>Show YouTube video of students learning the story’s vocabulary, theatre pantomime skills, theatre stage etiquette and soundscapes during progressive lessons on "The Quillwork Girl".</a:t>
            </a:r>
          </a:p>
          <a:p>
            <a:r>
              <a:rPr lang="en-US" altLang="en-US" dirty="0" smtClean="0"/>
              <a:t>YouTube Video: https://</a:t>
            </a:r>
            <a:r>
              <a:rPr lang="en-US" altLang="en-US" dirty="0" smtClean="0"/>
              <a:t>goo.gl/FyQdgT</a:t>
            </a:r>
          </a:p>
          <a:p>
            <a:r>
              <a:rPr lang="en-US" altLang="en-US" dirty="0" smtClean="0"/>
              <a:t>See Theatre Resources Handout</a:t>
            </a:r>
            <a:endParaRPr lang="en-US" altLang="en-US" dirty="0" smtClean="0"/>
          </a:p>
        </p:txBody>
      </p:sp>
      <p:sp>
        <p:nvSpPr>
          <p:cNvPr id="1996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852042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a:headEnd/>
            <a:tailEnd/>
          </a:ln>
        </p:spPr>
      </p:sp>
      <p:sp>
        <p:nvSpPr>
          <p:cNvPr id="199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9 (5 min)</a:t>
            </a:r>
          </a:p>
          <a:p>
            <a:r>
              <a:rPr lang="en-US" altLang="en-US" dirty="0" smtClean="0"/>
              <a:t>The students were also given an opportunity to rehearse on stage... Show YouTube Video:</a:t>
            </a:r>
          </a:p>
          <a:p>
            <a:r>
              <a:rPr lang="en-US" altLang="en-US" dirty="0" smtClean="0"/>
              <a:t>https://goo.gl/Yuyg4i </a:t>
            </a:r>
            <a:endParaRPr lang="en-US" altLang="en-US" dirty="0" smtClean="0"/>
          </a:p>
          <a:p>
            <a:r>
              <a:rPr lang="en-US" altLang="en-US" dirty="0" smtClean="0"/>
              <a:t>See Creativity Rubric Handout</a:t>
            </a:r>
            <a:endParaRPr lang="en-US" altLang="en-US" dirty="0" smtClean="0"/>
          </a:p>
        </p:txBody>
      </p:sp>
      <p:sp>
        <p:nvSpPr>
          <p:cNvPr id="1996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852042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1/14/2016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1/14/2016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1487159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42633972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85" r:id="rId3"/>
    <p:sldLayoutId id="2147483686" r:id="rId4"/>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hyperlink" Target="https://youtu.be/19cuushj5go" TargetMode="External"/><Relationship Id="rId3" Type="http://schemas.openxmlformats.org/officeDocument/2006/relationships/hyperlink" Target="http://www.musiccenter.org/artsource" TargetMode="External"/><Relationship Id="rId7" Type="http://schemas.openxmlformats.org/officeDocument/2006/relationships/hyperlink" Target="http://ccsesaarts.org/creativity-at-the-core/"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www.musiccenter.org/Documents/Education/Theatre-Glossary-Assessment.pdf" TargetMode="External"/><Relationship Id="rId5" Type="http://schemas.openxmlformats.org/officeDocument/2006/relationships/hyperlink" Target="http://www.musiccenter.org/Documents/Education/Music-Glossary-Assessment.pdf" TargetMode="External"/><Relationship Id="rId10" Type="http://schemas.openxmlformats.org/officeDocument/2006/relationships/hyperlink" Target="https://www.youtube.com/watch?v=19cuushj5go" TargetMode="External"/><Relationship Id="rId4" Type="http://schemas.openxmlformats.org/officeDocument/2006/relationships/hyperlink" Target="http://www.musiccenter.org/Documents/Education/Dance-Glossary-Assessment.pdf" TargetMode="External"/><Relationship Id="rId9" Type="http://schemas.openxmlformats.org/officeDocument/2006/relationships/hyperlink" Target="https://goo.gl/0y63jQ"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goo.gl/xT4kCu"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goo.gl/FyQdgT"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hyperlink" Target="https://goo.gl/Yuyg4i"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smtClean="0">
                <a:solidFill>
                  <a:srgbClr val="FFFFFF"/>
                </a:solidFill>
                <a:latin typeface="Arial Black" panose="020B0A04020102020204" pitchFamily="34" charset="0"/>
                <a:ea typeface="MS PGothic" pitchFamily="34" charset="-128"/>
                <a:sym typeface="Arial" pitchFamily="34" charset="0"/>
              </a:rPr>
              <a:t>Section 5</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a:t>
            </a:r>
            <a:r>
              <a:rPr lang="en-US" sz="2400" i="1" dirty="0" smtClean="0">
                <a:solidFill>
                  <a:srgbClr val="FFFFFF"/>
                </a:solidFill>
                <a:ea typeface="MS PGothic" pitchFamily="34" charset="-128"/>
                <a:cs typeface="Arial" panose="020B0604020202020204" pitchFamily="34" charset="0"/>
                <a:sym typeface="Arial" pitchFamily="34" charset="0"/>
              </a:rPr>
              <a:t>Center</a:t>
            </a:r>
            <a:endParaRPr lang="en-US" sz="2400" i="1" dirty="0">
              <a:solidFill>
                <a:srgbClr val="FFFFFF"/>
              </a:solidFill>
              <a:ea typeface="MS PGothic" pitchFamily="34" charset="-128"/>
              <a:cs typeface="Arial" panose="020B0604020202020204" pitchFamily="34" charset="0"/>
              <a:sym typeface="Arial" pitchFamily="34" charset="0"/>
            </a:endParaRPr>
          </a:p>
        </p:txBody>
      </p:sp>
    </p:spTree>
    <p:extLst>
      <p:ext uri="{BB962C8B-B14F-4D97-AF65-F5344CB8AC3E}">
        <p14:creationId xmlns:p14="http://schemas.microsoft.com/office/powerpoint/2010/main" val="135081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cs typeface="Calibri" pitchFamily="34" charset="0"/>
              </a:rPr>
              <a:t>There are 68 Other </a:t>
            </a:r>
            <a:r>
              <a:rPr lang="en-US" altLang="en-US" i="1" smtClean="0">
                <a:latin typeface="Calibri" pitchFamily="34" charset="0"/>
                <a:ea typeface="MS PGothic" pitchFamily="34" charset="-128"/>
                <a:cs typeface="Calibri" pitchFamily="34" charset="0"/>
              </a:rPr>
              <a:t>Artsource® Units!</a:t>
            </a:r>
            <a:endParaRPr lang="en-US" altLang="en-US" smtClean="0">
              <a:latin typeface="Calibri" pitchFamily="34" charset="0"/>
              <a:cs typeface="Calibri" pitchFamily="34" charset="0"/>
            </a:endParaRPr>
          </a:p>
        </p:txBody>
      </p:sp>
      <p:pic>
        <p:nvPicPr>
          <p:cNvPr id="491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1447800"/>
            <a:ext cx="454025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933450"/>
            <a:ext cx="4768850" cy="423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357313"/>
            <a:ext cx="995363" cy="540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21857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228600" y="76200"/>
            <a:ext cx="8686800" cy="121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Arts Integration Resources</a:t>
            </a:r>
          </a:p>
        </p:txBody>
      </p:sp>
      <p:sp>
        <p:nvSpPr>
          <p:cNvPr id="50179" name="Content Placeholder 2"/>
          <p:cNvSpPr>
            <a:spLocks noGrp="1"/>
          </p:cNvSpPr>
          <p:nvPr>
            <p:ph idx="1"/>
          </p:nvPr>
        </p:nvSpPr>
        <p:spPr bwMode="auto">
          <a:xfrm>
            <a:off x="228600" y="762000"/>
            <a:ext cx="86868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90000"/>
              </a:lnSpc>
              <a:spcBef>
                <a:spcPts val="1200"/>
              </a:spcBef>
              <a:spcAft>
                <a:spcPts val="600"/>
              </a:spcAft>
            </a:pPr>
            <a:endParaRPr lang="en-US" altLang="en-US" sz="1800" b="1" dirty="0" smtClean="0">
              <a:latin typeface="Calibri" pitchFamily="34" charset="0"/>
              <a:ea typeface="MS PGothic" pitchFamily="34" charset="-128"/>
              <a:cs typeface="Calibri" pitchFamily="34" charset="0"/>
            </a:endParaRPr>
          </a:p>
          <a:p>
            <a:pPr marL="0" indent="0" eaLnBrk="1" hangingPunct="1">
              <a:lnSpc>
                <a:spcPct val="90000"/>
              </a:lnSpc>
              <a:spcBef>
                <a:spcPts val="1200"/>
              </a:spcBef>
              <a:spcAft>
                <a:spcPts val="600"/>
              </a:spcAft>
            </a:pPr>
            <a:r>
              <a:rPr lang="en-US" altLang="en-US" sz="1800" b="1" dirty="0" smtClean="0">
                <a:latin typeface="Calibri" pitchFamily="34" charset="0"/>
                <a:ea typeface="MS PGothic" pitchFamily="34" charset="-128"/>
                <a:cs typeface="Calibri" pitchFamily="34" charset="0"/>
              </a:rPr>
              <a:t>The Music Center’s </a:t>
            </a:r>
            <a:r>
              <a:rPr lang="en-US" altLang="en-US" sz="1800" b="1" i="1" dirty="0" smtClean="0">
                <a:latin typeface="Calibri" pitchFamily="34" charset="0"/>
                <a:ea typeface="MS PGothic" pitchFamily="34" charset="-128"/>
                <a:cs typeface="Calibri" pitchFamily="34" charset="0"/>
              </a:rPr>
              <a:t>Artsource®</a:t>
            </a:r>
            <a:r>
              <a:rPr lang="en-US" altLang="en-US" sz="1800" b="1" dirty="0" smtClean="0">
                <a:latin typeface="Calibri" pitchFamily="34" charset="0"/>
                <a:ea typeface="MS PGothic" pitchFamily="34" charset="-128"/>
                <a:cs typeface="Calibri" pitchFamily="34" charset="0"/>
              </a:rPr>
              <a:t> Curriculum:</a:t>
            </a:r>
          </a:p>
          <a:p>
            <a:pPr marL="0" indent="0" eaLnBrk="1" hangingPunct="1">
              <a:lnSpc>
                <a:spcPct val="90000"/>
              </a:lnSpc>
              <a:spcAft>
                <a:spcPts val="1200"/>
              </a:spcAft>
            </a:pPr>
            <a:r>
              <a:rPr lang="en-US" altLang="en-US" sz="1800" dirty="0" smtClean="0">
                <a:latin typeface="Calibri" pitchFamily="34" charset="0"/>
                <a:ea typeface="MS PGothic" pitchFamily="34" charset="-128"/>
                <a:cs typeface="Calibri" pitchFamily="34" charset="0"/>
                <a:hlinkClick r:id="rId3"/>
              </a:rPr>
              <a:t>http://www.musiccenter.org/artsource</a:t>
            </a:r>
            <a:endParaRPr lang="en-US" altLang="en-US" sz="1800" dirty="0" smtClean="0">
              <a:latin typeface="Calibri" pitchFamily="34" charset="0"/>
              <a:ea typeface="MS PGothic" pitchFamily="34" charset="-128"/>
              <a:cs typeface="Calibri" pitchFamily="34" charset="0"/>
            </a:endParaRPr>
          </a:p>
          <a:p>
            <a:pPr marL="0" indent="0" eaLnBrk="1" hangingPunct="1">
              <a:lnSpc>
                <a:spcPct val="90000"/>
              </a:lnSpc>
              <a:spcBef>
                <a:spcPts val="1200"/>
              </a:spcBef>
            </a:pPr>
            <a:r>
              <a:rPr lang="en-US" altLang="en-US" sz="1800" b="1" i="1" dirty="0" smtClean="0">
                <a:latin typeface="Calibri" pitchFamily="34" charset="0"/>
                <a:ea typeface="MS PGothic" pitchFamily="34" charset="-128"/>
                <a:cs typeface="Calibri" pitchFamily="34" charset="0"/>
              </a:rPr>
              <a:t>Artsource® </a:t>
            </a:r>
            <a:r>
              <a:rPr lang="en-US" altLang="en-US" sz="1800" b="1" dirty="0" smtClean="0">
                <a:latin typeface="Calibri" pitchFamily="34" charset="0"/>
                <a:ea typeface="MS PGothic" pitchFamily="34" charset="-128"/>
                <a:cs typeface="Calibri" pitchFamily="34" charset="0"/>
              </a:rPr>
              <a:t>Dance Glossary: </a:t>
            </a:r>
          </a:p>
          <a:p>
            <a:pPr marL="0" indent="0" eaLnBrk="1" hangingPunct="1">
              <a:lnSpc>
                <a:spcPct val="90000"/>
              </a:lnSpc>
              <a:spcBef>
                <a:spcPts val="600"/>
              </a:spcBef>
              <a:spcAft>
                <a:spcPts val="1200"/>
              </a:spcAft>
            </a:pPr>
            <a:r>
              <a:rPr lang="en-US" altLang="en-US" sz="1800" dirty="0" smtClean="0">
                <a:latin typeface="Calibri" pitchFamily="34" charset="0"/>
                <a:ea typeface="MS PGothic" pitchFamily="34" charset="-128"/>
                <a:cs typeface="Calibri" pitchFamily="34" charset="0"/>
                <a:hlinkClick r:id="rId4"/>
              </a:rPr>
              <a:t>http://www.musiccenter.org/Documents/Education/Dance-Glossary-Assessment.pdf</a:t>
            </a:r>
            <a:r>
              <a:rPr lang="en-US" altLang="en-US" sz="1800" dirty="0" smtClean="0">
                <a:latin typeface="Calibri" pitchFamily="34" charset="0"/>
                <a:ea typeface="MS PGothic" pitchFamily="34" charset="-128"/>
                <a:cs typeface="Calibri" pitchFamily="34" charset="0"/>
              </a:rPr>
              <a:t> </a:t>
            </a:r>
          </a:p>
          <a:p>
            <a:pPr marL="0" indent="0" eaLnBrk="1" hangingPunct="1">
              <a:lnSpc>
                <a:spcPct val="90000"/>
              </a:lnSpc>
              <a:spcBef>
                <a:spcPts val="1200"/>
              </a:spcBef>
            </a:pPr>
            <a:r>
              <a:rPr lang="en-US" altLang="en-US" sz="1800" b="1" i="1" dirty="0" smtClean="0">
                <a:latin typeface="Calibri" pitchFamily="34" charset="0"/>
                <a:ea typeface="MS PGothic" pitchFamily="34" charset="-128"/>
                <a:cs typeface="Calibri" pitchFamily="34" charset="0"/>
              </a:rPr>
              <a:t>Artsource® </a:t>
            </a:r>
            <a:r>
              <a:rPr lang="en-US" altLang="en-US" sz="1800" b="1" dirty="0" smtClean="0">
                <a:latin typeface="Calibri" pitchFamily="34" charset="0"/>
                <a:ea typeface="MS PGothic" pitchFamily="34" charset="-128"/>
                <a:cs typeface="Calibri" pitchFamily="34" charset="0"/>
              </a:rPr>
              <a:t>Music Glossary: </a:t>
            </a:r>
          </a:p>
          <a:p>
            <a:pPr marL="0" indent="0" eaLnBrk="1" hangingPunct="1">
              <a:lnSpc>
                <a:spcPct val="90000"/>
              </a:lnSpc>
              <a:spcBef>
                <a:spcPts val="600"/>
              </a:spcBef>
              <a:spcAft>
                <a:spcPts val="1200"/>
              </a:spcAft>
            </a:pPr>
            <a:r>
              <a:rPr lang="en-US" altLang="en-US" sz="1800" dirty="0" smtClean="0">
                <a:latin typeface="Calibri" pitchFamily="34" charset="0"/>
                <a:ea typeface="MS PGothic" pitchFamily="34" charset="-128"/>
                <a:cs typeface="Calibri" pitchFamily="34" charset="0"/>
                <a:hlinkClick r:id="rId5"/>
              </a:rPr>
              <a:t>http://www.musiccenter.org/Documents/Education/Music-Glossary-Assessment.pdf</a:t>
            </a:r>
            <a:r>
              <a:rPr lang="en-US" altLang="en-US" sz="1800" dirty="0" smtClean="0">
                <a:latin typeface="Calibri" pitchFamily="34" charset="0"/>
                <a:ea typeface="MS PGothic" pitchFamily="34" charset="-128"/>
                <a:cs typeface="Calibri" pitchFamily="34" charset="0"/>
              </a:rPr>
              <a:t> </a:t>
            </a:r>
          </a:p>
          <a:p>
            <a:pPr marL="0" indent="0" eaLnBrk="1" hangingPunct="1">
              <a:lnSpc>
                <a:spcPct val="90000"/>
              </a:lnSpc>
              <a:spcBef>
                <a:spcPts val="1200"/>
              </a:spcBef>
            </a:pPr>
            <a:r>
              <a:rPr lang="en-US" altLang="en-US" sz="1800" b="1" i="1" dirty="0" smtClean="0">
                <a:latin typeface="Calibri" pitchFamily="34" charset="0"/>
                <a:ea typeface="MS PGothic" pitchFamily="34" charset="-128"/>
                <a:cs typeface="Calibri" pitchFamily="34" charset="0"/>
              </a:rPr>
              <a:t>Artsource® </a:t>
            </a:r>
            <a:r>
              <a:rPr lang="en-US" altLang="en-US" sz="1800" b="1" dirty="0" smtClean="0">
                <a:latin typeface="Calibri" pitchFamily="34" charset="0"/>
                <a:ea typeface="MS PGothic" pitchFamily="34" charset="-128"/>
                <a:cs typeface="Calibri" pitchFamily="34" charset="0"/>
              </a:rPr>
              <a:t>Theatre Glossary: </a:t>
            </a:r>
          </a:p>
          <a:p>
            <a:pPr marL="0" indent="0" eaLnBrk="1" hangingPunct="1">
              <a:lnSpc>
                <a:spcPct val="90000"/>
              </a:lnSpc>
              <a:spcBef>
                <a:spcPts val="600"/>
              </a:spcBef>
              <a:spcAft>
                <a:spcPts val="1200"/>
              </a:spcAft>
            </a:pPr>
            <a:r>
              <a:rPr lang="en-US" altLang="en-US" sz="1800" dirty="0" smtClean="0">
                <a:latin typeface="Calibri" pitchFamily="34" charset="0"/>
                <a:ea typeface="MS PGothic" pitchFamily="34" charset="-128"/>
                <a:cs typeface="Calibri" pitchFamily="34" charset="0"/>
                <a:hlinkClick r:id="rId6"/>
              </a:rPr>
              <a:t>http://www.musiccenter.org/Documents/Education/Theatre-Glossary-Assessment.pdf</a:t>
            </a:r>
            <a:r>
              <a:rPr lang="en-US" altLang="en-US" sz="1800" dirty="0" smtClean="0">
                <a:latin typeface="Calibri" pitchFamily="34" charset="0"/>
                <a:ea typeface="MS PGothic" pitchFamily="34" charset="-128"/>
                <a:cs typeface="Calibri" pitchFamily="34" charset="0"/>
              </a:rPr>
              <a:t>     </a:t>
            </a:r>
          </a:p>
          <a:p>
            <a:pPr marL="0" indent="0" eaLnBrk="1" hangingPunct="1">
              <a:lnSpc>
                <a:spcPct val="90000"/>
              </a:lnSpc>
              <a:spcBef>
                <a:spcPts val="1200"/>
              </a:spcBef>
              <a:spcAft>
                <a:spcPts val="600"/>
              </a:spcAft>
            </a:pPr>
            <a:r>
              <a:rPr lang="en-US" altLang="en-US" sz="1800" b="1" dirty="0" smtClean="0">
                <a:latin typeface="Calibri" pitchFamily="34" charset="0"/>
                <a:ea typeface="MS PGothic" pitchFamily="34" charset="-128"/>
                <a:cs typeface="Calibri" pitchFamily="34" charset="0"/>
              </a:rPr>
              <a:t>CCSESA Arts Initiative- Creativity @ the Core</a:t>
            </a:r>
          </a:p>
          <a:p>
            <a:pPr marL="0" indent="0" eaLnBrk="1" hangingPunct="1">
              <a:lnSpc>
                <a:spcPct val="90000"/>
              </a:lnSpc>
              <a:spcAft>
                <a:spcPts val="600"/>
              </a:spcAft>
            </a:pPr>
            <a:r>
              <a:rPr lang="en-US" altLang="en-US" sz="1800" dirty="0">
                <a:latin typeface="Calibri" pitchFamily="34" charset="0"/>
                <a:ea typeface="MS PGothic" pitchFamily="34" charset="-128"/>
                <a:cs typeface="Calibri" pitchFamily="34" charset="0"/>
                <a:hlinkClick r:id="rId7"/>
              </a:rPr>
              <a:t>http://ccsesaarts.org/creativity-at-the-core</a:t>
            </a:r>
            <a:r>
              <a:rPr lang="en-US" altLang="en-US" sz="1800" dirty="0" smtClean="0">
                <a:latin typeface="Calibri" pitchFamily="34" charset="0"/>
                <a:ea typeface="MS PGothic" pitchFamily="34" charset="-128"/>
                <a:cs typeface="Calibri" pitchFamily="34" charset="0"/>
                <a:hlinkClick r:id="rId7"/>
              </a:rPr>
              <a:t>/</a:t>
            </a:r>
            <a:r>
              <a:rPr lang="en-US" altLang="en-US" sz="1800" dirty="0" smtClean="0">
                <a:latin typeface="Calibri" pitchFamily="34" charset="0"/>
                <a:ea typeface="MS PGothic" pitchFamily="34" charset="-128"/>
                <a:cs typeface="Calibri" pitchFamily="34" charset="0"/>
              </a:rPr>
              <a:t> </a:t>
            </a:r>
          </a:p>
          <a:p>
            <a:pPr marL="0" indent="0" eaLnBrk="1" hangingPunct="1">
              <a:lnSpc>
                <a:spcPct val="90000"/>
              </a:lnSpc>
            </a:pPr>
            <a:r>
              <a:rPr lang="en-US" altLang="en-US" sz="1800" dirty="0" smtClean="0">
                <a:latin typeface="Calibri" pitchFamily="34" charset="0"/>
                <a:ea typeface="MS PGothic" pitchFamily="34" charset="-128"/>
                <a:cs typeface="Calibri" pitchFamily="34" charset="0"/>
                <a:hlinkClick r:id="rId8"/>
              </a:rPr>
              <a:t>(</a:t>
            </a:r>
            <a:r>
              <a:rPr lang="en-US" altLang="en-US" sz="1800" dirty="0" smtClean="0">
                <a:latin typeface="Calibri" pitchFamily="34" charset="0"/>
                <a:ea typeface="MS PGothic" pitchFamily="34" charset="-128"/>
                <a:cs typeface="Calibri" pitchFamily="34" charset="0"/>
                <a:hlinkClick r:id="rId9"/>
              </a:rPr>
              <a:t>Module 2:Sections 3 &amp; 4 – Professional Development webinar</a:t>
            </a:r>
            <a:r>
              <a:rPr lang="en-US" altLang="en-US" sz="1800" dirty="0" smtClean="0">
                <a:latin typeface="Calibri" pitchFamily="34" charset="0"/>
                <a:ea typeface="MS PGothic" pitchFamily="34" charset="-128"/>
                <a:cs typeface="Calibri" pitchFamily="34" charset="0"/>
              </a:rPr>
              <a:t> </a:t>
            </a:r>
            <a:r>
              <a:rPr lang="en-US" altLang="en-US" sz="1800" dirty="0">
                <a:latin typeface="Calibri" pitchFamily="34" charset="0"/>
                <a:ea typeface="MS PGothic" pitchFamily="34" charset="-128"/>
                <a:cs typeface="Calibri" pitchFamily="34" charset="0"/>
              </a:rPr>
              <a:t>- </a:t>
            </a:r>
            <a:r>
              <a:rPr lang="en-US" altLang="en-US" sz="1800" dirty="0">
                <a:latin typeface="Calibri" pitchFamily="34" charset="0"/>
                <a:ea typeface="MS PGothic" pitchFamily="34" charset="-128"/>
                <a:cs typeface="Calibri" pitchFamily="34" charset="0"/>
                <a:hlinkClick r:id="rId10"/>
              </a:rPr>
              <a:t>https://</a:t>
            </a:r>
            <a:r>
              <a:rPr lang="en-US" altLang="en-US" sz="1800" dirty="0" smtClean="0">
                <a:latin typeface="Calibri" pitchFamily="34" charset="0"/>
                <a:ea typeface="MS PGothic" pitchFamily="34" charset="-128"/>
                <a:cs typeface="Calibri" pitchFamily="34" charset="0"/>
                <a:hlinkClick r:id="rId10"/>
              </a:rPr>
              <a:t>www.youtube.com/watch?v=19cuushj5go</a:t>
            </a:r>
            <a:r>
              <a:rPr lang="en-US" altLang="en-US" sz="1800" dirty="0" smtClean="0">
                <a:latin typeface="Calibri" pitchFamily="34" charset="0"/>
                <a:ea typeface="MS PGothic" pitchFamily="34" charset="-128"/>
                <a:cs typeface="Calibri" pitchFamily="34" charset="0"/>
              </a:rPr>
              <a:t> )</a:t>
            </a:r>
          </a:p>
          <a:p>
            <a:pPr marL="0" indent="0" eaLnBrk="1" hangingPunct="1">
              <a:lnSpc>
                <a:spcPct val="90000"/>
              </a:lnSpc>
            </a:pPr>
            <a:endParaRPr lang="en-US" altLang="en-US" sz="1800" dirty="0"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3313034926"/>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Your Reflections &amp; Feedback</a:t>
            </a:r>
          </a:p>
        </p:txBody>
      </p:sp>
      <p:sp>
        <p:nvSpPr>
          <p:cNvPr id="107523" name="Content Placeholder 2"/>
          <p:cNvSpPr>
            <a:spLocks noGrp="1"/>
          </p:cNvSpPr>
          <p:nvPr>
            <p:ph idx="1"/>
          </p:nvPr>
        </p:nvSpPr>
        <p:spPr bwMode="auto">
          <a:xfrm>
            <a:off x="457200" y="1143000"/>
            <a:ext cx="8382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600"/>
              </a:spcBef>
              <a:spcAft>
                <a:spcPts val="600"/>
              </a:spcAft>
            </a:pPr>
            <a:endParaRPr lang="en-US" altLang="en-US" sz="3200" b="1" i="1" dirty="0" smtClean="0">
              <a:latin typeface="Arial" panose="020B0604020202020204" pitchFamily="34" charset="0"/>
              <a:ea typeface="MS PGothic" pitchFamily="34" charset="-128"/>
              <a:cs typeface="Arial" panose="020B0604020202020204" pitchFamily="34" charset="0"/>
            </a:endParaRPr>
          </a:p>
          <a:p>
            <a:pPr marL="0" indent="0" algn="ctr" eaLnBrk="1" hangingPunct="1">
              <a:spcBef>
                <a:spcPts val="600"/>
              </a:spcBef>
              <a:spcAft>
                <a:spcPts val="600"/>
              </a:spcAft>
            </a:pPr>
            <a:r>
              <a:rPr lang="en-US" altLang="en-US" sz="3200" b="1" i="1" dirty="0" smtClean="0">
                <a:latin typeface="Arial" panose="020B0604020202020204" pitchFamily="34" charset="0"/>
                <a:ea typeface="MS PGothic" pitchFamily="34" charset="-128"/>
                <a:cs typeface="Arial" panose="020B0604020202020204" pitchFamily="34" charset="0"/>
              </a:rPr>
              <a:t>Synthesis of the Day </a:t>
            </a:r>
            <a:endParaRPr lang="en-US" altLang="en-US" dirty="0">
              <a:latin typeface="Arial" panose="020B0604020202020204" pitchFamily="34" charset="0"/>
              <a:ea typeface="MS PGothic" pitchFamily="34" charset="-128"/>
              <a:cs typeface="Arial" panose="020B0604020202020204" pitchFamily="34" charset="0"/>
            </a:endParaRPr>
          </a:p>
          <a:p>
            <a:pPr marL="0" indent="0" algn="ctr" eaLnBrk="1" hangingPunct="1">
              <a:spcBef>
                <a:spcPts val="600"/>
              </a:spcBef>
              <a:spcAft>
                <a:spcPts val="600"/>
              </a:spcAft>
            </a:pPr>
            <a:r>
              <a:rPr lang="en-US" altLang="en-US" sz="3200" dirty="0" smtClean="0">
                <a:latin typeface="Arial" panose="020B0604020202020204" pitchFamily="34" charset="0"/>
                <a:ea typeface="MS PGothic" pitchFamily="34" charset="-128"/>
                <a:cs typeface="Arial" panose="020B0604020202020204" pitchFamily="34" charset="0"/>
              </a:rPr>
              <a:t>Objective – What?</a:t>
            </a:r>
          </a:p>
          <a:p>
            <a:pPr marL="0" indent="0" algn="ctr" eaLnBrk="1" hangingPunct="1">
              <a:spcBef>
                <a:spcPts val="600"/>
              </a:spcBef>
              <a:spcAft>
                <a:spcPts val="600"/>
              </a:spcAft>
            </a:pPr>
            <a:r>
              <a:rPr lang="en-US" altLang="en-US" sz="3200" dirty="0" smtClean="0">
                <a:latin typeface="Arial" panose="020B0604020202020204" pitchFamily="34" charset="0"/>
                <a:ea typeface="MS PGothic" pitchFamily="34" charset="-128"/>
                <a:cs typeface="Arial" panose="020B0604020202020204" pitchFamily="34" charset="0"/>
              </a:rPr>
              <a:t>Reflective – Gut?</a:t>
            </a:r>
          </a:p>
          <a:p>
            <a:pPr marL="0" indent="0" algn="ctr" eaLnBrk="1" hangingPunct="1">
              <a:spcBef>
                <a:spcPts val="600"/>
              </a:spcBef>
              <a:spcAft>
                <a:spcPts val="600"/>
              </a:spcAft>
            </a:pPr>
            <a:r>
              <a:rPr lang="en-US" altLang="en-US" sz="3200" dirty="0" smtClean="0">
                <a:latin typeface="Arial" panose="020B0604020202020204" pitchFamily="34" charset="0"/>
                <a:ea typeface="MS PGothic" pitchFamily="34" charset="-128"/>
                <a:cs typeface="Arial" panose="020B0604020202020204" pitchFamily="34" charset="0"/>
              </a:rPr>
              <a:t>Interpretive – So What?</a:t>
            </a:r>
          </a:p>
          <a:p>
            <a:pPr marL="0" indent="0" algn="ctr" eaLnBrk="1" hangingPunct="1">
              <a:spcBef>
                <a:spcPts val="600"/>
              </a:spcBef>
              <a:spcAft>
                <a:spcPts val="600"/>
              </a:spcAft>
            </a:pPr>
            <a:r>
              <a:rPr lang="en-US" altLang="en-US" sz="3200" dirty="0" smtClean="0">
                <a:latin typeface="Arial" panose="020B0604020202020204" pitchFamily="34" charset="0"/>
                <a:ea typeface="MS PGothic" pitchFamily="34" charset="-128"/>
                <a:cs typeface="Arial" panose="020B0604020202020204" pitchFamily="34" charset="0"/>
              </a:rPr>
              <a:t>Decisional – Now What?</a:t>
            </a:r>
          </a:p>
          <a:p>
            <a:pPr marL="0" indent="0" algn="ctr" eaLnBrk="1" hangingPunct="1">
              <a:spcBef>
                <a:spcPts val="0"/>
              </a:spcBef>
              <a:spcAft>
                <a:spcPts val="0"/>
              </a:spcAft>
            </a:pPr>
            <a:endParaRPr lang="en-US" altLang="en-US" sz="2400" dirty="0" smtClean="0">
              <a:solidFill>
                <a:srgbClr val="00B0F0"/>
              </a:solidFill>
              <a:latin typeface="Arial" panose="020B0604020202020204" pitchFamily="34" charset="0"/>
              <a:ea typeface="MS PGothic" pitchFamily="34" charset="-128"/>
              <a:cs typeface="Arial" panose="020B0604020202020204" pitchFamily="34" charset="0"/>
            </a:endParaRPr>
          </a:p>
        </p:txBody>
      </p:sp>
      <p:sp>
        <p:nvSpPr>
          <p:cNvPr id="107524"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85A1B698-8316-4AF7-B06A-E6884038B71E}" type="slidenum">
              <a:rPr lang="en-US" altLang="en-US" sz="1200" smtClean="0">
                <a:solidFill>
                  <a:srgbClr val="898989"/>
                </a:solidFill>
                <a:latin typeface="Calibri" pitchFamily="34" charset="0"/>
                <a:cs typeface="Arial" pitchFamily="34" charset="0"/>
              </a:rPr>
              <a:pPr/>
              <a:t>12</a:t>
            </a:fld>
            <a:endParaRPr lang="en-US" altLang="en-US" sz="1200" smtClean="0">
              <a:solidFill>
                <a:srgbClr val="898989"/>
              </a:solidFill>
              <a:latin typeface="Calibri" pitchFamily="34" charset="0"/>
              <a:cs typeface="Arial" pitchFamily="34" charset="0"/>
            </a:endParaRPr>
          </a:p>
        </p:txBody>
      </p:sp>
    </p:spTree>
    <p:extLst>
      <p:ext uri="{BB962C8B-B14F-4D97-AF65-F5344CB8AC3E}">
        <p14:creationId xmlns:p14="http://schemas.microsoft.com/office/powerpoint/2010/main" val="395134964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5059" y="0"/>
            <a:ext cx="7162800" cy="830997"/>
          </a:xfrm>
          <a:prstGeom prst="rect">
            <a:avLst/>
          </a:prstGeom>
          <a:noFill/>
        </p:spPr>
        <p:txBody>
          <a:bodyPr wrap="square" rtlCol="0">
            <a:spAutoFit/>
          </a:bodyPr>
          <a:lstStyle/>
          <a:p>
            <a:r>
              <a:rPr lang="en-US" sz="4800" dirty="0" smtClean="0">
                <a:solidFill>
                  <a:schemeClr val="bg1"/>
                </a:solidFill>
                <a:latin typeface="Arial" panose="020B0604020202020204" pitchFamily="34" charset="0"/>
                <a:cs typeface="Arial" panose="020B0604020202020204" pitchFamily="34" charset="0"/>
              </a:rPr>
              <a:t>Arts Education Matters!</a:t>
            </a:r>
            <a:endParaRPr lang="en-US" sz="4800"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1066800" y="1676400"/>
            <a:ext cx="6934200" cy="3616375"/>
          </a:xfrm>
          <a:prstGeom prst="rect">
            <a:avLst/>
          </a:prstGeom>
          <a:noFill/>
        </p:spPr>
        <p:txBody>
          <a:bodyPr wrap="square" rtlCol="0">
            <a:spAutoFit/>
          </a:bodyPr>
          <a:lstStyle/>
          <a:p>
            <a:r>
              <a:rPr lang="en-US" sz="3300" dirty="0" smtClean="0"/>
              <a:t>“To succeed today and in the future, America’s children will need to be inventive, resourceful and imaginative. The best way to foster that creativity is through arts education.”</a:t>
            </a:r>
          </a:p>
          <a:p>
            <a:endParaRPr lang="en-US" sz="3200" dirty="0"/>
          </a:p>
          <a:p>
            <a:r>
              <a:rPr lang="en-US" sz="3200" dirty="0" smtClean="0"/>
              <a:t>		        </a:t>
            </a:r>
            <a:r>
              <a:rPr lang="en-US" sz="1600" dirty="0" smtClean="0"/>
              <a:t>- Arne Duncan, Former U.S. Secretary of Education</a:t>
            </a:r>
            <a:endParaRPr lang="en-US" sz="1600" dirty="0"/>
          </a:p>
        </p:txBody>
      </p:sp>
    </p:spTree>
    <p:extLst>
      <p:ext uri="{BB962C8B-B14F-4D97-AF65-F5344CB8AC3E}">
        <p14:creationId xmlns:p14="http://schemas.microsoft.com/office/powerpoint/2010/main" val="42319694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smtClean="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Present -Please place technology in BUSINESS mode</a:t>
            </a: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smtClean="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bwMode="auto">
          <a:xfrm>
            <a:off x="76200" y="76200"/>
            <a:ext cx="9051925"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smtClean="0">
                <a:latin typeface="Calibri" pitchFamily="34" charset="0"/>
                <a:ea typeface="Arial" pitchFamily="34" charset="0"/>
                <a:cs typeface="Calibri" pitchFamily="34" charset="0"/>
              </a:rPr>
              <a:t>Section 5: Classroom Connections, Extensions &amp; Resources</a:t>
            </a:r>
          </a:p>
        </p:txBody>
      </p:sp>
      <p:sp>
        <p:nvSpPr>
          <p:cNvPr id="94211" name="Text Placeholder 4"/>
          <p:cNvSpPr>
            <a:spLocks noGrp="1"/>
          </p:cNvSpPr>
          <p:nvPr>
            <p:ph type="body" sz="quarter" idx="12"/>
          </p:nvPr>
        </p:nvSpPr>
        <p:spPr bwMode="auto">
          <a:xfrm>
            <a:off x="609600" y="1752600"/>
            <a:ext cx="81534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1000" dirty="0" smtClean="0">
              <a:latin typeface="Calibri" pitchFamily="34" charset="0"/>
              <a:ea typeface="MS PGothic" pitchFamily="34" charset="-128"/>
              <a:cs typeface="Calibri" pitchFamily="34" charset="0"/>
            </a:endParaRPr>
          </a:p>
          <a:p>
            <a:pPr eaLnBrk="1" hangingPunct="1">
              <a:lnSpc>
                <a:spcPct val="80000"/>
              </a:lnSpc>
              <a:spcBef>
                <a:spcPts val="900"/>
              </a:spcBef>
              <a:spcAft>
                <a:spcPts val="1200"/>
              </a:spcAft>
            </a:pPr>
            <a:r>
              <a:rPr lang="en-US" altLang="en-US" sz="2800" b="1" dirty="0" smtClean="0">
                <a:latin typeface="Calibri" pitchFamily="34" charset="0"/>
                <a:ea typeface="MS PGothic" pitchFamily="34" charset="-128"/>
                <a:cs typeface="Calibri" pitchFamily="34" charset="0"/>
              </a:rPr>
              <a:t>Outcome: </a:t>
            </a:r>
            <a:r>
              <a:rPr lang="en-US" altLang="en-US" sz="2800" dirty="0" smtClean="0">
                <a:latin typeface="Calibri" pitchFamily="34" charset="0"/>
                <a:ea typeface="MS PGothic" pitchFamily="34" charset="-128"/>
                <a:cs typeface="Calibri" pitchFamily="34" charset="0"/>
              </a:rPr>
              <a:t>Using a specific </a:t>
            </a:r>
            <a:r>
              <a:rPr lang="en-US" altLang="en-US" sz="2800" i="1" dirty="0" err="1" smtClean="0">
                <a:latin typeface="Calibri" pitchFamily="34" charset="0"/>
                <a:ea typeface="MS PGothic" pitchFamily="34" charset="-128"/>
                <a:cs typeface="Calibri" pitchFamily="34" charset="0"/>
              </a:rPr>
              <a:t>Artsource</a:t>
            </a:r>
            <a:r>
              <a:rPr lang="en-US" altLang="en-US" sz="2800" i="1" dirty="0" smtClean="0">
                <a:latin typeface="Calibri" pitchFamily="34" charset="0"/>
                <a:ea typeface="MS PGothic" pitchFamily="34" charset="-128"/>
                <a:cs typeface="Calibri" pitchFamily="34" charset="0"/>
              </a:rPr>
              <a:t>® </a:t>
            </a:r>
            <a:r>
              <a:rPr lang="en-US" altLang="en-US" sz="2800" dirty="0" smtClean="0">
                <a:latin typeface="Calibri" pitchFamily="34" charset="0"/>
                <a:ea typeface="MS PGothic" pitchFamily="34" charset="-128"/>
                <a:cs typeface="Calibri" pitchFamily="34" charset="0"/>
              </a:rPr>
              <a:t>unit, make </a:t>
            </a:r>
            <a:r>
              <a:rPr lang="en-US" altLang="en-US" sz="2800" dirty="0" smtClean="0">
                <a:latin typeface="+mj-lt"/>
                <a:ea typeface="MS PGothic" pitchFamily="34" charset="-128"/>
                <a:cs typeface="Calibri" pitchFamily="34" charset="0"/>
              </a:rPr>
              <a:t>grade-level, standards-aligned </a:t>
            </a:r>
            <a:r>
              <a:rPr lang="en-US" altLang="en-US" sz="2800" dirty="0" smtClean="0">
                <a:latin typeface="Calibri" pitchFamily="34" charset="0"/>
                <a:ea typeface="MS PGothic" pitchFamily="34" charset="-128"/>
                <a:cs typeface="Calibri" pitchFamily="34" charset="0"/>
              </a:rPr>
              <a:t>connections and extensions for use in your classroom.</a:t>
            </a:r>
          </a:p>
          <a:p>
            <a:pPr eaLnBrk="1" hangingPunct="1">
              <a:lnSpc>
                <a:spcPct val="80000"/>
              </a:lnSpc>
              <a:spcBef>
                <a:spcPts val="800"/>
              </a:spcBef>
              <a:spcAft>
                <a:spcPts val="0"/>
              </a:spcAft>
            </a:pPr>
            <a:r>
              <a:rPr lang="en-US" altLang="en-US" sz="2800" b="1" i="1" dirty="0" smtClean="0">
                <a:latin typeface="Calibri" pitchFamily="34" charset="0"/>
                <a:ea typeface="MS PGothic" pitchFamily="34" charset="-128"/>
                <a:cs typeface="Calibri" pitchFamily="34" charset="0"/>
              </a:rPr>
              <a:t>Example:</a:t>
            </a:r>
            <a:r>
              <a:rPr lang="en-US" altLang="en-US" sz="2800" b="1" dirty="0" smtClean="0">
                <a:latin typeface="Calibri" pitchFamily="34" charset="0"/>
                <a:ea typeface="MS PGothic" pitchFamily="34" charset="-128"/>
                <a:cs typeface="Calibri" pitchFamily="34" charset="0"/>
              </a:rPr>
              <a:t> </a:t>
            </a:r>
          </a:p>
          <a:p>
            <a:pPr eaLnBrk="1" hangingPunct="1">
              <a:lnSpc>
                <a:spcPct val="80000"/>
              </a:lnSpc>
              <a:spcBef>
                <a:spcPts val="800"/>
              </a:spcBef>
              <a:spcAft>
                <a:spcPts val="800"/>
              </a:spcAft>
            </a:pPr>
            <a:r>
              <a:rPr lang="en-US" altLang="en-US" sz="2800" dirty="0" smtClean="0">
                <a:latin typeface="Calibri" pitchFamily="34" charset="0"/>
                <a:ea typeface="MS PGothic" pitchFamily="34" charset="-128"/>
                <a:cs typeface="Calibri" pitchFamily="34" charset="0"/>
              </a:rPr>
              <a:t>A 4</a:t>
            </a:r>
            <a:r>
              <a:rPr lang="en-US" altLang="en-US" sz="2800" baseline="30000" dirty="0" smtClean="0">
                <a:latin typeface="Calibri" pitchFamily="34" charset="0"/>
                <a:ea typeface="MS PGothic" pitchFamily="34" charset="-128"/>
                <a:cs typeface="Calibri" pitchFamily="34" charset="0"/>
              </a:rPr>
              <a:t>th</a:t>
            </a:r>
            <a:r>
              <a:rPr lang="en-US" altLang="en-US" sz="2800" dirty="0" smtClean="0">
                <a:latin typeface="Calibri" pitchFamily="34" charset="0"/>
                <a:ea typeface="MS PGothic" pitchFamily="34" charset="-128"/>
                <a:cs typeface="Calibri" pitchFamily="34" charset="0"/>
              </a:rPr>
              <a:t>-5</a:t>
            </a:r>
            <a:r>
              <a:rPr lang="en-US" altLang="en-US" sz="2800" baseline="30000" dirty="0" smtClean="0">
                <a:latin typeface="Calibri" pitchFamily="34" charset="0"/>
                <a:ea typeface="MS PGothic" pitchFamily="34" charset="-128"/>
                <a:cs typeface="Calibri" pitchFamily="34" charset="0"/>
              </a:rPr>
              <a:t>th</a:t>
            </a:r>
            <a:r>
              <a:rPr lang="en-US" altLang="en-US" sz="2800" dirty="0" smtClean="0">
                <a:latin typeface="Calibri" pitchFamily="34" charset="0"/>
                <a:ea typeface="MS PGothic" pitchFamily="34" charset="-128"/>
                <a:cs typeface="Calibri" pitchFamily="34" charset="0"/>
              </a:rPr>
              <a:t> grade itinerant art teacher uses </a:t>
            </a:r>
            <a:r>
              <a:rPr lang="en-US" altLang="en-US" sz="2800" i="1" dirty="0" err="1" smtClean="0">
                <a:latin typeface="Calibri" pitchFamily="34" charset="0"/>
                <a:ea typeface="MS PGothic" pitchFamily="34" charset="-128"/>
                <a:cs typeface="Calibri" pitchFamily="34" charset="0"/>
              </a:rPr>
              <a:t>Artsource</a:t>
            </a:r>
            <a:r>
              <a:rPr lang="en-US" altLang="en-US" sz="2800" i="1" dirty="0" smtClean="0">
                <a:latin typeface="Calibri" pitchFamily="34" charset="0"/>
                <a:ea typeface="MS PGothic" pitchFamily="34" charset="-128"/>
                <a:cs typeface="Calibri" pitchFamily="34" charset="0"/>
              </a:rPr>
              <a:t>® </a:t>
            </a:r>
            <a:r>
              <a:rPr lang="en-US" altLang="en-US" sz="2800" dirty="0" smtClean="0">
                <a:latin typeface="Calibri" pitchFamily="34" charset="0"/>
                <a:ea typeface="MS PGothic" pitchFamily="34" charset="-128"/>
                <a:cs typeface="Calibri" pitchFamily="34" charset="0"/>
              </a:rPr>
              <a:t>with a Professional Learning Community at her school. </a:t>
            </a:r>
          </a:p>
          <a:p>
            <a:pPr eaLnBrk="1" hangingPunct="1">
              <a:lnSpc>
                <a:spcPct val="80000"/>
              </a:lnSpc>
              <a:spcBef>
                <a:spcPts val="800"/>
              </a:spcBef>
              <a:spcAft>
                <a:spcPts val="800"/>
              </a:spcAft>
            </a:pPr>
            <a:r>
              <a:rPr lang="en-US" altLang="en-US" sz="2800" dirty="0" smtClean="0">
                <a:latin typeface="Calibri" pitchFamily="34" charset="0"/>
                <a:ea typeface="MS PGothic" pitchFamily="34" charset="-128"/>
                <a:cs typeface="Calibri" pitchFamily="34" charset="0"/>
              </a:rPr>
              <a:t>Together they integrate Theatre and Visual Arts with ELA, History, and Science in a comprehensive, collaborative standards-aligned unit of study.</a:t>
            </a:r>
          </a:p>
          <a:p>
            <a:pPr eaLnBrk="1" hangingPunct="1">
              <a:lnSpc>
                <a:spcPct val="80000"/>
              </a:lnSpc>
              <a:spcBef>
                <a:spcPts val="800"/>
              </a:spcBef>
              <a:spcAft>
                <a:spcPts val="800"/>
              </a:spcAft>
            </a:pPr>
            <a:endParaRPr lang="en-US" altLang="en-US" sz="2800" dirty="0" smtClean="0">
              <a:latin typeface="Calibri" pitchFamily="34" charset="0"/>
              <a:ea typeface="MS PGothic" pitchFamily="34" charset="-128"/>
              <a:cs typeface="Calibri" pitchFamily="34" charset="0"/>
            </a:endParaRPr>
          </a:p>
          <a:p>
            <a:pPr>
              <a:spcBef>
                <a:spcPct val="0"/>
              </a:spcBef>
            </a:pPr>
            <a:r>
              <a:rPr lang="en-US" altLang="en-US" sz="2800" dirty="0" smtClean="0">
                <a:latin typeface="Calibri" pitchFamily="34" charset="0"/>
                <a:ea typeface="MS PGothic" pitchFamily="34" charset="-128"/>
                <a:cs typeface="Calibri" pitchFamily="34" charset="0"/>
              </a:rPr>
              <a:t> </a:t>
            </a:r>
          </a:p>
          <a:p>
            <a:pPr>
              <a:spcBef>
                <a:spcPct val="0"/>
              </a:spcBef>
            </a:pPr>
            <a:endParaRPr lang="en-US" altLang="en-US" dirty="0" smtClean="0">
              <a:latin typeface="Calibri" pitchFamily="34" charset="0"/>
              <a:ea typeface="Arial" pitchFamily="34" charset="0"/>
              <a:cs typeface="Calibri" pitchFamily="34" charset="0"/>
            </a:endParaRPr>
          </a:p>
        </p:txBody>
      </p:sp>
      <p:sp>
        <p:nvSpPr>
          <p:cNvPr id="94212" name="Text Placeholder 5"/>
          <p:cNvSpPr>
            <a:spLocks noGrp="1"/>
          </p:cNvSpPr>
          <p:nvPr>
            <p:ph type="body" sz="quarter" idx="13"/>
          </p:nvPr>
        </p:nvSpPr>
        <p:spPr bwMode="auto">
          <a:xfrm>
            <a:off x="609600" y="990600"/>
            <a:ext cx="71882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dirty="0" smtClean="0">
              <a:solidFill>
                <a:schemeClr val="tx1"/>
              </a:solidFill>
              <a:latin typeface="Calibri" pitchFamily="34" charset="0"/>
              <a:ea typeface="Arial" pitchFamily="34" charset="0"/>
              <a:cs typeface="Calibri" pitchFamily="34" charset="0"/>
            </a:endParaRPr>
          </a:p>
          <a:p>
            <a:pPr marL="0" indent="0"/>
            <a:r>
              <a:rPr lang="en-US" altLang="en-US" sz="2800" i="1" u="sng" dirty="0" smtClean="0">
                <a:solidFill>
                  <a:schemeClr val="tx1"/>
                </a:solidFill>
                <a:latin typeface="Calibri" pitchFamily="34" charset="0"/>
                <a:ea typeface="Arial" pitchFamily="34" charset="0"/>
                <a:cs typeface="Calibri" pitchFamily="34" charset="0"/>
              </a:rPr>
              <a:t>Integrated Teaching and Learning</a:t>
            </a:r>
          </a:p>
        </p:txBody>
      </p:sp>
    </p:spTree>
    <p:extLst>
      <p:ext uri="{BB962C8B-B14F-4D97-AF65-F5344CB8AC3E}">
        <p14:creationId xmlns:p14="http://schemas.microsoft.com/office/powerpoint/2010/main" val="29116927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Professional Learning Community</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66800" y="990600"/>
            <a:ext cx="6674908" cy="5006181"/>
          </a:xfrm>
        </p:spPr>
      </p:pic>
      <p:sp>
        <p:nvSpPr>
          <p:cNvPr id="7" name="TextBox 6"/>
          <p:cNvSpPr txBox="1"/>
          <p:nvPr/>
        </p:nvSpPr>
        <p:spPr>
          <a:xfrm>
            <a:off x="905933" y="6134100"/>
            <a:ext cx="4876800" cy="381000"/>
          </a:xfrm>
          <a:prstGeom prst="rect">
            <a:avLst/>
          </a:prstGeom>
          <a:noFill/>
        </p:spPr>
        <p:txBody>
          <a:bodyPr wrap="square" rtlCol="0">
            <a:spAutoFit/>
          </a:bodyPr>
          <a:lstStyle/>
          <a:p>
            <a:r>
              <a:rPr lang="en-US" dirty="0" smtClean="0">
                <a:hlinkClick r:id="rId4"/>
              </a:rPr>
              <a:t>Video </a:t>
            </a:r>
            <a:r>
              <a:rPr lang="en-US" dirty="0">
                <a:hlinkClick r:id="rId4"/>
              </a:rPr>
              <a:t>on YouTube </a:t>
            </a:r>
            <a:r>
              <a:rPr lang="en-US" dirty="0"/>
              <a:t>: </a:t>
            </a:r>
            <a:r>
              <a:rPr lang="en-US" dirty="0">
                <a:hlinkClick r:id="rId4"/>
              </a:rPr>
              <a:t>https://</a:t>
            </a:r>
            <a:r>
              <a:rPr lang="en-US" dirty="0" smtClean="0">
                <a:hlinkClick r:id="rId4"/>
              </a:rPr>
              <a:t>goo.gl/xT4kCu</a:t>
            </a:r>
            <a:r>
              <a:rPr lang="en-US" dirty="0" smtClean="0"/>
              <a:t> </a:t>
            </a:r>
            <a:endParaRPr lang="en-US" dirty="0"/>
          </a:p>
        </p:txBody>
      </p:sp>
    </p:spTree>
    <p:extLst>
      <p:ext uri="{BB962C8B-B14F-4D97-AF65-F5344CB8AC3E}">
        <p14:creationId xmlns:p14="http://schemas.microsoft.com/office/powerpoint/2010/main" val="2871516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smtClean="0">
                <a:latin typeface="Calibri" pitchFamily="34" charset="0"/>
                <a:ea typeface="MS PGothic" pitchFamily="34" charset="-128"/>
                <a:cs typeface="Calibri" pitchFamily="34" charset="0"/>
              </a:rPr>
              <a:t>Connections to Core Curriculum and VAPA Standards</a:t>
            </a:r>
            <a:r>
              <a:rPr lang="en-US" altLang="en-US" dirty="0" smtClean="0">
                <a:latin typeface="Calibri" pitchFamily="34" charset="0"/>
                <a:ea typeface="MS PGothic" pitchFamily="34" charset="-128"/>
                <a:cs typeface="Calibri" pitchFamily="34" charset="0"/>
              </a:rPr>
              <a:t/>
            </a:r>
            <a:br>
              <a:rPr lang="en-US" altLang="en-US" dirty="0" smtClean="0">
                <a:latin typeface="Calibri" pitchFamily="34" charset="0"/>
                <a:ea typeface="MS PGothic" pitchFamily="34" charset="-128"/>
                <a:cs typeface="Calibri" pitchFamily="34" charset="0"/>
              </a:rPr>
            </a:br>
            <a:endParaRPr lang="en-US" altLang="en-US" dirty="0" smtClean="0">
              <a:latin typeface="Calibri" pitchFamily="34" charset="0"/>
              <a:ea typeface="MS PGothic" pitchFamily="34" charset="-128"/>
              <a:cs typeface="Calibri" pitchFamily="34" charset="0"/>
            </a:endParaRPr>
          </a:p>
        </p:txBody>
      </p:sp>
      <p:sp>
        <p:nvSpPr>
          <p:cNvPr id="3" name="TextBox 2"/>
          <p:cNvSpPr txBox="1"/>
          <p:nvPr/>
        </p:nvSpPr>
        <p:spPr>
          <a:xfrm>
            <a:off x="609600" y="6172200"/>
            <a:ext cx="4724400" cy="369332"/>
          </a:xfrm>
          <a:prstGeom prst="rect">
            <a:avLst/>
          </a:prstGeom>
          <a:noFill/>
        </p:spPr>
        <p:txBody>
          <a:bodyPr wrap="square" rtlCol="0">
            <a:spAutoFit/>
          </a:bodyPr>
          <a:lstStyle/>
          <a:p>
            <a:r>
              <a:rPr lang="en-US" dirty="0" smtClean="0"/>
              <a:t>See Handout</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66800"/>
            <a:ext cx="8077200" cy="5617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5340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descr="TPStudent 3.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1295400"/>
            <a:ext cx="34861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3" name="Picture 5" descr="TPStudent 5.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295400"/>
            <a:ext cx="34861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Example of Student Work</a:t>
            </a:r>
          </a:p>
        </p:txBody>
      </p:sp>
    </p:spTree>
    <p:extLst>
      <p:ext uri="{BB962C8B-B14F-4D97-AF65-F5344CB8AC3E}">
        <p14:creationId xmlns:p14="http://schemas.microsoft.com/office/powerpoint/2010/main" val="4194115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ea typeface="Arial" pitchFamily="34" charset="0"/>
                <a:cs typeface="Calibri" pitchFamily="34" charset="0"/>
              </a:rPr>
              <a:t>Example of Student Work</a:t>
            </a:r>
          </a:p>
        </p:txBody>
      </p:sp>
      <p:pic>
        <p:nvPicPr>
          <p:cNvPr id="98307" name="Picture 3" descr="TPStudent6.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621" y="990600"/>
            <a:ext cx="685875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66530" y="5638800"/>
            <a:ext cx="8610600" cy="461665"/>
          </a:xfrm>
          <a:prstGeom prst="rect">
            <a:avLst/>
          </a:prstGeom>
          <a:noFill/>
        </p:spPr>
        <p:txBody>
          <a:bodyPr wrap="square" rtlCol="0">
            <a:spAutoFit/>
          </a:bodyPr>
          <a:lstStyle/>
          <a:p>
            <a:r>
              <a:rPr lang="en-US" sz="2400" dirty="0" smtClean="0"/>
              <a:t>Visual Art (2D &amp; 3D), ELA, Social Studies, and Science Standards</a:t>
            </a:r>
            <a:endParaRPr lang="en-US" sz="2400" dirty="0"/>
          </a:p>
        </p:txBody>
      </p:sp>
    </p:spTree>
    <p:extLst>
      <p:ext uri="{BB962C8B-B14F-4D97-AF65-F5344CB8AC3E}">
        <p14:creationId xmlns:p14="http://schemas.microsoft.com/office/powerpoint/2010/main" val="1474952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ea typeface="Arial" pitchFamily="34" charset="0"/>
                <a:cs typeface="Calibri" pitchFamily="34" charset="0"/>
              </a:rPr>
              <a:t>Lesson Extensions: ELA &amp; Theatre</a:t>
            </a:r>
          </a:p>
        </p:txBody>
      </p:sp>
      <p:sp>
        <p:nvSpPr>
          <p:cNvPr id="97284" name="TextBox 5"/>
          <p:cNvSpPr txBox="1">
            <a:spLocks noChangeArrowheads="1"/>
          </p:cNvSpPr>
          <p:nvPr/>
        </p:nvSpPr>
        <p:spPr bwMode="auto">
          <a:xfrm>
            <a:off x="6423160" y="1371600"/>
            <a:ext cx="27432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spcBef>
                <a:spcPct val="0"/>
              </a:spcBef>
              <a:spcAft>
                <a:spcPct val="0"/>
              </a:spcAft>
              <a:defRPr/>
            </a:pPr>
            <a:r>
              <a:rPr lang="en-US" altLang="en-US" sz="2000" dirty="0" smtClean="0">
                <a:latin typeface="Calibri"/>
              </a:rPr>
              <a:t>Students learn the story’s vocabulary, theatre pantomime skills, theatre stage etiquette and soundscapes during progressive lessons on</a:t>
            </a:r>
          </a:p>
          <a:p>
            <a:pPr algn="ctr" eaLnBrk="0" fontAlgn="base" hangingPunct="0">
              <a:spcBef>
                <a:spcPct val="0"/>
              </a:spcBef>
              <a:spcAft>
                <a:spcPct val="0"/>
              </a:spcAft>
              <a:defRPr/>
            </a:pPr>
            <a:r>
              <a:rPr lang="en-US" altLang="en-US" sz="2000" i="1" dirty="0">
                <a:latin typeface="Calibri"/>
              </a:rPr>
              <a:t>The Quillwork Girl.</a:t>
            </a:r>
          </a:p>
          <a:p>
            <a:pPr algn="ctr" eaLnBrk="0" fontAlgn="base" hangingPunct="0">
              <a:spcBef>
                <a:spcPct val="0"/>
              </a:spcBef>
              <a:spcAft>
                <a:spcPct val="0"/>
              </a:spcAft>
              <a:defRPr/>
            </a:pPr>
            <a:r>
              <a:rPr lang="en-US" altLang="en-US" sz="2000" dirty="0">
                <a:latin typeface="Calibri"/>
                <a:hlinkClick r:id="rId3"/>
              </a:rPr>
              <a:t>YouTube Video: https://goo.gl/FyQdgT</a:t>
            </a:r>
            <a:endParaRPr lang="en-US" altLang="en-US" sz="2800" dirty="0" smtClean="0">
              <a:solidFill>
                <a:srgbClr val="FF0000"/>
              </a:solidFill>
              <a:latin typeface="Calibri"/>
            </a:endParaRPr>
          </a:p>
        </p:txBody>
      </p:sp>
      <p:pic>
        <p:nvPicPr>
          <p:cNvPr id="2" name="Picture 1">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64" y="1066800"/>
            <a:ext cx="6279496" cy="4709622"/>
          </a:xfrm>
          <a:prstGeom prst="rect">
            <a:avLst/>
          </a:prstGeom>
        </p:spPr>
      </p:pic>
    </p:spTree>
    <p:extLst>
      <p:ext uri="{BB962C8B-B14F-4D97-AF65-F5344CB8AC3E}">
        <p14:creationId xmlns:p14="http://schemas.microsoft.com/office/powerpoint/2010/main" val="101938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ea typeface="Arial" pitchFamily="34" charset="0"/>
                <a:cs typeface="Calibri" pitchFamily="34" charset="0"/>
              </a:rPr>
              <a:t>Lesson Extensions: ELA &amp; Theatre</a:t>
            </a:r>
          </a:p>
        </p:txBody>
      </p:sp>
      <p:pic>
        <p:nvPicPr>
          <p:cNvPr id="2050"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95400"/>
            <a:ext cx="5842000" cy="486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284259" y="2819400"/>
            <a:ext cx="2514600" cy="2769989"/>
          </a:xfrm>
          <a:prstGeom prst="rect">
            <a:avLst/>
          </a:prstGeom>
          <a:noFill/>
        </p:spPr>
        <p:txBody>
          <a:bodyPr wrap="square" rtlCol="0">
            <a:spAutoFit/>
          </a:bodyPr>
          <a:lstStyle/>
          <a:p>
            <a:r>
              <a:rPr lang="en-US" sz="3200" dirty="0" smtClean="0">
                <a:latin typeface="Arial" panose="020B0604020202020204" pitchFamily="34" charset="0"/>
                <a:cs typeface="Arial" panose="020B0604020202020204" pitchFamily="34" charset="0"/>
              </a:rPr>
              <a:t>Rehearsal On Stage</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hlinkClick r:id="rId3"/>
              </a:rPr>
              <a:t>YouTube Video</a:t>
            </a:r>
            <a:r>
              <a:rPr lang="en-US" sz="2000" dirty="0" smtClean="0">
                <a:latin typeface="Arial" panose="020B0604020202020204" pitchFamily="34" charset="0"/>
                <a:cs typeface="Arial" panose="020B0604020202020204" pitchFamily="34" charset="0"/>
              </a:rPr>
              <a:t>:</a:t>
            </a:r>
          </a:p>
          <a:p>
            <a:r>
              <a:rPr lang="en-US" sz="2000" dirty="0">
                <a:latin typeface="Arial" panose="020B0604020202020204" pitchFamily="34" charset="0"/>
                <a:cs typeface="Arial" panose="020B0604020202020204" pitchFamily="34" charset="0"/>
                <a:hlinkClick r:id="rId3"/>
              </a:rPr>
              <a:t>https://</a:t>
            </a:r>
            <a:r>
              <a:rPr lang="en-US" sz="2000" dirty="0" smtClean="0">
                <a:latin typeface="Arial" panose="020B0604020202020204" pitchFamily="34" charset="0"/>
                <a:cs typeface="Arial" panose="020B0604020202020204" pitchFamily="34" charset="0"/>
                <a:hlinkClick r:id="rId3"/>
              </a:rPr>
              <a:t>goo.gl/Yuyg4i </a:t>
            </a:r>
            <a:endParaRPr lang="en-US" sz="2000" dirty="0" smtClean="0">
              <a:latin typeface="Arial" panose="020B0604020202020204" pitchFamily="34" charset="0"/>
              <a:cs typeface="Arial" panose="020B0604020202020204" pitchFamily="34" charset="0"/>
            </a:endParaRPr>
          </a:p>
          <a:p>
            <a:endParaRPr lang="en-US" sz="3200" dirty="0" smtClean="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05987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2606</TotalTime>
  <Words>851</Words>
  <Application>Microsoft Office PowerPoint</Application>
  <PresentationFormat>On-screen Show (4:3)</PresentationFormat>
  <Paragraphs>173</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1_simple-light</vt:lpstr>
      <vt:lpstr>simple-light</vt:lpstr>
      <vt:lpstr>PowerPoint Presentation</vt:lpstr>
      <vt:lpstr>Norms</vt:lpstr>
      <vt:lpstr>Section 5: Classroom Connections, Extensions &amp; Resources</vt:lpstr>
      <vt:lpstr>Professional Learning Community</vt:lpstr>
      <vt:lpstr>Connections to Core Curriculum and VAPA Standards </vt:lpstr>
      <vt:lpstr>Example of Student Work</vt:lpstr>
      <vt:lpstr>Example of Student Work</vt:lpstr>
      <vt:lpstr>Lesson Extensions: ELA &amp; Theatre</vt:lpstr>
      <vt:lpstr>Lesson Extensions: ELA &amp; Theatre</vt:lpstr>
      <vt:lpstr>There are 68 Other Artsource® Units!</vt:lpstr>
      <vt:lpstr>Arts Integration Resources</vt:lpstr>
      <vt:lpstr>Your Reflections &amp; Feedback</vt:lpstr>
      <vt:lpstr>PowerPoint Presentation</vt:lpstr>
    </vt:vector>
  </TitlesOfParts>
  <Company>BCOE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Wyffels, Keith</cp:lastModifiedBy>
  <cp:revision>82</cp:revision>
  <cp:lastPrinted>2016-01-12T23:58:07Z</cp:lastPrinted>
  <dcterms:created xsi:type="dcterms:W3CDTF">2015-10-28T00:09:46Z</dcterms:created>
  <dcterms:modified xsi:type="dcterms:W3CDTF">2016-01-15T20:07:21Z</dcterms:modified>
</cp:coreProperties>
</file>