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7" r:id="rId5"/>
    <p:sldMasterId id="2147483673" r:id="rId6"/>
  </p:sldMasterIdLst>
  <p:notesMasterIdLst>
    <p:notesMasterId r:id="rId36"/>
  </p:notesMasterIdLst>
  <p:sldIdLst>
    <p:sldId id="361" r:id="rId7"/>
    <p:sldId id="410" r:id="rId8"/>
    <p:sldId id="357" r:id="rId9"/>
    <p:sldId id="351" r:id="rId10"/>
    <p:sldId id="352" r:id="rId11"/>
    <p:sldId id="411" r:id="rId12"/>
    <p:sldId id="384" r:id="rId13"/>
    <p:sldId id="363" r:id="rId14"/>
    <p:sldId id="364" r:id="rId15"/>
    <p:sldId id="365" r:id="rId16"/>
    <p:sldId id="385" r:id="rId17"/>
    <p:sldId id="386" r:id="rId18"/>
    <p:sldId id="366" r:id="rId19"/>
    <p:sldId id="367" r:id="rId20"/>
    <p:sldId id="371" r:id="rId21"/>
    <p:sldId id="370" r:id="rId22"/>
    <p:sldId id="387" r:id="rId23"/>
    <p:sldId id="374" r:id="rId24"/>
    <p:sldId id="372" r:id="rId25"/>
    <p:sldId id="373" r:id="rId26"/>
    <p:sldId id="376" r:id="rId27"/>
    <p:sldId id="377" r:id="rId28"/>
    <p:sldId id="382" r:id="rId29"/>
    <p:sldId id="368" r:id="rId30"/>
    <p:sldId id="383" r:id="rId31"/>
    <p:sldId id="369" r:id="rId32"/>
    <p:sldId id="381" r:id="rId33"/>
    <p:sldId id="380" r:id="rId34"/>
    <p:sldId id="414" r:id="rId35"/>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578252-7EFD-49D6-8130-D8AC46B6CB70}" v="24" dt="2020-05-15T17:22:55.1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3" autoAdjust="0"/>
    <p:restoredTop sz="90610" autoAdjust="0"/>
  </p:normalViewPr>
  <p:slideViewPr>
    <p:cSldViewPr>
      <p:cViewPr varScale="1">
        <p:scale>
          <a:sx n="60" d="100"/>
          <a:sy n="60" d="100"/>
        </p:scale>
        <p:origin x="1448"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Anderberg" userId="71c4e76a-a06e-4a94-b70b-e0b3f95d8ee3" providerId="ADAL" clId="{50D3406E-3794-4D85-8270-CCE72B476D6A}"/>
    <pc:docChg chg="modSld">
      <pc:chgData name="Sarah Anderberg" userId="71c4e76a-a06e-4a94-b70b-e0b3f95d8ee3" providerId="ADAL" clId="{50D3406E-3794-4D85-8270-CCE72B476D6A}" dt="2020-05-15T17:22:55.165" v="114" actId="20577"/>
      <pc:docMkLst>
        <pc:docMk/>
      </pc:docMkLst>
      <pc:sldChg chg="modSp">
        <pc:chgData name="Sarah Anderberg" userId="71c4e76a-a06e-4a94-b70b-e0b3f95d8ee3" providerId="ADAL" clId="{50D3406E-3794-4D85-8270-CCE72B476D6A}" dt="2020-05-15T17:15:22.402" v="6" actId="20577"/>
        <pc:sldMkLst>
          <pc:docMk/>
          <pc:sldMk cId="2071280722" sldId="351"/>
        </pc:sldMkLst>
        <pc:spChg chg="mod">
          <ac:chgData name="Sarah Anderberg" userId="71c4e76a-a06e-4a94-b70b-e0b3f95d8ee3" providerId="ADAL" clId="{50D3406E-3794-4D85-8270-CCE72B476D6A}" dt="2020-05-15T17:15:22.402" v="6" actId="20577"/>
          <ac:spMkLst>
            <pc:docMk/>
            <pc:sldMk cId="2071280722" sldId="351"/>
            <ac:spMk id="8195" creationId="{00000000-0000-0000-0000-000000000000}"/>
          </ac:spMkLst>
        </pc:spChg>
      </pc:sldChg>
      <pc:sldChg chg="modSp">
        <pc:chgData name="Sarah Anderberg" userId="71c4e76a-a06e-4a94-b70b-e0b3f95d8ee3" providerId="ADAL" clId="{50D3406E-3794-4D85-8270-CCE72B476D6A}" dt="2020-05-15T17:15:50.670" v="33" actId="20577"/>
        <pc:sldMkLst>
          <pc:docMk/>
          <pc:sldMk cId="132321626" sldId="352"/>
        </pc:sldMkLst>
        <pc:spChg chg="mod">
          <ac:chgData name="Sarah Anderberg" userId="71c4e76a-a06e-4a94-b70b-e0b3f95d8ee3" providerId="ADAL" clId="{50D3406E-3794-4D85-8270-CCE72B476D6A}" dt="2020-05-15T17:15:50.670" v="33" actId="20577"/>
          <ac:spMkLst>
            <pc:docMk/>
            <pc:sldMk cId="132321626" sldId="352"/>
            <ac:spMk id="8194" creationId="{00000000-0000-0000-0000-000000000000}"/>
          </ac:spMkLst>
        </pc:spChg>
      </pc:sldChg>
      <pc:sldChg chg="modSp">
        <pc:chgData name="Sarah Anderberg" userId="71c4e76a-a06e-4a94-b70b-e0b3f95d8ee3" providerId="ADAL" clId="{50D3406E-3794-4D85-8270-CCE72B476D6A}" dt="2020-05-15T17:22:55.165" v="114" actId="20577"/>
        <pc:sldMkLst>
          <pc:docMk/>
          <pc:sldMk cId="2415540496" sldId="368"/>
        </pc:sldMkLst>
        <pc:spChg chg="mod">
          <ac:chgData name="Sarah Anderberg" userId="71c4e76a-a06e-4a94-b70b-e0b3f95d8ee3" providerId="ADAL" clId="{50D3406E-3794-4D85-8270-CCE72B476D6A}" dt="2020-05-15T17:22:55.165" v="114" actId="20577"/>
          <ac:spMkLst>
            <pc:docMk/>
            <pc:sldMk cId="2415540496" sldId="368"/>
            <ac:spMk id="7" creationId="{00000000-0000-0000-0000-000000000000}"/>
          </ac:spMkLst>
        </pc:spChg>
      </pc:sldChg>
      <pc:sldChg chg="modSp">
        <pc:chgData name="Sarah Anderberg" userId="71c4e76a-a06e-4a94-b70b-e0b3f95d8ee3" providerId="ADAL" clId="{50D3406E-3794-4D85-8270-CCE72B476D6A}" dt="2020-05-15T17:17:11.720" v="60" actId="20577"/>
        <pc:sldMkLst>
          <pc:docMk/>
          <pc:sldMk cId="2171124006" sldId="370"/>
        </pc:sldMkLst>
        <pc:spChg chg="mod">
          <ac:chgData name="Sarah Anderberg" userId="71c4e76a-a06e-4a94-b70b-e0b3f95d8ee3" providerId="ADAL" clId="{50D3406E-3794-4D85-8270-CCE72B476D6A}" dt="2020-05-15T17:17:11.720" v="60" actId="20577"/>
          <ac:spMkLst>
            <pc:docMk/>
            <pc:sldMk cId="2171124006" sldId="370"/>
            <ac:spMk id="6" creationId="{00000000-0000-0000-0000-000000000000}"/>
          </ac:spMkLst>
        </pc:spChg>
      </pc:sldChg>
      <pc:sldChg chg="modSp">
        <pc:chgData name="Sarah Anderberg" userId="71c4e76a-a06e-4a94-b70b-e0b3f95d8ee3" providerId="ADAL" clId="{50D3406E-3794-4D85-8270-CCE72B476D6A}" dt="2020-05-15T17:14:10.178" v="0" actId="6549"/>
        <pc:sldMkLst>
          <pc:docMk/>
          <pc:sldMk cId="3371791360" sldId="372"/>
        </pc:sldMkLst>
        <pc:spChg chg="mod">
          <ac:chgData name="Sarah Anderberg" userId="71c4e76a-a06e-4a94-b70b-e0b3f95d8ee3" providerId="ADAL" clId="{50D3406E-3794-4D85-8270-CCE72B476D6A}" dt="2020-05-15T17:14:10.178" v="0" actId="6549"/>
          <ac:spMkLst>
            <pc:docMk/>
            <pc:sldMk cId="3371791360" sldId="372"/>
            <ac:spMk id="2" creationId="{00000000-0000-0000-0000-000000000000}"/>
          </ac:spMkLst>
        </pc:spChg>
      </pc:sldChg>
      <pc:sldChg chg="modSp">
        <pc:chgData name="Sarah Anderberg" userId="71c4e76a-a06e-4a94-b70b-e0b3f95d8ee3" providerId="ADAL" clId="{50D3406E-3794-4D85-8270-CCE72B476D6A}" dt="2020-05-15T17:22:00.547" v="94" actId="20577"/>
        <pc:sldMkLst>
          <pc:docMk/>
          <pc:sldMk cId="1481101815" sldId="377"/>
        </pc:sldMkLst>
        <pc:spChg chg="mod">
          <ac:chgData name="Sarah Anderberg" userId="71c4e76a-a06e-4a94-b70b-e0b3f95d8ee3" providerId="ADAL" clId="{50D3406E-3794-4D85-8270-CCE72B476D6A}" dt="2020-05-15T17:22:00.547" v="94" actId="20577"/>
          <ac:spMkLst>
            <pc:docMk/>
            <pc:sldMk cId="1481101815" sldId="377"/>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5/15/2020</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a:t>Slide 1</a:t>
            </a:r>
          </a:p>
          <a:p>
            <a:r>
              <a:rPr lang="en-US" altLang="en-US" sz="2000" b="0" dirty="0"/>
              <a:t>Title Page</a:t>
            </a:r>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latin typeface="Arial" panose="020B0604020202020204" pitchFamily="34" charset="0"/>
                <a:cs typeface="Arial" panose="020B0604020202020204" pitchFamily="34" charset="0"/>
              </a:rPr>
              <a:t>Slide 10</a:t>
            </a:r>
          </a:p>
          <a:p>
            <a:r>
              <a:rPr lang="en-US" sz="2400" dirty="0">
                <a:latin typeface="Arial" panose="020B0604020202020204" pitchFamily="34" charset="0"/>
                <a:cs typeface="Arial" panose="020B0604020202020204" pitchFamily="34" charset="0"/>
              </a:rPr>
              <a:t>List of some of the benefits of intentional arts education, including the Four C's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This type of consistent challenge, if practiced over time, can foster neurological development that results in higher level thinkers who are creative problem solvers </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(Bronson &amp; Merryman, 2010). </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505565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11</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Findings for improvement in math and reading skills when arts education is a significant part of the picture (using Turnaround Arts Schools VS. School Improvement Grant Schools</a:t>
            </a:r>
            <a:r>
              <a:rPr lang="en-US" baseline="0" dirty="0"/>
              <a:t> </a:t>
            </a:r>
            <a:r>
              <a:rPr lang="en-US" dirty="0"/>
              <a:t>between 2011-14)</a:t>
            </a:r>
          </a:p>
          <a:p>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11</a:t>
            </a:fld>
            <a:endParaRPr lang="en-US"/>
          </a:p>
        </p:txBody>
      </p:sp>
    </p:spTree>
    <p:extLst>
      <p:ext uri="{BB962C8B-B14F-4D97-AF65-F5344CB8AC3E}">
        <p14:creationId xmlns:p14="http://schemas.microsoft.com/office/powerpoint/2010/main" val="2502252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12 (5 min)</a:t>
            </a:r>
          </a:p>
          <a:p>
            <a:r>
              <a:rPr lang="en-US" dirty="0"/>
              <a:t>Overview of transferable skills and strong habits of mind inherent in arts education.</a:t>
            </a:r>
          </a:p>
          <a:p>
            <a:r>
              <a:rPr lang="en-US" dirty="0"/>
              <a:t>See Habits of Mind Handout.</a:t>
            </a:r>
          </a:p>
        </p:txBody>
      </p:sp>
      <p:sp>
        <p:nvSpPr>
          <p:cNvPr id="4" name="Slide Number Placeholder 3"/>
          <p:cNvSpPr>
            <a:spLocks noGrp="1"/>
          </p:cNvSpPr>
          <p:nvPr>
            <p:ph type="sldNum" sz="quarter" idx="10"/>
          </p:nvPr>
        </p:nvSpPr>
        <p:spPr/>
        <p:txBody>
          <a:bodyPr/>
          <a:lstStyle/>
          <a:p>
            <a:fld id="{A98B3D3A-7910-4765-AD7F-08C950CA4CC5}" type="slidenum">
              <a:rPr lang="en-US" smtClean="0"/>
              <a:t>12</a:t>
            </a:fld>
            <a:endParaRPr lang="en-US"/>
          </a:p>
        </p:txBody>
      </p:sp>
    </p:spTree>
    <p:extLst>
      <p:ext uri="{BB962C8B-B14F-4D97-AF65-F5344CB8AC3E}">
        <p14:creationId xmlns:p14="http://schemas.microsoft.com/office/powerpoint/2010/main" val="2778324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dirty="0">
                <a:latin typeface="Times New Roman" panose="02020603050405020304" pitchFamily="18" charset="0"/>
                <a:cs typeface="Times New Roman" panose="02020603050405020304" pitchFamily="18" charset="0"/>
              </a:rPr>
              <a:t>Slide 13</a:t>
            </a:r>
          </a:p>
          <a:p>
            <a:r>
              <a:rPr lang="en-US" sz="2000" b="0" dirty="0">
                <a:latin typeface="Times New Roman" panose="02020603050405020304" pitchFamily="18" charset="0"/>
                <a:cs typeface="Times New Roman" panose="02020603050405020304" pitchFamily="18" charset="0"/>
              </a:rPr>
              <a:t>Arts education also happens to be the law. According to the CA Education Code, instruction in dance, music, theatre, and visual arts are required at every grade level. </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816369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14</a:t>
            </a:r>
          </a:p>
          <a:p>
            <a:r>
              <a:rPr lang="en-US" dirty="0"/>
              <a:t>Arts Education is also an issue of equity and access.</a:t>
            </a:r>
          </a:p>
          <a:p>
            <a:endParaRPr lang="en-US" dirty="0"/>
          </a:p>
          <a:p>
            <a:r>
              <a:rPr lang="en-US" dirty="0"/>
              <a:t>too often factors like skin color or neighborhood predict student Equity and Access to the arts…..</a:t>
            </a:r>
          </a:p>
          <a:p>
            <a:r>
              <a:rPr lang="en-US" sz="2400" dirty="0">
                <a:latin typeface="Arial" panose="020B0604020202020204" pitchFamily="34" charset="0"/>
                <a:cs typeface="Arial" panose="020B0604020202020204" pitchFamily="34" charset="0"/>
              </a:rPr>
              <a:t>middle class and wealthy vs high poverty students, foster students / and EL students …</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138384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15</a:t>
            </a:r>
          </a:p>
          <a:p>
            <a:r>
              <a:rPr lang="en-US" dirty="0"/>
              <a:t>No Child Left Behind, with its focus on testing, has been left behind. We are now in the age of the Every Student Succeeds Act, offering more opportunities for arts education.</a:t>
            </a:r>
          </a:p>
          <a:p>
            <a:r>
              <a:rPr lang="en-US" dirty="0"/>
              <a:t>See Handout on the</a:t>
            </a:r>
            <a:r>
              <a:rPr lang="en-US" baseline="0" dirty="0"/>
              <a:t> Every Student Succeeds Act.</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t>15</a:t>
            </a:fld>
            <a:endParaRPr lang="en-US"/>
          </a:p>
        </p:txBody>
      </p:sp>
    </p:spTree>
    <p:extLst>
      <p:ext uri="{BB962C8B-B14F-4D97-AF65-F5344CB8AC3E}">
        <p14:creationId xmlns:p14="http://schemas.microsoft.com/office/powerpoint/2010/main" val="1278606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dirty="0">
                <a:latin typeface="Times New Roman" panose="02020603050405020304" pitchFamily="18" charset="0"/>
                <a:cs typeface="Times New Roman" panose="02020603050405020304" pitchFamily="18" charset="0"/>
              </a:rPr>
              <a:t>Slide 16</a:t>
            </a:r>
          </a:p>
          <a:p>
            <a:r>
              <a:rPr lang="en-US" sz="2000" b="0" dirty="0">
                <a:latin typeface="Times New Roman" panose="02020603050405020304" pitchFamily="18" charset="0"/>
                <a:cs typeface="Times New Roman" panose="02020603050405020304" pitchFamily="18" charset="0"/>
              </a:rPr>
              <a:t>The 2008 budget crisis added to the lack of arts education opportunities.</a:t>
            </a:r>
          </a:p>
        </p:txBody>
      </p:sp>
      <p:sp>
        <p:nvSpPr>
          <p:cNvPr id="4" name="Slide Number Placeholder 3"/>
          <p:cNvSpPr>
            <a:spLocks noGrp="1"/>
          </p:cNvSpPr>
          <p:nvPr>
            <p:ph type="sldNum" sz="quarter" idx="10"/>
          </p:nvPr>
        </p:nvSpPr>
        <p:spPr/>
        <p:txBody>
          <a:bodyPr/>
          <a:lstStyle/>
          <a:p>
            <a:fld id="{A98B3D3A-7910-4765-AD7F-08C950CA4CC5}" type="slidenum">
              <a:rPr lang="en-US" smtClean="0"/>
              <a:t>16</a:t>
            </a:fld>
            <a:endParaRPr lang="en-US"/>
          </a:p>
        </p:txBody>
      </p:sp>
    </p:spTree>
    <p:extLst>
      <p:ext uri="{BB962C8B-B14F-4D97-AF65-F5344CB8AC3E}">
        <p14:creationId xmlns:p14="http://schemas.microsoft.com/office/powerpoint/2010/main" val="8163698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17</a:t>
            </a:r>
          </a:p>
          <a:p>
            <a:r>
              <a:rPr lang="en-US" dirty="0"/>
              <a:t>Arts Education strongly connects to the educational focus areas of today's schools, including the Common Core State Standards. In addition, the expanding charter school movement creates more opportunities for arts education, as charters have more flexibility with their curriculum than most public schools.</a:t>
            </a:r>
          </a:p>
        </p:txBody>
      </p:sp>
      <p:sp>
        <p:nvSpPr>
          <p:cNvPr id="4" name="Slide Number Placeholder 3"/>
          <p:cNvSpPr>
            <a:spLocks noGrp="1"/>
          </p:cNvSpPr>
          <p:nvPr>
            <p:ph type="sldNum" sz="quarter" idx="10"/>
          </p:nvPr>
        </p:nvSpPr>
        <p:spPr/>
        <p:txBody>
          <a:bodyPr/>
          <a:lstStyle/>
          <a:p>
            <a:fld id="{A98B3D3A-7910-4765-AD7F-08C950CA4CC5}" type="slidenum">
              <a:rPr lang="en-US" smtClean="0"/>
              <a:t>17</a:t>
            </a:fld>
            <a:endParaRPr lang="en-US"/>
          </a:p>
        </p:txBody>
      </p:sp>
    </p:spTree>
    <p:extLst>
      <p:ext uri="{BB962C8B-B14F-4D97-AF65-F5344CB8AC3E}">
        <p14:creationId xmlns:p14="http://schemas.microsoft.com/office/powerpoint/2010/main" val="3993910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dirty="0">
                <a:latin typeface="Times New Roman" panose="02020603050405020304" pitchFamily="18" charset="0"/>
                <a:cs typeface="Times New Roman" panose="02020603050405020304" pitchFamily="18" charset="0"/>
              </a:rPr>
              <a:t>Slide 18</a:t>
            </a:r>
          </a:p>
          <a:p>
            <a:r>
              <a:rPr lang="en-US" sz="2000" b="0" dirty="0">
                <a:latin typeface="Times New Roman" panose="02020603050405020304" pitchFamily="18" charset="0"/>
                <a:cs typeface="Times New Roman" panose="02020603050405020304" pitchFamily="18" charset="0"/>
              </a:rPr>
              <a:t>In order to teach the whole child, we need to teach to the whole brain.</a:t>
            </a:r>
          </a:p>
          <a:p>
            <a:endParaRPr lang="en-US" sz="2000" b="0" dirty="0">
              <a:latin typeface="Times New Roman" panose="02020603050405020304" pitchFamily="18" charset="0"/>
              <a:cs typeface="Times New Roman" panose="02020603050405020304" pitchFamily="18" charset="0"/>
            </a:endParaRPr>
          </a:p>
          <a:p>
            <a:r>
              <a:rPr lang="en-US" sz="2000" b="0" dirty="0">
                <a:latin typeface="Times New Roman" panose="02020603050405020304" pitchFamily="18" charset="0"/>
                <a:cs typeface="Times New Roman" panose="02020603050405020304" pitchFamily="18" charset="0"/>
              </a:rPr>
              <a:t>Today’s thought leaders like Daniel Pink…and Seth Godin….  Left brain Is NECESSARY but not sufficient… need to use Both sides of the brain…..</a:t>
            </a:r>
          </a:p>
          <a:p>
            <a:r>
              <a:rPr lang="en-US" sz="2000" b="0" dirty="0">
                <a:latin typeface="Times New Roman" panose="02020603050405020304" pitchFamily="18" charset="0"/>
                <a:cs typeface="Times New Roman" panose="02020603050405020304" pitchFamily="18" charset="0"/>
              </a:rPr>
              <a:t>In order to teach the whole child, we need to teach to the whole brain.</a:t>
            </a:r>
          </a:p>
        </p:txBody>
      </p:sp>
      <p:sp>
        <p:nvSpPr>
          <p:cNvPr id="4" name="Slide Number Placeholder 3"/>
          <p:cNvSpPr>
            <a:spLocks noGrp="1"/>
          </p:cNvSpPr>
          <p:nvPr>
            <p:ph type="sldNum" sz="quarter" idx="10"/>
          </p:nvPr>
        </p:nvSpPr>
        <p:spPr/>
        <p:txBody>
          <a:bodyPr/>
          <a:lstStyle/>
          <a:p>
            <a:fld id="{A98B3D3A-7910-4765-AD7F-08C950CA4CC5}" type="slidenum">
              <a:rPr lang="en-US" smtClean="0"/>
              <a:t>18</a:t>
            </a:fld>
            <a:endParaRPr lang="en-US"/>
          </a:p>
        </p:txBody>
      </p:sp>
    </p:spTree>
    <p:extLst>
      <p:ext uri="{BB962C8B-B14F-4D97-AF65-F5344CB8AC3E}">
        <p14:creationId xmlns:p14="http://schemas.microsoft.com/office/powerpoint/2010/main" val="816369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r>
              <a:rPr lang="en-US" sz="2800" dirty="0">
                <a:latin typeface="Arial" panose="020B0604020202020204" pitchFamily="34" charset="0"/>
                <a:cs typeface="Arial" panose="020B0604020202020204" pitchFamily="34" charset="0"/>
              </a:rPr>
              <a:t>Slide 19 (10 min)</a:t>
            </a:r>
          </a:p>
          <a:p>
            <a:pPr defTabSz="927567">
              <a:defRPr/>
            </a:pPr>
            <a:r>
              <a:rPr lang="en-US" sz="2800" dirty="0">
                <a:latin typeface="Arial" panose="020B0604020202020204" pitchFamily="34" charset="0"/>
                <a:cs typeface="Arial" panose="020B0604020202020204" pitchFamily="34" charset="0"/>
              </a:rPr>
              <a:t>Video: The Right Brain Initiative. The video shows that the arts engage both sides of the brain which students need to achieve. After the video, ask participants what ideas struck them.</a:t>
            </a:r>
          </a:p>
          <a:p>
            <a:pPr defTabSz="927567">
              <a:defRPr/>
            </a:pPr>
            <a:endParaRPr lang="en-US" sz="2800" dirty="0">
              <a:latin typeface="Arial" panose="020B0604020202020204" pitchFamily="34" charset="0"/>
              <a:cs typeface="Arial" panose="020B0604020202020204" pitchFamily="34" charset="0"/>
            </a:endParaRPr>
          </a:p>
          <a:p>
            <a:pPr defTabSz="927567">
              <a:defRPr/>
            </a:pPr>
            <a:r>
              <a:rPr lang="en-US" sz="2800" dirty="0">
                <a:latin typeface="Arial" panose="020B0604020202020204" pitchFamily="34" charset="0"/>
                <a:cs typeface="Arial" panose="020B0604020202020204" pitchFamily="34" charset="0"/>
              </a:rPr>
              <a:t>This year’s kinder class will be entering the job market around 2030 and retiring around 2075… do any of us have a clear picture of what skills they will need during their life-time?</a:t>
            </a:r>
          </a:p>
          <a:p>
            <a:endParaRPr lang="en-US" sz="28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t>19</a:t>
            </a:fld>
            <a:endParaRPr lang="en-US"/>
          </a:p>
        </p:txBody>
      </p:sp>
    </p:spTree>
    <p:extLst>
      <p:ext uri="{BB962C8B-B14F-4D97-AF65-F5344CB8AC3E}">
        <p14:creationId xmlns:p14="http://schemas.microsoft.com/office/powerpoint/2010/main" val="81636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2</a:t>
            </a:r>
          </a:p>
          <a:p>
            <a:pPr eaLnBrk="1" hangingPunct="1">
              <a:spcBef>
                <a:spcPct val="0"/>
              </a:spcBef>
            </a:pPr>
            <a:r>
              <a:rPr lang="en-US" altLang="en-US" dirty="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a:latin typeface="Calibri" pitchFamily="34" charset="0"/>
              <a:cs typeface="Arial" pitchFamily="34" charset="0"/>
              <a:sym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20 (5 min)</a:t>
            </a:r>
          </a:p>
          <a:p>
            <a:r>
              <a:rPr lang="en-US" dirty="0"/>
              <a:t>Left - Right Brain conflict. Have participants say the colors of the words out loud. Briefly reflect on the challenges of this exercise and what makes it challenging. </a:t>
            </a:r>
          </a:p>
        </p:txBody>
      </p:sp>
      <p:sp>
        <p:nvSpPr>
          <p:cNvPr id="4" name="Slide Number Placeholder 3"/>
          <p:cNvSpPr>
            <a:spLocks noGrp="1"/>
          </p:cNvSpPr>
          <p:nvPr>
            <p:ph type="sldNum" sz="quarter" idx="10"/>
          </p:nvPr>
        </p:nvSpPr>
        <p:spPr/>
        <p:txBody>
          <a:bodyPr/>
          <a:lstStyle/>
          <a:p>
            <a:fld id="{A98B3D3A-7910-4765-AD7F-08C950CA4CC5}" type="slidenum">
              <a:rPr lang="en-US" smtClean="0"/>
              <a:t>20</a:t>
            </a:fld>
            <a:endParaRPr lang="en-US"/>
          </a:p>
        </p:txBody>
      </p:sp>
    </p:spTree>
    <p:extLst>
      <p:ext uri="{BB962C8B-B14F-4D97-AF65-F5344CB8AC3E}">
        <p14:creationId xmlns:p14="http://schemas.microsoft.com/office/powerpoint/2010/main" val="2386451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21</a:t>
            </a:r>
          </a:p>
          <a:p>
            <a:r>
              <a:rPr lang="en-US" dirty="0"/>
              <a:t>Creativity is a leading skill need for employment and leadership in today's world.</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Creativity declining in our schools – with K-6 experiencing the biggest decline</a:t>
            </a:r>
          </a:p>
        </p:txBody>
      </p:sp>
      <p:sp>
        <p:nvSpPr>
          <p:cNvPr id="4" name="Slide Number Placeholder 3"/>
          <p:cNvSpPr>
            <a:spLocks noGrp="1"/>
          </p:cNvSpPr>
          <p:nvPr>
            <p:ph type="sldNum" sz="quarter" idx="10"/>
          </p:nvPr>
        </p:nvSpPr>
        <p:spPr/>
        <p:txBody>
          <a:bodyPr/>
          <a:lstStyle/>
          <a:p>
            <a:fld id="{A98B3D3A-7910-4765-AD7F-08C950CA4CC5}" type="slidenum">
              <a:rPr lang="en-US" smtClean="0"/>
              <a:t>21</a:t>
            </a:fld>
            <a:endParaRPr lang="en-US"/>
          </a:p>
        </p:txBody>
      </p:sp>
    </p:spTree>
    <p:extLst>
      <p:ext uri="{BB962C8B-B14F-4D97-AF65-F5344CB8AC3E}">
        <p14:creationId xmlns:p14="http://schemas.microsoft.com/office/powerpoint/2010/main" val="2778324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latin typeface="Arial" panose="020B0604020202020204" pitchFamily="34" charset="0"/>
                <a:cs typeface="Arial" panose="020B0604020202020204" pitchFamily="34" charset="0"/>
              </a:rPr>
              <a:t>Slide 22</a:t>
            </a:r>
          </a:p>
          <a:p>
            <a:r>
              <a:rPr lang="en-US" sz="2800" dirty="0">
                <a:latin typeface="Arial" panose="020B0604020202020204" pitchFamily="34" charset="0"/>
                <a:cs typeface="Arial" panose="020B0604020202020204" pitchFamily="34" charset="0"/>
              </a:rPr>
              <a:t>There are more employment opportunities than most people know in the creative economy, especially in California.</a:t>
            </a:r>
          </a:p>
          <a:p>
            <a:r>
              <a:rPr lang="en-US" sz="2800" dirty="0">
                <a:latin typeface="Arial" panose="020B0604020202020204" pitchFamily="34" charset="0"/>
                <a:cs typeface="Arial" panose="020B0604020202020204" pitchFamily="34" charset="0"/>
              </a:rPr>
              <a:t>Creative Arts provide direct pathways to careers</a:t>
            </a:r>
          </a:p>
          <a:p>
            <a:endParaRPr lang="en-US" sz="2800" dirty="0">
              <a:latin typeface="Arial" panose="020B0604020202020204" pitchFamily="34" charset="0"/>
              <a:cs typeface="Arial" panose="020B0604020202020204" pitchFamily="34" charset="0"/>
            </a:endParaRPr>
          </a:p>
          <a:p>
            <a:pPr marL="236723" indent="-236723">
              <a:buFont typeface="Arial" panose="020B0604020202020204" pitchFamily="34" charset="0"/>
              <a:buChar char="•"/>
            </a:pPr>
            <a:r>
              <a:rPr lang="en-US" altLang="en-US" sz="2800" dirty="0"/>
              <a:t>1 in 10 jobs in CA involve Arts, Media, and Entertainment (AME). </a:t>
            </a:r>
          </a:p>
          <a:p>
            <a:pPr marL="236723" indent="-236723">
              <a:buFont typeface="Arial" panose="020B0604020202020204" pitchFamily="34" charset="0"/>
              <a:buChar char="•"/>
            </a:pPr>
            <a:endParaRPr lang="en-US" altLang="en-US" sz="1400" dirty="0"/>
          </a:p>
          <a:p>
            <a:pPr marL="236723" indent="-236723">
              <a:buFont typeface="Arial" panose="020B0604020202020204" pitchFamily="34" charset="0"/>
              <a:buChar char="•"/>
            </a:pPr>
            <a:r>
              <a:rPr lang="en-US" altLang="en-US" sz="2800" dirty="0"/>
              <a:t>1.4 million AME jobs in CA.</a:t>
            </a:r>
          </a:p>
          <a:p>
            <a:pPr marL="236723" indent="-236723">
              <a:buFont typeface="Arial" panose="020B0604020202020204" pitchFamily="34" charset="0"/>
              <a:buChar char="•"/>
            </a:pPr>
            <a:endParaRPr lang="en-US" altLang="en-US" sz="1400" dirty="0"/>
          </a:p>
          <a:p>
            <a:pPr marL="236723" indent="-236723">
              <a:buFont typeface="Arial" panose="020B0604020202020204" pitchFamily="34" charset="0"/>
              <a:buChar char="•"/>
            </a:pPr>
            <a:r>
              <a:rPr lang="en-US" altLang="en-US" sz="2800" dirty="0"/>
              <a:t>7.8% of CA’s Annual Gross State Product</a:t>
            </a:r>
            <a:br>
              <a:rPr lang="en-US" altLang="en-US" sz="2800" dirty="0"/>
            </a:br>
            <a:endParaRPr lang="en-US" sz="28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98B3D3A-7910-4765-AD7F-08C950CA4CC5}" type="slidenum">
              <a:rPr lang="en-US" smtClean="0"/>
              <a:t>22</a:t>
            </a:fld>
            <a:endParaRPr lang="en-US"/>
          </a:p>
        </p:txBody>
      </p:sp>
    </p:spTree>
    <p:extLst>
      <p:ext uri="{BB962C8B-B14F-4D97-AF65-F5344CB8AC3E}">
        <p14:creationId xmlns:p14="http://schemas.microsoft.com/office/powerpoint/2010/main" val="27783245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r>
              <a:rPr lang="en-US" dirty="0"/>
              <a:t>Slide 23</a:t>
            </a:r>
          </a:p>
          <a:p>
            <a:pPr defTabSz="927567">
              <a:defRPr/>
            </a:pPr>
            <a:r>
              <a:rPr lang="en-US" dirty="0"/>
              <a:t>Creativity is intertwined with invention in the design, scientific, mathematical, and computer technology industries.</a:t>
            </a:r>
          </a:p>
          <a:p>
            <a:pPr defTabSz="927567">
              <a:defRPr/>
            </a:pPr>
            <a:endParaRPr lang="en-US" dirty="0"/>
          </a:p>
          <a:p>
            <a:pPr defTabSz="927567">
              <a:defRPr/>
            </a:pPr>
            <a:r>
              <a:rPr lang="en-US" dirty="0"/>
              <a:t>The Maker’s Movement…</a:t>
            </a:r>
          </a:p>
          <a:p>
            <a:pPr defTabSz="927567">
              <a:defRPr/>
            </a:pPr>
            <a:r>
              <a:rPr lang="en-US" dirty="0"/>
              <a:t>Many believe that personal manufacturing (#3D printing etc.) and rapid prototyping will upend mass-market manufacturing, leading to a new industrial revolution.</a:t>
            </a:r>
          </a:p>
          <a:p>
            <a:endParaRPr lang="en-US" dirty="0"/>
          </a:p>
          <a:p>
            <a:r>
              <a:rPr lang="en-US" dirty="0"/>
              <a:t>San Mateo – Bay Area Makers Fair …go see in May annually </a:t>
            </a:r>
          </a:p>
        </p:txBody>
      </p:sp>
      <p:sp>
        <p:nvSpPr>
          <p:cNvPr id="4" name="Slide Number Placeholder 3"/>
          <p:cNvSpPr>
            <a:spLocks noGrp="1"/>
          </p:cNvSpPr>
          <p:nvPr>
            <p:ph type="sldNum" sz="quarter" idx="10"/>
          </p:nvPr>
        </p:nvSpPr>
        <p:spPr/>
        <p:txBody>
          <a:bodyPr/>
          <a:lstStyle/>
          <a:p>
            <a:fld id="{A98B3D3A-7910-4765-AD7F-08C950CA4CC5}" type="slidenum">
              <a:rPr lang="en-US" smtClean="0"/>
              <a:t>23</a:t>
            </a:fld>
            <a:endParaRPr lang="en-US"/>
          </a:p>
        </p:txBody>
      </p:sp>
    </p:spTree>
    <p:extLst>
      <p:ext uri="{BB962C8B-B14F-4D97-AF65-F5344CB8AC3E}">
        <p14:creationId xmlns:p14="http://schemas.microsoft.com/office/powerpoint/2010/main" val="900295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dirty="0">
                <a:latin typeface="Times New Roman" panose="02020603050405020304" pitchFamily="18" charset="0"/>
                <a:cs typeface="Times New Roman" panose="02020603050405020304" pitchFamily="18" charset="0"/>
              </a:rPr>
              <a:t>Slide 24 (10 min)</a:t>
            </a:r>
          </a:p>
          <a:p>
            <a:r>
              <a:rPr lang="en-US" sz="2800" b="0" dirty="0">
                <a:latin typeface="Times New Roman" panose="02020603050405020304" pitchFamily="18" charset="0"/>
                <a:cs typeface="Times New Roman" panose="02020603050405020304" pitchFamily="18" charset="0"/>
              </a:rPr>
              <a:t>The different ways that the arts support learning. Ask the participants for examples of each, and which method they prefer.</a:t>
            </a:r>
          </a:p>
          <a:p>
            <a:endParaRPr lang="en-US" sz="2800" b="0" dirty="0">
              <a:latin typeface="Times New Roman" panose="02020603050405020304" pitchFamily="18" charset="0"/>
              <a:cs typeface="Times New Roman" panose="02020603050405020304" pitchFamily="18" charset="0"/>
            </a:endParaRPr>
          </a:p>
          <a:p>
            <a:r>
              <a:rPr lang="en-US" sz="2800" b="0" dirty="0">
                <a:latin typeface="Times New Roman" panose="02020603050405020304" pitchFamily="18" charset="0"/>
                <a:cs typeface="Times New Roman" panose="02020603050405020304" pitchFamily="18" charset="0"/>
              </a:rPr>
              <a:t>Three additional clicks for text</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525924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eaLnBrk="0" hangingPunct="0">
              <a:defRPr sz="2400">
                <a:solidFill>
                  <a:srgbClr val="000000"/>
                </a:solidFill>
                <a:latin typeface="Times New Roman" charset="0"/>
                <a:ea typeface="ヒラギノ明朝 Pro W3" charset="-128"/>
                <a:sym typeface="Times New Roman" charset="0"/>
              </a:defRPr>
            </a:lvl1pPr>
            <a:lvl2pPr marL="38514155" indent="-38049935" eaLnBrk="0" hangingPunct="0">
              <a:defRPr sz="2400">
                <a:solidFill>
                  <a:srgbClr val="000000"/>
                </a:solidFill>
                <a:latin typeface="Times New Roman" charset="0"/>
                <a:ea typeface="ヒラギノ明朝 Pro W3" charset="-128"/>
                <a:sym typeface="Times New Roman" charset="0"/>
              </a:defRPr>
            </a:lvl2pPr>
            <a:lvl3pPr eaLnBrk="0" hangingPunct="0">
              <a:defRPr sz="2400">
                <a:solidFill>
                  <a:srgbClr val="000000"/>
                </a:solidFill>
                <a:latin typeface="Times New Roman" charset="0"/>
                <a:ea typeface="ヒラギノ明朝 Pro W3" charset="-128"/>
                <a:sym typeface="Times New Roman" charset="0"/>
              </a:defRPr>
            </a:lvl3pPr>
            <a:lvl4pPr eaLnBrk="0" hangingPunct="0">
              <a:defRPr sz="2400">
                <a:solidFill>
                  <a:srgbClr val="000000"/>
                </a:solidFill>
                <a:latin typeface="Times New Roman" charset="0"/>
                <a:ea typeface="ヒラギノ明朝 Pro W3" charset="-128"/>
                <a:sym typeface="Times New Roman" charset="0"/>
              </a:defRPr>
            </a:lvl4pPr>
            <a:lvl5pPr eaLnBrk="0" hangingPunct="0">
              <a:defRPr sz="2400">
                <a:solidFill>
                  <a:srgbClr val="000000"/>
                </a:solidFill>
                <a:latin typeface="Times New Roman" charset="0"/>
                <a:ea typeface="ヒラギノ明朝 Pro W3" charset="-128"/>
                <a:sym typeface="Times New Roman" charset="0"/>
              </a:defRPr>
            </a:lvl5pPr>
            <a:lvl6pPr marL="46422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6pPr>
            <a:lvl7pPr marL="928441"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7pPr>
            <a:lvl8pPr marL="1392661"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8pPr>
            <a:lvl9pPr marL="1856881"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9pPr>
          </a:lstStyle>
          <a:p>
            <a:pPr eaLnBrk="1" hangingPunct="1"/>
            <a:fld id="{0F3A0AE7-09BC-4E5E-B6BF-1CD5A518E1F1}" type="slidenum">
              <a:rPr lang="en-US" altLang="en-US" sz="1200"/>
              <a:pPr eaLnBrk="1" hangingPunct="1"/>
              <a:t>25</a:t>
            </a:fld>
            <a:endParaRPr lang="en-US" altLang="en-US" sz="1200"/>
          </a:p>
        </p:txBody>
      </p:sp>
      <p:sp>
        <p:nvSpPr>
          <p:cNvPr id="27651" name="Rectangle 2"/>
          <p:cNvSpPr>
            <a:spLocks noGrp="1" noRot="1" noChangeAspect="1" noChangeArrowheads="1" noTextEdit="1"/>
          </p:cNvSpPr>
          <p:nvPr>
            <p:ph type="sldImg"/>
          </p:nvPr>
        </p:nvSpPr>
        <p:spPr>
          <a:xfrm>
            <a:off x="546100" y="150813"/>
            <a:ext cx="5857875" cy="4394200"/>
          </a:xfrm>
          <a:ln/>
        </p:spPr>
      </p:sp>
      <p:sp>
        <p:nvSpPr>
          <p:cNvPr id="27652" name="Rectangle 3"/>
          <p:cNvSpPr>
            <a:spLocks noGrp="1"/>
          </p:cNvSpPr>
          <p:nvPr>
            <p:ph type="body" idx="1"/>
          </p:nvPr>
        </p:nvSpPr>
        <p:spPr>
          <a:xfrm>
            <a:off x="695008" y="4996564"/>
            <a:ext cx="5560060" cy="333483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b="0" dirty="0">
                <a:latin typeface="Arial" panose="020B0604020202020204" pitchFamily="34" charset="0"/>
                <a:cs typeface="Arial" panose="020B0604020202020204" pitchFamily="34" charset="0"/>
              </a:rPr>
              <a:t>Slide 25 (5 min)</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2400" b="0" dirty="0">
                <a:latin typeface="Arial" panose="020B0604020202020204" pitchFamily="34" charset="0"/>
                <a:cs typeface="Arial" panose="020B0604020202020204" pitchFamily="34" charset="0"/>
              </a:rPr>
              <a:t>This is an image, also from the Kennedy Center,  representing arts integration delivery. Ask participants "What type of instructional delivery does this exemplify?" </a:t>
            </a:r>
            <a:r>
              <a:rPr lang="en-US" sz="2400" dirty="0"/>
              <a:t>(balanced instruction in the arts and other core subjects, with dual learning objectives, as opposed to simply throwing in an arts activity without building the skills necessary to accomplish an effective arts experience that can be assessed)</a:t>
            </a:r>
          </a:p>
          <a:p>
            <a:endParaRPr lang="en-US" altLang="en-US" sz="2400" b="0" dirty="0">
              <a:latin typeface="Arial" panose="020B0604020202020204" pitchFamily="34" charset="0"/>
              <a:cs typeface="Arial" panose="020B0604020202020204" pitchFamily="34" charset="0"/>
            </a:endParaRPr>
          </a:p>
          <a:p>
            <a:r>
              <a:rPr lang="en-US" altLang="en-US" sz="2400" b="0" dirty="0">
                <a:latin typeface="Arial" panose="020B0604020202020204" pitchFamily="34" charset="0"/>
                <a:cs typeface="Arial" panose="020B0604020202020204" pitchFamily="34" charset="0"/>
              </a:rPr>
              <a:t>Ask participants: "What does this look like in the classroom?“</a:t>
            </a:r>
          </a:p>
          <a:p>
            <a:endParaRPr lang="en-US" altLang="en-US" sz="2400" b="0" dirty="0">
              <a:latin typeface="Arial" panose="020B0604020202020204" pitchFamily="34" charset="0"/>
              <a:cs typeface="Arial" panose="020B0604020202020204" pitchFamily="34" charset="0"/>
            </a:endParaRPr>
          </a:p>
          <a:p>
            <a:r>
              <a:rPr lang="en-US" altLang="en-US" sz="2400" b="0" dirty="0">
                <a:latin typeface="Arial" panose="020B0604020202020204" pitchFamily="34" charset="0"/>
                <a:cs typeface="Arial" panose="020B0604020202020204" pitchFamily="34" charset="0"/>
              </a:rPr>
              <a:t>(Could look like this… in this case a dance and science lesson…or could look  more like Thematic Units with the art frontloading or a unit ending activity related to the curriculum being taught)</a:t>
            </a:r>
          </a:p>
          <a:p>
            <a:pPr eaLnBrk="1" hangingPunct="1"/>
            <a:endParaRPr lang="en-US" altLang="en-US" b="0" dirty="0"/>
          </a:p>
        </p:txBody>
      </p:sp>
    </p:spTree>
    <p:extLst>
      <p:ext uri="{BB962C8B-B14F-4D97-AF65-F5344CB8AC3E}">
        <p14:creationId xmlns:p14="http://schemas.microsoft.com/office/powerpoint/2010/main" val="3600673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eaLnBrk="0" hangingPunct="0">
              <a:defRPr sz="2400">
                <a:solidFill>
                  <a:srgbClr val="000000"/>
                </a:solidFill>
                <a:latin typeface="Times New Roman" charset="0"/>
                <a:ea typeface="ヒラギノ明朝 Pro W3" charset="-128"/>
                <a:sym typeface="Times New Roman" charset="0"/>
              </a:defRPr>
            </a:lvl1pPr>
            <a:lvl2pPr marL="38504588" indent="-38040484" eaLnBrk="0" hangingPunct="0">
              <a:defRPr sz="2400">
                <a:solidFill>
                  <a:srgbClr val="000000"/>
                </a:solidFill>
                <a:latin typeface="Times New Roman" charset="0"/>
                <a:ea typeface="ヒラギノ明朝 Pro W3" charset="-128"/>
                <a:sym typeface="Times New Roman" charset="0"/>
              </a:defRPr>
            </a:lvl2pPr>
            <a:lvl3pPr eaLnBrk="0" hangingPunct="0">
              <a:defRPr sz="2400">
                <a:solidFill>
                  <a:srgbClr val="000000"/>
                </a:solidFill>
                <a:latin typeface="Times New Roman" charset="0"/>
                <a:ea typeface="ヒラギノ明朝 Pro W3" charset="-128"/>
                <a:sym typeface="Times New Roman" charset="0"/>
              </a:defRPr>
            </a:lvl3pPr>
            <a:lvl4pPr eaLnBrk="0" hangingPunct="0">
              <a:defRPr sz="2400">
                <a:solidFill>
                  <a:srgbClr val="000000"/>
                </a:solidFill>
                <a:latin typeface="Times New Roman" charset="0"/>
                <a:ea typeface="ヒラギノ明朝 Pro W3" charset="-128"/>
                <a:sym typeface="Times New Roman" charset="0"/>
              </a:defRPr>
            </a:lvl4pPr>
            <a:lvl5pPr eaLnBrk="0" hangingPunct="0">
              <a:defRPr sz="2400">
                <a:solidFill>
                  <a:srgbClr val="000000"/>
                </a:solidFill>
                <a:latin typeface="Times New Roman" charset="0"/>
                <a:ea typeface="ヒラギノ明朝 Pro W3" charset="-128"/>
                <a:sym typeface="Times New Roman" charset="0"/>
              </a:defRPr>
            </a:lvl5pPr>
            <a:lvl6pPr marL="464104"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6pPr>
            <a:lvl7pPr marL="92821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7pPr>
            <a:lvl8pPr marL="1392314"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8pPr>
            <a:lvl9pPr marL="185642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9pPr>
          </a:lstStyle>
          <a:p>
            <a:pPr eaLnBrk="1" hangingPunct="1"/>
            <a:fld id="{795FE1A6-C630-4417-906D-E515E5F21019}" type="slidenum">
              <a:rPr lang="en-US" altLang="en-US" sz="1200"/>
              <a:pPr eaLnBrk="1" hangingPunct="1"/>
              <a:t>26</a:t>
            </a:fld>
            <a:endParaRPr lang="en-US" altLang="en-US" sz="1200"/>
          </a:p>
        </p:txBody>
      </p:sp>
      <p:sp>
        <p:nvSpPr>
          <p:cNvPr id="29699" name="Rectangle 2"/>
          <p:cNvSpPr>
            <a:spLocks noGrp="1" noRot="1" noChangeAspect="1" noChangeArrowheads="1"/>
          </p:cNvSpPr>
          <p:nvPr>
            <p:ph type="sldImg"/>
          </p:nvPr>
        </p:nvSpPr>
        <p:spPr>
          <a:solidFill>
            <a:srgbClr val="FFFFFF"/>
          </a:solidFill>
          <a:ln/>
        </p:spPr>
      </p:sp>
      <p:sp>
        <p:nvSpPr>
          <p:cNvPr id="29700" name="Rectangle 3"/>
          <p:cNvSpPr>
            <a:spLocks noGrp="1" noChangeArrowheads="1"/>
          </p:cNvSpPr>
          <p:nvPr>
            <p:ph type="body" idx="1"/>
          </p:nvPr>
        </p:nvSpPr>
        <p:spPr>
          <a:solidFill>
            <a:srgbClr val="FFFFFF"/>
          </a:solidFill>
          <a:ln>
            <a:solidFill>
              <a:srgbClr val="000000"/>
            </a:solidFill>
          </a:ln>
        </p:spPr>
        <p:txBody>
          <a:bodyPr lIns="92808" tIns="46405" rIns="92808" bIns="46405"/>
          <a:lstStyle/>
          <a:p>
            <a:r>
              <a:rPr lang="en-US" sz="2000" b="0" dirty="0">
                <a:latin typeface="Times New Roman" panose="02020603050405020304" pitchFamily="18" charset="0"/>
                <a:cs typeface="Times New Roman" panose="02020603050405020304" pitchFamily="18" charset="0"/>
              </a:rPr>
              <a:t>Slide 26 (20 min)</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a:latin typeface="Times New Roman" panose="02020603050405020304" pitchFamily="18" charset="0"/>
                <a:cs typeface="Times New Roman" panose="02020603050405020304" pitchFamily="18" charset="0"/>
              </a:rPr>
              <a:t>Introduce the Kennedy Center definition of arts integration. See Arts Integration Checklist &amp; Rubric Handout.</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a:latin typeface="Times New Roman" panose="02020603050405020304" pitchFamily="18" charset="0"/>
                <a:cs typeface="Times New Roman" panose="02020603050405020304" pitchFamily="18" charset="0"/>
              </a:rPr>
              <a:t>Take a few moments to read over the</a:t>
            </a:r>
            <a:r>
              <a:rPr lang="en-US" sz="2000" b="0" baseline="0" dirty="0">
                <a:latin typeface="Times New Roman" panose="02020603050405020304" pitchFamily="18" charset="0"/>
                <a:cs typeface="Times New Roman" panose="02020603050405020304" pitchFamily="18" charset="0"/>
              </a:rPr>
              <a:t> definition and define terms and concepts in the definition.</a:t>
            </a:r>
            <a:endParaRPr lang="en-US" sz="2000" b="0" dirty="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a:latin typeface="Times New Roman" panose="02020603050405020304" pitchFamily="18" charset="0"/>
                <a:cs typeface="Times New Roman" panose="02020603050405020304" pitchFamily="18" charset="0"/>
              </a:rPr>
              <a:t>In small groups, have the participants create their own definition of arts integration. </a:t>
            </a:r>
          </a:p>
          <a:p>
            <a:r>
              <a:rPr lang="en-US" sz="2000" b="0" dirty="0">
                <a:latin typeface="Times New Roman" panose="02020603050405020304" pitchFamily="18" charset="0"/>
                <a:cs typeface="Times New Roman" panose="02020603050405020304" pitchFamily="18" charset="0"/>
              </a:rPr>
              <a:t>Share these with the larger group and compare with the Kennedy Center definition. as an option, you can turn off the PowerPoint while the groups create their definitions.</a:t>
            </a:r>
          </a:p>
          <a:p>
            <a:r>
              <a:rPr lang="en-US" sz="2000" b="0" dirty="0">
                <a:latin typeface="Times New Roman" panose="02020603050405020304" pitchFamily="18" charset="0"/>
                <a:cs typeface="Times New Roman" panose="02020603050405020304" pitchFamily="18" charset="0"/>
              </a:rPr>
              <a:t>Now take a few moments to look over the Arts Integration Rubric and share initial</a:t>
            </a:r>
            <a:r>
              <a:rPr lang="en-US" sz="2000" b="0" baseline="0" dirty="0">
                <a:latin typeface="Times New Roman" panose="02020603050405020304" pitchFamily="18" charset="0"/>
                <a:cs typeface="Times New Roman" panose="02020603050405020304" pitchFamily="18" charset="0"/>
              </a:rPr>
              <a:t> thoughts.</a:t>
            </a:r>
            <a:endParaRPr lang="en-US" sz="20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3516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692150"/>
            <a:ext cx="4619625" cy="3465513"/>
          </a:xfrm>
        </p:spPr>
      </p:sp>
      <p:sp>
        <p:nvSpPr>
          <p:cNvPr id="3" name="Notes Placeholder 2"/>
          <p:cNvSpPr>
            <a:spLocks noGrp="1"/>
          </p:cNvSpPr>
          <p:nvPr>
            <p:ph type="body" idx="1"/>
          </p:nvPr>
        </p:nvSpPr>
        <p:spPr/>
        <p:txBody>
          <a:bodyPr/>
          <a:lstStyle/>
          <a:p>
            <a:r>
              <a:rPr lang="en-US" sz="1600" b="0" dirty="0">
                <a:latin typeface="Arial" panose="020B0604020202020204" pitchFamily="34" charset="0"/>
                <a:cs typeface="Arial" panose="020B0604020202020204" pitchFamily="34" charset="0"/>
              </a:rPr>
              <a:t>Slide 27 (5 min)</a:t>
            </a:r>
          </a:p>
          <a:p>
            <a:r>
              <a:rPr lang="en-US" sz="1600" b="0" dirty="0">
                <a:latin typeface="Arial" panose="020B0604020202020204" pitchFamily="34" charset="0"/>
                <a:cs typeface="Arial" panose="020B0604020202020204" pitchFamily="34" charset="0"/>
              </a:rPr>
              <a:t>The myths and realities of creativity.</a:t>
            </a:r>
          </a:p>
          <a:p>
            <a:r>
              <a:rPr lang="en-US" sz="1600" b="0" dirty="0">
                <a:latin typeface="Arial" panose="020B0604020202020204" pitchFamily="34" charset="0"/>
                <a:cs typeface="Arial" panose="020B0604020202020204" pitchFamily="34" charset="0"/>
              </a:rPr>
              <a:t>Are</a:t>
            </a:r>
            <a:r>
              <a:rPr lang="en-US" sz="1600" b="0" baseline="0" dirty="0">
                <a:latin typeface="Arial" panose="020B0604020202020204" pitchFamily="34" charset="0"/>
                <a:cs typeface="Arial" panose="020B0604020202020204" pitchFamily="34" charset="0"/>
              </a:rPr>
              <a:t> there </a:t>
            </a:r>
            <a:r>
              <a:rPr lang="en-US" sz="1600" b="0" dirty="0">
                <a:latin typeface="Arial" panose="020B0604020202020204" pitchFamily="34" charset="0"/>
                <a:cs typeface="Arial" panose="020B0604020202020204" pitchFamily="34" charset="0"/>
              </a:rPr>
              <a:t>misconceptions around creativity that exist in your school or district? </a:t>
            </a:r>
          </a:p>
          <a:p>
            <a:endParaRPr lang="en-US" sz="1400" b="0" dirty="0">
              <a:latin typeface="Arial" panose="020B0604020202020204" pitchFamily="34" charset="0"/>
              <a:cs typeface="Arial" panose="020B0604020202020204" pitchFamily="34" charset="0"/>
            </a:endParaRPr>
          </a:p>
          <a:p>
            <a:r>
              <a:rPr lang="en-US" sz="1400" b="0" dirty="0">
                <a:latin typeface="Arial" panose="020B0604020202020204" pitchFamily="34" charset="0"/>
                <a:cs typeface="Arial" panose="020B0604020202020204" pitchFamily="34" charset="0"/>
              </a:rPr>
              <a:t>Other Myths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A gift of genius that can’t be taught </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Only involves the right brain </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Only those that are “artistic” make art </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It’s all about freedom – no constraints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Intuition is not valuable</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Creative people are less valuable then their logical counterparts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Creative intelligence is not as useful as left-brain intelligences.</a:t>
            </a:r>
          </a:p>
          <a:p>
            <a:pPr marL="285034" indent="-285034">
              <a:spcAft>
                <a:spcPts val="203"/>
              </a:spcAft>
              <a:buFont typeface="Arial" panose="020B0604020202020204" pitchFamily="34" charset="0"/>
              <a:buChar char="•"/>
            </a:pPr>
            <a:r>
              <a:rPr lang="en-US" altLang="en-US" sz="1400" b="0" dirty="0">
                <a:latin typeface="Arial" panose="020B0604020202020204" pitchFamily="34" charset="0"/>
                <a:cs typeface="Arial" panose="020B0604020202020204" pitchFamily="34" charset="0"/>
              </a:rPr>
              <a:t>Cannot be assessed</a:t>
            </a:r>
          </a:p>
          <a:p>
            <a:endParaRPr lang="en-US" b="0" dirty="0"/>
          </a:p>
        </p:txBody>
      </p:sp>
      <p:sp>
        <p:nvSpPr>
          <p:cNvPr id="4" name="Slide Number Placeholder 3"/>
          <p:cNvSpPr>
            <a:spLocks noGrp="1"/>
          </p:cNvSpPr>
          <p:nvPr>
            <p:ph type="sldNum" sz="quarter" idx="10"/>
          </p:nvPr>
        </p:nvSpPr>
        <p:spPr/>
        <p:txBody>
          <a:bodyPr/>
          <a:lstStyle/>
          <a:p>
            <a:fld id="{C6EC5558-31BC-41D6-A781-17D3E44C9608}" type="slidenum">
              <a:rPr lang="en-US" smtClean="0"/>
              <a:t>27</a:t>
            </a:fld>
            <a:endParaRPr lang="en-US"/>
          </a:p>
        </p:txBody>
      </p:sp>
    </p:spTree>
    <p:extLst>
      <p:ext uri="{BB962C8B-B14F-4D97-AF65-F5344CB8AC3E}">
        <p14:creationId xmlns:p14="http://schemas.microsoft.com/office/powerpoint/2010/main" val="23425979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dirty="0">
                <a:latin typeface="Arial" panose="020B0604020202020204" pitchFamily="34" charset="0"/>
                <a:cs typeface="Arial" panose="020B0604020202020204" pitchFamily="34" charset="0"/>
              </a:rPr>
              <a:t>Slide 28 (10 min)</a:t>
            </a:r>
          </a:p>
          <a:p>
            <a:r>
              <a:rPr lang="en-US" sz="2800" b="0" dirty="0">
                <a:latin typeface="Arial" panose="020B0604020202020204" pitchFamily="34" charset="0"/>
                <a:cs typeface="Arial" panose="020B0604020202020204" pitchFamily="34" charset="0"/>
              </a:rPr>
              <a:t>Boosting creativity. Use the arts. Ask participants what arts-based methods they use to support creativity in the classroom.</a:t>
            </a:r>
          </a:p>
        </p:txBody>
      </p:sp>
      <p:sp>
        <p:nvSpPr>
          <p:cNvPr id="4" name="Slide Number Placeholder 3"/>
          <p:cNvSpPr>
            <a:spLocks noGrp="1"/>
          </p:cNvSpPr>
          <p:nvPr>
            <p:ph type="sldNum" sz="quarter" idx="10"/>
          </p:nvPr>
        </p:nvSpPr>
        <p:spPr/>
        <p:txBody>
          <a:bodyPr/>
          <a:lstStyle/>
          <a:p>
            <a:fld id="{A98B3D3A-7910-4765-AD7F-08C950CA4CC5}" type="slidenum">
              <a:rPr lang="en-US" smtClean="0"/>
              <a:t>28</a:t>
            </a:fld>
            <a:endParaRPr lang="en-US"/>
          </a:p>
        </p:txBody>
      </p:sp>
    </p:spTree>
    <p:extLst>
      <p:ext uri="{BB962C8B-B14F-4D97-AF65-F5344CB8AC3E}">
        <p14:creationId xmlns:p14="http://schemas.microsoft.com/office/powerpoint/2010/main" val="3505565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a:headEnd/>
            <a:tailEnd/>
          </a:ln>
        </p:spPr>
      </p:sp>
      <p:sp>
        <p:nvSpPr>
          <p:cNvPr id="1024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29 (10 min)</a:t>
            </a:r>
          </a:p>
          <a:p>
            <a:r>
              <a:rPr lang="en-US" altLang="en-US"/>
              <a:t>Reflection: Pair-share for these two prompts and share out.</a:t>
            </a:r>
            <a:endParaRPr lang="en-US" altLang="en-US" dirty="0"/>
          </a:p>
        </p:txBody>
      </p:sp>
      <p:sp>
        <p:nvSpPr>
          <p:cNvPr id="1024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3 (10 minutes)</a:t>
            </a:r>
          </a:p>
          <a:p>
            <a:r>
              <a:rPr lang="en-US" dirty="0"/>
              <a:t>Anticipatory Set / Name Game: </a:t>
            </a:r>
          </a:p>
          <a:p>
            <a:r>
              <a:rPr lang="en-US" dirty="0"/>
              <a:t>Participants form a circle.</a:t>
            </a:r>
          </a:p>
          <a:p>
            <a:endParaRPr lang="en-US" dirty="0"/>
          </a:p>
          <a:p>
            <a:r>
              <a:rPr lang="en-US" dirty="0"/>
              <a:t>Facilitator thinks of an adjective that alliterates with the first letter of their name. </a:t>
            </a:r>
          </a:p>
          <a:p>
            <a:r>
              <a:rPr lang="en-US" dirty="0"/>
              <a:t>Say the adjective, then say your first name. – e.g. Nutty Nancy - while pantomiming a representative gesture. </a:t>
            </a:r>
          </a:p>
          <a:p>
            <a:r>
              <a:rPr lang="en-US" dirty="0"/>
              <a:t>Going around the circle, all participants follow suit.</a:t>
            </a:r>
          </a:p>
          <a:p>
            <a:endParaRPr lang="en-US" dirty="0"/>
          </a:p>
          <a:p>
            <a:r>
              <a:rPr lang="en-US" dirty="0"/>
              <a:t>Facilitator says their name and gestures again, but this time, the participants repeat the name and gesture (as a group). This is repeated for everyone in the group. </a:t>
            </a:r>
          </a:p>
        </p:txBody>
      </p:sp>
      <p:sp>
        <p:nvSpPr>
          <p:cNvPr id="4" name="Slide Number Placeholder 3"/>
          <p:cNvSpPr>
            <a:spLocks noGrp="1"/>
          </p:cNvSpPr>
          <p:nvPr>
            <p:ph type="sldNum" sz="quarter" idx="10"/>
          </p:nvPr>
        </p:nvSpPr>
        <p:spPr/>
        <p:txBody>
          <a:bodyPr/>
          <a:lstStyle/>
          <a:p>
            <a:fld id="{8839D61A-FD12-4682-9864-778871B86D67}" type="slidenum">
              <a:rPr lang="en-US" smtClean="0"/>
              <a:t>3</a:t>
            </a:fld>
            <a:endParaRPr lang="en-US" dirty="0"/>
          </a:p>
        </p:txBody>
      </p:sp>
    </p:spTree>
    <p:extLst>
      <p:ext uri="{BB962C8B-B14F-4D97-AF65-F5344CB8AC3E}">
        <p14:creationId xmlns:p14="http://schemas.microsoft.com/office/powerpoint/2010/main" val="3127313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a:headEnd/>
            <a:tailEnd/>
          </a:ln>
        </p:spPr>
      </p:sp>
      <p:sp>
        <p:nvSpPr>
          <p:cNvPr id="7782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4</a:t>
            </a:r>
          </a:p>
          <a:p>
            <a:r>
              <a:rPr lang="en-US" altLang="en-US" dirty="0"/>
              <a:t>This module is broken into 5 sections.</a:t>
            </a:r>
          </a:p>
          <a:p>
            <a:endParaRPr lang="en-US" altLang="en-US" dirty="0"/>
          </a:p>
          <a:p>
            <a:r>
              <a:rPr lang="en-US" altLang="en-US" dirty="0"/>
              <a:t>Section 1: Leadership is designed for an overall understanding of what arts integration is, how it is implemented into a classroom through core content areas, and its relevance to Common Core State Standards.</a:t>
            </a:r>
          </a:p>
          <a:p>
            <a:endParaRPr lang="en-US" altLang="en-US" dirty="0"/>
          </a:p>
          <a:p>
            <a:r>
              <a:rPr lang="en-US" altLang="en-US" dirty="0"/>
              <a:t>Section 2-5: Teacher modules can be presented in one day. However, it is best presented as a two-day professional development.  It can also be broken out into smaller professional development modules as delineated above.  Times for each section are noted on the Lesson Plan framework.</a:t>
            </a:r>
          </a:p>
        </p:txBody>
      </p:sp>
      <p:sp>
        <p:nvSpPr>
          <p:cNvPr id="778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88494">
              <a:defRPr sz="1400">
                <a:solidFill>
                  <a:srgbClr val="000000"/>
                </a:solidFill>
                <a:latin typeface="Arial" pitchFamily="34" charset="0"/>
                <a:ea typeface="MS PGothic" pitchFamily="34" charset="-128"/>
                <a:sym typeface="Arial" pitchFamily="34" charset="0"/>
              </a:defRPr>
            </a:lvl1pPr>
            <a:lvl2pPr indent="-88494">
              <a:defRPr sz="1400">
                <a:solidFill>
                  <a:srgbClr val="000000"/>
                </a:solidFill>
                <a:latin typeface="Arial" pitchFamily="34" charset="0"/>
                <a:ea typeface="MS PGothic" pitchFamily="34" charset="-128"/>
                <a:sym typeface="Arial" pitchFamily="34" charset="0"/>
              </a:defRPr>
            </a:lvl2pPr>
            <a:lvl3pPr indent="-88494">
              <a:defRPr sz="1400">
                <a:solidFill>
                  <a:srgbClr val="000000"/>
                </a:solidFill>
                <a:latin typeface="Arial" pitchFamily="34" charset="0"/>
                <a:ea typeface="MS PGothic" pitchFamily="34" charset="-128"/>
                <a:sym typeface="Arial" pitchFamily="34" charset="0"/>
              </a:defRPr>
            </a:lvl3pPr>
            <a:lvl4pPr indent="-88494">
              <a:defRPr sz="1400">
                <a:solidFill>
                  <a:srgbClr val="000000"/>
                </a:solidFill>
                <a:latin typeface="Arial" pitchFamily="34" charset="0"/>
                <a:ea typeface="MS PGothic" pitchFamily="34" charset="-128"/>
                <a:sym typeface="Arial" pitchFamily="34" charset="0"/>
              </a:defRPr>
            </a:lvl4pPr>
            <a:lvl5pPr indent="-88494">
              <a:defRPr sz="1400">
                <a:solidFill>
                  <a:srgbClr val="000000"/>
                </a:solidFill>
                <a:latin typeface="Arial" pitchFamily="34" charset="0"/>
                <a:ea typeface="MS PGothic" pitchFamily="34" charset="-128"/>
                <a:sym typeface="Arial" pitchFamily="34" charset="0"/>
              </a:defRPr>
            </a:lvl5pPr>
            <a:lvl6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88494"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miter lim="800000"/>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0" dirty="0">
                <a:latin typeface="Calibri" pitchFamily="34" charset="0"/>
              </a:rPr>
              <a:t>Slide 5</a:t>
            </a:r>
          </a:p>
          <a:p>
            <a:pPr eaLnBrk="1" hangingPunct="1">
              <a:spcBef>
                <a:spcPct val="0"/>
              </a:spcBef>
            </a:pPr>
            <a:r>
              <a:rPr lang="en-US" altLang="en-US" b="0" dirty="0">
                <a:latin typeface="Calibri" pitchFamily="34" charset="0"/>
              </a:rPr>
              <a:t>Overview of objectives for each module section</a:t>
            </a:r>
          </a:p>
        </p:txBody>
      </p:sp>
      <p:sp>
        <p:nvSpPr>
          <p:cNvPr id="788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29C9E62A-F45C-47EC-9673-4EE71CC8C4D1}" type="slidenum">
              <a:rPr lang="en-US" altLang="en-US" smtClean="0">
                <a:latin typeface="Calibri" pitchFamily="34" charset="0"/>
                <a:cs typeface="Arial" pitchFamily="34" charset="0"/>
                <a:sym typeface="Arial" pitchFamily="34" charset="0"/>
              </a:rPr>
              <a:pPr>
                <a:spcBef>
                  <a:spcPct val="0"/>
                </a:spcBef>
              </a:pPr>
              <a:t>5</a:t>
            </a:fld>
            <a:endParaRPr lang="en-US" altLang="en-US">
              <a:latin typeface="Calibri" pitchFamily="34" charset="0"/>
              <a:cs typeface="Arial" pitchFamily="34" charset="0"/>
              <a:sym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a:headEnd/>
            <a:tailEnd/>
          </a:ln>
        </p:spPr>
      </p:sp>
      <p:sp>
        <p:nvSpPr>
          <p:cNvPr id="1024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6</a:t>
            </a:r>
          </a:p>
          <a:p>
            <a:r>
              <a:rPr lang="en-US" altLang="en-US" dirty="0"/>
              <a:t>Focusing on the objective for section 1</a:t>
            </a:r>
          </a:p>
        </p:txBody>
      </p:sp>
      <p:sp>
        <p:nvSpPr>
          <p:cNvPr id="1024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7</a:t>
            </a:r>
          </a:p>
          <a:p>
            <a:r>
              <a:rPr lang="en-US" dirty="0"/>
              <a:t>Quotes in favor of Arts for All</a:t>
            </a:r>
          </a:p>
        </p:txBody>
      </p:sp>
      <p:sp>
        <p:nvSpPr>
          <p:cNvPr id="4" name="Slide Number Placeholder 3"/>
          <p:cNvSpPr>
            <a:spLocks noGrp="1"/>
          </p:cNvSpPr>
          <p:nvPr>
            <p:ph type="sldNum" sz="quarter" idx="10"/>
          </p:nvPr>
        </p:nvSpPr>
        <p:spPr/>
        <p:txBody>
          <a:bodyPr/>
          <a:lstStyle/>
          <a:p>
            <a:fld id="{8839D61A-FD12-4682-9864-778871B86D67}" type="slidenum">
              <a:rPr lang="en-US" smtClean="0"/>
              <a:t>7</a:t>
            </a:fld>
            <a:endParaRPr lang="en-US"/>
          </a:p>
        </p:txBody>
      </p:sp>
    </p:spTree>
    <p:extLst>
      <p:ext uri="{BB962C8B-B14F-4D97-AF65-F5344CB8AC3E}">
        <p14:creationId xmlns:p14="http://schemas.microsoft.com/office/powerpoint/2010/main" val="4100907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8 </a:t>
            </a:r>
          </a:p>
          <a:p>
            <a:r>
              <a:rPr lang="en-US" dirty="0"/>
              <a:t>Advocacy for the arts in schools, particularly for underserved students.</a:t>
            </a:r>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343835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9</a:t>
            </a:r>
          </a:p>
          <a:p>
            <a:r>
              <a:rPr lang="en-US" dirty="0"/>
              <a:t>Arts</a:t>
            </a:r>
            <a:r>
              <a:rPr lang="en-US" baseline="0" dirty="0"/>
              <a:t> Education &amp; Student Achievement</a:t>
            </a:r>
            <a:endParaRPr lang="en-US" dirty="0"/>
          </a:p>
        </p:txBody>
      </p:sp>
      <p:sp>
        <p:nvSpPr>
          <p:cNvPr id="4" name="Slide Number Placeholder 3"/>
          <p:cNvSpPr>
            <a:spLocks noGrp="1"/>
          </p:cNvSpPr>
          <p:nvPr>
            <p:ph type="sldNum" sz="quarter" idx="10"/>
          </p:nvPr>
        </p:nvSpPr>
        <p:spPr/>
        <p:txBody>
          <a:bodyPr/>
          <a:lstStyle/>
          <a:p>
            <a:fld id="{A98B3D3A-7910-4765-AD7F-08C950CA4CC5}"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997181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5B1DBC6-9CE9-4FB9-9F6C-668A3746FC56}" type="datetimeFigureOut">
              <a:rPr lang="en-US">
                <a:solidFill>
                  <a:prstClr val="black">
                    <a:tint val="75000"/>
                  </a:prstClr>
                </a:solidFill>
              </a:rPr>
              <a:pPr>
                <a:defRPr/>
              </a:pPr>
              <a:t>5/15/2020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DFD8641-82BD-4104-8A99-8F587D43D59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13909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E70B7A96-2738-499C-A529-6BAA9AFE9C2C}" type="datetimeFigureOut">
              <a:rPr lang="en-US">
                <a:solidFill>
                  <a:prstClr val="black">
                    <a:tint val="75000"/>
                  </a:prstClr>
                </a:solidFill>
              </a:rPr>
              <a:pPr>
                <a:defRPr/>
              </a:pPr>
              <a:t>5/15/2020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D9814BC-DBFD-4FED-B6B3-C2D071529C8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96300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8402D86A-4FAE-498A-B5C1-9A78A4F24236}" type="datetimeFigureOut">
              <a:rPr lang="en-US">
                <a:solidFill>
                  <a:prstClr val="black">
                    <a:tint val="75000"/>
                  </a:prstClr>
                </a:solidFill>
              </a:rPr>
              <a:pPr>
                <a:defRPr/>
              </a:pPr>
              <a:t>5/15/2020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BF36CB4-F4B6-4E29-AA73-3DBF7649D6F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25458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1F2ECDAA-B75E-477F-9640-93D99595A710}" type="datetimeFigureOut">
              <a:rPr lang="en-US">
                <a:solidFill>
                  <a:prstClr val="black">
                    <a:tint val="75000"/>
                  </a:prstClr>
                </a:solidFill>
              </a:rPr>
              <a:pPr>
                <a:defRPr/>
              </a:pPr>
              <a:t>5/15/2020</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BF0CFF59-2D3C-4DE9-A450-1442BC3E35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96348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39BDB5D-F15D-429F-A0D9-E3B5B7D08012}" type="datetimeFigureOut">
              <a:rPr lang="en-US">
                <a:solidFill>
                  <a:prstClr val="black">
                    <a:tint val="75000"/>
                  </a:prstClr>
                </a:solidFill>
              </a:rPr>
              <a:pPr>
                <a:defRPr/>
              </a:pPr>
              <a:t>5/15/2020</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FE94873-0C5F-41F2-B4B7-3FD491A28F5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9671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73BB3B2-CC78-469A-9F8A-CDB2CB093B7E}" type="datetimeFigureOut">
              <a:rPr lang="en-US">
                <a:solidFill>
                  <a:prstClr val="black">
                    <a:tint val="75000"/>
                  </a:prstClr>
                </a:solidFill>
              </a:rPr>
              <a:pPr>
                <a:defRPr/>
              </a:pPr>
              <a:t>5/15/2020</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69D43FA-2D9B-4C64-8F72-376128C4D7F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85512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9B1BAEA-5FDA-4609-8A66-F620530B0EEE}" type="datetimeFigureOut">
              <a:rPr lang="en-US">
                <a:solidFill>
                  <a:prstClr val="black">
                    <a:tint val="75000"/>
                  </a:prstClr>
                </a:solidFill>
              </a:rPr>
              <a:pPr>
                <a:defRPr/>
              </a:pPr>
              <a:t>5/15/2020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05698B3-92AD-4754-BD2E-17361C77470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38597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7A2012C-DE59-4960-8C82-714C7EC363F1}" type="datetimeFigureOut">
              <a:rPr lang="en-US">
                <a:solidFill>
                  <a:prstClr val="black">
                    <a:tint val="75000"/>
                  </a:prstClr>
                </a:solidFill>
              </a:rPr>
              <a:pPr>
                <a:defRPr/>
              </a:pPr>
              <a:t>5/15/2020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605B09A-BA4E-434E-8D37-CC39E894F70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83555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3C71986-C6EE-40D9-BFA5-C6682BB7E291}" type="datetimeFigureOut">
              <a:rPr lang="en-US">
                <a:solidFill>
                  <a:prstClr val="black">
                    <a:tint val="75000"/>
                  </a:prstClr>
                </a:solidFill>
              </a:rPr>
              <a:pPr>
                <a:defRPr/>
              </a:pPr>
              <a:t>5/15/2020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C493BC-A683-4ED0-9CDE-7A8D3D978F7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286503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09ADD61-511E-4D29-9D12-B27481278F91}" type="datetimeFigureOut">
              <a:rPr lang="en-US">
                <a:solidFill>
                  <a:prstClr val="black">
                    <a:tint val="75000"/>
                  </a:prstClr>
                </a:solidFill>
              </a:rPr>
              <a:pPr>
                <a:defRPr/>
              </a:pPr>
              <a:t>5/15/2020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4AC4E46-8C2F-4296-8079-BFC93E2A3F5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21554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5/15/2020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5/15/2020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62700" y="6356350"/>
            <a:ext cx="2085975" cy="365125"/>
          </a:xfrm>
          <a:prstGeom prst="rect">
            <a:avLst/>
          </a:prstGeom>
        </p:spPr>
        <p:txBody>
          <a:bodyPr/>
          <a:lstStyle>
            <a:lvl1pPr>
              <a:defRPr/>
            </a:lvl1pPr>
          </a:lstStyle>
          <a:p>
            <a:pPr eaLnBrk="0" fontAlgn="base" hangingPunct="0">
              <a:spcBef>
                <a:spcPct val="0"/>
              </a:spcBef>
              <a:spcAft>
                <a:spcPct val="0"/>
              </a:spcAft>
              <a:defRPr/>
            </a:pPr>
            <a:fld id="{8B138BF2-2141-4D06-B4C3-DFDFA0A626DF}" type="datetimeFigureOut">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5/15/2020</a:t>
            </a:fld>
            <a:endParaRPr lang="en-US" sz="1400" dirty="0">
              <a:solidFill>
                <a:srgbClr val="000000"/>
              </a:solidFill>
              <a:latin typeface="Arial" pitchFamily="34" charset="0"/>
              <a:ea typeface="MS PGothic" pitchFamily="34" charset="-128"/>
              <a:sym typeface="Arial" pitchFamily="34" charset="0"/>
            </a:endParaRPr>
          </a:p>
        </p:txBody>
      </p:sp>
      <p:sp>
        <p:nvSpPr>
          <p:cNvPr id="3" name="Footer Placeholder 2"/>
          <p:cNvSpPr>
            <a:spLocks noGrp="1"/>
          </p:cNvSpPr>
          <p:nvPr>
            <p:ph type="ftr" sz="quarter" idx="11"/>
          </p:nvPr>
        </p:nvSpPr>
        <p:spPr>
          <a:xfrm>
            <a:off x="658813" y="6356350"/>
            <a:ext cx="2847975" cy="365125"/>
          </a:xfrm>
          <a:prstGeom prst="rect">
            <a:avLst/>
          </a:prstGeom>
        </p:spPr>
        <p:txBody>
          <a:bodyPr/>
          <a:lstStyle>
            <a:lvl1pPr>
              <a:defRPr/>
            </a:lvl1pPr>
          </a:lstStyle>
          <a:p>
            <a:pPr eaLnBrk="0" fontAlgn="base" hangingPunct="0">
              <a:spcBef>
                <a:spcPct val="0"/>
              </a:spcBef>
              <a:spcAft>
                <a:spcPct val="0"/>
              </a:spcAft>
              <a:defRPr/>
            </a:pPr>
            <a:endParaRPr lang="en-US" sz="1400">
              <a:solidFill>
                <a:srgbClr val="000000"/>
              </a:solidFill>
              <a:latin typeface="Arial" pitchFamily="34" charset="0"/>
              <a:ea typeface="MS PGothic" pitchFamily="34" charset="-128"/>
              <a:sym typeface="Arial" pitchFamily="34" charset="0"/>
            </a:endParaRPr>
          </a:p>
        </p:txBody>
      </p:sp>
      <p:sp>
        <p:nvSpPr>
          <p:cNvPr id="4" name="Slide Number Placeholder 3"/>
          <p:cNvSpPr>
            <a:spLocks noGrp="1"/>
          </p:cNvSpPr>
          <p:nvPr>
            <p:ph type="sldNum" sz="quarter" idx="12"/>
          </p:nvPr>
        </p:nvSpPr>
        <p:spPr>
          <a:xfrm>
            <a:off x="8543925" y="6356350"/>
            <a:ext cx="561975" cy="365125"/>
          </a:xfrm>
          <a:prstGeom prst="rect">
            <a:avLst/>
          </a:prstGeom>
        </p:spPr>
        <p:txBody>
          <a:bodyPr/>
          <a:lstStyle>
            <a:lvl1pPr>
              <a:defRPr/>
            </a:lvl1pPr>
          </a:lstStyle>
          <a:p>
            <a:pPr eaLnBrk="0" fontAlgn="base" hangingPunct="0">
              <a:spcBef>
                <a:spcPct val="0"/>
              </a:spcBef>
              <a:spcAft>
                <a:spcPct val="0"/>
              </a:spcAft>
              <a:defRPr/>
            </a:pPr>
            <a:fld id="{8FDD8A9B-916E-4455-BDC6-6A0EDF44AAA2}" type="slidenum">
              <a:rPr lang="en-US" sz="1400">
                <a:solidFill>
                  <a:srgbClr val="000000"/>
                </a:solidFill>
                <a:latin typeface="Arial" pitchFamily="34" charset="0"/>
                <a:ea typeface="MS PGothic" pitchFamily="34" charset="-128"/>
                <a:sym typeface="Arial" pitchFamily="34" charset="0"/>
              </a:rPr>
              <a:pPr eaLnBrk="0" fontAlgn="base" hangingPunct="0">
                <a:spcBef>
                  <a:spcPct val="0"/>
                </a:spcBef>
                <a:spcAft>
                  <a:spcPct val="0"/>
                </a:spcAft>
                <a:defRPr/>
              </a:pPr>
              <a:t>‹#›</a:t>
            </a:fld>
            <a:endParaRPr lang="en-US" sz="1400">
              <a:solidFill>
                <a:srgbClr val="000000"/>
              </a:solidFill>
              <a:latin typeface="Arial" pitchFamily="34" charset="0"/>
              <a:ea typeface="MS PGothic" pitchFamily="34" charset="-128"/>
              <a:sym typeface="Arial" pitchFamily="34" charset="0"/>
            </a:endParaRPr>
          </a:p>
        </p:txBody>
      </p:sp>
    </p:spTree>
    <p:extLst>
      <p:ext uri="{BB962C8B-B14F-4D97-AF65-F5344CB8AC3E}">
        <p14:creationId xmlns:p14="http://schemas.microsoft.com/office/powerpoint/2010/main" val="2497369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89C378D-2DB8-4133-866A-8DA7BBAE7E54}" type="datetimeFigureOut">
              <a:rPr lang="en-US">
                <a:solidFill>
                  <a:prstClr val="black">
                    <a:tint val="75000"/>
                  </a:prstClr>
                </a:solidFill>
              </a:rPr>
              <a:pPr>
                <a:defRPr/>
              </a:pPr>
              <a:t>5/15/2020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EBF8C20-5E47-4D81-A0DA-5A598151460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940519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72" r:id="rId3"/>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25FCB52F-D958-44EF-A7EF-6B18B1F31509}" type="datetimeFigureOut">
              <a:rPr lang="en-US">
                <a:solidFill>
                  <a:prstClr val="black">
                    <a:tint val="75000"/>
                  </a:prstClr>
                </a:solidFill>
              </a:rPr>
              <a:pPr>
                <a:defRPr/>
              </a:pPr>
              <a:t>5/15/2020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35AE5D02-1C29-451B-B081-92B3EA0EACD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3288577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hyperlink" Target="http://www.leginfo.ca.gov/cgi-bin/displaycode?section=edc&amp;group=51001-52000&amp;file=51220-51229" TargetMode="External"/><Relationship Id="rId4" Type="http://schemas.openxmlformats.org/officeDocument/2006/relationships/hyperlink" Target="http://www.leginfo.ca.gov/cgi-bin/displaycode?section=edc&amp;group=51001-52000&amp;file=51210-51212"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hyperlink" Target="http://www.habitsofmind.org/sites/default/files/HoM%20Summary%20Outline.pdf" TargetMode="External"/><Relationship Id="rId4" Type="http://schemas.openxmlformats.org/officeDocument/2006/relationships/hyperlink" Target="http://www.youtube.com/watch?v=L2zqTYgcpf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RbDovjG9f34" TargetMode="External"/><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hyperlink" Target="http://nces.ed.gov/pubsearch/pubsinfo.asp?pubid=2012014rev"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otis.edu/calendar/2020-otis-report" TargetMode="External"/><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32.gif"/><Relationship Id="rId4" Type="http://schemas.openxmlformats.org/officeDocument/2006/relationships/image" Target="../media/image31.wmf"/></Relationships>
</file>

<file path=ppt/slides/_rels/slide2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hyperlink" Target="http://www.bcoe.org/divisions/ess/arts_education/vapa_resources/" TargetMode="Externa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a:solidFill>
                  <a:srgbClr val="FFFFFF"/>
                </a:solidFill>
                <a:latin typeface="Arial Black" panose="020B0A04020102020204" pitchFamily="34" charset="0"/>
                <a:ea typeface="MS PGothic" pitchFamily="34" charset="-128"/>
                <a:sym typeface="Arial" pitchFamily="34" charset="0"/>
              </a:rPr>
              <a:t>Section 1</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Center</a:t>
            </a:r>
          </a:p>
        </p:txBody>
      </p:sp>
    </p:spTree>
    <p:extLst>
      <p:ext uri="{BB962C8B-B14F-4D97-AF65-F5344CB8AC3E}">
        <p14:creationId xmlns:p14="http://schemas.microsoft.com/office/powerpoint/2010/main" val="1350811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832262"/>
            <a:ext cx="9372600" cy="523220"/>
          </a:xfrm>
          <a:prstGeom prst="rect">
            <a:avLst/>
          </a:prstGeom>
        </p:spPr>
        <p:txBody>
          <a:bodyPr wrap="square">
            <a:spAutoFit/>
          </a:bodyPr>
          <a:lstStyle/>
          <a:p>
            <a:pPr lvl="1" fontAlgn="base">
              <a:spcBef>
                <a:spcPct val="0"/>
              </a:spcBef>
              <a:spcAft>
                <a:spcPct val="0"/>
              </a:spcAft>
            </a:pPr>
            <a:r>
              <a:rPr lang="en-US" sz="2800" b="1" i="1" dirty="0">
                <a:solidFill>
                  <a:prstClr val="black"/>
                </a:solidFill>
                <a:cs typeface="Arial" charset="0"/>
              </a:rPr>
              <a:t>We Know it, We Measured It</a:t>
            </a:r>
          </a:p>
        </p:txBody>
      </p:sp>
      <p:sp>
        <p:nvSpPr>
          <p:cNvPr id="5" name="Rectangle 4"/>
          <p:cNvSpPr/>
          <p:nvPr/>
        </p:nvSpPr>
        <p:spPr>
          <a:xfrm>
            <a:off x="577991" y="62821"/>
            <a:ext cx="8161209"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fontAlgn="base">
              <a:spcBef>
                <a:spcPct val="0"/>
              </a:spcBef>
              <a:spcAft>
                <a:spcPct val="0"/>
              </a:spcAft>
            </a:pPr>
            <a:r>
              <a:rPr lang="en-US" sz="4800" b="1" dirty="0">
                <a:ln w="11430"/>
                <a:solidFill>
                  <a:srgbClr val="FF0000"/>
                </a:solidFill>
                <a:latin typeface="Arial" panose="020B0604020202020204" pitchFamily="34" charset="0"/>
                <a:cs typeface="Arial" panose="020B0604020202020204" pitchFamily="34" charset="0"/>
              </a:rPr>
              <a:t>Arts Ed &amp; Creativity Matter </a:t>
            </a:r>
          </a:p>
        </p:txBody>
      </p:sp>
      <p:sp>
        <p:nvSpPr>
          <p:cNvPr id="6" name="TextBox 5"/>
          <p:cNvSpPr txBox="1"/>
          <p:nvPr/>
        </p:nvSpPr>
        <p:spPr>
          <a:xfrm>
            <a:off x="3581400" y="1524000"/>
            <a:ext cx="5486400" cy="5186035"/>
          </a:xfrm>
          <a:prstGeom prst="rect">
            <a:avLst/>
          </a:prstGeom>
          <a:noFill/>
        </p:spPr>
        <p:txBody>
          <a:bodyPr wrap="square">
            <a:spAutoFit/>
          </a:bodyPr>
          <a:lstStyle/>
          <a:p>
            <a:pPr lvl="1" fontAlgn="base">
              <a:spcBef>
                <a:spcPct val="0"/>
              </a:spcBef>
              <a:spcAft>
                <a:spcPts val="600"/>
              </a:spcAft>
              <a:defRPr/>
            </a:pPr>
            <a:r>
              <a:rPr lang="en-US" sz="2400" dirty="0">
                <a:solidFill>
                  <a:prstClr val="black"/>
                </a:solidFill>
                <a:latin typeface="Arial" panose="020B0604020202020204" pitchFamily="34" charset="0"/>
                <a:cs typeface="Arial" panose="020B0604020202020204" pitchFamily="34" charset="0"/>
              </a:rPr>
              <a:t>Research shows improvements in:</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Achievement in ELA &amp; Math an other core curriculum</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Attendance rates</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Motivation &amp; engagement </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Odds of graduating from college</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Learning skills &amp; habits of mind</a:t>
            </a:r>
          </a:p>
          <a:p>
            <a:pPr marL="914400" lvl="1" indent="-457200" fontAlgn="base">
              <a:spcBef>
                <a:spcPct val="0"/>
              </a:spcBef>
              <a:spcAft>
                <a:spcPts val="600"/>
              </a:spcAft>
              <a:buFont typeface="Arial" panose="020B0604020202020204" pitchFamily="34" charset="0"/>
              <a:buChar char="•"/>
              <a:defRPr/>
            </a:pPr>
            <a:r>
              <a:rPr lang="en-US" sz="2400" dirty="0">
                <a:solidFill>
                  <a:prstClr val="black"/>
                </a:solidFill>
                <a:latin typeface="Arial" panose="020B0604020202020204" pitchFamily="34" charset="0"/>
                <a:cs typeface="Arial" panose="020B0604020202020204" pitchFamily="34" charset="0"/>
              </a:rPr>
              <a:t>21</a:t>
            </a:r>
            <a:r>
              <a:rPr lang="en-US" sz="2400" baseline="30000" dirty="0">
                <a:solidFill>
                  <a:prstClr val="black"/>
                </a:solidFill>
                <a:latin typeface="Arial" panose="020B0604020202020204" pitchFamily="34" charset="0"/>
                <a:cs typeface="Arial" panose="020B0604020202020204" pitchFamily="34" charset="0"/>
              </a:rPr>
              <a:t>st</a:t>
            </a:r>
            <a:r>
              <a:rPr lang="en-US" sz="2400" dirty="0">
                <a:solidFill>
                  <a:prstClr val="black"/>
                </a:solidFill>
                <a:latin typeface="Arial" panose="020B0604020202020204" pitchFamily="34" charset="0"/>
                <a:cs typeface="Arial" panose="020B0604020202020204" pitchFamily="34" charset="0"/>
              </a:rPr>
              <a:t> Century skills of creativity, critical thinking, communication and collaboration…the 4 C’s.</a:t>
            </a:r>
          </a:p>
          <a:p>
            <a:pPr lvl="1" fontAlgn="base">
              <a:spcBef>
                <a:spcPct val="0"/>
              </a:spcBef>
              <a:spcAft>
                <a:spcPct val="0"/>
              </a:spcAft>
              <a:defRPr/>
            </a:pPr>
            <a:r>
              <a:rPr lang="en-US" sz="1600" dirty="0">
                <a:solidFill>
                  <a:prstClr val="black"/>
                </a:solidFill>
                <a:cs typeface="Arial" charset="0"/>
              </a:rPr>
              <a:t>—The President’s Committee on the Arts and the Humanities, </a:t>
            </a:r>
            <a:r>
              <a:rPr lang="en-US" sz="1600" i="1" dirty="0">
                <a:solidFill>
                  <a:prstClr val="black"/>
                </a:solidFill>
                <a:cs typeface="Arial" charset="0"/>
              </a:rPr>
              <a:t>Reinvesting in Arts Education, </a:t>
            </a:r>
            <a:r>
              <a:rPr lang="en-US" sz="1600" dirty="0">
                <a:solidFill>
                  <a:prstClr val="black"/>
                </a:solidFill>
                <a:cs typeface="Arial" charset="0"/>
              </a:rPr>
              <a:t>2011 </a:t>
            </a:r>
          </a:p>
          <a:p>
            <a:pPr lvl="1" fontAlgn="base">
              <a:spcBef>
                <a:spcPct val="0"/>
              </a:spcBef>
              <a:spcAft>
                <a:spcPct val="0"/>
              </a:spcAft>
              <a:defRPr/>
            </a:pPr>
            <a:endParaRPr lang="en-US" sz="2400" dirty="0">
              <a:solidFill>
                <a:prstClr val="black"/>
              </a:solidFill>
              <a:latin typeface="Arial" panose="020B0604020202020204" pitchFamily="34" charset="0"/>
              <a:cs typeface="Arial" panose="020B0604020202020204" pitchFamily="34" charset="0"/>
            </a:endParaRPr>
          </a:p>
        </p:txBody>
      </p:sp>
      <p:pic>
        <p:nvPicPr>
          <p:cNvPr id="9220" name="Picture 4" descr="http://www.northstar-informatics.com/services/artstudio/images/flower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676400"/>
            <a:ext cx="354676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2602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colorTemperature colorTemp="47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533717" y="1794332"/>
            <a:ext cx="8305165" cy="468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81000" y="389139"/>
            <a:ext cx="8610600" cy="1384995"/>
          </a:xfrm>
          <a:prstGeom prst="rect">
            <a:avLst/>
          </a:prstGeom>
          <a:noFill/>
        </p:spPr>
        <p:txBody>
          <a:bodyPr wrap="square" rtlCol="0">
            <a:spAutoFit/>
          </a:bodyPr>
          <a:lstStyle/>
          <a:p>
            <a:r>
              <a:rPr lang="en-US" sz="4800" b="1" dirty="0">
                <a:solidFill>
                  <a:srgbClr val="FF0000"/>
                </a:solidFill>
                <a:latin typeface="Arial" panose="020B0604020202020204" pitchFamily="34" charset="0"/>
                <a:cs typeface="Arial" panose="020B0604020202020204" pitchFamily="34" charset="0"/>
              </a:rPr>
              <a:t>Why Arts for All?</a:t>
            </a:r>
          </a:p>
          <a:p>
            <a:r>
              <a:rPr lang="en-US" sz="3600" dirty="0">
                <a:latin typeface="Arial" panose="020B0604020202020204" pitchFamily="34" charset="0"/>
                <a:cs typeface="Arial" panose="020B0604020202020204" pitchFamily="34" charset="0"/>
              </a:rPr>
              <a:t>Boosts Achievement for At Risk Students</a:t>
            </a:r>
          </a:p>
        </p:txBody>
      </p:sp>
    </p:spTree>
    <p:extLst>
      <p:ext uri="{BB962C8B-B14F-4D97-AF65-F5344CB8AC3E}">
        <p14:creationId xmlns:p14="http://schemas.microsoft.com/office/powerpoint/2010/main" val="2392669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3321" y="5791200"/>
            <a:ext cx="8839200" cy="1508105"/>
          </a:xfrm>
          <a:prstGeom prst="rect">
            <a:avLst/>
          </a:prstGeom>
        </p:spPr>
        <p:txBody>
          <a:bodyPr wrap="square">
            <a:spAutoFit/>
          </a:bodyPr>
          <a:lstStyle/>
          <a:p>
            <a:pPr eaLnBrk="1" hangingPunct="1"/>
            <a:r>
              <a:rPr lang="en-US" altLang="en-US" sz="2400" b="1" dirty="0">
                <a:solidFill>
                  <a:srgbClr val="FF0000"/>
                </a:solidFill>
              </a:rPr>
              <a:t>The Arts develop transferable skills and </a:t>
            </a:r>
            <a:r>
              <a:rPr lang="en-US" altLang="en-US" sz="2400" b="1" u="sng" dirty="0">
                <a:solidFill>
                  <a:srgbClr val="FF0000"/>
                </a:solidFill>
              </a:rPr>
              <a:t>habits of mind </a:t>
            </a:r>
            <a:r>
              <a:rPr lang="en-US" altLang="en-US" sz="2400" b="1" dirty="0">
                <a:solidFill>
                  <a:srgbClr val="FF0000"/>
                </a:solidFill>
              </a:rPr>
              <a:t>for success in all curriculum and careers… </a:t>
            </a:r>
          </a:p>
          <a:p>
            <a:pPr algn="r" eaLnBrk="1" hangingPunct="1"/>
            <a:endParaRPr lang="en-US" altLang="en-US" sz="2000" b="1" dirty="0">
              <a:solidFill>
                <a:srgbClr val="FF0000"/>
              </a:solidFill>
            </a:endParaRPr>
          </a:p>
          <a:p>
            <a:pPr eaLnBrk="1" hangingPunct="1"/>
            <a:endParaRPr lang="en-US" altLang="en-US" sz="2400" b="1" dirty="0"/>
          </a:p>
        </p:txBody>
      </p:sp>
      <p:grpSp>
        <p:nvGrpSpPr>
          <p:cNvPr id="11" name="Group 10"/>
          <p:cNvGrpSpPr/>
          <p:nvPr/>
        </p:nvGrpSpPr>
        <p:grpSpPr>
          <a:xfrm>
            <a:off x="20290" y="0"/>
            <a:ext cx="9144000" cy="5650704"/>
            <a:chOff x="-292485" y="-533400"/>
            <a:chExt cx="9853127" cy="7424057"/>
          </a:xfrm>
        </p:grpSpPr>
        <p:pic>
          <p:nvPicPr>
            <p:cNvPr id="12"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2485" y="-533400"/>
              <a:ext cx="9792881"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247560" y="2568311"/>
              <a:ext cx="5090432" cy="4289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2" descr="http://cdn4.teachercreated.com/covers/4867l.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771" y="0"/>
              <a:ext cx="3191730" cy="412822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http://kismathclub.weebly.com/uploads/1/0/0/2/10022412/4206065_orig.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0" y="3356210"/>
              <a:ext cx="4736158" cy="353444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http://www.artiseducation.org/sites/default/files/8shom.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217242" y="-118648"/>
              <a:ext cx="4343400" cy="32102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17898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hievement.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2"/>
            <a:ext cx="4876799" cy="6992706"/>
          </a:xfrm>
          <a:prstGeom prst="rect">
            <a:avLst/>
          </a:prstGeom>
        </p:spPr>
      </p:pic>
      <p:sp>
        <p:nvSpPr>
          <p:cNvPr id="4" name="TextBox 3"/>
          <p:cNvSpPr txBox="1"/>
          <p:nvPr/>
        </p:nvSpPr>
        <p:spPr>
          <a:xfrm>
            <a:off x="4952999" y="799267"/>
            <a:ext cx="4267201" cy="5601533"/>
          </a:xfrm>
          <a:prstGeom prst="rect">
            <a:avLst/>
          </a:prstGeom>
          <a:noFill/>
          <a:ln>
            <a:noFill/>
          </a:ln>
        </p:spPr>
        <p:txBody>
          <a:bodyPr wrap="square" rtlCol="0">
            <a:spAutoFit/>
          </a:bodyPr>
          <a:lstStyle/>
          <a:p>
            <a:pPr fontAlgn="base">
              <a:spcBef>
                <a:spcPct val="0"/>
              </a:spcBef>
              <a:spcAft>
                <a:spcPct val="0"/>
              </a:spcAft>
            </a:pPr>
            <a:endParaRPr lang="en-US" sz="800" b="1" dirty="0">
              <a:solidFill>
                <a:srgbClr val="0D0D0D"/>
              </a:solidFill>
              <a:latin typeface="Arial"/>
              <a:cs typeface="Arial"/>
            </a:endParaRPr>
          </a:p>
          <a:p>
            <a:pPr fontAlgn="base">
              <a:spcBef>
                <a:spcPct val="0"/>
              </a:spcBef>
              <a:spcAft>
                <a:spcPct val="0"/>
              </a:spcAft>
            </a:pPr>
            <a:r>
              <a:rPr lang="en-US" sz="2800" b="1" dirty="0">
                <a:solidFill>
                  <a:srgbClr val="0D0D0D"/>
                </a:solidFill>
                <a:latin typeface="Arial"/>
                <a:cs typeface="Arial"/>
              </a:rPr>
              <a:t>It’s the Law….</a:t>
            </a:r>
          </a:p>
          <a:p>
            <a:pPr fontAlgn="base">
              <a:spcBef>
                <a:spcPct val="0"/>
              </a:spcBef>
              <a:spcAft>
                <a:spcPct val="0"/>
              </a:spcAft>
            </a:pPr>
            <a:r>
              <a:rPr lang="en-US" sz="2800" b="1" dirty="0">
                <a:solidFill>
                  <a:srgbClr val="0D0D0D"/>
                </a:solidFill>
                <a:latin typeface="Arial"/>
                <a:cs typeface="Arial"/>
              </a:rPr>
              <a:t>CA Education Code</a:t>
            </a:r>
          </a:p>
          <a:p>
            <a:pPr fontAlgn="base">
              <a:spcBef>
                <a:spcPct val="0"/>
              </a:spcBef>
              <a:spcAft>
                <a:spcPct val="0"/>
              </a:spcAft>
            </a:pPr>
            <a:r>
              <a:rPr lang="en-US" sz="2400" dirty="0">
                <a:solidFill>
                  <a:srgbClr val="0D0D0D"/>
                </a:solidFill>
                <a:latin typeface="Arial"/>
                <a:cs typeface="Arial"/>
              </a:rPr>
              <a:t>Requires Arts Education </a:t>
            </a:r>
          </a:p>
          <a:p>
            <a:pPr fontAlgn="base">
              <a:spcBef>
                <a:spcPct val="0"/>
              </a:spcBef>
              <a:spcAft>
                <a:spcPct val="0"/>
              </a:spcAft>
            </a:pPr>
            <a:r>
              <a:rPr lang="en-US" sz="2400" dirty="0">
                <a:solidFill>
                  <a:srgbClr val="0D0D0D"/>
                </a:solidFill>
                <a:latin typeface="Arial"/>
                <a:cs typeface="Arial"/>
              </a:rPr>
              <a:t>at every grade level, </a:t>
            </a:r>
          </a:p>
          <a:p>
            <a:pPr fontAlgn="base">
              <a:spcBef>
                <a:spcPct val="0"/>
              </a:spcBef>
              <a:spcAft>
                <a:spcPct val="0"/>
              </a:spcAft>
            </a:pPr>
            <a:r>
              <a:rPr lang="en-US" sz="2400" dirty="0">
                <a:solidFill>
                  <a:srgbClr val="0D0D0D"/>
                </a:solidFill>
                <a:latin typeface="Arial"/>
                <a:cs typeface="Arial"/>
              </a:rPr>
              <a:t>in all four art disciplines:</a:t>
            </a:r>
          </a:p>
          <a:p>
            <a:pPr marL="342900" indent="-342900" fontAlgn="base">
              <a:spcBef>
                <a:spcPct val="0"/>
              </a:spcBef>
              <a:spcAft>
                <a:spcPct val="0"/>
              </a:spcAft>
              <a:buFont typeface="Arial" panose="020B0604020202020204" pitchFamily="34" charset="0"/>
              <a:buChar char="•"/>
            </a:pPr>
            <a:r>
              <a:rPr lang="en-US" sz="2400" dirty="0">
                <a:solidFill>
                  <a:srgbClr val="0D0D0D"/>
                </a:solidFill>
                <a:latin typeface="Arial"/>
                <a:cs typeface="Arial"/>
              </a:rPr>
              <a:t>Visual Art </a:t>
            </a:r>
          </a:p>
          <a:p>
            <a:pPr marL="342900" indent="-342900" fontAlgn="base">
              <a:spcBef>
                <a:spcPct val="0"/>
              </a:spcBef>
              <a:spcAft>
                <a:spcPct val="0"/>
              </a:spcAft>
              <a:buFont typeface="Arial" panose="020B0604020202020204" pitchFamily="34" charset="0"/>
              <a:buChar char="•"/>
            </a:pPr>
            <a:r>
              <a:rPr lang="en-US" sz="2400" dirty="0">
                <a:solidFill>
                  <a:srgbClr val="0D0D0D"/>
                </a:solidFill>
                <a:latin typeface="Arial"/>
                <a:cs typeface="Arial"/>
              </a:rPr>
              <a:t>Music </a:t>
            </a:r>
          </a:p>
          <a:p>
            <a:pPr marL="342900" indent="-342900" fontAlgn="base">
              <a:spcBef>
                <a:spcPct val="0"/>
              </a:spcBef>
              <a:spcAft>
                <a:spcPct val="0"/>
              </a:spcAft>
              <a:buFont typeface="Arial" panose="020B0604020202020204" pitchFamily="34" charset="0"/>
              <a:buChar char="•"/>
            </a:pPr>
            <a:r>
              <a:rPr lang="en-US" sz="2400" dirty="0">
                <a:solidFill>
                  <a:srgbClr val="0D0D0D"/>
                </a:solidFill>
                <a:latin typeface="Arial"/>
                <a:cs typeface="Arial"/>
              </a:rPr>
              <a:t>Theatre</a:t>
            </a:r>
          </a:p>
          <a:p>
            <a:pPr marL="342900" indent="-342900" fontAlgn="base">
              <a:spcBef>
                <a:spcPct val="0"/>
              </a:spcBef>
              <a:spcAft>
                <a:spcPct val="0"/>
              </a:spcAft>
              <a:buFont typeface="Arial" panose="020B0604020202020204" pitchFamily="34" charset="0"/>
              <a:buChar char="•"/>
            </a:pPr>
            <a:r>
              <a:rPr lang="en-US" sz="2400" dirty="0">
                <a:solidFill>
                  <a:srgbClr val="0D0D0D"/>
                </a:solidFill>
                <a:latin typeface="Arial"/>
                <a:cs typeface="Arial"/>
              </a:rPr>
              <a:t>Dance</a:t>
            </a:r>
          </a:p>
          <a:p>
            <a:pPr fontAlgn="base">
              <a:spcBef>
                <a:spcPct val="0"/>
              </a:spcBef>
              <a:spcAft>
                <a:spcPct val="0"/>
              </a:spcAft>
            </a:pPr>
            <a:endParaRPr lang="en-US" dirty="0">
              <a:solidFill>
                <a:srgbClr val="0D0D0D"/>
              </a:solidFill>
              <a:latin typeface="Arial"/>
              <a:cs typeface="Arial"/>
            </a:endParaRPr>
          </a:p>
          <a:p>
            <a:pPr fontAlgn="base">
              <a:spcBef>
                <a:spcPct val="0"/>
              </a:spcBef>
              <a:spcAft>
                <a:spcPct val="0"/>
              </a:spcAft>
            </a:pPr>
            <a:r>
              <a:rPr lang="en-US" sz="2400" dirty="0">
                <a:solidFill>
                  <a:prstClr val="black"/>
                </a:solidFill>
                <a:cs typeface="Arial" charset="0"/>
              </a:rPr>
              <a:t>To develop students’ aesthetic appreciation and the skills of creative expression…</a:t>
            </a:r>
          </a:p>
          <a:p>
            <a:pPr fontAlgn="base">
              <a:spcBef>
                <a:spcPct val="0"/>
              </a:spcBef>
              <a:spcAft>
                <a:spcPct val="0"/>
              </a:spcAft>
            </a:pPr>
            <a:endParaRPr lang="en-US" sz="800" dirty="0">
              <a:solidFill>
                <a:srgbClr val="0D0D0D"/>
              </a:solidFill>
              <a:latin typeface="Arial"/>
              <a:cs typeface="Arial"/>
            </a:endParaRPr>
          </a:p>
          <a:p>
            <a:pPr fontAlgn="base">
              <a:spcBef>
                <a:spcPct val="0"/>
              </a:spcBef>
              <a:spcAft>
                <a:spcPct val="0"/>
              </a:spcAft>
            </a:pPr>
            <a:r>
              <a:rPr lang="en-US" sz="1400" dirty="0">
                <a:solidFill>
                  <a:srgbClr val="0D0D0D"/>
                </a:solidFill>
                <a:latin typeface="Arial"/>
                <a:cs typeface="Arial"/>
              </a:rPr>
              <a:t>(Ed Code: </a:t>
            </a:r>
            <a:r>
              <a:rPr lang="en-US" sz="1400" dirty="0">
                <a:solidFill>
                  <a:srgbClr val="0D0D0D"/>
                </a:solidFill>
                <a:latin typeface="Arial"/>
                <a:cs typeface="Arial"/>
                <a:hlinkClick r:id="rId4"/>
              </a:rPr>
              <a:t>51210</a:t>
            </a:r>
            <a:r>
              <a:rPr lang="en-US" sz="1400" dirty="0">
                <a:solidFill>
                  <a:srgbClr val="0D0D0D"/>
                </a:solidFill>
                <a:latin typeface="Arial"/>
                <a:cs typeface="Arial"/>
              </a:rPr>
              <a:t> grades 1-6  I Ed Code: </a:t>
            </a:r>
            <a:r>
              <a:rPr lang="en-US" sz="1400" dirty="0">
                <a:solidFill>
                  <a:srgbClr val="0D0D0D"/>
                </a:solidFill>
                <a:latin typeface="Arial"/>
                <a:cs typeface="Arial"/>
                <a:hlinkClick r:id="rId5"/>
              </a:rPr>
              <a:t>51220</a:t>
            </a:r>
            <a:r>
              <a:rPr lang="en-US" sz="1400" dirty="0">
                <a:solidFill>
                  <a:srgbClr val="0D0D0D"/>
                </a:solidFill>
                <a:latin typeface="Arial"/>
                <a:cs typeface="Arial"/>
              </a:rPr>
              <a:t> </a:t>
            </a:r>
          </a:p>
          <a:p>
            <a:pPr fontAlgn="base">
              <a:spcBef>
                <a:spcPct val="0"/>
              </a:spcBef>
              <a:spcAft>
                <a:spcPct val="0"/>
              </a:spcAft>
            </a:pPr>
            <a:r>
              <a:rPr lang="en-US" sz="1400" dirty="0">
                <a:solidFill>
                  <a:srgbClr val="0D0D0D"/>
                </a:solidFill>
                <a:latin typeface="Arial"/>
                <a:cs typeface="Arial"/>
              </a:rPr>
              <a:t>grades 7-12) </a:t>
            </a:r>
          </a:p>
        </p:txBody>
      </p:sp>
      <p:sp>
        <p:nvSpPr>
          <p:cNvPr id="5" name="TextBox 4"/>
          <p:cNvSpPr txBox="1"/>
          <p:nvPr/>
        </p:nvSpPr>
        <p:spPr>
          <a:xfrm>
            <a:off x="4953000" y="130314"/>
            <a:ext cx="3733800" cy="707886"/>
          </a:xfrm>
          <a:prstGeom prst="rect">
            <a:avLst/>
          </a:prstGeom>
          <a:noFill/>
        </p:spPr>
        <p:txBody>
          <a:bodyPr wrap="square" rtlCol="0">
            <a:spAutoFit/>
          </a:bodyPr>
          <a:lstStyle/>
          <a:p>
            <a:pPr fontAlgn="base">
              <a:spcBef>
                <a:spcPct val="0"/>
              </a:spcBef>
              <a:spcAft>
                <a:spcPct val="0"/>
              </a:spcAft>
            </a:pPr>
            <a:r>
              <a:rPr lang="en-US" sz="4000" b="1" dirty="0">
                <a:solidFill>
                  <a:srgbClr val="FF0000"/>
                </a:solidFill>
                <a:cs typeface="Arial" charset="0"/>
              </a:rPr>
              <a:t>Why Arts Ed?</a:t>
            </a:r>
          </a:p>
        </p:txBody>
      </p:sp>
      <p:pic>
        <p:nvPicPr>
          <p:cNvPr id="7" name="Picture 6" descr="Screen Shot 2011-12-12 at 2.41.55 PM.png"/>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8498" y="-847"/>
            <a:ext cx="4915297" cy="6871561"/>
          </a:xfrm>
          <a:prstGeom prst="rect">
            <a:avLst/>
          </a:prstGeom>
        </p:spPr>
      </p:pic>
    </p:spTree>
    <p:extLst>
      <p:ext uri="{BB962C8B-B14F-4D97-AF65-F5344CB8AC3E}">
        <p14:creationId xmlns:p14="http://schemas.microsoft.com/office/powerpoint/2010/main" val="1707852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data:image/jpeg;base64,/9j/4AAQSkZJRgABAQAAAQABAAD/2wCEAAkGBxQTEhQUEhQWFBUVFRQVFBUVGBcXFRcUFBUXFxQUFxcYHCggGBolHBQUITEhJSkrLi4uFx8zODMsNygtLisBCgoKDg0OGhAQGiwkICQsLCwsLCwsLSwsLCwsLCwsLCwsLC0sLCwsLCwsLCwsLCwsLCwsLCwsLCwsLCwsLCwsLP/AABEIAKgBLAMBIgACEQEDEQH/xAAcAAABBQEBAQAAAAAAAAAAAAAFAAIDBAYBBwj/xABCEAABAwIEAwUEBgkEAgMBAAABAAIDBBEFEiExQVFhBiIycYETkaGxFEJScsHRBxUjM2KCkvDxQ1Oi4bLSg5PiFv/EABoBAAIDAQEAAAAAAAAAAAAAAAABAgMEBQb/xAAwEQACAQIEAgkEAwEBAAAAAAAAAQIDEQQSITGhsQUTMkFCUXGR4RRhgdEiI/DBUv/aAAwDAQACEQMRAD8A8Pk3PmU1Ok3PmU1ACSXVxACSXbLoCAGpKQMPJd9keSAIl1S+wPRPFMeYQBXISVsUjufwT20J6oAopIq3D+nvTnUPogAQkixojyumtof4fwSuAMsu5ETdRfwn0TfoY5FMAblSyol9Dak6iHBAA2y5lRV1HYWtdR/QDySuAOypWV91G7ooXwW4hFwKqSldH1TS1MBiSdlXLIA4ku2XEAJJJJACSSSQAkkkkAJWabb1VZWabb1QBC8anzKQYrLotTrxPzUkNP6pAUyxOYzyV2Sk4j4nRV5GAdD53TAc2Ec1Yjor8b+qrRyP8/REaa5GoAPmkM4yg/vVSDD+iIsc0AXcCeNlJnbewDj5BK4Ah0QGgaSnMYeDPmi5PS33iB80hL1aPW/ySugswfBETuy3X/pW2U/Qeinz9b+TXH8FVkxNoJaC9xG4a0aDqShST2CxLlaNL+i73bX19yHy4u2/geT1IG/kpGYjbV0Omh8VyAeNk9QLLsvL12XA0dfmpWHO0OZma07ENaQpoIHE+JrujszD+SjmHYqtYfsG3Pb5qw2mHMDporQoHF3fYQOBBzBEIcF2y2HM2TuIBywtGpHvVfIHeGO620PZlp3Jcfh7kSg7O2HhB80s6Cx5y2hcdoyPVTigkHiZcf3uvSI8CcPqj0QjtZRZI2Rt0fPI2Ic7E3cR6AqOcaRhmUrXfU04Oto7U3I6fNMnwy3AW6L0F+Dta0BrNGgADoBYD4ILWYfJqG6BCmhMw01MAdiq0jG8jdaKswZ3C596pswl9+Pr81YmIBOaOY9QUwsPT0K1EtDpYi6pyUI+ypAAzEeSjcxE5MP5XHRQGkPNAFAhcVp8DuQUJjPJAESSdbouIA4kkkgBKzTbeqrKzTbeqACHsRfwncqYUII2I9bKmyNxvcuGptcnmr1Jh73EFgd1L75euh3URnPoEfFw9XEp7aKN3cBuTyafmtJDRgDYX46BTsg1CWo9DPPw4RtLsma3DS/xUkdLM5t2xxsH8Wp8yj2Ixfs3enzU9DFdjfJAGcbh03GRrfutATpMFcbXkdr1366LUR0nX4BPlGRhdYuyi9huegRYNTPMwpjhke3vDZ1irlHGGnI9oDhsbaOCpVGJyyNcQAyxFmjV563PJPoa5szDFUOyPHgkBtccCDz6KOww4IOiqzYfE43cwXO5Gh9UKNRIzu/SoyAe6blziL8QOisRUjpbOzyusSb5HtBvw1tdO4E36qhGtuPMpfRYBrZunPXyU36nJFiH9dQNfepv1NpbKP5nfkErgRCdgHiAA4D8AF2CsicdBf8AHoFBNh0zfDFEbbeJydRGcHVrGfdj/FNiD2GFjrWY4IlV18VOBnBLj4WC1z16DqqVPUvjhfK95IYLhtgLn6relysq+qdI8ySHM5xufyHQLPORvwOE6+V5bIOTdpZ3E+za1g4BouQPM7+5ObidY4Ae1y9QBf32TKNrSL3AH96IzRMGgDb/AA8lUm2d54ahBaQXsC/1lWM1EhJ62IPoQqdRiVTJUQSuAPsQ/Kco8T2lpuL6mx3WsdTX3aq7qIcGm/onZoqcKE94LgCT2mqGnVrHcw5oH/idFMO1zCO/T2PHK75XCjq8N39f8oJVU9lG7ROWBw9RXUVy5GrpZqeo/dkB32HCzvTn6KjXUAF7WWULy0gtJBBuCNwei12D4m2piIc0e1j0fYgZgdn262N+oV8Js4mNwPU/yhtyM9VU9kAqqBxcSH3HI6WWpxHKD/qN/lJB9RwQqaNxHdLT56fNXqRzrGbkw+Xhb5pj6WQcD6WR3I/6zLcra3tx02VeSa17gj3qVwBkdO63fso306umdp4+8KB8oJsy7neRsmmIHzRgbqqYieFgi7qS2rjc/AIbUVOvdFxzTAquCapC4nh8E2xQAxWabb1UFlYphp6oA35ja07a34DW6TdXCxdvawGmnPohMn0kH92dCbaX4nr1U1PFVSdxofGCSXOOgA9eO6gSC80gjPeNydGsA1T6WJ5eHP7osQGefFx5qOnooqUZnEvedMzu89x5NHAIS7FpJKmMWyta4HI0gki9iXkHrsk2CNJiEN43W4C/u1TMGkDox0RYQ3FuYt71mqbDqiN7msa8svYEubYt4EdUDNCGJzmu5D1KE+yqLftJGM11u5oNuAQ+SGJpJkrItTtmJ8wAgQblaCDmbH12OvL5KAmG4FmEk2Fmi9+Q0QY1NITl+kOcL5rMjeRmAte9rXsUx+NUY0aJ5DtYNy2I89kDDTK2G/dB0NjZoFiNwuT4sxoGpcbnTa3EA+9A5O0ELTpSuudw99ieHBck7Rvbq2kiYNrvJcdOd9EhBiLG23tk1sbXO5HC/BOZ2iP+zb115IXTY7Vv1EULG8zGbn0J0T5MaqeL2t8o1FzSHYOtxR7rFkTzoL22ueGyNYZ7cnWHT+LX1WToBVSnSWQ+QsPktXhGCTXBcXHzcVFzfcgsU/0i1DmRQRENaXlzzbkywHxcPcsdC5Hf0kscypiY76sVxrfxON//ABCzsLlVI72A/jTQboX6havDJhpdYmmkRuiqrKtOzOtOOeBtGvBXX2Wehrk+TENN1ZnMP08rlqvlH+FlcRerlXWoJVS3Vbd2baUMkbspTuVvsrXGOrjsbe0vEf5tj7wENncoaGS08Jvb9tFr/wDI1WxRzsU1KLR6JjeHzkmzyPKw/BZGs7NPf45H+RcfwXo/aOSQGzXA3J8I1HmsPidNO4m2c9OHvV8DzgAd2WcPDK5vLUrow17PFVe8NPzUlbQvDhmaQbHS/IX5rjKIN3FzzOtvK6tEKSJhHeLX9co/BVCQ0WY3Tysmy1wLxGy1ybFx2HPTipxS31cT8vgnYLlSRwO7b9FVkceEY96LfQW9feq8lEAgQGle/wCyAqskjvL0ReSMdVWli6hAAs5ipadpt6rstxuCFJTO034oA9Mrq1sYNmmQ691lj7ysdilVUSPzCOSJo0DW5iPM8ypH9mJbnLNYXP2vzVyk7K1JtlqHN5kl1rdAq7pktQW3FJWAd2518bST0GyLYTTVE9nGCONv2yC0/wAo3Wrw/DWws/aSGQ8XSWt6DghmI9qQDlgbm4Zzo0eQ4p5b9wEk9L7IF0krh1Lj8G3WZxHFHOOWLNr9Y3vbmAoaqpc95dJJm3tfgeFx+CL4V2XklALnmNuhD7d4t5Bp28ykqUVqwcmZM4ZJIe6XSOJ2Fy7U6D8VoKbsa+NodM0kG2drLEgdftW5DmttRU8UDSynYHOb4jcF1zzJ1J6BD6yoF/23tY35iGNFrvsLgtb9Qa2U2Kxn6fCQTlJyMILmgN17u4LhbL1HxVuCla8gU4aWNI9o+4bGQRq1oOpdtrdEKinneA6RueNhDmxtIym/Fzm6ucNdNteKu0bXz3MLgIti50YuOYZwdba+yjlGCW4VG1xYGCZzjdrRe5aebrkBo6j0VwYRFTNDpe+46RxgXAtc2F9yB9YrQ09E2CMiNlzuSfE88yUNxanfLkcYXtc2+m4INri/A6BFiMm7aASqxMvs1kQ72oG79OKjpauZhY4uJaHDM17dwDqMwCK02G5SS0uaXaHMDe3IHgFfNFI8WNiBtpYDyUG0itOXeaOgAe1r26tcAR5FOkhlbIP2hyO8IGljxHkpezUb9Y3tAsLtI26haX6AC2x8x5pZrouPGv0ogiqiJN7wjXycb/MLMROW+/TLQENp5gPC58b/AOexbf1YR6rzmGRV20Oxg6n8EgrC9XopUIikVhsqplE7FKrYMMql19SULEyTp1Gxf1qLUsyozSLj5VWlkUoxM9WrcjmeoKPWeEDjLEPfI1cmenYJKW1MLwA72bxJZ3hOTUX9bK5Wirs5deV9EfRVZRAgm52sbf8ASz9ThLHajXjuSsy/t1V3uPZj+W/4qKn7Z1Add7Y3i+oy5fcQqY4qmc36SoOx/DCHg2uLED1A0/4EeqDz0tr+a2bO0VLUNs+8L+Gbw36OH4p0uEBwu2zhwLdR8FpjWjLZlEqco9pHjtZQEPLcttSQeY4aprKtzSdzYceNl6XiGAZgRbXgVk6jCdwRtx4h35K5TuV2B8Nc13Q8ipnOUFRhIOzsp67efkqrXyRaOGZvPp0KYEmISNaL2v5IP9MvqGG3NHczXC41VKTDARbMbXJ00GvRO4FJrw4aWvyULYjr3OPDZWnYeBaxsRxO6s0zO7rumB6VHStbqfedkNxHtEyPus7557NH5oBiOLPkN33DL91moBF+NtVX9mc4/ZEl97W2F9jfYWUVElc7i880pu52Zp2DdATY332A11TsBw90x7jcwG7jmyepOhHl0RDC8NDdZGZiQ7ul3d+6ed1oYcUcAGiNjRpYA6ddOmydxWIMK7OQU5zuHtJDtcXA1OjG+u5XanFHSXBYQzUOYSY33B3J4t8iE41zic3s2ZiNTc6a7e5NqKgyaPa17QTYOOmnhv6oHYgoKf6Q1pihY1jr3mcX5gNrM1u4/DzV6DAjH3mOeZLWe5wZJnI5l2oHQJ8eLvFhlYLZdtB/FbyT240//bG1/Fxvo38bouA2mwPO/wBpO1g7gb7KO4YbODs8lvEdNthqjYb/AGELbjW94zx21uBxUzcYZezgR/i5SdwCkbUQpYroTS10Zt3uW+h12R6gIOxUWIwD+1s7pJWNLGmN7hlyg3YHENdr5Jj8dqDu+3k1o/BZfts009cXx6HvO6HvuBB6Wsi+H1DZow9nHQji13FpXGxXWRSmm7Pgzr4ZUpNwaV1xLoxWo/3XjyNvko31crt5JD/M78132aRYue60vM3KjFbIHYswyRua5xJIu25J7w1G/VZCN/A7rWV5Oqyte2ziee66mCm7OLMlZ5ZXLMcina8obFMrLJVtcS2FUtiZIyqtmTXOSylnWMndKoJJVE55UL3qSiUzqjpXq/2fsC5x3Og8uKCyyK7hhKhXjem0ZOt/mjYMAOy6YlBh90TDFwpvK7HSgsyuUvZKeiqZITeJ5Yemx8xsVL7NcLElVa2G6aejDVH2sdtNGHj7TdHe7Yqy1lPPf2bxvfI8Wdr57rNGNcMa1U8bOO+pkqYGEttAxiOAAjUa/C3ks3iPZ9zbgbDX3ozS4pNHoHXH2Xd4InHjUb9JGlh5jVunxW6ljoPfQw1MFUjtqebmkLXaWseeikdTm35G62tfhUcgzMIPlqslieHZb2NvgtsailqZGmtGCZgo4XG2/FQVLC031PPmlBU6b+8K0ib5lGwaBo024n4pSStbu5rR1IVp1AD4iT6rhw6MDwhIkUP1jDbxj0BKaMXhNu8f6SrjcPadQLfj0VY9nGl2YnL/AAjjyT0EO/WcP22/JOZWRu8L2nycFmcWZ7KTI03Jve+wC42hcW5yLt56BvpzTyoLmxDb8E9rOOywPtyzYyN630ROjxKocQGPzabWF9EZQua5jE7J6rMOxqpbcFovzsFXlx6o+1Yc2tARlC5uIG33H+eaO4c2x4/42XldPjDybZz5krTYPWO0JJPqoyiFyv8ApVwR4e2cC7CDrxzfWaeZ4j1WKwXEzBJm3a6wkbzHMdRwXubKcVMDopCSHDS+4I2cOq8NxvD/AGMjgNW5nAEbXabEfiOizJRadOS0f++UXKTVqkd1/vhm+iIc0OaQ5rhdpGxCfkWO7K4z7J3spD+ycdD9h5O/3TxW4LLLzuKoSoTyvbuZ6DDV414Zlv3oGVdJdZ/EMN6LZ5VFJSgqNLEuDJVcOpnmc9G5uwKibKvRJsHaUNqezLXcPULq0+koPSRieFqR2Mi2dIzrQu7J+fvTD2V6laPraHmR6ut5GedKo9StTH2Wtvc+auw9nwOCjLpCktiP09WRkYMPLiEew/DLcFoIMIAV6KlA2C59fpDNsaKWCs7so0tJYK3kU0xDfEQ0fxED5odUY3TM8UzL8mnMfgsKz1Hom/Q1vJBatItZVwsQaftfTjwiR/k3L8XFUpe2X2ID/M78lohgsRLwv86cyiWLoR3l/wBNLkTSxY+XtPUu2DGeTbn4lU34hUu8Uz9eVh8gtUejKz3aRnl0jRWybN05oG9h5myozYlA3eVnkHAn3BYp1OXeJxd5kn5pzKEclpj0WvFL2Rnl0k/DE0z+0sLT3XOJ/hB+auRTOqIfa5LMJIBd4nZbgkAcLi3osmKReuDC2spIGN2EbPXS+vvWmGFhS7N/cy1MVOro0vY8mxNu6ExNIv5rZ43hI5A87afBZ1tDbfMtiMp6BJe5TS7/AAiL4wLrL452jZGSyJvtH7XGjQfNCVyQfhn4aX4DZRYjh5laAM7eo5rK0lZK7vvNyNbNFgPXitJg3aISOEbgWHXXgbJ2aEZmo7K1ILrN9oHHcmx9VLWUkznN9tFIGsADAyxDbDgNtd1vX57Zmm4Ubq/TUJ5mFjGiRlgDDIGt5gknzPFTfriAOHcIIFhpawWsNawNLnBthxNrDzWJxBprHEwN20DgLN8weIQtQZYOIQEnMXe5Nd9HcCQ4i/mnO7PNa0CUvLza9lG7Be8GMeDcXcTswdeqegiBsGo1uPTZaTCaC1i0gg+iD0eFeINIIabF3Navs7ROvp4euyjN6AF6mUx0khDsrnDI08QXaX91ysDLgoMbmgHLa54uv9vqea2vat4a5kdnZWtzuyg2zHQD3D4oZjD7Mia24Y9t3EDxHTuk8tdldToKVHK/Fw8ivrXGd13cTyyogLHFjtwbe/j6rYdkMazgQSnvj904/WH2D1HBVMdw3O27QczBpoe8ziPMLMMcQQQSCDcEaEEcQudXoKvB056SXPz9GbqVZ0JqpDsvl5eqPWbLtlkG9uSGNDoM8lrOcH5Wkj61spNyq8/bac+CGJnnmf8AOy4K6LxLe3FHafSOHS34G3sniI8j7l5vP2krH/6pZ0ja1v4E/FUZZZn/ALyWV/3nvI+JWiHQ1R9qSXH9FEuloLsxZ6fUVEceskkbB/E9o/G6HTdpqNu84d0Y1z/kLLzxtEN+PPipmUfRaYdD012pN+y/Znl0tUfZilxNdL21gHhZK/8Apb8yh83bd5/dwMHIvc5x9wsEGbSKVtL/AHZaIdG4aPhv6tmeXSGIl4reiJpO1NY7ZzGfcYPxuqU9bUyeOaQ/zZR7m2VwUwUjYQtMaFKHZil+EZ5V6su1J+4G+g3NzqeZ1PvUzaFFfZhPZATsCfIK5uxVa4NbRqRtKi4w9/FuXq4hvzKRpWDeQeTQXFVqrF6J39NeVyzqprdW9dOYMFOE4QjkisUcN+8XW5n/ANW6q0IYvqSw9MwcD/y0VihVltB/my+eBF5FvJfjX44gSOEnYX8hdSGlI8Vm/eICWL4TWuuYZDI3fLG5lx5ZDqsniFLLG7LM1zXWBs+97Hjqn1VXvsuP6BSpd13w/ZvcG7PS1IJhAe0HKXNLbA8iSVu/oczYGMnADmNDRZ17gDQnqvEuzuPzUcokgcRtmb9R7RwcPx3C9hwvtjFXQ3ackoHfiJu5tvrN+03qqalOUXdu6HmT2RnsRgIJQbMNdR71f7RAi93E38Lht5FZUHe4upx2Is3HaSd1ixnHfqszg+GRmQmY6N1I59PJa2eIE681TbQh8t8tmjcqaY7GbkqJKmbLGwtiHha3QebitHBhdi1rBru94Gn3QjMNNG0WaFYBtoAi4WGYSzLHlNybndLEmn2ZyjVdhk3U2e6QAOkw/wCkMyveQL95ttUWcyOBgawWAFhZMu1ji46aIdiHtJR3NATvyHNAFl4fOMjDlv4ncm8r81aioWRNysHmefqu4a6zcjRo3jzPEp8wPFAFekwfM/Nezb6gcfNbCggAtawA9AgVLUtbsiUMucFtyLi2m6jIChUzZ3OcfrH4cFCwEAgWLTu12o9OSzvavFKqnqXRRmIsAa5pMeveGx11Qn/+krj9aIeUQ/G63KvTtYz9XI1dbSgjwkcRZ1xfyK887RYb7N2dos1x1H2X8vIoq7Gq4/6o/wDrZ/6ptNUvkcW1Ts7JBlJIAyn6rtAOKxYuUdKsE7rf7r43Rpw6v/XLZ7fZ/PeZ2mhzC6stpVcZh7oXyRv4EFp+003s74KdlO53hBPkL/JJTi45k9BOElJxa1KIpk5sIRiPApjqWZRzeQ0fFckpYY/3tTE0/ZaTIf8AiqniaWylf015XLFQqbtW9dOYMESdkV0V9GNvbS/0sHxJK63GWj93BE3q+8h+KOuk+zB/my568A6qK7Ul+NfjiVY4CdgT5C/yVxmDy2uWZRzeQ0fErj8Und/rFoPBlmjy7oVR2Hh/icXfeJPzR/c/Je7/AEH9S837L9l5lBH9aeIfddmPlopHx0zWkl4cRwL2i55ANuqDcEaeAUzcBHIfBTVP/wBSb/NuSvxE6i8MUuPN24HTikQ8LYm9Scx+JUTsbF7e1BHIaD/iFOMBHL5J7cDHJWxVGPgT9dedyDnVfja9NOQLmro+DvmVC6ubawP/ABP5I6MCHL+/cnNwMclo+qa0SRR1Ke7M+K5vX3FddWN3Gbyy/mtEMEHL5pwwQckvq5/YOpiZs1reDX/0j53VbFHCYDMJMwFmk626anZa8YKOX9+9O/Uw5fJReJk9GSVJI82/VsnJE+z+AVEs7GwnI/V2e57oG5NuG2nVbcYQOQ+C0HZShERlfpfKG+83PyVUqjsTsBcQwx/sgyVzS8eJzRYE9AVnP1O3XU7rZ4zJus5fU+ahEYZ9oAp4qloWcixO/vVlso5qQw8KwcE11QShsZUrSgCdwPBSxTEBUSCnXI5oAsTR5vVTwdxtiqHtnKBxcdygC7UV4Za3uTJa8vIDdBxKrMpul1ZENkAWY5DwPmi2Gy5bEoNFa+pARXD47nQE9SoyAqdpIRLOXfwsB33A/wC0NGHD+7rQfQnPJI4m+nXbb0ThhD/su/pd+SErCM6+iA5e5B6+ALejAJHDRjvUEfNUa3snKfqfL80wMPL2ikYxrfZRPcwZWveCTl4C10Fre1la7QSezHKJoZ8Rqt5L2FqHHwtHVzgPkqrv0Y1B4xDzd/0qFh6Cd8qLniKr8TPNJXySG8j3vP8AE4n5qSGiXplN+i+X60sTemp+IV+L9G5Fh7dhP3Xfmrs0Voil3Z5lDQlX4KAr0+l/R62/emHWzTf4lEY+wsI/1Sf5f/0jMgseYQYe7+wiNPh5Xow7KQi/fJ5aD81UfBBGcpBvz7v4hGZBYysNAVdjpD/dlo4zDwv7gPkFbY1h2aR6lRzoLGZbTnkpBTHkVphGzjf3n804GMfVb7kZh2Mz9Fd9k/FIUruS0vt4xs1vuCaa5o+q33BGYVjO/Qncl0ULuSOuxQDkqs/aBjd3geoRm+wWB7cNeeCQw1/I/wBLvyUsPaljjla8E+aklxg80XfkBTlpMu7gOlioRWtjDrOvf8OqpY5VlwLhuFlKjEv2ZPHUfFPXyAuYxjo1tqs8MYOug3VWpqr8FBFGNdeKsSEWI63I7UEi6N0uLsdYBjiedlxJTaQJhsNOgF9Up3mMXINkklWNkEOLtdsD7lcbX34FcSUmgQnTdCuCe2zSkkojJ6f2jjo0q/HhUjtzZJJIC5TYS1pudSjNMQ1cSQIIR1Z4KR1eG6k3SSSsBE/FXEaaKA1jjuVxJKwzhrCq76s80kkWARxA24i2/VS0FQSC48dkkkWAbVVxb3uSlpsUD25mm6SSi1ZjWw41ZVOoDXG5CSSnYDjZANguOq0kkWAryV/VD6zHWsFyUkkgM9W9u2DwtcfSyC1PbiZ3hGX0ukkp2REF1HaKZ+7nfJU34k473+KSSLCGtxJ4IIuCNQtlheN+2ZfUOGjh1SSRYZJLUlZ/EYiL2Gh3XUk0ICRQ3vcEW81LFStt9bfqkkmxn//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cs typeface="Arial" charset="0"/>
            </a:endParaRPr>
          </a:p>
        </p:txBody>
      </p:sp>
      <p:pic>
        <p:nvPicPr>
          <p:cNvPr id="2054" name="Picture 6" descr="http://tribkswb.files.wordpress.com/2012/11/school-money.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 contrast="-50000"/>
                    </a14:imgEffect>
                  </a14:imgLayer>
                </a14:imgProps>
              </a:ext>
              <a:ext uri="{28A0092B-C50C-407E-A947-70E740481C1C}">
                <a14:useLocalDpi xmlns:a14="http://schemas.microsoft.com/office/drawing/2010/main" val="0"/>
              </a:ext>
            </a:extLst>
          </a:blip>
          <a:srcRect/>
          <a:stretch>
            <a:fillRect/>
          </a:stretch>
        </p:blipFill>
        <p:spPr bwMode="auto">
          <a:xfrm>
            <a:off x="-578485" y="7937"/>
            <a:ext cx="9956800" cy="6850063"/>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data:image/jpeg;base64,/9j/4AAQSkZJRgABAQAAAQABAAD/2wCEAAkGBxQTEhQUEhQWFBUVFRQVFBUVGBcXFRcUFBUXFxQUFxcYHCggGBolHBQUITEhJSkrLi4uFx8zODMsNygtLisBCgoKDg0OGhAQGiwkICQsLCwsLCwsLSwsLCwsLCwsLCwsLC0sLCwsLCwsLCwsLCwsLCwsLCwsLCwsLCwsLCwsLP/AABEIAKgBLAMBIgACEQEDEQH/xAAcAAABBQEBAQAAAAAAAAAAAAAFAAIDBAYBBwj/xABCEAABAwIEAwUEBgkEAgMBAAABAAIDBBEFEiExQVFhBiIycYETkaGxFEJScsHRBxUjM2KCkvDxQ1Oi4bLSg5PiFv/EABoBAAIDAQEAAAAAAAAAAAAAAAABAgMEBQb/xAAwEQACAQIEAgkEAwEBAAAAAAAAAQIDEQQSITGhsQUTMkFCUXGR4RRhgdEiI/DBUv/aAAwDAQACEQMRAD8A8Pk3PmU1Ok3PmU1ACSXVxACSXbLoCAGpKQMPJd9keSAIl1S+wPRPFMeYQBXISVsUjufwT20J6oAopIq3D+nvTnUPogAQkixojyumtof4fwSuAMsu5ETdRfwn0TfoY5FMAblSyol9Dak6iHBAA2y5lRV1HYWtdR/QDySuAOypWV91G7ooXwW4hFwKqSldH1TS1MBiSdlXLIA4ku2XEAJJJJACSSSQAkkkkAJWabb1VZWabb1QBC8anzKQYrLotTrxPzUkNP6pAUyxOYzyV2Sk4j4nRV5GAdD53TAc2Ec1Yjor8b+qrRyP8/REaa5GoAPmkM4yg/vVSDD+iIsc0AXcCeNlJnbewDj5BK4Ah0QGgaSnMYeDPmi5PS33iB80hL1aPW/ySugswfBETuy3X/pW2U/Qeinz9b+TXH8FVkxNoJaC9xG4a0aDqShST2CxLlaNL+i73bX19yHy4u2/geT1IG/kpGYjbV0Omh8VyAeNk9QLLsvL12XA0dfmpWHO0OZma07ENaQpoIHE+JrujszD+SjmHYqtYfsG3Pb5qw2mHMDporQoHF3fYQOBBzBEIcF2y2HM2TuIBywtGpHvVfIHeGO620PZlp3Jcfh7kSg7O2HhB80s6Cx5y2hcdoyPVTigkHiZcf3uvSI8CcPqj0QjtZRZI2Rt0fPI2Ic7E3cR6AqOcaRhmUrXfU04Oto7U3I6fNMnwy3AW6L0F+Dta0BrNGgADoBYD4ILWYfJqG6BCmhMw01MAdiq0jG8jdaKswZ3C596pswl9+Pr81YmIBOaOY9QUwsPT0K1EtDpYi6pyUI+ypAAzEeSjcxE5MP5XHRQGkPNAFAhcVp8DuQUJjPJAESSdbouIA4kkkgBKzTbeqrKzTbeqACHsRfwncqYUII2I9bKmyNxvcuGptcnmr1Jh73EFgd1L75euh3URnPoEfFw9XEp7aKN3cBuTyafmtJDRgDYX46BTsg1CWo9DPPw4RtLsma3DS/xUkdLM5t2xxsH8Wp8yj2Ixfs3enzU9DFdjfJAGcbh03GRrfutATpMFcbXkdr1366LUR0nX4BPlGRhdYuyi9huegRYNTPMwpjhke3vDZ1irlHGGnI9oDhsbaOCpVGJyyNcQAyxFmjV563PJPoa5szDFUOyPHgkBtccCDz6KOww4IOiqzYfE43cwXO5Gh9UKNRIzu/SoyAe6blziL8QOisRUjpbOzyusSb5HtBvw1tdO4E36qhGtuPMpfRYBrZunPXyU36nJFiH9dQNfepv1NpbKP5nfkErgRCdgHiAA4D8AF2CsicdBf8AHoFBNh0zfDFEbbeJydRGcHVrGfdj/FNiD2GFjrWY4IlV18VOBnBLj4WC1z16DqqVPUvjhfK95IYLhtgLn6relysq+qdI8ySHM5xufyHQLPORvwOE6+V5bIOTdpZ3E+za1g4BouQPM7+5ObidY4Ae1y9QBf32TKNrSL3AH96IzRMGgDb/AA8lUm2d54ahBaQXsC/1lWM1EhJ62IPoQqdRiVTJUQSuAPsQ/Kco8T2lpuL6mx3WsdTX3aq7qIcGm/onZoqcKE94LgCT2mqGnVrHcw5oH/idFMO1zCO/T2PHK75XCjq8N39f8oJVU9lG7ROWBw9RXUVy5GrpZqeo/dkB32HCzvTn6KjXUAF7WWULy0gtJBBuCNwei12D4m2piIc0e1j0fYgZgdn262N+oV8Js4mNwPU/yhtyM9VU9kAqqBxcSH3HI6WWpxHKD/qN/lJB9RwQqaNxHdLT56fNXqRzrGbkw+Xhb5pj6WQcD6WR3I/6zLcra3tx02VeSa17gj3qVwBkdO63fso306umdp4+8KB8oJsy7neRsmmIHzRgbqqYieFgi7qS2rjc/AIbUVOvdFxzTAquCapC4nh8E2xQAxWabb1UFlYphp6oA35ja07a34DW6TdXCxdvawGmnPohMn0kH92dCbaX4nr1U1PFVSdxofGCSXOOgA9eO6gSC80gjPeNydGsA1T6WJ5eHP7osQGefFx5qOnooqUZnEvedMzu89x5NHAIS7FpJKmMWyta4HI0gki9iXkHrsk2CNJiEN43W4C/u1TMGkDox0RYQ3FuYt71mqbDqiN7msa8svYEubYt4EdUDNCGJzmu5D1KE+yqLftJGM11u5oNuAQ+SGJpJkrItTtmJ8wAgQblaCDmbH12OvL5KAmG4FmEk2Fmi9+Q0QY1NITl+kOcL5rMjeRmAte9rXsUx+NUY0aJ5DtYNy2I89kDDTK2G/dB0NjZoFiNwuT4sxoGpcbnTa3EA+9A5O0ELTpSuudw99ieHBck7Rvbq2kiYNrvJcdOd9EhBiLG23tk1sbXO5HC/BOZ2iP+zb115IXTY7Vv1EULG8zGbn0J0T5MaqeL2t8o1FzSHYOtxR7rFkTzoL22ueGyNYZ7cnWHT+LX1WToBVSnSWQ+QsPktXhGCTXBcXHzcVFzfcgsU/0i1DmRQRENaXlzzbkywHxcPcsdC5Hf0kscypiY76sVxrfxON//ABCzsLlVI72A/jTQboX6havDJhpdYmmkRuiqrKtOzOtOOeBtGvBXX2Wehrk+TENN1ZnMP08rlqvlH+FlcRerlXWoJVS3Vbd2baUMkbspTuVvsrXGOrjsbe0vEf5tj7wENncoaGS08Jvb9tFr/wDI1WxRzsU1KLR6JjeHzkmzyPKw/BZGs7NPf45H+RcfwXo/aOSQGzXA3J8I1HmsPidNO4m2c9OHvV8DzgAd2WcPDK5vLUrow17PFVe8NPzUlbQvDhmaQbHS/IX5rjKIN3FzzOtvK6tEKSJhHeLX9co/BVCQ0WY3Tysmy1wLxGy1ybFx2HPTipxS31cT8vgnYLlSRwO7b9FVkceEY96LfQW9feq8lEAgQGle/wCyAqskjvL0ReSMdVWli6hAAs5ipadpt6rstxuCFJTO034oA9Mrq1sYNmmQ691lj7ysdilVUSPzCOSJo0DW5iPM8ypH9mJbnLNYXP2vzVyk7K1JtlqHN5kl1rdAq7pktQW3FJWAd2518bST0GyLYTTVE9nGCONv2yC0/wAo3Wrw/DWws/aSGQ8XSWt6DghmI9qQDlgbm4Zzo0eQ4p5b9wEk9L7IF0krh1Lj8G3WZxHFHOOWLNr9Y3vbmAoaqpc95dJJm3tfgeFx+CL4V2XklALnmNuhD7d4t5Bp28ykqUVqwcmZM4ZJIe6XSOJ2Fy7U6D8VoKbsa+NodM0kG2drLEgdftW5DmttRU8UDSynYHOb4jcF1zzJ1J6BD6yoF/23tY35iGNFrvsLgtb9Qa2U2Kxn6fCQTlJyMILmgN17u4LhbL1HxVuCla8gU4aWNI9o+4bGQRq1oOpdtrdEKinneA6RueNhDmxtIym/Fzm6ucNdNteKu0bXz3MLgIti50YuOYZwdba+yjlGCW4VG1xYGCZzjdrRe5aebrkBo6j0VwYRFTNDpe+46RxgXAtc2F9yB9YrQ09E2CMiNlzuSfE88yUNxanfLkcYXtc2+m4INri/A6BFiMm7aASqxMvs1kQ72oG79OKjpauZhY4uJaHDM17dwDqMwCK02G5SS0uaXaHMDe3IHgFfNFI8WNiBtpYDyUG0itOXeaOgAe1r26tcAR5FOkhlbIP2hyO8IGljxHkpezUb9Y3tAsLtI26haX6AC2x8x5pZrouPGv0ogiqiJN7wjXycb/MLMROW+/TLQENp5gPC58b/AOexbf1YR6rzmGRV20Oxg6n8EgrC9XopUIikVhsqplE7FKrYMMql19SULEyTp1Gxf1qLUsyozSLj5VWlkUoxM9WrcjmeoKPWeEDjLEPfI1cmenYJKW1MLwA72bxJZ3hOTUX9bK5Wirs5deV9EfRVZRAgm52sbf8ASz9ThLHajXjuSsy/t1V3uPZj+W/4qKn7Z1Add7Y3i+oy5fcQqY4qmc36SoOx/DCHg2uLED1A0/4EeqDz0tr+a2bO0VLUNs+8L+Gbw36OH4p0uEBwu2zhwLdR8FpjWjLZlEqco9pHjtZQEPLcttSQeY4aprKtzSdzYceNl6XiGAZgRbXgVk6jCdwRtx4h35K5TuV2B8Nc13Q8ipnOUFRhIOzsp67efkqrXyRaOGZvPp0KYEmISNaL2v5IP9MvqGG3NHczXC41VKTDARbMbXJ00GvRO4FJrw4aWvyULYjr3OPDZWnYeBaxsRxO6s0zO7rumB6VHStbqfedkNxHtEyPus7557NH5oBiOLPkN33DL91moBF+NtVX9mc4/ZEl97W2F9jfYWUVElc7i880pu52Zp2DdATY332A11TsBw90x7jcwG7jmyepOhHl0RDC8NDdZGZiQ7ul3d+6ed1oYcUcAGiNjRpYA6ddOmydxWIMK7OQU5zuHtJDtcXA1OjG+u5XanFHSXBYQzUOYSY33B3J4t8iE41zic3s2ZiNTc6a7e5NqKgyaPa17QTYOOmnhv6oHYgoKf6Q1pihY1jr3mcX5gNrM1u4/DzV6DAjH3mOeZLWe5wZJnI5l2oHQJ8eLvFhlYLZdtB/FbyT240//bG1/Fxvo38bouA2mwPO/wBpO1g7gb7KO4YbODs8lvEdNthqjYb/AGELbjW94zx21uBxUzcYZezgR/i5SdwCkbUQpYroTS10Zt3uW+h12R6gIOxUWIwD+1s7pJWNLGmN7hlyg3YHENdr5Jj8dqDu+3k1o/BZfts009cXx6HvO6HvuBB6Wsi+H1DZow9nHQji13FpXGxXWRSmm7Pgzr4ZUpNwaV1xLoxWo/3XjyNvko31crt5JD/M78132aRYue60vM3KjFbIHYswyRua5xJIu25J7w1G/VZCN/A7rWV5Oqyte2ziee66mCm7OLMlZ5ZXLMcina8obFMrLJVtcS2FUtiZIyqtmTXOSylnWMndKoJJVE55UL3qSiUzqjpXq/2fsC5x3Og8uKCyyK7hhKhXjem0ZOt/mjYMAOy6YlBh90TDFwpvK7HSgsyuUvZKeiqZITeJ5Yemx8xsVL7NcLElVa2G6aejDVH2sdtNGHj7TdHe7Yqy1lPPf2bxvfI8Wdr57rNGNcMa1U8bOO+pkqYGEttAxiOAAjUa/C3ks3iPZ9zbgbDX3ozS4pNHoHXH2Xd4InHjUb9JGlh5jVunxW6ljoPfQw1MFUjtqebmkLXaWseeikdTm35G62tfhUcgzMIPlqslieHZb2NvgtsailqZGmtGCZgo4XG2/FQVLC031PPmlBU6b+8K0ib5lGwaBo024n4pSStbu5rR1IVp1AD4iT6rhw6MDwhIkUP1jDbxj0BKaMXhNu8f6SrjcPadQLfj0VY9nGl2YnL/AAjjyT0EO/WcP22/JOZWRu8L2nycFmcWZ7KTI03Jve+wC42hcW5yLt56BvpzTyoLmxDb8E9rOOywPtyzYyN630ROjxKocQGPzabWF9EZQua5jE7J6rMOxqpbcFovzsFXlx6o+1Yc2tARlC5uIG33H+eaO4c2x4/42XldPjDybZz5krTYPWO0JJPqoyiFyv8ApVwR4e2cC7CDrxzfWaeZ4j1WKwXEzBJm3a6wkbzHMdRwXubKcVMDopCSHDS+4I2cOq8NxvD/AGMjgNW5nAEbXabEfiOizJRadOS0f++UXKTVqkd1/vhm+iIc0OaQ5rhdpGxCfkWO7K4z7J3spD+ycdD9h5O/3TxW4LLLzuKoSoTyvbuZ6DDV414Zlv3oGVdJdZ/EMN6LZ5VFJSgqNLEuDJVcOpnmc9G5uwKibKvRJsHaUNqezLXcPULq0+koPSRieFqR2Mi2dIzrQu7J+fvTD2V6laPraHmR6ut5GedKo9StTH2Wtvc+auw9nwOCjLpCktiP09WRkYMPLiEew/DLcFoIMIAV6KlA2C59fpDNsaKWCs7so0tJYK3kU0xDfEQ0fxED5odUY3TM8UzL8mnMfgsKz1Hom/Q1vJBatItZVwsQaftfTjwiR/k3L8XFUpe2X2ID/M78lohgsRLwv86cyiWLoR3l/wBNLkTSxY+XtPUu2DGeTbn4lU34hUu8Uz9eVh8gtUejKz3aRnl0jRWybN05oG9h5myozYlA3eVnkHAn3BYp1OXeJxd5kn5pzKEclpj0WvFL2Rnl0k/DE0z+0sLT3XOJ/hB+auRTOqIfa5LMJIBd4nZbgkAcLi3osmKReuDC2spIGN2EbPXS+vvWmGFhS7N/cy1MVOro0vY8mxNu6ExNIv5rZ43hI5A87afBZ1tDbfMtiMp6BJe5TS7/AAiL4wLrL452jZGSyJvtH7XGjQfNCVyQfhn4aX4DZRYjh5laAM7eo5rK0lZK7vvNyNbNFgPXitJg3aISOEbgWHXXgbJ2aEZmo7K1ILrN9oHHcmx9VLWUkznN9tFIGsADAyxDbDgNtd1vX57Zmm4Ubq/TUJ5mFjGiRlgDDIGt5gknzPFTfriAOHcIIFhpawWsNawNLnBthxNrDzWJxBprHEwN20DgLN8weIQtQZYOIQEnMXe5Nd9HcCQ4i/mnO7PNa0CUvLza9lG7Be8GMeDcXcTswdeqegiBsGo1uPTZaTCaC1i0gg+iD0eFeINIIabF3Navs7ROvp4euyjN6AF6mUx0khDsrnDI08QXaX91ysDLgoMbmgHLa54uv9vqea2vat4a5kdnZWtzuyg2zHQD3D4oZjD7Mia24Y9t3EDxHTuk8tdldToKVHK/Fw8ivrXGd13cTyyogLHFjtwbe/j6rYdkMazgQSnvj904/WH2D1HBVMdw3O27QczBpoe8ziPMLMMcQQQSCDcEaEEcQudXoKvB056SXPz9GbqVZ0JqpDsvl5eqPWbLtlkG9uSGNDoM8lrOcH5Wkj61spNyq8/bac+CGJnnmf8AOy4K6LxLe3FHafSOHS34G3sniI8j7l5vP2krH/6pZ0ja1v4E/FUZZZn/ALyWV/3nvI+JWiHQ1R9qSXH9FEuloLsxZ6fUVEceskkbB/E9o/G6HTdpqNu84d0Y1z/kLLzxtEN+PPipmUfRaYdD012pN+y/Znl0tUfZilxNdL21gHhZK/8Apb8yh83bd5/dwMHIvc5x9wsEGbSKVtL/AHZaIdG4aPhv6tmeXSGIl4reiJpO1NY7ZzGfcYPxuqU9bUyeOaQ/zZR7m2VwUwUjYQtMaFKHZil+EZ5V6su1J+4G+g3NzqeZ1PvUzaFFfZhPZATsCfIK5uxVa4NbRqRtKi4w9/FuXq4hvzKRpWDeQeTQXFVqrF6J39NeVyzqprdW9dOYMFOE4QjkisUcN+8XW5n/ANW6q0IYvqSw9MwcD/y0VihVltB/my+eBF5FvJfjX44gSOEnYX8hdSGlI8Vm/eICWL4TWuuYZDI3fLG5lx5ZDqsniFLLG7LM1zXWBs+97Hjqn1VXvsuP6BSpd13w/ZvcG7PS1IJhAe0HKXNLbA8iSVu/oczYGMnADmNDRZ17gDQnqvEuzuPzUcokgcRtmb9R7RwcPx3C9hwvtjFXQ3ackoHfiJu5tvrN+03qqalOUXdu6HmT2RnsRgIJQbMNdR71f7RAi93E38Lht5FZUHe4upx2Is3HaSd1ixnHfqszg+GRmQmY6N1I59PJa2eIE681TbQh8t8tmjcqaY7GbkqJKmbLGwtiHha3QebitHBhdi1rBru94Gn3QjMNNG0WaFYBtoAi4WGYSzLHlNybndLEmn2ZyjVdhk3U2e6QAOkw/wCkMyveQL95ttUWcyOBgawWAFhZMu1ji46aIdiHtJR3NATvyHNAFl4fOMjDlv4ncm8r81aioWRNysHmefqu4a6zcjRo3jzPEp8wPFAFekwfM/Nezb6gcfNbCggAtawA9AgVLUtbsiUMucFtyLi2m6jIChUzZ3OcfrH4cFCwEAgWLTu12o9OSzvavFKqnqXRRmIsAa5pMeveGx11Qn/+krj9aIeUQ/G63KvTtYz9XI1dbSgjwkcRZ1xfyK887RYb7N2dos1x1H2X8vIoq7Gq4/6o/wDrZ/6ptNUvkcW1Ts7JBlJIAyn6rtAOKxYuUdKsE7rf7r43Rpw6v/XLZ7fZ/PeZ2mhzC6stpVcZh7oXyRv4EFp+003s74KdlO53hBPkL/JJTi45k9BOElJxa1KIpk5sIRiPApjqWZRzeQ0fFckpYY/3tTE0/ZaTIf8AiqniaWylf015XLFQqbtW9dOYMESdkV0V9GNvbS/0sHxJK63GWj93BE3q+8h+KOuk+zB/my568A6qK7Ul+NfjiVY4CdgT5C/yVxmDy2uWZRzeQ0fErj8Und/rFoPBlmjy7oVR2Hh/icXfeJPzR/c/Je7/AEH9S837L9l5lBH9aeIfddmPlopHx0zWkl4cRwL2i55ANuqDcEaeAUzcBHIfBTVP/wBSb/NuSvxE6i8MUuPN24HTikQ8LYm9Scx+JUTsbF7e1BHIaD/iFOMBHL5J7cDHJWxVGPgT9dedyDnVfja9NOQLmro+DvmVC6ubawP/ABP5I6MCHL+/cnNwMclo+qa0SRR1Ke7M+K5vX3FddWN3Gbyy/mtEMEHL5pwwQckvq5/YOpiZs1reDX/0j53VbFHCYDMJMwFmk626anZa8YKOX9+9O/Uw5fJReJk9GSVJI82/VsnJE+z+AVEs7GwnI/V2e57oG5NuG2nVbcYQOQ+C0HZShERlfpfKG+83PyVUqjsTsBcQwx/sgyVzS8eJzRYE9AVnP1O3XU7rZ4zJus5fU+ahEYZ9oAp4qloWcixO/vVlso5qQw8KwcE11QShsZUrSgCdwPBSxTEBUSCnXI5oAsTR5vVTwdxtiqHtnKBxcdygC7UV4Za3uTJa8vIDdBxKrMpul1ZENkAWY5DwPmi2Gy5bEoNFa+pARXD47nQE9SoyAqdpIRLOXfwsB33A/wC0NGHD+7rQfQnPJI4m+nXbb0ThhD/su/pd+SErCM6+iA5e5B6+ALejAJHDRjvUEfNUa3snKfqfL80wMPL2ikYxrfZRPcwZWveCTl4C10Fre1la7QSezHKJoZ8Rqt5L2FqHHwtHVzgPkqrv0Y1B4xDzd/0qFh6Cd8qLniKr8TPNJXySG8j3vP8AE4n5qSGiXplN+i+X60sTemp+IV+L9G5Fh7dhP3Xfmrs0Voil3Z5lDQlX4KAr0+l/R62/emHWzTf4lEY+wsI/1Sf5f/0jMgseYQYe7+wiNPh5Xow7KQi/fJ5aD81UfBBGcpBvz7v4hGZBYysNAVdjpD/dlo4zDwv7gPkFbY1h2aR6lRzoLGZbTnkpBTHkVphGzjf3n804GMfVb7kZh2Mz9Fd9k/FIUruS0vt4xs1vuCaa5o+q33BGYVjO/Qncl0ULuSOuxQDkqs/aBjd3geoRm+wWB7cNeeCQw1/I/wBLvyUsPaljjla8E+aklxg80XfkBTlpMu7gOlioRWtjDrOvf8OqpY5VlwLhuFlKjEv2ZPHUfFPXyAuYxjo1tqs8MYOug3VWpqr8FBFGNdeKsSEWI63I7UEi6N0uLsdYBjiedlxJTaQJhsNOgF9Up3mMXINkklWNkEOLtdsD7lcbX34FcSUmgQnTdCuCe2zSkkojJ6f2jjo0q/HhUjtzZJJIC5TYS1pudSjNMQ1cSQIIR1Z4KR1eG6k3SSSsBE/FXEaaKA1jjuVxJKwzhrCq76s80kkWARxA24i2/VS0FQSC48dkkkWAbVVxb3uSlpsUD25mm6SSi1ZjWw41ZVOoDXG5CSSnYDjZANguOq0kkWAryV/VD6zHWsFyUkkgM9W9u2DwtcfSyC1PbiZ3hGX0ukkp2REF1HaKZ+7nfJU34k473+KSSLCGtxJ4IIuCNQtlheN+2ZfUOGjh1SSRYZJLUlZ/EYiL2Gh3XUk0ICRQ3vcEW81LFStt9bfqkkmxn//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cs typeface="Arial" charset="0"/>
            </a:endParaRPr>
          </a:p>
        </p:txBody>
      </p:sp>
      <p:sp>
        <p:nvSpPr>
          <p:cNvPr id="2" name="Rectangle 1"/>
          <p:cNvSpPr/>
          <p:nvPr/>
        </p:nvSpPr>
        <p:spPr>
          <a:xfrm>
            <a:off x="475615" y="3733419"/>
            <a:ext cx="7848600" cy="2677656"/>
          </a:xfrm>
          <a:prstGeom prst="rect">
            <a:avLst/>
          </a:prstGeom>
        </p:spPr>
        <p:txBody>
          <a:bodyPr wrap="square">
            <a:spAutoFit/>
          </a:bodyPr>
          <a:lstStyle/>
          <a:p>
            <a:pPr fontAlgn="base">
              <a:spcBef>
                <a:spcPct val="0"/>
              </a:spcBef>
              <a:spcAft>
                <a:spcPct val="0"/>
              </a:spcAft>
            </a:pPr>
            <a:r>
              <a:rPr lang="en-US" sz="3200" dirty="0">
                <a:solidFill>
                  <a:prstClr val="white"/>
                </a:solidFill>
                <a:latin typeface="Arial" panose="020B0604020202020204" pitchFamily="34" charset="0"/>
                <a:cs typeface="Arial" charset="0"/>
              </a:rPr>
              <a:t>There is a “growing disparity between those who are able to take advantage </a:t>
            </a:r>
            <a:br>
              <a:rPr lang="en-US" sz="3200" dirty="0">
                <a:solidFill>
                  <a:prstClr val="white"/>
                </a:solidFill>
                <a:latin typeface="Arial" panose="020B0604020202020204" pitchFamily="34" charset="0"/>
                <a:cs typeface="Arial" charset="0"/>
              </a:rPr>
            </a:br>
            <a:r>
              <a:rPr lang="en-US" sz="3200" dirty="0">
                <a:solidFill>
                  <a:prstClr val="white"/>
                </a:solidFill>
                <a:latin typeface="Arial" panose="020B0604020202020204" pitchFamily="34" charset="0"/>
                <a:cs typeface="Arial" charset="0"/>
              </a:rPr>
              <a:t>of the benefits of arts education, and those who are not.” </a:t>
            </a:r>
          </a:p>
          <a:p>
            <a:pPr fontAlgn="base">
              <a:spcBef>
                <a:spcPct val="0"/>
              </a:spcBef>
              <a:spcAft>
                <a:spcPct val="0"/>
              </a:spcAft>
            </a:pPr>
            <a:r>
              <a:rPr lang="en-US" sz="2000" dirty="0">
                <a:solidFill>
                  <a:prstClr val="white"/>
                </a:solidFill>
                <a:latin typeface="Arial" panose="020B0604020202020204" pitchFamily="34" charset="0"/>
                <a:cs typeface="Arial" charset="0"/>
              </a:rPr>
              <a:t>—</a:t>
            </a:r>
            <a:r>
              <a:rPr lang="en-US" sz="2000" i="1" dirty="0">
                <a:solidFill>
                  <a:prstClr val="white"/>
                </a:solidFill>
                <a:latin typeface="Arial" panose="020B0604020202020204" pitchFamily="34" charset="0"/>
                <a:cs typeface="Arial" charset="0"/>
              </a:rPr>
              <a:t>The President’s Committee on the Arts and the Humanities, Reinvesting in Arts Education, 2011 </a:t>
            </a:r>
            <a:endParaRPr lang="en-US" sz="2000" i="1" dirty="0">
              <a:solidFill>
                <a:prstClr val="white"/>
              </a:solidFill>
              <a:cs typeface="Arial" charset="0"/>
            </a:endParaRPr>
          </a:p>
        </p:txBody>
      </p:sp>
      <p:sp>
        <p:nvSpPr>
          <p:cNvPr id="5" name="TextBox 4"/>
          <p:cNvSpPr txBox="1"/>
          <p:nvPr/>
        </p:nvSpPr>
        <p:spPr>
          <a:xfrm>
            <a:off x="231775" y="312738"/>
            <a:ext cx="8836025" cy="707886"/>
          </a:xfrm>
          <a:prstGeom prst="rect">
            <a:avLst/>
          </a:prstGeom>
          <a:noFill/>
        </p:spPr>
        <p:txBody>
          <a:bodyPr wrap="square" rtlCol="0">
            <a:spAutoFit/>
          </a:bodyPr>
          <a:lstStyle/>
          <a:p>
            <a:pPr fontAlgn="base">
              <a:spcBef>
                <a:spcPct val="0"/>
              </a:spcBef>
              <a:spcAft>
                <a:spcPct val="0"/>
              </a:spcAft>
            </a:pPr>
            <a:r>
              <a:rPr lang="en-US" sz="3600" b="1" dirty="0">
                <a:solidFill>
                  <a:prstClr val="white"/>
                </a:solidFill>
                <a:cs typeface="Arial" charset="0"/>
              </a:rPr>
              <a:t>It’s an issue of Equity &amp; Access too</a:t>
            </a:r>
            <a:r>
              <a:rPr lang="en-US" sz="4000" b="1" dirty="0">
                <a:solidFill>
                  <a:prstClr val="white"/>
                </a:solidFill>
                <a:cs typeface="Arial" charset="0"/>
              </a:rPr>
              <a:t>…</a:t>
            </a:r>
          </a:p>
        </p:txBody>
      </p:sp>
    </p:spTree>
    <p:extLst>
      <p:ext uri="{BB962C8B-B14F-4D97-AF65-F5344CB8AC3E}">
        <p14:creationId xmlns:p14="http://schemas.microsoft.com/office/powerpoint/2010/main" val="3926606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8077200" cy="6168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7572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0695" y="133050"/>
            <a:ext cx="3733800" cy="2123658"/>
          </a:xfrm>
          <a:prstGeom prst="rect">
            <a:avLst/>
          </a:prstGeom>
          <a:noFill/>
        </p:spPr>
        <p:txBody>
          <a:bodyPr wrap="square" rtlCol="0">
            <a:spAutoFit/>
          </a:bodyPr>
          <a:lstStyle/>
          <a:p>
            <a:pPr algn="ctr"/>
            <a:r>
              <a:rPr lang="en-US" sz="4400" b="1" dirty="0">
                <a:solidFill>
                  <a:srgbClr val="FF0000"/>
                </a:solidFill>
                <a:latin typeface="Arial Black" panose="020B0A04020102020204" pitchFamily="34" charset="0"/>
                <a:cs typeface="Arial" panose="020B0604020202020204" pitchFamily="34" charset="0"/>
              </a:rPr>
              <a:t>No Money </a:t>
            </a:r>
          </a:p>
          <a:p>
            <a:pPr algn="ctr"/>
            <a:r>
              <a:rPr lang="en-US" sz="4400" b="1" dirty="0">
                <a:solidFill>
                  <a:srgbClr val="FF0000"/>
                </a:solidFill>
                <a:latin typeface="Arial Black" panose="020B0A04020102020204" pitchFamily="34" charset="0"/>
                <a:cs typeface="Arial" panose="020B0604020202020204" pitchFamily="34" charset="0"/>
              </a:rPr>
              <a:t>&amp; </a:t>
            </a:r>
          </a:p>
          <a:p>
            <a:pPr algn="ctr"/>
            <a:r>
              <a:rPr lang="en-US" sz="4400" b="1" dirty="0">
                <a:solidFill>
                  <a:srgbClr val="FF0000"/>
                </a:solidFill>
                <a:latin typeface="Arial Black" panose="020B0A04020102020204" pitchFamily="34" charset="0"/>
                <a:cs typeface="Arial" panose="020B0604020202020204" pitchFamily="34" charset="0"/>
              </a:rPr>
              <a:t>No Time</a:t>
            </a:r>
          </a:p>
        </p:txBody>
      </p:sp>
      <p:pic>
        <p:nvPicPr>
          <p:cNvPr id="5122" name="Picture 2" descr="http://media.bakersfieldnow.com/images/101108_school_mone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065"/>
            <a:ext cx="4974304" cy="37338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nea.org/assets/img/content/ph-nclb02-520x140.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25720" y="3880675"/>
            <a:ext cx="8018280" cy="29773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134495" y="2245868"/>
            <a:ext cx="3886200" cy="3046988"/>
          </a:xfrm>
          <a:prstGeom prst="rect">
            <a:avLst/>
          </a:prstGeom>
          <a:noFill/>
        </p:spPr>
        <p:txBody>
          <a:bodyPr wrap="square" rtlCol="0">
            <a:spAutoFit/>
          </a:bodyPr>
          <a:lstStyle/>
          <a:p>
            <a:endParaRPr lang="en-US" sz="2400" dirty="0"/>
          </a:p>
          <a:p>
            <a:r>
              <a:rPr lang="en-US" sz="2400" dirty="0"/>
              <a:t>During times of budget cuts</a:t>
            </a:r>
            <a:endParaRPr lang="en-US" sz="800" dirty="0"/>
          </a:p>
          <a:p>
            <a:r>
              <a:rPr lang="en-US" sz="2400" dirty="0"/>
              <a:t>many schools cut back on creative project-based learning – as well as arts education –  resulting in an imbalance in education of the whole child.</a:t>
            </a:r>
          </a:p>
        </p:txBody>
      </p:sp>
    </p:spTree>
    <p:extLst>
      <p:ext uri="{BB962C8B-B14F-4D97-AF65-F5344CB8AC3E}">
        <p14:creationId xmlns:p14="http://schemas.microsoft.com/office/powerpoint/2010/main" val="2171124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laine Lee 4.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7200" y="0"/>
            <a:ext cx="4889067" cy="6858000"/>
          </a:xfrm>
          <a:prstGeom prst="rect">
            <a:avLst/>
          </a:prstGeom>
        </p:spPr>
      </p:pic>
      <p:sp>
        <p:nvSpPr>
          <p:cNvPr id="5" name="Rectangle 3"/>
          <p:cNvSpPr txBox="1">
            <a:spLocks noChangeArrowheads="1"/>
          </p:cNvSpPr>
          <p:nvPr/>
        </p:nvSpPr>
        <p:spPr>
          <a:xfrm>
            <a:off x="5029200" y="118987"/>
            <a:ext cx="3929543" cy="6858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0"/>
              </a:spcBef>
              <a:spcAft>
                <a:spcPts val="0"/>
              </a:spcAft>
              <a:buFont typeface="Wingdings" pitchFamily="2" charset="2"/>
              <a:buNone/>
              <a:defRPr/>
            </a:pPr>
            <a:endParaRPr lang="en-US" sz="400" dirty="0">
              <a:hlinkClick r:id="rId4"/>
            </a:endParaRPr>
          </a:p>
          <a:p>
            <a:pPr marL="0" indent="0" fontAlgn="auto">
              <a:spcAft>
                <a:spcPts val="0"/>
              </a:spcAft>
              <a:buFont typeface="Wingdings" pitchFamily="2" charset="2"/>
              <a:buNone/>
              <a:defRPr/>
            </a:pPr>
            <a:endParaRPr lang="zh-CN" altLang="en-US" sz="2800" i="1" dirty="0">
              <a:ea typeface="宋体" pitchFamily="2" charset="-122"/>
            </a:endParaRPr>
          </a:p>
        </p:txBody>
      </p:sp>
      <p:sp>
        <p:nvSpPr>
          <p:cNvPr id="7" name="TextBox 6"/>
          <p:cNvSpPr txBox="1"/>
          <p:nvPr/>
        </p:nvSpPr>
        <p:spPr>
          <a:xfrm>
            <a:off x="4495800" y="118987"/>
            <a:ext cx="4572000" cy="6914713"/>
          </a:xfrm>
          <a:prstGeom prst="rect">
            <a:avLst/>
          </a:prstGeom>
          <a:noFill/>
        </p:spPr>
        <p:txBody>
          <a:bodyPr wrap="square" rtlCol="0">
            <a:spAutoFit/>
          </a:bodyPr>
          <a:lstStyle/>
          <a:p>
            <a:r>
              <a:rPr lang="en-US" altLang="en-US" sz="3200" b="1" dirty="0">
                <a:solidFill>
                  <a:srgbClr val="FF0000"/>
                </a:solidFill>
                <a:latin typeface="Arial" panose="020B0604020202020204" pitchFamily="34" charset="0"/>
                <a:cs typeface="Arial" panose="020B0604020202020204" pitchFamily="34" charset="0"/>
              </a:rPr>
              <a:t>Why the arts now?</a:t>
            </a:r>
          </a:p>
          <a:p>
            <a:endParaRPr lang="en-US" altLang="en-US" sz="900" b="1" dirty="0"/>
          </a:p>
          <a:p>
            <a:r>
              <a:rPr lang="en-US" altLang="en-US" sz="2400" b="1" dirty="0"/>
              <a:t>Arts Ed, CCSS, NGSS, &amp; LCAP Connections…All support</a:t>
            </a:r>
            <a:endParaRPr lang="en-US" altLang="en-US" sz="900" dirty="0"/>
          </a:p>
          <a:p>
            <a:pPr marL="285750" indent="-285750">
              <a:spcAft>
                <a:spcPts val="400"/>
              </a:spcAft>
              <a:buFont typeface="Arial" panose="020B0604020202020204" pitchFamily="34" charset="0"/>
              <a:buChar char="•"/>
            </a:pPr>
            <a:r>
              <a:rPr lang="en-US" altLang="en-US" sz="2000" dirty="0"/>
              <a:t>High Needs Students </a:t>
            </a:r>
          </a:p>
          <a:p>
            <a:pPr marL="285750" indent="-285750">
              <a:spcAft>
                <a:spcPts val="400"/>
              </a:spcAft>
              <a:buFont typeface="Arial" panose="020B0604020202020204" pitchFamily="34" charset="0"/>
              <a:buChar char="•"/>
            </a:pPr>
            <a:r>
              <a:rPr lang="en-US" altLang="en-US" sz="2000" dirty="0"/>
              <a:t>Depth of Knowledge</a:t>
            </a:r>
          </a:p>
          <a:p>
            <a:pPr marL="285750" indent="-285750">
              <a:spcAft>
                <a:spcPts val="400"/>
              </a:spcAft>
              <a:buFont typeface="Arial" panose="020B0604020202020204" pitchFamily="34" charset="0"/>
              <a:buChar char="•"/>
            </a:pPr>
            <a:r>
              <a:rPr lang="en-US" altLang="en-US" sz="2000" dirty="0"/>
              <a:t>Close reading of texts (including all forms of art and media as text.) </a:t>
            </a:r>
          </a:p>
          <a:p>
            <a:pPr marL="285750" indent="-285750">
              <a:spcAft>
                <a:spcPts val="400"/>
              </a:spcAft>
              <a:buFont typeface="Arial" panose="020B0604020202020204" pitchFamily="34" charset="0"/>
              <a:buChar char="•"/>
            </a:pPr>
            <a:r>
              <a:rPr lang="en-US" altLang="en-US" sz="2000" dirty="0"/>
              <a:t>Close observation</a:t>
            </a:r>
          </a:p>
          <a:p>
            <a:pPr marL="285750" indent="-285750">
              <a:spcAft>
                <a:spcPts val="400"/>
              </a:spcAft>
              <a:buFont typeface="Arial" panose="020B0604020202020204" pitchFamily="34" charset="0"/>
              <a:buChar char="•"/>
            </a:pPr>
            <a:r>
              <a:rPr lang="en-US" altLang="en-US" sz="2000" dirty="0"/>
              <a:t>Evidence-based Inferences </a:t>
            </a:r>
          </a:p>
          <a:p>
            <a:pPr marL="285750" indent="-285750">
              <a:spcAft>
                <a:spcPts val="400"/>
              </a:spcAft>
              <a:buFont typeface="Arial" panose="020B0604020202020204" pitchFamily="34" charset="0"/>
              <a:buChar char="•"/>
            </a:pPr>
            <a:r>
              <a:rPr lang="en-US" altLang="en-US" sz="2000" dirty="0">
                <a:hlinkClick r:id="rId5"/>
              </a:rPr>
              <a:t>Habits of Mind </a:t>
            </a:r>
            <a:r>
              <a:rPr lang="en-US" altLang="en-US" sz="2000" dirty="0"/>
              <a:t>(skills and processes) that are used across all subjects and for learning &amp; life.</a:t>
            </a:r>
          </a:p>
          <a:p>
            <a:pPr marL="285750" indent="-285750">
              <a:spcAft>
                <a:spcPts val="400"/>
              </a:spcAft>
              <a:buFont typeface="Arial" panose="020B0604020202020204" pitchFamily="34" charset="0"/>
              <a:buChar char="•"/>
            </a:pPr>
            <a:r>
              <a:rPr lang="en-US" altLang="en-US" sz="2000" dirty="0"/>
              <a:t>Broad Integrated Curriculum</a:t>
            </a:r>
          </a:p>
          <a:p>
            <a:pPr marL="285750" indent="-285750">
              <a:spcAft>
                <a:spcPts val="400"/>
              </a:spcAft>
              <a:buFont typeface="Arial" panose="020B0604020202020204" pitchFamily="34" charset="0"/>
              <a:buChar char="•"/>
            </a:pPr>
            <a:r>
              <a:rPr lang="en-US" altLang="en-US" sz="2000" dirty="0"/>
              <a:t>Creativity as part of school culture and family / community engagem</a:t>
            </a:r>
            <a:r>
              <a:rPr lang="en-US" altLang="en-US" sz="2100" dirty="0"/>
              <a:t>ent</a:t>
            </a:r>
          </a:p>
          <a:p>
            <a:pPr marL="285750" indent="-285750">
              <a:spcAft>
                <a:spcPts val="400"/>
              </a:spcAft>
              <a:buFont typeface="Arial" panose="020B0604020202020204" pitchFamily="34" charset="0"/>
              <a:buChar char="•"/>
            </a:pPr>
            <a:endParaRPr lang="en-US" altLang="en-US" sz="1100" dirty="0"/>
          </a:p>
          <a:p>
            <a:pPr>
              <a:spcAft>
                <a:spcPts val="400"/>
              </a:spcAft>
            </a:pPr>
            <a:r>
              <a:rPr lang="en-US" altLang="en-US" sz="2400" b="1" dirty="0"/>
              <a:t>Plus Parental Choice – Many more online and charter school options!</a:t>
            </a:r>
          </a:p>
          <a:p>
            <a:pPr marL="285750" indent="-285750">
              <a:spcAft>
                <a:spcPts val="400"/>
              </a:spcAft>
              <a:buFont typeface="Arial" panose="020B0604020202020204" pitchFamily="34" charset="0"/>
              <a:buChar char="•"/>
            </a:pPr>
            <a:endParaRPr lang="en-US" altLang="en-US" sz="2100" dirty="0"/>
          </a:p>
        </p:txBody>
      </p:sp>
    </p:spTree>
    <p:extLst>
      <p:ext uri="{BB962C8B-B14F-4D97-AF65-F5344CB8AC3E}">
        <p14:creationId xmlns:p14="http://schemas.microsoft.com/office/powerpoint/2010/main" val="526146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5103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81000" y="3352800"/>
            <a:ext cx="2892882" cy="1569660"/>
          </a:xfrm>
          <a:prstGeom prst="rect">
            <a:avLst/>
          </a:prstGeom>
          <a:noFill/>
        </p:spPr>
        <p:txBody>
          <a:bodyPr wrap="square" rtlCol="0">
            <a:spAutoFit/>
          </a:bodyPr>
          <a:lstStyle/>
          <a:p>
            <a:r>
              <a:rPr lang="en-US" sz="2400" b="1" dirty="0"/>
              <a:t>Necessary </a:t>
            </a:r>
            <a:br>
              <a:rPr lang="en-US" sz="2400" b="1" dirty="0"/>
            </a:br>
            <a:r>
              <a:rPr lang="en-US" sz="2400" b="1" dirty="0"/>
              <a:t>but not </a:t>
            </a:r>
            <a:br>
              <a:rPr lang="en-US" sz="2400" b="1" dirty="0"/>
            </a:br>
            <a:r>
              <a:rPr lang="en-US" sz="2400" b="1" dirty="0"/>
              <a:t>Sufficient for the</a:t>
            </a:r>
          </a:p>
          <a:p>
            <a:r>
              <a:rPr lang="en-US" sz="2400" b="1" dirty="0"/>
              <a:t>21</a:t>
            </a:r>
            <a:r>
              <a:rPr lang="en-US" sz="2400" b="1" baseline="30000" dirty="0"/>
              <a:t>st</a:t>
            </a:r>
            <a:r>
              <a:rPr lang="en-US" sz="2400" b="1" dirty="0"/>
              <a:t> Century</a:t>
            </a:r>
          </a:p>
        </p:txBody>
      </p:sp>
      <p:sp>
        <p:nvSpPr>
          <p:cNvPr id="2" name="TextBox 1"/>
          <p:cNvSpPr txBox="1"/>
          <p:nvPr/>
        </p:nvSpPr>
        <p:spPr>
          <a:xfrm>
            <a:off x="152400" y="5103674"/>
            <a:ext cx="8763000" cy="1754326"/>
          </a:xfrm>
          <a:prstGeom prst="rect">
            <a:avLst/>
          </a:prstGeom>
          <a:noFill/>
        </p:spPr>
        <p:txBody>
          <a:bodyPr wrap="square" rtlCol="0">
            <a:spAutoFit/>
          </a:bodyPr>
          <a:lstStyle/>
          <a:p>
            <a:r>
              <a:rPr lang="en-US" altLang="en-US" i="1" dirty="0"/>
              <a:t>“…the “left brain” capabilities that powered the Information Age – are necessary but no longer sufficient. And the capabilities we once disdained or thought frivolous – </a:t>
            </a:r>
            <a:br>
              <a:rPr lang="en-US" altLang="en-US" i="1" dirty="0"/>
            </a:br>
            <a:r>
              <a:rPr lang="en-US" altLang="en-US" b="1" i="1" dirty="0"/>
              <a:t>the “right brain” qualities of inventiveness, creativity, empathy, joyfulness and meaning – increasingly will determine who flourishes and who flounders.” </a:t>
            </a:r>
            <a:r>
              <a:rPr lang="en-US" altLang="en-US" dirty="0"/>
              <a:t> (Daniel Pink – A Whole New Mind: pg. 3) </a:t>
            </a:r>
          </a:p>
          <a:p>
            <a:endParaRPr lang="en-US" dirty="0"/>
          </a:p>
        </p:txBody>
      </p:sp>
    </p:spTree>
    <p:extLst>
      <p:ext uri="{BB962C8B-B14F-4D97-AF65-F5344CB8AC3E}">
        <p14:creationId xmlns:p14="http://schemas.microsoft.com/office/powerpoint/2010/main" val="2137321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303333"/>
            <a:ext cx="8153400" cy="707886"/>
          </a:xfrm>
          <a:prstGeom prst="rect">
            <a:avLst/>
          </a:prstGeom>
          <a:noFill/>
        </p:spPr>
        <p:txBody>
          <a:bodyPr wrap="square" rtlCol="0">
            <a:spAutoFit/>
          </a:bodyPr>
          <a:lstStyle/>
          <a:p>
            <a:r>
              <a:rPr lang="en-US" altLang="en-US" sz="4000" b="1" dirty="0">
                <a:solidFill>
                  <a:srgbClr val="FF0000"/>
                </a:solidFill>
                <a:latin typeface="Arial" panose="020B0604020202020204" pitchFamily="34" charset="0"/>
                <a:cs typeface="Arial" panose="020B0604020202020204" pitchFamily="34" charset="0"/>
              </a:rPr>
              <a:t>The Right Brain Initiative</a:t>
            </a:r>
          </a:p>
        </p:txBody>
      </p:sp>
      <p:pic>
        <p:nvPicPr>
          <p:cNvPr id="1026"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011219"/>
            <a:ext cx="6396038" cy="4299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362200" y="5791200"/>
            <a:ext cx="4897879" cy="369332"/>
          </a:xfrm>
          <a:prstGeom prst="rect">
            <a:avLst/>
          </a:prstGeom>
          <a:noFill/>
        </p:spPr>
        <p:txBody>
          <a:bodyPr wrap="none" rtlCol="0">
            <a:spAutoFit/>
          </a:bodyPr>
          <a:lstStyle/>
          <a:p>
            <a:r>
              <a:rPr lang="en-US" dirty="0">
                <a:hlinkClick r:id="rId3"/>
              </a:rPr>
              <a:t>https://www.youtube.com/watch?v=RbDovjG9f34</a:t>
            </a:r>
            <a:endParaRPr lang="en-US" dirty="0"/>
          </a:p>
        </p:txBody>
      </p:sp>
    </p:spTree>
    <p:extLst>
      <p:ext uri="{BB962C8B-B14F-4D97-AF65-F5344CB8AC3E}">
        <p14:creationId xmlns:p14="http://schemas.microsoft.com/office/powerpoint/2010/main" val="3371791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Present -Please place technology in BUSINESS mode</a:t>
            </a: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46978" y="107133"/>
            <a:ext cx="7050045" cy="6643735"/>
          </a:xfrm>
          <a:prstGeom prst="rect">
            <a:avLst/>
          </a:prstGeom>
        </p:spPr>
      </p:pic>
    </p:spTree>
    <p:extLst>
      <p:ext uri="{BB962C8B-B14F-4D97-AF65-F5344CB8AC3E}">
        <p14:creationId xmlns:p14="http://schemas.microsoft.com/office/powerpoint/2010/main" val="39947191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C:\Users\nsilva\AppData\Local\Microsoft\Windows\Temporary Internet Files\Content.IE5\UHKFXXDB\MP900431321[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76200"/>
            <a:ext cx="4876800" cy="6934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039032" y="76200"/>
            <a:ext cx="4028768" cy="6955750"/>
          </a:xfrm>
          <a:prstGeom prst="rect">
            <a:avLst/>
          </a:prstGeom>
        </p:spPr>
        <p:txBody>
          <a:bodyPr wrap="square">
            <a:spAutoFit/>
          </a:bodyPr>
          <a:lstStyle/>
          <a:p>
            <a:pPr eaLnBrk="1" hangingPunct="1"/>
            <a:r>
              <a:rPr lang="en-US" altLang="en-US" sz="2800" dirty="0"/>
              <a:t>A recent IBM poll of 1,500 CEO’s indicate</a:t>
            </a:r>
          </a:p>
          <a:p>
            <a:pPr eaLnBrk="1" hangingPunct="1"/>
            <a:r>
              <a:rPr lang="en-US" altLang="en-US" sz="3600" b="1" u="sng" dirty="0">
                <a:latin typeface="Jokerman" panose="04090605060D06020702" pitchFamily="82" charset="0"/>
              </a:rPr>
              <a:t>creativity</a:t>
            </a:r>
            <a:r>
              <a:rPr lang="en-US" altLang="en-US" sz="3600" dirty="0">
                <a:latin typeface="Jokerman" panose="04090605060D06020702" pitchFamily="82" charset="0"/>
              </a:rPr>
              <a:t> </a:t>
            </a:r>
          </a:p>
          <a:p>
            <a:pPr eaLnBrk="1" hangingPunct="1"/>
            <a:r>
              <a:rPr lang="en-US" altLang="en-US" sz="2800" b="1" dirty="0"/>
              <a:t>is the #1 leadership competency </a:t>
            </a:r>
          </a:p>
          <a:p>
            <a:pPr eaLnBrk="1" hangingPunct="1"/>
            <a:r>
              <a:rPr lang="en-US" altLang="en-US" sz="2800" b="1" dirty="0"/>
              <a:t>of the future</a:t>
            </a:r>
            <a:r>
              <a:rPr lang="en-US" altLang="en-US" sz="2800" dirty="0"/>
              <a:t>.</a:t>
            </a:r>
            <a:br>
              <a:rPr lang="en-US" altLang="en-US" sz="2800" dirty="0"/>
            </a:br>
            <a:r>
              <a:rPr lang="en-US" sz="1400" i="1" dirty="0" err="1"/>
              <a:t>Shellenbarger</a:t>
            </a:r>
            <a:r>
              <a:rPr lang="en-US" sz="1400" i="1" dirty="0"/>
              <a:t>, 2010</a:t>
            </a:r>
            <a:endParaRPr lang="en-US" altLang="en-US" sz="1400" i="1" dirty="0"/>
          </a:p>
          <a:p>
            <a:pPr eaLnBrk="1" hangingPunct="1"/>
            <a:endParaRPr lang="en-US" altLang="en-US" dirty="0"/>
          </a:p>
          <a:p>
            <a:pPr eaLnBrk="1" hangingPunct="1"/>
            <a:r>
              <a:rPr lang="en-US" altLang="en-US" sz="2800" dirty="0"/>
              <a:t>A 2012 </a:t>
            </a:r>
            <a:r>
              <a:rPr lang="en-US" altLang="en-US" sz="2800" dirty="0">
                <a:hlinkClick r:id="rId4"/>
              </a:rPr>
              <a:t>federal Arts Ed study </a:t>
            </a:r>
            <a:r>
              <a:rPr lang="en-US" altLang="en-US" sz="2800" dirty="0"/>
              <a:t>shows that </a:t>
            </a:r>
            <a:r>
              <a:rPr lang="en-US" altLang="en-US" sz="2800" b="1" dirty="0"/>
              <a:t>creativity </a:t>
            </a:r>
            <a:r>
              <a:rPr lang="en-US" altLang="en-US" sz="2800" dirty="0"/>
              <a:t>has been decreasing in our students over the past 20 years, </a:t>
            </a:r>
            <a:r>
              <a:rPr lang="en-US" altLang="en-US" sz="2800" u="sng" dirty="0"/>
              <a:t>with K-6 experiencing the biggest decline</a:t>
            </a:r>
            <a:r>
              <a:rPr lang="en-US" altLang="en-US" sz="2800" dirty="0"/>
              <a:t>.</a:t>
            </a:r>
          </a:p>
        </p:txBody>
      </p:sp>
      <p:sp>
        <p:nvSpPr>
          <p:cNvPr id="4" name="Rectangle 3"/>
          <p:cNvSpPr/>
          <p:nvPr/>
        </p:nvSpPr>
        <p:spPr>
          <a:xfrm>
            <a:off x="152400" y="4824696"/>
            <a:ext cx="4572000" cy="2031325"/>
          </a:xfrm>
          <a:prstGeom prst="rect">
            <a:avLst/>
          </a:prstGeom>
          <a:solidFill>
            <a:schemeClr val="accent4">
              <a:lumMod val="60000"/>
              <a:lumOff val="40000"/>
            </a:schemeClr>
          </a:solidFill>
        </p:spPr>
        <p:txBody>
          <a:bodyPr wrap="square">
            <a:spAutoFit/>
          </a:bodyPr>
          <a:lstStyle/>
          <a:p>
            <a:pPr algn="ctr"/>
            <a:r>
              <a:rPr lang="en-US" dirty="0">
                <a:latin typeface="Arial" panose="020B0604020202020204" pitchFamily="34" charset="0"/>
              </a:rPr>
              <a:t>“To succeed today and in the future, America’s children will need to be inventive, resourceful, and imaginative. </a:t>
            </a:r>
            <a:r>
              <a:rPr lang="en-US" b="1" dirty="0">
                <a:latin typeface="Arial" panose="020B0604020202020204" pitchFamily="34" charset="0"/>
              </a:rPr>
              <a:t>The best way to foster that creativity is through arts education.” </a:t>
            </a:r>
          </a:p>
          <a:p>
            <a:r>
              <a:rPr lang="en-US" b="0" i="0" u="none" strike="noStrike" baseline="0" dirty="0">
                <a:latin typeface="Arial" panose="020B0604020202020204" pitchFamily="34" charset="0"/>
              </a:rPr>
              <a:t>—U.S. Secretary of Education Arne Duncan </a:t>
            </a:r>
            <a:endParaRPr lang="en-US" dirty="0"/>
          </a:p>
        </p:txBody>
      </p:sp>
    </p:spTree>
    <p:extLst>
      <p:ext uri="{BB962C8B-B14F-4D97-AF65-F5344CB8AC3E}">
        <p14:creationId xmlns:p14="http://schemas.microsoft.com/office/powerpoint/2010/main" val="2661450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53000" y="0"/>
            <a:ext cx="4028768" cy="5232202"/>
          </a:xfrm>
          <a:prstGeom prst="rect">
            <a:avLst/>
          </a:prstGeom>
        </p:spPr>
        <p:txBody>
          <a:bodyPr wrap="square">
            <a:spAutoFit/>
          </a:bodyPr>
          <a:lstStyle/>
          <a:p>
            <a:pPr eaLnBrk="1" hangingPunct="1"/>
            <a:r>
              <a:rPr lang="en-US" altLang="en-US" sz="2800" b="1" dirty="0">
                <a:solidFill>
                  <a:srgbClr val="FF0000"/>
                </a:solidFill>
                <a:latin typeface="Arial" panose="020B0604020202020204" pitchFamily="34" charset="0"/>
                <a:cs typeface="Arial" panose="020B0604020202020204" pitchFamily="34" charset="0"/>
              </a:rPr>
              <a:t>The creative Arts provide </a:t>
            </a:r>
            <a:r>
              <a:rPr lang="en-US" altLang="en-US" sz="2800" b="1" u="sng" dirty="0">
                <a:solidFill>
                  <a:srgbClr val="FF0000"/>
                </a:solidFill>
                <a:latin typeface="Arial" panose="020B0604020202020204" pitchFamily="34" charset="0"/>
                <a:cs typeface="Arial" panose="020B0604020202020204" pitchFamily="34" charset="0"/>
              </a:rPr>
              <a:t>direct</a:t>
            </a:r>
            <a:r>
              <a:rPr lang="en-US" altLang="en-US" sz="2800" b="1" dirty="0">
                <a:solidFill>
                  <a:srgbClr val="FF0000"/>
                </a:solidFill>
                <a:latin typeface="Arial" panose="020B0604020202020204" pitchFamily="34" charset="0"/>
                <a:cs typeface="Arial" panose="020B0604020202020204" pitchFamily="34" charset="0"/>
              </a:rPr>
              <a:t> pathways to careers…</a:t>
            </a:r>
          </a:p>
          <a:p>
            <a:pPr eaLnBrk="1" hangingPunct="1"/>
            <a:endParaRPr lang="en-US" altLang="en-US" sz="800" dirty="0"/>
          </a:p>
          <a:p>
            <a:r>
              <a:rPr lang="en-US" dirty="0"/>
              <a:t>California, the creative industries support 2.68 million jobs, $209.6 billion in labor income, and $650.3 billion in annual output. </a:t>
            </a:r>
          </a:p>
          <a:p>
            <a:endParaRPr lang="en-US" dirty="0"/>
          </a:p>
          <a:p>
            <a:r>
              <a:rPr lang="en-US" dirty="0"/>
              <a:t>Over 1.0 million workers are directly employed in the creative</a:t>
            </a:r>
          </a:p>
          <a:p>
            <a:r>
              <a:rPr lang="en-US" dirty="0"/>
              <a:t>industries, with an additional 1.6 million jobs generated indirectly.</a:t>
            </a:r>
            <a:endParaRPr lang="en-US" altLang="en-US" dirty="0"/>
          </a:p>
          <a:p>
            <a:pPr algn="ctr" eaLnBrk="1" hangingPunct="1"/>
            <a:r>
              <a:rPr lang="en-US" altLang="en-US" sz="2000" dirty="0"/>
              <a:t>Where do you spend a good portion or your free time &amp; money?</a:t>
            </a:r>
          </a:p>
          <a:p>
            <a:pPr algn="ctr" eaLnBrk="1" hangingPunct="1"/>
            <a:endParaRPr lang="en-US" altLang="en-US" sz="2000" dirty="0"/>
          </a:p>
          <a:p>
            <a:pPr algn="ctr" eaLnBrk="1" hangingPunct="1"/>
            <a:r>
              <a:rPr lang="en-US" altLang="en-US" sz="2000" dirty="0">
                <a:hlinkClick r:id="rId3"/>
              </a:rPr>
              <a:t>Otis Report, 2020</a:t>
            </a:r>
            <a:endParaRPr lang="en-US" altLang="en-US" sz="2000" dirty="0"/>
          </a:p>
        </p:txBody>
      </p:sp>
      <p:pic>
        <p:nvPicPr>
          <p:cNvPr id="4" name="Picture 3" descr="achievement.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4876799" cy="6992706"/>
          </a:xfrm>
          <a:prstGeom prst="rect">
            <a:avLst/>
          </a:prstGeom>
        </p:spPr>
      </p:pic>
    </p:spTree>
    <p:extLst>
      <p:ext uri="{BB962C8B-B14F-4D97-AF65-F5344CB8AC3E}">
        <p14:creationId xmlns:p14="http://schemas.microsoft.com/office/powerpoint/2010/main" val="1481101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86200" y="1082933"/>
            <a:ext cx="5096819" cy="5201424"/>
          </a:xfrm>
          <a:prstGeom prst="rect">
            <a:avLst/>
          </a:prstGeom>
        </p:spPr>
        <p:txBody>
          <a:bodyPr wrap="square">
            <a:spAutoFit/>
          </a:bodyPr>
          <a:lstStyle/>
          <a:p>
            <a:pPr marL="342900" lvl="1" indent="-342900">
              <a:spcAft>
                <a:spcPts val="1200"/>
              </a:spcAft>
              <a:buFont typeface="Arial" panose="020B0604020202020204" pitchFamily="34" charset="0"/>
              <a:buChar char="•"/>
            </a:pPr>
            <a:r>
              <a:rPr lang="en-US" sz="2400" dirty="0"/>
              <a:t>A “Maker” is  the umbrella term for independent 21st Century  inventors, artisans, DIYs, designers, technological innovators, tinkerers, STEM /</a:t>
            </a:r>
            <a:r>
              <a:rPr lang="en-US" sz="2400" dirty="0" err="1"/>
              <a:t>STEAMers</a:t>
            </a:r>
            <a:r>
              <a:rPr lang="en-US" sz="2400" dirty="0"/>
              <a:t>. </a:t>
            </a:r>
          </a:p>
          <a:p>
            <a:pPr marL="342900" lvl="1" indent="-342900">
              <a:spcAft>
                <a:spcPts val="1200"/>
              </a:spcAft>
              <a:buFont typeface="Arial" panose="020B0604020202020204" pitchFamily="34" charset="0"/>
              <a:buChar char="•"/>
            </a:pPr>
            <a:r>
              <a:rPr lang="en-US" sz="2400" dirty="0"/>
              <a:t>It’s a global creativity movement fueled by people numbed by generic, mass-produced, made-in–China merchandise. </a:t>
            </a:r>
          </a:p>
          <a:p>
            <a:pPr marL="342900" indent="-342900">
              <a:spcAft>
                <a:spcPts val="1200"/>
              </a:spcAft>
              <a:buFont typeface="Arial" panose="020B0604020202020204" pitchFamily="34" charset="0"/>
              <a:buChar char="•"/>
            </a:pPr>
            <a:r>
              <a:rPr lang="en-US" sz="2400" dirty="0"/>
              <a:t>Approximately 135 million U.S. adults are self-proclaimed “makers”…over 1/3</a:t>
            </a:r>
            <a:r>
              <a:rPr lang="en-US" sz="2400" baseline="30000" dirty="0"/>
              <a:t>rd</a:t>
            </a:r>
            <a:r>
              <a:rPr lang="en-US" sz="2400" dirty="0"/>
              <a:t> of the population.</a:t>
            </a:r>
          </a:p>
        </p:txBody>
      </p:sp>
      <p:sp>
        <p:nvSpPr>
          <p:cNvPr id="3" name="Rectangle 2"/>
          <p:cNvSpPr/>
          <p:nvPr/>
        </p:nvSpPr>
        <p:spPr>
          <a:xfrm>
            <a:off x="647482" y="159603"/>
            <a:ext cx="780213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Maker’s Movement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42" name="Picture 2" descr="ISS Commander Barry “Butch” Wilmore holds up the ratcheting socket wrench on the space station right after it was 3D-printed it (Credit: NA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134848"/>
            <a:ext cx="4114800" cy="41849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78847" y="5315350"/>
            <a:ext cx="3536661" cy="646331"/>
          </a:xfrm>
          <a:prstGeom prst="rect">
            <a:avLst/>
          </a:prstGeom>
          <a:noFill/>
        </p:spPr>
        <p:txBody>
          <a:bodyPr wrap="square" rtlCol="0">
            <a:spAutoFit/>
          </a:bodyPr>
          <a:lstStyle/>
          <a:p>
            <a:r>
              <a:rPr lang="en-US" b="1" dirty="0"/>
              <a:t>Space Station 3-D Printer Builds Ratchet Wrench - Fall 2014 </a:t>
            </a:r>
            <a:endParaRPr lang="en-US" dirty="0"/>
          </a:p>
        </p:txBody>
      </p:sp>
    </p:spTree>
    <p:extLst>
      <p:ext uri="{BB962C8B-B14F-4D97-AF65-F5344CB8AC3E}">
        <p14:creationId xmlns:p14="http://schemas.microsoft.com/office/powerpoint/2010/main" val="38607770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609599"/>
            <a:ext cx="8991600" cy="7467600"/>
            <a:chOff x="1143000" y="2588052"/>
            <a:chExt cx="3733800" cy="4229437"/>
          </a:xfrm>
        </p:grpSpPr>
        <p:pic>
          <p:nvPicPr>
            <p:cNvPr id="67586" name="Picture 2" descr="C:\Users\nsilva\AppData\Local\Microsoft\Windows\Temporary Internet Files\Content.IE5\7P9DEQ49\MP90043094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588052"/>
              <a:ext cx="3733800" cy="42294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720957" y="4938382"/>
              <a:ext cx="2514600" cy="627538"/>
            </a:xfrm>
            <a:prstGeom prst="rect">
              <a:avLst/>
            </a:prstGeom>
            <a:noFill/>
          </p:spPr>
          <p:txBody>
            <a:bodyPr wrap="square" rtlCol="0">
              <a:spAutoFit/>
            </a:bodyPr>
            <a:lstStyle/>
            <a:p>
              <a:pPr marL="0" lvl="4" algn="ctr" fontAlgn="base">
                <a:spcBef>
                  <a:spcPct val="0"/>
                </a:spcBef>
                <a:spcAft>
                  <a:spcPct val="0"/>
                </a:spcAft>
              </a:pPr>
              <a:r>
                <a:rPr lang="en-US" altLang="en-US" sz="2400" b="1" dirty="0">
                  <a:solidFill>
                    <a:srgbClr val="C00000"/>
                  </a:solidFill>
                  <a:cs typeface="Arial" charset="0"/>
                </a:rPr>
                <a:t>children &amp; learning</a:t>
              </a:r>
            </a:p>
            <a:p>
              <a:pPr marL="0" lvl="4" algn="ctr" fontAlgn="base">
                <a:spcBef>
                  <a:spcPct val="0"/>
                </a:spcBef>
                <a:spcAft>
                  <a:spcPct val="0"/>
                </a:spcAft>
              </a:pPr>
              <a:r>
                <a:rPr lang="en-US" altLang="en-US" sz="2400" b="1" dirty="0">
                  <a:solidFill>
                    <a:srgbClr val="C00000"/>
                  </a:solidFill>
                  <a:cs typeface="Arial" charset="0"/>
                </a:rPr>
                <a:t>@ the core </a:t>
              </a:r>
              <a:br>
                <a:rPr lang="en-US" altLang="en-US" sz="2000" dirty="0">
                  <a:solidFill>
                    <a:prstClr val="black"/>
                  </a:solidFill>
                  <a:cs typeface="Arial" charset="0"/>
                </a:rPr>
              </a:br>
              <a:endParaRPr lang="en-US" dirty="0">
                <a:solidFill>
                  <a:prstClr val="black"/>
                </a:solidFill>
                <a:cs typeface="Arial" charset="0"/>
              </a:endParaRPr>
            </a:p>
          </p:txBody>
        </p:sp>
      </p:grpSp>
      <p:sp>
        <p:nvSpPr>
          <p:cNvPr id="5" name="TextBox 4"/>
          <p:cNvSpPr txBox="1"/>
          <p:nvPr/>
        </p:nvSpPr>
        <p:spPr>
          <a:xfrm>
            <a:off x="4996540" y="2304051"/>
            <a:ext cx="3962400" cy="1415772"/>
          </a:xfrm>
          <a:prstGeom prst="rect">
            <a:avLst/>
          </a:prstGeom>
          <a:noFill/>
        </p:spPr>
        <p:txBody>
          <a:bodyPr wrap="square" rtlCol="0">
            <a:spAutoFit/>
          </a:bodyPr>
          <a:lstStyle/>
          <a:p>
            <a:pPr fontAlgn="base">
              <a:spcBef>
                <a:spcPct val="0"/>
              </a:spcBef>
              <a:spcAft>
                <a:spcPct val="0"/>
              </a:spcAft>
            </a:pPr>
            <a:r>
              <a:rPr lang="en-US" b="1" dirty="0">
                <a:solidFill>
                  <a:prstClr val="black"/>
                </a:solidFill>
                <a:cs typeface="Arial" charset="0"/>
              </a:rPr>
              <a:t>Arts Integration</a:t>
            </a:r>
          </a:p>
          <a:p>
            <a:pPr fontAlgn="base">
              <a:spcBef>
                <a:spcPct val="0"/>
              </a:spcBef>
              <a:spcAft>
                <a:spcPct val="0"/>
              </a:spcAft>
            </a:pPr>
            <a:r>
              <a:rPr lang="en-US" dirty="0">
                <a:solidFill>
                  <a:prstClr val="black"/>
                </a:solidFill>
                <a:cs typeface="Arial" charset="0"/>
              </a:rPr>
              <a:t>Arts Instruction &amp; Core Instruction</a:t>
            </a:r>
          </a:p>
          <a:p>
            <a:pPr marL="285750" indent="-285750" fontAlgn="base">
              <a:spcBef>
                <a:spcPct val="0"/>
              </a:spcBef>
              <a:spcAft>
                <a:spcPct val="0"/>
              </a:spcAft>
              <a:buFont typeface="Arial" panose="020B0604020202020204" pitchFamily="34" charset="0"/>
              <a:buChar char="•"/>
            </a:pPr>
            <a:r>
              <a:rPr lang="en-US" altLang="en-US" sz="1600" dirty="0">
                <a:solidFill>
                  <a:prstClr val="black"/>
                </a:solidFill>
                <a:cs typeface="Arial" charset="0"/>
              </a:rPr>
              <a:t>Learning through the arts</a:t>
            </a:r>
          </a:p>
          <a:p>
            <a:pPr marL="285750" indent="-285750" fontAlgn="base">
              <a:spcBef>
                <a:spcPct val="0"/>
              </a:spcBef>
              <a:spcAft>
                <a:spcPct val="0"/>
              </a:spcAft>
              <a:buFont typeface="Arial" panose="020B0604020202020204" pitchFamily="34" charset="0"/>
              <a:buChar char="•"/>
            </a:pPr>
            <a:r>
              <a:rPr lang="en-US" altLang="en-US" sz="1600" dirty="0">
                <a:solidFill>
                  <a:prstClr val="black"/>
                </a:solidFill>
                <a:cs typeface="Arial" charset="0"/>
              </a:rPr>
              <a:t>Art as Text</a:t>
            </a:r>
          </a:p>
          <a:p>
            <a:pPr fontAlgn="base">
              <a:spcBef>
                <a:spcPct val="0"/>
              </a:spcBef>
              <a:spcAft>
                <a:spcPct val="0"/>
              </a:spcAft>
            </a:pPr>
            <a:endParaRPr lang="en-US" dirty="0">
              <a:solidFill>
                <a:prstClr val="black"/>
              </a:solidFill>
              <a:cs typeface="Arial" charset="0"/>
            </a:endParaRPr>
          </a:p>
        </p:txBody>
      </p:sp>
      <p:sp>
        <p:nvSpPr>
          <p:cNvPr id="6" name="TextBox 5"/>
          <p:cNvSpPr txBox="1"/>
          <p:nvPr/>
        </p:nvSpPr>
        <p:spPr>
          <a:xfrm>
            <a:off x="416305" y="1984767"/>
            <a:ext cx="4165024" cy="1200329"/>
          </a:xfrm>
          <a:prstGeom prst="rect">
            <a:avLst/>
          </a:prstGeom>
          <a:noFill/>
        </p:spPr>
        <p:txBody>
          <a:bodyPr wrap="square" rtlCol="0">
            <a:spAutoFit/>
          </a:bodyPr>
          <a:lstStyle/>
          <a:p>
            <a:pPr fontAlgn="base">
              <a:spcBef>
                <a:spcPct val="0"/>
              </a:spcBef>
              <a:spcAft>
                <a:spcPct val="0"/>
              </a:spcAft>
            </a:pPr>
            <a:r>
              <a:rPr lang="en-US" b="1" dirty="0">
                <a:solidFill>
                  <a:prstClr val="black"/>
                </a:solidFill>
                <a:cs typeface="Arial" charset="0"/>
              </a:rPr>
              <a:t>Arts Enhancement</a:t>
            </a:r>
          </a:p>
          <a:p>
            <a:pPr fontAlgn="base">
              <a:spcBef>
                <a:spcPct val="0"/>
              </a:spcBef>
              <a:spcAft>
                <a:spcPct val="0"/>
              </a:spcAft>
            </a:pPr>
            <a:r>
              <a:rPr lang="en-US" dirty="0">
                <a:solidFill>
                  <a:prstClr val="black"/>
                </a:solidFill>
                <a:cs typeface="Arial" charset="0"/>
              </a:rPr>
              <a:t>Art is an added element to enhance </a:t>
            </a:r>
            <a:br>
              <a:rPr lang="en-US" dirty="0">
                <a:solidFill>
                  <a:prstClr val="black"/>
                </a:solidFill>
                <a:cs typeface="Arial" charset="0"/>
              </a:rPr>
            </a:br>
            <a:r>
              <a:rPr lang="en-US" dirty="0">
                <a:solidFill>
                  <a:prstClr val="black"/>
                </a:solidFill>
                <a:cs typeface="Arial" charset="0"/>
              </a:rPr>
              <a:t>Core instruction without any actual instruction in the art form.</a:t>
            </a:r>
          </a:p>
        </p:txBody>
      </p:sp>
      <p:sp>
        <p:nvSpPr>
          <p:cNvPr id="7" name="TextBox 6"/>
          <p:cNvSpPr txBox="1"/>
          <p:nvPr/>
        </p:nvSpPr>
        <p:spPr>
          <a:xfrm>
            <a:off x="2800348" y="5071408"/>
            <a:ext cx="3238500" cy="1938992"/>
          </a:xfrm>
          <a:prstGeom prst="rect">
            <a:avLst/>
          </a:prstGeom>
          <a:noFill/>
        </p:spPr>
        <p:txBody>
          <a:bodyPr wrap="square" rtlCol="0">
            <a:spAutoFit/>
          </a:bodyPr>
          <a:lstStyle/>
          <a:p>
            <a:pPr algn="ctr" fontAlgn="base">
              <a:spcBef>
                <a:spcPct val="0"/>
              </a:spcBef>
              <a:spcAft>
                <a:spcPct val="0"/>
              </a:spcAft>
            </a:pPr>
            <a:r>
              <a:rPr lang="en-US" b="1" dirty="0">
                <a:solidFill>
                  <a:prstClr val="black"/>
                </a:solidFill>
                <a:cs typeface="Arial" charset="0"/>
              </a:rPr>
              <a:t>Arts Education</a:t>
            </a:r>
          </a:p>
          <a:p>
            <a:pPr algn="ctr" fontAlgn="base">
              <a:spcBef>
                <a:spcPct val="0"/>
              </a:spcBef>
              <a:spcAft>
                <a:spcPct val="0"/>
              </a:spcAft>
            </a:pPr>
            <a:r>
              <a:rPr lang="en-US" dirty="0">
                <a:solidFill>
                  <a:prstClr val="black"/>
                </a:solidFill>
                <a:cs typeface="Arial" charset="0"/>
              </a:rPr>
              <a:t>Arts Instruction</a:t>
            </a:r>
          </a:p>
          <a:p>
            <a:pPr algn="ctr" fontAlgn="base">
              <a:spcBef>
                <a:spcPct val="0"/>
              </a:spcBef>
              <a:spcAft>
                <a:spcPct val="0"/>
              </a:spcAft>
            </a:pPr>
            <a:r>
              <a:rPr lang="en-US" dirty="0">
                <a:solidFill>
                  <a:prstClr val="black"/>
                </a:solidFill>
                <a:cs typeface="Arial" charset="0"/>
              </a:rPr>
              <a:t>Learning About the Arts </a:t>
            </a:r>
          </a:p>
          <a:p>
            <a:pPr algn="ctr" fontAlgn="base">
              <a:spcBef>
                <a:spcPct val="0"/>
              </a:spcBef>
              <a:spcAft>
                <a:spcPct val="0"/>
              </a:spcAft>
            </a:pPr>
            <a:r>
              <a:rPr lang="en-US" altLang="en-US" sz="1600" dirty="0">
                <a:solidFill>
                  <a:prstClr val="black"/>
                </a:solidFill>
                <a:cs typeface="Arial" charset="0"/>
              </a:rPr>
              <a:t>Discipline-based dance, media arts, music, theater, &amp; visual arts</a:t>
            </a:r>
            <a:br>
              <a:rPr lang="en-US" altLang="en-US" sz="1600" dirty="0">
                <a:solidFill>
                  <a:prstClr val="black"/>
                </a:solidFill>
                <a:cs typeface="Arial" charset="0"/>
              </a:rPr>
            </a:br>
            <a:r>
              <a:rPr lang="en-US" altLang="en-US" sz="1600" dirty="0">
                <a:solidFill>
                  <a:prstClr val="black"/>
                </a:solidFill>
                <a:cs typeface="Arial" charset="0"/>
              </a:rPr>
              <a:t>curriculum</a:t>
            </a:r>
          </a:p>
          <a:p>
            <a:pPr fontAlgn="base">
              <a:spcBef>
                <a:spcPct val="0"/>
              </a:spcBef>
              <a:spcAft>
                <a:spcPct val="0"/>
              </a:spcAft>
            </a:pPr>
            <a:endParaRPr lang="en-US" dirty="0">
              <a:solidFill>
                <a:prstClr val="black"/>
              </a:solidFill>
              <a:cs typeface="Arial" charset="0"/>
            </a:endParaRPr>
          </a:p>
        </p:txBody>
      </p:sp>
      <p:sp>
        <p:nvSpPr>
          <p:cNvPr id="8" name="TextBox 7"/>
          <p:cNvSpPr txBox="1"/>
          <p:nvPr/>
        </p:nvSpPr>
        <p:spPr>
          <a:xfrm>
            <a:off x="-86326" y="277743"/>
            <a:ext cx="9144000" cy="707886"/>
          </a:xfrm>
          <a:prstGeom prst="rect">
            <a:avLst/>
          </a:prstGeom>
          <a:noFill/>
        </p:spPr>
        <p:txBody>
          <a:bodyPr wrap="square" rtlCol="0">
            <a:spAutoFit/>
          </a:bodyPr>
          <a:lstStyle/>
          <a:p>
            <a:pPr algn="ctr" fontAlgn="base">
              <a:spcBef>
                <a:spcPct val="0"/>
              </a:spcBef>
              <a:spcAft>
                <a:spcPct val="0"/>
              </a:spcAft>
            </a:pPr>
            <a:r>
              <a:rPr lang="en-US" sz="4000" b="1" dirty="0">
                <a:solidFill>
                  <a:srgbClr val="C00000"/>
                </a:solidFill>
                <a:latin typeface="Arial" panose="020B0604020202020204" pitchFamily="34" charset="0"/>
                <a:cs typeface="Arial" panose="020B0604020202020204" pitchFamily="34" charset="0"/>
              </a:rPr>
              <a:t>How do the Arts Support Learning?</a:t>
            </a:r>
          </a:p>
        </p:txBody>
      </p:sp>
    </p:spTree>
    <p:extLst>
      <p:ext uri="{BB962C8B-B14F-4D97-AF65-F5344CB8AC3E}">
        <p14:creationId xmlns:p14="http://schemas.microsoft.com/office/powerpoint/2010/main" val="241554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862" name="Group 38"/>
          <p:cNvGraphicFramePr>
            <a:graphicFrameLocks noGrp="1"/>
          </p:cNvGraphicFramePr>
          <p:nvPr>
            <p:extLst>
              <p:ext uri="{D42A27DB-BD31-4B8C-83A1-F6EECF244321}">
                <p14:modId xmlns:p14="http://schemas.microsoft.com/office/powerpoint/2010/main" val="1301688288"/>
              </p:ext>
            </p:extLst>
          </p:nvPr>
        </p:nvGraphicFramePr>
        <p:xfrm>
          <a:off x="1066800" y="1162050"/>
          <a:ext cx="7122318" cy="4552950"/>
        </p:xfrm>
        <a:graphic>
          <a:graphicData uri="http://schemas.openxmlformats.org/drawingml/2006/table">
            <a:tbl>
              <a:tblPr/>
              <a:tblGrid>
                <a:gridCol w="7122318">
                  <a:extLst>
                    <a:ext uri="{9D8B030D-6E8A-4147-A177-3AD203B41FA5}">
                      <a16:colId xmlns:a16="http://schemas.microsoft.com/office/drawing/2014/main" val="20000"/>
                    </a:ext>
                  </a:extLst>
                </a:gridCol>
              </a:tblGrid>
              <a:tr h="1106620">
                <a:tc>
                  <a:txBody>
                    <a:bodyPr/>
                    <a:lstStyle>
                      <a:lvl1pPr marL="39688" eaLnBrk="0" hangingPunct="0">
                        <a:spcBef>
                          <a:spcPct val="20000"/>
                        </a:spcBef>
                        <a:defRPr sz="2800">
                          <a:solidFill>
                            <a:schemeClr val="tx1"/>
                          </a:solidFill>
                          <a:latin typeface="Arial" charset="0"/>
                          <a:ea typeface="Osaka" charset="-128"/>
                        </a:defRPr>
                      </a:lvl1pPr>
                      <a:lvl2pPr marL="37931725" indent="-37474525" eaLnBrk="0" hangingPunct="0">
                        <a:spcBef>
                          <a:spcPct val="20000"/>
                        </a:spcBef>
                        <a:defRPr sz="2400">
                          <a:solidFill>
                            <a:schemeClr val="tx1"/>
                          </a:solidFill>
                          <a:latin typeface="Arial" charset="0"/>
                          <a:ea typeface="Osaka" charset="-128"/>
                        </a:defRPr>
                      </a:lvl2pPr>
                      <a:lvl3pPr eaLnBrk="0" hangingPunct="0">
                        <a:spcBef>
                          <a:spcPct val="20000"/>
                        </a:spcBef>
                        <a:defRPr sz="2000">
                          <a:solidFill>
                            <a:schemeClr val="tx1"/>
                          </a:solidFill>
                          <a:latin typeface="Arial" charset="0"/>
                          <a:ea typeface="Osaka" charset="-128"/>
                        </a:defRPr>
                      </a:lvl3pPr>
                      <a:lvl4pPr eaLnBrk="0" hangingPunct="0">
                        <a:spcBef>
                          <a:spcPct val="20000"/>
                        </a:spcBef>
                        <a:defRPr>
                          <a:solidFill>
                            <a:schemeClr val="tx1"/>
                          </a:solidFill>
                          <a:latin typeface="Arial" charset="0"/>
                          <a:ea typeface="Osaka" charset="-128"/>
                        </a:defRPr>
                      </a:lvl4pPr>
                      <a:lvl5pPr eaLnBrk="0" hangingPunct="0">
                        <a:spcBef>
                          <a:spcPct val="20000"/>
                        </a:spcBef>
                        <a:defRPr>
                          <a:solidFill>
                            <a:schemeClr val="tx1"/>
                          </a:solidFill>
                          <a:latin typeface="Arial" charset="0"/>
                          <a:ea typeface="Osaka" charset="-128"/>
                        </a:defRPr>
                      </a:lvl5pPr>
                      <a:lvl6pPr marL="457200" eaLnBrk="0" fontAlgn="base" hangingPunct="0">
                        <a:spcBef>
                          <a:spcPct val="20000"/>
                        </a:spcBef>
                        <a:spcAft>
                          <a:spcPct val="0"/>
                        </a:spcAft>
                        <a:defRPr>
                          <a:solidFill>
                            <a:schemeClr val="tx1"/>
                          </a:solidFill>
                          <a:latin typeface="Arial" charset="0"/>
                          <a:ea typeface="Osaka" charset="-128"/>
                        </a:defRPr>
                      </a:lvl6pPr>
                      <a:lvl7pPr marL="914400" eaLnBrk="0" fontAlgn="base" hangingPunct="0">
                        <a:spcBef>
                          <a:spcPct val="20000"/>
                        </a:spcBef>
                        <a:spcAft>
                          <a:spcPct val="0"/>
                        </a:spcAft>
                        <a:defRPr>
                          <a:solidFill>
                            <a:schemeClr val="tx1"/>
                          </a:solidFill>
                          <a:latin typeface="Arial" charset="0"/>
                          <a:ea typeface="Osaka" charset="-128"/>
                        </a:defRPr>
                      </a:lvl7pPr>
                      <a:lvl8pPr marL="1371600" eaLnBrk="0" fontAlgn="base" hangingPunct="0">
                        <a:spcBef>
                          <a:spcPct val="20000"/>
                        </a:spcBef>
                        <a:spcAft>
                          <a:spcPct val="0"/>
                        </a:spcAft>
                        <a:defRPr>
                          <a:solidFill>
                            <a:schemeClr val="tx1"/>
                          </a:solidFill>
                          <a:latin typeface="Arial" charset="0"/>
                          <a:ea typeface="Osaka" charset="-128"/>
                        </a:defRPr>
                      </a:lvl8pPr>
                      <a:lvl9pPr marL="1828800" eaLnBrk="0" fontAlgn="base" hangingPunct="0">
                        <a:spcBef>
                          <a:spcPct val="20000"/>
                        </a:spcBef>
                        <a:spcAft>
                          <a:spcPct val="0"/>
                        </a:spcAft>
                        <a:defRPr>
                          <a:solidFill>
                            <a:schemeClr val="tx1"/>
                          </a:solidFill>
                          <a:latin typeface="Arial" charset="0"/>
                          <a:ea typeface="Osaka" charset="-128"/>
                        </a:defRPr>
                      </a:lvl9pPr>
                    </a:lstStyle>
                    <a:p>
                      <a:pPr marL="39688" marR="0" lvl="0" indent="0" algn="ctr" defTabSz="914400" rtl="0" eaLnBrk="1" fontAlgn="base" latinLnBrk="0" hangingPunct="1">
                        <a:lnSpc>
                          <a:spcPct val="100000"/>
                        </a:lnSpc>
                        <a:spcBef>
                          <a:spcPts val="700"/>
                        </a:spcBef>
                        <a:spcAft>
                          <a:spcPct val="0"/>
                        </a:spcAft>
                        <a:buClrTx/>
                        <a:buSzPct val="100000"/>
                        <a:buFont typeface="Arial" charset="0"/>
                        <a:buNone/>
                        <a:tabLst/>
                      </a:pPr>
                      <a:r>
                        <a:rPr kumimoji="0" lang="en-US" altLang="en-US" sz="2800" b="0" i="0" u="none" strike="noStrike" cap="none" normalizeH="0" baseline="0" dirty="0">
                          <a:ln>
                            <a:noFill/>
                          </a:ln>
                          <a:solidFill>
                            <a:srgbClr val="FFFFFF"/>
                          </a:solidFill>
                          <a:effectLst/>
                          <a:latin typeface="Arial" charset="0"/>
                          <a:ea typeface="ヒラギノ角ゴ ProN W3" charset="-128"/>
                          <a:sym typeface="Arial" charset="0"/>
                        </a:rPr>
                        <a:t>LESSON 5:</a:t>
                      </a:r>
                    </a:p>
                    <a:p>
                      <a:pPr marL="39688" marR="0" lvl="0" indent="0" algn="ctr" defTabSz="914400" rtl="0" eaLnBrk="1" fontAlgn="base" latinLnBrk="0" hangingPunct="1">
                        <a:lnSpc>
                          <a:spcPct val="100000"/>
                        </a:lnSpc>
                        <a:spcBef>
                          <a:spcPts val="700"/>
                        </a:spcBef>
                        <a:spcAft>
                          <a:spcPct val="0"/>
                        </a:spcAft>
                        <a:buClrTx/>
                        <a:buSzPct val="100000"/>
                        <a:buFont typeface="Arial" charset="0"/>
                        <a:buNone/>
                        <a:tabLst/>
                      </a:pPr>
                      <a:r>
                        <a:rPr kumimoji="0" lang="en-US" altLang="en-US" sz="2800" b="0" i="0" u="none" strike="noStrike" cap="none" normalizeH="0" baseline="0" dirty="0">
                          <a:ln>
                            <a:noFill/>
                          </a:ln>
                          <a:solidFill>
                            <a:srgbClr val="FFFFFF"/>
                          </a:solidFill>
                          <a:effectLst/>
                          <a:latin typeface="Arial" charset="0"/>
                          <a:ea typeface="ヒラギノ角ゴ ProN W3" charset="-128"/>
                          <a:sym typeface="Arial" charset="0"/>
                        </a:rPr>
                        <a:t>Dance and S</a:t>
                      </a:r>
                      <a:r>
                        <a:rPr kumimoji="0" lang="en-US" altLang="en-US" sz="2800" b="1" i="0" u="none" strike="noStrike" cap="none" normalizeH="0" baseline="0" dirty="0">
                          <a:ln>
                            <a:noFill/>
                          </a:ln>
                          <a:solidFill>
                            <a:srgbClr val="FFFFFF"/>
                          </a:solidFill>
                          <a:effectLst/>
                          <a:latin typeface="Arial" charset="0"/>
                          <a:ea typeface="ヒラギノ角ゴ ProN W3" charset="-128"/>
                          <a:sym typeface="Arial" charset="0"/>
                        </a:rPr>
                        <a:t>c</a:t>
                      </a:r>
                      <a:r>
                        <a:rPr kumimoji="0" lang="en-US" altLang="en-US" sz="2800" b="0" i="0" u="none" strike="noStrike" cap="none" normalizeH="0" baseline="0" dirty="0">
                          <a:ln>
                            <a:noFill/>
                          </a:ln>
                          <a:solidFill>
                            <a:srgbClr val="FFFFFF"/>
                          </a:solidFill>
                          <a:effectLst/>
                          <a:latin typeface="Arial" charset="0"/>
                          <a:ea typeface="ヒラギノ角ゴ ProN W3" charset="-128"/>
                          <a:sym typeface="Arial" charset="0"/>
                        </a:rPr>
                        <a:t>ience Balanced</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2072E"/>
                    </a:solidFill>
                  </a:tcPr>
                </a:tc>
                <a:extLst>
                  <a:ext uri="{0D108BD9-81ED-4DB2-BD59-A6C34878D82A}">
                    <a16:rowId xmlns:a16="http://schemas.microsoft.com/office/drawing/2014/main" val="10000"/>
                  </a:ext>
                </a:extLst>
              </a:tr>
              <a:tr h="3446330">
                <a:tc>
                  <a:txBody>
                    <a:bodyPr/>
                    <a:lstStyle>
                      <a:lvl1pPr marL="39688" eaLnBrk="0" hangingPunct="0">
                        <a:spcBef>
                          <a:spcPct val="20000"/>
                        </a:spcBef>
                        <a:defRPr sz="2800">
                          <a:solidFill>
                            <a:schemeClr val="tx1"/>
                          </a:solidFill>
                          <a:latin typeface="Arial" charset="0"/>
                          <a:ea typeface="Osaka" charset="-128"/>
                        </a:defRPr>
                      </a:lvl1pPr>
                      <a:lvl2pPr marL="37931725" indent="-37474525" eaLnBrk="0" hangingPunct="0">
                        <a:spcBef>
                          <a:spcPct val="20000"/>
                        </a:spcBef>
                        <a:defRPr sz="2400">
                          <a:solidFill>
                            <a:schemeClr val="tx1"/>
                          </a:solidFill>
                          <a:latin typeface="Arial" charset="0"/>
                          <a:ea typeface="Osaka" charset="-128"/>
                        </a:defRPr>
                      </a:lvl2pPr>
                      <a:lvl3pPr eaLnBrk="0" hangingPunct="0">
                        <a:spcBef>
                          <a:spcPct val="20000"/>
                        </a:spcBef>
                        <a:defRPr sz="2000">
                          <a:solidFill>
                            <a:schemeClr val="tx1"/>
                          </a:solidFill>
                          <a:latin typeface="Arial" charset="0"/>
                          <a:ea typeface="Osaka" charset="-128"/>
                        </a:defRPr>
                      </a:lvl3pPr>
                      <a:lvl4pPr eaLnBrk="0" hangingPunct="0">
                        <a:spcBef>
                          <a:spcPct val="20000"/>
                        </a:spcBef>
                        <a:defRPr>
                          <a:solidFill>
                            <a:schemeClr val="tx1"/>
                          </a:solidFill>
                          <a:latin typeface="Arial" charset="0"/>
                          <a:ea typeface="Osaka" charset="-128"/>
                        </a:defRPr>
                      </a:lvl4pPr>
                      <a:lvl5pPr eaLnBrk="0" hangingPunct="0">
                        <a:spcBef>
                          <a:spcPct val="20000"/>
                        </a:spcBef>
                        <a:defRPr>
                          <a:solidFill>
                            <a:schemeClr val="tx1"/>
                          </a:solidFill>
                          <a:latin typeface="Arial" charset="0"/>
                          <a:ea typeface="Osaka" charset="-128"/>
                        </a:defRPr>
                      </a:lvl5pPr>
                      <a:lvl6pPr marL="457200" eaLnBrk="0" fontAlgn="base" hangingPunct="0">
                        <a:spcBef>
                          <a:spcPct val="20000"/>
                        </a:spcBef>
                        <a:spcAft>
                          <a:spcPct val="0"/>
                        </a:spcAft>
                        <a:defRPr>
                          <a:solidFill>
                            <a:schemeClr val="tx1"/>
                          </a:solidFill>
                          <a:latin typeface="Arial" charset="0"/>
                          <a:ea typeface="Osaka" charset="-128"/>
                        </a:defRPr>
                      </a:lvl6pPr>
                      <a:lvl7pPr marL="914400" eaLnBrk="0" fontAlgn="base" hangingPunct="0">
                        <a:spcBef>
                          <a:spcPct val="20000"/>
                        </a:spcBef>
                        <a:spcAft>
                          <a:spcPct val="0"/>
                        </a:spcAft>
                        <a:defRPr>
                          <a:solidFill>
                            <a:schemeClr val="tx1"/>
                          </a:solidFill>
                          <a:latin typeface="Arial" charset="0"/>
                          <a:ea typeface="Osaka" charset="-128"/>
                        </a:defRPr>
                      </a:lvl7pPr>
                      <a:lvl8pPr marL="1371600" eaLnBrk="0" fontAlgn="base" hangingPunct="0">
                        <a:spcBef>
                          <a:spcPct val="20000"/>
                        </a:spcBef>
                        <a:spcAft>
                          <a:spcPct val="0"/>
                        </a:spcAft>
                        <a:defRPr>
                          <a:solidFill>
                            <a:schemeClr val="tx1"/>
                          </a:solidFill>
                          <a:latin typeface="Arial" charset="0"/>
                          <a:ea typeface="Osaka" charset="-128"/>
                        </a:defRPr>
                      </a:lvl8pPr>
                      <a:lvl9pPr marL="1828800" eaLnBrk="0" fontAlgn="base" hangingPunct="0">
                        <a:spcBef>
                          <a:spcPct val="20000"/>
                        </a:spcBef>
                        <a:spcAft>
                          <a:spcPct val="0"/>
                        </a:spcAft>
                        <a:defRPr>
                          <a:solidFill>
                            <a:schemeClr val="tx1"/>
                          </a:solidFill>
                          <a:latin typeface="Arial" charset="0"/>
                          <a:ea typeface="Osaka" charset="-128"/>
                        </a:defRPr>
                      </a:lvl9pPr>
                    </a:lstStyle>
                    <a:p>
                      <a:pPr marL="39688" marR="0" lvl="0" indent="0" algn="l" defTabSz="914400" rtl="0" eaLnBrk="1" fontAlgn="base" latinLnBrk="0" hangingPunct="1">
                        <a:lnSpc>
                          <a:spcPct val="100000"/>
                        </a:lnSpc>
                        <a:spcBef>
                          <a:spcPts val="700"/>
                        </a:spcBef>
                        <a:spcAft>
                          <a:spcPct val="0"/>
                        </a:spcAft>
                        <a:buClrTx/>
                        <a:buSzPct val="100000"/>
                        <a:buFont typeface="Arial" charset="0"/>
                        <a:buNone/>
                        <a:tabLst/>
                      </a:pPr>
                      <a:endParaRPr kumimoji="0" lang="en-US" altLang="en-US" sz="2800" b="0" i="0" u="none" strike="noStrike" cap="none" normalizeH="0" baseline="0" dirty="0">
                        <a:ln>
                          <a:noFill/>
                        </a:ln>
                        <a:solidFill>
                          <a:srgbClr val="FFFFFF"/>
                        </a:solidFill>
                        <a:effectLst/>
                        <a:latin typeface="Arial" charset="0"/>
                        <a:ea typeface="ヒラギノ角ゴ ProN W3" charset="-128"/>
                        <a:sym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grpSp>
        <p:nvGrpSpPr>
          <p:cNvPr id="3" name="Group 2"/>
          <p:cNvGrpSpPr/>
          <p:nvPr/>
        </p:nvGrpSpPr>
        <p:grpSpPr>
          <a:xfrm>
            <a:off x="2706687" y="2763837"/>
            <a:ext cx="3806825" cy="2625725"/>
            <a:chOff x="2670175" y="3089275"/>
            <a:chExt cx="3806825" cy="2625725"/>
          </a:xfrm>
        </p:grpSpPr>
        <p:grpSp>
          <p:nvGrpSpPr>
            <p:cNvPr id="26646" name="Group 30"/>
            <p:cNvGrpSpPr>
              <a:grpSpLocks/>
            </p:cNvGrpSpPr>
            <p:nvPr/>
          </p:nvGrpSpPr>
          <p:grpSpPr bwMode="auto">
            <a:xfrm>
              <a:off x="3276600" y="4872038"/>
              <a:ext cx="2589213" cy="842962"/>
              <a:chOff x="1800" y="3240"/>
              <a:chExt cx="3060" cy="1080"/>
            </a:xfrm>
          </p:grpSpPr>
          <p:sp>
            <p:nvSpPr>
              <p:cNvPr id="26650" name="AutoShape 31"/>
              <p:cNvSpPr>
                <a:spLocks noChangeArrowheads="1"/>
              </p:cNvSpPr>
              <p:nvPr/>
            </p:nvSpPr>
            <p:spPr bwMode="auto">
              <a:xfrm>
                <a:off x="2880" y="3240"/>
                <a:ext cx="720" cy="1080"/>
              </a:xfrm>
              <a:prstGeom prst="triangle">
                <a:avLst>
                  <a:gd name="adj" fmla="val 50000"/>
                </a:avLst>
              </a:prstGeom>
              <a:solidFill>
                <a:srgbClr val="808080"/>
              </a:solidFill>
              <a:ln w="9525">
                <a:solidFill>
                  <a:srgbClr val="000000"/>
                </a:solidFill>
                <a:miter lim="800000"/>
                <a:headEnd/>
                <a:tailEnd/>
              </a:ln>
            </p:spPr>
            <p:txBody>
              <a:bodyPr/>
              <a:lstStyle>
                <a:lvl1pPr eaLnBrk="0" hangingPunct="0">
                  <a:defRPr sz="2400">
                    <a:solidFill>
                      <a:srgbClr val="000000"/>
                    </a:solidFill>
                    <a:latin typeface="Times New Roman" charset="0"/>
                    <a:ea typeface="ヒラギノ明朝 Pro W3" charset="-128"/>
                    <a:sym typeface="Times New Roman" charset="0"/>
                  </a:defRPr>
                </a:lvl1pPr>
                <a:lvl2pPr marL="37931725" indent="-37474525" eaLnBrk="0" hangingPunct="0">
                  <a:defRPr sz="2400">
                    <a:solidFill>
                      <a:srgbClr val="000000"/>
                    </a:solidFill>
                    <a:latin typeface="Times New Roman" charset="0"/>
                    <a:ea typeface="ヒラギノ明朝 Pro W3" charset="-128"/>
                    <a:sym typeface="Times New Roman" charset="0"/>
                  </a:defRPr>
                </a:lvl2pPr>
                <a:lvl3pPr eaLnBrk="0" hangingPunct="0">
                  <a:defRPr sz="2400">
                    <a:solidFill>
                      <a:srgbClr val="000000"/>
                    </a:solidFill>
                    <a:latin typeface="Times New Roman" charset="0"/>
                    <a:ea typeface="ヒラギノ明朝 Pro W3" charset="-128"/>
                    <a:sym typeface="Times New Roman" charset="0"/>
                  </a:defRPr>
                </a:lvl3pPr>
                <a:lvl4pPr eaLnBrk="0" hangingPunct="0">
                  <a:defRPr sz="2400">
                    <a:solidFill>
                      <a:srgbClr val="000000"/>
                    </a:solidFill>
                    <a:latin typeface="Times New Roman" charset="0"/>
                    <a:ea typeface="ヒラギノ明朝 Pro W3" charset="-128"/>
                    <a:sym typeface="Times New Roman" charset="0"/>
                  </a:defRPr>
                </a:lvl4pPr>
                <a:lvl5pPr eaLnBrk="0" hangingPunct="0">
                  <a:defRPr sz="2400">
                    <a:solidFill>
                      <a:srgbClr val="000000"/>
                    </a:solidFill>
                    <a:latin typeface="Times New Roman" charset="0"/>
                    <a:ea typeface="ヒラギノ明朝 Pro W3" charset="-128"/>
                    <a:sym typeface="Times New Roman" charset="0"/>
                  </a:defRPr>
                </a:lvl5pPr>
                <a:lvl6pPr marL="4572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6pPr>
                <a:lvl7pPr marL="9144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7pPr>
                <a:lvl8pPr marL="13716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8pPr>
                <a:lvl9pPr marL="1828800" eaLnBrk="0" fontAlgn="base" hangingPunct="0">
                  <a:spcBef>
                    <a:spcPct val="0"/>
                  </a:spcBef>
                  <a:spcAft>
                    <a:spcPct val="0"/>
                  </a:spcAft>
                  <a:defRPr sz="2400">
                    <a:solidFill>
                      <a:srgbClr val="000000"/>
                    </a:solidFill>
                    <a:latin typeface="Times New Roman" charset="0"/>
                    <a:ea typeface="ヒラギノ明朝 Pro W3" charset="-128"/>
                    <a:sym typeface="Times New Roman" charset="0"/>
                  </a:defRPr>
                </a:lvl9pPr>
              </a:lstStyle>
              <a:p>
                <a:endParaRPr lang="en-US" altLang="en-US" sz="1200">
                  <a:solidFill>
                    <a:schemeClr val="tx1"/>
                  </a:solidFill>
                  <a:ea typeface="ＭＳ Ｐゴシック" charset="-128"/>
                </a:endParaRPr>
              </a:p>
            </p:txBody>
          </p:sp>
          <p:sp>
            <p:nvSpPr>
              <p:cNvPr id="26651" name="Line 32"/>
              <p:cNvSpPr>
                <a:spLocks noChangeShapeType="1"/>
              </p:cNvSpPr>
              <p:nvPr/>
            </p:nvSpPr>
            <p:spPr bwMode="auto">
              <a:xfrm>
                <a:off x="1800" y="3240"/>
                <a:ext cx="3060"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26647"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0175" y="3089275"/>
              <a:ext cx="1444625"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8" name="Picture 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4060825"/>
              <a:ext cx="15240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itle 1"/>
          <p:cNvSpPr>
            <a:spLocks noGrp="1"/>
          </p:cNvSpPr>
          <p:nvPr>
            <p:ph type="title"/>
          </p:nvPr>
        </p:nvSpPr>
        <p:spPr>
          <a:xfrm>
            <a:off x="228600" y="152400"/>
            <a:ext cx="8686800" cy="838200"/>
          </a:xfrm>
        </p:spPr>
        <p:txBody>
          <a:bodyPr/>
          <a:lstStyle/>
          <a:p>
            <a:r>
              <a:rPr lang="en-US" b="1" dirty="0">
                <a:solidFill>
                  <a:srgbClr val="C00000"/>
                </a:solidFill>
                <a:latin typeface="Arial" panose="020B0604020202020204" pitchFamily="34" charset="0"/>
                <a:cs typeface="Arial" panose="020B0604020202020204" pitchFamily="34" charset="0"/>
              </a:rPr>
              <a:t>Arts Integration </a:t>
            </a:r>
          </a:p>
        </p:txBody>
      </p:sp>
      <p:sp>
        <p:nvSpPr>
          <p:cNvPr id="2" name="Slide Number Placeholder 1"/>
          <p:cNvSpPr>
            <a:spLocks noGrp="1"/>
          </p:cNvSpPr>
          <p:nvPr>
            <p:ph type="sldNum" sz="quarter" idx="12"/>
          </p:nvPr>
        </p:nvSpPr>
        <p:spPr/>
        <p:txBody>
          <a:bodyPr/>
          <a:lstStyle/>
          <a:p>
            <a:fld id="{15AF29ED-FCEC-4F24-B5D5-1FF56AFE16AE}" type="slidenum">
              <a:rPr lang="en-US" smtClean="0"/>
              <a:pPr/>
              <a:t>25</a:t>
            </a:fld>
            <a:endParaRPr lang="en-US" dirty="0"/>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6324600"/>
            <a:ext cx="1847850" cy="381000"/>
          </a:xfrm>
          <a:prstGeom prst="rect">
            <a:avLst/>
          </a:prstGeom>
        </p:spPr>
      </p:pic>
      <p:sp>
        <p:nvSpPr>
          <p:cNvPr id="4" name="TextBox 3"/>
          <p:cNvSpPr txBox="1"/>
          <p:nvPr/>
        </p:nvSpPr>
        <p:spPr>
          <a:xfrm>
            <a:off x="1066801" y="1143000"/>
            <a:ext cx="7162800" cy="1415772"/>
          </a:xfrm>
          <a:prstGeom prst="rect">
            <a:avLst/>
          </a:prstGeom>
          <a:solidFill>
            <a:srgbClr val="00003E"/>
          </a:solidFill>
        </p:spPr>
        <p:txBody>
          <a:bodyPr wrap="square" rtlCol="0">
            <a:spAutoFit/>
          </a:bodyPr>
          <a:lstStyle/>
          <a:p>
            <a:pPr algn="ctr"/>
            <a:endParaRPr lang="en-US" sz="1000" dirty="0">
              <a:solidFill>
                <a:schemeClr val="bg1"/>
              </a:solidFill>
              <a:latin typeface="Arial" panose="020B0604020202020204" pitchFamily="34" charset="0"/>
              <a:cs typeface="Arial" panose="020B0604020202020204" pitchFamily="34" charset="0"/>
            </a:endParaRPr>
          </a:p>
          <a:p>
            <a:pPr algn="ctr"/>
            <a:r>
              <a:rPr lang="en-US" sz="2800" dirty="0">
                <a:solidFill>
                  <a:schemeClr val="bg1"/>
                </a:solidFill>
                <a:latin typeface="Arial" panose="020B0604020202020204" pitchFamily="34" charset="0"/>
                <a:cs typeface="Arial" panose="020B0604020202020204" pitchFamily="34" charset="0"/>
              </a:rPr>
              <a:t>Balanced Project-Based Learning</a:t>
            </a:r>
          </a:p>
          <a:p>
            <a:pPr algn="ctr"/>
            <a:r>
              <a:rPr lang="en-US" sz="2800" dirty="0">
                <a:solidFill>
                  <a:schemeClr val="bg1"/>
                </a:solidFill>
                <a:latin typeface="Arial" panose="020B0604020202020204" pitchFamily="34" charset="0"/>
                <a:cs typeface="Arial" panose="020B0604020202020204" pitchFamily="34" charset="0"/>
              </a:rPr>
              <a:t>In the Content Area(s) and the Arts</a:t>
            </a:r>
          </a:p>
          <a:p>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594958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228600"/>
            <a:ext cx="9144000" cy="914400"/>
          </a:xfrm>
        </p:spPr>
        <p:txBody>
          <a:bodyPr>
            <a:normAutofit/>
          </a:bodyPr>
          <a:lstStyle/>
          <a:p>
            <a:pPr eaLnBrk="1" hangingPunct="1"/>
            <a:r>
              <a:rPr lang="en-US" altLang="en-US" sz="4800" b="1" dirty="0">
                <a:solidFill>
                  <a:srgbClr val="C00000"/>
                </a:solidFill>
                <a:latin typeface="Arial" panose="020B0604020202020204" pitchFamily="34" charset="0"/>
                <a:cs typeface="Arial" panose="020B0604020202020204" pitchFamily="34" charset="0"/>
              </a:rPr>
              <a:t>What is Arts Integration?</a:t>
            </a:r>
          </a:p>
        </p:txBody>
      </p:sp>
      <p:sp>
        <p:nvSpPr>
          <p:cNvPr id="587780" name="Rectangle 4"/>
          <p:cNvSpPr>
            <a:spLocks noGrp="1" noChangeArrowheads="1"/>
          </p:cNvSpPr>
          <p:nvPr>
            <p:ph idx="1"/>
          </p:nvPr>
        </p:nvSpPr>
        <p:spPr>
          <a:xfrm>
            <a:off x="685800" y="1273277"/>
            <a:ext cx="7848600" cy="5029200"/>
          </a:xfrm>
          <a:ln>
            <a:miter lim="800000"/>
            <a:headEnd/>
            <a:tailEnd/>
          </a:ln>
        </p:spPr>
        <p:txBody>
          <a:bodyPr>
            <a:normAutofit lnSpcReduction="10000"/>
          </a:bodyPr>
          <a:lstStyle/>
          <a:p>
            <a:pPr algn="ctr" eaLnBrk="1" hangingPunct="1">
              <a:lnSpc>
                <a:spcPct val="90000"/>
              </a:lnSpc>
              <a:buFontTx/>
              <a:buNone/>
              <a:defRPr/>
            </a:pPr>
            <a:r>
              <a:rPr lang="en-US" sz="4000" b="1" dirty="0">
                <a:solidFill>
                  <a:srgbClr val="FFFF00"/>
                </a:solidFill>
                <a:effectLst>
                  <a:glow rad="63500">
                    <a:schemeClr val="accent2">
                      <a:alpha val="75000"/>
                    </a:schemeClr>
                  </a:glow>
                </a:effectLst>
              </a:rPr>
              <a:t>Arts Integration </a:t>
            </a:r>
            <a:r>
              <a:rPr lang="en-US" sz="2800" b="1" dirty="0"/>
              <a:t>is…</a:t>
            </a:r>
          </a:p>
          <a:p>
            <a:pPr algn="ctr" eaLnBrk="1" hangingPunct="1">
              <a:lnSpc>
                <a:spcPct val="90000"/>
              </a:lnSpc>
              <a:buFontTx/>
              <a:buNone/>
              <a:defRPr/>
            </a:pPr>
            <a:r>
              <a:rPr lang="en-US" sz="2800" dirty="0"/>
              <a:t>an</a:t>
            </a:r>
            <a:r>
              <a:rPr lang="en-US" dirty="0">
                <a:solidFill>
                  <a:srgbClr val="7012C6"/>
                </a:solidFill>
              </a:rPr>
              <a:t> </a:t>
            </a:r>
            <a:r>
              <a:rPr lang="en-US" sz="2800" b="1" dirty="0">
                <a:solidFill>
                  <a:srgbClr val="BF61FF"/>
                </a:solidFill>
                <a:latin typeface="Arial Black" charset="0"/>
              </a:rPr>
              <a:t>APPROACH</a:t>
            </a:r>
            <a:r>
              <a:rPr lang="en-US" sz="2800" b="1" dirty="0">
                <a:solidFill>
                  <a:srgbClr val="BF61FF"/>
                </a:solidFill>
                <a:latin typeface="Gill Sans Ultra Bold" charset="0"/>
              </a:rPr>
              <a:t> </a:t>
            </a:r>
            <a:r>
              <a:rPr lang="en-US" sz="2800" dirty="0">
                <a:latin typeface="Gill Sans" charset="0"/>
              </a:rPr>
              <a:t>to</a:t>
            </a:r>
            <a:r>
              <a:rPr lang="en-US" dirty="0"/>
              <a:t> </a:t>
            </a:r>
            <a:r>
              <a:rPr lang="en-US" sz="2800" b="1" dirty="0">
                <a:solidFill>
                  <a:srgbClr val="FF9900"/>
                </a:solidFill>
                <a:latin typeface="Arial Black" charset="0"/>
              </a:rPr>
              <a:t>TEACHING </a:t>
            </a:r>
            <a:br>
              <a:rPr lang="en-US" b="1" dirty="0"/>
            </a:br>
            <a:r>
              <a:rPr lang="en-US" sz="2800" dirty="0"/>
              <a:t>in which students construct and demonstrate</a:t>
            </a:r>
            <a:r>
              <a:rPr lang="en-US" dirty="0">
                <a:latin typeface="Gill Sans" charset="0"/>
              </a:rPr>
              <a:t> </a:t>
            </a:r>
            <a:r>
              <a:rPr lang="en-US" sz="2800" b="1" dirty="0">
                <a:solidFill>
                  <a:srgbClr val="3366FF"/>
                </a:solidFill>
                <a:latin typeface="Arial Black" charset="0"/>
              </a:rPr>
              <a:t>UNDERSTANDING</a:t>
            </a:r>
            <a:r>
              <a:rPr lang="en-US" dirty="0">
                <a:latin typeface="Gill Sans Ultra Bold" charset="0"/>
              </a:rPr>
              <a:t> </a:t>
            </a:r>
            <a:r>
              <a:rPr lang="en-US" sz="2800" dirty="0"/>
              <a:t>through an</a:t>
            </a:r>
            <a:r>
              <a:rPr lang="en-US" dirty="0">
                <a:latin typeface="Gill Sans" charset="0"/>
              </a:rPr>
              <a:t> </a:t>
            </a:r>
            <a:br>
              <a:rPr lang="en-US" dirty="0">
                <a:latin typeface="Gill Sans" charset="0"/>
              </a:rPr>
            </a:br>
            <a:r>
              <a:rPr lang="en-US" sz="2800" b="1" dirty="0">
                <a:solidFill>
                  <a:srgbClr val="FFFF00"/>
                </a:solidFill>
                <a:effectLst>
                  <a:glow rad="63500">
                    <a:schemeClr val="accent2">
                      <a:alpha val="75000"/>
                    </a:schemeClr>
                  </a:glow>
                </a:effectLst>
                <a:latin typeface="Arial Black" charset="0"/>
              </a:rPr>
              <a:t>ART FORM</a:t>
            </a:r>
            <a:r>
              <a:rPr lang="en-US" sz="2800" dirty="0">
                <a:solidFill>
                  <a:srgbClr val="FFFF00"/>
                </a:solidFill>
                <a:effectLst>
                  <a:innerShdw blurRad="101600">
                    <a:srgbClr val="000000"/>
                  </a:innerShdw>
                </a:effectLst>
                <a:latin typeface="Arial Black" charset="0"/>
              </a:rPr>
              <a:t>.</a:t>
            </a:r>
            <a:r>
              <a:rPr lang="en-US" dirty="0">
                <a:solidFill>
                  <a:srgbClr val="FFFF00"/>
                </a:solidFill>
                <a:effectLst>
                  <a:innerShdw blurRad="101600">
                    <a:srgbClr val="000000"/>
                  </a:innerShdw>
                </a:effectLst>
                <a:latin typeface="Arial Black" charset="0"/>
              </a:rPr>
              <a:t> </a:t>
            </a:r>
          </a:p>
          <a:p>
            <a:pPr algn="ctr" eaLnBrk="1" hangingPunct="1">
              <a:lnSpc>
                <a:spcPct val="90000"/>
              </a:lnSpc>
              <a:buFontTx/>
              <a:buNone/>
              <a:defRPr/>
            </a:pPr>
            <a:r>
              <a:rPr lang="en-US" sz="2800" dirty="0"/>
              <a:t>Students engage in a</a:t>
            </a:r>
            <a:r>
              <a:rPr lang="en-US" dirty="0"/>
              <a:t> </a:t>
            </a:r>
            <a:r>
              <a:rPr lang="en-US" sz="2800" dirty="0">
                <a:solidFill>
                  <a:srgbClr val="FF3333"/>
                </a:solidFill>
                <a:latin typeface="Arial Black" charset="0"/>
              </a:rPr>
              <a:t>CREATIVE PROCESS</a:t>
            </a:r>
            <a:endParaRPr lang="en-US" sz="2800" b="1" dirty="0">
              <a:solidFill>
                <a:srgbClr val="823B18"/>
              </a:solidFill>
            </a:endParaRPr>
          </a:p>
          <a:p>
            <a:pPr algn="ctr" eaLnBrk="1" hangingPunct="1">
              <a:lnSpc>
                <a:spcPct val="90000"/>
              </a:lnSpc>
              <a:buFontTx/>
              <a:buNone/>
              <a:defRPr/>
            </a:pPr>
            <a:r>
              <a:rPr lang="en-US" sz="2800" dirty="0"/>
              <a:t>which</a:t>
            </a:r>
            <a:r>
              <a:rPr lang="en-US" dirty="0"/>
              <a:t> </a:t>
            </a:r>
            <a:r>
              <a:rPr lang="en-US" sz="2800" b="1" dirty="0">
                <a:solidFill>
                  <a:srgbClr val="3366FF"/>
                </a:solidFill>
                <a:latin typeface="Arial Black" charset="0"/>
              </a:rPr>
              <a:t>CONNECTS</a:t>
            </a:r>
            <a:r>
              <a:rPr lang="en-US" dirty="0">
                <a:solidFill>
                  <a:srgbClr val="05BCFF"/>
                </a:solidFill>
              </a:rPr>
              <a:t> </a:t>
            </a:r>
            <a:r>
              <a:rPr lang="en-US" sz="2800" dirty="0"/>
              <a:t>an art form and</a:t>
            </a:r>
          </a:p>
          <a:p>
            <a:pPr algn="ctr" eaLnBrk="1" hangingPunct="1">
              <a:lnSpc>
                <a:spcPct val="90000"/>
              </a:lnSpc>
              <a:buFontTx/>
              <a:buNone/>
              <a:defRPr/>
            </a:pPr>
            <a:r>
              <a:rPr lang="en-US" sz="2800" dirty="0"/>
              <a:t>another subject area and meets</a:t>
            </a:r>
            <a:r>
              <a:rPr lang="en-US" dirty="0"/>
              <a:t> </a:t>
            </a:r>
          </a:p>
          <a:p>
            <a:pPr algn="ctr" eaLnBrk="1" hangingPunct="1">
              <a:lnSpc>
                <a:spcPct val="90000"/>
              </a:lnSpc>
              <a:buFontTx/>
              <a:buNone/>
              <a:defRPr/>
            </a:pPr>
            <a:r>
              <a:rPr lang="en-US" sz="2800" b="1" dirty="0">
                <a:solidFill>
                  <a:srgbClr val="00C100"/>
                </a:solidFill>
                <a:latin typeface="Arial Black" charset="0"/>
              </a:rPr>
              <a:t>EVOLVING  OBJECTIVES</a:t>
            </a:r>
            <a:endParaRPr lang="en-US" b="1" dirty="0">
              <a:solidFill>
                <a:srgbClr val="006200"/>
              </a:solidFill>
            </a:endParaRPr>
          </a:p>
          <a:p>
            <a:pPr algn="ctr" eaLnBrk="1" hangingPunct="1">
              <a:lnSpc>
                <a:spcPct val="90000"/>
              </a:lnSpc>
              <a:buFontTx/>
              <a:buNone/>
              <a:defRPr/>
            </a:pPr>
            <a:r>
              <a:rPr lang="en-US" sz="2800" dirty="0"/>
              <a:t>in both. </a:t>
            </a:r>
          </a:p>
        </p:txBody>
      </p:sp>
      <p:sp>
        <p:nvSpPr>
          <p:cNvPr id="2" name="Slide Number Placeholder 1"/>
          <p:cNvSpPr>
            <a:spLocks noGrp="1"/>
          </p:cNvSpPr>
          <p:nvPr>
            <p:ph type="sldNum" sz="quarter" idx="12"/>
          </p:nvPr>
        </p:nvSpPr>
        <p:spPr/>
        <p:txBody>
          <a:bodyPr/>
          <a:lstStyle/>
          <a:p>
            <a:fld id="{15AF29ED-FCEC-4F24-B5D5-1FF56AFE16AE}" type="slidenum">
              <a:rPr lang="en-US" smtClean="0">
                <a:solidFill>
                  <a:prstClr val="black">
                    <a:tint val="75000"/>
                  </a:prstClr>
                </a:solidFill>
              </a:rPr>
              <a:pPr/>
              <a:t>26</a:t>
            </a:fld>
            <a:endParaRPr lang="en-US">
              <a:solidFill>
                <a:prstClr val="black">
                  <a:tint val="75000"/>
                </a:prst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6324600"/>
            <a:ext cx="1847850" cy="381000"/>
          </a:xfrm>
          <a:prstGeom prst="rect">
            <a:avLst/>
          </a:prstGeom>
        </p:spPr>
      </p:pic>
      <p:sp>
        <p:nvSpPr>
          <p:cNvPr id="6" name="Rectangle 2"/>
          <p:cNvSpPr txBox="1">
            <a:spLocks noChangeArrowheads="1"/>
          </p:cNvSpPr>
          <p:nvPr/>
        </p:nvSpPr>
        <p:spPr>
          <a:xfrm>
            <a:off x="228600" y="5632565"/>
            <a:ext cx="91440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400" b="1" i="1" dirty="0">
                <a:solidFill>
                  <a:prstClr val="black"/>
                </a:solidFill>
                <a:latin typeface="Arial" panose="020B0604020202020204" pitchFamily="34" charset="0"/>
                <a:cs typeface="Arial" panose="020B0604020202020204" pitchFamily="34" charset="0"/>
              </a:rPr>
              <a:t>Kennedy Center Definition</a:t>
            </a:r>
          </a:p>
        </p:txBody>
      </p:sp>
    </p:spTree>
    <p:extLst>
      <p:ext uri="{BB962C8B-B14F-4D97-AF65-F5344CB8AC3E}">
        <p14:creationId xmlns:p14="http://schemas.microsoft.com/office/powerpoint/2010/main" val="2704576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80679" y="175039"/>
            <a:ext cx="8452884" cy="6691867"/>
          </a:xfrm>
          <a:prstGeom prst="rect">
            <a:avLst/>
          </a:prstGeom>
        </p:spPr>
      </p:pic>
    </p:spTree>
    <p:extLst>
      <p:ext uri="{BB962C8B-B14F-4D97-AF65-F5344CB8AC3E}">
        <p14:creationId xmlns:p14="http://schemas.microsoft.com/office/powerpoint/2010/main" val="5201338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91000" y="866423"/>
            <a:ext cx="4684058" cy="4755148"/>
          </a:xfrm>
          <a:prstGeom prst="rect">
            <a:avLst/>
          </a:prstGeom>
        </p:spPr>
        <p:txBody>
          <a:bodyPr wrap="square">
            <a:spAutoFit/>
          </a:bodyPr>
          <a:lstStyle/>
          <a:p>
            <a:endParaRPr lang="en-US" sz="1000" dirty="0"/>
          </a:p>
          <a:p>
            <a:endParaRPr lang="en-US" sz="1000" dirty="0"/>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Creative challenges, like the arts offer, practiced over time, foster neurological brain developments that result in higher level thinkers who are creative problem solvers. </a:t>
            </a:r>
            <a:r>
              <a:rPr lang="en-US" sz="1600" dirty="0"/>
              <a:t>(Bronson &amp; Merryman, 2010). </a:t>
            </a:r>
          </a:p>
          <a:p>
            <a:pPr marL="342900" indent="-342900">
              <a:buFont typeface="Arial" panose="020B0604020202020204" pitchFamily="34" charset="0"/>
              <a:buChar char="•"/>
            </a:pPr>
            <a:endParaRPr lang="en-US" sz="1600" dirty="0"/>
          </a:p>
          <a:p>
            <a:endParaRPr lang="en-US" sz="100" b="1" dirty="0"/>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Relevant tasks that activate students’ positive emotions support learning, creativity, and memory. </a:t>
            </a:r>
            <a:r>
              <a:rPr lang="en-US" sz="1600" dirty="0"/>
              <a:t>(Carter, 1998)</a:t>
            </a:r>
          </a:p>
          <a:p>
            <a:pPr marL="342900" indent="-342900">
              <a:buFont typeface="Arial" panose="020B0604020202020204" pitchFamily="34" charset="0"/>
              <a:buChar char="•"/>
            </a:pPr>
            <a:endParaRPr lang="en-US" sz="1000" dirty="0"/>
          </a:p>
        </p:txBody>
      </p:sp>
      <p:sp>
        <p:nvSpPr>
          <p:cNvPr id="4" name="Rectangle 3"/>
          <p:cNvSpPr/>
          <p:nvPr/>
        </p:nvSpPr>
        <p:spPr>
          <a:xfrm>
            <a:off x="223777" y="76200"/>
            <a:ext cx="8807218"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a:r>
              <a:rPr lang="en-US"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Arial" panose="020B0604020202020204" pitchFamily="34" charset="0"/>
                <a:cs typeface="Arial" panose="020B0604020202020204" pitchFamily="34" charset="0"/>
              </a:rPr>
              <a:t>How to Boost Student Creativity</a:t>
            </a:r>
          </a:p>
        </p:txBody>
      </p:sp>
      <p:pic>
        <p:nvPicPr>
          <p:cNvPr id="6" name="Picture 5" descr="Habla girls with recorders.jpg"/>
          <p:cNvPicPr>
            <a:picLocks noChangeAspect="1"/>
          </p:cNvPicPr>
          <p:nvPr/>
        </p:nvPicPr>
        <p:blipFill rotWithShape="1">
          <a:blip r:embed="rId3" cstate="email">
            <a:lum bright="9000" contrast="24000"/>
            <a:extLst>
              <a:ext uri="{28A0092B-C50C-407E-A947-70E740481C1C}">
                <a14:useLocalDpi xmlns:a14="http://schemas.microsoft.com/office/drawing/2010/main"/>
              </a:ext>
            </a:extLst>
          </a:blip>
          <a:srcRect/>
          <a:stretch>
            <a:fillRect/>
          </a:stretch>
        </p:blipFill>
        <p:spPr>
          <a:xfrm flipH="1">
            <a:off x="326725" y="990600"/>
            <a:ext cx="3864275" cy="5380132"/>
          </a:xfrm>
          <a:prstGeom prst="rect">
            <a:avLst/>
          </a:prstGeom>
        </p:spPr>
      </p:pic>
    </p:spTree>
    <p:extLst>
      <p:ext uri="{BB962C8B-B14F-4D97-AF65-F5344CB8AC3E}">
        <p14:creationId xmlns:p14="http://schemas.microsoft.com/office/powerpoint/2010/main" val="31945122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Calibri" pitchFamily="34" charset="0"/>
                <a:ea typeface="Arial" pitchFamily="34" charset="0"/>
                <a:cs typeface="Calibri" pitchFamily="34" charset="0"/>
              </a:rPr>
              <a:t>Reflection</a:t>
            </a:r>
          </a:p>
        </p:txBody>
      </p:sp>
      <p:sp>
        <p:nvSpPr>
          <p:cNvPr id="9219" name="Content Placeholder 2"/>
          <p:cNvSpPr>
            <a:spLocks noGrp="1"/>
          </p:cNvSpPr>
          <p:nvPr>
            <p:ph idx="1"/>
          </p:nvPr>
        </p:nvSpPr>
        <p:spPr bwMode="auto">
          <a:xfrm>
            <a:off x="609600" y="1600200"/>
            <a:ext cx="80772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pPr>
            <a:endParaRPr lang="en-US" altLang="en-US" dirty="0">
              <a:latin typeface="Calibri" pitchFamily="34" charset="0"/>
              <a:ea typeface="MS PGothic" pitchFamily="34" charset="-128"/>
              <a:cs typeface="Calibri" pitchFamily="34" charset="0"/>
            </a:endParaRPr>
          </a:p>
          <a:p>
            <a:pPr marL="0" indent="0">
              <a:defRPr/>
            </a:pPr>
            <a:endParaRPr lang="en-US" altLang="en-US" sz="2800" dirty="0">
              <a:latin typeface="Calibri" pitchFamily="34" charset="0"/>
              <a:ea typeface="Arial" pitchFamily="34" charset="0"/>
              <a:cs typeface="Calibri" pitchFamily="34" charset="0"/>
            </a:endParaRPr>
          </a:p>
          <a:p>
            <a:pPr marL="457200" indent="-457200">
              <a:buFont typeface="Arial" panose="020B0604020202020204" pitchFamily="34" charset="0"/>
              <a:buChar char="•"/>
              <a:defRPr/>
            </a:pPr>
            <a:r>
              <a:rPr lang="en-US" altLang="en-US" sz="2800" dirty="0">
                <a:latin typeface="Calibri" pitchFamily="34" charset="0"/>
                <a:ea typeface="Arial" pitchFamily="34" charset="0"/>
                <a:cs typeface="Calibri" pitchFamily="34" charset="0"/>
              </a:rPr>
              <a:t>What art form are you most comfortable using to discuss or collaborate with your teachers?</a:t>
            </a:r>
          </a:p>
          <a:p>
            <a:pPr marL="457200" indent="-457200">
              <a:buFont typeface="Arial" panose="020B0604020202020204" pitchFamily="34" charset="0"/>
              <a:buChar char="•"/>
              <a:defRPr/>
            </a:pPr>
            <a:endParaRPr lang="en-US" altLang="en-US" sz="2800" dirty="0">
              <a:latin typeface="Calibri" pitchFamily="34" charset="0"/>
              <a:ea typeface="Arial" pitchFamily="34" charset="0"/>
              <a:cs typeface="Calibri" pitchFamily="34" charset="0"/>
            </a:endParaRPr>
          </a:p>
          <a:p>
            <a:pPr marL="457200" indent="-457200">
              <a:buFont typeface="Arial" panose="020B0604020202020204" pitchFamily="34" charset="0"/>
              <a:buChar char="•"/>
              <a:defRPr/>
            </a:pPr>
            <a:r>
              <a:rPr lang="en-US" altLang="en-US" sz="2800" dirty="0">
                <a:latin typeface="Calibri" pitchFamily="34" charset="0"/>
                <a:ea typeface="Arial" pitchFamily="34" charset="0"/>
                <a:cs typeface="Calibri" pitchFamily="34" charset="0"/>
              </a:rPr>
              <a:t>What content area  would you select to integrate with </a:t>
            </a:r>
            <a:r>
              <a:rPr lang="en-US" altLang="en-US" sz="2800">
                <a:latin typeface="Calibri" pitchFamily="34" charset="0"/>
                <a:ea typeface="Arial" pitchFamily="34" charset="0"/>
                <a:cs typeface="Calibri" pitchFamily="34" charset="0"/>
              </a:rPr>
              <a:t>this art form? </a:t>
            </a:r>
            <a:endParaRPr lang="en-US" altLang="en-US" sz="2800" dirty="0">
              <a:latin typeface="Calibri" pitchFamily="34" charset="0"/>
              <a:ea typeface="Arial" pitchFamily="34" charset="0"/>
              <a:cs typeface="Calibri" pitchFamily="34" charset="0"/>
            </a:endParaRPr>
          </a:p>
          <a:p>
            <a:pPr marL="457200" indent="-457200">
              <a:buFont typeface="Arial" panose="020B0604020202020204" pitchFamily="34" charset="0"/>
              <a:buChar char="•"/>
              <a:defRPr/>
            </a:pPr>
            <a:endParaRPr lang="en-US" altLang="en-US" sz="2800" dirty="0">
              <a:latin typeface="Calibri" pitchFamily="34" charset="0"/>
              <a:ea typeface="Arial" pitchFamily="34" charset="0"/>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a:endParaRPr lang="en-US" altLang="en-US" dirty="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3927615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www.lightercapital.com/blog/Media/Default/BlogPost/introductionCropp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0425" y="1382486"/>
            <a:ext cx="4457700" cy="490347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21"/>
          <p:cNvSpPr txBox="1">
            <a:spLocks/>
          </p:cNvSpPr>
          <p:nvPr/>
        </p:nvSpPr>
        <p:spPr bwMode="auto">
          <a:xfrm>
            <a:off x="76200" y="76200"/>
            <a:ext cx="9051925" cy="701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a:lstStyle>
          <a:p>
            <a:pPr eaLnBrk="1" hangingPunct="1"/>
            <a:r>
              <a:rPr lang="en-US" altLang="en-US" kern="0" dirty="0">
                <a:latin typeface="Calibri" pitchFamily="34" charset="0"/>
                <a:ea typeface="MS PGothic" pitchFamily="34" charset="-128"/>
                <a:cs typeface="Calibri" pitchFamily="34" charset="0"/>
              </a:rPr>
              <a:t>Getting to Know You….</a:t>
            </a:r>
            <a:endParaRPr lang="en-US" altLang="en-US" kern="0" dirty="0">
              <a:latin typeface="Calibri" pitchFamily="34" charset="0"/>
              <a:ea typeface="Arial" pitchFamily="34" charset="0"/>
              <a:cs typeface="Calibri" pitchFamily="34" charset="0"/>
            </a:endParaRPr>
          </a:p>
        </p:txBody>
      </p:sp>
      <p:sp>
        <p:nvSpPr>
          <p:cNvPr id="3" name="Rectangle 2"/>
          <p:cNvSpPr/>
          <p:nvPr/>
        </p:nvSpPr>
        <p:spPr>
          <a:xfrm>
            <a:off x="5715000" y="5029200"/>
            <a:ext cx="3429000" cy="182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TextBox 3"/>
          <p:cNvSpPr txBox="1"/>
          <p:nvPr/>
        </p:nvSpPr>
        <p:spPr>
          <a:xfrm>
            <a:off x="298346" y="1112695"/>
            <a:ext cx="4959454" cy="5109091"/>
          </a:xfrm>
          <a:prstGeom prst="rect">
            <a:avLst/>
          </a:prstGeom>
          <a:noFill/>
        </p:spPr>
        <p:txBody>
          <a:bodyPr wrap="square" rtlCol="0">
            <a:spAutoFit/>
          </a:bodyPr>
          <a:lstStyle/>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Form a Circle.</a:t>
            </a:r>
          </a:p>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Think of an adjective that alliterates with the first letter of your name. </a:t>
            </a:r>
          </a:p>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Say the adjective, then say Your First Name. – </a:t>
            </a:r>
            <a:r>
              <a:rPr lang="en-US" sz="2200" i="1" dirty="0">
                <a:latin typeface="Arial" panose="020B0604020202020204" pitchFamily="34" charset="0"/>
                <a:cs typeface="Arial" panose="020B0604020202020204" pitchFamily="34" charset="0"/>
              </a:rPr>
              <a:t>e.g. Nutty Nancy </a:t>
            </a:r>
            <a:r>
              <a:rPr lang="en-US" sz="2200" dirty="0">
                <a:latin typeface="Arial" panose="020B0604020202020204" pitchFamily="34" charset="0"/>
                <a:cs typeface="Arial" panose="020B0604020202020204" pitchFamily="34" charset="0"/>
              </a:rPr>
              <a:t>- while pantomiming a representative gesture. </a:t>
            </a:r>
          </a:p>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Everyone gets a chance to do this.</a:t>
            </a:r>
          </a:p>
          <a:p>
            <a:pPr marL="457200" indent="-457200">
              <a:spcAft>
                <a:spcPts val="1200"/>
              </a:spcAft>
              <a:buFont typeface="+mj-lt"/>
              <a:buAutoNum type="arabicPeriod"/>
            </a:pPr>
            <a:r>
              <a:rPr lang="en-US" sz="2200" dirty="0">
                <a:latin typeface="Arial" panose="020B0604020202020204" pitchFamily="34" charset="0"/>
                <a:cs typeface="Arial" panose="020B0604020202020204" pitchFamily="34" charset="0"/>
              </a:rPr>
              <a:t>Go around the circle once more, this time with everyone repeating the name, alliteration, and pantomime of each participant.</a:t>
            </a:r>
          </a:p>
        </p:txBody>
      </p:sp>
      <p:pic>
        <p:nvPicPr>
          <p:cNvPr id="2054" name="Picture 6" descr="https://quotesandsmileys.files.wordpress.com/2014/05/crazy-emoticon-is-being-ludicrou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0686" y="3600895"/>
            <a:ext cx="836994" cy="466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072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Module Components</a:t>
            </a:r>
          </a:p>
        </p:txBody>
      </p:sp>
      <p:sp>
        <p:nvSpPr>
          <p:cNvPr id="8195" name="Content Placeholder 2"/>
          <p:cNvSpPr>
            <a:spLocks noGrp="1"/>
          </p:cNvSpPr>
          <p:nvPr>
            <p:ph idx="1"/>
          </p:nvPr>
        </p:nvSpPr>
        <p:spPr bwMode="auto">
          <a:xfrm>
            <a:off x="228600" y="1295400"/>
            <a:ext cx="89154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pPr>
            <a:endParaRPr lang="en-US" altLang="en-US" sz="2400" b="1"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latin typeface="Calibri" pitchFamily="34" charset="0"/>
                <a:ea typeface="MS PGothic" pitchFamily="34" charset="-128"/>
                <a:cs typeface="Calibri" pitchFamily="34" charset="0"/>
              </a:rPr>
              <a:t>Section 1: Leadership Module: </a:t>
            </a:r>
            <a:r>
              <a:rPr lang="en-US" altLang="en-US" sz="2100" b="1" dirty="0">
                <a:latin typeface="Calibri" pitchFamily="34" charset="0"/>
                <a:ea typeface="MS PGothic" pitchFamily="34" charset="-128"/>
                <a:cs typeface="Calibri" pitchFamily="34" charset="0"/>
              </a:rPr>
              <a:t>Why Arts Integration? </a:t>
            </a:r>
          </a:p>
          <a:p>
            <a:pPr marL="0" indent="0" eaLnBrk="1" hangingPunct="1">
              <a:lnSpc>
                <a:spcPct val="80000"/>
              </a:lnSpc>
              <a:spcBef>
                <a:spcPts val="800"/>
              </a:spcBef>
              <a:spcAft>
                <a:spcPts val="200"/>
              </a:spcAft>
            </a:pPr>
            <a:endParaRPr lang="en-US" altLang="en-US" sz="21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latin typeface="Calibri" pitchFamily="34" charset="0"/>
                <a:ea typeface="MS PGothic" pitchFamily="34" charset="-128"/>
                <a:cs typeface="Calibri" pitchFamily="34" charset="0"/>
              </a:rPr>
              <a:t>Section 2: Teacher Module: </a:t>
            </a:r>
            <a:r>
              <a:rPr lang="en-US" altLang="en-US" sz="2100" b="1" dirty="0">
                <a:latin typeface="Calibri" pitchFamily="34" charset="0"/>
                <a:ea typeface="MS PGothic" pitchFamily="34" charset="-128"/>
                <a:cs typeface="Calibri" pitchFamily="34" charset="0"/>
              </a:rPr>
              <a:t>Arts and Literacy Standards   </a:t>
            </a:r>
          </a:p>
          <a:p>
            <a:pPr marL="0" indent="0" eaLnBrk="1" hangingPunct="1">
              <a:lnSpc>
                <a:spcPct val="80000"/>
              </a:lnSpc>
              <a:spcBef>
                <a:spcPts val="800"/>
              </a:spcBef>
              <a:spcAft>
                <a:spcPts val="200"/>
              </a:spcAft>
            </a:pPr>
            <a:endParaRPr lang="en-US" altLang="en-US" sz="2100" dirty="0">
              <a:solidFill>
                <a:schemeClr val="tx1"/>
              </a:solidFill>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solidFill>
                  <a:schemeClr val="tx1"/>
                </a:solidFill>
                <a:latin typeface="Calibri" pitchFamily="34" charset="0"/>
                <a:ea typeface="MS PGothic" pitchFamily="34" charset="-128"/>
                <a:cs typeface="Calibri" pitchFamily="34" charset="0"/>
              </a:rPr>
              <a:t>Section 3: Teacher Module: </a:t>
            </a:r>
            <a:r>
              <a:rPr lang="en-US" altLang="en-US" sz="2100" b="1" i="1" dirty="0" err="1">
                <a:solidFill>
                  <a:schemeClr val="tx1"/>
                </a:solidFill>
                <a:latin typeface="Calibri" pitchFamily="34" charset="0"/>
                <a:ea typeface="MS PGothic" pitchFamily="34" charset="-128"/>
                <a:cs typeface="Calibri" pitchFamily="34" charset="0"/>
              </a:rPr>
              <a:t>Artsource</a:t>
            </a:r>
            <a:r>
              <a:rPr lang="en-US" altLang="en-US" sz="2100" b="1" i="1" dirty="0">
                <a:solidFill>
                  <a:schemeClr val="tx1"/>
                </a:solidFill>
                <a:latin typeface="Calibri" pitchFamily="34" charset="0"/>
                <a:ea typeface="MS PGothic" pitchFamily="34" charset="-128"/>
                <a:cs typeface="Calibri" pitchFamily="34" charset="0"/>
              </a:rPr>
              <a:t>®</a:t>
            </a:r>
            <a:r>
              <a:rPr lang="en-US" altLang="en-US" sz="2100" b="1" dirty="0">
                <a:solidFill>
                  <a:schemeClr val="tx1"/>
                </a:solidFill>
                <a:latin typeface="Calibri" pitchFamily="34" charset="0"/>
                <a:ea typeface="MS PGothic" pitchFamily="34" charset="-128"/>
                <a:cs typeface="Calibri" pitchFamily="34" charset="0"/>
              </a:rPr>
              <a:t> Overview</a:t>
            </a:r>
          </a:p>
          <a:p>
            <a:pPr marL="0" indent="0" eaLnBrk="1" hangingPunct="1">
              <a:lnSpc>
                <a:spcPct val="80000"/>
              </a:lnSpc>
              <a:spcBef>
                <a:spcPts val="800"/>
              </a:spcBef>
              <a:spcAft>
                <a:spcPts val="200"/>
              </a:spcAft>
            </a:pPr>
            <a:endParaRPr lang="en-US" altLang="en-US" sz="2100" dirty="0">
              <a:solidFill>
                <a:schemeClr val="tx1"/>
              </a:solidFill>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solidFill>
                  <a:schemeClr val="tx1"/>
                </a:solidFill>
                <a:latin typeface="Calibri" pitchFamily="34" charset="0"/>
                <a:ea typeface="MS PGothic" pitchFamily="34" charset="-128"/>
                <a:cs typeface="Calibri" pitchFamily="34" charset="0"/>
              </a:rPr>
              <a:t>Section 4: Teacher Module: </a:t>
            </a:r>
            <a:r>
              <a:rPr lang="en-US" altLang="en-US" sz="2100" b="1" dirty="0">
                <a:solidFill>
                  <a:schemeClr val="tx1"/>
                </a:solidFill>
                <a:latin typeface="Calibri" pitchFamily="34" charset="0"/>
                <a:ea typeface="MS PGothic" pitchFamily="34" charset="-128"/>
                <a:cs typeface="Calibri" pitchFamily="34" charset="0"/>
              </a:rPr>
              <a:t>Digging into an </a:t>
            </a:r>
            <a:r>
              <a:rPr lang="en-US" altLang="en-US" sz="2100" b="1" i="1" dirty="0">
                <a:solidFill>
                  <a:schemeClr val="tx1"/>
                </a:solidFill>
                <a:latin typeface="Calibri" pitchFamily="34" charset="0"/>
                <a:ea typeface="MS PGothic" pitchFamily="34" charset="-128"/>
                <a:cs typeface="Calibri" pitchFamily="34" charset="0"/>
              </a:rPr>
              <a:t>Artsource® </a:t>
            </a:r>
            <a:r>
              <a:rPr lang="en-US" altLang="en-US" sz="2100" b="1" dirty="0">
                <a:solidFill>
                  <a:schemeClr val="tx1"/>
                </a:solidFill>
                <a:latin typeface="Calibri" pitchFamily="34" charset="0"/>
                <a:ea typeface="MS PGothic" pitchFamily="34" charset="-128"/>
                <a:cs typeface="Calibri" pitchFamily="34" charset="0"/>
              </a:rPr>
              <a:t>Lesson</a:t>
            </a:r>
          </a:p>
          <a:p>
            <a:pPr marL="0" indent="0" eaLnBrk="1" hangingPunct="1">
              <a:lnSpc>
                <a:spcPct val="80000"/>
              </a:lnSpc>
              <a:spcBef>
                <a:spcPts val="800"/>
              </a:spcBef>
              <a:spcAft>
                <a:spcPts val="200"/>
              </a:spcAft>
            </a:pPr>
            <a:endParaRPr lang="en-US" altLang="en-US" sz="2400" dirty="0">
              <a:solidFill>
                <a:schemeClr val="tx1"/>
              </a:solidFill>
              <a:latin typeface="Calibri" pitchFamily="34" charset="0"/>
              <a:ea typeface="MS PGothic" pitchFamily="34" charset="-128"/>
              <a:cs typeface="Calibri" pitchFamily="34" charset="0"/>
            </a:endParaRPr>
          </a:p>
          <a:p>
            <a:pPr marL="0" indent="0" eaLnBrk="1" hangingPunct="1">
              <a:lnSpc>
                <a:spcPct val="80000"/>
              </a:lnSpc>
              <a:spcBef>
                <a:spcPts val="800"/>
              </a:spcBef>
              <a:spcAft>
                <a:spcPts val="200"/>
              </a:spcAft>
            </a:pPr>
            <a:r>
              <a:rPr lang="en-US" altLang="en-US" sz="2100" dirty="0">
                <a:solidFill>
                  <a:schemeClr val="tx1"/>
                </a:solidFill>
                <a:latin typeface="Calibri" pitchFamily="34" charset="0"/>
                <a:ea typeface="MS PGothic" pitchFamily="34" charset="-128"/>
                <a:cs typeface="Calibri" pitchFamily="34" charset="0"/>
              </a:rPr>
              <a:t>Section 5: Teacher Module: </a:t>
            </a:r>
            <a:r>
              <a:rPr lang="en-US" altLang="en-US" sz="2100" b="1" dirty="0">
                <a:solidFill>
                  <a:schemeClr val="tx1"/>
                </a:solidFill>
                <a:latin typeface="Calibri" pitchFamily="34" charset="0"/>
                <a:ea typeface="Arial" pitchFamily="34" charset="0"/>
                <a:cs typeface="Calibri" pitchFamily="34" charset="0"/>
              </a:rPr>
              <a:t>Classroom Connections, Extensions &amp; Resources</a:t>
            </a:r>
            <a:r>
              <a:rPr lang="en-US" altLang="en-US" sz="2100" b="1" dirty="0">
                <a:solidFill>
                  <a:schemeClr val="tx1"/>
                </a:solidFill>
                <a:latin typeface="Calibri" pitchFamily="34" charset="0"/>
                <a:ea typeface="MS PGothic" pitchFamily="34" charset="-128"/>
                <a:cs typeface="Calibri" pitchFamily="34" charset="0"/>
              </a:rPr>
              <a:t> </a:t>
            </a: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a:endParaRPr lang="en-US" altLang="en-US" dirty="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2071280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Objectives</a:t>
            </a:r>
          </a:p>
        </p:txBody>
      </p:sp>
      <p:sp>
        <p:nvSpPr>
          <p:cNvPr id="8194" name="Content Placeholder 2"/>
          <p:cNvSpPr>
            <a:spLocks noGrp="1"/>
          </p:cNvSpPr>
          <p:nvPr>
            <p:ph idx="1"/>
          </p:nvPr>
        </p:nvSpPr>
        <p:spPr bwMode="auto">
          <a:xfrm>
            <a:off x="228600" y="990600"/>
            <a:ext cx="8686800" cy="5334000"/>
          </a:xfrm>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defRPr/>
            </a:pPr>
            <a:endParaRPr lang="en-US" sz="2200" dirty="0">
              <a:ea typeface="MS PGothic" charset="0"/>
              <a:cs typeface="MS PGothic" charset="0"/>
            </a:endParaRPr>
          </a:p>
          <a:p>
            <a:pPr eaLnBrk="1" hangingPunct="1">
              <a:lnSpc>
                <a:spcPct val="80000"/>
              </a:lnSpc>
              <a:spcBef>
                <a:spcPts val="800"/>
              </a:spcBef>
              <a:spcAft>
                <a:spcPts val="18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Understand the concept and instructional practice of Arts Integration through the lens of core content areas</a:t>
            </a:r>
            <a:endParaRPr lang="en-US" sz="2400" dirty="0">
              <a:ea typeface="MS PGothic" charset="0"/>
              <a:cs typeface="MS PGothic" charset="0"/>
            </a:endParaRPr>
          </a:p>
          <a:p>
            <a:pPr eaLnBrk="1" hangingPunct="1">
              <a:lnSpc>
                <a:spcPct val="80000"/>
              </a:lnSpc>
              <a:spcBef>
                <a:spcPts val="900"/>
              </a:spcBef>
              <a:spcAft>
                <a:spcPts val="18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Become familiar with, or review the  Arts Standards and Framework and Common Core Content ELA Standards</a:t>
            </a:r>
            <a:endParaRPr lang="en-US" sz="2400" dirty="0">
              <a:ea typeface="MS PGothic" charset="0"/>
              <a:cs typeface="MS PGothic" charset="0"/>
            </a:endParaRPr>
          </a:p>
          <a:p>
            <a:pPr eaLnBrk="1" hangingPunct="1">
              <a:lnSpc>
                <a:spcPct val="80000"/>
              </a:lnSpc>
              <a:spcBef>
                <a:spcPts val="900"/>
              </a:spcBef>
              <a:spcAft>
                <a:spcPts val="1800"/>
              </a:spcAft>
              <a:buFont typeface="Arial" panose="020B0604020202020204" pitchFamily="34" charset="0"/>
              <a:buChar char="•"/>
              <a:defRPr/>
            </a:pPr>
            <a:r>
              <a:rPr lang="en-US" sz="2400" dirty="0">
                <a:ea typeface="MS PGothic" charset="0"/>
                <a:cs typeface="MS PGothic" charset="0"/>
              </a:rPr>
              <a:t>Explore how the </a:t>
            </a:r>
            <a:r>
              <a:rPr lang="en-US" sz="2400" i="1" dirty="0">
                <a:ea typeface="MS PGothic" charset="0"/>
                <a:cs typeface="MS PGothic" charset="0"/>
              </a:rPr>
              <a:t>Artsource®</a:t>
            </a:r>
            <a:r>
              <a:rPr lang="en-US" sz="2400" dirty="0">
                <a:ea typeface="MS PGothic" charset="0"/>
                <a:cs typeface="MS PGothic" charset="0"/>
              </a:rPr>
              <a:t> units can be resources for arts integration for K-8 school-wide instruction</a:t>
            </a:r>
          </a:p>
          <a:p>
            <a:pPr eaLnBrk="1" hangingPunct="1">
              <a:lnSpc>
                <a:spcPct val="80000"/>
              </a:lnSpc>
              <a:spcBef>
                <a:spcPts val="900"/>
              </a:spcBef>
              <a:spcAft>
                <a:spcPts val="1800"/>
              </a:spcAft>
              <a:buFont typeface="Arial" panose="020B0604020202020204" pitchFamily="34" charset="0"/>
              <a:buChar char="•"/>
              <a:defRPr/>
            </a:pPr>
            <a:r>
              <a:rPr lang="en-US" sz="2400" dirty="0">
                <a:ea typeface="MS PGothic" charset="0"/>
                <a:cs typeface="MS PGothic" charset="0"/>
              </a:rPr>
              <a:t>Analyze one </a:t>
            </a:r>
            <a:r>
              <a:rPr lang="en-US" sz="2400" i="1" dirty="0">
                <a:ea typeface="MS PGothic" charset="0"/>
                <a:cs typeface="MS PGothic" charset="0"/>
              </a:rPr>
              <a:t>Artsource®</a:t>
            </a:r>
            <a:r>
              <a:rPr lang="en-US" sz="2400" dirty="0">
                <a:ea typeface="MS PGothic" charset="0"/>
                <a:cs typeface="MS PGothic" charset="0"/>
              </a:rPr>
              <a:t> lesson in depth for use in your classroom</a:t>
            </a:r>
          </a:p>
          <a:p>
            <a:pPr eaLnBrk="1" hangingPunct="1">
              <a:lnSpc>
                <a:spcPct val="80000"/>
              </a:lnSpc>
              <a:spcBef>
                <a:spcPts val="900"/>
              </a:spcBef>
              <a:spcAft>
                <a:spcPts val="1800"/>
              </a:spcAft>
              <a:buFont typeface="Arial" panose="020B0604020202020204" pitchFamily="34" charset="0"/>
              <a:buChar char="•"/>
              <a:defRPr/>
            </a:pPr>
            <a:r>
              <a:rPr lang="en-US" altLang="en-US" sz="2400" dirty="0">
                <a:latin typeface="Calibri" pitchFamily="34" charset="0"/>
                <a:ea typeface="MS PGothic" pitchFamily="34" charset="-128"/>
                <a:cs typeface="Calibri" pitchFamily="34" charset="0"/>
              </a:rPr>
              <a:t>Using a specific </a:t>
            </a:r>
            <a:r>
              <a:rPr lang="en-US" altLang="en-US" sz="2400" i="1" dirty="0">
                <a:latin typeface="Calibri" pitchFamily="34" charset="0"/>
                <a:ea typeface="MS PGothic" pitchFamily="34" charset="-128"/>
                <a:cs typeface="Calibri" pitchFamily="34" charset="0"/>
              </a:rPr>
              <a:t>Artsource® </a:t>
            </a:r>
            <a:r>
              <a:rPr lang="en-US" altLang="en-US" sz="2400" dirty="0">
                <a:latin typeface="Calibri" pitchFamily="34" charset="0"/>
                <a:ea typeface="MS PGothic" pitchFamily="34" charset="-128"/>
                <a:cs typeface="Calibri" pitchFamily="34" charset="0"/>
              </a:rPr>
              <a:t>unit, make grade-level, standards-aligned connections and extensions for use in your classroom.</a:t>
            </a:r>
          </a:p>
          <a:p>
            <a:pPr eaLnBrk="1" hangingPunct="1">
              <a:lnSpc>
                <a:spcPct val="80000"/>
              </a:lnSpc>
              <a:spcBef>
                <a:spcPts val="900"/>
              </a:spcBef>
              <a:spcAft>
                <a:spcPts val="1800"/>
              </a:spcAft>
              <a:buFont typeface="Arial" panose="020B0604020202020204" pitchFamily="34" charset="0"/>
              <a:buChar char="•"/>
              <a:defRPr/>
            </a:pPr>
            <a:endParaRPr lang="en-US" sz="2400" dirty="0">
              <a:ea typeface="MS PGothic" charset="0"/>
              <a:cs typeface="MS PGothic" charset="0"/>
            </a:endParaRPr>
          </a:p>
          <a:p>
            <a:pPr eaLnBrk="1" hangingPunct="1">
              <a:lnSpc>
                <a:spcPct val="80000"/>
              </a:lnSpc>
              <a:spcBef>
                <a:spcPts val="900"/>
              </a:spcBef>
              <a:spcAft>
                <a:spcPts val="800"/>
              </a:spcAft>
              <a:buFont typeface="Arial" panose="020B0604020202020204" pitchFamily="34" charset="0"/>
              <a:buChar char="•"/>
              <a:defRPr/>
            </a:pPr>
            <a:endParaRPr lang="en-US" sz="2400" dirty="0">
              <a:ea typeface="MS PGothic" charset="0"/>
              <a:cs typeface="MS PGothic" charset="0"/>
            </a:endParaRPr>
          </a:p>
        </p:txBody>
      </p:sp>
      <p:sp>
        <p:nvSpPr>
          <p:cNvPr id="922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348B0BC7-24C2-470E-BEAC-AF00E72E3F3D}" type="slidenum">
              <a:rPr lang="en-US" altLang="en-US" sz="1200" smtClean="0">
                <a:solidFill>
                  <a:srgbClr val="898989"/>
                </a:solidFill>
                <a:latin typeface="Calibri" pitchFamily="34" charset="0"/>
                <a:cs typeface="Arial" pitchFamily="34" charset="0"/>
              </a:rPr>
              <a:pPr/>
              <a:t>5</a:t>
            </a:fld>
            <a:endParaRPr lang="en-US" altLang="en-US" sz="1200">
              <a:solidFill>
                <a:srgbClr val="898989"/>
              </a:solidFill>
              <a:latin typeface="Calibri" pitchFamily="34" charset="0"/>
              <a:cs typeface="Arial" pitchFamily="34" charset="0"/>
            </a:endParaRPr>
          </a:p>
        </p:txBody>
      </p:sp>
    </p:spTree>
    <p:extLst>
      <p:ext uri="{BB962C8B-B14F-4D97-AF65-F5344CB8AC3E}">
        <p14:creationId xmlns:p14="http://schemas.microsoft.com/office/powerpoint/2010/main" val="13232162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Section 1: Why Arts Integration?</a:t>
            </a:r>
          </a:p>
        </p:txBody>
      </p:sp>
      <p:sp>
        <p:nvSpPr>
          <p:cNvPr id="9219" name="Content Placeholder 2"/>
          <p:cNvSpPr>
            <a:spLocks noGrp="1"/>
          </p:cNvSpPr>
          <p:nvPr>
            <p:ph idx="1"/>
          </p:nvPr>
        </p:nvSpPr>
        <p:spPr bwMode="auto">
          <a:xfrm>
            <a:off x="609600" y="1600200"/>
            <a:ext cx="80772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spcBef>
                <a:spcPts val="800"/>
              </a:spcBef>
              <a:spcAft>
                <a:spcPts val="800"/>
              </a:spcAft>
            </a:pPr>
            <a:endParaRPr lang="en-US" altLang="en-US"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r>
              <a:rPr lang="en-US" altLang="en-US" sz="2800" b="1" i="1" u="sng" dirty="0">
                <a:latin typeface="Calibri" pitchFamily="34" charset="0"/>
                <a:ea typeface="MS PGothic" pitchFamily="34" charset="-128"/>
                <a:cs typeface="Calibri" pitchFamily="34" charset="0"/>
              </a:rPr>
              <a:t>Leadership</a:t>
            </a:r>
            <a:endParaRPr lang="en-US" altLang="en-US" sz="2400" i="1"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r>
              <a:rPr lang="en-US" altLang="en-US" sz="2800" b="1" dirty="0">
                <a:latin typeface="Calibri" pitchFamily="34" charset="0"/>
                <a:ea typeface="MS PGothic" pitchFamily="34" charset="-128"/>
                <a:cs typeface="Calibri" pitchFamily="34" charset="0"/>
              </a:rPr>
              <a:t>Outcome: </a:t>
            </a:r>
            <a:r>
              <a:rPr lang="en-US" altLang="en-US" sz="2800" dirty="0">
                <a:latin typeface="Calibri" pitchFamily="34" charset="0"/>
                <a:ea typeface="MS PGothic" pitchFamily="34" charset="-128"/>
                <a:cs typeface="Calibri" pitchFamily="34" charset="0"/>
              </a:rPr>
              <a:t>Understand the concept and instructional practice of Arts Integration through the lens of core content areas.</a:t>
            </a: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eaLnBrk="1" hangingPunct="1">
              <a:lnSpc>
                <a:spcPct val="80000"/>
              </a:lnSpc>
              <a:spcBef>
                <a:spcPts val="800"/>
              </a:spcBef>
              <a:spcAft>
                <a:spcPts val="800"/>
              </a:spcAft>
            </a:pPr>
            <a:endParaRPr lang="en-US" altLang="en-US" sz="2400" dirty="0">
              <a:latin typeface="Calibri" pitchFamily="34" charset="0"/>
              <a:ea typeface="MS PGothic" pitchFamily="34" charset="-128"/>
              <a:cs typeface="Calibri" pitchFamily="34" charset="0"/>
            </a:endParaRPr>
          </a:p>
          <a:p>
            <a:pPr marL="0" indent="0"/>
            <a:endParaRPr lang="en-US" altLang="en-US" dirty="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774416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3178" y="2456065"/>
            <a:ext cx="3981450" cy="440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9140"/>
            <a:ext cx="4892367" cy="3847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105400" y="389140"/>
            <a:ext cx="3733800" cy="1754326"/>
          </a:xfrm>
          <a:prstGeom prst="rect">
            <a:avLst/>
          </a:prstGeom>
          <a:noFill/>
        </p:spPr>
        <p:txBody>
          <a:bodyPr wrap="square" rtlCol="0">
            <a:spAutoFit/>
          </a:bodyPr>
          <a:lstStyle/>
          <a:p>
            <a:pPr algn="ctr"/>
            <a:r>
              <a:rPr lang="en-US" sz="5400" dirty="0">
                <a:solidFill>
                  <a:srgbClr val="FF0000"/>
                </a:solidFill>
                <a:latin typeface="Arial Black" panose="020B0A04020102020204" pitchFamily="34" charset="0"/>
              </a:rPr>
              <a:t>Why Arts for All?</a:t>
            </a:r>
          </a:p>
        </p:txBody>
      </p:sp>
    </p:spTree>
    <p:extLst>
      <p:ext uri="{BB962C8B-B14F-4D97-AF65-F5344CB8AC3E}">
        <p14:creationId xmlns:p14="http://schemas.microsoft.com/office/powerpoint/2010/main" val="3608134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5" name="Picture 3" descr="C:\Users\nsilva\AppData\Local\Microsoft\Windows\Temporary Internet Files\Content.IE5\C9TVZ893\MP900439281[1].jpg"/>
          <p:cNvPicPr>
            <a:picLocks noChangeAspect="1" noChangeArrowheads="1"/>
          </p:cNvPicPr>
          <p:nvPr/>
        </p:nvPicPr>
        <p:blipFill>
          <a:blip r:embed="rId3" cstate="email">
            <a:extLst>
              <a:ext uri="{BEBA8EAE-BF5A-486C-A8C5-ECC9F3942E4B}">
                <a14:imgProps xmlns:a14="http://schemas.microsoft.com/office/drawing/2010/main">
                  <a14:imgLayer r:embed="rId4">
                    <a14:imgEffect>
                      <a14:backgroundRemoval t="9814" b="100000" l="0" r="100000">
                        <a14:foregroundMark x1="15467" y1="32487" x2="15467" y2="32487"/>
                        <a14:foregroundMark x1="15467" y1="20135" x2="15467" y2="20135"/>
                        <a14:foregroundMark x1="8933" y1="22250" x2="8933" y2="22250"/>
                        <a14:foregroundMark x1="19600" y1="16751" x2="19600" y2="16751"/>
                        <a14:foregroundMark x1="24533" y1="13875" x2="24533" y2="13875"/>
                        <a14:foregroundMark x1="37067" y1="15398" x2="37067" y2="15398"/>
                        <a14:foregroundMark x1="25067" y1="19205" x2="25067" y2="19205"/>
                        <a14:foregroundMark x1="12267" y1="17090" x2="12267" y2="17090"/>
                        <a14:foregroundMark x1="8133" y1="15567" x2="8133" y2="15567"/>
                        <a14:backgroundMark x1="94533" y1="62352" x2="94533" y2="62352"/>
                        <a14:backgroundMark x1="78133" y1="57360" x2="78133" y2="57360"/>
                        <a14:backgroundMark x1="50800" y1="51100" x2="50800" y2="51100"/>
                        <a14:backgroundMark x1="44000" y1="38240" x2="44000" y2="38240"/>
                        <a14:backgroundMark x1="5733" y1="77157" x2="5733" y2="77157"/>
                        <a14:backgroundMark x1="97867" y1="72166" x2="97867" y2="72166"/>
                      </a14:backgroundRemoval>
                    </a14:imgEffect>
                  </a14:imgLayer>
                </a14:imgProps>
              </a:ext>
              <a:ext uri="{28A0092B-C50C-407E-A947-70E740481C1C}">
                <a14:useLocalDpi xmlns:a14="http://schemas.microsoft.com/office/drawing/2010/main"/>
              </a:ext>
            </a:extLst>
          </a:blip>
          <a:srcRect/>
          <a:stretch>
            <a:fillRect/>
          </a:stretch>
        </p:blipFill>
        <p:spPr bwMode="auto">
          <a:xfrm>
            <a:off x="0" y="-609601"/>
            <a:ext cx="4114800" cy="74676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662545" y="381000"/>
            <a:ext cx="7239000" cy="3293209"/>
          </a:xfrm>
          <a:prstGeom prst="rect">
            <a:avLst/>
          </a:prstGeom>
          <a:noFill/>
        </p:spPr>
        <p:txBody>
          <a:bodyPr wrap="square" rtlCol="0">
            <a:spAutoFit/>
          </a:bodyPr>
          <a:lstStyle/>
          <a:p>
            <a:pPr fontAlgn="base">
              <a:spcBef>
                <a:spcPct val="0"/>
              </a:spcBef>
              <a:spcAft>
                <a:spcPct val="0"/>
              </a:spcAft>
              <a:defRPr/>
            </a:pPr>
            <a:r>
              <a:rPr lang="en-US" sz="4800" b="1" dirty="0">
                <a:solidFill>
                  <a:srgbClr val="FF0000"/>
                </a:solidFill>
                <a:latin typeface="Arial" panose="020B0604020202020204" pitchFamily="34" charset="0"/>
                <a:cs typeface="Arial" panose="020B0604020202020204" pitchFamily="34" charset="0"/>
              </a:rPr>
              <a:t>Why Arts for All?</a:t>
            </a:r>
          </a:p>
          <a:p>
            <a:pPr fontAlgn="base">
              <a:spcBef>
                <a:spcPct val="0"/>
              </a:spcBef>
              <a:spcAft>
                <a:spcPct val="0"/>
              </a:spcAft>
              <a:defRPr/>
            </a:pPr>
            <a:endParaRPr lang="en-US" sz="800" b="1" dirty="0">
              <a:solidFill>
                <a:srgbClr val="FF0000"/>
              </a:solidFill>
              <a:latin typeface="Arial" panose="020B0604020202020204" pitchFamily="34" charset="0"/>
              <a:cs typeface="Arial" panose="020B0604020202020204" pitchFamily="34" charset="0"/>
            </a:endParaRPr>
          </a:p>
          <a:p>
            <a:pPr fontAlgn="base">
              <a:spcBef>
                <a:spcPct val="0"/>
              </a:spcBef>
              <a:spcAft>
                <a:spcPct val="0"/>
              </a:spcAft>
              <a:defRPr/>
            </a:pPr>
            <a:r>
              <a:rPr lang="en-US" sz="2400" dirty="0">
                <a:solidFill>
                  <a:prstClr val="black"/>
                </a:solidFill>
                <a:latin typeface="Arial" panose="020B0604020202020204" pitchFamily="34" charset="0"/>
                <a:cs typeface="Arial" panose="020B0604020202020204" pitchFamily="34" charset="0"/>
              </a:rPr>
              <a:t>Arts education provides an efficient and effective way to infuse creativity in our schools and to solve many of the problems our schools are facing.</a:t>
            </a:r>
          </a:p>
          <a:p>
            <a:pPr fontAlgn="base">
              <a:spcBef>
                <a:spcPct val="0"/>
              </a:spcBef>
              <a:spcAft>
                <a:spcPct val="0"/>
              </a:spcAft>
              <a:defRPr/>
            </a:pPr>
            <a:endParaRPr lang="en-US" sz="800" dirty="0">
              <a:solidFill>
                <a:prstClr val="black"/>
              </a:solidFill>
              <a:latin typeface="Arial" panose="020B0604020202020204" pitchFamily="34" charset="0"/>
              <a:cs typeface="Arial" panose="020B0604020202020204" pitchFamily="34" charset="0"/>
            </a:endParaRPr>
          </a:p>
          <a:p>
            <a:pPr fontAlgn="base">
              <a:spcBef>
                <a:spcPct val="0"/>
              </a:spcBef>
              <a:spcAft>
                <a:spcPct val="0"/>
              </a:spcAft>
              <a:defRPr/>
            </a:pPr>
            <a:r>
              <a:rPr lang="en-US" sz="2400" dirty="0">
                <a:solidFill>
                  <a:prstClr val="black"/>
                </a:solidFill>
                <a:latin typeface="Arial" panose="020B0604020202020204" pitchFamily="34" charset="0"/>
                <a:cs typeface="Arial" panose="020B0604020202020204" pitchFamily="34" charset="0"/>
              </a:rPr>
              <a:t>Over 25 years of </a:t>
            </a:r>
            <a:r>
              <a:rPr lang="en-US" sz="2400" dirty="0">
                <a:solidFill>
                  <a:prstClr val="black"/>
                </a:solidFill>
                <a:latin typeface="Arial" panose="020B0604020202020204" pitchFamily="34" charset="0"/>
                <a:cs typeface="Arial" panose="020B0604020202020204" pitchFamily="34" charset="0"/>
                <a:hlinkClick r:id="rId5"/>
              </a:rPr>
              <a:t>research</a:t>
            </a:r>
            <a:r>
              <a:rPr lang="en-US" sz="2400" dirty="0">
                <a:solidFill>
                  <a:prstClr val="black"/>
                </a:solidFill>
                <a:latin typeface="Arial" panose="020B0604020202020204" pitchFamily="34" charset="0"/>
                <a:cs typeface="Arial" panose="020B0604020202020204" pitchFamily="34" charset="0"/>
              </a:rPr>
              <a:t> show the arts significantly improve student outcomes particularly among at-risk students.</a:t>
            </a:r>
          </a:p>
        </p:txBody>
      </p:sp>
      <p:sp>
        <p:nvSpPr>
          <p:cNvPr id="4" name="Rectangle 3"/>
          <p:cNvSpPr/>
          <p:nvPr/>
        </p:nvSpPr>
        <p:spPr>
          <a:xfrm>
            <a:off x="4343400" y="3796367"/>
            <a:ext cx="4572000" cy="2985433"/>
          </a:xfrm>
          <a:prstGeom prst="rect">
            <a:avLst/>
          </a:prstGeom>
          <a:solidFill>
            <a:schemeClr val="accent4">
              <a:lumMod val="60000"/>
              <a:lumOff val="40000"/>
            </a:schemeClr>
          </a:solidFill>
        </p:spPr>
        <p:txBody>
          <a:bodyPr wrap="square">
            <a:spAutoFit/>
          </a:bodyPr>
          <a:lstStyle/>
          <a:p>
            <a:pPr fontAlgn="base">
              <a:spcBef>
                <a:spcPct val="0"/>
              </a:spcBef>
              <a:spcAft>
                <a:spcPct val="0"/>
              </a:spcAft>
            </a:pPr>
            <a:r>
              <a:rPr lang="en-US" sz="2000" b="1" dirty="0">
                <a:solidFill>
                  <a:prstClr val="black"/>
                </a:solidFill>
                <a:latin typeface="Arial" panose="020B0604020202020204" pitchFamily="34" charset="0"/>
                <a:cs typeface="Arial" charset="0"/>
              </a:rPr>
              <a:t>“Arts integration is efficient, </a:t>
            </a:r>
            <a:r>
              <a:rPr lang="en-US" sz="2000" dirty="0">
                <a:solidFill>
                  <a:prstClr val="black"/>
                </a:solidFill>
                <a:latin typeface="Arial" panose="020B0604020202020204" pitchFamily="34" charset="0"/>
                <a:cs typeface="Arial" charset="0"/>
              </a:rPr>
              <a:t>addressing a number of outcomes at the same time. Most important, </a:t>
            </a:r>
            <a:r>
              <a:rPr lang="en-US" sz="2000" b="1" dirty="0">
                <a:solidFill>
                  <a:prstClr val="black"/>
                </a:solidFill>
                <a:latin typeface="Arial" panose="020B0604020202020204" pitchFamily="34" charset="0"/>
                <a:cs typeface="Arial" charset="0"/>
              </a:rPr>
              <a:t>the greatest gains in schools with arts integration are often seen school-wide and also with the most hard-to-reach and economically disadvantaged students.</a:t>
            </a:r>
            <a:r>
              <a:rPr lang="en-US" sz="2000" dirty="0">
                <a:solidFill>
                  <a:prstClr val="black"/>
                </a:solidFill>
                <a:latin typeface="MS PGothic" panose="020B0600070205080204" pitchFamily="34" charset="-128"/>
                <a:cs typeface="Arial" charset="0"/>
              </a:rPr>
              <a:t>” </a:t>
            </a:r>
            <a:r>
              <a:rPr lang="en-US" sz="1400" dirty="0">
                <a:solidFill>
                  <a:prstClr val="black"/>
                </a:solidFill>
                <a:latin typeface="Arial" panose="020B0604020202020204" pitchFamily="34" charset="0"/>
                <a:cs typeface="Arial" charset="0"/>
              </a:rPr>
              <a:t>—The President’s Committee on the Arts and the Humanities, </a:t>
            </a:r>
            <a:r>
              <a:rPr lang="en-US" sz="1400" i="1" dirty="0">
                <a:solidFill>
                  <a:prstClr val="black"/>
                </a:solidFill>
                <a:latin typeface="Arial" panose="020B0604020202020204" pitchFamily="34" charset="0"/>
                <a:cs typeface="Arial" charset="0"/>
              </a:rPr>
              <a:t>Reinvesting in Arts Education, </a:t>
            </a:r>
            <a:r>
              <a:rPr lang="en-US" sz="1400" dirty="0">
                <a:solidFill>
                  <a:prstClr val="black"/>
                </a:solidFill>
                <a:latin typeface="Arial" panose="020B0604020202020204" pitchFamily="34" charset="0"/>
                <a:cs typeface="Arial" charset="0"/>
              </a:rPr>
              <a:t>2011 </a:t>
            </a:r>
            <a:endParaRPr lang="en-US" dirty="0">
              <a:solidFill>
                <a:prstClr val="black"/>
              </a:solidFill>
              <a:cs typeface="Arial" charset="0"/>
            </a:endParaRPr>
          </a:p>
        </p:txBody>
      </p:sp>
    </p:spTree>
    <p:extLst>
      <p:ext uri="{BB962C8B-B14F-4D97-AF65-F5344CB8AC3E}">
        <p14:creationId xmlns:p14="http://schemas.microsoft.com/office/powerpoint/2010/main" val="688319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95800" y="1294686"/>
            <a:ext cx="4372585" cy="4801314"/>
          </a:xfrm>
          <a:prstGeom prst="rect">
            <a:avLst/>
          </a:prstGeom>
        </p:spPr>
        <p:txBody>
          <a:bodyPr wrap="square">
            <a:spAutoFit/>
          </a:bodyPr>
          <a:lstStyle/>
          <a:p>
            <a:pPr fontAlgn="base">
              <a:spcBef>
                <a:spcPct val="0"/>
              </a:spcBef>
              <a:spcAft>
                <a:spcPct val="0"/>
              </a:spcAft>
            </a:pPr>
            <a:r>
              <a:rPr lang="en-US" sz="2800" dirty="0">
                <a:solidFill>
                  <a:srgbClr val="000000"/>
                </a:solidFill>
                <a:latin typeface="Arial" panose="020B0604020202020204" pitchFamily="34" charset="0"/>
                <a:cs typeface="Arial" charset="0"/>
              </a:rPr>
              <a:t>“</a:t>
            </a:r>
            <a:r>
              <a:rPr lang="en-US" sz="3600" dirty="0">
                <a:solidFill>
                  <a:prstClr val="black"/>
                </a:solidFill>
                <a:latin typeface="Arial" panose="020B0604020202020204" pitchFamily="34" charset="0"/>
                <a:cs typeface="Arial" charset="0"/>
              </a:rPr>
              <a:t>More than </a:t>
            </a:r>
            <a:r>
              <a:rPr lang="en-US" sz="3600" b="1" dirty="0">
                <a:solidFill>
                  <a:prstClr val="black"/>
                </a:solidFill>
                <a:latin typeface="Arial" panose="020B0604020202020204" pitchFamily="34" charset="0"/>
                <a:cs typeface="Arial" charset="0"/>
              </a:rPr>
              <a:t>65 distinct positive relationships </a:t>
            </a:r>
            <a:r>
              <a:rPr lang="en-US" sz="3600" dirty="0">
                <a:solidFill>
                  <a:prstClr val="black"/>
                </a:solidFill>
                <a:latin typeface="Arial" panose="020B0604020202020204" pitchFamily="34" charset="0"/>
                <a:cs typeface="Arial" charset="0"/>
              </a:rPr>
              <a:t>between the arts and academic and social outcomes are documented.” </a:t>
            </a:r>
            <a:r>
              <a:rPr lang="en-US" dirty="0">
                <a:solidFill>
                  <a:prstClr val="black"/>
                </a:solidFill>
                <a:latin typeface="Arial" panose="020B0604020202020204" pitchFamily="34" charset="0"/>
                <a:cs typeface="Arial" charset="0"/>
              </a:rPr>
              <a:t>— National Assembly of State Arts Agencies, </a:t>
            </a:r>
            <a:r>
              <a:rPr lang="en-US" i="1" dirty="0">
                <a:solidFill>
                  <a:prstClr val="black"/>
                </a:solidFill>
                <a:latin typeface="Arial" panose="020B0604020202020204" pitchFamily="34" charset="0"/>
                <a:cs typeface="Arial" charset="0"/>
              </a:rPr>
              <a:t>Critical Evidence: How the Arts Benefit Student Achievement, </a:t>
            </a:r>
            <a:r>
              <a:rPr lang="en-US" dirty="0">
                <a:solidFill>
                  <a:prstClr val="black"/>
                </a:solidFill>
                <a:latin typeface="Arial" panose="020B0604020202020204" pitchFamily="34" charset="0"/>
                <a:cs typeface="Arial" charset="0"/>
              </a:rPr>
              <a:t>2006 </a:t>
            </a:r>
            <a:endParaRPr lang="en-US" dirty="0">
              <a:solidFill>
                <a:prstClr val="black"/>
              </a:solidFill>
              <a:cs typeface="Arial"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43000"/>
            <a:ext cx="4161710"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16131" y="252361"/>
            <a:ext cx="8775469" cy="646331"/>
          </a:xfrm>
          <a:prstGeom prst="rect">
            <a:avLst/>
          </a:prstGeom>
          <a:noFill/>
        </p:spPr>
        <p:txBody>
          <a:bodyPr wrap="square" rtlCol="0">
            <a:spAutoFit/>
          </a:bodyPr>
          <a:lstStyle/>
          <a:p>
            <a:pPr fontAlgn="base">
              <a:spcBef>
                <a:spcPct val="0"/>
              </a:spcBef>
              <a:spcAft>
                <a:spcPct val="0"/>
              </a:spcAft>
            </a:pPr>
            <a:r>
              <a:rPr lang="en-US" sz="3600" b="1" dirty="0">
                <a:solidFill>
                  <a:srgbClr val="FF0000"/>
                </a:solidFill>
                <a:latin typeface="Arial" panose="020B0604020202020204" pitchFamily="34" charset="0"/>
                <a:cs typeface="Arial" panose="020B0604020202020204" pitchFamily="34" charset="0"/>
              </a:rPr>
              <a:t>Arts Education &amp; Student Achievement</a:t>
            </a:r>
          </a:p>
        </p:txBody>
      </p:sp>
    </p:spTree>
    <p:extLst>
      <p:ext uri="{BB962C8B-B14F-4D97-AF65-F5344CB8AC3E}">
        <p14:creationId xmlns:p14="http://schemas.microsoft.com/office/powerpoint/2010/main" val="2007379172"/>
      </p:ext>
    </p:extLst>
  </p:cSld>
  <p:clrMapOvr>
    <a:masterClrMapping/>
  </p:clrMapOvr>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B325D0BF6BFBA49B0E445A56EAF4ADF" ma:contentTypeVersion="13" ma:contentTypeDescription="Create a new document." ma:contentTypeScope="" ma:versionID="d369ababa39ead961716c572a4013cad">
  <xsd:schema xmlns:xsd="http://www.w3.org/2001/XMLSchema" xmlns:xs="http://www.w3.org/2001/XMLSchema" xmlns:p="http://schemas.microsoft.com/office/2006/metadata/properties" xmlns:ns3="4a237bce-850d-495f-87a8-25d3a57bcf3f" xmlns:ns4="486863dc-5c94-4bf0-b958-a68d8ddb42c8" targetNamespace="http://schemas.microsoft.com/office/2006/metadata/properties" ma:root="true" ma:fieldsID="fd935f96dff9ee9dc6729d180b7634e4" ns3:_="" ns4:_="">
    <xsd:import namespace="4a237bce-850d-495f-87a8-25d3a57bcf3f"/>
    <xsd:import namespace="486863dc-5c94-4bf0-b958-a68d8ddb42c8"/>
    <xsd:element name="properties">
      <xsd:complexType>
        <xsd:sequence>
          <xsd:element name="documentManagement">
            <xsd:complexType>
              <xsd:all>
                <xsd:element ref="ns3:SharedWithUsers" minOccurs="0"/>
                <xsd:element ref="ns3:SharingHintHash" minOccurs="0"/>
                <xsd:element ref="ns3:SharedWithDetails"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237bce-850d-495f-87a8-25d3a57bcf3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element name="SharedWithDetails" ma:index="1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6863dc-5c94-4bf0-b958-a68d8ddb42c8"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B181595-85BF-4E27-B200-FFC4122439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a237bce-850d-495f-87a8-25d3a57bcf3f"/>
    <ds:schemaRef ds:uri="486863dc-5c94-4bf0-b958-a68d8ddb42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320FFD-8C58-4264-85F5-1248C5A00D9D}">
  <ds:schemaRefs>
    <ds:schemaRef ds:uri="http://schemas.microsoft.com/sharepoint/v3/contenttype/forms"/>
  </ds:schemaRefs>
</ds:datastoreItem>
</file>

<file path=customXml/itemProps3.xml><?xml version="1.0" encoding="utf-8"?>
<ds:datastoreItem xmlns:ds="http://schemas.openxmlformats.org/officeDocument/2006/customXml" ds:itemID="{CB808D6D-3266-4FC1-8DFD-1D6B672288D7}">
  <ds:schemaRef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486863dc-5c94-4bf0-b958-a68d8ddb42c8"/>
    <ds:schemaRef ds:uri="http://schemas.microsoft.com/office/2006/documentManagement/types"/>
    <ds:schemaRef ds:uri="4a237bce-850d-495f-87a8-25d3a57bcf3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2676</TotalTime>
  <Words>2496</Words>
  <Application>Microsoft Office PowerPoint</Application>
  <PresentationFormat>On-screen Show (4:3)</PresentationFormat>
  <Paragraphs>346</Paragraphs>
  <Slides>29</Slides>
  <Notes>29</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29</vt:i4>
      </vt:variant>
    </vt:vector>
  </HeadingPairs>
  <TitlesOfParts>
    <vt:vector size="42" baseType="lpstr">
      <vt:lpstr>MS PGothic</vt:lpstr>
      <vt:lpstr>Arial</vt:lpstr>
      <vt:lpstr>Arial Black</vt:lpstr>
      <vt:lpstr>Calibri</vt:lpstr>
      <vt:lpstr>Courier New</vt:lpstr>
      <vt:lpstr>Gill Sans</vt:lpstr>
      <vt:lpstr>Gill Sans Ultra Bold</vt:lpstr>
      <vt:lpstr>Jokerman</vt:lpstr>
      <vt:lpstr>Times New Roman</vt:lpstr>
      <vt:lpstr>Wingdings</vt:lpstr>
      <vt:lpstr>1_simple-light</vt:lpstr>
      <vt:lpstr>simple-light</vt:lpstr>
      <vt:lpstr>Office Theme</vt:lpstr>
      <vt:lpstr>PowerPoint Presentation</vt:lpstr>
      <vt:lpstr>Norms</vt:lpstr>
      <vt:lpstr>PowerPoint Presentation</vt:lpstr>
      <vt:lpstr>Module Components</vt:lpstr>
      <vt:lpstr>Objectives</vt:lpstr>
      <vt:lpstr>Section 1: Why Arts Integration?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Arts Integration </vt:lpstr>
      <vt:lpstr>What is Arts Integration?</vt:lpstr>
      <vt:lpstr>PowerPoint Presentation</vt:lpstr>
      <vt:lpstr>PowerPoint Presentation</vt:lpstr>
      <vt:lpstr>Reflection</vt:lpstr>
    </vt:vector>
  </TitlesOfParts>
  <Company>BCOE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Sarah Anderberg</cp:lastModifiedBy>
  <cp:revision>89</cp:revision>
  <cp:lastPrinted>2016-01-11T20:13:23Z</cp:lastPrinted>
  <dcterms:created xsi:type="dcterms:W3CDTF">2015-10-28T00:09:46Z</dcterms:created>
  <dcterms:modified xsi:type="dcterms:W3CDTF">2020-05-15T17:23:04Z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0x0101007B325D0BF6BFBA49B0E445A56EAF4ADF</vt:lpwstr>
  </property>
</Properties>
</file>