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7" r:id="rId1"/>
  </p:sldMasterIdLst>
  <p:notesMasterIdLst>
    <p:notesMasterId r:id="rId20"/>
  </p:notesMasterIdLst>
  <p:sldIdLst>
    <p:sldId id="343" r:id="rId2"/>
    <p:sldId id="347" r:id="rId3"/>
    <p:sldId id="350" r:id="rId4"/>
    <p:sldId id="351" r:id="rId5"/>
    <p:sldId id="353" r:id="rId6"/>
    <p:sldId id="354" r:id="rId7"/>
    <p:sldId id="355" r:id="rId8"/>
    <p:sldId id="356" r:id="rId9"/>
    <p:sldId id="357" r:id="rId10"/>
    <p:sldId id="358" r:id="rId11"/>
    <p:sldId id="359" r:id="rId12"/>
    <p:sldId id="360" r:id="rId13"/>
    <p:sldId id="361" r:id="rId14"/>
    <p:sldId id="362" r:id="rId15"/>
    <p:sldId id="363" r:id="rId16"/>
    <p:sldId id="364" r:id="rId17"/>
    <p:sldId id="365" r:id="rId18"/>
    <p:sldId id="348" r:id="rId19"/>
  </p:sldIdLst>
  <p:sldSz cx="9144000" cy="6858000" type="screen4x3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99" autoAdjust="0"/>
    <p:restoredTop sz="86390" autoAdjust="0"/>
  </p:normalViewPr>
  <p:slideViewPr>
    <p:cSldViewPr>
      <p:cViewPr varScale="1">
        <p:scale>
          <a:sx n="99" d="100"/>
          <a:sy n="99" d="100"/>
        </p:scale>
        <p:origin x="156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" name="Shape 3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" name="Shape 4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" name="Shape 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marL="0" lvl="0" indent="-889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endParaRPr/>
          </a:p>
          <a:p>
            <a:pPr marL="457200" lvl="1" indent="-889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endParaRPr/>
          </a:p>
          <a:p>
            <a:pPr marL="914400" lvl="2" indent="-889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endParaRPr/>
          </a:p>
          <a:p>
            <a:pPr marL="1371600" lvl="3" indent="-889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endParaRPr/>
          </a:p>
          <a:p>
            <a:pPr marL="1828800" lvl="4" indent="-889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endParaRPr/>
          </a:p>
          <a:p>
            <a:pPr marL="2286000" lvl="5" indent="-889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endParaRPr/>
          </a:p>
          <a:p>
            <a:pPr marL="2743200" lvl="6" indent="-889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endParaRPr/>
          </a:p>
          <a:p>
            <a:pPr marL="3200400" lvl="7" indent="-889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endParaRPr/>
          </a:p>
          <a:p>
            <a:pPr marL="3657600" lvl="8" indent="-889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97526851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lvl="0" indent="-889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endParaRPr lang="en-US"/>
          </a:p>
          <a:p>
            <a:pPr marL="457200" lvl="1" indent="-889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endParaRPr lang="en-US"/>
          </a:p>
          <a:p>
            <a:pPr marL="914400" lvl="2" indent="-889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endParaRPr lang="en-US"/>
          </a:p>
          <a:p>
            <a:pPr marL="1371600" lvl="3" indent="-889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endParaRPr lang="en-US"/>
          </a:p>
          <a:p>
            <a:pPr marL="1828800" lvl="4" indent="-889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endParaRPr lang="en-US"/>
          </a:p>
          <a:p>
            <a:pPr marL="2286000" lvl="5" indent="-889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endParaRPr lang="en-US"/>
          </a:p>
          <a:p>
            <a:pPr marL="2743200" lvl="6" indent="-889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endParaRPr lang="en-US"/>
          </a:p>
          <a:p>
            <a:pPr marL="3200400" lvl="7" indent="-889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endParaRPr lang="en-US"/>
          </a:p>
          <a:p>
            <a:pPr marL="3657600" lvl="8" indent="-889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1572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lvl="0" indent="-889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endParaRPr lang="en-US"/>
          </a:p>
          <a:p>
            <a:pPr marL="457200" lvl="1" indent="-889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endParaRPr lang="en-US"/>
          </a:p>
          <a:p>
            <a:pPr marL="914400" lvl="2" indent="-889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endParaRPr lang="en-US"/>
          </a:p>
          <a:p>
            <a:pPr marL="1371600" lvl="3" indent="-889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endParaRPr lang="en-US"/>
          </a:p>
          <a:p>
            <a:pPr marL="1828800" lvl="4" indent="-889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endParaRPr lang="en-US"/>
          </a:p>
          <a:p>
            <a:pPr marL="2286000" lvl="5" indent="-889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endParaRPr lang="en-US"/>
          </a:p>
          <a:p>
            <a:pPr marL="2743200" lvl="6" indent="-889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endParaRPr lang="en-US"/>
          </a:p>
          <a:p>
            <a:pPr marL="3200400" lvl="7" indent="-889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endParaRPr lang="en-US"/>
          </a:p>
          <a:p>
            <a:pPr marL="3657600" lvl="8" indent="-889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5011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Body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3"/>
          <p:cNvSpPr>
            <a:spLocks noGrp="1"/>
          </p:cNvSpPr>
          <p:nvPr>
            <p:ph type="title"/>
          </p:nvPr>
        </p:nvSpPr>
        <p:spPr>
          <a:xfrm>
            <a:off x="75531" y="76201"/>
            <a:ext cx="9051925" cy="701458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sz="4000">
                <a:solidFill>
                  <a:srgbClr val="FFFFFF"/>
                </a:solidFill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12"/>
          <p:cNvSpPr>
            <a:spLocks noGrp="1"/>
          </p:cNvSpPr>
          <p:nvPr>
            <p:ph type="body" sz="quarter" idx="12"/>
          </p:nvPr>
        </p:nvSpPr>
        <p:spPr>
          <a:xfrm>
            <a:off x="1300873" y="2035728"/>
            <a:ext cx="6801057" cy="2635025"/>
          </a:xfrm>
          <a:prstGeom prst="rect">
            <a:avLst/>
          </a:prstGeom>
        </p:spPr>
        <p:txBody>
          <a:bodyPr vert="horz"/>
          <a:lstStyle>
            <a:lvl1pPr marL="0" indent="0">
              <a:spcBef>
                <a:spcPts val="0"/>
              </a:spcBef>
              <a:buFontTx/>
              <a:buNone/>
              <a:defRPr sz="2500">
                <a:latin typeface="Calibri"/>
                <a:cs typeface="Calibri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1300874" y="1447800"/>
            <a:ext cx="6801057" cy="587928"/>
          </a:xfrm>
          <a:prstGeom prst="rect">
            <a:avLst/>
          </a:prstGeom>
        </p:spPr>
        <p:txBody>
          <a:bodyPr vert="horz"/>
          <a:lstStyle>
            <a:lvl1pPr>
              <a:defRPr sz="3200" b="1">
                <a:solidFill>
                  <a:srgbClr val="000090"/>
                </a:solidFill>
                <a:latin typeface="Calibri"/>
                <a:cs typeface="Calibri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</p:nvPr>
        </p:nvSpPr>
        <p:spPr>
          <a:xfrm>
            <a:off x="1300873" y="4670753"/>
            <a:ext cx="6801058" cy="977394"/>
          </a:xfrm>
          <a:prstGeom prst="rect">
            <a:avLst/>
          </a:prstGeom>
        </p:spPr>
        <p:txBody>
          <a:bodyPr vert="horz"/>
          <a:lstStyle>
            <a:lvl1pPr marL="342900" indent="-342900">
              <a:buClr>
                <a:srgbClr val="FF0000"/>
              </a:buClr>
              <a:buSzPct val="100000"/>
              <a:buFont typeface="Wingdings" charset="2"/>
              <a:buChar char="§"/>
              <a:defRPr sz="2500">
                <a:latin typeface="Calibri"/>
                <a:cs typeface="Calibri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Two Columns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3"/>
          <p:cNvSpPr>
            <a:spLocks noGrp="1"/>
          </p:cNvSpPr>
          <p:nvPr>
            <p:ph type="title"/>
          </p:nvPr>
        </p:nvSpPr>
        <p:spPr>
          <a:xfrm>
            <a:off x="75531" y="76201"/>
            <a:ext cx="9051925" cy="701458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sz="4000">
                <a:solidFill>
                  <a:srgbClr val="FFFFFF"/>
                </a:solidFill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12"/>
          <p:cNvSpPr>
            <a:spLocks noGrp="1"/>
          </p:cNvSpPr>
          <p:nvPr>
            <p:ph type="body" sz="quarter" idx="12"/>
          </p:nvPr>
        </p:nvSpPr>
        <p:spPr>
          <a:xfrm>
            <a:off x="1300873" y="2035728"/>
            <a:ext cx="6801057" cy="2635025"/>
          </a:xfrm>
          <a:prstGeom prst="rect">
            <a:avLst/>
          </a:prstGeom>
        </p:spPr>
        <p:txBody>
          <a:bodyPr vert="horz"/>
          <a:lstStyle>
            <a:lvl1pPr marL="0" indent="0">
              <a:spcBef>
                <a:spcPts val="0"/>
              </a:spcBef>
              <a:buFontTx/>
              <a:buNone/>
              <a:defRPr sz="2500">
                <a:latin typeface="Calibri"/>
                <a:cs typeface="Calibri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1300874" y="1447800"/>
            <a:ext cx="6801057" cy="587928"/>
          </a:xfrm>
          <a:prstGeom prst="rect">
            <a:avLst/>
          </a:prstGeom>
        </p:spPr>
        <p:txBody>
          <a:bodyPr vert="horz"/>
          <a:lstStyle>
            <a:lvl1pPr>
              <a:defRPr sz="3200" b="1">
                <a:solidFill>
                  <a:srgbClr val="000090"/>
                </a:solidFill>
                <a:latin typeface="Calibri"/>
                <a:cs typeface="Calibri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5"/>
          </p:nvPr>
        </p:nvSpPr>
        <p:spPr>
          <a:xfrm>
            <a:off x="1300873" y="4670753"/>
            <a:ext cx="6801058" cy="977394"/>
          </a:xfrm>
          <a:prstGeom prst="rect">
            <a:avLst/>
          </a:prstGeom>
        </p:spPr>
        <p:txBody>
          <a:bodyPr vert="horz"/>
          <a:lstStyle>
            <a:lvl1pPr marL="342900" indent="-342900">
              <a:buClr>
                <a:srgbClr val="FF0000"/>
              </a:buClr>
              <a:buSzPct val="100000"/>
              <a:buFont typeface="Wingdings" charset="2"/>
              <a:buChar char="§"/>
              <a:defRPr sz="2500">
                <a:latin typeface="Calibri"/>
                <a:cs typeface="Calibri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3"/>
          <p:cNvSpPr>
            <a:spLocks noGrp="1"/>
          </p:cNvSpPr>
          <p:nvPr>
            <p:ph type="title"/>
          </p:nvPr>
        </p:nvSpPr>
        <p:spPr>
          <a:xfrm>
            <a:off x="75531" y="76201"/>
            <a:ext cx="9051925" cy="701458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sz="4000">
                <a:solidFill>
                  <a:srgbClr val="FFFFFF"/>
                </a:solidFill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2"/>
          </p:nvPr>
        </p:nvSpPr>
        <p:spPr>
          <a:xfrm>
            <a:off x="1300873" y="2035728"/>
            <a:ext cx="6801057" cy="2635025"/>
          </a:xfrm>
          <a:prstGeom prst="rect">
            <a:avLst/>
          </a:prstGeom>
        </p:spPr>
        <p:txBody>
          <a:bodyPr vert="horz"/>
          <a:lstStyle>
            <a:lvl1pPr marL="0" indent="0">
              <a:spcBef>
                <a:spcPts val="0"/>
              </a:spcBef>
              <a:buFontTx/>
              <a:buNone/>
              <a:defRPr sz="2500">
                <a:latin typeface="Calibri"/>
                <a:cs typeface="Calibri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1300874" y="1447800"/>
            <a:ext cx="6801057" cy="587928"/>
          </a:xfrm>
          <a:prstGeom prst="rect">
            <a:avLst/>
          </a:prstGeom>
        </p:spPr>
        <p:txBody>
          <a:bodyPr vert="horz"/>
          <a:lstStyle>
            <a:lvl1pPr>
              <a:defRPr sz="3200" b="1">
                <a:solidFill>
                  <a:srgbClr val="000090"/>
                </a:solidFill>
                <a:latin typeface="Calibri"/>
                <a:cs typeface="Calibri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5"/>
          </p:nvPr>
        </p:nvSpPr>
        <p:spPr>
          <a:xfrm>
            <a:off x="1300873" y="4670753"/>
            <a:ext cx="6801058" cy="977394"/>
          </a:xfrm>
          <a:prstGeom prst="rect">
            <a:avLst/>
          </a:prstGeom>
        </p:spPr>
        <p:txBody>
          <a:bodyPr vert="horz"/>
          <a:lstStyle>
            <a:lvl1pPr marL="342900" indent="-342900">
              <a:buClr>
                <a:srgbClr val="FF0000"/>
              </a:buClr>
              <a:buSzPct val="100000"/>
              <a:buFont typeface="Wingdings" charset="2"/>
              <a:buChar char="§"/>
              <a:defRPr sz="2500">
                <a:latin typeface="Calibri"/>
                <a:cs typeface="Calibri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aption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3"/>
          <p:cNvSpPr>
            <a:spLocks noGrp="1"/>
          </p:cNvSpPr>
          <p:nvPr>
            <p:ph type="title"/>
          </p:nvPr>
        </p:nvSpPr>
        <p:spPr>
          <a:xfrm>
            <a:off x="75531" y="76201"/>
            <a:ext cx="9051925" cy="701458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sz="4000">
                <a:solidFill>
                  <a:srgbClr val="FFFFFF"/>
                </a:solidFill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2"/>
          </p:nvPr>
        </p:nvSpPr>
        <p:spPr>
          <a:xfrm>
            <a:off x="1300873" y="2035728"/>
            <a:ext cx="6801057" cy="2635025"/>
          </a:xfrm>
          <a:prstGeom prst="rect">
            <a:avLst/>
          </a:prstGeom>
        </p:spPr>
        <p:txBody>
          <a:bodyPr vert="horz"/>
          <a:lstStyle>
            <a:lvl1pPr marL="0" indent="0">
              <a:spcBef>
                <a:spcPts val="0"/>
              </a:spcBef>
              <a:buFontTx/>
              <a:buNone/>
              <a:defRPr sz="2500">
                <a:latin typeface="Calibri"/>
                <a:cs typeface="Calibri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1300874" y="1447800"/>
            <a:ext cx="6801057" cy="587928"/>
          </a:xfrm>
          <a:prstGeom prst="rect">
            <a:avLst/>
          </a:prstGeom>
        </p:spPr>
        <p:txBody>
          <a:bodyPr vert="horz"/>
          <a:lstStyle>
            <a:lvl1pPr>
              <a:defRPr sz="3200" b="1">
                <a:solidFill>
                  <a:srgbClr val="000090"/>
                </a:solidFill>
                <a:latin typeface="Calibri"/>
                <a:cs typeface="Calibri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5"/>
          </p:nvPr>
        </p:nvSpPr>
        <p:spPr>
          <a:xfrm>
            <a:off x="1300873" y="4670753"/>
            <a:ext cx="6801058" cy="977394"/>
          </a:xfrm>
          <a:prstGeom prst="rect">
            <a:avLst/>
          </a:prstGeom>
        </p:spPr>
        <p:txBody>
          <a:bodyPr vert="horz"/>
          <a:lstStyle>
            <a:lvl1pPr marL="342900" indent="-342900">
              <a:buClr>
                <a:srgbClr val="FF0000"/>
              </a:buClr>
              <a:buSzPct val="100000"/>
              <a:buFont typeface="Wingdings" charset="2"/>
              <a:buChar char="§"/>
              <a:defRPr sz="2500">
                <a:latin typeface="Calibri"/>
                <a:cs typeface="Calibri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3"/>
          <p:cNvSpPr>
            <a:spLocks noGrp="1"/>
          </p:cNvSpPr>
          <p:nvPr>
            <p:ph type="title"/>
          </p:nvPr>
        </p:nvSpPr>
        <p:spPr>
          <a:xfrm>
            <a:off x="75531" y="76201"/>
            <a:ext cx="9051925" cy="701458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sz="4000">
                <a:solidFill>
                  <a:srgbClr val="FFFFFF"/>
                </a:solidFill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2"/>
          <p:cNvSpPr>
            <a:spLocks noGrp="1"/>
          </p:cNvSpPr>
          <p:nvPr>
            <p:ph type="body" sz="quarter" idx="12"/>
          </p:nvPr>
        </p:nvSpPr>
        <p:spPr>
          <a:xfrm>
            <a:off x="1300873" y="2035728"/>
            <a:ext cx="6801057" cy="2635025"/>
          </a:xfrm>
          <a:prstGeom prst="rect">
            <a:avLst/>
          </a:prstGeom>
        </p:spPr>
        <p:txBody>
          <a:bodyPr vert="horz"/>
          <a:lstStyle>
            <a:lvl1pPr marL="0" indent="0">
              <a:spcBef>
                <a:spcPts val="0"/>
              </a:spcBef>
              <a:buFontTx/>
              <a:buNone/>
              <a:defRPr sz="2500">
                <a:latin typeface="Calibri"/>
                <a:cs typeface="Calibri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1300874" y="1447800"/>
            <a:ext cx="6801057" cy="587928"/>
          </a:xfrm>
          <a:prstGeom prst="rect">
            <a:avLst/>
          </a:prstGeom>
        </p:spPr>
        <p:txBody>
          <a:bodyPr vert="horz"/>
          <a:lstStyle>
            <a:lvl1pPr>
              <a:defRPr sz="3200" b="1">
                <a:solidFill>
                  <a:srgbClr val="000090"/>
                </a:solidFill>
                <a:latin typeface="Calibri"/>
                <a:cs typeface="Calibri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5"/>
          </p:nvPr>
        </p:nvSpPr>
        <p:spPr>
          <a:xfrm>
            <a:off x="1300873" y="4670753"/>
            <a:ext cx="6801058" cy="977394"/>
          </a:xfrm>
          <a:prstGeom prst="rect">
            <a:avLst/>
          </a:prstGeom>
        </p:spPr>
        <p:txBody>
          <a:bodyPr vert="horz"/>
          <a:lstStyle>
            <a:lvl1pPr marL="342900" indent="-342900">
              <a:buClr>
                <a:srgbClr val="FF0000"/>
              </a:buClr>
              <a:buSzPct val="100000"/>
              <a:buFont typeface="Wingdings" charset="2"/>
              <a:buChar char="§"/>
              <a:defRPr sz="2500">
                <a:latin typeface="Calibri"/>
                <a:cs typeface="Calibri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/>
          <p:cNvSpPr/>
          <p:nvPr/>
        </p:nvSpPr>
        <p:spPr>
          <a:xfrm>
            <a:off x="341086" y="928914"/>
            <a:ext cx="8432800" cy="17707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707" y="968189"/>
            <a:ext cx="7799387" cy="1237130"/>
          </a:xfrm>
        </p:spPr>
        <p:txBody>
          <a:bodyPr anchor="b" anchorCtr="0"/>
          <a:lstStyle>
            <a:lvl1pPr algn="r">
              <a:lnSpc>
                <a:spcPts val="5000"/>
              </a:lnSpc>
              <a:defRPr sz="460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707" y="2209799"/>
            <a:ext cx="7799387" cy="466165"/>
          </a:xfrm>
        </p:spPr>
        <p:txBody>
          <a:bodyPr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08177-43BB-754A-BE70-13BE2E6D232D}" type="datetimeFigureOut">
              <a:rPr lang="en-US" smtClean="0"/>
              <a:pPr/>
              <a:t>8/16/2016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05300" y="6492875"/>
            <a:ext cx="533400" cy="365125"/>
          </a:xfr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fld id="{136810B0-8DBB-A04A-8CF6-EE1494CBE69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457200" y="816802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9" name="Picture 8" descr="TitleSlideTop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457200"/>
            <a:ext cx="8229600" cy="356646"/>
          </a:xfrm>
          <a:prstGeom prst="rect">
            <a:avLst/>
          </a:prstGeom>
        </p:spPr>
      </p:pic>
      <p:pic>
        <p:nvPicPr>
          <p:cNvPr id="10" name="Picture 9" descr="TitleSlideBotto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700601"/>
            <a:ext cx="8229600" cy="3700199"/>
          </a:xfrm>
          <a:prstGeom prst="rect">
            <a:avLst/>
          </a:prstGeom>
        </p:spPr>
      </p:pic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247" y="6492875"/>
            <a:ext cx="34155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8360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08177-43BB-754A-BE70-13BE2E6D232D}" type="datetimeFigureOut">
              <a:rPr lang="en-US" smtClean="0"/>
              <a:pPr/>
              <a:t>8/16/2016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810B0-8DBB-A04A-8CF6-EE1494CBE69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17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8" r:id="rId6"/>
    <p:sldLayoutId id="2147483659" r:id="rId7"/>
  </p:sldLayoutIdLst>
  <p:hf sldNum="0"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ctr" rtl="0">
        <a:lnSpc>
          <a:spcPct val="100000"/>
        </a:lnSpc>
        <a:spcBef>
          <a:spcPts val="0"/>
        </a:spcBef>
        <a:spcAft>
          <a:spcPts val="0"/>
        </a:spcAft>
        <a:buNone/>
        <a:defRPr sz="4000" b="1" i="0" u="none" strike="noStrike" cap="none" baseline="0">
          <a:solidFill>
            <a:srgbClr val="FFFFFF"/>
          </a:solidFill>
          <a:latin typeface="Calibri"/>
          <a:ea typeface="Arial"/>
          <a:cs typeface="Calibri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2000" b="0" i="0" u="none" strike="noStrike" cap="none" baseline="0">
          <a:solidFill>
            <a:srgbClr val="000000"/>
          </a:solidFill>
          <a:latin typeface="Calibri"/>
          <a:ea typeface="Arial"/>
          <a:cs typeface="Calibri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6446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5837" y="4043994"/>
            <a:ext cx="7647763" cy="2379677"/>
          </a:xfrm>
        </p:spPr>
        <p:txBody>
          <a:bodyPr>
            <a:normAutofit/>
          </a:bodyPr>
          <a:lstStyle/>
          <a:p>
            <a:pPr>
              <a:buNone/>
            </a:pPr>
            <a:endParaRPr lang="en-US" sz="3200" dirty="0"/>
          </a:p>
          <a:p>
            <a:endParaRPr lang="en-US" sz="3200" dirty="0"/>
          </a:p>
          <a:p>
            <a:endParaRPr 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573692" y="3962400"/>
            <a:ext cx="81720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US" sz="3200" dirty="0"/>
              <a:t>Learn more about El </a:t>
            </a:r>
            <a:r>
              <a:rPr lang="en-US" sz="3200" dirty="0" err="1"/>
              <a:t>Teatro’s</a:t>
            </a:r>
            <a:r>
              <a:rPr lang="en-US" sz="3200" dirty="0"/>
              <a:t> work at:</a:t>
            </a:r>
          </a:p>
          <a:p>
            <a:pPr algn="ctr">
              <a:buNone/>
            </a:pPr>
            <a:r>
              <a:rPr lang="en-US" sz="3200" dirty="0"/>
              <a:t>http://hidvl.nyu.edu/video/000539742.html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15240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</a:rPr>
              <a:t>The Four Roads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9400" y="1215326"/>
            <a:ext cx="3269067" cy="2451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399909291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/>
              <a:t>A.C.T.O.S</a:t>
            </a:r>
          </a:p>
        </p:txBody>
      </p:sp>
      <p:sp>
        <p:nvSpPr>
          <p:cNvPr id="3" name="Subtitle 2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Arts Integrated Instructional Pedagogy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6893" y="2046957"/>
            <a:ext cx="5029200" cy="3352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230224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A.C.T.O.S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8813" y="2286000"/>
            <a:ext cx="7824787" cy="3840163"/>
          </a:xfrm>
        </p:spPr>
        <p:txBody>
          <a:bodyPr>
            <a:normAutofit/>
          </a:bodyPr>
          <a:lstStyle/>
          <a:p>
            <a:r>
              <a:rPr lang="en-US" sz="3200" dirty="0"/>
              <a:t>A.C.T.O.S is an arts integrated instructional pedagogy that ties visual and performing arts and CCSS instructional practices.</a:t>
            </a:r>
          </a:p>
          <a:p>
            <a:endParaRPr lang="en-US" sz="3200"/>
          </a:p>
          <a:p>
            <a:r>
              <a:rPr lang="en-US" sz="3200"/>
              <a:t>A.C.T.O.S </a:t>
            </a:r>
            <a:r>
              <a:rPr lang="en-US" sz="3200" dirty="0"/>
              <a:t>is based in a culturally and linguistically responsive teaching pedagogy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15240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+mn-lt"/>
              </a:rPr>
              <a:t>A.C.T.O.S.</a:t>
            </a:r>
            <a:r>
              <a:rPr lang="en-US" sz="4000" dirty="0">
                <a:latin typeface="+mn-lt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72901499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							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endParaRPr lang="en-US" sz="32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905000" y="1676400"/>
            <a:ext cx="6197600" cy="384016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82575" indent="-282575" algn="l" defTabSz="914400" rtl="0" eaLnBrk="1" latinLnBrk="0" hangingPunct="1">
              <a:spcBef>
                <a:spcPts val="18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77850" indent="-295275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60425" indent="-282575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143000" indent="-282575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425575" indent="-282575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0000"/>
              </a:buClr>
            </a:pPr>
            <a:r>
              <a:rPr lang="en-US" sz="4400" b="1">
                <a:solidFill>
                  <a:prstClr val="black">
                    <a:lumMod val="85000"/>
                    <a:lumOff val="15000"/>
                  </a:prstClr>
                </a:solidFill>
                <a:latin typeface="Calisto MT"/>
              </a:rPr>
              <a:t>A</a:t>
            </a:r>
            <a:r>
              <a:rPr lang="en-US" sz="3200">
                <a:solidFill>
                  <a:prstClr val="black">
                    <a:lumMod val="85000"/>
                    <a:lumOff val="15000"/>
                  </a:prstClr>
                </a:solidFill>
                <a:latin typeface="Calisto MT"/>
              </a:rPr>
              <a:t>ctivate Learner</a:t>
            </a:r>
          </a:p>
          <a:p>
            <a:pPr>
              <a:buClr>
                <a:srgbClr val="990000"/>
              </a:buClr>
            </a:pPr>
            <a:r>
              <a:rPr lang="en-US" sz="4400" b="1">
                <a:solidFill>
                  <a:prstClr val="black">
                    <a:lumMod val="85000"/>
                    <a:lumOff val="15000"/>
                  </a:prstClr>
                </a:solidFill>
                <a:latin typeface="Calisto MT"/>
              </a:rPr>
              <a:t>C</a:t>
            </a:r>
            <a:r>
              <a:rPr lang="en-US" sz="3200">
                <a:solidFill>
                  <a:prstClr val="black">
                    <a:lumMod val="85000"/>
                    <a:lumOff val="15000"/>
                  </a:prstClr>
                </a:solidFill>
                <a:latin typeface="Calisto MT"/>
              </a:rPr>
              <a:t>ultivate Meaning /Heart</a:t>
            </a:r>
          </a:p>
          <a:p>
            <a:pPr>
              <a:buClr>
                <a:srgbClr val="990000"/>
              </a:buClr>
            </a:pPr>
            <a:r>
              <a:rPr lang="en-US" sz="4400" b="1">
                <a:solidFill>
                  <a:prstClr val="black">
                    <a:lumMod val="85000"/>
                    <a:lumOff val="15000"/>
                  </a:prstClr>
                </a:solidFill>
                <a:latin typeface="Calisto MT"/>
              </a:rPr>
              <a:t>T</a:t>
            </a:r>
            <a:r>
              <a:rPr lang="en-US" sz="3200">
                <a:solidFill>
                  <a:prstClr val="black">
                    <a:lumMod val="85000"/>
                    <a:lumOff val="15000"/>
                  </a:prstClr>
                </a:solidFill>
                <a:latin typeface="Calisto MT"/>
              </a:rPr>
              <a:t>each to Learn</a:t>
            </a:r>
          </a:p>
          <a:p>
            <a:pPr>
              <a:buClr>
                <a:srgbClr val="990000"/>
              </a:buClr>
            </a:pPr>
            <a:r>
              <a:rPr lang="en-US" sz="4757" b="1">
                <a:solidFill>
                  <a:prstClr val="black">
                    <a:lumMod val="85000"/>
                    <a:lumOff val="15000"/>
                  </a:prstClr>
                </a:solidFill>
                <a:latin typeface="Calisto MT"/>
              </a:rPr>
              <a:t>O</a:t>
            </a:r>
            <a:r>
              <a:rPr lang="en-US" sz="3200">
                <a:solidFill>
                  <a:prstClr val="black">
                    <a:lumMod val="85000"/>
                    <a:lumOff val="15000"/>
                  </a:prstClr>
                </a:solidFill>
                <a:latin typeface="Calisto MT"/>
              </a:rPr>
              <a:t>pen Minds</a:t>
            </a:r>
          </a:p>
          <a:p>
            <a:pPr>
              <a:buClr>
                <a:srgbClr val="990000"/>
              </a:buClr>
            </a:pPr>
            <a:r>
              <a:rPr lang="en-US" sz="4757" b="1">
                <a:solidFill>
                  <a:prstClr val="black">
                    <a:lumMod val="85000"/>
                    <a:lumOff val="15000"/>
                  </a:prstClr>
                </a:solidFill>
                <a:latin typeface="Calisto MT"/>
              </a:rPr>
              <a:t>S</a:t>
            </a:r>
            <a:r>
              <a:rPr lang="en-US" sz="3200">
                <a:solidFill>
                  <a:prstClr val="black">
                    <a:lumMod val="85000"/>
                    <a:lumOff val="15000"/>
                  </a:prstClr>
                </a:solidFill>
                <a:latin typeface="Calisto MT"/>
              </a:rPr>
              <a:t>erve Community</a:t>
            </a:r>
            <a:endParaRPr lang="en-US" sz="3200" dirty="0">
              <a:solidFill>
                <a:prstClr val="black">
                  <a:lumMod val="85000"/>
                  <a:lumOff val="15000"/>
                </a:prstClr>
              </a:solidFill>
              <a:latin typeface="Calisto M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5240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+mn-lt"/>
              </a:rPr>
              <a:t>A.C.T.O.S.</a:t>
            </a:r>
            <a:r>
              <a:rPr lang="en-US" sz="4000" dirty="0">
                <a:latin typeface="+mn-lt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19351055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8812" y="1954001"/>
            <a:ext cx="3900297" cy="4741166"/>
          </a:xfrm>
        </p:spPr>
        <p:txBody>
          <a:bodyPr>
            <a:normAutofit/>
          </a:bodyPr>
          <a:lstStyle/>
          <a:p>
            <a:pPr>
              <a:buNone/>
            </a:pPr>
            <a:endParaRPr lang="en-US" sz="2800" dirty="0"/>
          </a:p>
          <a:p>
            <a:r>
              <a:rPr lang="en-US" sz="4800" b="1" dirty="0"/>
              <a:t>A</a:t>
            </a:r>
            <a:r>
              <a:rPr lang="en-US" sz="2800" dirty="0"/>
              <a:t>ctivate Learner</a:t>
            </a:r>
          </a:p>
          <a:p>
            <a:pPr>
              <a:buNone/>
            </a:pPr>
            <a:endParaRPr lang="en-US" sz="1600" dirty="0"/>
          </a:p>
          <a:p>
            <a:r>
              <a:rPr lang="en-US" sz="4800" b="1" dirty="0"/>
              <a:t>C</a:t>
            </a:r>
            <a:r>
              <a:rPr lang="en-US" sz="2800" dirty="0"/>
              <a:t>ultivate Heart and Meaning</a:t>
            </a:r>
          </a:p>
          <a:p>
            <a:pPr>
              <a:buNone/>
            </a:pPr>
            <a:endParaRPr lang="en-US" sz="2800" dirty="0"/>
          </a:p>
          <a:p>
            <a:endParaRPr lang="en-US" sz="2800" dirty="0"/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4130335" y="2876723"/>
            <a:ext cx="1270038" cy="26053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4510260" y="4624469"/>
            <a:ext cx="890113" cy="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536062" y="2181968"/>
            <a:ext cx="31371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VAPA Hands On</a:t>
            </a:r>
          </a:p>
          <a:p>
            <a:r>
              <a:rPr lang="en-US" sz="2400" dirty="0"/>
              <a:t>Kinesthetic Opener</a:t>
            </a:r>
          </a:p>
          <a:p>
            <a:r>
              <a:rPr lang="en-US" sz="2400" dirty="0"/>
              <a:t>Anticipatory Set</a:t>
            </a:r>
          </a:p>
          <a:p>
            <a:r>
              <a:rPr lang="en-US" sz="2400" dirty="0"/>
              <a:t>Ties to text or stimuli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002828" y="4678746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5536062" y="4078582"/>
            <a:ext cx="313710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Learners make meaningful connections with subject material</a:t>
            </a:r>
          </a:p>
          <a:p>
            <a:r>
              <a:rPr lang="en-US" sz="2400" dirty="0"/>
              <a:t>Laying groundwork for understanding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15240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+mn-lt"/>
              </a:rPr>
              <a:t>A.C.T.O.S.</a:t>
            </a:r>
            <a:r>
              <a:rPr lang="en-US" sz="4000" dirty="0">
                <a:latin typeface="+mn-lt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077886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A.C.T.O.S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3532" y="1574056"/>
            <a:ext cx="3289071" cy="5121111"/>
          </a:xfrm>
        </p:spPr>
        <p:txBody>
          <a:bodyPr>
            <a:normAutofit/>
          </a:bodyPr>
          <a:lstStyle/>
          <a:p>
            <a:pPr>
              <a:buNone/>
            </a:pPr>
            <a:endParaRPr lang="en-US" sz="2800" dirty="0"/>
          </a:p>
          <a:p>
            <a:pPr>
              <a:buNone/>
            </a:pPr>
            <a:endParaRPr lang="en-US" sz="1200" dirty="0"/>
          </a:p>
          <a:p>
            <a:r>
              <a:rPr lang="en-US" sz="4800" b="1" dirty="0"/>
              <a:t>T</a:t>
            </a:r>
            <a:r>
              <a:rPr lang="en-US" sz="2800" dirty="0"/>
              <a:t>each To Learn</a:t>
            </a:r>
          </a:p>
          <a:p>
            <a:pPr>
              <a:buNone/>
            </a:pPr>
            <a:endParaRPr lang="en-US" sz="1200" dirty="0"/>
          </a:p>
          <a:p>
            <a:pPr>
              <a:buNone/>
            </a:pPr>
            <a:endParaRPr lang="en-US" sz="1200" dirty="0"/>
          </a:p>
          <a:p>
            <a:r>
              <a:rPr lang="en-US" sz="4800" b="1" dirty="0"/>
              <a:t>O</a:t>
            </a:r>
            <a:r>
              <a:rPr lang="en-US" sz="2800" dirty="0"/>
              <a:t>pen Minds</a:t>
            </a:r>
          </a:p>
          <a:p>
            <a:endParaRPr lang="en-US" sz="2800" dirty="0"/>
          </a:p>
          <a:p>
            <a:pPr>
              <a:buNone/>
            </a:pPr>
            <a:endParaRPr lang="en-US" sz="2800" dirty="0"/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4222603" y="2876723"/>
            <a:ext cx="1118068" cy="26053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4450558" y="4939280"/>
            <a:ext cx="890113" cy="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536062" y="2181968"/>
            <a:ext cx="31371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CCSS</a:t>
            </a:r>
          </a:p>
          <a:p>
            <a:r>
              <a:rPr lang="en-US" sz="2400" dirty="0"/>
              <a:t>Model Skill Development &amp;</a:t>
            </a:r>
          </a:p>
          <a:p>
            <a:r>
              <a:rPr lang="en-US" sz="2400" dirty="0"/>
              <a:t>Content Learning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536062" y="4078582"/>
            <a:ext cx="31371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Student Collaborative Practice </a:t>
            </a:r>
          </a:p>
          <a:p>
            <a:r>
              <a:rPr lang="en-US" sz="2400" dirty="0"/>
              <a:t>Reflection using the CCSS skill modeled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15240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+mn-lt"/>
              </a:rPr>
              <a:t>A.C.T.O.S.</a:t>
            </a:r>
            <a:r>
              <a:rPr lang="en-US" sz="4000" dirty="0">
                <a:latin typeface="+mn-lt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0984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A.C.T.O.S</a:t>
            </a: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499331" y="1779293"/>
            <a:ext cx="3289071" cy="224710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marL="282575" marR="0" lvl="0" indent="-282575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75000"/>
              <a:buFont typeface="Wingdings" pitchFamily="2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82575" marR="0" lvl="0" indent="-282575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75000"/>
              <a:buFont typeface="Wingdings" pitchFamily="2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82575" marR="0" lvl="0" indent="-282575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75000"/>
              <a:buFont typeface="Wingdings" pitchFamily="2" charset="2"/>
              <a:buChar char="n"/>
              <a:tabLst/>
              <a:defRPr/>
            </a:pPr>
            <a:r>
              <a:rPr lang="en-US" sz="5189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erve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Community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82575" marR="0" lvl="0" indent="-282575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75000"/>
              <a:buFont typeface="Wingdings" pitchFamily="2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82575" marR="0" lvl="0" indent="-282575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75000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82575" marR="0" lvl="0" indent="-282575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75000"/>
              <a:buFont typeface="Wingdings" pitchFamily="2" charset="2"/>
              <a:buChar char="n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82575" marR="0" lvl="0" indent="-282575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75000"/>
              <a:buFont typeface="Wingdings" pitchFamily="2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020848" y="2808360"/>
            <a:ext cx="36472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Shared Learning </a:t>
            </a:r>
          </a:p>
          <a:p>
            <a:r>
              <a:rPr lang="en-US" sz="2400" dirty="0"/>
              <a:t>Check for Understanding</a:t>
            </a:r>
          </a:p>
          <a:p>
            <a:r>
              <a:rPr lang="en-US" sz="2400" dirty="0"/>
              <a:t>Demonstration </a:t>
            </a:r>
          </a:p>
          <a:p>
            <a:r>
              <a:rPr lang="en-US" sz="2400" dirty="0"/>
              <a:t>Ties to Kinesthetic Opener</a:t>
            </a:r>
          </a:p>
        </p:txBody>
      </p:sp>
      <p:cxnSp>
        <p:nvCxnSpPr>
          <p:cNvPr id="25" name="Straight Arrow Connector 24"/>
          <p:cNvCxnSpPr/>
          <p:nvPr/>
        </p:nvCxnSpPr>
        <p:spPr>
          <a:xfrm flipV="1">
            <a:off x="3788402" y="3593190"/>
            <a:ext cx="890113" cy="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0" y="15240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+mn-lt"/>
              </a:rPr>
              <a:t>A.C.T.O.S.</a:t>
            </a:r>
            <a:r>
              <a:rPr lang="en-US" sz="4000" dirty="0">
                <a:latin typeface="+mn-lt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018223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Engagement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/>
          </a:bodyPr>
          <a:lstStyle/>
          <a:p>
            <a:pPr algn="ctr">
              <a:buNone/>
            </a:pPr>
            <a:r>
              <a:rPr lang="en-US" sz="4400" dirty="0"/>
              <a:t>“Tell me and I forget</a:t>
            </a:r>
          </a:p>
          <a:p>
            <a:pPr algn="ctr">
              <a:buNone/>
            </a:pPr>
            <a:r>
              <a:rPr lang="en-US" sz="4400" dirty="0"/>
              <a:t>Show me and I may remember</a:t>
            </a:r>
          </a:p>
          <a:p>
            <a:pPr algn="ctr">
              <a:buNone/>
            </a:pPr>
            <a:r>
              <a:rPr lang="en-US" sz="4400" dirty="0"/>
              <a:t>Involve me and I’ll understand.”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917325" y="5634036"/>
            <a:ext cx="19132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- Chinese Proverb</a:t>
            </a:r>
          </a:p>
        </p:txBody>
      </p:sp>
    </p:spTree>
    <p:extLst>
      <p:ext uri="{BB962C8B-B14F-4D97-AF65-F5344CB8AC3E}">
        <p14:creationId xmlns:p14="http://schemas.microsoft.com/office/powerpoint/2010/main" val="611791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1219200" y="3276600"/>
            <a:ext cx="6801057" cy="587928"/>
          </a:xfrm>
        </p:spPr>
        <p:txBody>
          <a:bodyPr/>
          <a:lstStyle/>
          <a:p>
            <a:pPr algn="ctr"/>
            <a:r>
              <a:rPr lang="en-US" dirty="0"/>
              <a:t>We hope you can utilize some of these strategies in your educational setting. </a:t>
            </a:r>
          </a:p>
        </p:txBody>
      </p:sp>
    </p:spTree>
    <p:extLst>
      <p:ext uri="{BB962C8B-B14F-4D97-AF65-F5344CB8AC3E}">
        <p14:creationId xmlns:p14="http://schemas.microsoft.com/office/powerpoint/2010/main" val="2296420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Arts Integration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This module will cover key strategies for teaching arts integration that is culturally responsive. </a:t>
            </a:r>
          </a:p>
          <a:p>
            <a:endParaRPr lang="en-US" dirty="0"/>
          </a:p>
          <a:p>
            <a:r>
              <a:rPr lang="en-US" dirty="0"/>
              <a:t>The strategies in this module can be incorporated across the curriculum for K-8 teachers and learners. 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Creativity at the Core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15805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7644" y="2590800"/>
            <a:ext cx="7647763" cy="3577977"/>
          </a:xfrm>
        </p:spPr>
        <p:txBody>
          <a:bodyPr>
            <a:norm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/>
              <a:t>Analyze, synthesize and evaluate data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/>
              <a:t>Apply knowledge to create new ideas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/>
              <a:t>Find multiple solutions to problems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/>
              <a:t>Predict and resolve conflict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/>
              <a:t>Communicate and express new ideas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/>
              <a:t>Work collaboratively</a:t>
            </a:r>
          </a:p>
          <a:p>
            <a:endParaRPr lang="en-US" sz="3200" dirty="0"/>
          </a:p>
          <a:p>
            <a:endParaRPr lang="en-US" sz="3200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499330" y="673045"/>
            <a:ext cx="4852196" cy="868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5000"/>
              <a:buFont typeface="Wingdings" pitchFamily="2" charset="2"/>
              <a:buNone/>
              <a:tabLst/>
              <a:defRPr/>
            </a:pP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2861" y="1539886"/>
            <a:ext cx="81720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2400" dirty="0"/>
              <a:t>Thinkers and problem solvers for the 21</a:t>
            </a:r>
            <a:r>
              <a:rPr lang="en-US" sz="2400" baseline="30000" dirty="0"/>
              <a:t>st</a:t>
            </a:r>
            <a:r>
              <a:rPr lang="en-US" sz="2400" dirty="0"/>
              <a:t> century must possess the following abilities: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2800" y="3352800"/>
            <a:ext cx="1228725" cy="1714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							</a:t>
            </a:r>
          </a:p>
        </p:txBody>
      </p:sp>
      <p:sp>
        <p:nvSpPr>
          <p:cNvPr id="8" name="Rectangle 7"/>
          <p:cNvSpPr/>
          <p:nvPr/>
        </p:nvSpPr>
        <p:spPr>
          <a:xfrm>
            <a:off x="1828800" y="193901"/>
            <a:ext cx="69167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+mn-lt"/>
              </a:rPr>
              <a:t>21</a:t>
            </a:r>
            <a:r>
              <a:rPr lang="en-US" sz="4000" b="1" baseline="30000" dirty="0">
                <a:solidFill>
                  <a:schemeClr val="bg1"/>
                </a:solidFill>
                <a:latin typeface="+mn-lt"/>
              </a:rPr>
              <a:t>st</a:t>
            </a:r>
            <a:r>
              <a:rPr lang="en-US" sz="4000" b="1" dirty="0">
                <a:solidFill>
                  <a:schemeClr val="bg1"/>
                </a:solidFill>
                <a:latin typeface="+mn-lt"/>
              </a:rPr>
              <a:t> Century Learners 	</a:t>
            </a:r>
            <a:br>
              <a:rPr lang="en-US" sz="4000" b="1" dirty="0">
                <a:solidFill>
                  <a:schemeClr val="bg1"/>
                </a:solidFill>
                <a:latin typeface="+mn-lt"/>
              </a:rPr>
            </a:b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10210645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						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5837" y="4876800"/>
            <a:ext cx="7647763" cy="1546871"/>
          </a:xfrm>
        </p:spPr>
        <p:txBody>
          <a:bodyPr>
            <a:normAutofit/>
          </a:bodyPr>
          <a:lstStyle/>
          <a:p>
            <a:r>
              <a:rPr lang="en-US" sz="3200" dirty="0"/>
              <a:t>Education! Providing opportunities for our students to learn via the creative process.</a:t>
            </a:r>
          </a:p>
          <a:p>
            <a:endParaRPr lang="en-US" sz="3200" dirty="0"/>
          </a:p>
          <a:p>
            <a:endParaRPr 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573692" y="1478686"/>
            <a:ext cx="81720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US" sz="3200" dirty="0"/>
              <a:t>How will we impart these abilities to our future thinkers and problem solvers?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2774413"/>
            <a:ext cx="2895600" cy="193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76200" y="152400"/>
            <a:ext cx="8915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+mn-lt"/>
              </a:rPr>
              <a:t>Future Thinkers </a:t>
            </a:r>
          </a:p>
        </p:txBody>
      </p:sp>
    </p:spTree>
    <p:extLst>
      <p:ext uri="{BB962C8B-B14F-4D97-AF65-F5344CB8AC3E}">
        <p14:creationId xmlns:p14="http://schemas.microsoft.com/office/powerpoint/2010/main" val="3122770263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                                                            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5837" y="2286000"/>
            <a:ext cx="7647763" cy="3840163"/>
          </a:xfrm>
        </p:spPr>
        <p:txBody>
          <a:bodyPr>
            <a:normAutofit/>
          </a:bodyPr>
          <a:lstStyle/>
          <a:p>
            <a:r>
              <a:rPr lang="en-US" sz="3200" dirty="0"/>
              <a:t>CCSESA Arts Initiative through funding from the California Arts Council has chosen MCOE to participate in the creation of professional learning modules focused Arts Integration and Common Core State Standards.</a:t>
            </a:r>
          </a:p>
          <a:p>
            <a:endParaRPr lang="en-US" sz="3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990600"/>
            <a:ext cx="2819400" cy="110213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09600" y="228600"/>
            <a:ext cx="7543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+mn-lt"/>
              </a:rPr>
              <a:t>CCSESA Arts Initiative </a:t>
            </a:r>
          </a:p>
        </p:txBody>
      </p:sp>
    </p:spTree>
    <p:extLst>
      <p:ext uri="{BB962C8B-B14F-4D97-AF65-F5344CB8AC3E}">
        <p14:creationId xmlns:p14="http://schemas.microsoft.com/office/powerpoint/2010/main" val="3580369118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5837" y="2743200"/>
            <a:ext cx="7647763" cy="3382963"/>
          </a:xfrm>
        </p:spPr>
        <p:txBody>
          <a:bodyPr>
            <a:normAutofit/>
          </a:bodyPr>
          <a:lstStyle/>
          <a:p>
            <a:r>
              <a:rPr lang="en-US" sz="3200" dirty="0"/>
              <a:t>11 designated Regional Arts Lead County Offices will partner with arts organizations to develop and pilot one professional learning module focused on a key topic related to Visual and Performing Arts and Common Core State Standards.</a:t>
            </a:r>
          </a:p>
          <a:p>
            <a:endParaRPr lang="en-US" sz="3200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0" y="228600"/>
            <a:ext cx="9143999" cy="868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5000"/>
              <a:buFont typeface="Wingdings" pitchFamily="2" charset="2"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Regional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Arts Leads and Arts Org Leaders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1066625"/>
            <a:ext cx="2678745" cy="17874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957516778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5837" y="2496779"/>
            <a:ext cx="7647763" cy="3629384"/>
          </a:xfrm>
        </p:spPr>
        <p:txBody>
          <a:bodyPr>
            <a:normAutofit/>
          </a:bodyPr>
          <a:lstStyle/>
          <a:p>
            <a:r>
              <a:rPr lang="en-US" sz="3200" dirty="0"/>
              <a:t>MCOE and world renowned theater company El </a:t>
            </a:r>
            <a:r>
              <a:rPr lang="en-US" sz="3200" dirty="0" err="1"/>
              <a:t>Teatro</a:t>
            </a:r>
            <a:r>
              <a:rPr lang="en-US" sz="3200" dirty="0"/>
              <a:t> </a:t>
            </a:r>
            <a:r>
              <a:rPr lang="en-US" sz="3200" dirty="0" err="1"/>
              <a:t>Campesino</a:t>
            </a:r>
            <a:r>
              <a:rPr lang="en-US" sz="3200" dirty="0"/>
              <a:t> have teamed up to develop a professional learning module that will provide arts integrated pedagogies tied to Visual and Performing Arts and CCSS.</a:t>
            </a:r>
          </a:p>
          <a:p>
            <a:endParaRPr lang="en-US" sz="3200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0" y="152400"/>
            <a:ext cx="9144000" cy="868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5000"/>
              <a:buFont typeface="Wingdings" pitchFamily="2" charset="2"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Partnership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1079915"/>
            <a:ext cx="1457325" cy="15335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3754" y="1534974"/>
            <a:ext cx="2971800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635136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/>
              <a:t>El </a:t>
            </a:r>
            <a:r>
              <a:rPr lang="en-US" sz="6000" dirty="0" err="1"/>
              <a:t>Teatro</a:t>
            </a:r>
            <a:r>
              <a:rPr lang="en-US" sz="6000" dirty="0"/>
              <a:t> </a:t>
            </a:r>
            <a:r>
              <a:rPr lang="en-US" sz="6000" dirty="0" err="1"/>
              <a:t>Campesino</a:t>
            </a:r>
            <a:endParaRPr lang="en-US" sz="6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8374" y="1424539"/>
            <a:ext cx="5046238" cy="3576074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8341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5837" y="4043994"/>
            <a:ext cx="7647763" cy="2379677"/>
          </a:xfrm>
        </p:spPr>
        <p:txBody>
          <a:bodyPr>
            <a:normAutofit/>
          </a:bodyPr>
          <a:lstStyle/>
          <a:p>
            <a:pPr>
              <a:buNone/>
            </a:pPr>
            <a:endParaRPr lang="en-US" sz="3200" dirty="0"/>
          </a:p>
          <a:p>
            <a:endParaRPr lang="en-US" sz="3200" dirty="0"/>
          </a:p>
          <a:p>
            <a:endParaRPr lang="en-US" sz="3200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0" y="152401"/>
            <a:ext cx="9144000" cy="145252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5000"/>
              <a:buFont typeface="Wingdings" pitchFamily="2" charset="2"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Creativity at the Core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73692" y="4800600"/>
            <a:ext cx="81720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US" sz="3200" dirty="0"/>
              <a:t>https://</a:t>
            </a:r>
            <a:r>
              <a:rPr lang="en-US" sz="3200" dirty="0" err="1"/>
              <a:t>www.youtube.com/watch?v</a:t>
            </a:r>
            <a:r>
              <a:rPr lang="en-US" sz="3200" dirty="0"/>
              <a:t>=8Sr4P6woodk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03219" y="1144846"/>
            <a:ext cx="47756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/>
              <a:t>ACTOS: Why theater?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8998" y="1907346"/>
            <a:ext cx="3901440" cy="25999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839047754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simple-light">
  <a:themeElements>
    <a:clrScheme name="Custom 1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E85418"/>
      </a:accent1>
      <a:accent2>
        <a:srgbClr val="DF6416"/>
      </a:accent2>
      <a:accent3>
        <a:srgbClr val="9FC41D"/>
      </a:accent3>
      <a:accent4>
        <a:srgbClr val="57A7B5"/>
      </a:accent4>
      <a:accent5>
        <a:srgbClr val="2BB7D2"/>
      </a:accent5>
      <a:accent6>
        <a:srgbClr val="D7142A"/>
      </a:accent6>
      <a:hlink>
        <a:srgbClr val="461B84"/>
      </a:hlink>
      <a:folHlink>
        <a:srgbClr val="6611C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398</TotalTime>
  <Words>413</Words>
  <Application>Microsoft Office PowerPoint</Application>
  <PresentationFormat>On-screen Show (4:3)</PresentationFormat>
  <Paragraphs>103</Paragraphs>
  <Slides>18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Arial</vt:lpstr>
      <vt:lpstr>Calibri</vt:lpstr>
      <vt:lpstr>Calisto MT</vt:lpstr>
      <vt:lpstr>Courier New</vt:lpstr>
      <vt:lpstr>Wingdings</vt:lpstr>
      <vt:lpstr>simple-light</vt:lpstr>
      <vt:lpstr>PowerPoint Presentation</vt:lpstr>
      <vt:lpstr>Arts Integration </vt:lpstr>
      <vt:lpstr>       </vt:lpstr>
      <vt:lpstr>       </vt:lpstr>
      <vt:lpstr>                                                              </vt:lpstr>
      <vt:lpstr>PowerPoint Presentation</vt:lpstr>
      <vt:lpstr>PowerPoint Presentation</vt:lpstr>
      <vt:lpstr>El Teatro Campesino</vt:lpstr>
      <vt:lpstr>PowerPoint Presentation</vt:lpstr>
      <vt:lpstr>PowerPoint Presentation</vt:lpstr>
      <vt:lpstr>A.C.T.O.S</vt:lpstr>
      <vt:lpstr>A.C.T.O.S</vt:lpstr>
      <vt:lpstr>        </vt:lpstr>
      <vt:lpstr>PowerPoint Presentation</vt:lpstr>
      <vt:lpstr>A.C.T.O.S</vt:lpstr>
      <vt:lpstr>A.C.T.O.S</vt:lpstr>
      <vt:lpstr>Engagement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Module2 Template</dc:title>
  <dc:subject/>
  <dc:creator>Sarah</dc:creator>
  <cp:keywords/>
  <dc:description/>
  <cp:lastModifiedBy>Sarah Anderberg</cp:lastModifiedBy>
  <cp:revision>45</cp:revision>
  <cp:lastPrinted>2015-02-09T22:43:56Z</cp:lastPrinted>
  <dcterms:modified xsi:type="dcterms:W3CDTF">2016-08-16T22:52:16Z</dcterms:modified>
  <cp:category/>
</cp:coreProperties>
</file>