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4"/>
  </p:sldMasterIdLst>
  <p:notesMasterIdLst>
    <p:notesMasterId r:id="rId21"/>
  </p:notesMasterIdLst>
  <p:sldIdLst>
    <p:sldId id="343" r:id="rId5"/>
    <p:sldId id="349"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48" r:id="rId20"/>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34599" autoAdjust="0"/>
    <p:restoredTop sz="86390" autoAdjust="0"/>
  </p:normalViewPr>
  <p:slideViewPr>
    <p:cSldViewPr>
      <p:cViewPr varScale="1">
        <p:scale>
          <a:sx n="99" d="100"/>
          <a:sy n="99" d="100"/>
        </p:scale>
        <p:origin x="71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extLst>
      <p:ext uri="{BB962C8B-B14F-4D97-AF65-F5344CB8AC3E}">
        <p14:creationId xmlns:p14="http://schemas.microsoft.com/office/powerpoint/2010/main" val="159752685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15 minutes</a:t>
            </a:r>
          </a:p>
          <a:p>
            <a:pPr lvl="0"/>
            <a:r>
              <a:rPr lang="en-US" sz="1200" b="1" kern="1200" dirty="0">
                <a:solidFill>
                  <a:schemeClr val="tx1"/>
                </a:solidFill>
                <a:effectLst/>
                <a:latin typeface="+mn-lt"/>
                <a:ea typeface="+mn-ea"/>
                <a:cs typeface="+mn-cs"/>
              </a:rPr>
              <a:t>Who</a:t>
            </a:r>
            <a:r>
              <a:rPr lang="en-US" sz="1200" kern="1200" dirty="0">
                <a:solidFill>
                  <a:schemeClr val="tx1"/>
                </a:solidFill>
                <a:effectLst/>
                <a:latin typeface="+mn-lt"/>
                <a:ea typeface="+mn-ea"/>
                <a:cs typeface="+mn-cs"/>
              </a:rPr>
              <a:t>:  Introduce program leaders; CCSESA program;  </a:t>
            </a:r>
          </a:p>
          <a:p>
            <a:pPr lvl="0"/>
            <a:r>
              <a:rPr lang="en-US" sz="1200" b="1" kern="1200" dirty="0">
                <a:solidFill>
                  <a:schemeClr val="tx1"/>
                </a:solidFill>
                <a:effectLst/>
                <a:latin typeface="+mn-lt"/>
                <a:ea typeface="+mn-ea"/>
                <a:cs typeface="+mn-cs"/>
              </a:rPr>
              <a:t>Why:</a:t>
            </a:r>
            <a:r>
              <a:rPr lang="en-US" sz="1200" kern="1200" dirty="0">
                <a:solidFill>
                  <a:schemeClr val="tx1"/>
                </a:solidFill>
                <a:effectLst/>
                <a:latin typeface="+mn-lt"/>
                <a:ea typeface="+mn-ea"/>
                <a:cs typeface="+mn-cs"/>
              </a:rPr>
              <a:t> discuss the goals for this professional development module.  </a:t>
            </a:r>
          </a:p>
          <a:p>
            <a:pPr lvl="0"/>
            <a:r>
              <a:rPr lang="en-US" sz="1200" b="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The group will explore how their own experience and knowledge is vital to the steps we’ll take in the learning process.  The process, though guided by the Teaching Artists, is collaborative and relies completely on each member participating fully and wholeheartedly.  Throughout the process, Teaching Artists will draw out prior knowledge and use it to support the ideas and expand them. </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2</a:t>
            </a:fld>
            <a:endParaRPr lang="en-US"/>
          </a:p>
        </p:txBody>
      </p:sp>
    </p:spTree>
    <p:extLst>
      <p:ext uri="{BB962C8B-B14F-4D97-AF65-F5344CB8AC3E}">
        <p14:creationId xmlns:p14="http://schemas.microsoft.com/office/powerpoint/2010/main" val="1502131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Title: </a:t>
            </a:r>
            <a:r>
              <a:rPr lang="en-US" sz="1200" i="1" kern="1200" dirty="0">
                <a:solidFill>
                  <a:schemeClr val="tx1"/>
                </a:solidFill>
                <a:effectLst/>
                <a:latin typeface="+mn-lt"/>
                <a:ea typeface="+mn-ea"/>
                <a:cs typeface="+mn-cs"/>
              </a:rPr>
              <a:t>Cloth in Circle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Skill Addressed:  Divergent Thinking</a:t>
            </a:r>
          </a:p>
          <a:p>
            <a:r>
              <a:rPr lang="en-US" sz="1200" kern="1200" dirty="0">
                <a:solidFill>
                  <a:schemeClr val="tx1"/>
                </a:solidFill>
                <a:effectLst/>
                <a:latin typeface="+mn-lt"/>
                <a:ea typeface="+mn-ea"/>
                <a:cs typeface="+mn-cs"/>
              </a:rPr>
              <a:t>Source: Unknown</a:t>
            </a:r>
          </a:p>
          <a:p>
            <a:r>
              <a:rPr lang="en-US" sz="1200" kern="1200" dirty="0">
                <a:solidFill>
                  <a:schemeClr val="tx1"/>
                </a:solidFill>
                <a:effectLst/>
                <a:latin typeface="+mn-lt"/>
                <a:ea typeface="+mn-ea"/>
                <a:cs typeface="+mn-cs"/>
              </a:rPr>
              <a:t>Grade: All</a:t>
            </a:r>
          </a:p>
          <a:p>
            <a:r>
              <a:rPr lang="en-US" sz="1200" kern="1200" dirty="0">
                <a:solidFill>
                  <a:schemeClr val="tx1"/>
                </a:solidFill>
                <a:effectLst/>
                <a:latin typeface="+mn-lt"/>
                <a:ea typeface="+mn-ea"/>
                <a:cs typeface="+mn-cs"/>
              </a:rPr>
              <a:t>Time:  30 minutes</a:t>
            </a:r>
          </a:p>
          <a:p>
            <a:r>
              <a:rPr lang="en-US" sz="1200" kern="1200" dirty="0">
                <a:solidFill>
                  <a:schemeClr val="tx1"/>
                </a:solidFill>
                <a:effectLst/>
                <a:latin typeface="+mn-lt"/>
                <a:ea typeface="+mn-ea"/>
                <a:cs typeface="+mn-cs"/>
              </a:rPr>
              <a:t>Grouping:  large groups of approximately 20</a:t>
            </a:r>
          </a:p>
          <a:p>
            <a:r>
              <a:rPr lang="en-US" sz="1200" kern="1200" dirty="0">
                <a:solidFill>
                  <a:schemeClr val="tx1"/>
                </a:solidFill>
                <a:effectLst/>
                <a:latin typeface="+mn-lt"/>
                <a:ea typeface="+mn-ea"/>
                <a:cs typeface="+mn-cs"/>
              </a:rPr>
              <a:t>Materials:  30”x60” rectangles of sturdy fabric (thin knits work well so they can be tied, bunched, folded, etc.)</a:t>
            </a:r>
          </a:p>
          <a:p>
            <a:r>
              <a:rPr lang="en-US" sz="1200" kern="1200" dirty="0">
                <a:solidFill>
                  <a:schemeClr val="tx1"/>
                </a:solidFill>
                <a:effectLst/>
                <a:latin typeface="+mn-lt"/>
                <a:ea typeface="+mn-ea"/>
                <a:cs typeface="+mn-cs"/>
              </a:rPr>
              <a:t>Objectives:  Generate large number of ideas.  Push past point of “I’ve run out of ideas”</a:t>
            </a:r>
          </a:p>
          <a:p>
            <a:r>
              <a:rPr lang="en-US" sz="1200" kern="1200" dirty="0">
                <a:solidFill>
                  <a:schemeClr val="tx1"/>
                </a:solidFill>
                <a:effectLst/>
                <a:latin typeface="+mn-lt"/>
                <a:ea typeface="+mn-ea"/>
                <a:cs typeface="+mn-cs"/>
              </a:rPr>
              <a:t>Procedures:</a:t>
            </a:r>
          </a:p>
          <a:p>
            <a:pPr lvl="0"/>
            <a:r>
              <a:rPr lang="en-US" sz="1200" kern="1200" dirty="0">
                <a:solidFill>
                  <a:schemeClr val="tx1"/>
                </a:solidFill>
                <a:effectLst/>
                <a:latin typeface="+mn-lt"/>
                <a:ea typeface="+mn-ea"/>
                <a:cs typeface="+mn-cs"/>
              </a:rPr>
              <a:t>Participants are seated in a circle (on floor or on chairs)</a:t>
            </a:r>
          </a:p>
          <a:p>
            <a:pPr lvl="0"/>
            <a:r>
              <a:rPr lang="en-US" sz="1200" kern="1200" dirty="0">
                <a:solidFill>
                  <a:schemeClr val="tx1"/>
                </a:solidFill>
                <a:effectLst/>
                <a:latin typeface="+mn-lt"/>
                <a:ea typeface="+mn-ea"/>
                <a:cs typeface="+mn-cs"/>
              </a:rPr>
              <a:t>Place cloth on floor at center of circle</a:t>
            </a:r>
          </a:p>
          <a:p>
            <a:pPr lvl="0"/>
            <a:r>
              <a:rPr lang="en-US" sz="1200" kern="1200" dirty="0">
                <a:solidFill>
                  <a:schemeClr val="tx1"/>
                </a:solidFill>
                <a:effectLst/>
                <a:latin typeface="+mn-lt"/>
                <a:ea typeface="+mn-ea"/>
                <a:cs typeface="+mn-cs"/>
              </a:rPr>
              <a:t>First participant goes to center of circle, picks up the object and immediately uses it as if it were something else.</a:t>
            </a:r>
          </a:p>
          <a:p>
            <a:pPr lvl="0"/>
            <a:r>
              <a:rPr lang="en-US" sz="1200" kern="1200" dirty="0">
                <a:solidFill>
                  <a:schemeClr val="tx1"/>
                </a:solidFill>
                <a:effectLst/>
                <a:latin typeface="+mn-lt"/>
                <a:ea typeface="+mn-ea"/>
                <a:cs typeface="+mn-cs"/>
              </a:rPr>
              <a:t>The activity is completely pantomimed (except for the cloth)</a:t>
            </a:r>
          </a:p>
          <a:p>
            <a:pPr lvl="0"/>
            <a:r>
              <a:rPr lang="en-US" sz="1200" kern="1200" dirty="0">
                <a:solidFill>
                  <a:schemeClr val="tx1"/>
                </a:solidFill>
                <a:effectLst/>
                <a:latin typeface="+mn-lt"/>
                <a:ea typeface="+mn-ea"/>
                <a:cs typeface="+mn-cs"/>
              </a:rPr>
              <a:t>In general, each participant takes only 10-20 seconds to perform his/her pantomime</a:t>
            </a:r>
          </a:p>
          <a:p>
            <a:pPr lvl="0"/>
            <a:r>
              <a:rPr lang="en-US" sz="1200" kern="1200" dirty="0">
                <a:solidFill>
                  <a:schemeClr val="tx1"/>
                </a:solidFill>
                <a:effectLst/>
                <a:latin typeface="+mn-lt"/>
                <a:ea typeface="+mn-ea"/>
                <a:cs typeface="+mn-cs"/>
              </a:rPr>
              <a:t>Group guesses what the object is.</a:t>
            </a:r>
          </a:p>
          <a:p>
            <a:pPr lvl="0"/>
            <a:r>
              <a:rPr lang="en-US" sz="1200" kern="1200" dirty="0">
                <a:solidFill>
                  <a:schemeClr val="tx1"/>
                </a:solidFill>
                <a:effectLst/>
                <a:latin typeface="+mn-lt"/>
                <a:ea typeface="+mn-ea"/>
                <a:cs typeface="+mn-cs"/>
              </a:rPr>
              <a:t>Next participant takes a turn (go around the circle rather than having the person who guessed it or selecting people each time – it’s much simpler and ensures that everyone takes a turn if you simply go around the circle</a:t>
            </a:r>
          </a:p>
          <a:p>
            <a:pPr lvl="0"/>
            <a:r>
              <a:rPr lang="en-US" sz="1200" kern="1200" dirty="0">
                <a:solidFill>
                  <a:schemeClr val="tx1"/>
                </a:solidFill>
                <a:effectLst/>
                <a:latin typeface="+mn-lt"/>
                <a:ea typeface="+mn-ea"/>
                <a:cs typeface="+mn-cs"/>
              </a:rPr>
              <a:t>No repeat ideas</a:t>
            </a:r>
          </a:p>
          <a:p>
            <a:pPr lvl="0"/>
            <a:r>
              <a:rPr lang="en-US" sz="1200" kern="1200" dirty="0">
                <a:solidFill>
                  <a:schemeClr val="tx1"/>
                </a:solidFill>
                <a:effectLst/>
                <a:latin typeface="+mn-lt"/>
                <a:ea typeface="+mn-ea"/>
                <a:cs typeface="+mn-cs"/>
              </a:rPr>
              <a:t>After everyone has had a turn, go around the circle again.  This time is generally easier because everyone has had a chance to try it. </a:t>
            </a:r>
          </a:p>
          <a:p>
            <a:pPr lvl="0"/>
            <a:r>
              <a:rPr lang="en-US" sz="1200" kern="1200" dirty="0">
                <a:solidFill>
                  <a:schemeClr val="tx1"/>
                </a:solidFill>
                <a:effectLst/>
                <a:latin typeface="+mn-lt"/>
                <a:ea typeface="+mn-ea"/>
                <a:cs typeface="+mn-cs"/>
              </a:rPr>
              <a:t>After everyone has had a turn, go around the circle again.  This time is slightly harder to generate new ideas.</a:t>
            </a:r>
          </a:p>
          <a:p>
            <a:pPr lvl="0"/>
            <a:r>
              <a:rPr lang="en-US" sz="1200" kern="1200" dirty="0">
                <a:solidFill>
                  <a:schemeClr val="tx1"/>
                </a:solidFill>
                <a:effectLst/>
                <a:latin typeface="+mn-lt"/>
                <a:ea typeface="+mn-ea"/>
                <a:cs typeface="+mn-cs"/>
              </a:rPr>
              <a:t>After everyone has had a turn, go around the circle a fourth time.  Push the group to continue to quickly generate fresh ideas.  </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Reflection: Brainstorm additional games that serve Divergent Thinking</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11</a:t>
            </a:fld>
            <a:endParaRPr lang="en-US"/>
          </a:p>
        </p:txBody>
      </p:sp>
    </p:spTree>
    <p:extLst>
      <p:ext uri="{BB962C8B-B14F-4D97-AF65-F5344CB8AC3E}">
        <p14:creationId xmlns:p14="http://schemas.microsoft.com/office/powerpoint/2010/main" val="2224500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15 minutes</a:t>
            </a:r>
          </a:p>
          <a:p>
            <a:pPr lvl="0"/>
            <a:r>
              <a:rPr lang="en-US" sz="1200" kern="1200" dirty="0">
                <a:solidFill>
                  <a:schemeClr val="tx1"/>
                </a:solidFill>
                <a:effectLst/>
                <a:latin typeface="+mn-lt"/>
                <a:ea typeface="+mn-ea"/>
                <a:cs typeface="+mn-cs"/>
              </a:rPr>
              <a:t>Brainstorm pressing issues or even a simple problem in their classes, schools, communities, nation, world</a:t>
            </a:r>
          </a:p>
          <a:p>
            <a:pPr lvl="1"/>
            <a:r>
              <a:rPr lang="en-US" sz="1200" kern="1200" dirty="0">
                <a:solidFill>
                  <a:schemeClr val="tx1"/>
                </a:solidFill>
                <a:effectLst/>
                <a:latin typeface="+mn-lt"/>
                <a:ea typeface="+mn-ea"/>
                <a:cs typeface="+mn-cs"/>
              </a:rPr>
              <a:t>List suggestions on large post-its</a:t>
            </a:r>
          </a:p>
          <a:p>
            <a:pPr lvl="1"/>
            <a:r>
              <a:rPr lang="en-US" sz="1200" kern="1200" dirty="0">
                <a:solidFill>
                  <a:schemeClr val="tx1"/>
                </a:solidFill>
                <a:effectLst/>
                <a:latin typeface="+mn-lt"/>
                <a:ea typeface="+mn-ea"/>
                <a:cs typeface="+mn-cs"/>
              </a:rPr>
              <a:t>Decide democratically</a:t>
            </a:r>
          </a:p>
          <a:p>
            <a:pPr lvl="0"/>
            <a:r>
              <a:rPr lang="en-US" sz="1200" kern="1200" dirty="0">
                <a:solidFill>
                  <a:schemeClr val="tx1"/>
                </a:solidFill>
                <a:effectLst/>
                <a:latin typeface="+mn-lt"/>
                <a:ea typeface="+mn-ea"/>
                <a:cs typeface="+mn-cs"/>
              </a:rPr>
              <a:t>Select one problem/issue for the group to explore</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12</a:t>
            </a:fld>
            <a:endParaRPr lang="en-US"/>
          </a:p>
        </p:txBody>
      </p:sp>
    </p:spTree>
    <p:extLst>
      <p:ext uri="{BB962C8B-B14F-4D97-AF65-F5344CB8AC3E}">
        <p14:creationId xmlns:p14="http://schemas.microsoft.com/office/powerpoint/2010/main" val="3901336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30 minutes for planning/rehearsal</a:t>
            </a:r>
          </a:p>
          <a:p>
            <a:pPr lvl="0"/>
            <a:r>
              <a:rPr lang="en-US" sz="1200" kern="1200" dirty="0">
                <a:solidFill>
                  <a:schemeClr val="tx1"/>
                </a:solidFill>
                <a:effectLst/>
                <a:latin typeface="+mn-lt"/>
                <a:ea typeface="+mn-ea"/>
                <a:cs typeface="+mn-cs"/>
              </a:rPr>
              <a:t>30 (assuming about 5 minutes per group for set up, performance, transition)</a:t>
            </a:r>
          </a:p>
          <a:p>
            <a:pPr lvl="0"/>
            <a:r>
              <a:rPr lang="en-US" sz="1200" kern="1200" dirty="0">
                <a:solidFill>
                  <a:schemeClr val="tx1"/>
                </a:solidFill>
                <a:effectLst/>
                <a:latin typeface="+mn-lt"/>
                <a:ea typeface="+mn-ea"/>
                <a:cs typeface="+mn-cs"/>
              </a:rPr>
              <a:t>Reflection:  Groups present their two-minute creations</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13</a:t>
            </a:fld>
            <a:endParaRPr lang="en-US"/>
          </a:p>
        </p:txBody>
      </p:sp>
    </p:spTree>
    <p:extLst>
      <p:ext uri="{BB962C8B-B14F-4D97-AF65-F5344CB8AC3E}">
        <p14:creationId xmlns:p14="http://schemas.microsoft.com/office/powerpoint/2010/main" val="1395894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15 minutes</a:t>
            </a:r>
          </a:p>
          <a:p>
            <a:pPr lvl="0"/>
            <a:r>
              <a:rPr lang="en-US" sz="1200" kern="1200" dirty="0">
                <a:solidFill>
                  <a:schemeClr val="tx1"/>
                </a:solidFill>
                <a:effectLst/>
                <a:latin typeface="+mn-lt"/>
                <a:ea typeface="+mn-ea"/>
                <a:cs typeface="+mn-cs"/>
              </a:rPr>
              <a:t>With their class, identify a problem and work together to find a creative approach to solving the problem.  Implement the approach and document the process and outcome. </a:t>
            </a:r>
          </a:p>
          <a:p>
            <a:pPr lvl="0"/>
            <a:r>
              <a:rPr lang="en-US" sz="1200" kern="1200" dirty="0">
                <a:solidFill>
                  <a:schemeClr val="tx1"/>
                </a:solidFill>
                <a:effectLst/>
                <a:latin typeface="+mn-lt"/>
                <a:ea typeface="+mn-ea"/>
                <a:cs typeface="+mn-cs"/>
              </a:rPr>
              <a:t>Bring back a presentation of their creative approach to the problem</a:t>
            </a:r>
          </a:p>
          <a:p>
            <a:pPr lvl="3"/>
            <a:r>
              <a:rPr lang="en-US" sz="1200" kern="1200" dirty="0">
                <a:solidFill>
                  <a:schemeClr val="tx1"/>
                </a:solidFill>
                <a:effectLst/>
                <a:latin typeface="+mn-lt"/>
                <a:ea typeface="+mn-ea"/>
                <a:cs typeface="+mn-cs"/>
              </a:rPr>
              <a:t>Show evidence of the performance or activity they generated</a:t>
            </a:r>
          </a:p>
          <a:p>
            <a:pPr lvl="3"/>
            <a:r>
              <a:rPr lang="en-US" sz="1200" kern="1200" dirty="0">
                <a:solidFill>
                  <a:schemeClr val="tx1"/>
                </a:solidFill>
                <a:effectLst/>
                <a:latin typeface="+mn-lt"/>
                <a:ea typeface="+mn-ea"/>
                <a:cs typeface="+mn-cs"/>
              </a:rPr>
              <a:t>Show the steps they took to get to the final product</a:t>
            </a:r>
          </a:p>
          <a:p>
            <a:pPr lvl="3"/>
            <a:r>
              <a:rPr lang="en-US" sz="1200" kern="1200" dirty="0">
                <a:solidFill>
                  <a:schemeClr val="tx1"/>
                </a:solidFill>
                <a:effectLst/>
                <a:latin typeface="+mn-lt"/>
                <a:ea typeface="+mn-ea"/>
                <a:cs typeface="+mn-cs"/>
              </a:rPr>
              <a:t>Reflection on the process and the response from those affected/impacted</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14</a:t>
            </a:fld>
            <a:endParaRPr lang="en-US"/>
          </a:p>
        </p:txBody>
      </p:sp>
    </p:spTree>
    <p:extLst>
      <p:ext uri="{BB962C8B-B14F-4D97-AF65-F5344CB8AC3E}">
        <p14:creationId xmlns:p14="http://schemas.microsoft.com/office/powerpoint/2010/main" val="1392429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minutes</a:t>
            </a:r>
          </a:p>
        </p:txBody>
      </p:sp>
      <p:sp>
        <p:nvSpPr>
          <p:cNvPr id="4" name="Slide Number Placeholder 3"/>
          <p:cNvSpPr>
            <a:spLocks noGrp="1"/>
          </p:cNvSpPr>
          <p:nvPr>
            <p:ph type="sldNum" sz="quarter" idx="10"/>
          </p:nvPr>
        </p:nvSpPr>
        <p:spPr/>
        <p:txBody>
          <a:bodyPr/>
          <a:lstStyle/>
          <a:p>
            <a:fld id="{61156870-91BF-864D-9EC9-0FF09A279A18}" type="slidenum">
              <a:rPr lang="en-US" smtClean="0"/>
              <a:t>3</a:t>
            </a:fld>
            <a:endParaRPr lang="en-US"/>
          </a:p>
        </p:txBody>
      </p:sp>
    </p:spTree>
    <p:extLst>
      <p:ext uri="{BB962C8B-B14F-4D97-AF65-F5344CB8AC3E}">
        <p14:creationId xmlns:p14="http://schemas.microsoft.com/office/powerpoint/2010/main" val="3207646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minutes</a:t>
            </a:r>
          </a:p>
        </p:txBody>
      </p:sp>
      <p:sp>
        <p:nvSpPr>
          <p:cNvPr id="4" name="Slide Number Placeholder 3"/>
          <p:cNvSpPr>
            <a:spLocks noGrp="1"/>
          </p:cNvSpPr>
          <p:nvPr>
            <p:ph type="sldNum" sz="quarter" idx="10"/>
          </p:nvPr>
        </p:nvSpPr>
        <p:spPr/>
        <p:txBody>
          <a:bodyPr/>
          <a:lstStyle/>
          <a:p>
            <a:fld id="{61156870-91BF-864D-9EC9-0FF09A279A18}" type="slidenum">
              <a:rPr lang="en-US" smtClean="0"/>
              <a:t>4</a:t>
            </a:fld>
            <a:endParaRPr lang="en-US"/>
          </a:p>
        </p:txBody>
      </p:sp>
    </p:spTree>
    <p:extLst>
      <p:ext uri="{BB962C8B-B14F-4D97-AF65-F5344CB8AC3E}">
        <p14:creationId xmlns:p14="http://schemas.microsoft.com/office/powerpoint/2010/main" val="119971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3"/>
            <a:r>
              <a:rPr lang="en-US" sz="1200" kern="1200" dirty="0">
                <a:solidFill>
                  <a:schemeClr val="tx1"/>
                </a:solidFill>
                <a:effectLst/>
                <a:latin typeface="+mn-lt"/>
                <a:ea typeface="+mn-ea"/>
                <a:cs typeface="+mn-cs"/>
              </a:rPr>
              <a:t>15 minutes</a:t>
            </a:r>
          </a:p>
          <a:p>
            <a:pPr lvl="3"/>
            <a:r>
              <a:rPr lang="en-US" sz="1200" kern="1200" dirty="0">
                <a:solidFill>
                  <a:schemeClr val="tx1"/>
                </a:solidFill>
                <a:effectLst/>
                <a:latin typeface="+mn-lt"/>
                <a:ea typeface="+mn-ea"/>
                <a:cs typeface="+mn-cs"/>
              </a:rPr>
              <a:t>Materials</a:t>
            </a:r>
          </a:p>
          <a:p>
            <a:pPr lvl="4"/>
            <a:r>
              <a:rPr lang="en-US" sz="1200" kern="1200" dirty="0">
                <a:solidFill>
                  <a:schemeClr val="tx1"/>
                </a:solidFill>
                <a:effectLst/>
                <a:latin typeface="+mn-lt"/>
                <a:ea typeface="+mn-ea"/>
                <a:cs typeface="+mn-cs"/>
              </a:rPr>
              <a:t>Name tags</a:t>
            </a:r>
          </a:p>
          <a:p>
            <a:pPr lvl="4"/>
            <a:r>
              <a:rPr lang="en-US" sz="1200" kern="1200" dirty="0">
                <a:solidFill>
                  <a:schemeClr val="tx1"/>
                </a:solidFill>
                <a:effectLst/>
                <a:latin typeface="+mn-lt"/>
                <a:ea typeface="+mn-ea"/>
                <a:cs typeface="+mn-cs"/>
              </a:rPr>
              <a:t>Markers</a:t>
            </a:r>
          </a:p>
          <a:p>
            <a:pPr lvl="0"/>
            <a:r>
              <a:rPr lang="en-US" sz="1200" kern="1200" dirty="0">
                <a:solidFill>
                  <a:schemeClr val="tx1"/>
                </a:solidFill>
                <a:effectLst/>
                <a:latin typeface="+mn-lt"/>
                <a:ea typeface="+mn-ea"/>
                <a:cs typeface="+mn-cs"/>
              </a:rPr>
              <a:t>Participants watch several videos to inspire ideas and creative problem solving thinking</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5</a:t>
            </a:fld>
            <a:endParaRPr lang="en-US"/>
          </a:p>
        </p:txBody>
      </p:sp>
    </p:spTree>
    <p:extLst>
      <p:ext uri="{BB962C8B-B14F-4D97-AF65-F5344CB8AC3E}">
        <p14:creationId xmlns:p14="http://schemas.microsoft.com/office/powerpoint/2010/main" val="1882765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Title:  Intro Game:  </a:t>
            </a:r>
            <a:r>
              <a:rPr lang="en-US" sz="1200" i="1" kern="1200" dirty="0">
                <a:solidFill>
                  <a:schemeClr val="tx1"/>
                </a:solidFill>
                <a:effectLst/>
                <a:latin typeface="+mn-lt"/>
                <a:ea typeface="+mn-ea"/>
                <a:cs typeface="+mn-cs"/>
              </a:rPr>
              <a:t>Tell Me About Yourself</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Skill Addressed:  Listening and Communicating</a:t>
            </a:r>
          </a:p>
          <a:p>
            <a:r>
              <a:rPr lang="en-US" sz="1200" kern="1200" dirty="0">
                <a:solidFill>
                  <a:schemeClr val="tx1"/>
                </a:solidFill>
                <a:effectLst/>
                <a:latin typeface="+mn-lt"/>
                <a:ea typeface="+mn-ea"/>
                <a:cs typeface="+mn-cs"/>
              </a:rPr>
              <a:t>Source: </a:t>
            </a:r>
          </a:p>
          <a:p>
            <a:r>
              <a:rPr lang="en-US" sz="1200" kern="1200" dirty="0">
                <a:solidFill>
                  <a:schemeClr val="tx1"/>
                </a:solidFill>
                <a:effectLst/>
                <a:latin typeface="+mn-lt"/>
                <a:ea typeface="+mn-ea"/>
                <a:cs typeface="+mn-cs"/>
              </a:rPr>
              <a:t>Grade:  All</a:t>
            </a:r>
          </a:p>
          <a:p>
            <a:r>
              <a:rPr lang="en-US" sz="1200" kern="1200" dirty="0">
                <a:solidFill>
                  <a:schemeClr val="tx1"/>
                </a:solidFill>
                <a:effectLst/>
                <a:latin typeface="+mn-lt"/>
                <a:ea typeface="+mn-ea"/>
                <a:cs typeface="+mn-cs"/>
              </a:rPr>
              <a:t>Time:  30 minutes</a:t>
            </a:r>
          </a:p>
          <a:p>
            <a:r>
              <a:rPr lang="en-US" sz="1200" kern="1200" dirty="0">
                <a:solidFill>
                  <a:schemeClr val="tx1"/>
                </a:solidFill>
                <a:effectLst/>
                <a:latin typeface="+mn-lt"/>
                <a:ea typeface="+mn-ea"/>
                <a:cs typeface="+mn-cs"/>
              </a:rPr>
              <a:t>Grouping: Pairs</a:t>
            </a:r>
          </a:p>
          <a:p>
            <a:r>
              <a:rPr lang="en-US" sz="1200" kern="1200" dirty="0">
                <a:solidFill>
                  <a:schemeClr val="tx1"/>
                </a:solidFill>
                <a:effectLst/>
                <a:latin typeface="+mn-lt"/>
                <a:ea typeface="+mn-ea"/>
                <a:cs typeface="+mn-cs"/>
              </a:rPr>
              <a:t>Materials:  </a:t>
            </a:r>
          </a:p>
          <a:p>
            <a:pPr lvl="0"/>
            <a:r>
              <a:rPr lang="en-US" sz="1200" kern="1200" dirty="0">
                <a:solidFill>
                  <a:schemeClr val="tx1"/>
                </a:solidFill>
                <a:effectLst/>
                <a:latin typeface="+mn-lt"/>
                <a:ea typeface="+mn-ea"/>
                <a:cs typeface="+mn-cs"/>
              </a:rPr>
              <a:t>Scrap paper</a:t>
            </a:r>
          </a:p>
          <a:p>
            <a:pPr lvl="0"/>
            <a:r>
              <a:rPr lang="en-US" sz="1200" kern="1200" dirty="0">
                <a:solidFill>
                  <a:schemeClr val="tx1"/>
                </a:solidFill>
                <a:effectLst/>
                <a:latin typeface="+mn-lt"/>
                <a:ea typeface="+mn-ea"/>
                <a:cs typeface="+mn-cs"/>
              </a:rPr>
              <a:t>Pencils</a:t>
            </a:r>
          </a:p>
          <a:p>
            <a:pPr lvl="0"/>
            <a:r>
              <a:rPr lang="en-US" sz="1200" kern="1200" dirty="0">
                <a:solidFill>
                  <a:schemeClr val="tx1"/>
                </a:solidFill>
                <a:effectLst/>
                <a:latin typeface="+mn-lt"/>
                <a:ea typeface="+mn-ea"/>
                <a:cs typeface="+mn-cs"/>
              </a:rPr>
              <a:t>Erasers</a:t>
            </a:r>
          </a:p>
          <a:p>
            <a:pPr lvl="0"/>
            <a:r>
              <a:rPr lang="en-US" sz="1200" kern="1200" dirty="0">
                <a:solidFill>
                  <a:schemeClr val="tx1"/>
                </a:solidFill>
                <a:effectLst/>
                <a:latin typeface="+mn-lt"/>
                <a:ea typeface="+mn-ea"/>
                <a:cs typeface="+mn-cs"/>
              </a:rPr>
              <a:t>Markers or crayons</a:t>
            </a:r>
          </a:p>
          <a:p>
            <a:pPr lvl="0"/>
            <a:r>
              <a:rPr lang="en-US" sz="1200" kern="1200" dirty="0">
                <a:solidFill>
                  <a:schemeClr val="tx1"/>
                </a:solidFill>
                <a:effectLst/>
                <a:latin typeface="+mn-lt"/>
                <a:ea typeface="+mn-ea"/>
                <a:cs typeface="+mn-cs"/>
              </a:rPr>
              <a:t>Tape</a:t>
            </a:r>
          </a:p>
          <a:p>
            <a:r>
              <a:rPr lang="en-US" sz="1200" kern="1200" dirty="0">
                <a:solidFill>
                  <a:schemeClr val="tx1"/>
                </a:solidFill>
                <a:effectLst/>
                <a:latin typeface="+mn-lt"/>
                <a:ea typeface="+mn-ea"/>
                <a:cs typeface="+mn-cs"/>
              </a:rPr>
              <a:t>Objectives:  Introduce all participants</a:t>
            </a:r>
          </a:p>
          <a:p>
            <a:r>
              <a:rPr lang="en-US" sz="1200" kern="1200" dirty="0">
                <a:solidFill>
                  <a:schemeClr val="tx1"/>
                </a:solidFill>
                <a:effectLst/>
                <a:latin typeface="+mn-lt"/>
                <a:ea typeface="+mn-ea"/>
                <a:cs typeface="+mn-cs"/>
              </a:rPr>
              <a:t>Procedures:  </a:t>
            </a:r>
          </a:p>
          <a:p>
            <a:pPr lvl="0"/>
            <a:r>
              <a:rPr lang="en-US" sz="1200" kern="1200" dirty="0">
                <a:solidFill>
                  <a:schemeClr val="tx1"/>
                </a:solidFill>
                <a:effectLst/>
                <a:latin typeface="+mn-lt"/>
                <a:ea typeface="+mn-ea"/>
                <a:cs typeface="+mn-cs"/>
              </a:rPr>
              <a:t>Divide group into pairs</a:t>
            </a:r>
          </a:p>
          <a:p>
            <a:pPr lvl="0"/>
            <a:r>
              <a:rPr lang="en-US" sz="1200" kern="1200" dirty="0">
                <a:solidFill>
                  <a:schemeClr val="tx1"/>
                </a:solidFill>
                <a:effectLst/>
                <a:latin typeface="+mn-lt"/>
                <a:ea typeface="+mn-ea"/>
                <a:cs typeface="+mn-cs"/>
              </a:rPr>
              <a:t>Individuals in pairs tell 5 things about themselves (plus their names)</a:t>
            </a:r>
          </a:p>
          <a:p>
            <a:pPr lvl="0"/>
            <a:r>
              <a:rPr lang="en-US" sz="1200" kern="1200" dirty="0">
                <a:solidFill>
                  <a:schemeClr val="tx1"/>
                </a:solidFill>
                <a:effectLst/>
                <a:latin typeface="+mn-lt"/>
                <a:ea typeface="+mn-ea"/>
                <a:cs typeface="+mn-cs"/>
              </a:rPr>
              <a:t>Listeners take notes by drawing an image (not words) that evokes/describes the other person</a:t>
            </a:r>
          </a:p>
          <a:p>
            <a:pPr lvl="0"/>
            <a:r>
              <a:rPr lang="en-US" sz="1200" kern="1200" dirty="0">
                <a:solidFill>
                  <a:schemeClr val="tx1"/>
                </a:solidFill>
                <a:effectLst/>
                <a:latin typeface="+mn-lt"/>
                <a:ea typeface="+mn-ea"/>
                <a:cs typeface="+mn-cs"/>
              </a:rPr>
              <a:t>Listeners present the images to the whole group</a:t>
            </a:r>
          </a:p>
          <a:p>
            <a:pPr lvl="0"/>
            <a:r>
              <a:rPr lang="en-US" sz="1200" kern="1200" dirty="0">
                <a:solidFill>
                  <a:schemeClr val="tx1"/>
                </a:solidFill>
                <a:effectLst/>
                <a:latin typeface="+mn-lt"/>
                <a:ea typeface="+mn-ea"/>
                <a:cs typeface="+mn-cs"/>
              </a:rPr>
              <a:t>Post the images around the room</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6</a:t>
            </a:fld>
            <a:endParaRPr lang="en-US"/>
          </a:p>
        </p:txBody>
      </p:sp>
    </p:spTree>
    <p:extLst>
      <p:ext uri="{BB962C8B-B14F-4D97-AF65-F5344CB8AC3E}">
        <p14:creationId xmlns:p14="http://schemas.microsoft.com/office/powerpoint/2010/main" val="3657647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30 minutes</a:t>
            </a:r>
          </a:p>
          <a:p>
            <a:pPr lvl="0"/>
            <a:r>
              <a:rPr lang="en-US" sz="1200" kern="1200" dirty="0">
                <a:solidFill>
                  <a:schemeClr val="tx1"/>
                </a:solidFill>
                <a:effectLst/>
                <a:latin typeface="+mn-lt"/>
                <a:ea typeface="+mn-ea"/>
                <a:cs typeface="+mn-cs"/>
              </a:rPr>
              <a:t>Materials</a:t>
            </a:r>
          </a:p>
          <a:p>
            <a:pPr lvl="1"/>
            <a:r>
              <a:rPr lang="en-US" sz="1200" kern="1200" dirty="0">
                <a:solidFill>
                  <a:schemeClr val="tx1"/>
                </a:solidFill>
                <a:effectLst/>
                <a:latin typeface="+mn-lt"/>
                <a:ea typeface="+mn-ea"/>
                <a:cs typeface="+mn-cs"/>
              </a:rPr>
              <a:t>Giant post-its</a:t>
            </a:r>
          </a:p>
          <a:p>
            <a:pPr lvl="1"/>
            <a:r>
              <a:rPr lang="en-US" sz="1200" kern="1200" dirty="0">
                <a:solidFill>
                  <a:schemeClr val="tx1"/>
                </a:solidFill>
                <a:effectLst/>
                <a:latin typeface="+mn-lt"/>
                <a:ea typeface="+mn-ea"/>
                <a:cs typeface="+mn-cs"/>
              </a:rPr>
              <a:t>Markers</a:t>
            </a:r>
          </a:p>
          <a:p>
            <a:pPr lvl="1"/>
            <a:r>
              <a:rPr lang="en-US" sz="1200" kern="1200" dirty="0">
                <a:solidFill>
                  <a:schemeClr val="tx1"/>
                </a:solidFill>
                <a:effectLst/>
                <a:latin typeface="+mn-lt"/>
                <a:ea typeface="+mn-ea"/>
                <a:cs typeface="+mn-cs"/>
              </a:rPr>
              <a:t>Small post-its</a:t>
            </a:r>
          </a:p>
          <a:p>
            <a:pPr lvl="0"/>
            <a:r>
              <a:rPr lang="en-US" sz="1200" kern="1200" dirty="0">
                <a:solidFill>
                  <a:schemeClr val="tx1"/>
                </a:solidFill>
                <a:effectLst/>
                <a:latin typeface="+mn-lt"/>
                <a:ea typeface="+mn-ea"/>
                <a:cs typeface="+mn-cs"/>
              </a:rPr>
              <a:t>Brainstorm a list of problem solving skills and categorize in the following groupings (assuming they tend to fall into these groups).</a:t>
            </a:r>
            <a:r>
              <a:rPr lang="en-US" sz="1200" kern="1200" baseline="0" dirty="0">
                <a:solidFill>
                  <a:schemeClr val="tx1"/>
                </a:solidFill>
                <a:effectLst/>
                <a:latin typeface="+mn-lt"/>
                <a:ea typeface="+mn-ea"/>
                <a:cs typeface="+mn-cs"/>
              </a:rPr>
              <a:t>  Participants write a problem solving skill on sticky notes (one skill per sticky).  Create posters on a wall that has columns for each of the four categories, participants put their sticky notes under the category in which they think is most appropriate. </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rPr>
              <a:t>Communication</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Articulate intentions: Do they contribute their thoughts and ideas in the discussion?</a:t>
            </a:r>
          </a:p>
          <a:p>
            <a:pPr lvl="1"/>
            <a:r>
              <a:rPr lang="en-US" sz="1200" kern="1200" dirty="0">
                <a:solidFill>
                  <a:schemeClr val="tx1"/>
                </a:solidFill>
                <a:effectLst/>
                <a:latin typeface="+mn-lt"/>
                <a:ea typeface="+mn-ea"/>
                <a:cs typeface="+mn-cs"/>
              </a:rPr>
              <a:t>Receive and offer criticism: do they explore alternate points of view</a:t>
            </a:r>
          </a:p>
          <a:p>
            <a:pPr lvl="1"/>
            <a:r>
              <a:rPr lang="en-US" sz="1200" kern="1200" dirty="0">
                <a:solidFill>
                  <a:schemeClr val="tx1"/>
                </a:solidFill>
                <a:effectLst/>
                <a:latin typeface="+mn-lt"/>
                <a:ea typeface="+mn-ea"/>
                <a:cs typeface="+mn-cs"/>
              </a:rPr>
              <a:t>Listen actively to others ideas</a:t>
            </a:r>
          </a:p>
          <a:p>
            <a:r>
              <a:rPr lang="en-US" sz="1200" u="sng" kern="1200" dirty="0">
                <a:solidFill>
                  <a:schemeClr val="tx1"/>
                </a:solidFill>
                <a:effectLst/>
                <a:latin typeface="+mn-lt"/>
                <a:ea typeface="+mn-ea"/>
                <a:cs typeface="+mn-cs"/>
              </a:rPr>
              <a:t>Approach problems with patience and persistence</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Rise above frustration </a:t>
            </a:r>
          </a:p>
          <a:p>
            <a:pPr lvl="0"/>
            <a:r>
              <a:rPr lang="en-US" sz="1200" kern="1200" dirty="0">
                <a:solidFill>
                  <a:schemeClr val="tx1"/>
                </a:solidFill>
                <a:effectLst/>
                <a:latin typeface="+mn-lt"/>
                <a:ea typeface="+mn-ea"/>
                <a:cs typeface="+mn-cs"/>
              </a:rPr>
              <a:t>Keep trying in spite of challenges and failures</a:t>
            </a:r>
          </a:p>
          <a:p>
            <a:r>
              <a:rPr lang="en-US" sz="1200" u="sng" kern="1200" dirty="0">
                <a:solidFill>
                  <a:schemeClr val="tx1"/>
                </a:solidFill>
                <a:effectLst/>
                <a:latin typeface="+mn-lt"/>
                <a:ea typeface="+mn-ea"/>
                <a:cs typeface="+mn-cs"/>
              </a:rPr>
              <a:t>Work as a team to achieve common goals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Were they able to create a cohesive strategy?</a:t>
            </a:r>
          </a:p>
          <a:p>
            <a:pPr lvl="1"/>
            <a:r>
              <a:rPr lang="en-US" sz="1200" kern="1200" dirty="0">
                <a:solidFill>
                  <a:schemeClr val="tx1"/>
                </a:solidFill>
                <a:effectLst/>
                <a:latin typeface="+mn-lt"/>
                <a:ea typeface="+mn-ea"/>
                <a:cs typeface="+mn-cs"/>
              </a:rPr>
              <a:t>Were they able to implement that strategy?</a:t>
            </a:r>
          </a:p>
          <a:p>
            <a:r>
              <a:rPr lang="en-US" sz="1200" u="sng" kern="1200" dirty="0">
                <a:solidFill>
                  <a:schemeClr val="tx1"/>
                </a:solidFill>
                <a:effectLst/>
                <a:latin typeface="+mn-lt"/>
                <a:ea typeface="+mn-ea"/>
                <a:cs typeface="+mn-cs"/>
              </a:rPr>
              <a:t>Divergent thinking</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Can they come up with more than one solution?</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7</a:t>
            </a:fld>
            <a:endParaRPr lang="en-US"/>
          </a:p>
        </p:txBody>
      </p:sp>
    </p:spTree>
    <p:extLst>
      <p:ext uri="{BB962C8B-B14F-4D97-AF65-F5344CB8AC3E}">
        <p14:creationId xmlns:p14="http://schemas.microsoft.com/office/powerpoint/2010/main" val="3150653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Title:  </a:t>
            </a:r>
            <a:r>
              <a:rPr lang="en-US" sz="1200" i="1" kern="1200" dirty="0">
                <a:solidFill>
                  <a:schemeClr val="tx1"/>
                </a:solidFill>
                <a:effectLst/>
                <a:latin typeface="+mn-lt"/>
                <a:ea typeface="+mn-ea"/>
                <a:cs typeface="+mn-cs"/>
              </a:rPr>
              <a:t>Human Obstacle Course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Skill Addressed:  Communication</a:t>
            </a:r>
          </a:p>
          <a:p>
            <a:r>
              <a:rPr lang="en-US" sz="1200" kern="1200" dirty="0">
                <a:solidFill>
                  <a:schemeClr val="tx1"/>
                </a:solidFill>
                <a:effectLst/>
                <a:latin typeface="+mn-lt"/>
                <a:ea typeface="+mn-ea"/>
                <a:cs typeface="+mn-cs"/>
              </a:rPr>
              <a:t>Source: </a:t>
            </a:r>
            <a:r>
              <a:rPr lang="en-US" sz="1200" i="1" kern="1200" dirty="0">
                <a:solidFill>
                  <a:schemeClr val="tx1"/>
                </a:solidFill>
                <a:effectLst/>
                <a:latin typeface="+mn-lt"/>
                <a:ea typeface="+mn-ea"/>
                <a:cs typeface="+mn-cs"/>
              </a:rPr>
              <a:t>Theatre for Community Conflict and Dialogue</a:t>
            </a:r>
            <a:r>
              <a:rPr lang="en-US" sz="1200" kern="1200" dirty="0">
                <a:solidFill>
                  <a:schemeClr val="tx1"/>
                </a:solidFill>
                <a:effectLst/>
                <a:latin typeface="+mn-lt"/>
                <a:ea typeface="+mn-ea"/>
                <a:cs typeface="+mn-cs"/>
              </a:rPr>
              <a:t> by Michael </a:t>
            </a:r>
            <a:r>
              <a:rPr lang="en-US" sz="1200" kern="1200" dirty="0" err="1">
                <a:solidFill>
                  <a:schemeClr val="tx1"/>
                </a:solidFill>
                <a:effectLst/>
                <a:latin typeface="+mn-lt"/>
                <a:ea typeface="+mn-ea"/>
                <a:cs typeface="+mn-cs"/>
              </a:rPr>
              <a:t>Rohd</a:t>
            </a:r>
            <a:r>
              <a:rPr lang="en-US" sz="1200" kern="1200" dirty="0">
                <a:solidFill>
                  <a:schemeClr val="tx1"/>
                </a:solidFill>
                <a:effectLst/>
                <a:latin typeface="+mn-lt"/>
                <a:ea typeface="+mn-ea"/>
                <a:cs typeface="+mn-cs"/>
              </a:rPr>
              <a:t>, original: unknown (original</a:t>
            </a:r>
            <a:r>
              <a:rPr lang="en-US" sz="1200" kern="1200" baseline="0" dirty="0">
                <a:solidFill>
                  <a:schemeClr val="tx1"/>
                </a:solidFill>
                <a:effectLst/>
                <a:latin typeface="+mn-lt"/>
                <a:ea typeface="+mn-ea"/>
                <a:cs typeface="+mn-cs"/>
              </a:rPr>
              <a:t> game title:  Minefield)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Grade: 4</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grade and up</a:t>
            </a:r>
          </a:p>
          <a:p>
            <a:r>
              <a:rPr lang="en-US" sz="1200" kern="1200" dirty="0">
                <a:solidFill>
                  <a:schemeClr val="tx1"/>
                </a:solidFill>
                <a:effectLst/>
                <a:latin typeface="+mn-lt"/>
                <a:ea typeface="+mn-ea"/>
                <a:cs typeface="+mn-cs"/>
              </a:rPr>
              <a:t>Time:  20 minutes</a:t>
            </a:r>
          </a:p>
          <a:p>
            <a:r>
              <a:rPr lang="en-US" sz="1200" kern="1200" dirty="0">
                <a:solidFill>
                  <a:schemeClr val="tx1"/>
                </a:solidFill>
                <a:effectLst/>
                <a:latin typeface="+mn-lt"/>
                <a:ea typeface="+mn-ea"/>
                <a:cs typeface="+mn-cs"/>
              </a:rPr>
              <a:t>Grouping: Standing circle or two standing lines facing each other with about 2-3 feet between them</a:t>
            </a:r>
          </a:p>
          <a:p>
            <a:r>
              <a:rPr lang="en-US" sz="1200" kern="1200" dirty="0">
                <a:solidFill>
                  <a:schemeClr val="tx1"/>
                </a:solidFill>
                <a:effectLst/>
                <a:latin typeface="+mn-lt"/>
                <a:ea typeface="+mn-ea"/>
                <a:cs typeface="+mn-cs"/>
              </a:rPr>
              <a:t>Materials: Variety of items that can be thrown on the ground</a:t>
            </a:r>
          </a:p>
          <a:p>
            <a:r>
              <a:rPr lang="en-US" sz="1200" kern="1200" dirty="0">
                <a:solidFill>
                  <a:schemeClr val="tx1"/>
                </a:solidFill>
                <a:effectLst/>
                <a:latin typeface="+mn-lt"/>
                <a:ea typeface="+mn-ea"/>
                <a:cs typeface="+mn-cs"/>
              </a:rPr>
              <a:t>Objectives: clear communication, listening, taking turns to speak.</a:t>
            </a:r>
          </a:p>
          <a:p>
            <a:r>
              <a:rPr lang="en-US" sz="1200" kern="1200" dirty="0">
                <a:solidFill>
                  <a:schemeClr val="tx1"/>
                </a:solidFill>
                <a:effectLst/>
                <a:latin typeface="+mn-lt"/>
                <a:ea typeface="+mn-ea"/>
                <a:cs typeface="+mn-cs"/>
              </a:rPr>
              <a:t>Procedures: </a:t>
            </a:r>
          </a:p>
          <a:p>
            <a:pPr lvl="0"/>
            <a:r>
              <a:rPr lang="en-US" sz="1200" kern="1200" dirty="0">
                <a:solidFill>
                  <a:schemeClr val="tx1"/>
                </a:solidFill>
                <a:effectLst/>
                <a:latin typeface="+mn-lt"/>
                <a:ea typeface="+mn-ea"/>
                <a:cs typeface="+mn-cs"/>
              </a:rPr>
              <a:t>Everyone stands in a circle surrounding many items that have been distributed on the floor in the middle of the circle. </a:t>
            </a:r>
          </a:p>
          <a:p>
            <a:pPr lvl="0"/>
            <a:r>
              <a:rPr lang="en-US" sz="1200" kern="1200" dirty="0">
                <a:solidFill>
                  <a:schemeClr val="tx1"/>
                </a:solidFill>
                <a:effectLst/>
                <a:latin typeface="+mn-lt"/>
                <a:ea typeface="+mn-ea"/>
                <a:cs typeface="+mn-cs"/>
              </a:rPr>
              <a:t>One participant is blindfolded and asked to stand somewhere in the middle amidst the items.</a:t>
            </a:r>
          </a:p>
          <a:p>
            <a:pPr lvl="0"/>
            <a:r>
              <a:rPr lang="en-US" sz="1200" kern="1200" dirty="0">
                <a:solidFill>
                  <a:schemeClr val="tx1"/>
                </a:solidFill>
                <a:effectLst/>
                <a:latin typeface="+mn-lt"/>
                <a:ea typeface="+mn-ea"/>
                <a:cs typeface="+mn-cs"/>
              </a:rPr>
              <a:t>The group as a whole must use their words to guide the blindfolded person out of the minefield.</a:t>
            </a:r>
          </a:p>
          <a:p>
            <a:pPr lvl="0"/>
            <a:r>
              <a:rPr lang="en-US" sz="1200" kern="1200" dirty="0">
                <a:solidFill>
                  <a:schemeClr val="tx1"/>
                </a:solidFill>
                <a:effectLst/>
                <a:latin typeface="+mn-lt"/>
                <a:ea typeface="+mn-ea"/>
                <a:cs typeface="+mn-cs"/>
              </a:rPr>
              <a:t>If the volunteer touches any item with any part of their body, facilitator says “</a:t>
            </a:r>
            <a:r>
              <a:rPr lang="en-US" sz="1200" kern="1200" dirty="0" err="1">
                <a:solidFill>
                  <a:schemeClr val="tx1"/>
                </a:solidFill>
                <a:effectLst/>
                <a:latin typeface="+mn-lt"/>
                <a:ea typeface="+mn-ea"/>
                <a:cs typeface="+mn-cs"/>
              </a:rPr>
              <a:t>Kaboom</a:t>
            </a:r>
            <a:r>
              <a:rPr lang="en-US" sz="1200" kern="1200" dirty="0">
                <a:solidFill>
                  <a:schemeClr val="tx1"/>
                </a:solidFill>
                <a:effectLst/>
                <a:latin typeface="+mn-lt"/>
                <a:ea typeface="+mn-ea"/>
                <a:cs typeface="+mn-cs"/>
              </a:rPr>
              <a:t>” and that round is over. </a:t>
            </a:r>
          </a:p>
          <a:p>
            <a:pPr lvl="0"/>
            <a:r>
              <a:rPr lang="en-US" sz="1200" kern="1200" dirty="0">
                <a:solidFill>
                  <a:schemeClr val="tx1"/>
                </a:solidFill>
                <a:effectLst/>
                <a:latin typeface="+mn-lt"/>
                <a:ea typeface="+mn-ea"/>
                <a:cs typeface="+mn-cs"/>
              </a:rPr>
              <a:t>The members of the circle cannot speak to each other, only to the volunteer.</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Reflection: Brainstorm additional games that serve Communication</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8</a:t>
            </a:fld>
            <a:endParaRPr lang="en-US"/>
          </a:p>
        </p:txBody>
      </p:sp>
    </p:spTree>
    <p:extLst>
      <p:ext uri="{BB962C8B-B14F-4D97-AF65-F5344CB8AC3E}">
        <p14:creationId xmlns:p14="http://schemas.microsoft.com/office/powerpoint/2010/main" val="2010256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Title: </a:t>
            </a:r>
            <a:r>
              <a:rPr lang="en-US" sz="1200" i="1" kern="1200" dirty="0">
                <a:solidFill>
                  <a:schemeClr val="tx1"/>
                </a:solidFill>
                <a:effectLst/>
                <a:latin typeface="+mn-lt"/>
                <a:ea typeface="+mn-ea"/>
                <a:cs typeface="+mn-cs"/>
              </a:rPr>
              <a:t>Find Your Mama Like a Little Penguin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Skill Addressed:  Patience and Persistence</a:t>
            </a:r>
          </a:p>
          <a:p>
            <a:r>
              <a:rPr lang="en-US" sz="1200" kern="1200" dirty="0">
                <a:solidFill>
                  <a:schemeClr val="tx1"/>
                </a:solidFill>
                <a:effectLst/>
                <a:latin typeface="+mn-lt"/>
                <a:ea typeface="+mn-ea"/>
                <a:cs typeface="+mn-cs"/>
              </a:rPr>
              <a:t>Source: </a:t>
            </a:r>
            <a:r>
              <a:rPr lang="en-US" sz="1200" i="1" kern="1200" dirty="0">
                <a:solidFill>
                  <a:schemeClr val="tx1"/>
                </a:solidFill>
                <a:effectLst/>
                <a:latin typeface="+mn-lt"/>
                <a:ea typeface="+mn-ea"/>
                <a:cs typeface="+mn-cs"/>
              </a:rPr>
              <a:t>Theatre for Community Conflict and Dialogue</a:t>
            </a:r>
            <a:r>
              <a:rPr lang="en-US" sz="1200" kern="1200" dirty="0">
                <a:solidFill>
                  <a:schemeClr val="tx1"/>
                </a:solidFill>
                <a:effectLst/>
                <a:latin typeface="+mn-lt"/>
                <a:ea typeface="+mn-ea"/>
                <a:cs typeface="+mn-cs"/>
              </a:rPr>
              <a:t> by Michael </a:t>
            </a:r>
            <a:r>
              <a:rPr lang="en-US" sz="1200" kern="1200" dirty="0" err="1">
                <a:solidFill>
                  <a:schemeClr val="tx1"/>
                </a:solidFill>
                <a:effectLst/>
                <a:latin typeface="+mn-lt"/>
                <a:ea typeface="+mn-ea"/>
                <a:cs typeface="+mn-cs"/>
              </a:rPr>
              <a:t>Rohd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Boal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Grade:  7</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and up</a:t>
            </a:r>
          </a:p>
          <a:p>
            <a:r>
              <a:rPr lang="en-US" sz="1200" kern="1200" dirty="0">
                <a:solidFill>
                  <a:schemeClr val="tx1"/>
                </a:solidFill>
                <a:effectLst/>
                <a:latin typeface="+mn-lt"/>
                <a:ea typeface="+mn-ea"/>
                <a:cs typeface="+mn-cs"/>
              </a:rPr>
              <a:t>Time:  35 minutes</a:t>
            </a:r>
          </a:p>
          <a:p>
            <a:r>
              <a:rPr lang="en-US" sz="1200" kern="1200" dirty="0">
                <a:solidFill>
                  <a:schemeClr val="tx1"/>
                </a:solidFill>
                <a:effectLst/>
                <a:latin typeface="+mn-lt"/>
                <a:ea typeface="+mn-ea"/>
                <a:cs typeface="+mn-cs"/>
              </a:rPr>
              <a:t>Grouping: Standing circle to begin with</a:t>
            </a:r>
          </a:p>
          <a:p>
            <a:r>
              <a:rPr lang="en-US" sz="1200" kern="1200" dirty="0">
                <a:solidFill>
                  <a:schemeClr val="tx1"/>
                </a:solidFill>
                <a:effectLst/>
                <a:latin typeface="+mn-lt"/>
                <a:ea typeface="+mn-ea"/>
                <a:cs typeface="+mn-cs"/>
              </a:rPr>
              <a:t>Materials: none</a:t>
            </a:r>
          </a:p>
          <a:p>
            <a:r>
              <a:rPr lang="en-US" sz="1200" kern="1200" dirty="0">
                <a:solidFill>
                  <a:schemeClr val="tx1"/>
                </a:solidFill>
                <a:effectLst/>
                <a:latin typeface="+mn-lt"/>
                <a:ea typeface="+mn-ea"/>
                <a:cs typeface="+mn-cs"/>
              </a:rPr>
              <a:t>Objectives: Build trust, teamwork, heightened listening skills</a:t>
            </a:r>
          </a:p>
          <a:p>
            <a:r>
              <a:rPr lang="en-US" sz="1200" kern="1200" dirty="0">
                <a:solidFill>
                  <a:schemeClr val="tx1"/>
                </a:solidFill>
                <a:effectLst/>
                <a:latin typeface="+mn-lt"/>
                <a:ea typeface="+mn-ea"/>
                <a:cs typeface="+mn-cs"/>
              </a:rPr>
              <a:t>Procedures:</a:t>
            </a:r>
          </a:p>
          <a:p>
            <a:pPr lvl="0"/>
            <a:r>
              <a:rPr lang="en-US" sz="1200" kern="1200" dirty="0">
                <a:solidFill>
                  <a:schemeClr val="tx1"/>
                </a:solidFill>
                <a:effectLst/>
                <a:latin typeface="+mn-lt"/>
                <a:ea typeface="+mn-ea"/>
                <a:cs typeface="+mn-cs"/>
              </a:rPr>
              <a:t>Everyone stands in a circle and numbers off by twos. </a:t>
            </a:r>
          </a:p>
          <a:p>
            <a:pPr lvl="0"/>
            <a:r>
              <a:rPr lang="en-US" sz="1200" kern="1200" dirty="0">
                <a:solidFill>
                  <a:schemeClr val="tx1"/>
                </a:solidFill>
                <a:effectLst/>
                <a:latin typeface="+mn-lt"/>
                <a:ea typeface="+mn-ea"/>
                <a:cs typeface="+mn-cs"/>
              </a:rPr>
              <a:t>The 1s step out in front of the person to their right, face them, and make a sound with their mouth (not a word) that they can repeat over and over again. </a:t>
            </a:r>
          </a:p>
          <a:p>
            <a:pPr lvl="0"/>
            <a:r>
              <a:rPr lang="en-US" sz="1200" kern="1200" dirty="0">
                <a:solidFill>
                  <a:schemeClr val="tx1"/>
                </a:solidFill>
                <a:effectLst/>
                <a:latin typeface="+mn-lt"/>
                <a:ea typeface="+mn-ea"/>
                <a:cs typeface="+mn-cs"/>
              </a:rPr>
              <a:t>The 2s that are listening memorize the sound.  </a:t>
            </a:r>
          </a:p>
          <a:p>
            <a:pPr lvl="0"/>
            <a:r>
              <a:rPr lang="en-US" sz="1200" kern="1200" dirty="0">
                <a:solidFill>
                  <a:schemeClr val="tx1"/>
                </a:solidFill>
                <a:effectLst/>
                <a:latin typeface="+mn-lt"/>
                <a:ea typeface="+mn-ea"/>
                <a:cs typeface="+mn-cs"/>
              </a:rPr>
              <a:t>The 2s then step in front of the person to their right, face them and make a different sound with their mouth that they can repeat over and over again. </a:t>
            </a:r>
          </a:p>
          <a:p>
            <a:pPr lvl="0"/>
            <a:r>
              <a:rPr lang="en-US" sz="1200" kern="1200" dirty="0">
                <a:solidFill>
                  <a:schemeClr val="tx1"/>
                </a:solidFill>
                <a:effectLst/>
                <a:latin typeface="+mn-lt"/>
                <a:ea typeface="+mn-ea"/>
                <a:cs typeface="+mn-cs"/>
              </a:rPr>
              <a:t>The 1s that are listening memorize the sound. </a:t>
            </a:r>
          </a:p>
          <a:p>
            <a:pPr lvl="0"/>
            <a:r>
              <a:rPr lang="en-US" sz="1200" kern="1200" dirty="0">
                <a:solidFill>
                  <a:schemeClr val="tx1"/>
                </a:solidFill>
                <a:effectLst/>
                <a:latin typeface="+mn-lt"/>
                <a:ea typeface="+mn-ea"/>
                <a:cs typeface="+mn-cs"/>
              </a:rPr>
              <a:t>Everyone closes their eyes, and join hands.</a:t>
            </a:r>
          </a:p>
          <a:p>
            <a:pPr lvl="0"/>
            <a:r>
              <a:rPr lang="en-US" sz="1200" kern="1200" dirty="0">
                <a:solidFill>
                  <a:schemeClr val="tx1"/>
                </a:solidFill>
                <a:effectLst/>
                <a:latin typeface="+mn-lt"/>
                <a:ea typeface="+mn-ea"/>
                <a:cs typeface="+mn-cs"/>
              </a:rPr>
              <a:t>When the facilitator says “go,” everyone is to begin slowly mixing themselves up in the room.</a:t>
            </a:r>
          </a:p>
          <a:p>
            <a:pPr lvl="0"/>
            <a:r>
              <a:rPr lang="en-US" sz="1200" kern="1200" dirty="0">
                <a:solidFill>
                  <a:schemeClr val="tx1"/>
                </a:solidFill>
                <a:effectLst/>
                <a:latin typeface="+mn-lt"/>
                <a:ea typeface="+mn-ea"/>
                <a:cs typeface="+mn-cs"/>
              </a:rPr>
              <a:t>The facilitator will say “freeze” and then “Find your mother like a little penguin.” </a:t>
            </a:r>
          </a:p>
          <a:p>
            <a:pPr lvl="0"/>
            <a:r>
              <a:rPr lang="en-US" sz="1200" kern="1200" dirty="0">
                <a:solidFill>
                  <a:schemeClr val="tx1"/>
                </a:solidFill>
                <a:effectLst/>
                <a:latin typeface="+mn-lt"/>
                <a:ea typeface="+mn-ea"/>
                <a:cs typeface="+mn-cs"/>
              </a:rPr>
              <a:t>Everyone will start making their sound while simultaneously listening for the sound that was made by the person standing to their left. </a:t>
            </a:r>
          </a:p>
          <a:p>
            <a:pPr lvl="0"/>
            <a:r>
              <a:rPr lang="en-US" sz="1200" kern="1200" dirty="0">
                <a:solidFill>
                  <a:schemeClr val="tx1"/>
                </a:solidFill>
                <a:effectLst/>
                <a:latin typeface="+mn-lt"/>
                <a:ea typeface="+mn-ea"/>
                <a:cs typeface="+mn-cs"/>
              </a:rPr>
              <a:t>When they find them, they take that person’s right hand and hold on to it. Each person is looking for the person to their left while they are being searched for by the person that was to their right. </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Reflection: Brainstorm additional games that serve Patience and Persistence</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9</a:t>
            </a:fld>
            <a:endParaRPr lang="en-US"/>
          </a:p>
        </p:txBody>
      </p:sp>
    </p:spTree>
    <p:extLst>
      <p:ext uri="{BB962C8B-B14F-4D97-AF65-F5344CB8AC3E}">
        <p14:creationId xmlns:p14="http://schemas.microsoft.com/office/powerpoint/2010/main" val="2917690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Title: </a:t>
            </a:r>
            <a:r>
              <a:rPr lang="en-US" sz="1200" i="1" kern="1200" dirty="0">
                <a:solidFill>
                  <a:schemeClr val="tx1"/>
                </a:solidFill>
                <a:effectLst/>
                <a:latin typeface="+mn-lt"/>
                <a:ea typeface="+mn-ea"/>
                <a:cs typeface="+mn-cs"/>
              </a:rPr>
              <a:t>Yes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Skill Addressed:  Teamwork</a:t>
            </a:r>
          </a:p>
          <a:p>
            <a:r>
              <a:rPr lang="en-US" sz="1200" kern="1200" dirty="0">
                <a:solidFill>
                  <a:schemeClr val="tx1"/>
                </a:solidFill>
                <a:effectLst/>
                <a:latin typeface="+mn-lt"/>
                <a:ea typeface="+mn-ea"/>
                <a:cs typeface="+mn-cs"/>
              </a:rPr>
              <a:t>Source: Unknown</a:t>
            </a:r>
          </a:p>
          <a:p>
            <a:r>
              <a:rPr lang="en-US" sz="1200" kern="1200" dirty="0">
                <a:solidFill>
                  <a:schemeClr val="tx1"/>
                </a:solidFill>
                <a:effectLst/>
                <a:latin typeface="+mn-lt"/>
                <a:ea typeface="+mn-ea"/>
                <a:cs typeface="+mn-cs"/>
              </a:rPr>
              <a:t>Grade: 6</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grade and up</a:t>
            </a:r>
          </a:p>
          <a:p>
            <a:r>
              <a:rPr lang="en-US" sz="1200" kern="1200" dirty="0">
                <a:solidFill>
                  <a:schemeClr val="tx1"/>
                </a:solidFill>
                <a:effectLst/>
                <a:latin typeface="+mn-lt"/>
                <a:ea typeface="+mn-ea"/>
                <a:cs typeface="+mn-cs"/>
              </a:rPr>
              <a:t>Time:  20 minutes</a:t>
            </a:r>
          </a:p>
          <a:p>
            <a:r>
              <a:rPr lang="en-US" sz="1200" kern="1200" dirty="0">
                <a:solidFill>
                  <a:schemeClr val="tx1"/>
                </a:solidFill>
                <a:effectLst/>
                <a:latin typeface="+mn-lt"/>
                <a:ea typeface="+mn-ea"/>
                <a:cs typeface="+mn-cs"/>
              </a:rPr>
              <a:t>Grouping: Standing Circle</a:t>
            </a:r>
          </a:p>
          <a:p>
            <a:r>
              <a:rPr lang="en-US" sz="1200" kern="1200" dirty="0">
                <a:solidFill>
                  <a:schemeClr val="tx1"/>
                </a:solidFill>
                <a:effectLst/>
                <a:latin typeface="+mn-lt"/>
                <a:ea typeface="+mn-ea"/>
                <a:cs typeface="+mn-cs"/>
              </a:rPr>
              <a:t>Materials: none</a:t>
            </a:r>
          </a:p>
          <a:p>
            <a:r>
              <a:rPr lang="en-US" sz="1200" kern="1200" dirty="0">
                <a:solidFill>
                  <a:schemeClr val="tx1"/>
                </a:solidFill>
                <a:effectLst/>
                <a:latin typeface="+mn-lt"/>
                <a:ea typeface="+mn-ea"/>
                <a:cs typeface="+mn-cs"/>
              </a:rPr>
              <a:t>Objectives: Focus, teamwork, acceptance</a:t>
            </a:r>
          </a:p>
          <a:p>
            <a:r>
              <a:rPr lang="en-US" sz="1200" kern="1200" dirty="0">
                <a:solidFill>
                  <a:schemeClr val="tx1"/>
                </a:solidFill>
                <a:effectLst/>
                <a:latin typeface="+mn-lt"/>
                <a:ea typeface="+mn-ea"/>
                <a:cs typeface="+mn-cs"/>
              </a:rPr>
              <a:t>Procedures:</a:t>
            </a:r>
          </a:p>
          <a:p>
            <a:pPr lvl="0"/>
            <a:r>
              <a:rPr lang="en-US" sz="1200" kern="1200" dirty="0">
                <a:solidFill>
                  <a:schemeClr val="tx1"/>
                </a:solidFill>
                <a:effectLst/>
                <a:latin typeface="+mn-lt"/>
                <a:ea typeface="+mn-ea"/>
                <a:cs typeface="+mn-cs"/>
              </a:rPr>
              <a:t>Participants stand in a circle. </a:t>
            </a:r>
          </a:p>
          <a:p>
            <a:pPr lvl="0"/>
            <a:r>
              <a:rPr lang="en-US" sz="1200" kern="1200" dirty="0">
                <a:solidFill>
                  <a:schemeClr val="tx1"/>
                </a:solidFill>
                <a:effectLst/>
                <a:latin typeface="+mn-lt"/>
                <a:ea typeface="+mn-ea"/>
                <a:cs typeface="+mn-cs"/>
              </a:rPr>
              <a:t>Person A makes eye contact with Person B across the circle and points at them. </a:t>
            </a:r>
          </a:p>
          <a:p>
            <a:pPr lvl="0"/>
            <a:r>
              <a:rPr lang="en-US" sz="1200" kern="1200" dirty="0">
                <a:solidFill>
                  <a:schemeClr val="tx1"/>
                </a:solidFill>
                <a:effectLst/>
                <a:latin typeface="+mn-lt"/>
                <a:ea typeface="+mn-ea"/>
                <a:cs typeface="+mn-cs"/>
              </a:rPr>
              <a:t>Person B will then say “yes,” giving permission for Person A to move. </a:t>
            </a:r>
          </a:p>
          <a:p>
            <a:pPr lvl="0"/>
            <a:r>
              <a:rPr lang="en-US" sz="1200" kern="1200" dirty="0">
                <a:solidFill>
                  <a:schemeClr val="tx1"/>
                </a:solidFill>
                <a:effectLst/>
                <a:latin typeface="+mn-lt"/>
                <a:ea typeface="+mn-ea"/>
                <a:cs typeface="+mn-cs"/>
              </a:rPr>
              <a:t>Person A begins to walk toward Person B to take their spot in the circle. </a:t>
            </a:r>
          </a:p>
          <a:p>
            <a:pPr lvl="0"/>
            <a:r>
              <a:rPr lang="en-US" sz="1200" kern="1200" dirty="0">
                <a:solidFill>
                  <a:schemeClr val="tx1"/>
                </a:solidFill>
                <a:effectLst/>
                <a:latin typeface="+mn-lt"/>
                <a:ea typeface="+mn-ea"/>
                <a:cs typeface="+mn-cs"/>
              </a:rPr>
              <a:t>Person B cannot move until they are given permission by someone else in the circle, and so on.</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Reflection: Brainstorm additional games that serve Teamwork</a:t>
            </a:r>
          </a:p>
          <a:p>
            <a:endParaRPr lang="en-US" dirty="0"/>
          </a:p>
        </p:txBody>
      </p:sp>
      <p:sp>
        <p:nvSpPr>
          <p:cNvPr id="4" name="Slide Number Placeholder 3"/>
          <p:cNvSpPr>
            <a:spLocks noGrp="1"/>
          </p:cNvSpPr>
          <p:nvPr>
            <p:ph type="sldNum" sz="quarter" idx="10"/>
          </p:nvPr>
        </p:nvSpPr>
        <p:spPr/>
        <p:txBody>
          <a:bodyPr/>
          <a:lstStyle/>
          <a:p>
            <a:fld id="{61156870-91BF-864D-9EC9-0FF09A279A18}" type="slidenum">
              <a:rPr lang="en-US" smtClean="0"/>
              <a:t>10</a:t>
            </a:fld>
            <a:endParaRPr lang="en-US"/>
          </a:p>
        </p:txBody>
      </p:sp>
    </p:spTree>
    <p:extLst>
      <p:ext uri="{BB962C8B-B14F-4D97-AF65-F5344CB8AC3E}">
        <p14:creationId xmlns:p14="http://schemas.microsoft.com/office/powerpoint/2010/main" val="1939117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Shape 21"/>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a:t>Click to edit Master title style</a:t>
            </a:r>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C786AEB-95C9-6A49-AE0F-97FCD6FE4B1C}" type="datetimeFigureOut">
              <a:rPr lang="en-US" smtClean="0"/>
              <a:t>8/9/2016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26F903B-54BD-094C-AA7E-47781B7D3D25}" type="slidenum">
              <a:rPr lang="en-US" smtClean="0"/>
              <a:t>‹#›</a:t>
            </a:fld>
            <a:endParaRPr lang="en-US"/>
          </a:p>
        </p:txBody>
      </p:sp>
    </p:spTree>
    <p:extLst>
      <p:ext uri="{BB962C8B-B14F-4D97-AF65-F5344CB8AC3E}">
        <p14:creationId xmlns:p14="http://schemas.microsoft.com/office/powerpoint/2010/main" val="183341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extLst>
              <a:ext uri="{28A0092B-C50C-407E-A947-70E740481C1C}">
                <a14:useLocalDpi xmlns:a14="http://schemas.microsoft.com/office/drawing/2010/main"/>
              </a:ext>
            </a:extLst>
          </a:blip>
          <a:srcRect/>
          <a:stretch>
            <a:fillRect/>
          </a:stretch>
        </a:blipFill>
        <a:effectLst/>
      </p:bgPr>
    </p:bg>
    <p:spTree>
      <p:nvGrpSpPr>
        <p:cNvPr id="1" name="Shape 8"/>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8" r:id="rId6"/>
  </p:sldLayoutIdLst>
  <p:hf sldNum="0" hdr="0" ftr="0" dt="0"/>
  <p:txStyles>
    <p:titleStyle>
      <a:defPPr marR="0" algn="l" rtl="0">
        <a:lnSpc>
          <a:spcPct val="100000"/>
        </a:lnSpc>
        <a:spcBef>
          <a:spcPts val="0"/>
        </a:spcBef>
        <a:spcAft>
          <a:spcPts val="0"/>
        </a:spcAft>
      </a:defPPr>
      <a:lvl1pPr marR="0" algn="ctr" rtl="0">
        <a:lnSpc>
          <a:spcPct val="100000"/>
        </a:lnSpc>
        <a:spcBef>
          <a:spcPts val="0"/>
        </a:spcBef>
        <a:spcAft>
          <a:spcPts val="0"/>
        </a:spcAft>
        <a:buNone/>
        <a:defRPr sz="4000" b="1" i="0" u="none" strike="noStrike" cap="none" baseline="0">
          <a:solidFill>
            <a:srgbClr val="FFFFFF"/>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2000" b="0" i="0" u="none" strike="noStrike" cap="none" baseline="0">
          <a:solidFill>
            <a:srgbClr val="000000"/>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ww.cna.com.br/speakingexchange/"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hyperlink" Target="https://www.youtube.com/watch?v=XjJQBjWYDTs&amp;index=6&amp;list=PL8dVh3aQ-0UbdONy3C7PMORorcfxyZtW5" TargetMode="External"/><Relationship Id="rId5" Type="http://schemas.openxmlformats.org/officeDocument/2006/relationships/hyperlink" Target="http://www.dialogue-in-the-dark.com/exhibition/scenario" TargetMode="External"/><Relationship Id="rId4" Type="http://schemas.openxmlformats.org/officeDocument/2006/relationships/hyperlink" Target="https://www.facebook.com/video.php?v=10151166932983485&amp;set=vb.104323486302752&amp;type=3&amp;theate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2"/>
          </p:nvPr>
        </p:nvSpPr>
        <p:spPr/>
        <p:txBody>
          <a:bodyPr/>
          <a:lstStyle/>
          <a:p>
            <a:endParaRPr lang="en-US" dirty="0"/>
          </a:p>
        </p:txBody>
      </p:sp>
      <p:sp>
        <p:nvSpPr>
          <p:cNvPr id="4" name="Text Placeholder 3"/>
          <p:cNvSpPr>
            <a:spLocks noGrp="1"/>
          </p:cNvSpPr>
          <p:nvPr>
            <p:ph type="body" sz="quarter" idx="13"/>
          </p:nvPr>
        </p:nvSpPr>
        <p:spPr/>
        <p:txBody>
          <a:bodyPr/>
          <a:lstStyle/>
          <a:p>
            <a:endParaRPr lang="en-US" dirty="0"/>
          </a:p>
        </p:txBody>
      </p:sp>
      <p:sp>
        <p:nvSpPr>
          <p:cNvPr id="5" name="Text Placeholder 4"/>
          <p:cNvSpPr>
            <a:spLocks noGrp="1"/>
          </p:cNvSpPr>
          <p:nvPr>
            <p:ph type="body" sz="quarter" idx="15"/>
          </p:nvPr>
        </p:nvSpPr>
        <p:spPr>
          <a:xfrm>
            <a:off x="1300873" y="4343400"/>
            <a:ext cx="6801058" cy="1304747"/>
          </a:xfrm>
        </p:spPr>
        <p:txBody>
          <a:bodyPr/>
          <a:lstStyle/>
          <a:p>
            <a:endParaRPr lang="en-US" dirty="0"/>
          </a:p>
        </p:txBody>
      </p:sp>
    </p:spTree>
    <p:extLst>
      <p:ext uri="{BB962C8B-B14F-4D97-AF65-F5344CB8AC3E}">
        <p14:creationId xmlns:p14="http://schemas.microsoft.com/office/powerpoint/2010/main" val="264644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Activity 6:  Third Game</a:t>
            </a:r>
          </a:p>
        </p:txBody>
      </p:sp>
      <p:sp>
        <p:nvSpPr>
          <p:cNvPr id="3" name="Content Placeholder 2"/>
          <p:cNvSpPr>
            <a:spLocks noGrp="1"/>
          </p:cNvSpPr>
          <p:nvPr>
            <p:ph idx="1"/>
          </p:nvPr>
        </p:nvSpPr>
        <p:spPr/>
        <p:txBody>
          <a:bodyPr/>
          <a:lstStyle/>
          <a:p>
            <a:r>
              <a:rPr lang="en-US" dirty="0"/>
              <a:t>Yes</a:t>
            </a:r>
          </a:p>
          <a:p>
            <a:endParaRPr lang="en-US" dirty="0"/>
          </a:p>
          <a:p>
            <a:pPr lvl="0"/>
            <a:r>
              <a:rPr lang="en-US" dirty="0"/>
              <a:t>Reflection: Brainstorm additional games that serve Teamwork</a:t>
            </a:r>
          </a:p>
          <a:p>
            <a:endParaRPr lang="en-US" dirty="0"/>
          </a:p>
        </p:txBody>
      </p:sp>
      <p:pic>
        <p:nvPicPr>
          <p:cNvPr id="4" name="Picture 3"/>
          <p:cNvPicPr>
            <a:picLocks noChangeAspect="1"/>
          </p:cNvPicPr>
          <p:nvPr/>
        </p:nvPicPr>
        <p:blipFill>
          <a:blip r:embed="rId3"/>
          <a:stretch>
            <a:fillRect/>
          </a:stretch>
        </p:blipFill>
        <p:spPr>
          <a:xfrm>
            <a:off x="2667000" y="3005931"/>
            <a:ext cx="3429000" cy="1714500"/>
          </a:xfrm>
          <a:prstGeom prst="rect">
            <a:avLst/>
          </a:prstGeom>
        </p:spPr>
      </p:pic>
    </p:spTree>
    <p:extLst>
      <p:ext uri="{BB962C8B-B14F-4D97-AF65-F5344CB8AC3E}">
        <p14:creationId xmlns:p14="http://schemas.microsoft.com/office/powerpoint/2010/main" val="211490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Activity 7:  Fourth Game</a:t>
            </a:r>
          </a:p>
        </p:txBody>
      </p:sp>
      <p:sp>
        <p:nvSpPr>
          <p:cNvPr id="3" name="Content Placeholder 2"/>
          <p:cNvSpPr>
            <a:spLocks noGrp="1"/>
          </p:cNvSpPr>
          <p:nvPr>
            <p:ph idx="1"/>
          </p:nvPr>
        </p:nvSpPr>
        <p:spPr/>
        <p:txBody>
          <a:bodyPr/>
          <a:lstStyle/>
          <a:p>
            <a:r>
              <a:rPr lang="en-US" dirty="0"/>
              <a:t>Cloth in Circle</a:t>
            </a:r>
            <a:r>
              <a:rPr lang="en-US" dirty="0">
                <a:effectLst/>
              </a:rPr>
              <a:t> </a:t>
            </a:r>
          </a:p>
          <a:p>
            <a:endParaRPr lang="en-US" dirty="0"/>
          </a:p>
          <a:p>
            <a:pPr lvl="0"/>
            <a:r>
              <a:rPr lang="en-US" dirty="0"/>
              <a:t>Reflection: Brainstorm additional games that serve Divergent Thinking</a:t>
            </a:r>
          </a:p>
          <a:p>
            <a:endParaRPr lang="en-US" dirty="0"/>
          </a:p>
        </p:txBody>
      </p:sp>
    </p:spTree>
    <p:extLst>
      <p:ext uri="{BB962C8B-B14F-4D97-AF65-F5344CB8AC3E}">
        <p14:creationId xmlns:p14="http://schemas.microsoft.com/office/powerpoint/2010/main" val="2534131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511"/>
            <a:ext cx="8229600" cy="1183511"/>
          </a:xfrm>
        </p:spPr>
        <p:txBody>
          <a:bodyPr>
            <a:noAutofit/>
          </a:bodyPr>
          <a:lstStyle/>
          <a:p>
            <a:pPr>
              <a:lnSpc>
                <a:spcPct val="80000"/>
              </a:lnSpc>
            </a:pPr>
            <a:r>
              <a:rPr lang="en-US" sz="3200" dirty="0"/>
              <a:t>Activity 8:  Form small groups to </a:t>
            </a:r>
            <a:br>
              <a:rPr lang="en-US" sz="3200" dirty="0"/>
            </a:br>
            <a:r>
              <a:rPr lang="en-US" sz="3200" dirty="0"/>
              <a:t>identify practice problem</a:t>
            </a:r>
            <a:br>
              <a:rPr lang="en-US" sz="3200" dirty="0"/>
            </a:br>
            <a:endParaRPr lang="en-US" sz="3200" dirty="0"/>
          </a:p>
        </p:txBody>
      </p:sp>
      <p:sp>
        <p:nvSpPr>
          <p:cNvPr id="3" name="Content Placeholder 2"/>
          <p:cNvSpPr>
            <a:spLocks noGrp="1"/>
          </p:cNvSpPr>
          <p:nvPr>
            <p:ph idx="1"/>
          </p:nvPr>
        </p:nvSpPr>
        <p:spPr/>
        <p:txBody>
          <a:bodyPr/>
          <a:lstStyle/>
          <a:p>
            <a:pPr marL="0" lvl="0" indent="0">
              <a:buNone/>
            </a:pPr>
            <a:r>
              <a:rPr lang="en-US" dirty="0"/>
              <a:t>In groups of 6 to 8 people, Brainstorm pressing issues or even a simple problem in their classes, schools, communities, nation, world</a:t>
            </a:r>
          </a:p>
          <a:p>
            <a:pPr marL="0" indent="0">
              <a:buNone/>
            </a:pPr>
            <a:endParaRPr lang="en-US" dirty="0"/>
          </a:p>
        </p:txBody>
      </p:sp>
      <p:pic>
        <p:nvPicPr>
          <p:cNvPr id="4" name="Picture 3"/>
          <p:cNvPicPr>
            <a:picLocks noChangeAspect="1"/>
          </p:cNvPicPr>
          <p:nvPr/>
        </p:nvPicPr>
        <p:blipFill>
          <a:blip r:embed="rId3"/>
          <a:stretch>
            <a:fillRect/>
          </a:stretch>
        </p:blipFill>
        <p:spPr>
          <a:xfrm>
            <a:off x="2362200" y="2971800"/>
            <a:ext cx="4547849" cy="1425940"/>
          </a:xfrm>
          <a:prstGeom prst="rect">
            <a:avLst/>
          </a:prstGeom>
        </p:spPr>
      </p:pic>
    </p:spTree>
    <p:extLst>
      <p:ext uri="{BB962C8B-B14F-4D97-AF65-F5344CB8AC3E}">
        <p14:creationId xmlns:p14="http://schemas.microsoft.com/office/powerpoint/2010/main" val="1492404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nSpc>
                <a:spcPct val="80000"/>
              </a:lnSpc>
            </a:pPr>
            <a:r>
              <a:rPr lang="en-US" sz="3200" dirty="0"/>
              <a:t>Activity 9:  Develop a two-minute presentation to the group’s problem</a:t>
            </a:r>
          </a:p>
        </p:txBody>
      </p:sp>
      <p:sp>
        <p:nvSpPr>
          <p:cNvPr id="3" name="Content Placeholder 2"/>
          <p:cNvSpPr>
            <a:spLocks noGrp="1"/>
          </p:cNvSpPr>
          <p:nvPr>
            <p:ph idx="1"/>
          </p:nvPr>
        </p:nvSpPr>
        <p:spPr/>
        <p:txBody>
          <a:bodyPr/>
          <a:lstStyle/>
          <a:p>
            <a:pPr marL="0" indent="0">
              <a:buNone/>
            </a:pPr>
            <a:r>
              <a:rPr lang="en-US" dirty="0"/>
              <a:t>Using elements of communication, patience and persistence, team work and divergent thinking, each group develops two-minute approach to the issue they researched.</a:t>
            </a:r>
          </a:p>
        </p:txBody>
      </p:sp>
      <p:pic>
        <p:nvPicPr>
          <p:cNvPr id="4" name="Picture 3"/>
          <p:cNvPicPr>
            <a:picLocks noChangeAspect="1"/>
          </p:cNvPicPr>
          <p:nvPr/>
        </p:nvPicPr>
        <p:blipFill>
          <a:blip r:embed="rId3"/>
          <a:stretch>
            <a:fillRect/>
          </a:stretch>
        </p:blipFill>
        <p:spPr>
          <a:xfrm>
            <a:off x="2971800" y="3005931"/>
            <a:ext cx="2571750" cy="1714500"/>
          </a:xfrm>
          <a:prstGeom prst="rect">
            <a:avLst/>
          </a:prstGeom>
        </p:spPr>
      </p:pic>
    </p:spTree>
    <p:extLst>
      <p:ext uri="{BB962C8B-B14F-4D97-AF65-F5344CB8AC3E}">
        <p14:creationId xmlns:p14="http://schemas.microsoft.com/office/powerpoint/2010/main" val="1104353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2"/>
          </a:xfrm>
        </p:spPr>
        <p:txBody>
          <a:bodyPr>
            <a:noAutofit/>
          </a:bodyPr>
          <a:lstStyle/>
          <a:p>
            <a:pPr>
              <a:lnSpc>
                <a:spcPct val="80000"/>
              </a:lnSpc>
            </a:pPr>
            <a:r>
              <a:rPr lang="en-US" sz="3200" dirty="0"/>
              <a:t>Activity 10:  Assignment for in-school implementation</a:t>
            </a:r>
            <a:br>
              <a:rPr lang="en-US" sz="3200" dirty="0"/>
            </a:br>
            <a:endParaRPr lang="en-US" sz="3200" dirty="0"/>
          </a:p>
        </p:txBody>
      </p:sp>
      <p:sp>
        <p:nvSpPr>
          <p:cNvPr id="3" name="Content Placeholder 2"/>
          <p:cNvSpPr>
            <a:spLocks noGrp="1"/>
          </p:cNvSpPr>
          <p:nvPr>
            <p:ph idx="1"/>
          </p:nvPr>
        </p:nvSpPr>
        <p:spPr/>
        <p:txBody>
          <a:bodyPr/>
          <a:lstStyle/>
          <a:p>
            <a:pPr lvl="0"/>
            <a:r>
              <a:rPr lang="en-US" dirty="0"/>
              <a:t>With your class, identify a problem and work together to find a creative approach to solving the problem.  Implement the approach and document the process and outcome. </a:t>
            </a:r>
          </a:p>
          <a:p>
            <a:pPr lvl="0"/>
            <a:r>
              <a:rPr lang="en-US" dirty="0"/>
              <a:t>Bring back a presentation of your creative approach to the problem</a:t>
            </a:r>
          </a:p>
          <a:p>
            <a:endParaRPr lang="en-US" dirty="0"/>
          </a:p>
        </p:txBody>
      </p:sp>
      <p:pic>
        <p:nvPicPr>
          <p:cNvPr id="4" name="Picture 3"/>
          <p:cNvPicPr>
            <a:picLocks noChangeAspect="1"/>
          </p:cNvPicPr>
          <p:nvPr/>
        </p:nvPicPr>
        <p:blipFill>
          <a:blip r:embed="rId3"/>
          <a:stretch>
            <a:fillRect/>
          </a:stretch>
        </p:blipFill>
        <p:spPr>
          <a:xfrm>
            <a:off x="3124200" y="3352800"/>
            <a:ext cx="2811780" cy="1874520"/>
          </a:xfrm>
          <a:prstGeom prst="rect">
            <a:avLst/>
          </a:prstGeom>
        </p:spPr>
      </p:pic>
    </p:spTree>
    <p:extLst>
      <p:ext uri="{BB962C8B-B14F-4D97-AF65-F5344CB8AC3E}">
        <p14:creationId xmlns:p14="http://schemas.microsoft.com/office/powerpoint/2010/main" val="2592623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dirty="0"/>
              <a:t>Wrap Up and Questions</a:t>
            </a:r>
          </a:p>
        </p:txBody>
      </p:sp>
      <p:sp>
        <p:nvSpPr>
          <p:cNvPr id="3" name="Content Placeholder 2"/>
          <p:cNvSpPr>
            <a:spLocks noGrp="1"/>
          </p:cNvSpPr>
          <p:nvPr>
            <p:ph idx="1"/>
          </p:nvPr>
        </p:nvSpPr>
        <p:spPr/>
        <p:txBody>
          <a:bodyPr/>
          <a:lstStyle/>
          <a:p>
            <a:pPr algn="ctr"/>
            <a:r>
              <a:rPr lang="en-US" dirty="0"/>
              <a:t>See you on November 12!</a:t>
            </a:r>
          </a:p>
        </p:txBody>
      </p:sp>
      <p:pic>
        <p:nvPicPr>
          <p:cNvPr id="4" name="Picture 3"/>
          <p:cNvPicPr>
            <a:picLocks noChangeAspect="1"/>
          </p:cNvPicPr>
          <p:nvPr/>
        </p:nvPicPr>
        <p:blipFill>
          <a:blip r:embed="rId2"/>
          <a:stretch>
            <a:fillRect/>
          </a:stretch>
        </p:blipFill>
        <p:spPr>
          <a:xfrm>
            <a:off x="2895600" y="2743200"/>
            <a:ext cx="3271520" cy="2133600"/>
          </a:xfrm>
          <a:prstGeom prst="rect">
            <a:avLst/>
          </a:prstGeom>
        </p:spPr>
      </p:pic>
    </p:spTree>
    <p:extLst>
      <p:ext uri="{BB962C8B-B14F-4D97-AF65-F5344CB8AC3E}">
        <p14:creationId xmlns:p14="http://schemas.microsoft.com/office/powerpoint/2010/main" val="171408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171471" y="2057400"/>
            <a:ext cx="6801057" cy="587928"/>
          </a:xfrm>
        </p:spPr>
        <p:txBody>
          <a:bodyPr/>
          <a:lstStyle/>
          <a:p>
            <a:pPr algn="ctr"/>
            <a:r>
              <a:rPr lang="en-US" dirty="0"/>
              <a:t>Thank You!</a:t>
            </a:r>
          </a:p>
        </p:txBody>
      </p:sp>
      <p:pic>
        <p:nvPicPr>
          <p:cNvPr id="2" name="Picture 1"/>
          <p:cNvPicPr>
            <a:picLocks noChangeAspect="1"/>
          </p:cNvPicPr>
          <p:nvPr/>
        </p:nvPicPr>
        <p:blipFill>
          <a:blip r:embed="rId3"/>
          <a:stretch>
            <a:fillRect/>
          </a:stretch>
        </p:blipFill>
        <p:spPr>
          <a:xfrm>
            <a:off x="2031999" y="3200400"/>
            <a:ext cx="5080000" cy="1828800"/>
          </a:xfrm>
          <a:prstGeom prst="rect">
            <a:avLst/>
          </a:prstGeom>
        </p:spPr>
      </p:pic>
    </p:spTree>
    <p:extLst>
      <p:ext uri="{BB962C8B-B14F-4D97-AF65-F5344CB8AC3E}">
        <p14:creationId xmlns:p14="http://schemas.microsoft.com/office/powerpoint/2010/main" val="2296420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Introductions and Objective</a:t>
            </a:r>
          </a:p>
        </p:txBody>
      </p:sp>
      <p:sp>
        <p:nvSpPr>
          <p:cNvPr id="3" name="Content Placeholder 2"/>
          <p:cNvSpPr>
            <a:spLocks noGrp="1"/>
          </p:cNvSpPr>
          <p:nvPr>
            <p:ph idx="1"/>
          </p:nvPr>
        </p:nvSpPr>
        <p:spPr/>
        <p:txBody>
          <a:bodyPr/>
          <a:lstStyle/>
          <a:p>
            <a:r>
              <a:rPr lang="en-US" dirty="0"/>
              <a:t>Introductions of Everyone</a:t>
            </a:r>
          </a:p>
          <a:p>
            <a:r>
              <a:rPr lang="en-US" dirty="0"/>
              <a:t>Today’s objective:  Through interactive learning, teachers and students will engage in practice targeted exercises, informed by Common Core State Standards, that lead to a culminating activity focused on problem-solving in real world situations</a:t>
            </a:r>
          </a:p>
        </p:txBody>
      </p:sp>
      <p:pic>
        <p:nvPicPr>
          <p:cNvPr id="4" name="Picture 3"/>
          <p:cNvPicPr>
            <a:picLocks noChangeAspect="1"/>
          </p:cNvPicPr>
          <p:nvPr/>
        </p:nvPicPr>
        <p:blipFill>
          <a:blip r:embed="rId3"/>
          <a:stretch>
            <a:fillRect/>
          </a:stretch>
        </p:blipFill>
        <p:spPr>
          <a:xfrm>
            <a:off x="1066800" y="3581400"/>
            <a:ext cx="6362700" cy="1714500"/>
          </a:xfrm>
          <a:prstGeom prst="rect">
            <a:avLst/>
          </a:prstGeom>
        </p:spPr>
      </p:pic>
    </p:spTree>
    <p:extLst>
      <p:ext uri="{BB962C8B-B14F-4D97-AF65-F5344CB8AC3E}">
        <p14:creationId xmlns:p14="http://schemas.microsoft.com/office/powerpoint/2010/main" val="3378473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a:t>Common Core Connections to Theatre</a:t>
            </a:r>
          </a:p>
        </p:txBody>
      </p:sp>
      <p:sp>
        <p:nvSpPr>
          <p:cNvPr id="3" name="Content Placeholder 2"/>
          <p:cNvSpPr>
            <a:spLocks noGrp="1"/>
          </p:cNvSpPr>
          <p:nvPr>
            <p:ph idx="1"/>
          </p:nvPr>
        </p:nvSpPr>
        <p:spPr/>
        <p:txBody>
          <a:bodyPr>
            <a:normAutofit lnSpcReduction="10000"/>
          </a:bodyPr>
          <a:lstStyle/>
          <a:p>
            <a:pPr marL="0" indent="0">
              <a:buNone/>
            </a:pPr>
            <a:r>
              <a:rPr lang="en-US" sz="2800" dirty="0"/>
              <a:t>The new Common Core Plus standards have a high linguistic demand. </a:t>
            </a:r>
          </a:p>
          <a:p>
            <a:r>
              <a:rPr lang="en-US" sz="2800" dirty="0"/>
              <a:t>Students must be able to:</a:t>
            </a:r>
          </a:p>
          <a:p>
            <a:pPr marL="342900" lvl="0" indent="-342900">
              <a:buFont typeface="Arial" panose="020B0604020202020204" pitchFamily="34" charset="0"/>
              <a:buChar char="•"/>
            </a:pPr>
            <a:r>
              <a:rPr lang="en-US" sz="3200" dirty="0"/>
              <a:t>Engage in extended </a:t>
            </a:r>
            <a:r>
              <a:rPr lang="en-US" sz="3200" u="sng" dirty="0">
                <a:solidFill>
                  <a:srgbClr val="0070C0"/>
                </a:solidFill>
              </a:rPr>
              <a:t>discourse</a:t>
            </a:r>
            <a:endParaRPr lang="en-US" sz="3200" dirty="0">
              <a:solidFill>
                <a:srgbClr val="0070C0"/>
              </a:solidFill>
            </a:endParaRPr>
          </a:p>
          <a:p>
            <a:pPr marL="342900" lvl="0" indent="-342900">
              <a:buFont typeface="Arial" panose="020B0604020202020204" pitchFamily="34" charset="0"/>
              <a:buChar char="•"/>
            </a:pPr>
            <a:r>
              <a:rPr lang="en-US" sz="3200" dirty="0"/>
              <a:t>Read and understand </a:t>
            </a:r>
            <a:r>
              <a:rPr lang="en-US" sz="3200" u="sng" dirty="0">
                <a:solidFill>
                  <a:srgbClr val="0070C0"/>
                </a:solidFill>
              </a:rPr>
              <a:t>complex text</a:t>
            </a:r>
            <a:r>
              <a:rPr lang="en-US" sz="3200" dirty="0">
                <a:solidFill>
                  <a:srgbClr val="0070C0"/>
                </a:solidFill>
              </a:rPr>
              <a:t> </a:t>
            </a:r>
            <a:r>
              <a:rPr lang="en-US" sz="3200" dirty="0"/>
              <a:t>IN ENGLISH</a:t>
            </a:r>
          </a:p>
          <a:p>
            <a:pPr marL="342900" lvl="0" indent="-342900">
              <a:buFont typeface="Arial" panose="020B0604020202020204" pitchFamily="34" charset="0"/>
              <a:buChar char="•"/>
            </a:pPr>
            <a:r>
              <a:rPr lang="en-US" sz="3200" dirty="0"/>
              <a:t>Construct </a:t>
            </a:r>
            <a:r>
              <a:rPr lang="en-US" sz="3200" u="sng" dirty="0">
                <a:solidFill>
                  <a:srgbClr val="0070C0"/>
                </a:solidFill>
              </a:rPr>
              <a:t>explanations</a:t>
            </a:r>
            <a:r>
              <a:rPr lang="en-US" sz="3200" dirty="0"/>
              <a:t> and </a:t>
            </a:r>
            <a:r>
              <a:rPr lang="en-US" sz="3200" u="sng" dirty="0">
                <a:solidFill>
                  <a:srgbClr val="0070C0"/>
                </a:solidFill>
              </a:rPr>
              <a:t>argumentation</a:t>
            </a:r>
            <a:endParaRPr lang="en-US" sz="3200" dirty="0">
              <a:solidFill>
                <a:srgbClr val="0070C0"/>
              </a:solidFill>
            </a:endParaRPr>
          </a:p>
          <a:p>
            <a:pPr marL="342900" lvl="0" indent="-342900">
              <a:buFont typeface="Arial" panose="020B0604020202020204" pitchFamily="34" charset="0"/>
              <a:buChar char="•"/>
            </a:pPr>
            <a:r>
              <a:rPr lang="en-US" sz="3200" dirty="0"/>
              <a:t>Understand and create diverse </a:t>
            </a:r>
            <a:r>
              <a:rPr lang="en-US" sz="3200" u="sng" dirty="0">
                <a:solidFill>
                  <a:srgbClr val="0070C0"/>
                </a:solidFill>
              </a:rPr>
              <a:t>text and sentence structures</a:t>
            </a:r>
            <a:endParaRPr lang="en-US" sz="3200" dirty="0">
              <a:solidFill>
                <a:srgbClr val="0070C0"/>
              </a:solidFill>
            </a:endParaRPr>
          </a:p>
          <a:p>
            <a:pPr marL="342900" lvl="0" indent="-342900">
              <a:buFont typeface="Arial" panose="020B0604020202020204" pitchFamily="34" charset="0"/>
              <a:buChar char="•"/>
            </a:pPr>
            <a:r>
              <a:rPr lang="en-US" sz="3200" dirty="0"/>
              <a:t>Handle very different </a:t>
            </a:r>
            <a:r>
              <a:rPr lang="en-US" sz="3200" u="sng" dirty="0">
                <a:solidFill>
                  <a:srgbClr val="0070C0"/>
                </a:solidFill>
              </a:rPr>
              <a:t>vocabulary practices</a:t>
            </a:r>
            <a:endParaRPr lang="en-US" sz="3200" dirty="0">
              <a:solidFill>
                <a:srgbClr val="0070C0"/>
              </a:solidFill>
            </a:endParaRPr>
          </a:p>
          <a:p>
            <a:endParaRPr lang="en-US" dirty="0"/>
          </a:p>
        </p:txBody>
      </p:sp>
    </p:spTree>
    <p:extLst>
      <p:ext uri="{BB962C8B-B14F-4D97-AF65-F5344CB8AC3E}">
        <p14:creationId xmlns:p14="http://schemas.microsoft.com/office/powerpoint/2010/main" val="3925059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a:t>More Connections—21</a:t>
            </a:r>
            <a:r>
              <a:rPr lang="en-US" baseline="30000" dirty="0"/>
              <a:t>st</a:t>
            </a:r>
            <a:r>
              <a:rPr lang="en-US" dirty="0"/>
              <a:t> Century Skills</a:t>
            </a:r>
          </a:p>
        </p:txBody>
      </p:sp>
      <p:sp>
        <p:nvSpPr>
          <p:cNvPr id="3" name="Content Placeholder 2"/>
          <p:cNvSpPr>
            <a:spLocks noGrp="1"/>
          </p:cNvSpPr>
          <p:nvPr>
            <p:ph idx="1"/>
          </p:nvPr>
        </p:nvSpPr>
        <p:spPr/>
        <p:txBody>
          <a:bodyPr>
            <a:normAutofit/>
          </a:bodyPr>
          <a:lstStyle/>
          <a:p>
            <a:pPr marL="0" indent="0">
              <a:buNone/>
            </a:pPr>
            <a:r>
              <a:rPr lang="en-US" dirty="0"/>
              <a:t>21</a:t>
            </a:r>
            <a:r>
              <a:rPr lang="en-US" baseline="30000" dirty="0"/>
              <a:t>st</a:t>
            </a:r>
            <a:r>
              <a:rPr lang="en-US" dirty="0"/>
              <a:t> Century skills that the Common Core seeks to address:</a:t>
            </a:r>
          </a:p>
          <a:p>
            <a:pPr marL="0" indent="0">
              <a:buNone/>
            </a:pPr>
            <a:r>
              <a:rPr lang="en-US" dirty="0"/>
              <a:t> </a:t>
            </a:r>
            <a:endParaRPr lang="en-US" dirty="0">
              <a:solidFill>
                <a:srgbClr val="0070C0"/>
              </a:solidFill>
            </a:endParaRPr>
          </a:p>
          <a:p>
            <a:pPr marL="342900" lvl="0" indent="-342900">
              <a:buFont typeface="Arial" panose="020B0604020202020204" pitchFamily="34" charset="0"/>
              <a:buChar char="•"/>
            </a:pPr>
            <a:r>
              <a:rPr lang="en-US" sz="2800" dirty="0">
                <a:solidFill>
                  <a:srgbClr val="0070C0"/>
                </a:solidFill>
              </a:rPr>
              <a:t>Communication </a:t>
            </a:r>
            <a:r>
              <a:rPr lang="en-US" sz="2800" dirty="0"/>
              <a:t>– sharing thoughts, questions, ideas, and solutions</a:t>
            </a:r>
          </a:p>
          <a:p>
            <a:pPr marL="342900" lvl="0" indent="-342900">
              <a:buFont typeface="Arial" panose="020B0604020202020204" pitchFamily="34" charset="0"/>
              <a:buChar char="•"/>
            </a:pPr>
            <a:r>
              <a:rPr lang="en-US" sz="2800" dirty="0">
                <a:solidFill>
                  <a:srgbClr val="0070C0"/>
                </a:solidFill>
              </a:rPr>
              <a:t>Collaboration</a:t>
            </a:r>
            <a:r>
              <a:rPr lang="en-US" sz="2800" dirty="0"/>
              <a:t> – working together to reach a goal by putting talent, expertise, and smarts to work</a:t>
            </a:r>
          </a:p>
          <a:p>
            <a:pPr marL="342900" lvl="0" indent="-342900">
              <a:buFont typeface="Arial" panose="020B0604020202020204" pitchFamily="34" charset="0"/>
              <a:buChar char="•"/>
            </a:pPr>
            <a:r>
              <a:rPr lang="en-US" sz="2800" dirty="0">
                <a:solidFill>
                  <a:srgbClr val="0070C0"/>
                </a:solidFill>
              </a:rPr>
              <a:t>Critical Thinking </a:t>
            </a:r>
            <a:r>
              <a:rPr lang="en-US" sz="2800" dirty="0"/>
              <a:t>– looking at problems in a new way, linking learning across subjects and disciplines</a:t>
            </a:r>
          </a:p>
          <a:p>
            <a:pPr marL="342900" lvl="0" indent="-342900">
              <a:buFont typeface="Arial" panose="020B0604020202020204" pitchFamily="34" charset="0"/>
              <a:buChar char="•"/>
            </a:pPr>
            <a:r>
              <a:rPr lang="en-US" sz="2800" dirty="0">
                <a:solidFill>
                  <a:srgbClr val="0070C0"/>
                </a:solidFill>
              </a:rPr>
              <a:t>Creativity </a:t>
            </a:r>
            <a:r>
              <a:rPr lang="en-US" sz="2800" dirty="0"/>
              <a:t>– trying new approaches to get things done equals innovation and invention</a:t>
            </a:r>
          </a:p>
          <a:p>
            <a:endParaRPr lang="en-US" dirty="0"/>
          </a:p>
        </p:txBody>
      </p:sp>
    </p:spTree>
    <p:extLst>
      <p:ext uri="{BB962C8B-B14F-4D97-AF65-F5344CB8AC3E}">
        <p14:creationId xmlns:p14="http://schemas.microsoft.com/office/powerpoint/2010/main" val="28586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Activity 1:  Watch Videos</a:t>
            </a:r>
          </a:p>
        </p:txBody>
      </p:sp>
      <p:sp>
        <p:nvSpPr>
          <p:cNvPr id="3" name="Content Placeholder 2"/>
          <p:cNvSpPr>
            <a:spLocks noGrp="1"/>
          </p:cNvSpPr>
          <p:nvPr>
            <p:ph idx="1"/>
          </p:nvPr>
        </p:nvSpPr>
        <p:spPr/>
        <p:txBody>
          <a:bodyPr>
            <a:normAutofit/>
          </a:bodyPr>
          <a:lstStyle/>
          <a:p>
            <a:pPr marL="0" lvl="0" indent="0">
              <a:buNone/>
            </a:pPr>
            <a:r>
              <a:rPr lang="en-US" dirty="0"/>
              <a:t>CNA English School – Speaking English</a:t>
            </a:r>
            <a:endParaRPr lang="en-US" u="sng" dirty="0">
              <a:hlinkClick r:id=""/>
            </a:endParaRPr>
          </a:p>
          <a:p>
            <a:r>
              <a:rPr lang="en-US" u="sng" dirty="0">
                <a:hlinkClick r:id=""/>
              </a:rPr>
              <a:t>http</a:t>
            </a:r>
            <a:r>
              <a:rPr lang="en-US" u="sng" dirty="0">
                <a:hlinkClick r:id="rId3"/>
              </a:rPr>
              <a:t>://www.cna.com.br/speakingexchange/</a:t>
            </a:r>
            <a:endParaRPr lang="en-US" dirty="0"/>
          </a:p>
          <a:p>
            <a:pPr marL="0" lvl="0" indent="0">
              <a:buNone/>
            </a:pPr>
            <a:r>
              <a:rPr lang="en-US" dirty="0"/>
              <a:t>Human Library</a:t>
            </a:r>
          </a:p>
          <a:p>
            <a:r>
              <a:rPr lang="en-US" u="sng" dirty="0">
                <a:hlinkClick r:id="rId4"/>
              </a:rPr>
              <a:t>https://www.facebook.com/video.php?v=10151166932983485&amp;set=vb.104323486302752&amp;type=3&amp;theater</a:t>
            </a:r>
            <a:endParaRPr lang="en-US" dirty="0"/>
          </a:p>
          <a:p>
            <a:pPr marL="0" lvl="0" indent="0">
              <a:buNone/>
            </a:pPr>
            <a:r>
              <a:rPr lang="en-US" dirty="0"/>
              <a:t>Dialogue in the Dark</a:t>
            </a:r>
          </a:p>
          <a:p>
            <a:r>
              <a:rPr lang="en-US" u="sng" dirty="0">
                <a:hlinkClick r:id="rId5"/>
              </a:rPr>
              <a:t>http://www.dialogue-in-the-dark.com/exhibition/scenario</a:t>
            </a:r>
            <a:endParaRPr lang="en-US" dirty="0"/>
          </a:p>
          <a:p>
            <a:pPr marL="0" lvl="0" indent="0">
              <a:buNone/>
            </a:pPr>
            <a:r>
              <a:rPr lang="en-US" dirty="0"/>
              <a:t>Always like a Girl</a:t>
            </a:r>
          </a:p>
          <a:p>
            <a:r>
              <a:rPr lang="en-US" u="sng" dirty="0">
                <a:hlinkClick r:id="rId6"/>
              </a:rPr>
              <a:t>https://www.youtube.com/watch?v=XjJQBjWYDTs&amp;index=6&amp;list=PL8dVh3aQ-0UbdONy3C7PMORorcfxyZtW5</a:t>
            </a:r>
            <a:endParaRPr lang="en-US" dirty="0"/>
          </a:p>
        </p:txBody>
      </p:sp>
    </p:spTree>
    <p:extLst>
      <p:ext uri="{BB962C8B-B14F-4D97-AF65-F5344CB8AC3E}">
        <p14:creationId xmlns:p14="http://schemas.microsoft.com/office/powerpoint/2010/main" val="626892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a:t>Activity 2:  Group Introduction</a:t>
            </a:r>
          </a:p>
        </p:txBody>
      </p:sp>
      <p:sp>
        <p:nvSpPr>
          <p:cNvPr id="3" name="Content Placeholder 2"/>
          <p:cNvSpPr>
            <a:spLocks noGrp="1"/>
          </p:cNvSpPr>
          <p:nvPr>
            <p:ph idx="1"/>
          </p:nvPr>
        </p:nvSpPr>
        <p:spPr/>
        <p:txBody>
          <a:bodyPr/>
          <a:lstStyle/>
          <a:p>
            <a:r>
              <a:rPr lang="en-US" dirty="0"/>
              <a:t>Activity:  Tell Me About Yourself</a:t>
            </a:r>
            <a:r>
              <a:rPr lang="en-US" dirty="0">
                <a:effectLst/>
              </a:rPr>
              <a:t> </a:t>
            </a:r>
            <a:endParaRPr lang="en-US" dirty="0"/>
          </a:p>
        </p:txBody>
      </p:sp>
      <p:pic>
        <p:nvPicPr>
          <p:cNvPr id="6" name="Picture 5"/>
          <p:cNvPicPr>
            <a:picLocks noChangeAspect="1"/>
          </p:cNvPicPr>
          <p:nvPr/>
        </p:nvPicPr>
        <p:blipFill>
          <a:blip r:embed="rId3"/>
          <a:stretch>
            <a:fillRect/>
          </a:stretch>
        </p:blipFill>
        <p:spPr>
          <a:xfrm>
            <a:off x="1371600" y="2057400"/>
            <a:ext cx="6400800" cy="3867150"/>
          </a:xfrm>
          <a:prstGeom prst="rect">
            <a:avLst/>
          </a:prstGeom>
        </p:spPr>
      </p:pic>
    </p:spTree>
    <p:extLst>
      <p:ext uri="{BB962C8B-B14F-4D97-AF65-F5344CB8AC3E}">
        <p14:creationId xmlns:p14="http://schemas.microsoft.com/office/powerpoint/2010/main" val="693008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220200" cy="1143000"/>
          </a:xfrm>
        </p:spPr>
        <p:txBody>
          <a:bodyPr>
            <a:normAutofit/>
          </a:bodyPr>
          <a:lstStyle/>
          <a:p>
            <a:pPr>
              <a:lnSpc>
                <a:spcPct val="80000"/>
              </a:lnSpc>
            </a:pPr>
            <a:r>
              <a:rPr lang="en-US" sz="3200" dirty="0"/>
              <a:t>Activity 3:  Participants Brainstorm Skills </a:t>
            </a:r>
            <a:br>
              <a:rPr lang="en-US" sz="3200" dirty="0"/>
            </a:br>
            <a:r>
              <a:rPr lang="en-US" sz="3200" dirty="0"/>
              <a:t>Needed for Problem Solving</a:t>
            </a:r>
            <a:r>
              <a:rPr lang="en-US" sz="3200" dirty="0">
                <a:effectLst/>
              </a:rPr>
              <a:t> </a:t>
            </a:r>
            <a:endParaRPr lang="en-US" sz="3200" dirty="0"/>
          </a:p>
        </p:txBody>
      </p:sp>
      <p:sp>
        <p:nvSpPr>
          <p:cNvPr id="3" name="Content Placeholder 2"/>
          <p:cNvSpPr>
            <a:spLocks noGrp="1"/>
          </p:cNvSpPr>
          <p:nvPr>
            <p:ph idx="1"/>
          </p:nvPr>
        </p:nvSpPr>
        <p:spPr/>
        <p:txBody>
          <a:bodyPr/>
          <a:lstStyle/>
          <a:p>
            <a:pPr marL="0" indent="0">
              <a:buNone/>
            </a:pPr>
            <a:r>
              <a:rPr lang="en-US" sz="3200" dirty="0"/>
              <a:t>Brainstorm a list of problem solving skills and categorize in the following groupings:</a:t>
            </a:r>
          </a:p>
          <a:p>
            <a:pPr marL="342900" indent="-342900">
              <a:buFont typeface="Arial" panose="020B0604020202020204" pitchFamily="34" charset="0"/>
              <a:buChar char="•"/>
            </a:pPr>
            <a:r>
              <a:rPr lang="en-US" sz="3200" dirty="0"/>
              <a:t>Communication</a:t>
            </a:r>
          </a:p>
          <a:p>
            <a:pPr marL="342900" indent="-342900">
              <a:buFont typeface="Arial" panose="020B0604020202020204" pitchFamily="34" charset="0"/>
              <a:buChar char="•"/>
            </a:pPr>
            <a:r>
              <a:rPr lang="en-US" sz="3200" dirty="0"/>
              <a:t>Approach problems with patience and persistence</a:t>
            </a:r>
          </a:p>
          <a:p>
            <a:pPr marL="342900" indent="-342900">
              <a:buFont typeface="Arial" panose="020B0604020202020204" pitchFamily="34" charset="0"/>
              <a:buChar char="•"/>
            </a:pPr>
            <a:r>
              <a:rPr lang="en-US" sz="3200" dirty="0"/>
              <a:t>Work as a team to achieve common goals</a:t>
            </a:r>
          </a:p>
          <a:p>
            <a:pPr marL="342900" indent="-342900">
              <a:buFont typeface="Arial" panose="020B0604020202020204" pitchFamily="34" charset="0"/>
              <a:buChar char="•"/>
            </a:pPr>
            <a:r>
              <a:rPr lang="en-US" sz="3200" dirty="0"/>
              <a:t>Divergent thinking </a:t>
            </a:r>
          </a:p>
        </p:txBody>
      </p:sp>
    </p:spTree>
    <p:extLst>
      <p:ext uri="{BB962C8B-B14F-4D97-AF65-F5344CB8AC3E}">
        <p14:creationId xmlns:p14="http://schemas.microsoft.com/office/powerpoint/2010/main" val="1683196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447800"/>
          </a:xfrm>
        </p:spPr>
        <p:txBody>
          <a:bodyPr>
            <a:noAutofit/>
          </a:bodyPr>
          <a:lstStyle/>
          <a:p>
            <a:r>
              <a:rPr lang="en-US" sz="3600" dirty="0"/>
              <a:t>Activity 4:  First Problem Solving Game  </a:t>
            </a:r>
            <a:br>
              <a:rPr lang="en-US" sz="3600" dirty="0"/>
            </a:br>
            <a:endParaRPr lang="en-US" sz="3600" dirty="0"/>
          </a:p>
        </p:txBody>
      </p:sp>
      <p:sp>
        <p:nvSpPr>
          <p:cNvPr id="3" name="Content Placeholder 2"/>
          <p:cNvSpPr>
            <a:spLocks noGrp="1"/>
          </p:cNvSpPr>
          <p:nvPr>
            <p:ph idx="1"/>
          </p:nvPr>
        </p:nvSpPr>
        <p:spPr/>
        <p:txBody>
          <a:bodyPr/>
          <a:lstStyle/>
          <a:p>
            <a:pPr marL="0" indent="0" algn="ctr">
              <a:buNone/>
            </a:pPr>
            <a:r>
              <a:rPr lang="en-US" dirty="0"/>
              <a:t>Human Obstacle Course</a:t>
            </a:r>
          </a:p>
          <a:p>
            <a:pPr marL="0" indent="0">
              <a:buNone/>
            </a:pPr>
            <a:endParaRPr lang="en-US" dirty="0"/>
          </a:p>
          <a:p>
            <a:pPr marL="0" lvl="0" indent="0">
              <a:buNone/>
            </a:pPr>
            <a:r>
              <a:rPr lang="en-US" dirty="0"/>
              <a:t>Reflection: Brainstorm additional games that serve Communication</a:t>
            </a:r>
          </a:p>
          <a:p>
            <a:pPr marL="0" indent="0">
              <a:buNone/>
            </a:pPr>
            <a:endParaRPr lang="en-US" dirty="0"/>
          </a:p>
        </p:txBody>
      </p:sp>
      <p:pic>
        <p:nvPicPr>
          <p:cNvPr id="4" name="Picture 3"/>
          <p:cNvPicPr>
            <a:picLocks noChangeAspect="1"/>
          </p:cNvPicPr>
          <p:nvPr/>
        </p:nvPicPr>
        <p:blipFill>
          <a:blip r:embed="rId3"/>
          <a:stretch>
            <a:fillRect/>
          </a:stretch>
        </p:blipFill>
        <p:spPr>
          <a:xfrm>
            <a:off x="3300412" y="3276600"/>
            <a:ext cx="2543175" cy="1800225"/>
          </a:xfrm>
          <a:prstGeom prst="rect">
            <a:avLst/>
          </a:prstGeom>
        </p:spPr>
      </p:pic>
    </p:spTree>
    <p:extLst>
      <p:ext uri="{BB962C8B-B14F-4D97-AF65-F5344CB8AC3E}">
        <p14:creationId xmlns:p14="http://schemas.microsoft.com/office/powerpoint/2010/main" val="292648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418"/>
            <a:ext cx="8229600" cy="1412381"/>
          </a:xfrm>
        </p:spPr>
        <p:txBody>
          <a:bodyPr/>
          <a:lstStyle/>
          <a:p>
            <a:r>
              <a:rPr lang="en-US" sz="3600" dirty="0"/>
              <a:t>Activity 5:  Second Problem Solving Game </a:t>
            </a:r>
          </a:p>
        </p:txBody>
      </p:sp>
      <p:sp>
        <p:nvSpPr>
          <p:cNvPr id="3" name="Content Placeholder 2"/>
          <p:cNvSpPr>
            <a:spLocks noGrp="1"/>
          </p:cNvSpPr>
          <p:nvPr>
            <p:ph idx="1"/>
          </p:nvPr>
        </p:nvSpPr>
        <p:spPr/>
        <p:txBody>
          <a:bodyPr/>
          <a:lstStyle/>
          <a:p>
            <a:r>
              <a:rPr lang="en-US" dirty="0"/>
              <a:t>Find Your Mama Like a Little Penguin</a:t>
            </a:r>
          </a:p>
          <a:p>
            <a:endParaRPr lang="en-US" dirty="0">
              <a:effectLst/>
            </a:endParaRPr>
          </a:p>
          <a:p>
            <a:pPr lvl="0"/>
            <a:r>
              <a:rPr lang="en-US" dirty="0"/>
              <a:t>Reflection: Brainstorm additional games that serve Patience and Persistence</a:t>
            </a:r>
          </a:p>
          <a:p>
            <a:pPr marL="0" indent="0">
              <a:buNone/>
            </a:pPr>
            <a:r>
              <a:rPr lang="en-US" dirty="0">
                <a:effectLst/>
              </a:rPr>
              <a:t> </a:t>
            </a:r>
            <a:endParaRPr lang="en-US" dirty="0"/>
          </a:p>
        </p:txBody>
      </p:sp>
      <p:pic>
        <p:nvPicPr>
          <p:cNvPr id="4" name="Picture 3"/>
          <p:cNvPicPr>
            <a:picLocks noChangeAspect="1"/>
          </p:cNvPicPr>
          <p:nvPr/>
        </p:nvPicPr>
        <p:blipFill>
          <a:blip r:embed="rId3"/>
          <a:stretch>
            <a:fillRect/>
          </a:stretch>
        </p:blipFill>
        <p:spPr>
          <a:xfrm>
            <a:off x="3276600" y="2971800"/>
            <a:ext cx="2466975" cy="2596816"/>
          </a:xfrm>
          <a:prstGeom prst="rect">
            <a:avLst/>
          </a:prstGeom>
        </p:spPr>
      </p:pic>
    </p:spTree>
    <p:extLst>
      <p:ext uri="{BB962C8B-B14F-4D97-AF65-F5344CB8AC3E}">
        <p14:creationId xmlns:p14="http://schemas.microsoft.com/office/powerpoint/2010/main" val="3525962995"/>
      </p:ext>
    </p:extLst>
  </p:cSld>
  <p:clrMapOvr>
    <a:masterClrMapping/>
  </p:clrMapOvr>
</p:sld>
</file>

<file path=ppt/theme/theme1.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B464620EF19814BB907F49572791AA5" ma:contentTypeVersion="2" ma:contentTypeDescription="Create a new document." ma:contentTypeScope="" ma:versionID="c04c38e8a292b096c039def3cb295860">
  <xsd:schema xmlns:xsd="http://www.w3.org/2001/XMLSchema" xmlns:xs="http://www.w3.org/2001/XMLSchema" xmlns:p="http://schemas.microsoft.com/office/2006/metadata/properties" xmlns:ns2="c3c0fbce-616d-46c0-90fb-a1a012e3ab21" targetNamespace="http://schemas.microsoft.com/office/2006/metadata/properties" ma:root="true" ma:fieldsID="179b35a7cf63f2b7daee2f3dd1fd57a3" ns2:_="">
    <xsd:import namespace="c3c0fbce-616d-46c0-90fb-a1a012e3ab21"/>
    <xsd:element name="properties">
      <xsd:complexType>
        <xsd:sequence>
          <xsd:element name="documentManagement">
            <xsd:complexType>
              <xsd:all>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c0fbce-616d-46c0-90fb-a1a012e3ab2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CA71B3-7504-4FB4-BE06-E3EA7A1C15FA}">
  <ds:schemaRefs>
    <ds:schemaRef ds:uri="http://purl.org/dc/term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c3c0fbce-616d-46c0-90fb-a1a012e3ab21"/>
    <ds:schemaRef ds:uri="http://www.w3.org/XML/1998/namespace"/>
    <ds:schemaRef ds:uri="http://purl.org/dc/dcmitype/"/>
  </ds:schemaRefs>
</ds:datastoreItem>
</file>

<file path=customXml/itemProps2.xml><?xml version="1.0" encoding="utf-8"?>
<ds:datastoreItem xmlns:ds="http://schemas.openxmlformats.org/officeDocument/2006/customXml" ds:itemID="{33B2CF11-8423-4A89-8BF9-0D46060BAC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c0fbce-616d-46c0-90fb-a1a012e3ab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91856C-494E-4E1B-BCE4-79A4E27DFC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668</TotalTime>
  <Words>1741</Words>
  <Application>Microsoft Office PowerPoint</Application>
  <PresentationFormat>On-screen Show (4:3)</PresentationFormat>
  <Paragraphs>212</Paragraphs>
  <Slides>16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Courier New</vt:lpstr>
      <vt:lpstr>Wingdings</vt:lpstr>
      <vt:lpstr>simple-light</vt:lpstr>
      <vt:lpstr>PowerPoint Presentation</vt:lpstr>
      <vt:lpstr>Introductions and Objective</vt:lpstr>
      <vt:lpstr>Common Core Connections to Theatre</vt:lpstr>
      <vt:lpstr>More Connections—21st Century Skills</vt:lpstr>
      <vt:lpstr>Activity 1:  Watch Videos</vt:lpstr>
      <vt:lpstr>Activity 2:  Group Introduction</vt:lpstr>
      <vt:lpstr>Activity 3:  Participants Brainstorm Skills  Needed for Problem Solving </vt:lpstr>
      <vt:lpstr>Activity 4:  First Problem Solving Game   </vt:lpstr>
      <vt:lpstr>Activity 5:  Second Problem Solving Game </vt:lpstr>
      <vt:lpstr>Activity 6:  Third Game</vt:lpstr>
      <vt:lpstr>Activity 7:  Fourth Game</vt:lpstr>
      <vt:lpstr>Activity 8:  Form small groups to  identify practice problem </vt:lpstr>
      <vt:lpstr>Activity 9:  Develop a two-minute presentation to the group’s problem</vt:lpstr>
      <vt:lpstr>Activity 10:  Assignment for in-school implementation </vt:lpstr>
      <vt:lpstr>Wrap Up and Questions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Module2 Template</dc:title>
  <dc:subject/>
  <dc:creator/>
  <cp:keywords/>
  <dc:description/>
  <cp:lastModifiedBy>Sarah Anderberg</cp:lastModifiedBy>
  <cp:revision>48</cp:revision>
  <cp:lastPrinted>2015-02-09T22:43:56Z</cp:lastPrinted>
  <dcterms:modified xsi:type="dcterms:W3CDTF">2016-08-09T23:07:28Z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0x0101003B464620EF19814BB907F49572791AA5</vt:lpwstr>
  </property>
</Properties>
</file>