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4"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7" r:id="rId4"/>
  </p:sldMasterIdLst>
  <p:notesMasterIdLst>
    <p:notesMasterId r:id="rId16"/>
  </p:notesMasterIdLst>
  <p:sldIdLst>
    <p:sldId id="343" r:id="rId5"/>
    <p:sldId id="349" r:id="rId6"/>
    <p:sldId id="350" r:id="rId7"/>
    <p:sldId id="351" r:id="rId8"/>
    <p:sldId id="352" r:id="rId9"/>
    <p:sldId id="353" r:id="rId10"/>
    <p:sldId id="354" r:id="rId11"/>
    <p:sldId id="355" r:id="rId12"/>
    <p:sldId id="356" r:id="rId13"/>
    <p:sldId id="357" r:id="rId14"/>
    <p:sldId id="348" r:id="rId15"/>
  </p:sldIdLst>
  <p:sldSz cx="9144000" cy="6858000" type="screen4x3"/>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90" autoAdjust="0"/>
    <p:restoredTop sz="60000" autoAdjust="0"/>
  </p:normalViewPr>
  <p:slideViewPr>
    <p:cSldViewPr>
      <p:cViewPr varScale="1">
        <p:scale>
          <a:sx n="66" d="100"/>
          <a:sy n="66" d="100"/>
        </p:scale>
        <p:origin x="-2096" y="-104"/>
      </p:cViewPr>
      <p:guideLst>
        <p:guide orient="horz" pos="2160"/>
        <p:guide pos="2880"/>
      </p:guideLst>
    </p:cSldViewPr>
  </p:slideViewPr>
  <p:outlineViewPr>
    <p:cViewPr>
      <p:scale>
        <a:sx n="33" d="100"/>
        <a:sy n="33" d="100"/>
      </p:scale>
      <p:origin x="0" y="0"/>
    </p:cViewPr>
  </p:outlineViewPr>
  <p:notesTextViewPr>
    <p:cViewPr>
      <p:scale>
        <a:sx n="200" d="100"/>
        <a:sy n="2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notesMaster" Target="notesMasters/notesMaster1.xml"/><Relationship Id="rId17" Type="http://schemas.openxmlformats.org/officeDocument/2006/relationships/printerSettings" Target="printerSettings/printerSettings1.bin"/><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
        <p:cNvGrpSpPr/>
        <p:nvPr/>
      </p:nvGrpSpPr>
      <p:grpSpPr>
        <a:xfrm>
          <a:off x="0" y="0"/>
          <a:ext cx="0" cy="0"/>
          <a:chOff x="0" y="0"/>
          <a:chExt cx="0" cy="0"/>
        </a:xfrm>
      </p:grpSpPr>
      <p:sp>
        <p:nvSpPr>
          <p:cNvPr id="2" name="Shape 2"/>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3" name="Shape 3"/>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indent="0" algn="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4" name="Shape 4"/>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5" name="Shape 5"/>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6" name="Shape 6"/>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7" name="Shape 7"/>
          <p:cNvSpPr txBox="1">
            <a:spLocks noGrp="1"/>
          </p:cNvSpPr>
          <p:nvPr>
            <p:ph type="sldNum" idx="12"/>
          </p:nvPr>
        </p:nvSpPr>
        <p:spPr>
          <a:xfrm>
            <a:off x="3884612" y="8685213"/>
            <a:ext cx="2971799" cy="457200"/>
          </a:xfrm>
          <a:prstGeom prst="rect">
            <a:avLst/>
          </a:prstGeom>
          <a:noFill/>
          <a:ln>
            <a:noFill/>
          </a:ln>
        </p:spPr>
        <p:txBody>
          <a:bodyPr lIns="91425" tIns="91425" rIns="91425" bIns="91425" anchor="b" anchorCtr="0">
            <a:noAutofit/>
          </a:bodyPr>
          <a:lstStyle/>
          <a:p>
            <a:pPr marL="0" lvl="0" indent="-88900">
              <a:spcBef>
                <a:spcPts val="0"/>
              </a:spcBef>
              <a:buClr>
                <a:srgbClr val="000000"/>
              </a:buClr>
              <a:buFont typeface="Arial"/>
              <a:buChar char="●"/>
            </a:pPr>
            <a:endParaRPr/>
          </a:p>
          <a:p>
            <a:pPr marL="457200" lvl="1" indent="-88900">
              <a:spcBef>
                <a:spcPts val="0"/>
              </a:spcBef>
              <a:buClr>
                <a:srgbClr val="000000"/>
              </a:buClr>
              <a:buFont typeface="Courier New"/>
              <a:buChar char="o"/>
            </a:pPr>
            <a:endParaRPr/>
          </a:p>
          <a:p>
            <a:pPr marL="914400" lvl="2" indent="-88900">
              <a:spcBef>
                <a:spcPts val="0"/>
              </a:spcBef>
              <a:buClr>
                <a:srgbClr val="000000"/>
              </a:buClr>
              <a:buFont typeface="Wingdings"/>
              <a:buChar char="§"/>
            </a:pPr>
            <a:endParaRPr/>
          </a:p>
          <a:p>
            <a:pPr marL="1371600" lvl="3" indent="-88900">
              <a:spcBef>
                <a:spcPts val="0"/>
              </a:spcBef>
              <a:buClr>
                <a:srgbClr val="000000"/>
              </a:buClr>
              <a:buFont typeface="Arial"/>
              <a:buChar char="●"/>
            </a:pPr>
            <a:endParaRPr/>
          </a:p>
          <a:p>
            <a:pPr marL="1828800" lvl="4" indent="-88900">
              <a:spcBef>
                <a:spcPts val="0"/>
              </a:spcBef>
              <a:buClr>
                <a:srgbClr val="000000"/>
              </a:buClr>
              <a:buFont typeface="Courier New"/>
              <a:buChar char="o"/>
            </a:pPr>
            <a:endParaRPr/>
          </a:p>
          <a:p>
            <a:pPr marL="2286000" lvl="5" indent="-88900">
              <a:spcBef>
                <a:spcPts val="0"/>
              </a:spcBef>
              <a:buClr>
                <a:srgbClr val="000000"/>
              </a:buClr>
              <a:buFont typeface="Wingdings"/>
              <a:buChar char="§"/>
            </a:pPr>
            <a:endParaRPr/>
          </a:p>
          <a:p>
            <a:pPr marL="2743200" lvl="6" indent="-88900">
              <a:spcBef>
                <a:spcPts val="0"/>
              </a:spcBef>
              <a:buClr>
                <a:srgbClr val="000000"/>
              </a:buClr>
              <a:buFont typeface="Arial"/>
              <a:buChar char="●"/>
            </a:pPr>
            <a:endParaRPr/>
          </a:p>
          <a:p>
            <a:pPr marL="3200400" lvl="7" indent="-88900">
              <a:spcBef>
                <a:spcPts val="0"/>
              </a:spcBef>
              <a:buClr>
                <a:srgbClr val="000000"/>
              </a:buClr>
              <a:buFont typeface="Courier New"/>
              <a:buChar char="o"/>
            </a:pPr>
            <a:endParaRPr/>
          </a:p>
          <a:p>
            <a:pPr marL="3657600" lvl="8" indent="-88900">
              <a:spcBef>
                <a:spcPts val="0"/>
              </a:spcBef>
              <a:buClr>
                <a:srgbClr val="000000"/>
              </a:buClr>
              <a:buFont typeface="Wingdings"/>
              <a:buChar char="§"/>
            </a:pPr>
            <a:endParaRPr/>
          </a:p>
        </p:txBody>
      </p:sp>
    </p:spTree>
    <p:extLst>
      <p:ext uri="{BB962C8B-B14F-4D97-AF65-F5344CB8AC3E}">
        <p14:creationId xmlns:p14="http://schemas.microsoft.com/office/powerpoint/2010/main" val="1597526851"/>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lvl="0" indent="-88900">
              <a:spcBef>
                <a:spcPts val="0"/>
              </a:spcBef>
              <a:buClr>
                <a:srgbClr val="000000"/>
              </a:buClr>
              <a:buFont typeface="Arial"/>
              <a:buChar char="●"/>
            </a:pPr>
            <a:endParaRPr lang="en-US" smtClean="0"/>
          </a:p>
          <a:p>
            <a:pPr marL="457200" lvl="1" indent="-88900">
              <a:spcBef>
                <a:spcPts val="0"/>
              </a:spcBef>
              <a:buClr>
                <a:srgbClr val="000000"/>
              </a:buClr>
              <a:buFont typeface="Courier New"/>
              <a:buChar char="o"/>
            </a:pPr>
            <a:endParaRPr lang="en-US" smtClean="0"/>
          </a:p>
          <a:p>
            <a:pPr marL="914400" lvl="2" indent="-88900">
              <a:spcBef>
                <a:spcPts val="0"/>
              </a:spcBef>
              <a:buClr>
                <a:srgbClr val="000000"/>
              </a:buClr>
              <a:buFont typeface="Wingdings"/>
              <a:buChar char="§"/>
            </a:pPr>
            <a:endParaRPr lang="en-US" smtClean="0"/>
          </a:p>
          <a:p>
            <a:pPr marL="1371600" lvl="3" indent="-88900">
              <a:spcBef>
                <a:spcPts val="0"/>
              </a:spcBef>
              <a:buClr>
                <a:srgbClr val="000000"/>
              </a:buClr>
              <a:buFont typeface="Arial"/>
              <a:buChar char="●"/>
            </a:pPr>
            <a:endParaRPr lang="en-US" smtClean="0"/>
          </a:p>
          <a:p>
            <a:pPr marL="1828800" lvl="4" indent="-88900">
              <a:spcBef>
                <a:spcPts val="0"/>
              </a:spcBef>
              <a:buClr>
                <a:srgbClr val="000000"/>
              </a:buClr>
              <a:buFont typeface="Courier New"/>
              <a:buChar char="o"/>
            </a:pPr>
            <a:endParaRPr lang="en-US" smtClean="0"/>
          </a:p>
          <a:p>
            <a:pPr marL="2286000" lvl="5" indent="-88900">
              <a:spcBef>
                <a:spcPts val="0"/>
              </a:spcBef>
              <a:buClr>
                <a:srgbClr val="000000"/>
              </a:buClr>
              <a:buFont typeface="Wingdings"/>
              <a:buChar char="§"/>
            </a:pPr>
            <a:endParaRPr lang="en-US" smtClean="0"/>
          </a:p>
          <a:p>
            <a:pPr marL="2743200" lvl="6" indent="-88900">
              <a:spcBef>
                <a:spcPts val="0"/>
              </a:spcBef>
              <a:buClr>
                <a:srgbClr val="000000"/>
              </a:buClr>
              <a:buFont typeface="Arial"/>
              <a:buChar char="●"/>
            </a:pPr>
            <a:endParaRPr lang="en-US" smtClean="0"/>
          </a:p>
          <a:p>
            <a:pPr marL="3200400" lvl="7" indent="-88900">
              <a:spcBef>
                <a:spcPts val="0"/>
              </a:spcBef>
              <a:buClr>
                <a:srgbClr val="000000"/>
              </a:buClr>
              <a:buFont typeface="Courier New"/>
              <a:buChar char="o"/>
            </a:pPr>
            <a:endParaRPr lang="en-US" smtClean="0"/>
          </a:p>
          <a:p>
            <a:pPr marL="3657600" lvl="8" indent="-88900">
              <a:spcBef>
                <a:spcPts val="0"/>
              </a:spcBef>
              <a:buClr>
                <a:srgbClr val="000000"/>
              </a:buClr>
              <a:buFont typeface="Wingdings"/>
              <a:buChar char="§"/>
            </a:pPr>
            <a:endParaRPr lang="en-US"/>
          </a:p>
        </p:txBody>
      </p:sp>
    </p:spTree>
    <p:extLst>
      <p:ext uri="{BB962C8B-B14F-4D97-AF65-F5344CB8AC3E}">
        <p14:creationId xmlns:p14="http://schemas.microsoft.com/office/powerpoint/2010/main" val="40149891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Introductions</a:t>
            </a:r>
            <a:r>
              <a:rPr lang="en-US" baseline="0" dirty="0" smtClean="0"/>
              <a:t> all around</a:t>
            </a:r>
            <a:endParaRPr lang="en-US" dirty="0"/>
          </a:p>
        </p:txBody>
      </p:sp>
      <p:sp>
        <p:nvSpPr>
          <p:cNvPr id="4" name="Slide Number Placeholder 3"/>
          <p:cNvSpPr>
            <a:spLocks noGrp="1"/>
          </p:cNvSpPr>
          <p:nvPr>
            <p:ph type="sldNum" sz="quarter" idx="10"/>
          </p:nvPr>
        </p:nvSpPr>
        <p:spPr/>
        <p:txBody>
          <a:bodyPr/>
          <a:lstStyle/>
          <a:p>
            <a:fld id="{88610DAD-FF98-244F-8436-50905FC522D0}" type="slidenum">
              <a:rPr lang="en-US" smtClean="0"/>
              <a:t>2</a:t>
            </a:fld>
            <a:endParaRPr lang="en-US"/>
          </a:p>
        </p:txBody>
      </p:sp>
    </p:spTree>
    <p:extLst>
      <p:ext uri="{BB962C8B-B14F-4D97-AF65-F5344CB8AC3E}">
        <p14:creationId xmlns:p14="http://schemas.microsoft.com/office/powerpoint/2010/main" val="29316637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Present</a:t>
            </a:r>
            <a:r>
              <a:rPr lang="en-US" baseline="0" dirty="0" smtClean="0"/>
              <a:t> the essential question as a way to keep in mind the intent of the module.</a:t>
            </a:r>
            <a:endParaRPr lang="en-US" dirty="0"/>
          </a:p>
        </p:txBody>
      </p:sp>
      <p:sp>
        <p:nvSpPr>
          <p:cNvPr id="4" name="Slide Number Placeholder 3"/>
          <p:cNvSpPr>
            <a:spLocks noGrp="1"/>
          </p:cNvSpPr>
          <p:nvPr>
            <p:ph type="sldNum" sz="quarter" idx="10"/>
          </p:nvPr>
        </p:nvSpPr>
        <p:spPr/>
        <p:txBody>
          <a:bodyPr/>
          <a:lstStyle/>
          <a:p>
            <a:fld id="{88610DAD-FF98-244F-8436-50905FC522D0}" type="slidenum">
              <a:rPr lang="en-US" smtClean="0"/>
              <a:t>3</a:t>
            </a:fld>
            <a:endParaRPr lang="en-US"/>
          </a:p>
        </p:txBody>
      </p:sp>
    </p:spTree>
    <p:extLst>
      <p:ext uri="{BB962C8B-B14F-4D97-AF65-F5344CB8AC3E}">
        <p14:creationId xmlns:p14="http://schemas.microsoft.com/office/powerpoint/2010/main" val="27878218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smtClean="0"/>
              <a:t>No</a:t>
            </a:r>
            <a:r>
              <a:rPr lang="en-US" sz="1600" baseline="0" dirty="0" smtClean="0"/>
              <a:t> other input is given, participants move directly into experiencing the class </a:t>
            </a:r>
            <a:r>
              <a:rPr lang="en-US" sz="1600" baseline="0" dirty="0" smtClean="0"/>
              <a:t>without </a:t>
            </a:r>
            <a:r>
              <a:rPr lang="en-US" sz="1600" baseline="0" dirty="0" smtClean="0"/>
              <a:t>interruption</a:t>
            </a:r>
            <a:endParaRPr lang="en-US" sz="1600" dirty="0"/>
          </a:p>
        </p:txBody>
      </p:sp>
      <p:sp>
        <p:nvSpPr>
          <p:cNvPr id="4" name="Slide Number Placeholder 3"/>
          <p:cNvSpPr>
            <a:spLocks noGrp="1"/>
          </p:cNvSpPr>
          <p:nvPr>
            <p:ph type="sldNum" sz="quarter" idx="10"/>
          </p:nvPr>
        </p:nvSpPr>
        <p:spPr/>
        <p:txBody>
          <a:bodyPr/>
          <a:lstStyle/>
          <a:p>
            <a:fld id="{88610DAD-FF98-244F-8436-50905FC522D0}" type="slidenum">
              <a:rPr lang="en-US" smtClean="0"/>
              <a:t>4</a:t>
            </a:fld>
            <a:endParaRPr lang="en-US"/>
          </a:p>
        </p:txBody>
      </p:sp>
    </p:spTree>
    <p:extLst>
      <p:ext uri="{BB962C8B-B14F-4D97-AF65-F5344CB8AC3E}">
        <p14:creationId xmlns:p14="http://schemas.microsoft.com/office/powerpoint/2010/main" val="41428099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Divide the group into as</a:t>
            </a:r>
            <a:r>
              <a:rPr lang="en-US" baseline="0" dirty="0" smtClean="0"/>
              <a:t> many groups as needed each group is given one of the five areas emphasized in the article.  All read the introduction and conclusion.</a:t>
            </a:r>
          </a:p>
          <a:p>
            <a:r>
              <a:rPr lang="en-US" baseline="0" dirty="0" smtClean="0"/>
              <a:t>1</a:t>
            </a:r>
            <a:r>
              <a:rPr lang="en-US" baseline="0" dirty="0" smtClean="0"/>
              <a:t>.  Discuss section in small groups at table and chart out responses:</a:t>
            </a:r>
          </a:p>
          <a:p>
            <a:r>
              <a:rPr lang="en-US" baseline="0" dirty="0" smtClean="0"/>
              <a:t>Guiding Prompts:  Ideas </a:t>
            </a:r>
            <a:r>
              <a:rPr lang="en-US" baseline="0" dirty="0" smtClean="0"/>
              <a:t>agreed with in the section</a:t>
            </a:r>
          </a:p>
          <a:p>
            <a:r>
              <a:rPr lang="en-US" baseline="0" dirty="0" smtClean="0"/>
              <a:t>	</a:t>
            </a:r>
            <a:r>
              <a:rPr lang="en-US" baseline="0" dirty="0" smtClean="0"/>
              <a:t>        Ideas </a:t>
            </a:r>
            <a:r>
              <a:rPr lang="en-US" baseline="0" dirty="0" smtClean="0"/>
              <a:t>not agreed with in the section</a:t>
            </a:r>
          </a:p>
          <a:p>
            <a:r>
              <a:rPr lang="en-US" baseline="0" dirty="0" smtClean="0"/>
              <a:t>	</a:t>
            </a:r>
            <a:r>
              <a:rPr lang="en-US" baseline="0" dirty="0" smtClean="0"/>
              <a:t>        Ideas </a:t>
            </a:r>
            <a:r>
              <a:rPr lang="en-US" baseline="0" dirty="0" smtClean="0"/>
              <a:t>which are new to you</a:t>
            </a:r>
          </a:p>
          <a:p>
            <a:r>
              <a:rPr lang="en-US" baseline="0" dirty="0" smtClean="0"/>
              <a:t>	</a:t>
            </a:r>
            <a:r>
              <a:rPr lang="en-US" baseline="0" dirty="0" smtClean="0"/>
              <a:t>        What </a:t>
            </a:r>
            <a:r>
              <a:rPr lang="en-US" baseline="0" dirty="0" smtClean="0"/>
              <a:t>connections can you make between your section of the </a:t>
            </a:r>
            <a:r>
              <a:rPr lang="en-US" baseline="0" dirty="0" smtClean="0"/>
              <a:t>		          article </a:t>
            </a:r>
            <a:r>
              <a:rPr lang="en-US" baseline="0" dirty="0" smtClean="0"/>
              <a:t>and the morning technique class?</a:t>
            </a:r>
          </a:p>
          <a:p>
            <a:pPr marL="228600" indent="-228600">
              <a:buAutoNum type="arabicPeriod" startAt="2"/>
            </a:pPr>
            <a:r>
              <a:rPr lang="en-US" baseline="0" dirty="0" smtClean="0"/>
              <a:t>Each </a:t>
            </a:r>
            <a:r>
              <a:rPr lang="en-US" baseline="0" dirty="0" smtClean="0"/>
              <a:t>group shares out to the whole group what they learned from their portion of the article and any questions or comments they had through their discussion.  The group uses their chart to guide their </a:t>
            </a:r>
            <a:r>
              <a:rPr lang="en-US" baseline="0" dirty="0" smtClean="0"/>
              <a:t>presentation</a:t>
            </a:r>
            <a:r>
              <a:rPr lang="en-US" baseline="0" dirty="0" smtClean="0"/>
              <a:t>.  Other groups can pose clarifying questions or comments to the presenting group.</a:t>
            </a:r>
          </a:p>
          <a:p>
            <a:pPr marL="228600" indent="-228600">
              <a:buAutoNum type="arabicPeriod" startAt="2"/>
            </a:pPr>
            <a:r>
              <a:rPr lang="en-US" baseline="0" dirty="0" smtClean="0"/>
              <a:t>Coming </a:t>
            </a:r>
            <a:r>
              <a:rPr lang="en-US" baseline="0" dirty="0" smtClean="0"/>
              <a:t>to a collective understanding of eco-somatic processes (listening bodies) based on the article and whole group discussion.</a:t>
            </a:r>
          </a:p>
          <a:p>
            <a:endParaRPr lang="en-US" dirty="0"/>
          </a:p>
        </p:txBody>
      </p:sp>
      <p:sp>
        <p:nvSpPr>
          <p:cNvPr id="4" name="Slide Number Placeholder 3"/>
          <p:cNvSpPr>
            <a:spLocks noGrp="1"/>
          </p:cNvSpPr>
          <p:nvPr>
            <p:ph type="sldNum" sz="quarter" idx="10"/>
          </p:nvPr>
        </p:nvSpPr>
        <p:spPr/>
        <p:txBody>
          <a:bodyPr/>
          <a:lstStyle/>
          <a:p>
            <a:fld id="{88610DAD-FF98-244F-8436-50905FC522D0}" type="slidenum">
              <a:rPr lang="en-US" smtClean="0"/>
              <a:t>5</a:t>
            </a:fld>
            <a:endParaRPr lang="en-US"/>
          </a:p>
        </p:txBody>
      </p:sp>
    </p:spTree>
    <p:extLst>
      <p:ext uri="{BB962C8B-B14F-4D97-AF65-F5344CB8AC3E}">
        <p14:creationId xmlns:p14="http://schemas.microsoft.com/office/powerpoint/2010/main" val="5448684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8610DAD-FF98-244F-8436-50905FC522D0}" type="slidenum">
              <a:rPr lang="en-US" smtClean="0"/>
              <a:t>6</a:t>
            </a:fld>
            <a:endParaRPr lang="en-US"/>
          </a:p>
        </p:txBody>
      </p:sp>
    </p:spTree>
    <p:extLst>
      <p:ext uri="{BB962C8B-B14F-4D97-AF65-F5344CB8AC3E}">
        <p14:creationId xmlns:p14="http://schemas.microsoft.com/office/powerpoint/2010/main" val="30461315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Throughout the class, participants are asked to pause and consider what is occurring in their bodies and minds.  How are they learning to listen to the “voice” of their body.</a:t>
            </a:r>
            <a:endParaRPr lang="en-US" dirty="0"/>
          </a:p>
        </p:txBody>
      </p:sp>
      <p:sp>
        <p:nvSpPr>
          <p:cNvPr id="4" name="Slide Number Placeholder 3"/>
          <p:cNvSpPr>
            <a:spLocks noGrp="1"/>
          </p:cNvSpPr>
          <p:nvPr>
            <p:ph type="sldNum" sz="quarter" idx="10"/>
          </p:nvPr>
        </p:nvSpPr>
        <p:spPr/>
        <p:txBody>
          <a:bodyPr/>
          <a:lstStyle/>
          <a:p>
            <a:fld id="{88610DAD-FF98-244F-8436-50905FC522D0}" type="slidenum">
              <a:rPr lang="en-US" smtClean="0"/>
              <a:t>8</a:t>
            </a:fld>
            <a:endParaRPr lang="en-US"/>
          </a:p>
        </p:txBody>
      </p:sp>
    </p:spTree>
    <p:extLst>
      <p:ext uri="{BB962C8B-B14F-4D97-AF65-F5344CB8AC3E}">
        <p14:creationId xmlns:p14="http://schemas.microsoft.com/office/powerpoint/2010/main" val="37557253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Come back together</a:t>
            </a:r>
            <a:r>
              <a:rPr lang="en-US" baseline="0" dirty="0" smtClean="0"/>
              <a:t> whole group and using some type of tool for classroom application, ask participants to respond to the prompt.</a:t>
            </a:r>
            <a:endParaRPr lang="en-US" dirty="0" smtClean="0"/>
          </a:p>
          <a:p>
            <a:r>
              <a:rPr lang="en-US" dirty="0" smtClean="0"/>
              <a:t>If time, participants may be asked to pair</a:t>
            </a:r>
            <a:r>
              <a:rPr lang="en-US" baseline="0" dirty="0" smtClean="0"/>
              <a:t> share their ideas.</a:t>
            </a:r>
          </a:p>
          <a:p>
            <a:r>
              <a:rPr lang="en-US" baseline="0" dirty="0" smtClean="0"/>
              <a:t>If time, participants may volunteer to  share out whole group</a:t>
            </a:r>
          </a:p>
          <a:p>
            <a:endParaRPr lang="en-US" baseline="0" dirty="0" smtClean="0"/>
          </a:p>
          <a:p>
            <a:r>
              <a:rPr lang="en-US" baseline="0" dirty="0" smtClean="0"/>
              <a:t>Use some type of NCR or some way to keep a copy of the participants classroom translation.</a:t>
            </a:r>
          </a:p>
          <a:p>
            <a:endParaRPr lang="en-US" dirty="0"/>
          </a:p>
        </p:txBody>
      </p:sp>
      <p:sp>
        <p:nvSpPr>
          <p:cNvPr id="4" name="Slide Number Placeholder 3"/>
          <p:cNvSpPr>
            <a:spLocks noGrp="1"/>
          </p:cNvSpPr>
          <p:nvPr>
            <p:ph type="sldNum" sz="quarter" idx="10"/>
          </p:nvPr>
        </p:nvSpPr>
        <p:spPr/>
        <p:txBody>
          <a:bodyPr/>
          <a:lstStyle/>
          <a:p>
            <a:fld id="{88610DAD-FF98-244F-8436-50905FC522D0}" type="slidenum">
              <a:rPr lang="en-US" smtClean="0"/>
              <a:t>9</a:t>
            </a:fld>
            <a:endParaRPr lang="en-US"/>
          </a:p>
        </p:txBody>
      </p:sp>
    </p:spTree>
    <p:extLst>
      <p:ext uri="{BB962C8B-B14F-4D97-AF65-F5344CB8AC3E}">
        <p14:creationId xmlns:p14="http://schemas.microsoft.com/office/powerpoint/2010/main" val="38623307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Final</a:t>
            </a:r>
            <a:r>
              <a:rPr lang="en-US" baseline="0" dirty="0" smtClean="0"/>
              <a:t> reflective prompt.  Use some type of NCR or way to keep a copy of the participants reflections.</a:t>
            </a:r>
            <a:endParaRPr lang="en-US" dirty="0"/>
          </a:p>
        </p:txBody>
      </p:sp>
      <p:sp>
        <p:nvSpPr>
          <p:cNvPr id="4" name="Slide Number Placeholder 3"/>
          <p:cNvSpPr>
            <a:spLocks noGrp="1"/>
          </p:cNvSpPr>
          <p:nvPr>
            <p:ph type="sldNum" sz="quarter" idx="10"/>
          </p:nvPr>
        </p:nvSpPr>
        <p:spPr/>
        <p:txBody>
          <a:bodyPr/>
          <a:lstStyle/>
          <a:p>
            <a:fld id="{88610DAD-FF98-244F-8436-50905FC522D0}" type="slidenum">
              <a:rPr lang="en-US" smtClean="0"/>
              <a:t>10</a:t>
            </a:fld>
            <a:endParaRPr lang="en-US"/>
          </a:p>
        </p:txBody>
      </p:sp>
    </p:spTree>
    <p:extLst>
      <p:ext uri="{BB962C8B-B14F-4D97-AF65-F5344CB8AC3E}">
        <p14:creationId xmlns:p14="http://schemas.microsoft.com/office/powerpoint/2010/main" val="36323230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and Body">
    <p:spTree>
      <p:nvGrpSpPr>
        <p:cNvPr id="1" name="Shape 14"/>
        <p:cNvGrpSpPr/>
        <p:nvPr/>
      </p:nvGrpSpPr>
      <p:grpSpPr>
        <a:xfrm>
          <a:off x="0" y="0"/>
          <a:ext cx="0" cy="0"/>
          <a:chOff x="0" y="0"/>
          <a:chExt cx="0" cy="0"/>
        </a:xfrm>
      </p:grpSpPr>
      <p:sp>
        <p:nvSpPr>
          <p:cNvPr id="4"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smtClean="0"/>
              <a:t>Click to edit Master title style</a:t>
            </a:r>
            <a:endParaRPr lang="en-US" dirty="0"/>
          </a:p>
        </p:txBody>
      </p:sp>
      <p:sp>
        <p:nvSpPr>
          <p:cNvPr id="5"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smtClean="0"/>
              <a:t>Click to edit Master text styles</a:t>
            </a:r>
          </a:p>
        </p:txBody>
      </p:sp>
      <p:sp>
        <p:nvSpPr>
          <p:cNvPr id="6"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smtClean="0"/>
              <a:t>Click to edit Master text styles</a:t>
            </a:r>
          </a:p>
        </p:txBody>
      </p:sp>
      <p:sp>
        <p:nvSpPr>
          <p:cNvPr id="7"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and Two Columns">
    <p:spTree>
      <p:nvGrpSpPr>
        <p:cNvPr id="1" name="Shape 17"/>
        <p:cNvGrpSpPr/>
        <p:nvPr/>
      </p:nvGrpSpPr>
      <p:grpSpPr>
        <a:xfrm>
          <a:off x="0" y="0"/>
          <a:ext cx="0" cy="0"/>
          <a:chOff x="0" y="0"/>
          <a:chExt cx="0" cy="0"/>
        </a:xfrm>
      </p:grpSpPr>
      <p:sp>
        <p:nvSpPr>
          <p:cNvPr id="9"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smtClean="0"/>
              <a:t>Click to edit Master title style</a:t>
            </a:r>
            <a:endParaRPr lang="en-US" dirty="0"/>
          </a:p>
        </p:txBody>
      </p:sp>
      <p:sp>
        <p:nvSpPr>
          <p:cNvPr id="10"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smtClean="0"/>
              <a:t>Click to edit Master text styles</a:t>
            </a:r>
          </a:p>
        </p:txBody>
      </p:sp>
      <p:sp>
        <p:nvSpPr>
          <p:cNvPr id="11"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smtClean="0"/>
              <a:t>Click to edit Master text styles</a:t>
            </a:r>
          </a:p>
        </p:txBody>
      </p:sp>
      <p:sp>
        <p:nvSpPr>
          <p:cNvPr id="12"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Shape 21"/>
        <p:cNvGrpSpPr/>
        <p:nvPr/>
      </p:nvGrpSpPr>
      <p:grpSpPr>
        <a:xfrm>
          <a:off x="0" y="0"/>
          <a:ext cx="0" cy="0"/>
          <a:chOff x="0" y="0"/>
          <a:chExt cx="0" cy="0"/>
        </a:xfrm>
      </p:grpSpPr>
      <p:sp>
        <p:nvSpPr>
          <p:cNvPr id="7"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smtClean="0"/>
              <a:t>Click to edit Master title style</a:t>
            </a:r>
            <a:endParaRPr lang="en-US" dirty="0"/>
          </a:p>
        </p:txBody>
      </p:sp>
      <p:sp>
        <p:nvSpPr>
          <p:cNvPr id="8"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smtClean="0"/>
              <a:t>Click to edit Master text styles</a:t>
            </a:r>
          </a:p>
        </p:txBody>
      </p:sp>
      <p:sp>
        <p:nvSpPr>
          <p:cNvPr id="9"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smtClean="0"/>
              <a:t>Click to edit Master text styles</a:t>
            </a:r>
          </a:p>
        </p:txBody>
      </p:sp>
      <p:sp>
        <p:nvSpPr>
          <p:cNvPr id="10"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Caption">
    <p:spTree>
      <p:nvGrpSpPr>
        <p:cNvPr id="1" name="Shape 23"/>
        <p:cNvGrpSpPr/>
        <p:nvPr/>
      </p:nvGrpSpPr>
      <p:grpSpPr>
        <a:xfrm>
          <a:off x="0" y="0"/>
          <a:ext cx="0" cy="0"/>
          <a:chOff x="0" y="0"/>
          <a:chExt cx="0" cy="0"/>
        </a:xfrm>
      </p:grpSpPr>
      <p:sp>
        <p:nvSpPr>
          <p:cNvPr id="7"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smtClean="0"/>
              <a:t>Click to edit Master title style</a:t>
            </a:r>
            <a:endParaRPr lang="en-US" dirty="0"/>
          </a:p>
        </p:txBody>
      </p:sp>
      <p:sp>
        <p:nvSpPr>
          <p:cNvPr id="8"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smtClean="0"/>
              <a:t>Click to edit Master text styles</a:t>
            </a:r>
          </a:p>
        </p:txBody>
      </p:sp>
      <p:sp>
        <p:nvSpPr>
          <p:cNvPr id="9"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smtClean="0"/>
              <a:t>Click to edit Master text styles</a:t>
            </a:r>
          </a:p>
        </p:txBody>
      </p:sp>
      <p:sp>
        <p:nvSpPr>
          <p:cNvPr id="10"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smtClean="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Blank">
    <p:spTree>
      <p:nvGrpSpPr>
        <p:cNvPr id="1" name="Shape 25"/>
        <p:cNvGrpSpPr/>
        <p:nvPr/>
      </p:nvGrpSpPr>
      <p:grpSpPr>
        <a:xfrm>
          <a:off x="0" y="0"/>
          <a:ext cx="0" cy="0"/>
          <a:chOff x="0" y="0"/>
          <a:chExt cx="0" cy="0"/>
        </a:xfrm>
      </p:grpSpPr>
      <p:sp>
        <p:nvSpPr>
          <p:cNvPr id="6" name="Title Placeholder 13"/>
          <p:cNvSpPr>
            <a:spLocks noGrp="1"/>
          </p:cNvSpPr>
          <p:nvPr>
            <p:ph type="title"/>
          </p:nvPr>
        </p:nvSpPr>
        <p:spPr>
          <a:xfrm>
            <a:off x="75531" y="76201"/>
            <a:ext cx="9051925" cy="701458"/>
          </a:xfrm>
          <a:prstGeom prst="rect">
            <a:avLst/>
          </a:prstGeom>
        </p:spPr>
        <p:txBody>
          <a:bodyPr rtlCol="0">
            <a:noAutofit/>
          </a:bodyPr>
          <a:lstStyle>
            <a:lvl1pPr>
              <a:defRPr sz="4000">
                <a:solidFill>
                  <a:srgbClr val="FFFFFF"/>
                </a:solidFill>
                <a:latin typeface="Calibri"/>
                <a:cs typeface="Calibri"/>
              </a:defRPr>
            </a:lvl1pPr>
          </a:lstStyle>
          <a:p>
            <a:r>
              <a:rPr lang="en-US" dirty="0" smtClean="0"/>
              <a:t>Click to edit Master title style</a:t>
            </a:r>
            <a:endParaRPr lang="en-US" dirty="0"/>
          </a:p>
        </p:txBody>
      </p:sp>
      <p:sp>
        <p:nvSpPr>
          <p:cNvPr id="7" name="Text Placeholder 12"/>
          <p:cNvSpPr>
            <a:spLocks noGrp="1"/>
          </p:cNvSpPr>
          <p:nvPr>
            <p:ph type="body" sz="quarter" idx="12"/>
          </p:nvPr>
        </p:nvSpPr>
        <p:spPr>
          <a:xfrm>
            <a:off x="1300873" y="2035728"/>
            <a:ext cx="6801057" cy="2635025"/>
          </a:xfrm>
          <a:prstGeom prst="rect">
            <a:avLst/>
          </a:prstGeom>
        </p:spPr>
        <p:txBody>
          <a:bodyPr vert="horz"/>
          <a:lstStyle>
            <a:lvl1pPr marL="0" indent="0">
              <a:spcBef>
                <a:spcPts val="0"/>
              </a:spcBef>
              <a:buFontTx/>
              <a:buNone/>
              <a:defRPr sz="2500">
                <a:latin typeface="Calibri"/>
                <a:cs typeface="Calibri"/>
              </a:defRPr>
            </a:lvl1pPr>
          </a:lstStyle>
          <a:p>
            <a:pPr lvl="0"/>
            <a:r>
              <a:rPr lang="en-US" dirty="0" smtClean="0"/>
              <a:t>Click to edit Master text styles</a:t>
            </a:r>
          </a:p>
        </p:txBody>
      </p:sp>
      <p:sp>
        <p:nvSpPr>
          <p:cNvPr id="8" name="Text Placeholder 12"/>
          <p:cNvSpPr>
            <a:spLocks noGrp="1"/>
          </p:cNvSpPr>
          <p:nvPr>
            <p:ph type="body" sz="quarter" idx="13"/>
          </p:nvPr>
        </p:nvSpPr>
        <p:spPr>
          <a:xfrm>
            <a:off x="1300874" y="1447800"/>
            <a:ext cx="6801057" cy="587928"/>
          </a:xfrm>
          <a:prstGeom prst="rect">
            <a:avLst/>
          </a:prstGeom>
        </p:spPr>
        <p:txBody>
          <a:bodyPr vert="horz"/>
          <a:lstStyle>
            <a:lvl1pPr>
              <a:defRPr sz="3200" b="1">
                <a:solidFill>
                  <a:srgbClr val="000090"/>
                </a:solidFill>
                <a:latin typeface="Calibri"/>
                <a:cs typeface="Calibri"/>
              </a:defRPr>
            </a:lvl1pPr>
          </a:lstStyle>
          <a:p>
            <a:pPr lvl="0"/>
            <a:r>
              <a:rPr lang="en-US" dirty="0" smtClean="0"/>
              <a:t>Click to edit Master text styles</a:t>
            </a:r>
          </a:p>
        </p:txBody>
      </p:sp>
      <p:sp>
        <p:nvSpPr>
          <p:cNvPr id="9" name="Text Placeholder 6"/>
          <p:cNvSpPr>
            <a:spLocks noGrp="1"/>
          </p:cNvSpPr>
          <p:nvPr>
            <p:ph type="body" sz="quarter" idx="15"/>
          </p:nvPr>
        </p:nvSpPr>
        <p:spPr>
          <a:xfrm>
            <a:off x="1300873" y="4670753"/>
            <a:ext cx="6801058" cy="977394"/>
          </a:xfrm>
          <a:prstGeom prst="rect">
            <a:avLst/>
          </a:prstGeom>
        </p:spPr>
        <p:txBody>
          <a:bodyPr vert="horz"/>
          <a:lstStyle>
            <a:lvl1pPr marL="342900" indent="-342900">
              <a:buClr>
                <a:srgbClr val="FF0000"/>
              </a:buClr>
              <a:buSzPct val="100000"/>
              <a:buFont typeface="Wingdings" charset="2"/>
              <a:buChar char="§"/>
              <a:defRPr sz="2500">
                <a:latin typeface="Calibri"/>
                <a:cs typeface="Calibri"/>
              </a:defRPr>
            </a:lvl1pPr>
          </a:lstStyle>
          <a:p>
            <a:pPr lvl="0"/>
            <a:r>
              <a:rPr lang="en-US" dirty="0"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9E082DF3-E9BE-5645-9805-7F3AD1A27445}" type="datetimeFigureOut">
              <a:rPr lang="en-US" smtClean="0"/>
              <a:t>8/25/16</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B1FFEB62-327C-0C4A-ADB4-065602D1BC54}" type="slidenum">
              <a:rPr lang="en-US" smtClean="0"/>
              <a:t>‹#›</a:t>
            </a:fld>
            <a:endParaRPr lang="en-US"/>
          </a:p>
        </p:txBody>
      </p:sp>
    </p:spTree>
    <p:extLst>
      <p:ext uri="{BB962C8B-B14F-4D97-AF65-F5344CB8AC3E}">
        <p14:creationId xmlns:p14="http://schemas.microsoft.com/office/powerpoint/2010/main" val="365120202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8"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cstate="print">
            <a:extLst>
              <a:ext uri="{28A0092B-C50C-407E-A947-70E740481C1C}">
                <a14:useLocalDpi xmlns:a14="http://schemas.microsoft.com/office/drawing/2010/main"/>
              </a:ext>
            </a:extLst>
          </a:blip>
          <a:srcRect/>
          <a:stretch>
            <a:fillRect/>
          </a:stretch>
        </a:blipFill>
        <a:effectLst/>
      </p:bgPr>
    </p:bg>
    <p:spTree>
      <p:nvGrpSpPr>
        <p:cNvPr id="1" name="Shape 8"/>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8" r:id="rId6"/>
  </p:sldLayoutIdLst>
  <p:hf sldNum="0" hdr="0" ftr="0" dt="0"/>
  <p:txStyles>
    <p:titleStyle>
      <a:defPPr marR="0" algn="l" rtl="0">
        <a:lnSpc>
          <a:spcPct val="100000"/>
        </a:lnSpc>
        <a:spcBef>
          <a:spcPts val="0"/>
        </a:spcBef>
        <a:spcAft>
          <a:spcPts val="0"/>
        </a:spcAft>
      </a:defPPr>
      <a:lvl1pPr marR="0" algn="ctr" rtl="0">
        <a:lnSpc>
          <a:spcPct val="100000"/>
        </a:lnSpc>
        <a:spcBef>
          <a:spcPts val="0"/>
        </a:spcBef>
        <a:spcAft>
          <a:spcPts val="0"/>
        </a:spcAft>
        <a:buNone/>
        <a:defRPr sz="4000" b="1" i="0" u="none" strike="noStrike" cap="none" baseline="0">
          <a:solidFill>
            <a:srgbClr val="FFFFFF"/>
          </a:solidFill>
          <a:latin typeface="Calibri"/>
          <a:ea typeface="Arial"/>
          <a:cs typeface="Calibri"/>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2000" b="0" i="0" u="none" strike="noStrike" cap="none" baseline="0">
          <a:solidFill>
            <a:srgbClr val="000000"/>
          </a:solidFill>
          <a:latin typeface="Calibri"/>
          <a:ea typeface="Arial"/>
          <a:cs typeface="Calibri"/>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3.jpeg"/><Relationship Id="rId5" Type="http://schemas.openxmlformats.org/officeDocument/2006/relationships/image" Target="../media/image4.jpe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g"/><Relationship Id="rId3" Type="http://schemas.openxmlformats.org/officeDocument/2006/relationships/image" Target="../media/image6.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l="20735" t="2226" r="14705" b="899"/>
          <a:stretch/>
        </p:blipFill>
        <p:spPr>
          <a:xfrm>
            <a:off x="2904836" y="5172364"/>
            <a:ext cx="1343892" cy="1343892"/>
          </a:xfrm>
          <a:prstGeom prst="ellipse">
            <a:avLst/>
          </a:prstGeom>
        </p:spPr>
      </p:pic>
      <p:pic>
        <p:nvPicPr>
          <p:cNvPr id="3" name="Picture 2"/>
          <p:cNvPicPr>
            <a:picLocks noChangeAspect="1"/>
          </p:cNvPicPr>
          <p:nvPr/>
        </p:nvPicPr>
        <p:blipFill rotWithShape="1">
          <a:blip r:embed="rId5" cstate="print">
            <a:extLst>
              <a:ext uri="{28A0092B-C50C-407E-A947-70E740481C1C}">
                <a14:useLocalDpi xmlns:a14="http://schemas.microsoft.com/office/drawing/2010/main" val="0"/>
              </a:ext>
            </a:extLst>
          </a:blip>
          <a:srcRect l="19854" t="28104" r="40441" b="12176"/>
          <a:stretch/>
        </p:blipFill>
        <p:spPr>
          <a:xfrm flipH="1">
            <a:off x="542636" y="4287984"/>
            <a:ext cx="1874980" cy="1874980"/>
          </a:xfrm>
          <a:prstGeom prst="ellipse">
            <a:avLst/>
          </a:prstGeom>
        </p:spPr>
      </p:pic>
    </p:spTree>
    <p:extLst>
      <p:ext uri="{BB962C8B-B14F-4D97-AF65-F5344CB8AC3E}">
        <p14:creationId xmlns:p14="http://schemas.microsoft.com/office/powerpoint/2010/main" val="2646446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t>Reflection</a:t>
            </a:r>
            <a:endParaRPr lang="en-US" dirty="0"/>
          </a:p>
        </p:txBody>
      </p:sp>
      <p:sp>
        <p:nvSpPr>
          <p:cNvPr id="3" name="Content Placeholder 2"/>
          <p:cNvSpPr>
            <a:spLocks noGrp="1"/>
          </p:cNvSpPr>
          <p:nvPr>
            <p:ph idx="1"/>
          </p:nvPr>
        </p:nvSpPr>
        <p:spPr/>
        <p:txBody>
          <a:bodyPr/>
          <a:lstStyle/>
          <a:p>
            <a:r>
              <a:rPr lang="en-US" sz="3600" dirty="0" smtClean="0"/>
              <a:t>Prompt:  </a:t>
            </a:r>
          </a:p>
          <a:p>
            <a:r>
              <a:rPr lang="en-US" sz="3600" dirty="0" smtClean="0"/>
              <a:t>How did the day expand your thinking about use of the creative process in a technique class?</a:t>
            </a:r>
            <a:endParaRPr lang="en-US" sz="3600" dirty="0"/>
          </a:p>
        </p:txBody>
      </p:sp>
    </p:spTree>
    <p:extLst>
      <p:ext uri="{BB962C8B-B14F-4D97-AF65-F5344CB8AC3E}">
        <p14:creationId xmlns:p14="http://schemas.microsoft.com/office/powerpoint/2010/main" val="2524183616"/>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a:xfrm>
            <a:off x="1219200" y="3810000"/>
            <a:ext cx="6801057" cy="587928"/>
          </a:xfrm>
        </p:spPr>
        <p:txBody>
          <a:bodyPr/>
          <a:lstStyle/>
          <a:p>
            <a:pPr algn="ctr"/>
            <a:r>
              <a:rPr lang="en-US" dirty="0" smtClean="0"/>
              <a:t>Thank You</a:t>
            </a:r>
            <a:endParaRPr lang="en-US" dirty="0"/>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36912" t="5543" r="1"/>
          <a:stretch/>
        </p:blipFill>
        <p:spPr>
          <a:xfrm>
            <a:off x="7419109" y="1106056"/>
            <a:ext cx="1371600" cy="1365410"/>
          </a:xfrm>
          <a:prstGeom prst="ellipse">
            <a:avLst/>
          </a:prstGeom>
        </p:spPr>
      </p:pic>
    </p:spTree>
    <p:extLst>
      <p:ext uri="{BB962C8B-B14F-4D97-AF65-F5344CB8AC3E}">
        <p14:creationId xmlns:p14="http://schemas.microsoft.com/office/powerpoint/2010/main" val="22964201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t>Introductions</a:t>
            </a:r>
            <a:endParaRPr lang="en-US" dirty="0"/>
          </a:p>
        </p:txBody>
      </p:sp>
      <p:sp>
        <p:nvSpPr>
          <p:cNvPr id="3" name="Content Placeholder 2"/>
          <p:cNvSpPr>
            <a:spLocks noGrp="1"/>
          </p:cNvSpPr>
          <p:nvPr>
            <p:ph idx="1"/>
          </p:nvPr>
        </p:nvSpPr>
        <p:spPr/>
        <p:txBody>
          <a:bodyPr>
            <a:normAutofit lnSpcReduction="10000"/>
          </a:bodyPr>
          <a:lstStyle/>
          <a:p>
            <a:r>
              <a:rPr lang="en-US" sz="1400" dirty="0" smtClean="0"/>
              <a:t>(Insert your introduction information here)</a:t>
            </a:r>
          </a:p>
          <a:p>
            <a:endParaRPr lang="en-US" sz="1400" dirty="0"/>
          </a:p>
          <a:p>
            <a:endParaRPr lang="en-US" sz="1400" dirty="0" smtClean="0"/>
          </a:p>
          <a:p>
            <a:endParaRPr lang="en-US" sz="1400" dirty="0"/>
          </a:p>
          <a:p>
            <a:endParaRPr lang="en-US" sz="1400" dirty="0" smtClean="0"/>
          </a:p>
          <a:p>
            <a:endParaRPr lang="en-US" sz="1400" dirty="0"/>
          </a:p>
          <a:p>
            <a:endParaRPr lang="en-US" sz="1400" dirty="0" smtClean="0"/>
          </a:p>
          <a:p>
            <a:endParaRPr lang="en-US" sz="1400" dirty="0"/>
          </a:p>
          <a:p>
            <a:endParaRPr lang="en-US" sz="1400" dirty="0" smtClean="0"/>
          </a:p>
          <a:p>
            <a:endParaRPr lang="en-US" sz="1400" dirty="0"/>
          </a:p>
          <a:p>
            <a:endParaRPr lang="en-US" sz="1400" dirty="0" smtClean="0"/>
          </a:p>
          <a:p>
            <a:endParaRPr lang="en-US" sz="1400" dirty="0"/>
          </a:p>
          <a:p>
            <a:endParaRPr lang="en-US" sz="1400" dirty="0" smtClean="0"/>
          </a:p>
          <a:p>
            <a:endParaRPr lang="en-US" sz="1400" dirty="0" smtClean="0"/>
          </a:p>
          <a:p>
            <a:r>
              <a:rPr lang="en-US" sz="1400" dirty="0" smtClean="0"/>
              <a:t>Developed by:</a:t>
            </a:r>
          </a:p>
          <a:p>
            <a:pPr marL="457200" indent="-457200">
              <a:buFont typeface="Arial"/>
              <a:buChar char="•"/>
            </a:pPr>
            <a:r>
              <a:rPr lang="en-US" sz="1400" dirty="0" smtClean="0"/>
              <a:t>San Bernardino County Superintendent of Schools</a:t>
            </a:r>
            <a:endParaRPr lang="en-US" sz="1400" dirty="0"/>
          </a:p>
          <a:p>
            <a:pPr marL="457200" indent="-457200">
              <a:buFont typeface="Arial"/>
              <a:buChar char="•"/>
            </a:pPr>
            <a:r>
              <a:rPr lang="en-US" sz="1400" dirty="0" smtClean="0"/>
              <a:t>P.L.A.C.E</a:t>
            </a:r>
            <a:r>
              <a:rPr lang="en-US" sz="1400" dirty="0"/>
              <a:t>. </a:t>
            </a:r>
            <a:r>
              <a:rPr lang="en-US" sz="1400" dirty="0" smtClean="0"/>
              <a:t>Performance</a:t>
            </a:r>
            <a:endParaRPr lang="en-US" sz="1400" dirty="0"/>
          </a:p>
          <a:p>
            <a:pPr marL="457200" indent="-457200">
              <a:buFont typeface="Arial"/>
              <a:buChar char="•"/>
            </a:pPr>
            <a:r>
              <a:rPr lang="en-US" sz="1400" dirty="0"/>
              <a:t>RIMS California Arts </a:t>
            </a:r>
            <a:r>
              <a:rPr lang="en-US" sz="1400" dirty="0" smtClean="0"/>
              <a:t>Project</a:t>
            </a:r>
            <a:endParaRPr lang="en-US" sz="1400" dirty="0"/>
          </a:p>
          <a:p>
            <a:endParaRPr lang="en-US" sz="1400" dirty="0" smtClean="0"/>
          </a:p>
          <a:p>
            <a:r>
              <a:rPr lang="en-US" sz="1400" dirty="0" smtClean="0"/>
              <a:t>California County Superintendents Education Services Association (CCSESA)</a:t>
            </a:r>
          </a:p>
          <a:p>
            <a:r>
              <a:rPr lang="en-US" sz="1400" dirty="0" smtClean="0"/>
              <a:t>Funders: California Arts Council and the Hewlett Foundation</a:t>
            </a:r>
          </a:p>
        </p:txBody>
      </p:sp>
    </p:spTree>
    <p:extLst>
      <p:ext uri="{BB962C8B-B14F-4D97-AF65-F5344CB8AC3E}">
        <p14:creationId xmlns:p14="http://schemas.microsoft.com/office/powerpoint/2010/main" val="1745432844"/>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t>Essential Question</a:t>
            </a:r>
            <a:endParaRPr lang="en-US" dirty="0"/>
          </a:p>
        </p:txBody>
      </p:sp>
      <p:sp>
        <p:nvSpPr>
          <p:cNvPr id="3" name="Content Placeholder 2"/>
          <p:cNvSpPr>
            <a:spLocks noGrp="1"/>
          </p:cNvSpPr>
          <p:nvPr>
            <p:ph idx="1"/>
          </p:nvPr>
        </p:nvSpPr>
        <p:spPr/>
        <p:txBody>
          <a:bodyPr/>
          <a:lstStyle/>
          <a:p>
            <a:pPr algn="ctr"/>
            <a:r>
              <a:rPr lang="en-US" sz="4800" dirty="0" smtClean="0"/>
              <a:t>How do we build the creative process into the dance technique class?</a:t>
            </a:r>
            <a:endParaRPr lang="en-US" sz="4800" dirty="0"/>
          </a:p>
        </p:txBody>
      </p:sp>
    </p:spTree>
    <p:extLst>
      <p:ext uri="{BB962C8B-B14F-4D97-AF65-F5344CB8AC3E}">
        <p14:creationId xmlns:p14="http://schemas.microsoft.com/office/powerpoint/2010/main" val="838730193"/>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Technique Class #1 (AM)</a:t>
            </a:r>
            <a:endParaRPr lang="en-US" dirty="0"/>
          </a:p>
        </p:txBody>
      </p:sp>
      <p:sp>
        <p:nvSpPr>
          <p:cNvPr id="3" name="Content Placeholder 2"/>
          <p:cNvSpPr>
            <a:spLocks noGrp="1"/>
          </p:cNvSpPr>
          <p:nvPr>
            <p:ph idx="1"/>
          </p:nvPr>
        </p:nvSpPr>
        <p:spPr/>
        <p:txBody>
          <a:bodyPr/>
          <a:lstStyle/>
          <a:p>
            <a:pPr algn="ctr"/>
            <a:r>
              <a:rPr lang="en-US" sz="3600" dirty="0" smtClean="0"/>
              <a:t>“</a:t>
            </a:r>
            <a:r>
              <a:rPr lang="en-US" sz="3600" i="1" dirty="0" smtClean="0"/>
              <a:t>The primary purpose…is to awaken the senses and prepare the body and mind for learning…”</a:t>
            </a:r>
          </a:p>
          <a:p>
            <a:pPr lvl="1" algn="r"/>
            <a:r>
              <a:rPr lang="en-US" sz="1800" dirty="0" smtClean="0"/>
              <a:t>Rebecca Enghauser (JOPERD 2007)</a:t>
            </a:r>
          </a:p>
          <a:p>
            <a:pPr marL="457200" lvl="1" indent="0" algn="r">
              <a:buNone/>
            </a:pPr>
            <a:r>
              <a:rPr lang="en-US" sz="1800" dirty="0" smtClean="0"/>
              <a:t>	Associate Professor of Dance</a:t>
            </a:r>
          </a:p>
          <a:p>
            <a:pPr marL="457200" lvl="1" indent="0" algn="r">
              <a:buNone/>
            </a:pPr>
            <a:r>
              <a:rPr lang="en-US" sz="1800" dirty="0"/>
              <a:t>	</a:t>
            </a:r>
            <a:r>
              <a:rPr lang="en-US" sz="1800" dirty="0" smtClean="0"/>
              <a:t>University of Georgia</a:t>
            </a:r>
          </a:p>
        </p:txBody>
      </p:sp>
    </p:spTree>
    <p:extLst>
      <p:ext uri="{BB962C8B-B14F-4D97-AF65-F5344CB8AC3E}">
        <p14:creationId xmlns:p14="http://schemas.microsoft.com/office/powerpoint/2010/main" val="2308150711"/>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Considering our Experience</a:t>
            </a:r>
            <a:endParaRPr lang="en-US" dirty="0"/>
          </a:p>
        </p:txBody>
      </p:sp>
      <p:sp>
        <p:nvSpPr>
          <p:cNvPr id="3" name="Content Placeholder 2"/>
          <p:cNvSpPr>
            <a:spLocks noGrp="1"/>
          </p:cNvSpPr>
          <p:nvPr>
            <p:ph idx="1"/>
          </p:nvPr>
        </p:nvSpPr>
        <p:spPr/>
        <p:txBody>
          <a:bodyPr/>
          <a:lstStyle/>
          <a:p>
            <a:r>
              <a:rPr lang="en-US" dirty="0" smtClean="0"/>
              <a:t>Jigsaw the Article:</a:t>
            </a:r>
          </a:p>
          <a:p>
            <a:endParaRPr lang="en-US" dirty="0" smtClean="0"/>
          </a:p>
          <a:p>
            <a:pPr marL="0" indent="0" algn="ctr">
              <a:buNone/>
            </a:pPr>
            <a:r>
              <a:rPr lang="en-US" dirty="0"/>
              <a:t>	</a:t>
            </a:r>
            <a:r>
              <a:rPr lang="en-US" sz="3600" i="1" dirty="0" smtClean="0"/>
              <a:t>Developing Listening Bodies in the Dance Technique Class</a:t>
            </a:r>
          </a:p>
          <a:p>
            <a:pPr marL="0" indent="0" algn="ctr">
              <a:buNone/>
            </a:pPr>
            <a:r>
              <a:rPr lang="en-US" sz="2800" dirty="0" smtClean="0"/>
              <a:t>By</a:t>
            </a:r>
          </a:p>
          <a:p>
            <a:pPr marL="0" indent="0" algn="ctr">
              <a:buNone/>
            </a:pPr>
            <a:r>
              <a:rPr lang="en-US" sz="2800" dirty="0" smtClean="0"/>
              <a:t>Rebecca Enghauser</a:t>
            </a:r>
          </a:p>
          <a:p>
            <a:pPr marL="0" indent="0" algn="ctr">
              <a:buNone/>
            </a:pPr>
            <a:r>
              <a:rPr lang="en-US" sz="2800" dirty="0" smtClean="0"/>
              <a:t>Associate Professor of Dance</a:t>
            </a:r>
          </a:p>
          <a:p>
            <a:pPr marL="0" indent="0" algn="ctr">
              <a:buNone/>
            </a:pPr>
            <a:r>
              <a:rPr lang="en-US" sz="2800" dirty="0" smtClean="0"/>
              <a:t>University of Georgia</a:t>
            </a:r>
          </a:p>
          <a:p>
            <a:pPr marL="0" indent="0" algn="ctr">
              <a:buNone/>
            </a:pPr>
            <a:endParaRPr lang="en-US" dirty="0" smtClean="0"/>
          </a:p>
        </p:txBody>
      </p:sp>
    </p:spTree>
    <p:extLst>
      <p:ext uri="{BB962C8B-B14F-4D97-AF65-F5344CB8AC3E}">
        <p14:creationId xmlns:p14="http://schemas.microsoft.com/office/powerpoint/2010/main" val="1678752956"/>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1143000"/>
          </a:xfrm>
        </p:spPr>
        <p:txBody>
          <a:bodyPr>
            <a:normAutofit fontScale="90000"/>
          </a:bodyPr>
          <a:lstStyle/>
          <a:p>
            <a:r>
              <a:rPr lang="en-US" dirty="0" smtClean="0"/>
              <a:t>Things to consider and discuss at your table</a:t>
            </a:r>
            <a:endParaRPr lang="en-US" dirty="0"/>
          </a:p>
        </p:txBody>
      </p:sp>
      <p:sp>
        <p:nvSpPr>
          <p:cNvPr id="3" name="Content Placeholder 2"/>
          <p:cNvSpPr>
            <a:spLocks noGrp="1"/>
          </p:cNvSpPr>
          <p:nvPr>
            <p:ph idx="1"/>
          </p:nvPr>
        </p:nvSpPr>
        <p:spPr/>
        <p:txBody>
          <a:bodyPr>
            <a:normAutofit/>
          </a:bodyPr>
          <a:lstStyle/>
          <a:p>
            <a:pPr marL="514350" indent="-457200"/>
            <a:r>
              <a:rPr lang="en-US" baseline="0" dirty="0" smtClean="0"/>
              <a:t>Ideas agreed </a:t>
            </a:r>
            <a:r>
              <a:rPr lang="en-US" baseline="0" dirty="0" smtClean="0"/>
              <a:t>wit </a:t>
            </a:r>
            <a:r>
              <a:rPr lang="en-US" baseline="0" dirty="0" smtClean="0"/>
              <a:t>in the section</a:t>
            </a:r>
          </a:p>
          <a:p>
            <a:pPr marL="514350" indent="-457200"/>
            <a:r>
              <a:rPr lang="en-US" dirty="0"/>
              <a:t>Ideas not agreed </a:t>
            </a:r>
            <a:r>
              <a:rPr lang="en-US" dirty="0" smtClean="0"/>
              <a:t>within </a:t>
            </a:r>
            <a:r>
              <a:rPr lang="en-US" dirty="0"/>
              <a:t>the section</a:t>
            </a:r>
          </a:p>
          <a:p>
            <a:pPr marL="514350" indent="-457200"/>
            <a:r>
              <a:rPr lang="en-US" dirty="0"/>
              <a:t>Ideas which are new to you</a:t>
            </a:r>
          </a:p>
          <a:p>
            <a:pPr marL="514350" indent="-457200"/>
            <a:r>
              <a:rPr lang="en-US" dirty="0"/>
              <a:t>What connections can you make between your section of the article and the processes used in the morning technique class?</a:t>
            </a:r>
          </a:p>
          <a:p>
            <a:pPr marL="57150" indent="0">
              <a:buNone/>
            </a:pPr>
            <a:endParaRPr lang="en-US" baseline="0" dirty="0" smtClean="0"/>
          </a:p>
          <a:p>
            <a:endParaRPr lang="en-US" dirty="0"/>
          </a:p>
          <a:p>
            <a:r>
              <a:rPr lang="en-US" baseline="0" dirty="0" smtClean="0"/>
              <a:t>Chart out responses to share with whole group</a:t>
            </a:r>
          </a:p>
          <a:p>
            <a:endParaRPr lang="en-US" dirty="0" smtClean="0"/>
          </a:p>
          <a:p>
            <a:endParaRPr lang="en-US" dirty="0"/>
          </a:p>
        </p:txBody>
      </p:sp>
    </p:spTree>
    <p:extLst>
      <p:ext uri="{BB962C8B-B14F-4D97-AF65-F5344CB8AC3E}">
        <p14:creationId xmlns:p14="http://schemas.microsoft.com/office/powerpoint/2010/main" val="3039585192"/>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Lunch</a:t>
            </a:r>
            <a:endParaRPr lang="en-US" dirty="0"/>
          </a:p>
        </p:txBody>
      </p:sp>
    </p:spTree>
    <p:extLst>
      <p:ext uri="{BB962C8B-B14F-4D97-AF65-F5344CB8AC3E}">
        <p14:creationId xmlns:p14="http://schemas.microsoft.com/office/powerpoint/2010/main" val="998002518"/>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t>Technique Class #2 (PM)</a:t>
            </a:r>
            <a:endParaRPr lang="en-US" dirty="0"/>
          </a:p>
        </p:txBody>
      </p:sp>
    </p:spTree>
    <p:extLst>
      <p:ext uri="{BB962C8B-B14F-4D97-AF65-F5344CB8AC3E}">
        <p14:creationId xmlns:p14="http://schemas.microsoft.com/office/powerpoint/2010/main" val="243343246"/>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t>Classroom Translation</a:t>
            </a:r>
            <a:endParaRPr lang="en-US" dirty="0"/>
          </a:p>
        </p:txBody>
      </p:sp>
      <p:sp>
        <p:nvSpPr>
          <p:cNvPr id="3" name="Content Placeholder 2"/>
          <p:cNvSpPr>
            <a:spLocks noGrp="1"/>
          </p:cNvSpPr>
          <p:nvPr>
            <p:ph idx="1"/>
          </p:nvPr>
        </p:nvSpPr>
        <p:spPr/>
        <p:txBody>
          <a:bodyPr/>
          <a:lstStyle/>
          <a:p>
            <a:r>
              <a:rPr lang="en-US" sz="3200" dirty="0" smtClean="0"/>
              <a:t>Prompt:  </a:t>
            </a:r>
          </a:p>
          <a:p>
            <a:pPr lvl="1"/>
            <a:r>
              <a:rPr lang="en-US" sz="3200" dirty="0" smtClean="0"/>
              <a:t>Focus on one type of dance technique class you provide your student dancers.  </a:t>
            </a:r>
            <a:r>
              <a:rPr lang="en-US" sz="3200" dirty="0"/>
              <a:t>H</a:t>
            </a:r>
            <a:r>
              <a:rPr lang="en-US" sz="3200" dirty="0" smtClean="0"/>
              <a:t>ow can you incorporate one or more of the five processes into your technique class to deepen student creativity in the class?</a:t>
            </a:r>
          </a:p>
          <a:p>
            <a:pPr marL="457200" lvl="1" indent="0">
              <a:buNone/>
            </a:pPr>
            <a:endParaRPr lang="en-US" dirty="0"/>
          </a:p>
        </p:txBody>
      </p:sp>
    </p:spTree>
    <p:extLst>
      <p:ext uri="{BB962C8B-B14F-4D97-AF65-F5344CB8AC3E}">
        <p14:creationId xmlns:p14="http://schemas.microsoft.com/office/powerpoint/2010/main" val="1848799609"/>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simple-light">
  <a:themeElements>
    <a:clrScheme name="Custom 1">
      <a:dk1>
        <a:srgbClr val="000000"/>
      </a:dk1>
      <a:lt1>
        <a:srgbClr val="FFFFFF"/>
      </a:lt1>
      <a:dk2>
        <a:srgbClr val="666666"/>
      </a:dk2>
      <a:lt2>
        <a:srgbClr val="CCCCCC"/>
      </a:lt2>
      <a:accent1>
        <a:srgbClr val="E85418"/>
      </a:accent1>
      <a:accent2>
        <a:srgbClr val="DF6416"/>
      </a:accent2>
      <a:accent3>
        <a:srgbClr val="9FC41D"/>
      </a:accent3>
      <a:accent4>
        <a:srgbClr val="57A7B5"/>
      </a:accent4>
      <a:accent5>
        <a:srgbClr val="2BB7D2"/>
      </a:accent5>
      <a:accent6>
        <a:srgbClr val="D7142A"/>
      </a:accent6>
      <a:hlink>
        <a:srgbClr val="461B84"/>
      </a:hlink>
      <a:folHlink>
        <a:srgbClr val="6611C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B464620EF19814BB907F49572791AA5" ma:contentTypeVersion="2" ma:contentTypeDescription="Create a new document." ma:contentTypeScope="" ma:versionID="c04c38e8a292b096c039def3cb295860">
  <xsd:schema xmlns:xsd="http://www.w3.org/2001/XMLSchema" xmlns:xs="http://www.w3.org/2001/XMLSchema" xmlns:p="http://schemas.microsoft.com/office/2006/metadata/properties" xmlns:ns2="c3c0fbce-616d-46c0-90fb-a1a012e3ab21" targetNamespace="http://schemas.microsoft.com/office/2006/metadata/properties" ma:root="true" ma:fieldsID="179b35a7cf63f2b7daee2f3dd1fd57a3" ns2:_="">
    <xsd:import namespace="c3c0fbce-616d-46c0-90fb-a1a012e3ab21"/>
    <xsd:element name="properties">
      <xsd:complexType>
        <xsd:sequence>
          <xsd:element name="documentManagement">
            <xsd:complexType>
              <xsd:all>
                <xsd:element ref="ns2:SharedWithUsers" minOccurs="0"/>
                <xsd:element ref="ns2: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3c0fbce-616d-46c0-90fb-a1a012e3ab21"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ingHintHash" ma:index="9" nillable="true" ma:displayName="Sharing Hint Hash"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078A8AD-03E3-4752-9A70-FCDD3DB271F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3c0fbce-616d-46c0-90fb-a1a012e3ab2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6BCB05A-64C0-452F-88FA-C70F2CA26017}">
  <ds:schemaRefs>
    <ds:schemaRef ds:uri="http://schemas.microsoft.com/sharepoint/v3/contenttype/forms"/>
  </ds:schemaRefs>
</ds:datastoreItem>
</file>

<file path=customXml/itemProps3.xml><?xml version="1.0" encoding="utf-8"?>
<ds:datastoreItem xmlns:ds="http://schemas.openxmlformats.org/officeDocument/2006/customXml" ds:itemID="{5796E8CA-3E02-44CB-99A7-C45290FEA776}">
  <ds:schemaRefs>
    <ds:schemaRef ds:uri="http://schemas.microsoft.com/office/infopath/2007/PartnerControls"/>
    <ds:schemaRef ds:uri="http://schemas.openxmlformats.org/package/2006/metadata/core-properties"/>
    <ds:schemaRef ds:uri="http://www.w3.org/XML/1998/namespace"/>
    <ds:schemaRef ds:uri="http://purl.org/dc/elements/1.1/"/>
    <ds:schemaRef ds:uri="http://purl.org/dc/terms/"/>
    <ds:schemaRef ds:uri="http://purl.org/dc/dcmitype/"/>
    <ds:schemaRef ds:uri="http://schemas.microsoft.com/office/2006/documentManagement/types"/>
    <ds:schemaRef ds:uri="c3c0fbce-616d-46c0-90fb-a1a012e3ab21"/>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325</TotalTime>
  <Words>440</Words>
  <Application>Microsoft Macintosh PowerPoint</Application>
  <PresentationFormat>On-screen Show (4:3)</PresentationFormat>
  <Paragraphs>87</Paragraphs>
  <Slides>11</Slides>
  <Notes>9</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simple-light</vt:lpstr>
      <vt:lpstr>PowerPoint Presentation</vt:lpstr>
      <vt:lpstr>Introductions</vt:lpstr>
      <vt:lpstr>Essential Question</vt:lpstr>
      <vt:lpstr>Technique Class #1 (AM)</vt:lpstr>
      <vt:lpstr>Considering our Experience</vt:lpstr>
      <vt:lpstr>Things to consider and discuss at your table</vt:lpstr>
      <vt:lpstr>Lunch</vt:lpstr>
      <vt:lpstr>Technique Class #2 (PM)</vt:lpstr>
      <vt:lpstr>Classroom Translation</vt:lpstr>
      <vt:lpstr>Reflection</vt:lpstr>
      <vt:lpstr>PowerPoint Presentation</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Module2 Template</dc:title>
  <dc:subject/>
  <dc:creator>Manpreet Mutneja</dc:creator>
  <cp:keywords/>
  <dc:description/>
  <cp:lastModifiedBy>Armalyn De La O</cp:lastModifiedBy>
  <cp:revision>46</cp:revision>
  <cp:lastPrinted>2015-02-09T22:43:56Z</cp:lastPrinted>
  <dcterms:modified xsi:type="dcterms:W3CDTF">2016-08-25T19:24:21Z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0x0101003B464620EF19814BB907F49572791AA5</vt:lpwstr>
  </property>
</Properties>
</file>