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8" r:id="rId3"/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</p:sldIdLst>
  <p:sldSz cy="6858000" cx="9144000"/>
  <p:notesSz cx="6858000" cy="9144000"/>
  <p:embeddedFontLst>
    <p:embeddedFont>
      <p:font typeface="Poiret One"/>
      <p:regular r:id="rId3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slide" Target="slides/slide28.xml"/><Relationship Id="rId10" Type="http://schemas.openxmlformats.org/officeDocument/2006/relationships/slide" Target="slides/slide5.xml"/><Relationship Id="rId32" Type="http://schemas.openxmlformats.org/officeDocument/2006/relationships/slide" Target="slides/slide27.xml"/><Relationship Id="rId13" Type="http://schemas.openxmlformats.org/officeDocument/2006/relationships/slide" Target="slides/slide8.xml"/><Relationship Id="rId35" Type="http://schemas.openxmlformats.org/officeDocument/2006/relationships/slide" Target="slides/slide30.xml"/><Relationship Id="rId12" Type="http://schemas.openxmlformats.org/officeDocument/2006/relationships/slide" Target="slides/slide7.xml"/><Relationship Id="rId34" Type="http://schemas.openxmlformats.org/officeDocument/2006/relationships/slide" Target="slides/slide29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36" Type="http://schemas.openxmlformats.org/officeDocument/2006/relationships/font" Target="fonts/PoiretOne-regular.fntdata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/>
          <p:nvPr>
            <p:ph idx="2" type="hdr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Shape 4"/>
          <p:cNvSpPr txBox="1"/>
          <p:nvPr>
            <p:ph idx="10" type="dt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Shape 5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Shape 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Shape 7"/>
          <p:cNvSpPr txBox="1"/>
          <p:nvPr>
            <p:ph idx="11" type="ftr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889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6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7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8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youtube.com/watch?v=9_1Rt1R4xbM&amp;t=1s" TargetMode="Externa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youtube.com/watch?v=1Evwgu369Jw&amp;t=2s" TargetMode="Externa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youtube.com/watch?v=NTc7JwKnBD0" TargetMode="Externa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" name="Shape 63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1" name="Shape 121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Shape 128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" name="Shape 135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2" name="Shape 142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Shape 149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" name="Shape 153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15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video link: </a:t>
            </a:r>
            <a:r>
              <a:rPr lang="en-US" u="sng">
                <a:solidFill>
                  <a:schemeClr val="hlink"/>
                </a:solidFill>
                <a:hlinkClick r:id="rId2"/>
              </a:rPr>
              <a:t>https://www.youtube.com/watch?v=9_1Rt1R4xbM&amp;t=1s</a:t>
            </a:r>
            <a:endParaRPr/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9" name="Shape 159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5" name="Shape 165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Shape 17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video link: </a:t>
            </a:r>
            <a:r>
              <a:rPr lang="en-US" u="sng">
                <a:solidFill>
                  <a:schemeClr val="hlink"/>
                </a:solidFill>
                <a:hlinkClick r:id="rId2"/>
              </a:rPr>
              <a:t>https://www.youtube.com/watch?v=1Evwgu369Jw&amp;t=2s</a:t>
            </a:r>
            <a:endParaRPr/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Shape 171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Shape 17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7" name="Shape 17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Shape 6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hape 18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4" name="Shape 184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Shape 19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1" name="Shape 191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Shape 194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" name="Shape 19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/>
              <a:t>Please add facts relative to other appropriate content standards</a:t>
            </a:r>
            <a:endParaRPr/>
          </a:p>
        </p:txBody>
      </p:sp>
      <p:sp>
        <p:nvSpPr>
          <p:cNvPr id="196" name="Shape 196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88900" lvl="0" mar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1" marL="4572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/>
              <a:buNone/>
            </a:pPr>
            <a:r>
              <a:t/>
            </a:r>
            <a:endParaRPr/>
          </a:p>
          <a:p>
            <a:pPr indent="0" lvl="2" marL="9144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None/>
            </a:pPr>
            <a:r>
              <a:t/>
            </a:r>
            <a:endParaRPr/>
          </a:p>
          <a:p>
            <a:pPr indent="0" lvl="3" marL="1371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4" marL="18288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/>
              <a:buNone/>
            </a:pPr>
            <a:r>
              <a:t/>
            </a:r>
            <a:endParaRPr/>
          </a:p>
          <a:p>
            <a:pPr indent="0" lvl="5" marL="22860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None/>
            </a:pPr>
            <a:r>
              <a:t/>
            </a:r>
            <a:endParaRPr/>
          </a:p>
          <a:p>
            <a:pPr indent="0" lvl="6" marL="27432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7" marL="32004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/>
              <a:buNone/>
            </a:pPr>
            <a:r>
              <a:t/>
            </a:r>
            <a:endParaRPr/>
          </a:p>
          <a:p>
            <a:pPr indent="0" lvl="8" marL="3657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2" name="Shape 202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8" name="Shape 208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Shape 21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Optional Extension video: </a:t>
            </a:r>
            <a:r>
              <a:rPr lang="en-US" sz="1100" u="sng">
                <a:solidFill>
                  <a:srgbClr val="1155CC"/>
                </a:solidFill>
                <a:hlinkClick r:id="rId2"/>
              </a:rPr>
              <a:t>https://www.youtube.com/watch?v=NTc7JwKnBD0</a:t>
            </a:r>
            <a:r>
              <a:rPr lang="en-US" sz="1100"/>
              <a:t>  </a:t>
            </a:r>
            <a:endParaRPr/>
          </a:p>
        </p:txBody>
      </p:sp>
      <p:sp>
        <p:nvSpPr>
          <p:cNvPr id="214" name="Shape 214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Shape 21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0" name="Shape 220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7" name="Shape 22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Shape 230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Shape 23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2" name="Shape 232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88900" lvl="0" marL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1" marL="4572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/>
              <a:buNone/>
            </a:pPr>
            <a:r>
              <a:t/>
            </a:r>
            <a:endParaRPr/>
          </a:p>
          <a:p>
            <a:pPr indent="0" lvl="2" marL="9144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None/>
            </a:pPr>
            <a:r>
              <a:t/>
            </a:r>
            <a:endParaRPr/>
          </a:p>
          <a:p>
            <a:pPr indent="0" lvl="3" marL="13716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4" marL="18288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/>
              <a:buNone/>
            </a:pPr>
            <a:r>
              <a:t/>
            </a:r>
            <a:endParaRPr/>
          </a:p>
          <a:p>
            <a:pPr indent="0" lvl="5" marL="22860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None/>
            </a:pPr>
            <a:r>
              <a:t/>
            </a:r>
            <a:endParaRPr/>
          </a:p>
          <a:p>
            <a:pPr indent="0" lvl="6" marL="27432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7" marL="32004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/>
              <a:buNone/>
            </a:pPr>
            <a:r>
              <a:t/>
            </a:r>
            <a:endParaRPr/>
          </a:p>
          <a:p>
            <a:pPr indent="0" lvl="8" marL="36576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Shape 23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8" name="Shape 238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" name="Shape 75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Shape 24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4" name="Shape 244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" name="Shape 81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Shape 8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" name="Shape 93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Shape 100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Shape 10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" name="Shape 114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>
  <p:cSld name="Title and Body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/>
          <p:nvPr>
            <p:ph type="title"/>
          </p:nvPr>
        </p:nvSpPr>
        <p:spPr>
          <a:xfrm>
            <a:off x="75531" y="76201"/>
            <a:ext cx="9051925" cy="70145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  <a:defRPr b="1" i="0" sz="4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2" name="Shape 12"/>
          <p:cNvSpPr txBox="1"/>
          <p:nvPr>
            <p:ph idx="1" type="body"/>
          </p:nvPr>
        </p:nvSpPr>
        <p:spPr>
          <a:xfrm>
            <a:off x="1300873" y="2035728"/>
            <a:ext cx="6801057" cy="26350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  <a:defRPr b="0" i="0" sz="25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Shape 13"/>
          <p:cNvSpPr txBox="1"/>
          <p:nvPr>
            <p:ph idx="2" type="body"/>
          </p:nvPr>
        </p:nvSpPr>
        <p:spPr>
          <a:xfrm>
            <a:off x="1300874" y="1447800"/>
            <a:ext cx="6801057" cy="58792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Calibri"/>
              <a:buNone/>
              <a:defRPr b="1" i="0" sz="3200" u="none" cap="none" strike="noStrik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Shape 14"/>
          <p:cNvSpPr txBox="1"/>
          <p:nvPr>
            <p:ph idx="3" type="body"/>
          </p:nvPr>
        </p:nvSpPr>
        <p:spPr>
          <a:xfrm>
            <a:off x="1300873" y="4670753"/>
            <a:ext cx="6801058" cy="97739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873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500"/>
              <a:buFont typeface="Noto Sans Symbols"/>
              <a:buChar char="▪"/>
              <a:defRPr b="0" i="0" sz="25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>
  <p:cSld name="Blank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 txBox="1"/>
          <p:nvPr>
            <p:ph type="title"/>
          </p:nvPr>
        </p:nvSpPr>
        <p:spPr>
          <a:xfrm>
            <a:off x="75531" y="76201"/>
            <a:ext cx="9051925" cy="70145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4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58" name="Shape 58"/>
          <p:cNvSpPr txBox="1"/>
          <p:nvPr>
            <p:ph idx="1" type="body"/>
          </p:nvPr>
        </p:nvSpPr>
        <p:spPr>
          <a:xfrm>
            <a:off x="1300873" y="2035728"/>
            <a:ext cx="6801057" cy="26350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  <a:defRPr b="0" i="0" sz="25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9" name="Shape 59"/>
          <p:cNvSpPr txBox="1"/>
          <p:nvPr>
            <p:ph idx="2" type="body"/>
          </p:nvPr>
        </p:nvSpPr>
        <p:spPr>
          <a:xfrm>
            <a:off x="1300874" y="1447800"/>
            <a:ext cx="6801057" cy="58792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1400"/>
              <a:buFont typeface="Calibri"/>
              <a:buNone/>
              <a:defRPr b="1" i="0" sz="3200" u="none" cap="none" strike="noStrik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0" name="Shape 60"/>
          <p:cNvSpPr txBox="1"/>
          <p:nvPr>
            <p:ph idx="3" type="body"/>
          </p:nvPr>
        </p:nvSpPr>
        <p:spPr>
          <a:xfrm>
            <a:off x="1300873" y="4670753"/>
            <a:ext cx="6801058" cy="97739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873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500"/>
              <a:buFont typeface="Noto Sans Symbols"/>
              <a:buChar char="▪"/>
              <a:defRPr b="0" i="0" sz="25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>
  <p:cSld name="Title and Two Columns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/>
          <p:nvPr>
            <p:ph type="title"/>
          </p:nvPr>
        </p:nvSpPr>
        <p:spPr>
          <a:xfrm>
            <a:off x="75531" y="76201"/>
            <a:ext cx="9051925" cy="70145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  <a:defRPr b="1" i="0" sz="4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7" name="Shape 17"/>
          <p:cNvSpPr txBox="1"/>
          <p:nvPr>
            <p:ph idx="1" type="body"/>
          </p:nvPr>
        </p:nvSpPr>
        <p:spPr>
          <a:xfrm>
            <a:off x="1300873" y="2035728"/>
            <a:ext cx="6801057" cy="26350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  <a:defRPr b="0" i="0" sz="25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" name="Shape 18"/>
          <p:cNvSpPr txBox="1"/>
          <p:nvPr>
            <p:ph idx="2" type="body"/>
          </p:nvPr>
        </p:nvSpPr>
        <p:spPr>
          <a:xfrm>
            <a:off x="1300874" y="1447800"/>
            <a:ext cx="6801057" cy="58792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Calibri"/>
              <a:buNone/>
              <a:defRPr b="1" i="0" sz="3200" u="none" cap="none" strike="noStrik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9" name="Shape 19"/>
          <p:cNvSpPr txBox="1"/>
          <p:nvPr>
            <p:ph idx="3" type="body"/>
          </p:nvPr>
        </p:nvSpPr>
        <p:spPr>
          <a:xfrm>
            <a:off x="1300873" y="4670753"/>
            <a:ext cx="6801058" cy="97739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873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500"/>
              <a:buFont typeface="Noto Sans Symbols"/>
              <a:buChar char="▪"/>
              <a:defRPr b="0" i="0" sz="25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>
  <p:cSld name="Title Only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/>
          <p:nvPr>
            <p:ph type="title"/>
          </p:nvPr>
        </p:nvSpPr>
        <p:spPr>
          <a:xfrm>
            <a:off x="75531" y="76201"/>
            <a:ext cx="9051925" cy="70145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  <a:defRPr b="1" i="0" sz="4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2" name="Shape 22"/>
          <p:cNvSpPr txBox="1"/>
          <p:nvPr>
            <p:ph idx="1" type="body"/>
          </p:nvPr>
        </p:nvSpPr>
        <p:spPr>
          <a:xfrm>
            <a:off x="1300873" y="2035728"/>
            <a:ext cx="6801057" cy="26350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  <a:defRPr b="0" i="0" sz="25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3" name="Shape 23"/>
          <p:cNvSpPr txBox="1"/>
          <p:nvPr>
            <p:ph idx="2" type="body"/>
          </p:nvPr>
        </p:nvSpPr>
        <p:spPr>
          <a:xfrm>
            <a:off x="1300874" y="1447800"/>
            <a:ext cx="6801057" cy="58792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Calibri"/>
              <a:buNone/>
              <a:defRPr b="1" i="0" sz="3200" u="none" cap="none" strike="noStrik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4" name="Shape 24"/>
          <p:cNvSpPr txBox="1"/>
          <p:nvPr>
            <p:ph idx="3" type="body"/>
          </p:nvPr>
        </p:nvSpPr>
        <p:spPr>
          <a:xfrm>
            <a:off x="1300873" y="4670753"/>
            <a:ext cx="6801058" cy="97739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873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500"/>
              <a:buFont typeface="Noto Sans Symbols"/>
              <a:buChar char="▪"/>
              <a:defRPr b="0" i="0" sz="25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/>
          <p:nvPr>
            <p:ph type="title"/>
          </p:nvPr>
        </p:nvSpPr>
        <p:spPr>
          <a:xfrm>
            <a:off x="75531" y="76201"/>
            <a:ext cx="9051925" cy="70145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  <a:defRPr b="1" i="0" sz="4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7" name="Shape 27"/>
          <p:cNvSpPr txBox="1"/>
          <p:nvPr>
            <p:ph idx="1" type="body"/>
          </p:nvPr>
        </p:nvSpPr>
        <p:spPr>
          <a:xfrm>
            <a:off x="1300873" y="2035728"/>
            <a:ext cx="6801057" cy="26350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  <a:defRPr b="0" i="0" sz="25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8" name="Shape 28"/>
          <p:cNvSpPr txBox="1"/>
          <p:nvPr>
            <p:ph idx="2" type="body"/>
          </p:nvPr>
        </p:nvSpPr>
        <p:spPr>
          <a:xfrm>
            <a:off x="1300874" y="1447800"/>
            <a:ext cx="6801057" cy="58792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Calibri"/>
              <a:buNone/>
              <a:defRPr b="1" i="0" sz="3200" u="none" cap="none" strike="noStrik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" name="Shape 29"/>
          <p:cNvSpPr txBox="1"/>
          <p:nvPr>
            <p:ph idx="3" type="body"/>
          </p:nvPr>
        </p:nvSpPr>
        <p:spPr>
          <a:xfrm>
            <a:off x="1300873" y="4670753"/>
            <a:ext cx="6801058" cy="97739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873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500"/>
              <a:buFont typeface="Noto Sans Symbols"/>
              <a:buChar char="▪"/>
              <a:defRPr b="0" i="0" sz="25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>
  <p:cSld name="Blank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 txBox="1"/>
          <p:nvPr>
            <p:ph type="title"/>
          </p:nvPr>
        </p:nvSpPr>
        <p:spPr>
          <a:xfrm>
            <a:off x="75531" y="76201"/>
            <a:ext cx="9051925" cy="70145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  <a:defRPr b="1" i="0" sz="4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32" name="Shape 32"/>
          <p:cNvSpPr txBox="1"/>
          <p:nvPr>
            <p:ph idx="1" type="body"/>
          </p:nvPr>
        </p:nvSpPr>
        <p:spPr>
          <a:xfrm>
            <a:off x="1300873" y="2035728"/>
            <a:ext cx="6801057" cy="26350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  <a:defRPr b="0" i="0" sz="25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3" name="Shape 33"/>
          <p:cNvSpPr txBox="1"/>
          <p:nvPr>
            <p:ph idx="2" type="body"/>
          </p:nvPr>
        </p:nvSpPr>
        <p:spPr>
          <a:xfrm>
            <a:off x="1300874" y="1447800"/>
            <a:ext cx="6801057" cy="58792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Calibri"/>
              <a:buNone/>
              <a:defRPr b="1" i="0" sz="3200" u="none" cap="none" strike="noStrik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4" name="Shape 34"/>
          <p:cNvSpPr txBox="1"/>
          <p:nvPr>
            <p:ph idx="3" type="body"/>
          </p:nvPr>
        </p:nvSpPr>
        <p:spPr>
          <a:xfrm>
            <a:off x="1300873" y="4670753"/>
            <a:ext cx="6801058" cy="97739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873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500"/>
              <a:buFont typeface="Noto Sans Symbols"/>
              <a:buChar char="▪"/>
              <a:defRPr b="0" i="0" sz="25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>
  <p:cSld name="Title and Body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/>
          <p:nvPr>
            <p:ph type="title"/>
          </p:nvPr>
        </p:nvSpPr>
        <p:spPr>
          <a:xfrm>
            <a:off x="75531" y="76201"/>
            <a:ext cx="9051925" cy="70145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4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38" name="Shape 38"/>
          <p:cNvSpPr txBox="1"/>
          <p:nvPr>
            <p:ph idx="1" type="body"/>
          </p:nvPr>
        </p:nvSpPr>
        <p:spPr>
          <a:xfrm>
            <a:off x="1300873" y="2035728"/>
            <a:ext cx="6801057" cy="26350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  <a:defRPr b="0" i="0" sz="25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9" name="Shape 39"/>
          <p:cNvSpPr txBox="1"/>
          <p:nvPr>
            <p:ph idx="2" type="body"/>
          </p:nvPr>
        </p:nvSpPr>
        <p:spPr>
          <a:xfrm>
            <a:off x="1300874" y="1447800"/>
            <a:ext cx="6801057" cy="58792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1400"/>
              <a:buFont typeface="Calibri"/>
              <a:buNone/>
              <a:defRPr b="1" i="0" sz="3200" u="none" cap="none" strike="noStrik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0" name="Shape 40"/>
          <p:cNvSpPr txBox="1"/>
          <p:nvPr>
            <p:ph idx="3" type="body"/>
          </p:nvPr>
        </p:nvSpPr>
        <p:spPr>
          <a:xfrm>
            <a:off x="1300873" y="4670753"/>
            <a:ext cx="6801058" cy="97739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873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500"/>
              <a:buFont typeface="Noto Sans Symbols"/>
              <a:buChar char="▪"/>
              <a:defRPr b="0" i="0" sz="25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>
  <p:cSld name="Title and Two Columns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/>
          <p:nvPr>
            <p:ph type="title"/>
          </p:nvPr>
        </p:nvSpPr>
        <p:spPr>
          <a:xfrm>
            <a:off x="75531" y="76201"/>
            <a:ext cx="9051925" cy="70145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4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43" name="Shape 43"/>
          <p:cNvSpPr txBox="1"/>
          <p:nvPr>
            <p:ph idx="1" type="body"/>
          </p:nvPr>
        </p:nvSpPr>
        <p:spPr>
          <a:xfrm>
            <a:off x="1300873" y="2035728"/>
            <a:ext cx="6801057" cy="26350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  <a:defRPr b="0" i="0" sz="25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4" name="Shape 44"/>
          <p:cNvSpPr txBox="1"/>
          <p:nvPr>
            <p:ph idx="2" type="body"/>
          </p:nvPr>
        </p:nvSpPr>
        <p:spPr>
          <a:xfrm>
            <a:off x="1300874" y="1447800"/>
            <a:ext cx="6801057" cy="58792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1400"/>
              <a:buFont typeface="Calibri"/>
              <a:buNone/>
              <a:defRPr b="1" i="0" sz="3200" u="none" cap="none" strike="noStrik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5" name="Shape 45"/>
          <p:cNvSpPr txBox="1"/>
          <p:nvPr>
            <p:ph idx="3" type="body"/>
          </p:nvPr>
        </p:nvSpPr>
        <p:spPr>
          <a:xfrm>
            <a:off x="1300873" y="4670753"/>
            <a:ext cx="6801058" cy="97739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873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500"/>
              <a:buFont typeface="Noto Sans Symbols"/>
              <a:buChar char="▪"/>
              <a:defRPr b="0" i="0" sz="25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>
  <p:cSld name="Title Only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 txBox="1"/>
          <p:nvPr>
            <p:ph type="title"/>
          </p:nvPr>
        </p:nvSpPr>
        <p:spPr>
          <a:xfrm>
            <a:off x="75531" y="76201"/>
            <a:ext cx="9051925" cy="70145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4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48" name="Shape 48"/>
          <p:cNvSpPr txBox="1"/>
          <p:nvPr>
            <p:ph idx="1" type="body"/>
          </p:nvPr>
        </p:nvSpPr>
        <p:spPr>
          <a:xfrm>
            <a:off x="1300873" y="2035728"/>
            <a:ext cx="6801057" cy="26350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  <a:defRPr b="0" i="0" sz="25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9" name="Shape 49"/>
          <p:cNvSpPr txBox="1"/>
          <p:nvPr>
            <p:ph idx="2" type="body"/>
          </p:nvPr>
        </p:nvSpPr>
        <p:spPr>
          <a:xfrm>
            <a:off x="1300874" y="1447800"/>
            <a:ext cx="6801057" cy="58792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1400"/>
              <a:buFont typeface="Calibri"/>
              <a:buNone/>
              <a:defRPr b="1" i="0" sz="3200" u="none" cap="none" strike="noStrik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0" name="Shape 50"/>
          <p:cNvSpPr txBox="1"/>
          <p:nvPr>
            <p:ph idx="3" type="body"/>
          </p:nvPr>
        </p:nvSpPr>
        <p:spPr>
          <a:xfrm>
            <a:off x="1300873" y="4670753"/>
            <a:ext cx="6801058" cy="97739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873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500"/>
              <a:buFont typeface="Noto Sans Symbols"/>
              <a:buChar char="▪"/>
              <a:defRPr b="0" i="0" sz="25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 txBox="1"/>
          <p:nvPr>
            <p:ph type="title"/>
          </p:nvPr>
        </p:nvSpPr>
        <p:spPr>
          <a:xfrm>
            <a:off x="75531" y="76201"/>
            <a:ext cx="9051925" cy="70145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4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53" name="Shape 53"/>
          <p:cNvSpPr txBox="1"/>
          <p:nvPr>
            <p:ph idx="1" type="body"/>
          </p:nvPr>
        </p:nvSpPr>
        <p:spPr>
          <a:xfrm>
            <a:off x="1300873" y="2035728"/>
            <a:ext cx="6801057" cy="26350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  <a:defRPr b="0" i="0" sz="25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4" name="Shape 54"/>
          <p:cNvSpPr txBox="1"/>
          <p:nvPr>
            <p:ph idx="2" type="body"/>
          </p:nvPr>
        </p:nvSpPr>
        <p:spPr>
          <a:xfrm>
            <a:off x="1300874" y="1447800"/>
            <a:ext cx="6801057" cy="58792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1400"/>
              <a:buFont typeface="Calibri"/>
              <a:buNone/>
              <a:defRPr b="1" i="0" sz="3200" u="none" cap="none" strike="noStrik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5" name="Shape 55"/>
          <p:cNvSpPr txBox="1"/>
          <p:nvPr>
            <p:ph idx="3" type="body"/>
          </p:nvPr>
        </p:nvSpPr>
        <p:spPr>
          <a:xfrm>
            <a:off x="1300873" y="4670753"/>
            <a:ext cx="6801058" cy="97739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873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500"/>
              <a:buFont typeface="Noto Sans Symbols"/>
              <a:buChar char="▪"/>
              <a:defRPr b="0" i="0" sz="25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2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theme" Target="../theme/theme2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image" Target="../media/image8.jpg"/><Relationship Id="rId2" Type="http://schemas.openxmlformats.org/officeDocument/2006/relationships/slideLayout" Target="../slideLayouts/slideLayout6.xml"/><Relationship Id="rId3" Type="http://schemas.openxmlformats.org/officeDocument/2006/relationships/slideLayout" Target="../slideLayouts/slideLayout7.xml"/><Relationship Id="rId4" Type="http://schemas.openxmlformats.org/officeDocument/2006/relationships/slideLayout" Target="../slideLayouts/slideLayout8.xml"/><Relationship Id="rId5" Type="http://schemas.openxmlformats.org/officeDocument/2006/relationships/slideLayout" Target="../slideLayouts/slideLayout9.xml"/><Relationship Id="rId6" Type="http://schemas.openxmlformats.org/officeDocument/2006/relationships/slideLayout" Target="../slideLayouts/slideLayout10.xml"/><Relationship Id="rId7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 rotWithShape="1">
          <a:blip r:embed="rId1">
            <a:alphaModFix/>
          </a:blip>
          <a:stretch>
            <a:fillRect b="0" l="0" r="0" t="0"/>
          </a:stretch>
        </a:blipFill>
      </p:bgPr>
    </p:bg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53" r:id="rId2"/>
    <p:sldLayoutId id="2147483654" r:id="rId3"/>
    <p:sldLayoutId id="2147483655" r:id="rId4"/>
    <p:sldLayoutId id="2147483656" r:id="rId5"/>
    <p:sldLayoutId id="2147483657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9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hyperlink" Target="https://www.youtube.com/watch?v=CIfhUBl--fE" TargetMode="External"/><Relationship Id="rId4" Type="http://schemas.openxmlformats.org/officeDocument/2006/relationships/hyperlink" Target="https://www.youtube.com/watch?v=yTnhDFxEfwQ" TargetMode="Externa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hyperlink" Target="https://www.youtube.com/watch?v=KNdOMcbuiiA" TargetMode="Externa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hyperlink" Target="https://www.youtube.com/watch?v=NsbjPZkEFDc" TargetMode="Externa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9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6.xml"/><Relationship Id="rId3" Type="http://schemas.openxmlformats.org/officeDocument/2006/relationships/hyperlink" Target="http://www.youtube.com/watch?v=9_1Rt1R4xbM" TargetMode="External"/><Relationship Id="rId4" Type="http://schemas.openxmlformats.org/officeDocument/2006/relationships/image" Target="../media/image3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8.xml"/><Relationship Id="rId3" Type="http://schemas.openxmlformats.org/officeDocument/2006/relationships/hyperlink" Target="http://www.youtube.com/watch?v=1Evwgu369Jw" TargetMode="External"/><Relationship Id="rId4" Type="http://schemas.openxmlformats.org/officeDocument/2006/relationships/image" Target="../media/image6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5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9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4.xml"/><Relationship Id="rId3" Type="http://schemas.openxmlformats.org/officeDocument/2006/relationships/hyperlink" Target="https://www.youtube.com/watch?v=BmKee0qAex8" TargetMode="External"/><Relationship Id="rId4" Type="http://schemas.openxmlformats.org/officeDocument/2006/relationships/hyperlink" Target="https://www.youtube.com/watch?v=mhTRhAX_QBA" TargetMode="External"/><Relationship Id="rId5" Type="http://schemas.openxmlformats.org/officeDocument/2006/relationships/hyperlink" Target="https://youtu.be/a-7XWhyvIpE?t=57" TargetMode="Externa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5.xml"/><Relationship Id="rId3" Type="http://schemas.openxmlformats.org/officeDocument/2006/relationships/hyperlink" Target="https://www.youtube.com/watch?v=R34xwMRdBLE" TargetMode="External"/><Relationship Id="rId4" Type="http://schemas.openxmlformats.org/officeDocument/2006/relationships/hyperlink" Target="https://youtu.be/FX2A6c8jHdQ?t=19s" TargetMode="External"/><Relationship Id="rId5" Type="http://schemas.openxmlformats.org/officeDocument/2006/relationships/hyperlink" Target="https://www.youtube.com/watch?v=hHNafaSXH1w" TargetMode="Externa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9.jp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Relationship Id="rId3" Type="http://schemas.openxmlformats.org/officeDocument/2006/relationships/hyperlink" Target="https://www.youtube.com/watch?v=BC8re5HvOGI" TargetMode="Externa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7.jpg"/><Relationship Id="rId4" Type="http://schemas.openxmlformats.org/officeDocument/2006/relationships/image" Target="../media/image10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 txBox="1"/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lang="en-US"/>
              <a:t>Elements of Music</a:t>
            </a:r>
            <a:endParaRPr b="1" i="0" sz="40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" name="Shape 124"/>
          <p:cNvSpPr txBox="1"/>
          <p:nvPr>
            <p:ph idx="1" type="body"/>
          </p:nvPr>
        </p:nvSpPr>
        <p:spPr>
          <a:xfrm>
            <a:off x="1300873" y="2035803"/>
            <a:ext cx="6801000" cy="263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t/>
            </a:r>
            <a:endParaRPr sz="36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rPr lang="en-US" sz="3600"/>
              <a:t>The highness or lowness of sounds </a:t>
            </a:r>
            <a:endParaRPr sz="36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rPr lang="en-US" sz="3600"/>
              <a:t>(high, medium, or low)</a:t>
            </a:r>
            <a:endParaRPr sz="36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t/>
            </a:r>
            <a:endParaRPr sz="36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rPr lang="en-US" sz="3600" u="sng">
                <a:solidFill>
                  <a:schemeClr val="hlink"/>
                </a:solidFill>
                <a:hlinkClick r:id="rId3"/>
              </a:rPr>
              <a:t>Samba Whistle Demonstration</a:t>
            </a:r>
            <a:endParaRPr sz="36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rPr lang="en-US" sz="3600" u="sng">
                <a:solidFill>
                  <a:schemeClr val="hlink"/>
                </a:solidFill>
                <a:hlinkClick r:id="rId4"/>
              </a:rPr>
              <a:t>Tuba Demonstration</a:t>
            </a:r>
            <a:endParaRPr sz="3600"/>
          </a:p>
        </p:txBody>
      </p:sp>
      <p:sp>
        <p:nvSpPr>
          <p:cNvPr id="125" name="Shape 125"/>
          <p:cNvSpPr txBox="1"/>
          <p:nvPr>
            <p:ph idx="2" type="body"/>
          </p:nvPr>
        </p:nvSpPr>
        <p:spPr>
          <a:xfrm>
            <a:off x="1300874" y="1447800"/>
            <a:ext cx="6801000" cy="5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Calibri"/>
              <a:buNone/>
            </a:pPr>
            <a:r>
              <a:rPr lang="en-US" sz="4800"/>
              <a:t>PITCH</a:t>
            </a:r>
            <a:endParaRPr b="1" i="0" sz="4800" u="none" cap="none" strike="noStrike">
              <a:solidFill>
                <a:srgbClr val="00009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 txBox="1"/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lang="en-US"/>
              <a:t>Elements of Music</a:t>
            </a:r>
            <a:endParaRPr b="1" i="0" sz="40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" name="Shape 131"/>
          <p:cNvSpPr txBox="1"/>
          <p:nvPr>
            <p:ph idx="1" type="body"/>
          </p:nvPr>
        </p:nvSpPr>
        <p:spPr>
          <a:xfrm>
            <a:off x="1300873" y="2035728"/>
            <a:ext cx="6801000" cy="263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t/>
            </a:r>
            <a:endParaRPr sz="36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rPr lang="en-US" sz="3600"/>
              <a:t>The loudness or softness of a sound </a:t>
            </a:r>
            <a:endParaRPr sz="36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rPr lang="en-US" sz="3600"/>
              <a:t>(high, medium, or low)</a:t>
            </a:r>
            <a:endParaRPr sz="36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t/>
            </a:r>
            <a:endParaRPr sz="36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rPr lang="en-US" sz="3600" u="sng">
                <a:solidFill>
                  <a:schemeClr val="hlink"/>
                </a:solidFill>
                <a:hlinkClick r:id="rId3"/>
              </a:rPr>
              <a:t>Dynamics Demonstration</a:t>
            </a:r>
            <a:endParaRPr sz="3600"/>
          </a:p>
        </p:txBody>
      </p:sp>
      <p:sp>
        <p:nvSpPr>
          <p:cNvPr id="132" name="Shape 132"/>
          <p:cNvSpPr txBox="1"/>
          <p:nvPr>
            <p:ph idx="2" type="body"/>
          </p:nvPr>
        </p:nvSpPr>
        <p:spPr>
          <a:xfrm>
            <a:off x="1300874" y="1447800"/>
            <a:ext cx="6801000" cy="5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Calibri"/>
              <a:buNone/>
            </a:pPr>
            <a:r>
              <a:rPr lang="en-US" sz="4800"/>
              <a:t>DYNAMICS</a:t>
            </a:r>
            <a:endParaRPr b="1" i="0" sz="4800" u="none" cap="none" strike="noStrike">
              <a:solidFill>
                <a:srgbClr val="00009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 txBox="1"/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lang="en-US"/>
              <a:t>Elements of Music</a:t>
            </a:r>
            <a:endParaRPr b="1" i="0" sz="40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" name="Shape 138"/>
          <p:cNvSpPr txBox="1"/>
          <p:nvPr>
            <p:ph idx="1" type="body"/>
          </p:nvPr>
        </p:nvSpPr>
        <p:spPr>
          <a:xfrm>
            <a:off x="1300873" y="2035728"/>
            <a:ext cx="6801000" cy="263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t/>
            </a:r>
            <a:endParaRPr sz="36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rPr lang="en-US" sz="3600"/>
              <a:t>The quality or tone color of a sound. It distinguishes one instrument sound from another.</a:t>
            </a:r>
            <a:endParaRPr sz="36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t/>
            </a:r>
            <a:endParaRPr sz="36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rPr lang="en-US" sz="3600" u="sng">
                <a:solidFill>
                  <a:schemeClr val="hlink"/>
                </a:solidFill>
                <a:hlinkClick r:id="rId3"/>
              </a:rPr>
              <a:t>Timbre Demonstration</a:t>
            </a:r>
            <a:endParaRPr sz="3600"/>
          </a:p>
        </p:txBody>
      </p:sp>
      <p:sp>
        <p:nvSpPr>
          <p:cNvPr id="139" name="Shape 139"/>
          <p:cNvSpPr txBox="1"/>
          <p:nvPr>
            <p:ph idx="2" type="body"/>
          </p:nvPr>
        </p:nvSpPr>
        <p:spPr>
          <a:xfrm>
            <a:off x="1300874" y="1447800"/>
            <a:ext cx="6801000" cy="5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Calibri"/>
              <a:buNone/>
            </a:pPr>
            <a:r>
              <a:rPr lang="en-US" sz="4800"/>
              <a:t>TIMBRE</a:t>
            </a:r>
            <a:endParaRPr b="1" i="0" sz="4800" u="none" cap="none" strike="noStrike">
              <a:solidFill>
                <a:srgbClr val="00009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 txBox="1"/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Calibri"/>
              <a:buNone/>
            </a:pPr>
            <a:r>
              <a:rPr lang="en-US" sz="4800">
                <a:latin typeface="Poiret One"/>
                <a:ea typeface="Poiret One"/>
                <a:cs typeface="Poiret One"/>
                <a:sym typeface="Poiret One"/>
              </a:rPr>
              <a:t>ELEMENTS OF MUSIC</a:t>
            </a:r>
            <a:endParaRPr i="0" sz="4800" u="none" cap="none" strike="noStrike">
              <a:solidFill>
                <a:srgbClr val="FFFFFF"/>
              </a:solidFill>
              <a:latin typeface="Poiret One"/>
              <a:ea typeface="Poiret One"/>
              <a:cs typeface="Poiret One"/>
              <a:sym typeface="Poiret One"/>
            </a:endParaRPr>
          </a:p>
        </p:txBody>
      </p:sp>
      <p:sp>
        <p:nvSpPr>
          <p:cNvPr id="145" name="Shape 145"/>
          <p:cNvSpPr/>
          <p:nvPr/>
        </p:nvSpPr>
        <p:spPr>
          <a:xfrm>
            <a:off x="5035700" y="4117925"/>
            <a:ext cx="1863900" cy="2976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6" name="Shape 146"/>
          <p:cNvSpPr txBox="1"/>
          <p:nvPr/>
        </p:nvSpPr>
        <p:spPr>
          <a:xfrm>
            <a:off x="1158600" y="1377900"/>
            <a:ext cx="6826800" cy="410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/>
              <a:t>BEAT</a:t>
            </a:r>
            <a:endParaRPr b="1" sz="3600"/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/>
              <a:t>RHYTHM</a:t>
            </a:r>
            <a:endParaRPr b="1" sz="3600"/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/>
              <a:t>TEMPO</a:t>
            </a:r>
            <a:endParaRPr b="1" sz="3600"/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/>
              <a:t>PITCH</a:t>
            </a:r>
            <a:br>
              <a:rPr b="1" lang="en-US" sz="3600"/>
            </a:br>
            <a:r>
              <a:rPr b="1" lang="en-US" sz="3600"/>
              <a:t>DYNAMICS</a:t>
            </a:r>
            <a:br>
              <a:rPr b="1" lang="en-US" sz="3600"/>
            </a:br>
            <a:r>
              <a:rPr b="1" lang="en-US" sz="3600"/>
              <a:t>TIMBRE</a:t>
            </a:r>
            <a:endParaRPr b="1" sz="36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 txBox="1"/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Calibri"/>
              <a:buNone/>
            </a:pPr>
            <a:r>
              <a:rPr lang="en-US" sz="4800">
                <a:latin typeface="Poiret One"/>
                <a:ea typeface="Poiret One"/>
                <a:cs typeface="Poiret One"/>
                <a:sym typeface="Poiret One"/>
              </a:rPr>
              <a:t>WHAT IS EMPATHY?</a:t>
            </a:r>
            <a:endParaRPr i="0" sz="4800" u="none" cap="none" strike="noStrike">
              <a:solidFill>
                <a:srgbClr val="FFFFFF"/>
              </a:solidFill>
              <a:latin typeface="Poiret One"/>
              <a:ea typeface="Poiret One"/>
              <a:cs typeface="Poiret One"/>
              <a:sym typeface="Poiret One"/>
            </a:endParaRPr>
          </a:p>
        </p:txBody>
      </p:sp>
      <p:sp>
        <p:nvSpPr>
          <p:cNvPr id="156" name="Shape 156"/>
          <p:cNvSpPr txBox="1"/>
          <p:nvPr>
            <p:ph idx="1" type="body"/>
          </p:nvPr>
        </p:nvSpPr>
        <p:spPr>
          <a:xfrm>
            <a:off x="247725" y="1422825"/>
            <a:ext cx="8707500" cy="3357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How do </a:t>
            </a:r>
            <a:r>
              <a:rPr i="1" lang="en-US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YOU</a:t>
            </a:r>
            <a:r>
              <a:rPr lang="en-US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define the term?</a:t>
            </a:r>
            <a:endParaRPr sz="3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3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(share with your elbow partner)</a:t>
            </a:r>
            <a:endParaRPr i="1" sz="3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 txBox="1"/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Calibri"/>
              <a:buNone/>
            </a:pPr>
            <a:r>
              <a:rPr lang="en-US" sz="4800">
                <a:latin typeface="Poiret One"/>
                <a:ea typeface="Poiret One"/>
                <a:cs typeface="Poiret One"/>
                <a:sym typeface="Poiret One"/>
              </a:rPr>
              <a:t>WHAT IS EMPATHY?</a:t>
            </a:r>
            <a:endParaRPr i="0" sz="4800" u="none" cap="none" strike="noStrike">
              <a:solidFill>
                <a:srgbClr val="FFFFFF"/>
              </a:solidFill>
              <a:latin typeface="Poiret One"/>
              <a:ea typeface="Poiret One"/>
              <a:cs typeface="Poiret One"/>
              <a:sym typeface="Poiret One"/>
            </a:endParaRPr>
          </a:p>
        </p:txBody>
      </p:sp>
      <p:sp>
        <p:nvSpPr>
          <p:cNvPr descr="Mark Ruffalo and Murray talk about the word &quot;Empathy&quot;.  If you're watching videos with your preschooler and would like to do so in a safe, child-friendly environment, please join us at http://www.sesamestreet.org   Sesame Street is a production of Sesame Workshop, a nonprofit educational organization which also produces Pinky Dinky Doo, The Electric Company, and other programs for children around the world." id="162" name="Shape 162" title="Sesame Street: Mark Ruffalo: Empathy">
            <a:hlinkClick r:id="rId3"/>
          </p:cNvPr>
          <p:cNvSpPr/>
          <p:nvPr/>
        </p:nvSpPr>
        <p:spPr>
          <a:xfrm>
            <a:off x="1203625" y="1131150"/>
            <a:ext cx="6736750" cy="5052550"/>
          </a:xfrm>
          <a:prstGeom prst="rect">
            <a:avLst/>
          </a:prstGeom>
          <a:blipFill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hape 167"/>
          <p:cNvSpPr txBox="1"/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Calibri"/>
              <a:buNone/>
            </a:pPr>
            <a:r>
              <a:rPr lang="en-US" sz="4800">
                <a:latin typeface="Poiret One"/>
                <a:ea typeface="Poiret One"/>
                <a:cs typeface="Poiret One"/>
                <a:sym typeface="Poiret One"/>
              </a:rPr>
              <a:t>EMPATHY AND MUSIC?</a:t>
            </a:r>
            <a:endParaRPr i="0" sz="4800" u="none" cap="none" strike="noStrike">
              <a:solidFill>
                <a:srgbClr val="FFFFFF"/>
              </a:solidFill>
              <a:latin typeface="Poiret One"/>
              <a:ea typeface="Poiret One"/>
              <a:cs typeface="Poiret One"/>
              <a:sym typeface="Poiret One"/>
            </a:endParaRPr>
          </a:p>
        </p:txBody>
      </p:sp>
      <p:sp>
        <p:nvSpPr>
          <p:cNvPr id="168" name="Shape 168"/>
          <p:cNvSpPr txBox="1"/>
          <p:nvPr>
            <p:ph idx="1" type="body"/>
          </p:nvPr>
        </p:nvSpPr>
        <p:spPr>
          <a:xfrm>
            <a:off x="247725" y="1422825"/>
            <a:ext cx="8707500" cy="4583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44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Char char="●"/>
            </a:pPr>
            <a:r>
              <a:rPr lang="en-US" sz="3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Music-making uses many key elements for increasing empathy.</a:t>
            </a:r>
            <a:endParaRPr sz="3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44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Char char="●"/>
            </a:pPr>
            <a:r>
              <a:rPr lang="en-US" sz="3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Educators can utilize music relating to the theme of empathy.</a:t>
            </a:r>
            <a:endParaRPr sz="3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44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Char char="●"/>
            </a:pPr>
            <a:r>
              <a:rPr lang="en-US" sz="3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Students can compose songs with lyrics related to empathy, kindness, or compassion.</a:t>
            </a:r>
            <a:endParaRPr sz="3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3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 txBox="1"/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Calibri"/>
              <a:buNone/>
            </a:pPr>
            <a:r>
              <a:rPr lang="en-US" sz="4800">
                <a:latin typeface="Poiret One"/>
                <a:ea typeface="Poiret One"/>
                <a:cs typeface="Poiret One"/>
                <a:sym typeface="Poiret One"/>
              </a:rPr>
              <a:t>THE FINAL WORD ON </a:t>
            </a:r>
            <a:r>
              <a:rPr lang="en-US" sz="4800">
                <a:latin typeface="Poiret One"/>
                <a:ea typeface="Poiret One"/>
                <a:cs typeface="Poiret One"/>
                <a:sym typeface="Poiret One"/>
              </a:rPr>
              <a:t>EMPATHY</a:t>
            </a:r>
            <a:endParaRPr i="0" sz="4800" u="none" cap="none" strike="noStrike">
              <a:solidFill>
                <a:srgbClr val="FFFFFF"/>
              </a:solidFill>
              <a:latin typeface="Poiret One"/>
              <a:ea typeface="Poiret One"/>
              <a:cs typeface="Poiret One"/>
              <a:sym typeface="Poiret One"/>
            </a:endParaRPr>
          </a:p>
        </p:txBody>
      </p:sp>
      <p:sp>
        <p:nvSpPr>
          <p:cNvPr descr="What is the best way to ease someone's pain and suffering? In this beautifully animated RSA Short, Dr Brené Brown reminds us that we can only create a genuine empathic connection if we are brave enough to really get in touch with our own fragilities.   Voice: Dr Brené Brown Animation: Katy Davis (AKA Gobblynne) www.gobblynne.com Production and Editing: Al Francis-Sears and Abi Stephenson   Watch Dr Brené Brown's full talk 'The Power of Vulnerability' here: https://www.youtube.com/watch?v=sXSjc-pbXk4   Dr Brené Brown is a research professor and best-selling author of &quot;Daring Greatly: How the Courage to be Vulnerable Transforms the Way We Live, Love, Parent and Lead&quot; (Penguin Portfolio, 2013).   She has spent the past decade studying vulnerability, courage, worthiness, and shame.   Find out more about the RSA: http://www.thersa.org  Follow the RSA on Twitter: http://www.twitter.com/thersaorg Like the RSA on Facebook: http://www.facebook.com/thersaorg" id="174" name="Shape 174" title="Brené Brown on Empathy">
            <a:hlinkClick r:id="rId3"/>
          </p:cNvPr>
          <p:cNvSpPr/>
          <p:nvPr/>
        </p:nvSpPr>
        <p:spPr>
          <a:xfrm>
            <a:off x="1182388" y="1115388"/>
            <a:ext cx="6779225" cy="5084425"/>
          </a:xfrm>
          <a:prstGeom prst="rect">
            <a:avLst/>
          </a:prstGeom>
          <a:blipFill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 txBox="1"/>
          <p:nvPr>
            <p:ph idx="1" type="body"/>
          </p:nvPr>
        </p:nvSpPr>
        <p:spPr>
          <a:xfrm>
            <a:off x="477600" y="1424125"/>
            <a:ext cx="8188800" cy="244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-4191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AutoNum type="arabicPeriod"/>
            </a:pPr>
            <a:r>
              <a:rPr lang="en-US" sz="3000">
                <a:solidFill>
                  <a:schemeClr val="dk1"/>
                </a:solidFill>
              </a:rPr>
              <a:t>What about the video stood out to you? </a:t>
            </a:r>
            <a:endParaRPr sz="3000">
              <a:solidFill>
                <a:schemeClr val="dk1"/>
              </a:solidFill>
            </a:endParaRPr>
          </a:p>
          <a:p>
            <a:pPr indent="-4191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AutoNum type="arabicPeriod"/>
            </a:pPr>
            <a:r>
              <a:rPr lang="en-US" sz="3000">
                <a:solidFill>
                  <a:schemeClr val="dk1"/>
                </a:solidFill>
              </a:rPr>
              <a:t>Did you learn anything new from the video? </a:t>
            </a:r>
            <a:endParaRPr sz="3000">
              <a:solidFill>
                <a:schemeClr val="dk1"/>
              </a:solidFill>
            </a:endParaRPr>
          </a:p>
          <a:p>
            <a:pPr indent="-4191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AutoNum type="arabicPeriod"/>
            </a:pPr>
            <a:r>
              <a:rPr lang="en-US" sz="3000">
                <a:solidFill>
                  <a:schemeClr val="dk1"/>
                </a:solidFill>
              </a:rPr>
              <a:t>What challenged or reinforced the definition of empathy you shared at the start of this section?</a:t>
            </a:r>
            <a:endParaRPr sz="3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0" name="Shape 180"/>
          <p:cNvSpPr txBox="1"/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Calibri"/>
              <a:buNone/>
            </a:pPr>
            <a:r>
              <a:rPr lang="en-US" sz="4800">
                <a:latin typeface="Poiret One"/>
                <a:ea typeface="Poiret One"/>
                <a:cs typeface="Poiret One"/>
                <a:sym typeface="Poiret One"/>
              </a:rPr>
              <a:t>REFLECTION</a:t>
            </a:r>
            <a:endParaRPr i="0" sz="4800" u="none" cap="none" strike="noStrike">
              <a:solidFill>
                <a:srgbClr val="FFFFFF"/>
              </a:solidFill>
              <a:latin typeface="Poiret One"/>
              <a:ea typeface="Poiret One"/>
              <a:cs typeface="Poiret One"/>
              <a:sym typeface="Poiret One"/>
            </a:endParaRPr>
          </a:p>
        </p:txBody>
      </p:sp>
      <p:pic>
        <p:nvPicPr>
          <p:cNvPr id="181" name="Shape 181"/>
          <p:cNvPicPr preferRelativeResize="0"/>
          <p:nvPr/>
        </p:nvPicPr>
        <p:blipFill rotWithShape="1">
          <a:blip r:embed="rId3">
            <a:alphaModFix/>
          </a:blip>
          <a:srcRect b="21216" l="1326" r="1160" t="20221"/>
          <a:stretch/>
        </p:blipFill>
        <p:spPr>
          <a:xfrm>
            <a:off x="203550" y="4206650"/>
            <a:ext cx="8751600" cy="1847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/>
          <p:nvPr>
            <p:ph idx="1" type="body"/>
          </p:nvPr>
        </p:nvSpPr>
        <p:spPr>
          <a:xfrm>
            <a:off x="1300873" y="2035728"/>
            <a:ext cx="6801000" cy="263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</a:pPr>
            <a:r>
              <a:t/>
            </a:r>
            <a:endParaRPr b="0" i="0" sz="25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" name="Shape 70"/>
          <p:cNvSpPr txBox="1"/>
          <p:nvPr>
            <p:ph idx="2" type="body"/>
          </p:nvPr>
        </p:nvSpPr>
        <p:spPr>
          <a:xfrm>
            <a:off x="1300874" y="1447800"/>
            <a:ext cx="6801000" cy="5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Font typeface="Calibri"/>
              <a:buNone/>
            </a:pPr>
            <a:r>
              <a:t/>
            </a:r>
            <a:endParaRPr b="1" i="0" sz="3200" u="none" cap="none" strike="noStrike">
              <a:solidFill>
                <a:srgbClr val="00009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" name="Shape 71"/>
          <p:cNvSpPr txBox="1"/>
          <p:nvPr>
            <p:ph idx="3" type="body"/>
          </p:nvPr>
        </p:nvSpPr>
        <p:spPr>
          <a:xfrm>
            <a:off x="1300873" y="4670753"/>
            <a:ext cx="6801000" cy="97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415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500"/>
              <a:buFont typeface="Noto Sans Symbols"/>
              <a:buNone/>
            </a:pPr>
            <a:r>
              <a:t/>
            </a:r>
            <a:endParaRPr b="0" i="0" sz="25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2" name="Shape 72"/>
          <p:cNvPicPr preferRelativeResize="0"/>
          <p:nvPr/>
        </p:nvPicPr>
        <p:blipFill rotWithShape="1">
          <a:blip r:embed="rId3">
            <a:alphaModFix/>
          </a:blip>
          <a:srcRect b="8744" l="0" r="0" t="10283"/>
          <a:stretch/>
        </p:blipFill>
        <p:spPr>
          <a:xfrm>
            <a:off x="0" y="1152475"/>
            <a:ext cx="9144000" cy="49362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hape 186"/>
          <p:cNvSpPr txBox="1"/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Calibri"/>
              <a:buNone/>
            </a:pPr>
            <a:r>
              <a:rPr lang="en-US" sz="4800">
                <a:latin typeface="Poiret One"/>
                <a:ea typeface="Poiret One"/>
                <a:cs typeface="Poiret One"/>
                <a:sym typeface="Poiret One"/>
              </a:rPr>
              <a:t>ELEMENTS OF MUSIC</a:t>
            </a:r>
            <a:endParaRPr i="0" sz="4800" u="none" cap="none" strike="noStrike">
              <a:solidFill>
                <a:srgbClr val="FFFFFF"/>
              </a:solidFill>
              <a:latin typeface="Poiret One"/>
              <a:ea typeface="Poiret One"/>
              <a:cs typeface="Poiret One"/>
              <a:sym typeface="Poiret One"/>
            </a:endParaRPr>
          </a:p>
        </p:txBody>
      </p:sp>
      <p:sp>
        <p:nvSpPr>
          <p:cNvPr id="187" name="Shape 187"/>
          <p:cNvSpPr/>
          <p:nvPr/>
        </p:nvSpPr>
        <p:spPr>
          <a:xfrm>
            <a:off x="5035700" y="4117925"/>
            <a:ext cx="1863900" cy="2976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8" name="Shape 188"/>
          <p:cNvSpPr txBox="1"/>
          <p:nvPr/>
        </p:nvSpPr>
        <p:spPr>
          <a:xfrm>
            <a:off x="1158600" y="1377900"/>
            <a:ext cx="6826800" cy="410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/>
              <a:t>BEAT</a:t>
            </a:r>
            <a:endParaRPr b="1" sz="3600"/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/>
              <a:t>RHYTHM</a:t>
            </a:r>
            <a:endParaRPr b="1" sz="3600"/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/>
              <a:t>TEMPO</a:t>
            </a:r>
            <a:endParaRPr b="1" sz="3600"/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/>
              <a:t>PITCH</a:t>
            </a:r>
            <a:br>
              <a:rPr b="1" lang="en-US" sz="3600"/>
            </a:br>
            <a:r>
              <a:rPr b="1" lang="en-US" sz="3600"/>
              <a:t>DYNAMICS</a:t>
            </a:r>
            <a:br>
              <a:rPr b="1" lang="en-US" sz="3600"/>
            </a:br>
            <a:r>
              <a:rPr b="1" lang="en-US" sz="3600"/>
              <a:t>TIMBRE</a:t>
            </a:r>
            <a:endParaRPr b="1" sz="36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Shape 198"/>
          <p:cNvSpPr txBox="1"/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South Africa</a:t>
            </a:r>
            <a:endParaRPr/>
          </a:p>
        </p:txBody>
      </p:sp>
      <p:sp>
        <p:nvSpPr>
          <p:cNvPr id="199" name="Shape 199"/>
          <p:cNvSpPr txBox="1"/>
          <p:nvPr>
            <p:ph idx="1" type="body"/>
          </p:nvPr>
        </p:nvSpPr>
        <p:spPr>
          <a:xfrm>
            <a:off x="1300873" y="2035728"/>
            <a:ext cx="6801000" cy="263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>
                <a:solidFill>
                  <a:schemeClr val="dk1"/>
                </a:solidFill>
              </a:rPr>
              <a:t>Official Languages of South Africa:  Afrikaans, English, Ndebele, Northern Sotho, Sotho, Swazi, Tsonga, Tswana, Venda, Xhosa, Zulu</a:t>
            </a:r>
            <a:endParaRPr sz="3000">
              <a:solidFill>
                <a:schemeClr val="dk1"/>
              </a:solidFill>
            </a:endParaRPr>
          </a:p>
          <a:p>
            <a:pPr indent="0" lvl="0" mar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3000">
              <a:solidFill>
                <a:schemeClr val="dk1"/>
              </a:solidFill>
            </a:endParaRPr>
          </a:p>
          <a:p>
            <a:pPr indent="0" lvl="0" mar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3000">
              <a:solidFill>
                <a:schemeClr val="dk1"/>
              </a:solidFill>
            </a:endParaRPr>
          </a:p>
          <a:p>
            <a:pPr indent="0" lvl="0" mar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Shape 204"/>
          <p:cNvSpPr txBox="1"/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Calibri"/>
              <a:buNone/>
            </a:pPr>
            <a:r>
              <a:rPr lang="en-US" sz="4800">
                <a:latin typeface="Poiret One"/>
                <a:ea typeface="Poiret One"/>
                <a:cs typeface="Poiret One"/>
                <a:sym typeface="Poiret One"/>
              </a:rPr>
              <a:t>GUMBOOT DANCE</a:t>
            </a:r>
            <a:endParaRPr i="0" sz="4800" u="none" cap="none" strike="noStrike">
              <a:solidFill>
                <a:srgbClr val="FFFFFF"/>
              </a:solidFill>
              <a:latin typeface="Poiret One"/>
              <a:ea typeface="Poiret One"/>
              <a:cs typeface="Poiret One"/>
              <a:sym typeface="Poiret One"/>
            </a:endParaRPr>
          </a:p>
        </p:txBody>
      </p:sp>
      <p:sp>
        <p:nvSpPr>
          <p:cNvPr id="205" name="Shape 205"/>
          <p:cNvSpPr txBox="1"/>
          <p:nvPr>
            <p:ph idx="1" type="body"/>
          </p:nvPr>
        </p:nvSpPr>
        <p:spPr>
          <a:xfrm>
            <a:off x="247725" y="1422825"/>
            <a:ext cx="8707500" cy="4583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Clap - Slap of the Boot - Stomp </a:t>
            </a:r>
            <a:endParaRPr sz="3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(4 times)</a:t>
            </a:r>
            <a:endParaRPr sz="3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Slide - Slap of the Boot - Stomp </a:t>
            </a:r>
            <a:endParaRPr sz="3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(4 times)</a:t>
            </a:r>
            <a:endParaRPr sz="3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3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Shape 210"/>
          <p:cNvSpPr txBox="1"/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Calibri"/>
              <a:buNone/>
            </a:pPr>
            <a:r>
              <a:rPr lang="en-US" sz="4800">
                <a:latin typeface="Poiret One"/>
                <a:ea typeface="Poiret One"/>
                <a:cs typeface="Poiret One"/>
                <a:sym typeface="Poiret One"/>
              </a:rPr>
              <a:t>Music Around Us</a:t>
            </a:r>
            <a:endParaRPr i="0" sz="4800" u="none" cap="none" strike="noStrike">
              <a:solidFill>
                <a:srgbClr val="FFFFFF"/>
              </a:solidFill>
              <a:latin typeface="Poiret One"/>
              <a:ea typeface="Poiret One"/>
              <a:cs typeface="Poiret One"/>
              <a:sym typeface="Poiret One"/>
            </a:endParaRPr>
          </a:p>
        </p:txBody>
      </p:sp>
      <p:sp>
        <p:nvSpPr>
          <p:cNvPr id="211" name="Shape 211"/>
          <p:cNvSpPr txBox="1"/>
          <p:nvPr>
            <p:ph idx="1" type="body"/>
          </p:nvPr>
        </p:nvSpPr>
        <p:spPr>
          <a:xfrm>
            <a:off x="247725" y="1422825"/>
            <a:ext cx="8707500" cy="4583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Lullaby</a:t>
            </a:r>
            <a:endParaRPr sz="3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Sporting Event</a:t>
            </a:r>
            <a:endParaRPr sz="3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5"/>
              </a:rPr>
              <a:t>Parade</a:t>
            </a:r>
            <a:endParaRPr sz="3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3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hape 216"/>
          <p:cNvSpPr txBox="1"/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Calibri"/>
              <a:buNone/>
            </a:pPr>
            <a:r>
              <a:rPr lang="en-US" sz="4800">
                <a:latin typeface="Poiret One"/>
                <a:ea typeface="Poiret One"/>
                <a:cs typeface="Poiret One"/>
                <a:sym typeface="Poiret One"/>
              </a:rPr>
              <a:t>Music in South Africa</a:t>
            </a:r>
            <a:endParaRPr i="0" sz="4800" u="none" cap="none" strike="noStrike">
              <a:solidFill>
                <a:srgbClr val="FFFFFF"/>
              </a:solidFill>
              <a:latin typeface="Poiret One"/>
              <a:ea typeface="Poiret One"/>
              <a:cs typeface="Poiret One"/>
              <a:sym typeface="Poiret One"/>
            </a:endParaRPr>
          </a:p>
        </p:txBody>
      </p:sp>
      <p:sp>
        <p:nvSpPr>
          <p:cNvPr id="217" name="Shape 217"/>
          <p:cNvSpPr txBox="1"/>
          <p:nvPr>
            <p:ph idx="1" type="body"/>
          </p:nvPr>
        </p:nvSpPr>
        <p:spPr>
          <a:xfrm>
            <a:off x="247725" y="1422825"/>
            <a:ext cx="8707500" cy="4583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Lullaby</a:t>
            </a:r>
            <a:endParaRPr sz="3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Sporting Event</a:t>
            </a:r>
            <a:endParaRPr sz="3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5"/>
              </a:rPr>
              <a:t>Parade</a:t>
            </a:r>
            <a:endParaRPr sz="3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3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Shape 222"/>
          <p:cNvSpPr txBox="1"/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Calibri"/>
              <a:buNone/>
            </a:pPr>
            <a:r>
              <a:rPr lang="en-US" sz="4800">
                <a:latin typeface="Poiret One"/>
                <a:ea typeface="Poiret One"/>
                <a:cs typeface="Poiret One"/>
                <a:sym typeface="Poiret One"/>
              </a:rPr>
              <a:t>ELEMENTS OF MUSIC</a:t>
            </a:r>
            <a:endParaRPr i="0" sz="4800" u="none" cap="none" strike="noStrike">
              <a:solidFill>
                <a:srgbClr val="FFFFFF"/>
              </a:solidFill>
              <a:latin typeface="Poiret One"/>
              <a:ea typeface="Poiret One"/>
              <a:cs typeface="Poiret One"/>
              <a:sym typeface="Poiret One"/>
            </a:endParaRPr>
          </a:p>
        </p:txBody>
      </p:sp>
      <p:sp>
        <p:nvSpPr>
          <p:cNvPr id="223" name="Shape 223"/>
          <p:cNvSpPr/>
          <p:nvPr/>
        </p:nvSpPr>
        <p:spPr>
          <a:xfrm>
            <a:off x="5035700" y="4117925"/>
            <a:ext cx="1863900" cy="2976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4" name="Shape 224"/>
          <p:cNvSpPr txBox="1"/>
          <p:nvPr/>
        </p:nvSpPr>
        <p:spPr>
          <a:xfrm>
            <a:off x="1158600" y="1377900"/>
            <a:ext cx="6826800" cy="410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/>
              <a:t>BEAT</a:t>
            </a:r>
            <a:endParaRPr b="1" sz="3600"/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/>
              <a:t>RHYTHM</a:t>
            </a:r>
            <a:endParaRPr b="1" sz="3600"/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/>
              <a:t>TEMPO</a:t>
            </a:r>
            <a:endParaRPr b="1" sz="3600"/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/>
              <a:t>PITCH</a:t>
            </a:r>
            <a:br>
              <a:rPr b="1" lang="en-US" sz="3600"/>
            </a:br>
            <a:r>
              <a:rPr b="1" lang="en-US" sz="3600"/>
              <a:t>DYNAMICS</a:t>
            </a:r>
            <a:br>
              <a:rPr b="1" lang="en-US" sz="3600"/>
            </a:br>
            <a:r>
              <a:rPr b="1" lang="en-US" sz="3600"/>
              <a:t>TIMBRE</a:t>
            </a:r>
            <a:endParaRPr b="1" sz="36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Shape 234"/>
          <p:cNvSpPr txBox="1"/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Creating a Soundscape</a:t>
            </a:r>
            <a:endParaRPr/>
          </a:p>
        </p:txBody>
      </p:sp>
      <p:sp>
        <p:nvSpPr>
          <p:cNvPr id="235" name="Shape 235"/>
          <p:cNvSpPr txBox="1"/>
          <p:nvPr>
            <p:ph idx="1" type="body"/>
          </p:nvPr>
        </p:nvSpPr>
        <p:spPr>
          <a:xfrm>
            <a:off x="1300875" y="1606250"/>
            <a:ext cx="6801000" cy="306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600" u="sng">
                <a:solidFill>
                  <a:schemeClr val="hlink"/>
                </a:solidFill>
                <a:hlinkClick r:id="rId3"/>
              </a:rPr>
              <a:t>Choir Creates a Rainstorm</a:t>
            </a:r>
            <a:endParaRPr sz="360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360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36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Shape 240"/>
          <p:cNvSpPr txBox="1"/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Calibri"/>
              <a:buNone/>
            </a:pPr>
            <a:r>
              <a:rPr lang="en-US" sz="4800">
                <a:latin typeface="Poiret One"/>
                <a:ea typeface="Poiret One"/>
                <a:cs typeface="Poiret One"/>
                <a:sym typeface="Poiret One"/>
              </a:rPr>
              <a:t>FINAL REFLECTION</a:t>
            </a:r>
            <a:endParaRPr i="0" sz="4800" u="none" cap="none" strike="noStrike">
              <a:solidFill>
                <a:srgbClr val="FFFFFF"/>
              </a:solidFill>
              <a:latin typeface="Poiret One"/>
              <a:ea typeface="Poiret One"/>
              <a:cs typeface="Poiret One"/>
              <a:sym typeface="Poiret One"/>
            </a:endParaRPr>
          </a:p>
        </p:txBody>
      </p:sp>
      <p:sp>
        <p:nvSpPr>
          <p:cNvPr id="241" name="Shape 241"/>
          <p:cNvSpPr txBox="1"/>
          <p:nvPr>
            <p:ph idx="1" type="body"/>
          </p:nvPr>
        </p:nvSpPr>
        <p:spPr>
          <a:xfrm>
            <a:off x="247725" y="1422825"/>
            <a:ext cx="8707500" cy="4583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445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Char char="●"/>
            </a:pPr>
            <a:r>
              <a:rPr lang="en-US" sz="3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How did you use the elements of music to convey images, feelings, or emotion in your soundscape performance?</a:t>
            </a:r>
            <a:endParaRPr sz="3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445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Char char="●"/>
            </a:pPr>
            <a:r>
              <a:rPr lang="en-US" sz="3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What things did you learn about the people and music of South Africa that are similar to your experiences? Different?</a:t>
            </a:r>
            <a:endParaRPr sz="3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44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Char char="●"/>
            </a:pPr>
            <a:r>
              <a:rPr lang="en-US" sz="3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What is empathy and why is it important to you?</a:t>
            </a:r>
            <a:endParaRPr sz="3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3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 txBox="1"/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Calibri"/>
              <a:buNone/>
            </a:pPr>
            <a:r>
              <a:rPr lang="en-US" sz="4800">
                <a:latin typeface="Poiret One"/>
                <a:ea typeface="Poiret One"/>
                <a:cs typeface="Poiret One"/>
                <a:sym typeface="Poiret One"/>
              </a:rPr>
              <a:t>WHO’S IN THE ROOM?</a:t>
            </a:r>
            <a:endParaRPr i="0" sz="4800" u="none" cap="none" strike="noStrike">
              <a:solidFill>
                <a:srgbClr val="FFFFFF"/>
              </a:solidFill>
              <a:latin typeface="Poiret One"/>
              <a:ea typeface="Poiret One"/>
              <a:cs typeface="Poiret One"/>
              <a:sym typeface="Poiret One"/>
            </a:endParaRPr>
          </a:p>
        </p:txBody>
      </p:sp>
      <p:pic>
        <p:nvPicPr>
          <p:cNvPr id="78" name="Shape 7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1963" y="1745813"/>
            <a:ext cx="7939024" cy="3366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 rotWithShape="1">
          <a:blip r:embed="rId3">
            <a:alphaModFix/>
          </a:blip>
          <a:stretch>
            <a:fillRect b="0" l="0" r="0" t="0"/>
          </a:stretch>
        </a:blipFill>
      </p:bgPr>
    </p:bg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6" name="Shape 246"/>
          <p:cNvPicPr preferRelativeResize="0"/>
          <p:nvPr/>
        </p:nvPicPr>
        <p:blipFill rotWithShape="1">
          <a:blip r:embed="rId4">
            <a:alphaModFix/>
          </a:blip>
          <a:srcRect b="6926" l="0" r="0" t="5836"/>
          <a:stretch/>
        </p:blipFill>
        <p:spPr>
          <a:xfrm>
            <a:off x="288625" y="2654550"/>
            <a:ext cx="8566752" cy="42034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 txBox="1"/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Calibri"/>
              <a:buNone/>
            </a:pPr>
            <a:r>
              <a:rPr lang="en-US" sz="4800">
                <a:latin typeface="Poiret One"/>
                <a:ea typeface="Poiret One"/>
                <a:cs typeface="Poiret One"/>
                <a:sym typeface="Poiret One"/>
              </a:rPr>
              <a:t>PURPOSE</a:t>
            </a:r>
            <a:endParaRPr i="0" sz="4800" u="none" cap="none" strike="noStrike">
              <a:solidFill>
                <a:srgbClr val="FFFFFF"/>
              </a:solidFill>
              <a:latin typeface="Poiret One"/>
              <a:ea typeface="Poiret One"/>
              <a:cs typeface="Poiret One"/>
              <a:sym typeface="Poiret One"/>
            </a:endParaRPr>
          </a:p>
        </p:txBody>
      </p:sp>
      <p:sp>
        <p:nvSpPr>
          <p:cNvPr id="84" name="Shape 84"/>
          <p:cNvSpPr txBox="1"/>
          <p:nvPr>
            <p:ph idx="1" type="body"/>
          </p:nvPr>
        </p:nvSpPr>
        <p:spPr>
          <a:xfrm>
            <a:off x="247725" y="1281625"/>
            <a:ext cx="8707500" cy="46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810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●"/>
            </a:pPr>
            <a:r>
              <a:rPr lang="en-U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Provide resources for music and general ed classroom teachers to use music to broaden student’s world view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10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●"/>
            </a:pPr>
            <a:r>
              <a:rPr lang="en-U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Reinforce the need for discipline specific music and arts instruction </a:t>
            </a:r>
            <a:r>
              <a:rPr i="1" lang="en-U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AND</a:t>
            </a:r>
            <a:r>
              <a:rPr lang="en-U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integrated arts instruction to benefit the whole child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10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●"/>
            </a:pPr>
            <a:r>
              <a:rPr lang="en-U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Explore the lives of people in other parts of the world through music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10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●"/>
            </a:pPr>
            <a:r>
              <a:rPr lang="en-U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Introduce and reinforce key music standards</a:t>
            </a:r>
            <a:endParaRPr sz="24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/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lang="en-US"/>
              <a:t>Czechoslovakia</a:t>
            </a:r>
            <a:endParaRPr b="1" i="0" sz="40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Shape 90"/>
          <p:cNvSpPr txBox="1"/>
          <p:nvPr>
            <p:ph idx="1" type="body"/>
          </p:nvPr>
        </p:nvSpPr>
        <p:spPr>
          <a:xfrm>
            <a:off x="433000" y="223475"/>
            <a:ext cx="8408400" cy="585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t/>
            </a:r>
            <a:endParaRPr sz="3600"/>
          </a:p>
          <a:p>
            <a:pPr indent="0" lvl="0" marL="0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Czechoslovakia, Boom Sha Boom </a:t>
            </a:r>
            <a:endParaRPr sz="3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Yugoslavia, Boom Sha Boom </a:t>
            </a:r>
            <a:endParaRPr sz="3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Let’s get the rhythm of the hands;</a:t>
            </a:r>
            <a:endParaRPr sz="3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we got the rhythm of the hands </a:t>
            </a:r>
            <a:endParaRPr sz="3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Let's get the rhythm of the feet; </a:t>
            </a:r>
            <a:endParaRPr sz="3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we got the rhythm of the feet.</a:t>
            </a:r>
            <a:endParaRPr sz="3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Let's get the rhythm of the eyes;</a:t>
            </a:r>
            <a:endParaRPr sz="3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we got the rhythm of the eyes. </a:t>
            </a:r>
            <a:endParaRPr sz="3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Let's get the rhythm of the hips; </a:t>
            </a:r>
            <a:endParaRPr sz="3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we got the rhythm of the hips, </a:t>
            </a:r>
            <a:endParaRPr sz="3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Let’s get the rhythm of the free form dance. </a:t>
            </a:r>
            <a:endParaRPr sz="30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 txBox="1"/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Calibri"/>
              <a:buNone/>
            </a:pPr>
            <a:r>
              <a:rPr lang="en-US" sz="4800">
                <a:latin typeface="Poiret One"/>
                <a:ea typeface="Poiret One"/>
                <a:cs typeface="Poiret One"/>
                <a:sym typeface="Poiret One"/>
              </a:rPr>
              <a:t>ELEMENTS OF MUSIC</a:t>
            </a:r>
            <a:endParaRPr i="0" sz="4800" u="none" cap="none" strike="noStrike">
              <a:solidFill>
                <a:srgbClr val="FFFFFF"/>
              </a:solidFill>
              <a:latin typeface="Poiret One"/>
              <a:ea typeface="Poiret One"/>
              <a:cs typeface="Poiret One"/>
              <a:sym typeface="Poiret One"/>
            </a:endParaRPr>
          </a:p>
        </p:txBody>
      </p:sp>
      <p:sp>
        <p:nvSpPr>
          <p:cNvPr id="96" name="Shape 96"/>
          <p:cNvSpPr/>
          <p:nvPr/>
        </p:nvSpPr>
        <p:spPr>
          <a:xfrm>
            <a:off x="5035700" y="4117925"/>
            <a:ext cx="1863900" cy="2976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Shape 97"/>
          <p:cNvSpPr txBox="1"/>
          <p:nvPr/>
        </p:nvSpPr>
        <p:spPr>
          <a:xfrm>
            <a:off x="1158600" y="1377900"/>
            <a:ext cx="6826800" cy="410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/>
              <a:t>BEAT</a:t>
            </a:r>
            <a:endParaRPr b="1" sz="3600"/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/>
              <a:t>RHYTHM</a:t>
            </a:r>
            <a:endParaRPr b="1" sz="3600"/>
          </a:p>
          <a:p>
            <a:pPr indent="0" lvl="0" mar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/>
              <a:t>TEMPO</a:t>
            </a:r>
            <a:endParaRPr b="1" sz="3600"/>
          </a:p>
          <a:p>
            <a:pPr indent="0" lvl="0" mar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/>
              <a:t>PITCH</a:t>
            </a:r>
            <a:br>
              <a:rPr b="1" lang="en-US" sz="3600"/>
            </a:br>
            <a:r>
              <a:rPr b="1" lang="en-US" sz="3600"/>
              <a:t>DYNAMICS</a:t>
            </a:r>
            <a:br>
              <a:rPr b="1" lang="en-US" sz="3600"/>
            </a:br>
            <a:r>
              <a:rPr b="1" lang="en-US" sz="3600"/>
              <a:t>TIMBRE</a:t>
            </a:r>
            <a:endParaRPr b="1" sz="36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/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lang="en-US"/>
              <a:t>Elements of Music</a:t>
            </a:r>
            <a:endParaRPr b="1" i="0" sz="40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" name="Shape 103"/>
          <p:cNvSpPr txBox="1"/>
          <p:nvPr>
            <p:ph idx="1" type="body"/>
          </p:nvPr>
        </p:nvSpPr>
        <p:spPr>
          <a:xfrm>
            <a:off x="1300873" y="2035728"/>
            <a:ext cx="6801000" cy="263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t/>
            </a:r>
            <a:endParaRPr sz="36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rPr lang="en-US" sz="3600"/>
              <a:t>The steady pulse of music</a:t>
            </a:r>
            <a:endParaRPr b="0" i="0" sz="36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" name="Shape 104"/>
          <p:cNvSpPr txBox="1"/>
          <p:nvPr>
            <p:ph idx="2" type="body"/>
          </p:nvPr>
        </p:nvSpPr>
        <p:spPr>
          <a:xfrm>
            <a:off x="1300874" y="1447800"/>
            <a:ext cx="6801000" cy="5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Calibri"/>
              <a:buNone/>
            </a:pPr>
            <a:r>
              <a:rPr lang="en-US" sz="4800"/>
              <a:t>BEAT</a:t>
            </a:r>
            <a:endParaRPr b="1" i="0" sz="4800" u="none" cap="none" strike="noStrike">
              <a:solidFill>
                <a:srgbClr val="00009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 txBox="1"/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lang="en-US"/>
              <a:t>Elements of Music</a:t>
            </a:r>
            <a:endParaRPr b="1" i="0" sz="40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Shape 110"/>
          <p:cNvSpPr txBox="1"/>
          <p:nvPr>
            <p:ph idx="1" type="body"/>
          </p:nvPr>
        </p:nvSpPr>
        <p:spPr>
          <a:xfrm>
            <a:off x="377125" y="2035800"/>
            <a:ext cx="7624800" cy="263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t/>
            </a:r>
            <a:endParaRPr sz="3600"/>
          </a:p>
          <a:p>
            <a:pPr indent="0" lvl="0" marL="13716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>
                <a:solidFill>
                  <a:schemeClr val="dk1"/>
                </a:solidFill>
              </a:rPr>
              <a:t>The pattern of short and long sounds and silences that fit within a steady beat. It is how we multiply or divide the beat to create interesting patterns.</a:t>
            </a:r>
            <a:endParaRPr i="0" sz="3000" u="none" cap="none" strike="noStrike">
              <a:solidFill>
                <a:srgbClr val="000000"/>
              </a:solidFill>
            </a:endParaRPr>
          </a:p>
        </p:txBody>
      </p:sp>
      <p:sp>
        <p:nvSpPr>
          <p:cNvPr id="111" name="Shape 111"/>
          <p:cNvSpPr txBox="1"/>
          <p:nvPr>
            <p:ph idx="2" type="body"/>
          </p:nvPr>
        </p:nvSpPr>
        <p:spPr>
          <a:xfrm>
            <a:off x="1300874" y="1447800"/>
            <a:ext cx="6801000" cy="5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Calibri"/>
              <a:buNone/>
            </a:pPr>
            <a:r>
              <a:rPr lang="en-US" sz="4800"/>
              <a:t>RHYTHM</a:t>
            </a:r>
            <a:endParaRPr b="1" i="0" sz="4800" u="none" cap="none" strike="noStrike">
              <a:solidFill>
                <a:srgbClr val="00009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 txBox="1"/>
          <p:nvPr>
            <p:ph type="title"/>
          </p:nvPr>
        </p:nvSpPr>
        <p:spPr>
          <a:xfrm>
            <a:off x="75531" y="76201"/>
            <a:ext cx="9051900" cy="7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lang="en-US"/>
              <a:t>Elements of Music</a:t>
            </a:r>
            <a:endParaRPr b="1" i="0" sz="40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" name="Shape 117"/>
          <p:cNvSpPr txBox="1"/>
          <p:nvPr>
            <p:ph idx="1" type="body"/>
          </p:nvPr>
        </p:nvSpPr>
        <p:spPr>
          <a:xfrm>
            <a:off x="1300873" y="2035728"/>
            <a:ext cx="6801000" cy="263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t/>
            </a:r>
            <a:endParaRPr sz="36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rPr lang="en-US" sz="3600"/>
              <a:t>The speed of the beat </a:t>
            </a:r>
            <a:endParaRPr sz="36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None/>
            </a:pPr>
            <a:r>
              <a:rPr lang="en-US" sz="3600"/>
              <a:t>(fast, medium, or slow)</a:t>
            </a:r>
            <a:endParaRPr sz="3600"/>
          </a:p>
        </p:txBody>
      </p:sp>
      <p:sp>
        <p:nvSpPr>
          <p:cNvPr id="118" name="Shape 118"/>
          <p:cNvSpPr txBox="1"/>
          <p:nvPr>
            <p:ph idx="2" type="body"/>
          </p:nvPr>
        </p:nvSpPr>
        <p:spPr>
          <a:xfrm>
            <a:off x="1300874" y="1447800"/>
            <a:ext cx="6801000" cy="5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Calibri"/>
              <a:buNone/>
            </a:pPr>
            <a:r>
              <a:rPr lang="en-US" sz="4800"/>
              <a:t>TEMPO</a:t>
            </a:r>
            <a:endParaRPr b="1" i="0" sz="4800" u="none" cap="none" strike="noStrike">
              <a:solidFill>
                <a:srgbClr val="00009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-light">
  <a:themeElements>
    <a:clrScheme name="Custom 1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E85418"/>
      </a:accent1>
      <a:accent2>
        <a:srgbClr val="DF6416"/>
      </a:accent2>
      <a:accent3>
        <a:srgbClr val="9FC41D"/>
      </a:accent3>
      <a:accent4>
        <a:srgbClr val="57A7B5"/>
      </a:accent4>
      <a:accent5>
        <a:srgbClr val="2BB7D2"/>
      </a:accent5>
      <a:accent6>
        <a:srgbClr val="D7142A"/>
      </a:accent6>
      <a:hlink>
        <a:srgbClr val="461B84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-light">
  <a:themeElements>
    <a:clrScheme name="Custom 1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E85418"/>
      </a:accent1>
      <a:accent2>
        <a:srgbClr val="DF6416"/>
      </a:accent2>
      <a:accent3>
        <a:srgbClr val="9FC41D"/>
      </a:accent3>
      <a:accent4>
        <a:srgbClr val="57A7B5"/>
      </a:accent4>
      <a:accent5>
        <a:srgbClr val="2BB7D2"/>
      </a:accent5>
      <a:accent6>
        <a:srgbClr val="D7142A"/>
      </a:accent6>
      <a:hlink>
        <a:srgbClr val="461B84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