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Please add facts relative to other appropriate content standards</a:t>
            </a:r>
            <a:endParaRPr/>
          </a:p>
        </p:txBody>
      </p:sp>
      <p:sp>
        <p:nvSpPr>
          <p:cNvPr id="96" name="Shape 9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Shape 13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Shape 1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Shape 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Shape 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Please add facts relative to other appropriate content standards</a:t>
            </a:r>
            <a:endParaRPr/>
          </a:p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>
  <p:cSld name="Title and 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>
  <p:cSld name="Title and Two Column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South Africa</a:t>
            </a:r>
            <a:endParaRPr/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1300875" y="1606250"/>
            <a:ext cx="6801000" cy="30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Capitals</a:t>
            </a:r>
            <a:r>
              <a:rPr lang="en-US" sz="3000">
                <a:solidFill>
                  <a:schemeClr val="dk1"/>
                </a:solidFill>
              </a:rPr>
              <a:t> of South Africa:  </a:t>
            </a:r>
            <a:endParaRPr sz="3000">
              <a:solidFill>
                <a:schemeClr val="dk1"/>
              </a:solidFill>
            </a:endParaRPr>
          </a:p>
          <a:p>
            <a: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lang="en-US" sz="3000">
                <a:solidFill>
                  <a:schemeClr val="dk1"/>
                </a:solidFill>
              </a:rPr>
              <a:t>Pretoria (Executive) </a:t>
            </a:r>
            <a:endParaRPr sz="3000">
              <a:solidFill>
                <a:schemeClr val="dk1"/>
              </a:solidFill>
            </a:endParaRPr>
          </a:p>
          <a:p>
            <a: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lang="en-US" sz="3000">
                <a:solidFill>
                  <a:schemeClr val="dk1"/>
                </a:solidFill>
              </a:rPr>
              <a:t>Bloemfontein (Judicial)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lang="en-US" sz="3000">
                <a:solidFill>
                  <a:schemeClr val="dk1"/>
                </a:solidFill>
              </a:rPr>
              <a:t>Cape Town(Legislative)</a:t>
            </a:r>
            <a:endParaRPr sz="30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Animals living in South Africa: elephant, lion, rhino, buffalo, leopard</a:t>
            </a:r>
            <a:endParaRPr sz="3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Che-Che Kule</a:t>
            </a:r>
            <a:endParaRPr/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1300875" y="1606250"/>
            <a:ext cx="6801000" cy="30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Che-che kule</a:t>
            </a:r>
            <a:endParaRPr sz="3600">
              <a:solidFill>
                <a:schemeClr val="dk1"/>
              </a:solidFill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Che kofisa</a:t>
            </a:r>
            <a:endParaRPr sz="3600">
              <a:solidFill>
                <a:schemeClr val="dk1"/>
              </a:solidFill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Kofisa langa</a:t>
            </a:r>
            <a:endParaRPr sz="3600">
              <a:solidFill>
                <a:schemeClr val="dk1"/>
              </a:solidFill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Langa tilanga</a:t>
            </a:r>
            <a:endParaRPr sz="3600">
              <a:solidFill>
                <a:schemeClr val="dk1"/>
              </a:solidFill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Khum a-le-le</a:t>
            </a:r>
            <a:endParaRPr sz="36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Khum a-le-le</a:t>
            </a:r>
            <a:endParaRPr sz="3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“Shosholoza”</a:t>
            </a:r>
            <a:endParaRPr/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446950" y="1019625"/>
            <a:ext cx="8129100" cy="523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0000FF"/>
                </a:solidFill>
              </a:rPr>
              <a:t>Shoh-shoh-loh-zah</a:t>
            </a:r>
            <a:endParaRPr sz="3000">
              <a:solidFill>
                <a:srgbClr val="0000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/>
              <a:t>Shoh-shoh-loh-zah</a:t>
            </a:r>
            <a:endParaRPr sz="3000"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0000FF"/>
                </a:solidFill>
              </a:rPr>
              <a:t>Kooh-leh-zoh ntah-sah ma-mah</a:t>
            </a:r>
            <a:endParaRPr sz="3000">
              <a:solidFill>
                <a:srgbClr val="0000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/>
              <a:t>Kooh-leh-zoh ntah-bah</a:t>
            </a:r>
            <a:endParaRPr sz="3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/>
              <a:t>Stih-meh-lah see-pooh-meh South Africa</a:t>
            </a:r>
            <a:endParaRPr sz="30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0000FF"/>
                </a:solidFill>
              </a:rPr>
              <a:t>Weh-n ooh-yah-bah-leh-kah</a:t>
            </a:r>
            <a:endParaRPr sz="3000">
              <a:solidFill>
                <a:srgbClr val="0000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Weh-n ooh-yah-bah-leh-kah</a:t>
            </a:r>
            <a:endParaRPr sz="30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0000FF"/>
                </a:solidFill>
              </a:rPr>
              <a:t>Kooh-leh-zoh ntah-sah ma-mah</a:t>
            </a:r>
            <a:endParaRPr sz="3000">
              <a:solidFill>
                <a:srgbClr val="0000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Kooh-leh-zoh ntah-bah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Stih-meh-lah see-pooh-meh South Africa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length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(short or long)</a:t>
            </a:r>
            <a:endParaRPr sz="3600"/>
          </a:p>
        </p:txBody>
      </p:sp>
      <p:sp>
        <p:nvSpPr>
          <p:cNvPr id="120" name="Shape 120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Duration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loudness or softness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127" name="Shape 127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Dynamics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quality or tone color of a sound. It distinguishes one instrument sound from another.</a:t>
            </a:r>
            <a:endParaRPr sz="3600"/>
          </a:p>
        </p:txBody>
      </p:sp>
      <p:sp>
        <p:nvSpPr>
          <p:cNvPr id="134" name="Shape 134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Timbre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LEARNING OUTCOMES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838050" y="777650"/>
            <a:ext cx="7542300" cy="54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appropriate use of seven elements of music</a:t>
            </a:r>
            <a:endParaRPr sz="3600"/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empathy</a:t>
            </a:r>
            <a:endParaRPr sz="3600"/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the role music plays in our lives</a:t>
            </a:r>
            <a:endParaRPr sz="3600"/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the role music plays in the lives of people living in South Africa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Czechoslovakia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433000" y="223475"/>
            <a:ext cx="8408400" cy="58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Czechoslovakia, Boom Sha Boom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Yugoslavia, Boom Sha Boom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get the rhythm of the hands;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hands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feet;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feet.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eyes;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eyes.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hips;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hips,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get the rhythm of the free form dance. </a:t>
            </a:r>
            <a:endParaRPr sz="3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steady pulse of music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Beat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377125" y="2035800"/>
            <a:ext cx="76248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pattern of short and long sounds and silences that fit within a steady beat. It is how we multiply or divide the beat to create interesting patterns.</a:t>
            </a:r>
            <a:endParaRPr i="0" sz="3000" u="none" cap="none" strike="noStrike">
              <a:solidFill>
                <a:srgbClr val="000000"/>
              </a:solidFill>
            </a:endParaRPr>
          </a:p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Rhythm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speed of the beat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(fast, medium, or slow)</a:t>
            </a:r>
            <a:endParaRPr sz="3600"/>
          </a:p>
        </p:txBody>
      </p:sp>
      <p:sp>
        <p:nvSpPr>
          <p:cNvPr id="71" name="Shape 71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Tempo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highness or lowness of sounds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78" name="Shape 78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Pitch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Respectful Listening Guide</a:t>
            </a:r>
            <a:endParaRPr/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Always </a:t>
            </a:r>
            <a:r>
              <a:rPr lang="en-US" sz="3600">
                <a:solidFill>
                  <a:schemeClr val="dk1"/>
                </a:solidFill>
              </a:rPr>
              <a:t>Be Kind</a:t>
            </a:r>
            <a:endParaRPr sz="3600"/>
          </a:p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Be Silent</a:t>
            </a:r>
            <a:endParaRPr sz="3600"/>
          </a:p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Check your Body Language</a:t>
            </a:r>
            <a:endParaRPr sz="3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South Africa</a:t>
            </a:r>
            <a:endParaRPr/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Official Languages of South Africa:  Afrikaans, English, Ndebele, Northern Sotho, Sotho, Swazi, Tsonga, Tswana, Venda, Xhosa, Zulu</a:t>
            </a:r>
            <a:endParaRPr sz="3000"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Travel to South Africa:  airplane, boat</a:t>
            </a:r>
            <a:endParaRPr sz="3000"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