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6" roundtripDataSignature="AMtx7mh2wWu1NeDK5pHUOvQ4cddgpvubX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380"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400"/>
              <a:buFont typeface="Courier New"/>
              <a:buNone/>
            </a:pPr>
            <a:endParaRPr sz="1400" b="0" i="0" u="none" strike="noStrike" cap="none">
              <a:solidFill>
                <a:srgbClr val="000000"/>
              </a:solidFill>
              <a:latin typeface="Arial"/>
              <a:ea typeface="Arial"/>
              <a:cs typeface="Arial"/>
              <a:sym typeface="Arial"/>
            </a:endParaRPr>
          </a:p>
          <a:p>
            <a:pPr marL="914400" marR="0" lvl="2" indent="0" algn="l" rtl="0">
              <a:lnSpc>
                <a:spcPct val="100000"/>
              </a:lnSpc>
              <a:spcBef>
                <a:spcPts val="0"/>
              </a:spcBef>
              <a:spcAft>
                <a:spcPts val="0"/>
              </a:spcAft>
              <a:buClr>
                <a:srgbClr val="000000"/>
              </a:buClr>
              <a:buSzPts val="1400"/>
              <a:buFont typeface="Noto Sans Symbols"/>
              <a:buNone/>
            </a:pPr>
            <a:endParaRPr sz="1400" b="0" i="0" u="none" strike="noStrike" cap="none">
              <a:solidFill>
                <a:srgbClr val="000000"/>
              </a:solidFill>
              <a:latin typeface="Arial"/>
              <a:ea typeface="Arial"/>
              <a:cs typeface="Arial"/>
              <a:sym typeface="Arial"/>
            </a:endParaRPr>
          </a:p>
          <a:p>
            <a:pPr marL="1371600" marR="0" lvl="3"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1828800" marR="0" lvl="4" indent="0" algn="l" rtl="0">
              <a:lnSpc>
                <a:spcPct val="100000"/>
              </a:lnSpc>
              <a:spcBef>
                <a:spcPts val="0"/>
              </a:spcBef>
              <a:spcAft>
                <a:spcPts val="0"/>
              </a:spcAft>
              <a:buClr>
                <a:srgbClr val="000000"/>
              </a:buClr>
              <a:buSzPts val="1400"/>
              <a:buFont typeface="Courier New"/>
              <a:buNone/>
            </a:pPr>
            <a:endParaRPr sz="1400" b="0" i="0" u="none" strike="noStrike" cap="none">
              <a:solidFill>
                <a:srgbClr val="000000"/>
              </a:solidFill>
              <a:latin typeface="Arial"/>
              <a:ea typeface="Arial"/>
              <a:cs typeface="Arial"/>
              <a:sym typeface="Arial"/>
            </a:endParaRPr>
          </a:p>
          <a:p>
            <a:pPr marL="2286000" marR="0" lvl="5" indent="0" algn="l" rtl="0">
              <a:lnSpc>
                <a:spcPct val="100000"/>
              </a:lnSpc>
              <a:spcBef>
                <a:spcPts val="0"/>
              </a:spcBef>
              <a:spcAft>
                <a:spcPts val="0"/>
              </a:spcAft>
              <a:buClr>
                <a:srgbClr val="000000"/>
              </a:buClr>
              <a:buSzPts val="1400"/>
              <a:buFont typeface="Noto Sans Symbols"/>
              <a:buNone/>
            </a:pPr>
            <a:endParaRPr sz="1400" b="0" i="0" u="none" strike="noStrike" cap="none">
              <a:solidFill>
                <a:srgbClr val="000000"/>
              </a:solidFill>
              <a:latin typeface="Arial"/>
              <a:ea typeface="Arial"/>
              <a:cs typeface="Arial"/>
              <a:sym typeface="Arial"/>
            </a:endParaRPr>
          </a:p>
          <a:p>
            <a:pPr marL="2743200" marR="0" lvl="6"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3200400" marR="0" lvl="7" indent="0" algn="l" rtl="0">
              <a:lnSpc>
                <a:spcPct val="100000"/>
              </a:lnSpc>
              <a:spcBef>
                <a:spcPts val="0"/>
              </a:spcBef>
              <a:spcAft>
                <a:spcPts val="0"/>
              </a:spcAft>
              <a:buClr>
                <a:srgbClr val="000000"/>
              </a:buClr>
              <a:buSzPts val="1400"/>
              <a:buFont typeface="Courier New"/>
              <a:buNone/>
            </a:pPr>
            <a:endParaRPr sz="1400" b="0" i="0" u="none" strike="noStrike" cap="none">
              <a:solidFill>
                <a:srgbClr val="000000"/>
              </a:solidFill>
              <a:latin typeface="Arial"/>
              <a:ea typeface="Arial"/>
              <a:cs typeface="Arial"/>
              <a:sym typeface="Arial"/>
            </a:endParaRPr>
          </a:p>
          <a:p>
            <a:pPr marL="3657600" marR="0" lvl="8" indent="0" algn="l" rtl="0">
              <a:lnSpc>
                <a:spcPct val="100000"/>
              </a:lnSpc>
              <a:spcBef>
                <a:spcPts val="0"/>
              </a:spcBef>
              <a:spcAft>
                <a:spcPts val="0"/>
              </a:spcAft>
              <a:buClr>
                <a:srgbClr val="000000"/>
              </a:buClr>
              <a:buSzPts val="1400"/>
              <a:buFont typeface="Noto Sans Symbols"/>
              <a:buNone/>
            </a:pPr>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1: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 name="Google Shape;31;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8: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9: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10: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71450" lvl="0" indent="-171450" algn="l" rtl="0">
              <a:spcBef>
                <a:spcPts val="0"/>
              </a:spcBef>
              <a:spcAft>
                <a:spcPts val="0"/>
              </a:spcAft>
              <a:buClr>
                <a:schemeClr val="dk1"/>
              </a:buClr>
              <a:buSzPts val="1200"/>
              <a:buFont typeface="Arial"/>
              <a:buChar char="•"/>
            </a:pPr>
            <a:r>
              <a:rPr lang="en-US"/>
              <a:t>How many principles are there? (3)</a:t>
            </a:r>
            <a:endParaRPr/>
          </a:p>
          <a:p>
            <a:pPr marL="457200" lvl="1" indent="0" algn="l" rtl="0">
              <a:spcBef>
                <a:spcPts val="0"/>
              </a:spcBef>
              <a:spcAft>
                <a:spcPts val="0"/>
              </a:spcAft>
              <a:buClr>
                <a:schemeClr val="dk1"/>
              </a:buClr>
              <a:buSzPts val="1200"/>
              <a:buFont typeface="Arial"/>
              <a:buNone/>
            </a:pPr>
            <a:r>
              <a:rPr lang="en-US"/>
              <a:t>And</a:t>
            </a:r>
            <a:endParaRPr/>
          </a:p>
          <a:p>
            <a:pPr marL="0" lvl="0" indent="0" algn="l" rtl="0">
              <a:spcBef>
                <a:spcPts val="0"/>
              </a:spcBef>
              <a:spcAft>
                <a:spcPts val="0"/>
              </a:spcAft>
              <a:buClr>
                <a:schemeClr val="dk1"/>
              </a:buClr>
              <a:buSzPts val="1200"/>
              <a:buFont typeface="Arial"/>
              <a:buNone/>
            </a:pPr>
            <a:r>
              <a:rPr lang="en-US"/>
              <a:t>      What are they? (Engagement, Representation, Action &amp; Expression)</a:t>
            </a:r>
            <a:endParaRPr/>
          </a:p>
          <a:p>
            <a:pPr marL="171450" lvl="0" indent="-171450" algn="l" rtl="0">
              <a:spcBef>
                <a:spcPts val="0"/>
              </a:spcBef>
              <a:spcAft>
                <a:spcPts val="0"/>
              </a:spcAft>
              <a:buClr>
                <a:schemeClr val="dk1"/>
              </a:buClr>
              <a:buSzPts val="1200"/>
              <a:buFont typeface="Arial"/>
              <a:buChar char="•"/>
            </a:pPr>
            <a:r>
              <a:rPr lang="en-US"/>
              <a:t>How many Guidelines are there? (9)</a:t>
            </a:r>
            <a:endParaRPr/>
          </a:p>
          <a:p>
            <a:pPr marL="0" marR="0" lvl="0" indent="0" algn="l" rtl="0">
              <a:spcBef>
                <a:spcPts val="0"/>
              </a:spcBef>
              <a:spcAft>
                <a:spcPts val="0"/>
              </a:spcAft>
              <a:buNone/>
            </a:pPr>
            <a:endParaRPr/>
          </a:p>
        </p:txBody>
      </p:sp>
      <p:sp>
        <p:nvSpPr>
          <p:cNvPr id="118" name="Google Shape;118;p10: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1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a:t>Describe which Checkpoint(s) in the following Guidelines are currently being incorporated in your music lessons?</a:t>
            </a:r>
            <a:endParaRPr/>
          </a:p>
          <a:p>
            <a:pPr marL="0" marR="0" lvl="0" indent="0" algn="l" rtl="0">
              <a:spcBef>
                <a:spcPts val="0"/>
              </a:spcBef>
              <a:spcAft>
                <a:spcPts val="0"/>
              </a:spcAft>
              <a:buNone/>
            </a:pPr>
            <a:r>
              <a:rPr lang="en-US" sz="1200"/>
              <a:t>Which Checkpoint(s) would you like to learn more about in order to incorporate into your music lessons? </a:t>
            </a:r>
            <a:endParaRPr/>
          </a:p>
          <a:p>
            <a:pPr marL="0" marR="0" lvl="0" indent="0" algn="l" rtl="0">
              <a:spcBef>
                <a:spcPts val="0"/>
              </a:spcBef>
              <a:spcAft>
                <a:spcPts val="0"/>
              </a:spcAft>
              <a:buNone/>
            </a:pPr>
            <a:endParaRPr/>
          </a:p>
        </p:txBody>
      </p:sp>
      <p:sp>
        <p:nvSpPr>
          <p:cNvPr id="125" name="Google Shape;125;p11: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12: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Let’s watch this short videos about the lesson plan that was taught to a 2</a:t>
            </a:r>
            <a:r>
              <a:rPr lang="en-US" baseline="30000"/>
              <a:t>nd</a:t>
            </a:r>
            <a:r>
              <a:rPr lang="en-US"/>
              <a:t> Grade class.</a:t>
            </a:r>
            <a:endParaRPr/>
          </a:p>
          <a:p>
            <a:pPr marL="0" marR="0" lvl="0" indent="0" algn="l" rtl="0">
              <a:spcBef>
                <a:spcPts val="0"/>
              </a:spcBef>
              <a:spcAft>
                <a:spcPts val="0"/>
              </a:spcAft>
              <a:buNone/>
            </a:pPr>
            <a:r>
              <a:rPr lang="en-US"/>
              <a:t>The video is broken down into segments which includes UDL Principles.</a:t>
            </a:r>
            <a:endParaRPr/>
          </a:p>
          <a:p>
            <a:pPr marL="0" marR="0" lvl="0" indent="0" algn="l" rtl="0">
              <a:spcBef>
                <a:spcPts val="0"/>
              </a:spcBef>
              <a:spcAft>
                <a:spcPts val="0"/>
              </a:spcAft>
              <a:buNone/>
            </a:pPr>
            <a:r>
              <a:rPr lang="en-US"/>
              <a:t>As you watch, write down the specific strategies used by the teacher to support student learning.  </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marL="0" marR="0" lvl="0" indent="0" algn="l" rtl="0">
              <a:spcBef>
                <a:spcPts val="0"/>
              </a:spcBef>
              <a:spcAft>
                <a:spcPts val="0"/>
              </a:spcAft>
              <a:buNone/>
            </a:pPr>
            <a:r>
              <a:rPr lang="en-US" sz="1200" b="1">
                <a:solidFill>
                  <a:schemeClr val="dk1"/>
                </a:solidFill>
                <a:latin typeface="Arial"/>
                <a:ea typeface="Arial"/>
                <a:cs typeface="Arial"/>
                <a:sym typeface="Arial"/>
              </a:rPr>
              <a:t>Multiple Means of Engagement</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Opportunity for Students to Create their own patterns</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Visual Timer on the Board (developing independent work habits - time management)</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Breaking down the tasks and time</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a:t>WHICH CHECKPOINTS ARE USED?</a:t>
            </a:r>
            <a:endParaRPr/>
          </a:p>
          <a:p>
            <a:pPr marL="0" marR="0" lvl="0" indent="0" algn="l" rtl="0">
              <a:spcBef>
                <a:spcPts val="0"/>
              </a:spcBef>
              <a:spcAft>
                <a:spcPts val="0"/>
              </a:spcAft>
              <a:buNone/>
            </a:pPr>
            <a:endParaRPr/>
          </a:p>
        </p:txBody>
      </p:sp>
      <p:sp>
        <p:nvSpPr>
          <p:cNvPr id="135" name="Google Shape;135;p12: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13: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a:t>Describe which Checkpoint(s) in the following Guidelines are currently being incorporated in your music lessons?</a:t>
            </a:r>
            <a:endParaRPr/>
          </a:p>
          <a:p>
            <a:pPr marL="0" marR="0" lvl="0" indent="0" algn="l" rtl="0">
              <a:spcBef>
                <a:spcPts val="0"/>
              </a:spcBef>
              <a:spcAft>
                <a:spcPts val="0"/>
              </a:spcAft>
              <a:buNone/>
            </a:pPr>
            <a:r>
              <a:rPr lang="en-US" sz="1200"/>
              <a:t>Which Checkpoint(s) would you like to learn more about in order to incorporate into your music lessons? </a:t>
            </a:r>
            <a:endParaRPr/>
          </a:p>
          <a:p>
            <a:pPr marL="0" marR="0" lvl="0" indent="0" algn="l" rtl="0">
              <a:spcBef>
                <a:spcPts val="0"/>
              </a:spcBef>
              <a:spcAft>
                <a:spcPts val="0"/>
              </a:spcAft>
              <a:buNone/>
            </a:pPr>
            <a:endParaRPr/>
          </a:p>
        </p:txBody>
      </p:sp>
      <p:sp>
        <p:nvSpPr>
          <p:cNvPr id="142" name="Google Shape;142;p13: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14: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b="1"/>
              <a:t>What checkpoints are used?  (By the way, the Checkpoints can come from previously reviewed Principle and Guidelines.)</a:t>
            </a:r>
            <a:endParaRPr/>
          </a:p>
          <a:p>
            <a:pPr marL="0" marR="0" lvl="0" indent="0" algn="l" rtl="0">
              <a:spcBef>
                <a:spcPts val="0"/>
              </a:spcBef>
              <a:spcAft>
                <a:spcPts val="0"/>
              </a:spcAft>
              <a:buNone/>
            </a:pPr>
            <a:endParaRPr sz="1200">
              <a:solidFill>
                <a:schemeClr val="dk1"/>
              </a:solidFill>
              <a:latin typeface="Arial"/>
              <a:ea typeface="Arial"/>
              <a:cs typeface="Arial"/>
              <a:sym typeface="Arial"/>
            </a:endParaRPr>
          </a:p>
          <a:p>
            <a:pPr marL="0" marR="0" lvl="0" indent="0" algn="l" rtl="0">
              <a:spcBef>
                <a:spcPts val="0"/>
              </a:spcBef>
              <a:spcAft>
                <a:spcPts val="0"/>
              </a:spcAft>
              <a:buNone/>
            </a:pPr>
            <a:endParaRPr sz="1200">
              <a:solidFill>
                <a:schemeClr val="dk1"/>
              </a:solidFill>
              <a:latin typeface="Arial"/>
              <a:ea typeface="Arial"/>
              <a:cs typeface="Arial"/>
              <a:sym typeface="Arial"/>
            </a:endParaRPr>
          </a:p>
          <a:p>
            <a:pPr marL="0" marR="0" lvl="0" indent="0" algn="l" rtl="0">
              <a:spcBef>
                <a:spcPts val="0"/>
              </a:spcBef>
              <a:spcAft>
                <a:spcPts val="0"/>
              </a:spcAft>
              <a:buNone/>
            </a:pPr>
            <a:r>
              <a:rPr lang="en-US" sz="1200" b="1">
                <a:solidFill>
                  <a:schemeClr val="dk1"/>
                </a:solidFill>
                <a:latin typeface="Arial"/>
                <a:ea typeface="Arial"/>
                <a:cs typeface="Arial"/>
                <a:sym typeface="Arial"/>
              </a:rPr>
              <a:t>Multiple Means of Representation</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Patterns represented aurally and visually</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Visuals - on the board and xylophones</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Schedule for the Day</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Color Coding for the Bars</a:t>
            </a:r>
            <a:endParaRPr/>
          </a:p>
          <a:p>
            <a:pPr marL="0" marR="0" lvl="0" indent="0" algn="l" rtl="0">
              <a:spcBef>
                <a:spcPts val="0"/>
              </a:spcBef>
              <a:spcAft>
                <a:spcPts val="0"/>
              </a:spcAft>
              <a:buNone/>
            </a:pPr>
            <a:endParaRPr/>
          </a:p>
        </p:txBody>
      </p:sp>
      <p:sp>
        <p:nvSpPr>
          <p:cNvPr id="152" name="Google Shape;152;p14: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5: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8" name="Google Shape;158;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16: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a:t>Describe which Checkpoint(s) in the following Guidelines are currently being incorporated in your music lessons?</a:t>
            </a:r>
            <a:endParaRPr/>
          </a:p>
          <a:p>
            <a:pPr marL="0" marR="0" lvl="0" indent="0" algn="l" rtl="0">
              <a:spcBef>
                <a:spcPts val="0"/>
              </a:spcBef>
              <a:spcAft>
                <a:spcPts val="0"/>
              </a:spcAft>
              <a:buNone/>
            </a:pPr>
            <a:r>
              <a:rPr lang="en-US" sz="1200"/>
              <a:t>Which Checkpoint(s) would you like to learn more about in order to incorporate into your music lessons? </a:t>
            </a:r>
            <a:endParaRPr/>
          </a:p>
          <a:p>
            <a:pPr marL="0" marR="0" lvl="0" indent="0" algn="l" rtl="0">
              <a:spcBef>
                <a:spcPts val="0"/>
              </a:spcBef>
              <a:spcAft>
                <a:spcPts val="0"/>
              </a:spcAft>
              <a:buNone/>
            </a:pPr>
            <a:endParaRPr/>
          </a:p>
        </p:txBody>
      </p:sp>
      <p:sp>
        <p:nvSpPr>
          <p:cNvPr id="177" name="Google Shape;177;p16: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17: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a:solidFill>
                  <a:schemeClr val="dk1"/>
                </a:solidFill>
                <a:latin typeface="Arial"/>
                <a:ea typeface="Arial"/>
                <a:cs typeface="Arial"/>
                <a:sym typeface="Arial"/>
              </a:rPr>
              <a:t>Which Checkpoints are addressed?</a:t>
            </a:r>
            <a:endParaRPr/>
          </a:p>
          <a:p>
            <a:pPr marL="0" marR="0" lvl="0" indent="0" algn="l" rtl="0">
              <a:spcBef>
                <a:spcPts val="0"/>
              </a:spcBef>
              <a:spcAft>
                <a:spcPts val="0"/>
              </a:spcAft>
              <a:buNone/>
            </a:pPr>
            <a:endParaRPr sz="1200">
              <a:solidFill>
                <a:schemeClr val="dk1"/>
              </a:solidFill>
              <a:latin typeface="Arial"/>
              <a:ea typeface="Arial"/>
              <a:cs typeface="Arial"/>
              <a:sym typeface="Arial"/>
            </a:endParaRPr>
          </a:p>
          <a:p>
            <a:pPr marL="0" marR="0" lvl="0" indent="0" algn="l" rtl="0">
              <a:spcBef>
                <a:spcPts val="0"/>
              </a:spcBef>
              <a:spcAft>
                <a:spcPts val="0"/>
              </a:spcAft>
              <a:buNone/>
            </a:pPr>
            <a:r>
              <a:rPr lang="en-US" sz="1200" b="1">
                <a:solidFill>
                  <a:schemeClr val="dk1"/>
                </a:solidFill>
                <a:latin typeface="Arial"/>
                <a:ea typeface="Arial"/>
                <a:cs typeface="Arial"/>
                <a:sym typeface="Arial"/>
              </a:rPr>
              <a:t>Multiple Means of Action and Expression</a:t>
            </a:r>
            <a:endParaRPr/>
          </a:p>
          <a:p>
            <a:pPr marL="0" marR="0" lvl="0" indent="0" algn="l" rtl="0">
              <a:spcBef>
                <a:spcPts val="0"/>
              </a:spcBef>
              <a:spcAft>
                <a:spcPts val="0"/>
              </a:spcAft>
              <a:buNone/>
            </a:pPr>
            <a:r>
              <a:rPr lang="en-US" sz="1200">
                <a:solidFill>
                  <a:schemeClr val="dk1"/>
                </a:solidFill>
                <a:latin typeface="Arial"/>
                <a:ea typeface="Arial"/>
                <a:cs typeface="Arial"/>
                <a:sym typeface="Arial"/>
              </a:rPr>
              <a:t>Sing, Speak, Clap, Play instrument, Improvise</a:t>
            </a:r>
            <a:endParaRPr/>
          </a:p>
          <a:p>
            <a:pPr marL="0" marR="0" lvl="0" indent="0" algn="l" rtl="0">
              <a:spcBef>
                <a:spcPts val="0"/>
              </a:spcBef>
              <a:spcAft>
                <a:spcPts val="0"/>
              </a:spcAft>
              <a:buNone/>
            </a:pPr>
            <a:endParaRPr/>
          </a:p>
        </p:txBody>
      </p:sp>
      <p:sp>
        <p:nvSpPr>
          <p:cNvPr id="187" name="Google Shape;187;p17: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Google Shape;34;p2: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 name="Google Shape;3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8: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a:t>What are the differences between the UDL table created in 2011 and the UDL table updated in 2018 by CAST (Center for Applied Special Technology)?</a:t>
            </a:r>
            <a:endParaRPr/>
          </a:p>
          <a:p>
            <a:pPr marL="0" marR="0" lvl="0" indent="0" algn="l" rtl="0">
              <a:spcBef>
                <a:spcPts val="0"/>
              </a:spcBef>
              <a:spcAft>
                <a:spcPts val="0"/>
              </a:spcAft>
              <a:buNone/>
            </a:pPr>
            <a:r>
              <a:rPr lang="en-US" sz="1200"/>
              <a:t>Why do you think these changes made?</a:t>
            </a:r>
            <a:endParaRPr/>
          </a:p>
          <a:p>
            <a:pPr marL="0" marR="0" lvl="0" indent="0" algn="l" rtl="0">
              <a:spcBef>
                <a:spcPts val="0"/>
              </a:spcBef>
              <a:spcAft>
                <a:spcPts val="0"/>
              </a:spcAft>
              <a:buNone/>
            </a:pPr>
            <a:endParaRPr/>
          </a:p>
        </p:txBody>
      </p:sp>
      <p:sp>
        <p:nvSpPr>
          <p:cNvPr id="194" name="Google Shape;194;p18: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9: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t>1. They begin with “Provide Multiple Means of Engagement.” This shift is meant to highlight the essential role that engagement plays in learning and was motivated by the literature as well as educators’ input.</a:t>
            </a:r>
            <a:endParaRPr/>
          </a:p>
          <a:p>
            <a:pPr marL="0" marR="0" lvl="0" indent="0" algn="l" rtl="0">
              <a:lnSpc>
                <a:spcPct val="100000"/>
              </a:lnSpc>
              <a:spcBef>
                <a:spcPts val="0"/>
              </a:spcBef>
              <a:spcAft>
                <a:spcPts val="0"/>
              </a:spcAft>
              <a:buClr>
                <a:schemeClr val="dk1"/>
              </a:buClr>
              <a:buSzPts val="1200"/>
              <a:buFont typeface="Arial"/>
              <a:buNone/>
            </a:pPr>
            <a:r>
              <a:rPr lang="en-US"/>
              <a:t>2. For some educators, the numbered format seemed to suggest a hierarchy.  To remove the misconception or barrier, CAST issued a new table with the bullets and numbers. </a:t>
            </a:r>
            <a:endParaRPr/>
          </a:p>
          <a:p>
            <a:pPr marL="171450" marR="0" lvl="0" indent="-171450" algn="l" rtl="0">
              <a:lnSpc>
                <a:spcPct val="100000"/>
              </a:lnSpc>
              <a:spcBef>
                <a:spcPts val="0"/>
              </a:spcBef>
              <a:spcAft>
                <a:spcPts val="0"/>
              </a:spcAft>
              <a:buClr>
                <a:schemeClr val="dk1"/>
              </a:buClr>
              <a:buSzPts val="1200"/>
              <a:buFont typeface="Arial"/>
              <a:buChar char="•"/>
            </a:pPr>
            <a:r>
              <a:rPr lang="en-US"/>
              <a:t>3. The “access” row includes the guidelines that suggest ways to increase access to the learning goal by recruiting interest and by offering options for perception and physical action.</a:t>
            </a:r>
            <a:endParaRPr/>
          </a:p>
          <a:p>
            <a:pPr marL="628650" lvl="1" indent="-171450" algn="l" rtl="0">
              <a:spcBef>
                <a:spcPts val="0"/>
              </a:spcBef>
              <a:spcAft>
                <a:spcPts val="0"/>
              </a:spcAft>
              <a:buClr>
                <a:schemeClr val="dk1"/>
              </a:buClr>
              <a:buSzPts val="1200"/>
              <a:buFont typeface="Arial"/>
              <a:buChar char="•"/>
            </a:pPr>
            <a:r>
              <a:rPr lang="en-US"/>
              <a:t>The “build” row includes the guidelines that suggest ways to develop effort and persistence, language and symbols, and expression and communication.</a:t>
            </a:r>
            <a:endParaRPr/>
          </a:p>
          <a:p>
            <a:pPr marL="628650" lvl="1" indent="-171450" algn="l" rtl="0">
              <a:spcBef>
                <a:spcPts val="0"/>
              </a:spcBef>
              <a:spcAft>
                <a:spcPts val="0"/>
              </a:spcAft>
              <a:buClr>
                <a:schemeClr val="dk1"/>
              </a:buClr>
              <a:buSzPts val="1200"/>
              <a:buFont typeface="Arial"/>
              <a:buChar char="•"/>
            </a:pPr>
            <a:r>
              <a:rPr lang="en-US"/>
              <a:t>The “internalize” row includes the guidelines that suggest ways to empower learners through self-regulation, comprehension, and executive function.</a:t>
            </a:r>
            <a:endParaRPr/>
          </a:p>
          <a:p>
            <a:pPr marL="0" marR="0" lvl="0" indent="0" algn="l" rtl="0">
              <a:spcBef>
                <a:spcPts val="0"/>
              </a:spcBef>
              <a:spcAft>
                <a:spcPts val="0"/>
              </a:spcAft>
              <a:buNone/>
            </a:pPr>
            <a:endParaRPr/>
          </a:p>
        </p:txBody>
      </p:sp>
      <p:sp>
        <p:nvSpPr>
          <p:cNvPr id="203" name="Google Shape;203;p19: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2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UDL lesson designing is a linear process.  Take the five UDL lesson planning steps and place them in the order your partner and you believe is correct.  You have 40 seconds to discuss and determine the order.</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a:t>Designing a UDL lesson focuses on backwards planning with student outcomes addressing music standard(s) as the starting point.  You are backwards mapping your lesson plan starting with… </a:t>
            </a:r>
            <a:endParaRPr/>
          </a:p>
          <a:p>
            <a:pPr marL="228600" lvl="0" indent="-228600" algn="l" rtl="0">
              <a:spcBef>
                <a:spcPts val="0"/>
              </a:spcBef>
              <a:spcAft>
                <a:spcPts val="0"/>
              </a:spcAft>
              <a:buClr>
                <a:schemeClr val="dk1"/>
              </a:buClr>
              <a:buSzPts val="1200"/>
              <a:buFont typeface="Arial"/>
              <a:buAutoNum type="arabicPeriod"/>
            </a:pPr>
            <a:r>
              <a:rPr lang="en-US"/>
              <a:t>Establish Clear Outcomes – Establish a clear understanding of the goal(s) of the lesson (or unit) and specific learner outcomes.</a:t>
            </a:r>
            <a:endParaRPr/>
          </a:p>
          <a:p>
            <a:pPr marL="228600" lvl="0" indent="-228600" algn="l" rtl="0">
              <a:spcBef>
                <a:spcPts val="0"/>
              </a:spcBef>
              <a:spcAft>
                <a:spcPts val="0"/>
              </a:spcAft>
              <a:buClr>
                <a:schemeClr val="dk1"/>
              </a:buClr>
              <a:buSzPts val="1200"/>
              <a:buFont typeface="Arial"/>
              <a:buAutoNum type="arabicPeriod"/>
            </a:pPr>
            <a:r>
              <a:rPr lang="en-US"/>
              <a:t>Anticipate Learner Variability – Prior to planning the instructional experience, you should have a clear understanding of the learner needs in your classroom.</a:t>
            </a:r>
            <a:endParaRPr/>
          </a:p>
          <a:p>
            <a:pPr marL="228600" lvl="0" indent="-228600" algn="l" rtl="0">
              <a:spcBef>
                <a:spcPts val="0"/>
              </a:spcBef>
              <a:spcAft>
                <a:spcPts val="0"/>
              </a:spcAft>
              <a:buClr>
                <a:schemeClr val="dk1"/>
              </a:buClr>
              <a:buSzPts val="1200"/>
              <a:buFont typeface="Arial"/>
              <a:buAutoNum type="arabicPeriod"/>
            </a:pPr>
            <a:r>
              <a:rPr lang="en-US"/>
              <a:t>Design Assessments – Before planning the instruction, determine how learning and student understanding is going to be measured.</a:t>
            </a:r>
            <a:endParaRPr/>
          </a:p>
          <a:p>
            <a:pPr marL="228600" lvl="0" indent="-228600" algn="l" rtl="0">
              <a:spcBef>
                <a:spcPts val="0"/>
              </a:spcBef>
              <a:spcAft>
                <a:spcPts val="0"/>
              </a:spcAft>
              <a:buClr>
                <a:schemeClr val="dk1"/>
              </a:buClr>
              <a:buSzPts val="1200"/>
              <a:buFont typeface="Arial"/>
              <a:buAutoNum type="arabicPeriod"/>
            </a:pPr>
            <a:r>
              <a:rPr lang="en-US"/>
              <a:t>Design the Instructional Experience – Create the instructional sequence of events and strategies incorporated.</a:t>
            </a:r>
            <a:endParaRPr/>
          </a:p>
          <a:p>
            <a:pPr marL="228600" lvl="0" indent="-228600" algn="l" rtl="0">
              <a:spcBef>
                <a:spcPts val="0"/>
              </a:spcBef>
              <a:spcAft>
                <a:spcPts val="0"/>
              </a:spcAft>
              <a:buClr>
                <a:schemeClr val="dk1"/>
              </a:buClr>
              <a:buSzPts val="1200"/>
              <a:buFont typeface="Arial"/>
              <a:buAutoNum type="arabicPeriod"/>
            </a:pPr>
            <a:r>
              <a:rPr lang="en-US"/>
              <a:t>Deliver &amp; Reflect – Deliver the lesson and establish time to reflect to gain new understandings.  </a:t>
            </a:r>
            <a:endParaRPr/>
          </a:p>
          <a:p>
            <a:pPr marL="0" marR="0" lvl="0" indent="0" algn="l" rtl="0">
              <a:spcBef>
                <a:spcPts val="0"/>
              </a:spcBef>
              <a:spcAft>
                <a:spcPts val="0"/>
              </a:spcAft>
              <a:buNone/>
            </a:pPr>
            <a:endParaRPr/>
          </a:p>
        </p:txBody>
      </p:sp>
      <p:sp>
        <p:nvSpPr>
          <p:cNvPr id="210" name="Google Shape;210;p21: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5f13b7bcc3_0_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5f13b7bcc3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8" name="Google Shape;228;g5f13b7bcc3_0_42: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5f13b7bcc3_0_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5f13b7bcc3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7" name="Google Shape;237;g5f13b7bcc3_0_50: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5f13b7bcc3_0_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5f13b7bcc3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5" name="Google Shape;245;g5f13b7bcc3_0_57: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5f13b7bcc3_0_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5f13b7bcc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g5f13b7bcc3_0_66: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5f13b7bcc3_0_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5f13b7bcc3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5" name="Google Shape;265;g5f13b7bcc3_0_80: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5f13b7bcc3_0_8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5f13b7bcc3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4" name="Google Shape;274;g5f13b7bcc3_0_86: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5f13b7bcc3_0_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5f13b7bcc3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3" name="Google Shape;283;g5f13b7bcc3_0_92: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3: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228600" lvl="0" indent="-228600" algn="l" rtl="0">
              <a:spcBef>
                <a:spcPts val="0"/>
              </a:spcBef>
              <a:spcAft>
                <a:spcPts val="0"/>
              </a:spcAft>
              <a:buClr>
                <a:schemeClr val="dk1"/>
              </a:buClr>
              <a:buSzPts val="1200"/>
              <a:buFont typeface="Arial"/>
              <a:buAutoNum type="arabicPeriod"/>
            </a:pPr>
            <a:r>
              <a:rPr lang="en-US"/>
              <a:t>Tell story.</a:t>
            </a:r>
            <a:endParaRPr/>
          </a:p>
          <a:p>
            <a:pPr marL="228600" lvl="0" indent="-228600" algn="l" rtl="0">
              <a:spcBef>
                <a:spcPts val="0"/>
              </a:spcBef>
              <a:spcAft>
                <a:spcPts val="0"/>
              </a:spcAft>
              <a:buClr>
                <a:schemeClr val="dk1"/>
              </a:buClr>
              <a:buSzPts val="1200"/>
              <a:buFont typeface="Arial"/>
              <a:buAutoNum type="arabicPeriod"/>
            </a:pPr>
            <a:r>
              <a:rPr lang="en-US"/>
              <a:t>Ask Question, “What would you do?” or How would you approach teaching the difference between loud and soft?</a:t>
            </a:r>
            <a:endParaRPr/>
          </a:p>
          <a:p>
            <a:pPr marL="228600" lvl="0" indent="-228600" algn="l" rtl="0">
              <a:spcBef>
                <a:spcPts val="0"/>
              </a:spcBef>
              <a:spcAft>
                <a:spcPts val="0"/>
              </a:spcAft>
              <a:buClr>
                <a:schemeClr val="dk1"/>
              </a:buClr>
              <a:buSzPts val="1200"/>
              <a:buFont typeface="Arial"/>
              <a:buAutoNum type="arabicPeriod"/>
            </a:pPr>
            <a:r>
              <a:rPr lang="en-US"/>
              <a:t>Participants turn go elbow partner(s) and discuss for 1 minute</a:t>
            </a:r>
            <a:endParaRPr/>
          </a:p>
          <a:p>
            <a:pPr marL="228600" lvl="0" indent="-228600" algn="l" rtl="0">
              <a:spcBef>
                <a:spcPts val="0"/>
              </a:spcBef>
              <a:spcAft>
                <a:spcPts val="0"/>
              </a:spcAft>
              <a:buClr>
                <a:schemeClr val="dk1"/>
              </a:buClr>
              <a:buSzPts val="1200"/>
              <a:buFont typeface="Arial"/>
              <a:buAutoNum type="arabicPeriod"/>
            </a:pPr>
            <a:r>
              <a:rPr lang="en-US"/>
              <a:t>Listen to 2-3 ideas</a:t>
            </a:r>
            <a:endParaRPr/>
          </a:p>
          <a:p>
            <a:pPr marL="228600" lvl="0" indent="-228600" algn="l" rtl="0">
              <a:spcBef>
                <a:spcPts val="0"/>
              </a:spcBef>
              <a:spcAft>
                <a:spcPts val="0"/>
              </a:spcAft>
              <a:buClr>
                <a:schemeClr val="dk1"/>
              </a:buClr>
              <a:buSzPts val="1200"/>
              <a:buFont typeface="Arial"/>
              <a:buAutoNum type="arabicPeriod"/>
            </a:pPr>
            <a:r>
              <a:rPr lang="en-US"/>
              <a:t>Play video in next slide</a:t>
            </a:r>
            <a:endParaRPr/>
          </a:p>
          <a:p>
            <a:pPr marL="0" marR="0" lvl="0" indent="0" algn="l" rtl="0">
              <a:spcBef>
                <a:spcPts val="0"/>
              </a:spcBef>
              <a:spcAft>
                <a:spcPts val="0"/>
              </a:spcAft>
              <a:buNone/>
            </a:pPr>
            <a:endParaRPr/>
          </a:p>
        </p:txBody>
      </p:sp>
      <p:sp>
        <p:nvSpPr>
          <p:cNvPr id="42" name="Google Shape;42;p3: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5f13b7bcc3_0_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5f13b7bcc3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2" name="Google Shape;292;g5f13b7bcc3_0_98: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20: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Let’s take a look at the 2</a:t>
            </a:r>
            <a:r>
              <a:rPr lang="en-US" baseline="30000"/>
              <a:t>nd</a:t>
            </a:r>
            <a:r>
              <a:rPr lang="en-US"/>
              <a:t> Grade UDL Lesson Plan for a general music class.  </a:t>
            </a:r>
            <a:endParaRPr/>
          </a:p>
          <a:p>
            <a:pPr marL="0" marR="0" lvl="0" indent="0" algn="l" rtl="0">
              <a:spcBef>
                <a:spcPts val="0"/>
              </a:spcBef>
              <a:spcAft>
                <a:spcPts val="0"/>
              </a:spcAft>
              <a:buNone/>
            </a:pPr>
            <a:r>
              <a:rPr lang="en-US"/>
              <a:t>Partner with 1 or 2 “Elbow Partners” and analyze this lesson plan using your UDL Guidelines Table and UDL Infographics.</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a:t>Answer the following question with your partner or partners:</a:t>
            </a:r>
            <a:endParaRPr/>
          </a:p>
          <a:p>
            <a:pPr marL="0" marR="0" lvl="0" indent="0" algn="l" rtl="0">
              <a:spcBef>
                <a:spcPts val="0"/>
              </a:spcBef>
              <a:spcAft>
                <a:spcPts val="0"/>
              </a:spcAft>
              <a:buNone/>
            </a:pPr>
            <a:r>
              <a:rPr lang="en-US"/>
              <a:t>What are the examples of Engagement?  (15 mins to digest lesson plan and select)</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singing and/or playing instruments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Displayed timer for self-management</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Writing the melodic patterns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group or independent work</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familiar song and choice of animals</a:t>
            </a:r>
            <a:endParaRPr/>
          </a:p>
          <a:p>
            <a:pPr marL="0" marR="0" lvl="0" indent="0" algn="l" rtl="0">
              <a:spcBef>
                <a:spcPts val="0"/>
              </a:spcBef>
              <a:spcAft>
                <a:spcPts val="0"/>
              </a:spcAft>
              <a:buNone/>
            </a:pPr>
            <a:r>
              <a:rPr lang="en-US"/>
              <a:t>What are the examples of Representation?  (8 mins)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Solfege patterns are sung, used with hand signs, and written on the board</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Rhythms for patterns displayed on board and with cards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color to represent solfege</a:t>
            </a:r>
            <a:endParaRPr/>
          </a:p>
          <a:p>
            <a:pPr marL="0" marR="0" lvl="0" indent="0" algn="l" rtl="0">
              <a:lnSpc>
                <a:spcPct val="100000"/>
              </a:lnSpc>
              <a:spcBef>
                <a:spcPts val="0"/>
              </a:spcBef>
              <a:spcAft>
                <a:spcPts val="0"/>
              </a:spcAft>
              <a:buClr>
                <a:schemeClr val="dk1"/>
              </a:buClr>
              <a:buSzPts val="1200"/>
              <a:buFont typeface="Arial"/>
              <a:buNone/>
            </a:pPr>
            <a:r>
              <a:rPr lang="en-US"/>
              <a:t>What are the examples of Action &amp; Expression?  (8 mins)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color or written solfege</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Performance (singing/playing/signing)</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Rhythmic Complexity</a:t>
            </a:r>
            <a:endParaRPr/>
          </a:p>
          <a:p>
            <a:pPr marL="0" marR="0" lvl="0" indent="0" algn="l" rtl="0">
              <a:spcBef>
                <a:spcPts val="0"/>
              </a:spcBef>
              <a:spcAft>
                <a:spcPts val="0"/>
              </a:spcAft>
              <a:buNone/>
            </a:pPr>
            <a:endParaRPr/>
          </a:p>
        </p:txBody>
      </p:sp>
      <p:sp>
        <p:nvSpPr>
          <p:cNvPr id="301" name="Google Shape;301;p20: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5f13b7bcc3_0_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5f13b7bcc3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Let’s take a look at the 2</a:t>
            </a:r>
            <a:r>
              <a:rPr lang="en-US" baseline="30000"/>
              <a:t>nd</a:t>
            </a:r>
            <a:r>
              <a:rPr lang="en-US"/>
              <a:t> Grade UDL Lesson Plan for a general music class.  </a:t>
            </a:r>
            <a:endParaRPr/>
          </a:p>
          <a:p>
            <a:pPr marL="0" marR="0" lvl="0" indent="0" algn="l" rtl="0">
              <a:spcBef>
                <a:spcPts val="0"/>
              </a:spcBef>
              <a:spcAft>
                <a:spcPts val="0"/>
              </a:spcAft>
              <a:buNone/>
            </a:pPr>
            <a:r>
              <a:rPr lang="en-US"/>
              <a:t>Partner with 1 or 2 “Elbow Partners” and analyze this lesson plan using your UDL Guidelines Table and UDL Infographics.</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a:t>Answer the following question with your partner or partners:</a:t>
            </a:r>
            <a:endParaRPr/>
          </a:p>
          <a:p>
            <a:pPr marL="0" marR="0" lvl="0" indent="0" algn="l" rtl="0">
              <a:spcBef>
                <a:spcPts val="0"/>
              </a:spcBef>
              <a:spcAft>
                <a:spcPts val="0"/>
              </a:spcAft>
              <a:buNone/>
            </a:pPr>
            <a:r>
              <a:rPr lang="en-US"/>
              <a:t>What are the examples of Engagement?  (15 mins to digest lesson plan and select)</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singing and/or playing instruments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Displayed timer for self-management</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Writing the melodic patterns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group or independent work</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familiar song and choice of animals</a:t>
            </a:r>
            <a:endParaRPr/>
          </a:p>
          <a:p>
            <a:pPr marL="0" marR="0" lvl="0" indent="0" algn="l" rtl="0">
              <a:spcBef>
                <a:spcPts val="0"/>
              </a:spcBef>
              <a:spcAft>
                <a:spcPts val="0"/>
              </a:spcAft>
              <a:buNone/>
            </a:pPr>
            <a:r>
              <a:rPr lang="en-US"/>
              <a:t>What are the examples of Representation?  (8 mins)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Solfege patterns are sung, used with hand signs, and written on the board</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Rhythms for patterns displayed on board and with cards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color to represent solfege</a:t>
            </a:r>
            <a:endParaRPr/>
          </a:p>
          <a:p>
            <a:pPr marL="0" marR="0" lvl="0" indent="0" algn="l" rtl="0">
              <a:lnSpc>
                <a:spcPct val="100000"/>
              </a:lnSpc>
              <a:spcBef>
                <a:spcPts val="0"/>
              </a:spcBef>
              <a:spcAft>
                <a:spcPts val="0"/>
              </a:spcAft>
              <a:buClr>
                <a:schemeClr val="dk1"/>
              </a:buClr>
              <a:buSzPts val="1200"/>
              <a:buFont typeface="Arial"/>
              <a:buNone/>
            </a:pPr>
            <a:r>
              <a:rPr lang="en-US"/>
              <a:t>What are the examples of Action &amp; Expression?  (8 mins)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color or written solfege</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Performance (singing/playing/signing)</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Rhythmic Complexity</a:t>
            </a:r>
            <a:endParaRPr/>
          </a:p>
          <a:p>
            <a:pPr marL="0" marR="0" lvl="0" indent="0" algn="l" rtl="0">
              <a:spcBef>
                <a:spcPts val="0"/>
              </a:spcBef>
              <a:spcAft>
                <a:spcPts val="0"/>
              </a:spcAft>
              <a:buNone/>
            </a:pPr>
            <a:endParaRPr/>
          </a:p>
        </p:txBody>
      </p:sp>
      <p:sp>
        <p:nvSpPr>
          <p:cNvPr id="311" name="Google Shape;311;g5f13b7bcc3_0_20: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5f13b7bcc3_0_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g5f13b7bcc3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Let’s take a look at the 2</a:t>
            </a:r>
            <a:r>
              <a:rPr lang="en-US" baseline="30000"/>
              <a:t>nd</a:t>
            </a:r>
            <a:r>
              <a:rPr lang="en-US"/>
              <a:t> Grade UDL Lesson Plan for a general music class.  </a:t>
            </a:r>
            <a:endParaRPr/>
          </a:p>
          <a:p>
            <a:pPr marL="0" marR="0" lvl="0" indent="0" algn="l" rtl="0">
              <a:spcBef>
                <a:spcPts val="0"/>
              </a:spcBef>
              <a:spcAft>
                <a:spcPts val="0"/>
              </a:spcAft>
              <a:buNone/>
            </a:pPr>
            <a:r>
              <a:rPr lang="en-US"/>
              <a:t>Partner with 1 or 2 “Elbow Partners” and analyze this lesson plan using your UDL Guidelines Table and UDL Infographics.</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a:t>Answer the following question with your partner or partners:</a:t>
            </a:r>
            <a:endParaRPr/>
          </a:p>
          <a:p>
            <a:pPr marL="0" marR="0" lvl="0" indent="0" algn="l" rtl="0">
              <a:spcBef>
                <a:spcPts val="0"/>
              </a:spcBef>
              <a:spcAft>
                <a:spcPts val="0"/>
              </a:spcAft>
              <a:buNone/>
            </a:pPr>
            <a:r>
              <a:rPr lang="en-US"/>
              <a:t>What are the examples of Engagement?  (15 mins to digest lesson plan and select)</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singing and/or playing instruments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Displayed timer for self-management</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Writing the melodic patterns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group or independent work</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familiar song and choice of animals</a:t>
            </a:r>
            <a:endParaRPr/>
          </a:p>
          <a:p>
            <a:pPr marL="0" marR="0" lvl="0" indent="0" algn="l" rtl="0">
              <a:spcBef>
                <a:spcPts val="0"/>
              </a:spcBef>
              <a:spcAft>
                <a:spcPts val="0"/>
              </a:spcAft>
              <a:buNone/>
            </a:pPr>
            <a:r>
              <a:rPr lang="en-US"/>
              <a:t>What are the examples of Representation?  (8 mins)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Solfege patterns are sung, used with hand signs, and written on the board</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Rhythms for patterns displayed on board and with cards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color to represent solfege</a:t>
            </a:r>
            <a:endParaRPr/>
          </a:p>
          <a:p>
            <a:pPr marL="0" marR="0" lvl="0" indent="0" algn="l" rtl="0">
              <a:lnSpc>
                <a:spcPct val="100000"/>
              </a:lnSpc>
              <a:spcBef>
                <a:spcPts val="0"/>
              </a:spcBef>
              <a:spcAft>
                <a:spcPts val="0"/>
              </a:spcAft>
              <a:buClr>
                <a:schemeClr val="dk1"/>
              </a:buClr>
              <a:buSzPts val="1200"/>
              <a:buFont typeface="Arial"/>
              <a:buNone/>
            </a:pPr>
            <a:r>
              <a:rPr lang="en-US"/>
              <a:t>What are the examples of Action &amp; Expression?  (8 mins)</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Use of color or written solfege</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Performance (singing/playing/signing)</a:t>
            </a:r>
            <a:endParaRPr/>
          </a:p>
          <a:p>
            <a:pPr marL="628650" lvl="1" indent="-171450" algn="l" rtl="0">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Choice of Rhythmic Complexity</a:t>
            </a:r>
            <a:endParaRPr/>
          </a:p>
          <a:p>
            <a:pPr marL="0" marR="0" lvl="0" indent="0" algn="l" rtl="0">
              <a:spcBef>
                <a:spcPts val="0"/>
              </a:spcBef>
              <a:spcAft>
                <a:spcPts val="0"/>
              </a:spcAft>
              <a:buNone/>
            </a:pPr>
            <a:endParaRPr/>
          </a:p>
        </p:txBody>
      </p:sp>
      <p:sp>
        <p:nvSpPr>
          <p:cNvPr id="321" name="Google Shape;321;g5f13b7bcc3_0_31: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22: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Taking a look at the criteria chart marked Version 1. This version was first created for the lesson.</a:t>
            </a:r>
            <a:endParaRPr/>
          </a:p>
          <a:p>
            <a:pPr marL="0" marR="0" lvl="0" indent="0" algn="l" rtl="0">
              <a:spcBef>
                <a:spcPts val="0"/>
              </a:spcBef>
              <a:spcAft>
                <a:spcPts val="0"/>
              </a:spcAft>
              <a:buNone/>
            </a:pPr>
            <a:r>
              <a:rPr lang="en-US"/>
              <a:t>What are the Pluses, the positive elements of this assessment?</a:t>
            </a:r>
            <a:endParaRPr/>
          </a:p>
          <a:p>
            <a:pPr marL="0" marR="0" lvl="0" indent="0" algn="l" rtl="0">
              <a:spcBef>
                <a:spcPts val="0"/>
              </a:spcBef>
              <a:spcAft>
                <a:spcPts val="0"/>
              </a:spcAft>
              <a:buNone/>
            </a:pPr>
            <a:r>
              <a:rPr lang="en-US"/>
              <a:t>Possible Answer:</a:t>
            </a:r>
            <a:endParaRPr/>
          </a:p>
          <a:p>
            <a:pPr marL="171450" lvl="0" indent="-171450" algn="l" rtl="0">
              <a:spcBef>
                <a:spcPts val="0"/>
              </a:spcBef>
              <a:spcAft>
                <a:spcPts val="0"/>
              </a:spcAft>
              <a:buClr>
                <a:schemeClr val="dk1"/>
              </a:buClr>
              <a:buSzPts val="1200"/>
              <a:buFont typeface="Arial"/>
              <a:buChar char="•"/>
            </a:pPr>
            <a:r>
              <a:rPr lang="en-US"/>
              <a:t>It measures the accurate performance of the student’s composition by pitch and rhythm, breaking down the learning to using these two musical elements to support student learning and assess student understanding.</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a:t>What are the Enhancements, the improvements you would suggest for this assessment?</a:t>
            </a:r>
            <a:endParaRPr/>
          </a:p>
          <a:p>
            <a:pPr marL="0" marR="0" lvl="0" indent="0" algn="l" rtl="0">
              <a:spcBef>
                <a:spcPts val="0"/>
              </a:spcBef>
              <a:spcAft>
                <a:spcPts val="0"/>
              </a:spcAft>
              <a:buNone/>
            </a:pPr>
            <a:r>
              <a:rPr lang="en-US"/>
              <a:t>Possible Answers:  </a:t>
            </a:r>
            <a:endParaRPr/>
          </a:p>
          <a:p>
            <a:pPr marL="171450" lvl="0" indent="-171450" algn="l" rtl="0">
              <a:spcBef>
                <a:spcPts val="0"/>
              </a:spcBef>
              <a:spcAft>
                <a:spcPts val="0"/>
              </a:spcAft>
              <a:buClr>
                <a:schemeClr val="dk1"/>
              </a:buClr>
              <a:buSzPts val="1200"/>
              <a:buFont typeface="Arial"/>
              <a:buChar char="•"/>
            </a:pPr>
            <a:r>
              <a:rPr lang="en-US"/>
              <a:t>It doesn’t assess the creation of the composition, the accurate use of the musical elements which are addressed in the standard.</a:t>
            </a:r>
            <a:endParaRPr/>
          </a:p>
          <a:p>
            <a:pPr marL="171450" lvl="0" indent="-171450" algn="l" rtl="0">
              <a:spcBef>
                <a:spcPts val="0"/>
              </a:spcBef>
              <a:spcAft>
                <a:spcPts val="0"/>
              </a:spcAft>
              <a:buClr>
                <a:schemeClr val="dk1"/>
              </a:buClr>
              <a:buSzPts val="1200"/>
              <a:buFont typeface="Arial"/>
              <a:buChar char="•"/>
            </a:pPr>
            <a:r>
              <a:rPr lang="en-US"/>
              <a:t>It measures student behavior, which is not a standard.</a:t>
            </a:r>
            <a:endParaRPr/>
          </a:p>
          <a:p>
            <a:pPr marL="171450" lvl="0" indent="-171450" algn="l" rtl="0">
              <a:spcBef>
                <a:spcPts val="0"/>
              </a:spcBef>
              <a:spcAft>
                <a:spcPts val="0"/>
              </a:spcAft>
              <a:buClr>
                <a:schemeClr val="dk1"/>
              </a:buClr>
              <a:buSzPts val="1200"/>
              <a:buFont typeface="Arial"/>
              <a:buChar char="•"/>
            </a:pPr>
            <a:r>
              <a:rPr lang="en-US"/>
              <a:t>Pitch, Rhythm and Performance measures the student(s) performance.  The Performance category seems redundant.</a:t>
            </a:r>
            <a:endParaRPr/>
          </a:p>
          <a:p>
            <a:pPr marL="171450" lvl="0" indent="-171450" algn="l" rtl="0">
              <a:spcBef>
                <a:spcPts val="0"/>
              </a:spcBef>
              <a:spcAft>
                <a:spcPts val="0"/>
              </a:spcAft>
              <a:buClr>
                <a:schemeClr val="dk1"/>
              </a:buClr>
              <a:buSzPts val="1200"/>
              <a:buFont typeface="Arial"/>
              <a:buChar char="•"/>
            </a:pPr>
            <a:r>
              <a:rPr lang="en-US"/>
              <a:t>How do you measure student understanding for selection of animals and their created compositions representing the animal?</a:t>
            </a:r>
            <a:endParaRPr/>
          </a:p>
          <a:p>
            <a:pPr marL="171450" lvl="0" indent="-171450" algn="l" rtl="0">
              <a:spcBef>
                <a:spcPts val="0"/>
              </a:spcBef>
              <a:spcAft>
                <a:spcPts val="0"/>
              </a:spcAft>
              <a:buClr>
                <a:schemeClr val="dk1"/>
              </a:buClr>
              <a:buSzPts val="1200"/>
              <a:buFont typeface="Arial"/>
              <a:buChar char="•"/>
            </a:pPr>
            <a:r>
              <a:rPr lang="en-US"/>
              <a:t>Perhaps not having a – (a negative marking), replace it with a marking that demonstrates “keep on improving” (a positive reinforcement marking still demonstrating need for improvement)</a:t>
            </a:r>
            <a:endParaRPr/>
          </a:p>
          <a:p>
            <a:pPr marL="171450" lvl="0" indent="-171450" algn="l" rtl="0">
              <a:spcBef>
                <a:spcPts val="0"/>
              </a:spcBef>
              <a:spcAft>
                <a:spcPts val="0"/>
              </a:spcAft>
              <a:buClr>
                <a:schemeClr val="dk1"/>
              </a:buClr>
              <a:buSzPts val="1200"/>
              <a:buFont typeface="Arial"/>
              <a:buChar char="•"/>
            </a:pPr>
            <a:r>
              <a:rPr lang="en-US"/>
              <a:t>Why not just create one table with the +/achieved.  The minus sign isn’t giving the student any additional information.</a:t>
            </a:r>
            <a:endParaRPr/>
          </a:p>
          <a:p>
            <a:pPr marL="0" marR="0" lvl="0" indent="0" algn="l" rtl="0">
              <a:spcBef>
                <a:spcPts val="0"/>
              </a:spcBef>
              <a:spcAft>
                <a:spcPts val="0"/>
              </a:spcAft>
              <a:buNone/>
            </a:pPr>
            <a:endParaRPr/>
          </a:p>
        </p:txBody>
      </p:sp>
      <p:sp>
        <p:nvSpPr>
          <p:cNvPr id="331" name="Google Shape;331;p22: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23: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Here’s the new assessment, Version 2.</a:t>
            </a:r>
            <a:endParaRPr/>
          </a:p>
          <a:p>
            <a:pPr marL="0" marR="0" lvl="0" indent="0" algn="l" rtl="0">
              <a:spcBef>
                <a:spcPts val="0"/>
              </a:spcBef>
              <a:spcAft>
                <a:spcPts val="0"/>
              </a:spcAft>
              <a:buNone/>
            </a:pPr>
            <a:r>
              <a:rPr lang="en-US"/>
              <a:t>What do you notice?</a:t>
            </a:r>
            <a:endParaRPr/>
          </a:p>
          <a:p>
            <a:pPr marL="0" marR="0" lvl="0" indent="0" algn="l" rtl="0">
              <a:spcBef>
                <a:spcPts val="0"/>
              </a:spcBef>
              <a:spcAft>
                <a:spcPts val="0"/>
              </a:spcAft>
              <a:buNone/>
            </a:pPr>
            <a:endParaRPr/>
          </a:p>
        </p:txBody>
      </p:sp>
      <p:sp>
        <p:nvSpPr>
          <p:cNvPr id="339" name="Google Shape;339;p23: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4: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t>Here are two versions of the a UDL Lesson Template, providing you choice in that UDL way.</a:t>
            </a:r>
            <a:endParaRPr/>
          </a:p>
          <a:p>
            <a:pPr marL="0" marR="0" lvl="0" indent="0" algn="l" rtl="0">
              <a:spcBef>
                <a:spcPts val="0"/>
              </a:spcBef>
              <a:spcAft>
                <a:spcPts val="0"/>
              </a:spcAft>
              <a:buNone/>
            </a:pPr>
            <a:endParaRPr/>
          </a:p>
        </p:txBody>
      </p:sp>
      <p:sp>
        <p:nvSpPr>
          <p:cNvPr id="347" name="Google Shape;347;p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5: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4" name="Google Shape;354;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6: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1" name="Google Shape;361;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27: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“Let’s take a quick assessment of what you learned from today’s training.  To do this, we will do an exercise called “Partner’s Report.”</a:t>
            </a:r>
            <a:endParaRPr/>
          </a:p>
          <a:p>
            <a:pPr marL="0" marR="0" lvl="0" indent="0" algn="l" rtl="0">
              <a:spcBef>
                <a:spcPts val="0"/>
              </a:spcBef>
              <a:spcAft>
                <a:spcPts val="0"/>
              </a:spcAft>
              <a:buNone/>
            </a:pPr>
            <a:r>
              <a:rPr lang="en-US"/>
              <a:t>Here are the steps:</a:t>
            </a:r>
            <a:endParaRPr/>
          </a:p>
          <a:p>
            <a:pPr marL="228600" lvl="0" indent="-228600" algn="l" rtl="0">
              <a:spcBef>
                <a:spcPts val="0"/>
              </a:spcBef>
              <a:spcAft>
                <a:spcPts val="0"/>
              </a:spcAft>
              <a:buClr>
                <a:schemeClr val="dk1"/>
              </a:buClr>
              <a:buSzPts val="1200"/>
              <a:buFont typeface="Arial"/>
              <a:buAutoNum type="arabicPeriod"/>
            </a:pPr>
            <a:r>
              <a:rPr lang="en-US"/>
              <a:t>You will take 2 minutes to quietly choose 2 words that best describe what you learned today.  Know the reasons why you chose those 2 words.</a:t>
            </a:r>
            <a:endParaRPr/>
          </a:p>
          <a:p>
            <a:pPr marL="228600" lvl="0" indent="-228600" algn="l" rtl="0">
              <a:spcBef>
                <a:spcPts val="0"/>
              </a:spcBef>
              <a:spcAft>
                <a:spcPts val="0"/>
              </a:spcAft>
              <a:buClr>
                <a:schemeClr val="dk1"/>
              </a:buClr>
              <a:buSzPts val="1200"/>
              <a:buFont typeface="Arial"/>
              <a:buAutoNum type="arabicPeriod"/>
            </a:pPr>
            <a:r>
              <a:rPr lang="en-US"/>
              <a:t>Everyone will then stand up, move and find two other partners across the room.  You will create a trio.</a:t>
            </a:r>
            <a:endParaRPr/>
          </a:p>
          <a:p>
            <a:pPr marL="228600" lvl="0" indent="-228600" algn="l" rtl="0">
              <a:spcBef>
                <a:spcPts val="0"/>
              </a:spcBef>
              <a:spcAft>
                <a:spcPts val="0"/>
              </a:spcAft>
              <a:buClr>
                <a:schemeClr val="dk1"/>
              </a:buClr>
              <a:buSzPts val="1200"/>
              <a:buFont typeface="Arial"/>
              <a:buAutoNum type="arabicPeriod"/>
            </a:pPr>
            <a:r>
              <a:rPr lang="en-US"/>
              <a:t>Each person in the trio will then have 1 minute to say their 2 words and why they chose those 2 words.  REMEMBER to listen carefully, because you might be asked to report out to the whole group at the end.”</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US"/>
              <a:t>Start the facilitation process.</a:t>
            </a:r>
            <a:endParaRPr/>
          </a:p>
          <a:p>
            <a:pPr marL="0" marR="0" lvl="0" indent="0" algn="l" rtl="0">
              <a:spcBef>
                <a:spcPts val="0"/>
              </a:spcBef>
              <a:spcAft>
                <a:spcPts val="0"/>
              </a:spcAft>
              <a:buNone/>
            </a:pPr>
            <a:endParaRPr/>
          </a:p>
        </p:txBody>
      </p:sp>
      <p:sp>
        <p:nvSpPr>
          <p:cNvPr id="368" name="Google Shape;368;p27: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 name="Google Shape;49;p4: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b="1">
                <a:solidFill>
                  <a:schemeClr val="dk1"/>
                </a:solidFill>
                <a:latin typeface="Arial"/>
                <a:ea typeface="Arial"/>
                <a:cs typeface="Arial"/>
                <a:sym typeface="Arial"/>
              </a:rPr>
              <a:t>K Planning for Sensory Sensitivities </a:t>
            </a:r>
            <a:endParaRPr sz="1200">
              <a:solidFill>
                <a:schemeClr val="dk1"/>
              </a:solidFill>
              <a:latin typeface="Arial"/>
              <a:ea typeface="Arial"/>
              <a:cs typeface="Arial"/>
              <a:sym typeface="Arial"/>
            </a:endParaRPr>
          </a:p>
          <a:p>
            <a:pPr marL="0" marR="0" lvl="0" indent="0" algn="l" rtl="0">
              <a:spcBef>
                <a:spcPts val="0"/>
              </a:spcBef>
              <a:spcAft>
                <a:spcPts val="0"/>
              </a:spcAft>
              <a:buNone/>
            </a:pPr>
            <a:r>
              <a:rPr lang="en-US" sz="1200">
                <a:solidFill>
                  <a:schemeClr val="dk1"/>
                </a:solidFill>
                <a:latin typeface="Arial"/>
                <a:ea typeface="Arial"/>
                <a:cs typeface="Arial"/>
                <a:sym typeface="Arial"/>
              </a:rPr>
              <a:t>Whole class covering ears to not single out student</a:t>
            </a:r>
            <a:endParaRPr/>
          </a:p>
          <a:p>
            <a:pPr marL="0" marR="0" lvl="0" indent="0" algn="l" rtl="0">
              <a:spcBef>
                <a:spcPts val="0"/>
              </a:spcBef>
              <a:spcAft>
                <a:spcPts val="0"/>
              </a:spcAft>
              <a:buNone/>
            </a:pPr>
            <a:endParaRPr/>
          </a:p>
        </p:txBody>
      </p:sp>
      <p:sp>
        <p:nvSpPr>
          <p:cNvPr id="50" name="Google Shape;50;p4: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28: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4" name="Google Shape;374;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5: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 name="Google Shape;56;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f13b7bcc3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5f13b7bcc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 name="Google Shape;65;g5f13b7bcc3_0_0:notes"/>
          <p:cNvSpPr txBox="1">
            <a:spLocks noGrp="1"/>
          </p:cNvSpPr>
          <p:nvPr>
            <p:ph type="sldNum" idx="12"/>
          </p:nvPr>
        </p:nvSpPr>
        <p:spPr>
          <a:xfrm>
            <a:off x="3884612" y="8685213"/>
            <a:ext cx="2971800" cy="457200"/>
          </a:xfrm>
          <a:prstGeom prst="rect">
            <a:avLst/>
          </a:prstGeom>
        </p:spPr>
        <p:txBody>
          <a:bodyPr spcFirstLastPara="1" wrap="square" lIns="91425" tIns="91425" rIns="91425" bIns="91425" anchor="b" anchorCtr="0">
            <a:noAutofit/>
          </a:bodyPr>
          <a:lstStyle/>
          <a:p>
            <a:pPr marL="0" lvl="0" indent="88900" algn="l" rtl="0">
              <a:spcBef>
                <a:spcPts val="0"/>
              </a:spcBef>
              <a:spcAft>
                <a:spcPts val="0"/>
              </a:spcAft>
              <a:buClr>
                <a:srgbClr val="000000"/>
              </a:buClr>
              <a:buSzPts val="1400"/>
              <a:buFont typeface="Arial"/>
              <a:buNone/>
            </a:pPr>
            <a:endParaRPr/>
          </a:p>
          <a:p>
            <a:pPr marL="457200" lvl="1" indent="0" algn="l" rtl="0">
              <a:spcBef>
                <a:spcPts val="0"/>
              </a:spcBef>
              <a:spcAft>
                <a:spcPts val="0"/>
              </a:spcAft>
              <a:buClr>
                <a:srgbClr val="000000"/>
              </a:buClr>
              <a:buSzPts val="1400"/>
              <a:buFont typeface="Courier New"/>
              <a:buNone/>
            </a:pPr>
            <a:endParaRPr/>
          </a:p>
          <a:p>
            <a:pPr marL="914400" lvl="2" indent="0" algn="l" rtl="0">
              <a:spcBef>
                <a:spcPts val="0"/>
              </a:spcBef>
              <a:spcAft>
                <a:spcPts val="0"/>
              </a:spcAft>
              <a:buClr>
                <a:srgbClr val="000000"/>
              </a:buClr>
              <a:buSzPts val="1400"/>
              <a:buFont typeface="Noto Sans Symbols"/>
              <a:buNone/>
            </a:pPr>
            <a:endParaRPr/>
          </a:p>
          <a:p>
            <a:pPr marL="1371600" lvl="3" indent="0" algn="l" rtl="0">
              <a:spcBef>
                <a:spcPts val="0"/>
              </a:spcBef>
              <a:spcAft>
                <a:spcPts val="0"/>
              </a:spcAft>
              <a:buClr>
                <a:srgbClr val="000000"/>
              </a:buClr>
              <a:buSzPts val="1400"/>
              <a:buFont typeface="Arial"/>
              <a:buNone/>
            </a:pPr>
            <a:endParaRPr/>
          </a:p>
          <a:p>
            <a:pPr marL="1828800" lvl="4" indent="0" algn="l" rtl="0">
              <a:spcBef>
                <a:spcPts val="0"/>
              </a:spcBef>
              <a:spcAft>
                <a:spcPts val="0"/>
              </a:spcAft>
              <a:buClr>
                <a:srgbClr val="000000"/>
              </a:buClr>
              <a:buSzPts val="1400"/>
              <a:buFont typeface="Courier New"/>
              <a:buNone/>
            </a:pPr>
            <a:endParaRPr/>
          </a:p>
          <a:p>
            <a:pPr marL="2286000" lvl="5" indent="0" algn="l" rtl="0">
              <a:spcBef>
                <a:spcPts val="0"/>
              </a:spcBef>
              <a:spcAft>
                <a:spcPts val="0"/>
              </a:spcAft>
              <a:buClr>
                <a:srgbClr val="000000"/>
              </a:buClr>
              <a:buSzPts val="1400"/>
              <a:buFont typeface="Noto Sans Symbols"/>
              <a:buNone/>
            </a:pPr>
            <a:endParaRPr/>
          </a:p>
          <a:p>
            <a:pPr marL="2743200" lvl="6" indent="0" algn="l" rtl="0">
              <a:spcBef>
                <a:spcPts val="0"/>
              </a:spcBef>
              <a:spcAft>
                <a:spcPts val="0"/>
              </a:spcAft>
              <a:buClr>
                <a:srgbClr val="000000"/>
              </a:buClr>
              <a:buSzPts val="1400"/>
              <a:buFont typeface="Arial"/>
              <a:buNone/>
            </a:pPr>
            <a:endParaRPr/>
          </a:p>
          <a:p>
            <a:pPr marL="3200400" lvl="7" indent="0" algn="l" rtl="0">
              <a:spcBef>
                <a:spcPts val="0"/>
              </a:spcBef>
              <a:spcAft>
                <a:spcPts val="0"/>
              </a:spcAft>
              <a:buClr>
                <a:srgbClr val="000000"/>
              </a:buClr>
              <a:buSzPts val="1400"/>
              <a:buFont typeface="Courier New"/>
              <a:buNone/>
            </a:pPr>
            <a:endParaRPr/>
          </a:p>
          <a:p>
            <a:pPr marL="3657600" lvl="8" indent="0" algn="l" rtl="0">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5f13b7bcc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 name="Google Shape;72;g5f13b7bcc3_0_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6: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a:t>Notice “Average Student A”, she has low ability with Factor 1, average ability with Factor 2, low ability with Factor 3, high ability with Factor 4 and so on.</a:t>
            </a:r>
            <a:endParaRPr/>
          </a:p>
          <a:p>
            <a:pPr marL="0" marR="0" lvl="0" indent="0" algn="l" rtl="0">
              <a:spcBef>
                <a:spcPts val="0"/>
              </a:spcBef>
              <a:spcAft>
                <a:spcPts val="0"/>
              </a:spcAft>
              <a:buNone/>
            </a:pPr>
            <a:br>
              <a:rPr lang="en-US"/>
            </a:br>
            <a:r>
              <a:rPr lang="en-US"/>
              <a:t>Now let’s look at “Average Student B”.  What is her ability with Factor 1? (High)  What is her ability with Factor 2? (High)  What is her ability with Factor 3? (Average)  What is her ability with Factor 4? (Low) and so on.</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1"/>
              <a:t>In your own words, define “Student Variability.”  You have 1 min and 20 seconds to quietly write the definition down.  Your time begins now.</a:t>
            </a:r>
            <a:endParaRPr/>
          </a:p>
          <a:p>
            <a:pPr marL="0" marR="0" lvl="0" indent="0" algn="l" rtl="0">
              <a:spcBef>
                <a:spcPts val="0"/>
              </a:spcBef>
              <a:spcAft>
                <a:spcPts val="0"/>
              </a:spcAft>
              <a:buNone/>
            </a:pPr>
            <a:r>
              <a:rPr lang="en-US" b="1"/>
              <a:t>With your elbow partner,  read your definitions to each other and discuss your thoughts about the definitions. (2 minutes)</a:t>
            </a:r>
            <a:endParaRPr/>
          </a:p>
          <a:p>
            <a:pPr marL="0" marR="0" lvl="0" indent="0" algn="l" rtl="0">
              <a:spcBef>
                <a:spcPts val="0"/>
              </a:spcBef>
              <a:spcAft>
                <a:spcPts val="0"/>
              </a:spcAft>
              <a:buNone/>
            </a:pPr>
            <a:endParaRPr/>
          </a:p>
        </p:txBody>
      </p:sp>
      <p:sp>
        <p:nvSpPr>
          <p:cNvPr id="81" name="Google Shape;81;p6: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7: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228600" lvl="0" indent="-228600" algn="l" rtl="0">
              <a:spcBef>
                <a:spcPts val="0"/>
              </a:spcBef>
              <a:spcAft>
                <a:spcPts val="0"/>
              </a:spcAft>
              <a:buClr>
                <a:schemeClr val="dk1"/>
              </a:buClr>
              <a:buSzPts val="1200"/>
              <a:buFont typeface="Arial"/>
              <a:buAutoNum type="arabicPeriod"/>
            </a:pPr>
            <a:r>
              <a:rPr lang="en-US"/>
              <a:t>Read each phrase to ensure all participants receive the information. </a:t>
            </a:r>
            <a:endParaRPr/>
          </a:p>
          <a:p>
            <a:pPr marL="228600" lvl="0" indent="-228600" algn="l" rtl="0">
              <a:spcBef>
                <a:spcPts val="0"/>
              </a:spcBef>
              <a:spcAft>
                <a:spcPts val="0"/>
              </a:spcAft>
              <a:buClr>
                <a:schemeClr val="dk1"/>
              </a:buClr>
              <a:buSzPts val="1200"/>
              <a:buFont typeface="Arial"/>
              <a:buAutoNum type="arabicPeriod"/>
            </a:pPr>
            <a:r>
              <a:rPr lang="en-US"/>
              <a:t>State:  “Keep this in mind as we take a look at Student Variability.” </a:t>
            </a:r>
            <a:endParaRPr/>
          </a:p>
          <a:p>
            <a:pPr marL="228600" lvl="0" indent="-228600" algn="l" rtl="0">
              <a:spcBef>
                <a:spcPts val="0"/>
              </a:spcBef>
              <a:spcAft>
                <a:spcPts val="0"/>
              </a:spcAft>
              <a:buClr>
                <a:schemeClr val="dk1"/>
              </a:buClr>
              <a:buSzPts val="1200"/>
              <a:buFont typeface="Arial"/>
              <a:buAutoNum type="arabicPeriod"/>
            </a:pPr>
            <a:r>
              <a:rPr lang="en-US"/>
              <a:t>Go to next slide</a:t>
            </a:r>
            <a:endParaRPr/>
          </a:p>
          <a:p>
            <a:pPr marL="0" marR="0" lvl="0" indent="0" algn="l" rtl="0">
              <a:spcBef>
                <a:spcPts val="0"/>
              </a:spcBef>
              <a:spcAft>
                <a:spcPts val="0"/>
              </a:spcAft>
              <a:buNone/>
            </a:pPr>
            <a:endParaRPr/>
          </a:p>
        </p:txBody>
      </p:sp>
      <p:sp>
        <p:nvSpPr>
          <p:cNvPr id="88" name="Google Shape;88;p7:notes"/>
          <p:cNvSpPr txBox="1">
            <a:spLocks noGrp="1"/>
          </p:cNvSpPr>
          <p:nvPr>
            <p:ph type="sldNum" idx="12"/>
          </p:nvPr>
        </p:nvSpPr>
        <p:spPr>
          <a:xfrm>
            <a:off x="3884612" y="8685213"/>
            <a:ext cx="2971799"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7_Title Only">
  <p:cSld name="7_Title Only">
    <p:bg>
      <p:bgPr>
        <a:blipFill>
          <a:blip r:embed="rId2">
            <a:alphaModFix/>
          </a:blip>
          <a:stretch>
            <a:fillRect/>
          </a:stretch>
        </a:blipFill>
        <a:effectLst/>
      </p:bgPr>
    </p:bg>
    <p:spTree>
      <p:nvGrpSpPr>
        <p:cNvPr id="1" name="Shape 1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Only">
  <p:cSld name="1_Title Only">
    <p:bg>
      <p:bgPr>
        <a:blipFill>
          <a:blip r:embed="rId2">
            <a:alphaModFix/>
          </a:blip>
          <a:stretch>
            <a:fillRect/>
          </a:stretch>
        </a:blipFill>
        <a:effectLst/>
      </p:bgPr>
    </p:bg>
    <p:spTree>
      <p:nvGrpSpPr>
        <p:cNvPr id="1" name="Shape 11"/>
        <p:cNvGrpSpPr/>
        <p:nvPr/>
      </p:nvGrpSpPr>
      <p:grpSpPr>
        <a:xfrm>
          <a:off x="0" y="0"/>
          <a:ext cx="0" cy="0"/>
          <a:chOff x="0" y="0"/>
          <a:chExt cx="0" cy="0"/>
        </a:xfrm>
      </p:grpSpPr>
      <p:sp>
        <p:nvSpPr>
          <p:cNvPr id="12" name="Google Shape;12;p31"/>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 name="Google Shape;13;p31"/>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Only">
  <p:cSld name="2_Title Only">
    <p:bg>
      <p:bgPr>
        <a:blipFill>
          <a:blip r:embed="rId2">
            <a:alphaModFix/>
          </a:blip>
          <a:stretch>
            <a:fillRect/>
          </a:stretch>
        </a:blipFill>
        <a:effectLst/>
      </p:bgPr>
    </p:bg>
    <p:spTree>
      <p:nvGrpSpPr>
        <p:cNvPr id="1" name="Shape 14"/>
        <p:cNvGrpSpPr/>
        <p:nvPr/>
      </p:nvGrpSpPr>
      <p:grpSpPr>
        <a:xfrm>
          <a:off x="0" y="0"/>
          <a:ext cx="0" cy="0"/>
          <a:chOff x="0" y="0"/>
          <a:chExt cx="0" cy="0"/>
        </a:xfrm>
      </p:grpSpPr>
      <p:sp>
        <p:nvSpPr>
          <p:cNvPr id="15" name="Google Shape;15;p32"/>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32"/>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Only">
  <p:cSld name="3_Title Only">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3"/>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 name="Google Shape;19;p33"/>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Only">
  <p:cSld name="4_Title Only">
    <p:bg>
      <p:bgPr>
        <a:blipFill>
          <a:blip r:embed="rId2">
            <a:alphaModFix/>
          </a:blip>
          <a:stretch>
            <a:fillRect/>
          </a:stretch>
        </a:blipFill>
        <a:effectLst/>
      </p:bgPr>
    </p:bg>
    <p:spTree>
      <p:nvGrpSpPr>
        <p:cNvPr id="1" name="Shape 20"/>
        <p:cNvGrpSpPr/>
        <p:nvPr/>
      </p:nvGrpSpPr>
      <p:grpSpPr>
        <a:xfrm>
          <a:off x="0" y="0"/>
          <a:ext cx="0" cy="0"/>
          <a:chOff x="0" y="0"/>
          <a:chExt cx="0" cy="0"/>
        </a:xfrm>
      </p:grpSpPr>
      <p:sp>
        <p:nvSpPr>
          <p:cNvPr id="21" name="Google Shape;21;p34"/>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4"/>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_Title Only">
  <p:cSld name="5_Title Only">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35"/>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 name="Google Shape;25;p35"/>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6_Title Only">
  <p:cSld name="6_Title Only">
    <p:bg>
      <p:bgPr>
        <a:blipFill>
          <a:blip r:embed="rId2">
            <a:alphaModFix/>
          </a:blip>
          <a:stretch>
            <a:fillRect/>
          </a:stretch>
        </a:blipFill>
        <a:effectLst/>
      </p:bgPr>
    </p:bg>
    <p:spTree>
      <p:nvGrpSpPr>
        <p:cNvPr id="1" name="Shape 26"/>
        <p:cNvGrpSpPr/>
        <p:nvPr/>
      </p:nvGrpSpPr>
      <p:grpSpPr>
        <a:xfrm>
          <a:off x="0" y="0"/>
          <a:ext cx="0" cy="0"/>
          <a:chOff x="0" y="0"/>
          <a:chExt cx="0" cy="0"/>
        </a:xfrm>
      </p:grpSpPr>
      <p:sp>
        <p:nvSpPr>
          <p:cNvPr id="27" name="Google Shape;27;p36"/>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8" name="Google Shape;28;p36"/>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jp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hyperlink" Target="https://canvas.du.edu/courses/48727/pages/universal-design-for-learning-basics?module_item_id=536629"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ocs.google.com/presentation/d/1MkckmQxeGOzgtzKWTUKbSF_6tDaGfa3HymgN1hoxCGM/edit?usp=sharing"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hyperlink" Target="https://udlhcpss.wordpress.com/curriculum-writing-training-material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9.jpg"/><Relationship Id="rId7" Type="http://schemas.openxmlformats.org/officeDocument/2006/relationships/image" Target="../media/image51.jp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hyperlink" Target="https://docs.google.com/presentation/d/13CANUwPi8xFsJW0VVrtUBFNYm5Jx4SGp1FCpvwCl4x8/edit?usp=sharing" TargetMode="External"/><Relationship Id="rId5" Type="http://schemas.openxmlformats.org/officeDocument/2006/relationships/hyperlink" Target="http://www.brightconcepts4teachers.com/2017/10/managing-student-learning-goals.html" TargetMode="External"/><Relationship Id="rId4" Type="http://schemas.openxmlformats.org/officeDocument/2006/relationships/image" Target="../media/image50.jp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hyperlink" Target="https://claudiacaino.weebly.com/universal-design-for-learning.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hyperlink" Target="http://www.learningpersonalized.com/flexible-classroom-spaces-from-physical-change-to-instructional-change/"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hyperlink" Target="https://thenounproject.com/search/?q=feedback&amp;i=1895318#_=_"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hyperlink" Target="https://conceptdraw.com/a213c3/preview--Infographics%20-%20How%20and%20where%20do%20people%20listen%20to%20music"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68.png"/><Relationship Id="rId4" Type="http://schemas.openxmlformats.org/officeDocument/2006/relationships/image" Target="../media/image67.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https://passonable.wordpress.com/2017/04/16/universal-design-for-learning-educating-for-diversity/"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MOUdmzaZrc8"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hyperlink" Target="https://sara-pot.squarespace.com/thepotfamily/2017/9/26/s82on2xdduy7b24uopdzup3u1d0rg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8"/>
          <p:cNvSpPr txBox="1"/>
          <p:nvPr/>
        </p:nvSpPr>
        <p:spPr>
          <a:xfrm>
            <a:off x="923224" y="5115506"/>
            <a:ext cx="7443063" cy="7848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400"/>
              <a:buFont typeface="Calibri"/>
              <a:buNone/>
            </a:pPr>
            <a:r>
              <a:rPr lang="en-US" sz="2400" b="0" i="0" u="none" strike="noStrike" cap="none">
                <a:solidFill>
                  <a:schemeClr val="dk1"/>
                </a:solidFill>
                <a:latin typeface="Calibri"/>
                <a:ea typeface="Calibri"/>
                <a:cs typeface="Calibri"/>
                <a:sym typeface="Calibri"/>
              </a:rPr>
              <a:t>Compare these three pictures.  Describe what you notice. </a:t>
            </a:r>
            <a:endParaRPr/>
          </a:p>
          <a:p>
            <a:pPr marL="0" marR="0" lvl="0" indent="0" algn="ctr" rtl="0">
              <a:lnSpc>
                <a:spcPct val="100000"/>
              </a:lnSpc>
              <a:spcBef>
                <a:spcPts val="0"/>
              </a:spcBef>
              <a:spcAft>
                <a:spcPts val="0"/>
              </a:spcAft>
              <a:buClr>
                <a:schemeClr val="dk1"/>
              </a:buClr>
              <a:buSzPts val="2100"/>
              <a:buFont typeface="Calibri"/>
              <a:buNone/>
            </a:pPr>
            <a:r>
              <a:rPr lang="en-US" sz="2100" b="0" i="0" u="none" strike="noStrike" cap="none">
                <a:solidFill>
                  <a:schemeClr val="dk1"/>
                </a:solidFill>
                <a:latin typeface="Calibri"/>
                <a:ea typeface="Calibri"/>
                <a:cs typeface="Calibri"/>
                <a:sym typeface="Calibri"/>
              </a:rPr>
              <a:t>(They are not in any specific order.) </a:t>
            </a:r>
            <a:endParaRPr/>
          </a:p>
        </p:txBody>
      </p:sp>
      <p:pic>
        <p:nvPicPr>
          <p:cNvPr id="97" name="Google Shape;97;p8"/>
          <p:cNvPicPr preferRelativeResize="0"/>
          <p:nvPr/>
        </p:nvPicPr>
        <p:blipFill rotWithShape="1">
          <a:blip r:embed="rId3">
            <a:alphaModFix/>
          </a:blip>
          <a:srcRect/>
          <a:stretch/>
        </p:blipFill>
        <p:spPr>
          <a:xfrm>
            <a:off x="7459536" y="4463675"/>
            <a:ext cx="1314317" cy="49003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98" name="Google Shape;98;p8"/>
          <p:cNvPicPr preferRelativeResize="0"/>
          <p:nvPr/>
        </p:nvPicPr>
        <p:blipFill rotWithShape="1">
          <a:blip r:embed="rId4">
            <a:alphaModFix/>
          </a:blip>
          <a:srcRect l="36735" r="7819"/>
          <a:stretch/>
        </p:blipFill>
        <p:spPr>
          <a:xfrm>
            <a:off x="6194123" y="2237809"/>
            <a:ext cx="2538809" cy="206407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99" name="Google Shape;99;p8"/>
          <p:cNvPicPr preferRelativeResize="0"/>
          <p:nvPr/>
        </p:nvPicPr>
        <p:blipFill rotWithShape="1">
          <a:blip r:embed="rId5">
            <a:alphaModFix/>
          </a:blip>
          <a:srcRect l="39041" r="9849"/>
          <a:stretch/>
        </p:blipFill>
        <p:spPr>
          <a:xfrm>
            <a:off x="381000" y="2286000"/>
            <a:ext cx="2726276" cy="2084994"/>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00" name="Google Shape;100;p8"/>
          <p:cNvPicPr preferRelativeResize="0"/>
          <p:nvPr/>
        </p:nvPicPr>
        <p:blipFill rotWithShape="1">
          <a:blip r:embed="rId6">
            <a:alphaModFix/>
          </a:blip>
          <a:srcRect l="37659" r="6151"/>
          <a:stretch/>
        </p:blipFill>
        <p:spPr>
          <a:xfrm>
            <a:off x="3247854" y="2949615"/>
            <a:ext cx="2805692" cy="2084994"/>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01" name="Google Shape;101;p8"/>
          <p:cNvSpPr txBox="1"/>
          <p:nvPr/>
        </p:nvSpPr>
        <p:spPr>
          <a:xfrm>
            <a:off x="370207" y="1814615"/>
            <a:ext cx="37061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A</a:t>
            </a:r>
            <a:endParaRPr/>
          </a:p>
        </p:txBody>
      </p:sp>
      <p:sp>
        <p:nvSpPr>
          <p:cNvPr id="102" name="Google Shape;102;p8"/>
          <p:cNvSpPr txBox="1"/>
          <p:nvPr/>
        </p:nvSpPr>
        <p:spPr>
          <a:xfrm>
            <a:off x="3247853" y="2505170"/>
            <a:ext cx="37061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B</a:t>
            </a:r>
            <a:endParaRPr/>
          </a:p>
        </p:txBody>
      </p:sp>
      <p:sp>
        <p:nvSpPr>
          <p:cNvPr id="103" name="Google Shape;103;p8"/>
          <p:cNvSpPr txBox="1"/>
          <p:nvPr/>
        </p:nvSpPr>
        <p:spPr>
          <a:xfrm>
            <a:off x="6194123" y="1814615"/>
            <a:ext cx="37061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C</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9"/>
          <p:cNvSpPr txBox="1">
            <a:spLocks noGrp="1"/>
          </p:cNvSpPr>
          <p:nvPr>
            <p:ph type="body" idx="1"/>
          </p:nvPr>
        </p:nvSpPr>
        <p:spPr>
          <a:xfrm>
            <a:off x="304800" y="1710886"/>
            <a:ext cx="8610600" cy="93607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700"/>
              <a:buFont typeface="Calibri"/>
              <a:buNone/>
            </a:pPr>
            <a:r>
              <a:rPr lang="en-US" sz="1700" b="1"/>
              <a:t>A framework designed to include all students, minimizing barriers and maximizing learning. </a:t>
            </a:r>
            <a:endParaRPr sz="1700" b="1"/>
          </a:p>
        </p:txBody>
      </p:sp>
      <p:sp>
        <p:nvSpPr>
          <p:cNvPr id="109" name="Google Shape;109;p9"/>
          <p:cNvSpPr txBox="1">
            <a:spLocks noGrp="1"/>
          </p:cNvSpPr>
          <p:nvPr>
            <p:ph type="body" idx="2"/>
          </p:nvPr>
        </p:nvSpPr>
        <p:spPr>
          <a:xfrm>
            <a:off x="304800" y="1255243"/>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UDL is. . . </a:t>
            </a:r>
            <a:endParaRPr/>
          </a:p>
        </p:txBody>
      </p:sp>
      <p:sp>
        <p:nvSpPr>
          <p:cNvPr id="110" name="Google Shape;110;p9"/>
          <p:cNvSpPr txBox="1"/>
          <p:nvPr/>
        </p:nvSpPr>
        <p:spPr>
          <a:xfrm>
            <a:off x="152400" y="5784689"/>
            <a:ext cx="8763000" cy="589072"/>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chemeClr val="dk1"/>
              </a:buClr>
              <a:buSzPts val="2400"/>
              <a:buFont typeface="Calibri"/>
              <a:buNone/>
            </a:pPr>
            <a:r>
              <a:rPr lang="en-US" sz="2400" b="0" i="0" u="none" strike="noStrike" cap="none">
                <a:solidFill>
                  <a:schemeClr val="dk1"/>
                </a:solidFill>
                <a:latin typeface="Calibri"/>
                <a:ea typeface="Calibri"/>
                <a:cs typeface="Calibri"/>
                <a:sym typeface="Calibri"/>
              </a:rPr>
              <a:t>How does this relate to current public education?</a:t>
            </a:r>
            <a:endParaRPr/>
          </a:p>
        </p:txBody>
      </p:sp>
      <p:pic>
        <p:nvPicPr>
          <p:cNvPr id="111" name="Google Shape;111;p9"/>
          <p:cNvPicPr preferRelativeResize="0"/>
          <p:nvPr/>
        </p:nvPicPr>
        <p:blipFill rotWithShape="1">
          <a:blip r:embed="rId3">
            <a:alphaModFix/>
          </a:blip>
          <a:srcRect/>
          <a:stretch/>
        </p:blipFill>
        <p:spPr>
          <a:xfrm>
            <a:off x="7438033" y="5178267"/>
            <a:ext cx="1314317" cy="49003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12" name="Google Shape;112;p9"/>
          <p:cNvPicPr preferRelativeResize="0"/>
          <p:nvPr/>
        </p:nvPicPr>
        <p:blipFill rotWithShape="1">
          <a:blip r:embed="rId4">
            <a:alphaModFix/>
          </a:blip>
          <a:srcRect l="7364" r="4678"/>
          <a:stretch/>
        </p:blipFill>
        <p:spPr>
          <a:xfrm>
            <a:off x="568001" y="2033186"/>
            <a:ext cx="3650022" cy="1870563"/>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13" name="Google Shape;113;p9"/>
          <p:cNvPicPr preferRelativeResize="0"/>
          <p:nvPr/>
        </p:nvPicPr>
        <p:blipFill rotWithShape="1">
          <a:blip r:embed="rId5">
            <a:alphaModFix/>
          </a:blip>
          <a:srcRect l="7572" r="9206"/>
          <a:stretch/>
        </p:blipFill>
        <p:spPr>
          <a:xfrm>
            <a:off x="4610100" y="2057400"/>
            <a:ext cx="3930998" cy="1846349"/>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14" name="Google Shape;114;p9"/>
          <p:cNvPicPr preferRelativeResize="0"/>
          <p:nvPr/>
        </p:nvPicPr>
        <p:blipFill rotWithShape="1">
          <a:blip r:embed="rId6">
            <a:alphaModFix/>
          </a:blip>
          <a:srcRect l="3658" r="6788"/>
          <a:stretch/>
        </p:blipFill>
        <p:spPr>
          <a:xfrm>
            <a:off x="2703094" y="4090431"/>
            <a:ext cx="3814011" cy="177838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0"/>
          <p:cNvSpPr txBox="1">
            <a:spLocks noGrp="1"/>
          </p:cNvSpPr>
          <p:nvPr>
            <p:ph type="body" idx="2"/>
          </p:nvPr>
        </p:nvSpPr>
        <p:spPr>
          <a:xfrm>
            <a:off x="228600" y="12954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Analyze the Table and Respond</a:t>
            </a:r>
            <a:endParaRPr/>
          </a:p>
        </p:txBody>
      </p:sp>
      <p:pic>
        <p:nvPicPr>
          <p:cNvPr id="121" name="Google Shape;121;p10"/>
          <p:cNvPicPr preferRelativeResize="0"/>
          <p:nvPr/>
        </p:nvPicPr>
        <p:blipFill rotWithShape="1">
          <a:blip r:embed="rId3">
            <a:alphaModFix/>
          </a:blip>
          <a:srcRect l="4502" t="4600" r="6290" b="4314"/>
          <a:stretch/>
        </p:blipFill>
        <p:spPr>
          <a:xfrm>
            <a:off x="1371600" y="1894214"/>
            <a:ext cx="6324600" cy="430303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11"/>
          <p:cNvPicPr preferRelativeResize="0"/>
          <p:nvPr/>
        </p:nvPicPr>
        <p:blipFill rotWithShape="1">
          <a:blip r:embed="rId3">
            <a:alphaModFix/>
          </a:blip>
          <a:srcRect/>
          <a:stretch/>
        </p:blipFill>
        <p:spPr>
          <a:xfrm>
            <a:off x="5867400" y="3185951"/>
            <a:ext cx="3046406" cy="2562642"/>
          </a:xfrm>
          <a:prstGeom prst="rect">
            <a:avLst/>
          </a:prstGeom>
          <a:noFill/>
          <a:ln>
            <a:noFill/>
          </a:ln>
        </p:spPr>
      </p:pic>
      <p:sp>
        <p:nvSpPr>
          <p:cNvPr id="128" name="Google Shape;128;p11"/>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UDL Principle: Engagement</a:t>
            </a:r>
            <a:endParaRPr/>
          </a:p>
        </p:txBody>
      </p:sp>
      <p:pic>
        <p:nvPicPr>
          <p:cNvPr id="129" name="Google Shape;129;p11"/>
          <p:cNvPicPr preferRelativeResize="0"/>
          <p:nvPr/>
        </p:nvPicPr>
        <p:blipFill rotWithShape="1">
          <a:blip r:embed="rId4">
            <a:alphaModFix/>
          </a:blip>
          <a:srcRect/>
          <a:stretch/>
        </p:blipFill>
        <p:spPr>
          <a:xfrm>
            <a:off x="304800" y="2003071"/>
            <a:ext cx="2714729" cy="1463964"/>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30" name="Google Shape;130;p11"/>
          <p:cNvPicPr preferRelativeResize="0"/>
          <p:nvPr/>
        </p:nvPicPr>
        <p:blipFill rotWithShape="1">
          <a:blip r:embed="rId5">
            <a:alphaModFix/>
          </a:blip>
          <a:srcRect/>
          <a:stretch/>
        </p:blipFill>
        <p:spPr>
          <a:xfrm>
            <a:off x="304800" y="3643151"/>
            <a:ext cx="2833740" cy="2105442"/>
          </a:xfrm>
          <a:prstGeom prst="rect">
            <a:avLst/>
          </a:prstGeom>
          <a:noFill/>
          <a:ln>
            <a:noFill/>
          </a:ln>
        </p:spPr>
      </p:pic>
      <p:pic>
        <p:nvPicPr>
          <p:cNvPr id="131" name="Google Shape;131;p11"/>
          <p:cNvPicPr preferRelativeResize="0"/>
          <p:nvPr/>
        </p:nvPicPr>
        <p:blipFill rotWithShape="1">
          <a:blip r:embed="rId6">
            <a:alphaModFix/>
          </a:blip>
          <a:srcRect/>
          <a:stretch/>
        </p:blipFill>
        <p:spPr>
          <a:xfrm>
            <a:off x="3234652" y="2728752"/>
            <a:ext cx="2802196" cy="301984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2"/>
          <p:cNvSpPr txBox="1">
            <a:spLocks noGrp="1"/>
          </p:cNvSpPr>
          <p:nvPr>
            <p:ph type="body" idx="2"/>
          </p:nvPr>
        </p:nvSpPr>
        <p:spPr>
          <a:xfrm>
            <a:off x="304800" y="1447800"/>
            <a:ext cx="87630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Which checkpoints are used to support learning? </a:t>
            </a:r>
            <a:endParaRPr/>
          </a:p>
        </p:txBody>
      </p:sp>
      <p:pic>
        <p:nvPicPr>
          <p:cNvPr id="138" name="Google Shape;138;p12"/>
          <p:cNvPicPr preferRelativeResize="0"/>
          <p:nvPr/>
        </p:nvPicPr>
        <p:blipFill rotWithShape="1">
          <a:blip r:embed="rId3">
            <a:alphaModFix/>
          </a:blip>
          <a:srcRect/>
          <a:stretch/>
        </p:blipFill>
        <p:spPr>
          <a:xfrm>
            <a:off x="1143000" y="2068385"/>
            <a:ext cx="6836693" cy="384564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3"/>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UDL Principle: Representation</a:t>
            </a:r>
            <a:endParaRPr/>
          </a:p>
        </p:txBody>
      </p:sp>
      <p:pic>
        <p:nvPicPr>
          <p:cNvPr id="145" name="Google Shape;145;p13"/>
          <p:cNvPicPr preferRelativeResize="0"/>
          <p:nvPr/>
        </p:nvPicPr>
        <p:blipFill rotWithShape="1">
          <a:blip r:embed="rId3">
            <a:alphaModFix/>
          </a:blip>
          <a:srcRect l="3062" t="10797" r="5056" b="8224"/>
          <a:stretch/>
        </p:blipFill>
        <p:spPr>
          <a:xfrm>
            <a:off x="533400" y="2085810"/>
            <a:ext cx="2483113" cy="1241556"/>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46" name="Google Shape;146;p13"/>
          <p:cNvPicPr preferRelativeResize="0"/>
          <p:nvPr/>
        </p:nvPicPr>
        <p:blipFill rotWithShape="1">
          <a:blip r:embed="rId4">
            <a:alphaModFix/>
          </a:blip>
          <a:srcRect/>
          <a:stretch/>
        </p:blipFill>
        <p:spPr>
          <a:xfrm>
            <a:off x="407506" y="3571584"/>
            <a:ext cx="3132871" cy="2249971"/>
          </a:xfrm>
          <a:prstGeom prst="rect">
            <a:avLst/>
          </a:prstGeom>
          <a:noFill/>
          <a:ln>
            <a:noFill/>
          </a:ln>
        </p:spPr>
      </p:pic>
      <p:pic>
        <p:nvPicPr>
          <p:cNvPr id="147" name="Google Shape;147;p13"/>
          <p:cNvPicPr preferRelativeResize="0"/>
          <p:nvPr/>
        </p:nvPicPr>
        <p:blipFill rotWithShape="1">
          <a:blip r:embed="rId5">
            <a:alphaModFix/>
          </a:blip>
          <a:srcRect/>
          <a:stretch/>
        </p:blipFill>
        <p:spPr>
          <a:xfrm>
            <a:off x="3216899" y="3164080"/>
            <a:ext cx="3016593" cy="2657475"/>
          </a:xfrm>
          <a:prstGeom prst="rect">
            <a:avLst/>
          </a:prstGeom>
          <a:noFill/>
          <a:ln>
            <a:noFill/>
          </a:ln>
        </p:spPr>
      </p:pic>
      <p:pic>
        <p:nvPicPr>
          <p:cNvPr id="148" name="Google Shape;148;p13"/>
          <p:cNvPicPr preferRelativeResize="0"/>
          <p:nvPr/>
        </p:nvPicPr>
        <p:blipFill rotWithShape="1">
          <a:blip r:embed="rId6">
            <a:alphaModFix/>
          </a:blip>
          <a:srcRect/>
          <a:stretch/>
        </p:blipFill>
        <p:spPr>
          <a:xfrm>
            <a:off x="6019800" y="3327366"/>
            <a:ext cx="2734952" cy="2514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4"/>
          <p:cNvSpPr txBox="1">
            <a:spLocks noGrp="1"/>
          </p:cNvSpPr>
          <p:nvPr>
            <p:ph type="body" idx="2"/>
          </p:nvPr>
        </p:nvSpPr>
        <p:spPr>
          <a:xfrm>
            <a:off x="304800" y="1447800"/>
            <a:ext cx="86106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Which checkpoints are used to support learning? </a:t>
            </a:r>
            <a:endParaRPr/>
          </a:p>
          <a:p>
            <a:pPr marL="0" lvl="0" indent="0" algn="l" rtl="0">
              <a:lnSpc>
                <a:spcPct val="100000"/>
              </a:lnSpc>
              <a:spcBef>
                <a:spcPts val="0"/>
              </a:spcBef>
              <a:spcAft>
                <a:spcPts val="0"/>
              </a:spcAft>
              <a:buClr>
                <a:srgbClr val="000090"/>
              </a:buClr>
              <a:buSzPts val="3200"/>
              <a:buFont typeface="Calibri"/>
              <a:buNone/>
            </a:pPr>
            <a:endParaRPr/>
          </a:p>
        </p:txBody>
      </p:sp>
      <p:pic>
        <p:nvPicPr>
          <p:cNvPr id="155" name="Google Shape;155;p14"/>
          <p:cNvPicPr preferRelativeResize="0"/>
          <p:nvPr/>
        </p:nvPicPr>
        <p:blipFill rotWithShape="1">
          <a:blip r:embed="rId3">
            <a:alphaModFix/>
          </a:blip>
          <a:srcRect/>
          <a:stretch/>
        </p:blipFill>
        <p:spPr>
          <a:xfrm>
            <a:off x="1143000" y="2035728"/>
            <a:ext cx="6540500" cy="367903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5"/>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Visuals from 2</a:t>
            </a:r>
            <a:r>
              <a:rPr lang="en-US" baseline="30000"/>
              <a:t>nd</a:t>
            </a:r>
            <a:r>
              <a:rPr lang="en-US"/>
              <a:t> Grade Lesson</a:t>
            </a:r>
            <a:endParaRPr/>
          </a:p>
        </p:txBody>
      </p:sp>
      <p:pic>
        <p:nvPicPr>
          <p:cNvPr id="161" name="Google Shape;161;p15"/>
          <p:cNvPicPr preferRelativeResize="0"/>
          <p:nvPr/>
        </p:nvPicPr>
        <p:blipFill rotWithShape="1">
          <a:blip r:embed="rId3">
            <a:alphaModFix/>
          </a:blip>
          <a:srcRect/>
          <a:stretch/>
        </p:blipFill>
        <p:spPr>
          <a:xfrm>
            <a:off x="4152363" y="2511771"/>
            <a:ext cx="1936898" cy="1452674"/>
          </a:xfrm>
          <a:prstGeom prst="rect">
            <a:avLst/>
          </a:prstGeom>
          <a:noFill/>
          <a:ln>
            <a:noFill/>
          </a:ln>
        </p:spPr>
      </p:pic>
      <p:pic>
        <p:nvPicPr>
          <p:cNvPr id="162" name="Google Shape;162;p15"/>
          <p:cNvPicPr preferRelativeResize="0"/>
          <p:nvPr/>
        </p:nvPicPr>
        <p:blipFill rotWithShape="1">
          <a:blip r:embed="rId4">
            <a:alphaModFix/>
          </a:blip>
          <a:srcRect l="15933" r="21985"/>
          <a:stretch/>
        </p:blipFill>
        <p:spPr>
          <a:xfrm>
            <a:off x="2431601" y="2103759"/>
            <a:ext cx="1467083" cy="1826142"/>
          </a:xfrm>
          <a:prstGeom prst="rect">
            <a:avLst/>
          </a:prstGeom>
          <a:noFill/>
          <a:ln>
            <a:noFill/>
          </a:ln>
        </p:spPr>
      </p:pic>
      <p:pic>
        <p:nvPicPr>
          <p:cNvPr id="163" name="Google Shape;163;p15"/>
          <p:cNvPicPr preferRelativeResize="0"/>
          <p:nvPr/>
        </p:nvPicPr>
        <p:blipFill rotWithShape="1">
          <a:blip r:embed="rId5">
            <a:alphaModFix/>
          </a:blip>
          <a:srcRect/>
          <a:stretch/>
        </p:blipFill>
        <p:spPr>
          <a:xfrm>
            <a:off x="5076512" y="4882746"/>
            <a:ext cx="1398501" cy="941932"/>
          </a:xfrm>
          <a:prstGeom prst="rect">
            <a:avLst/>
          </a:prstGeom>
          <a:noFill/>
          <a:ln w="9525" cap="flat" cmpd="sng">
            <a:solidFill>
              <a:schemeClr val="dk1"/>
            </a:solidFill>
            <a:prstDash val="solid"/>
            <a:round/>
            <a:headEnd type="none" w="sm" len="sm"/>
            <a:tailEnd type="none" w="sm" len="sm"/>
          </a:ln>
        </p:spPr>
      </p:pic>
      <p:pic>
        <p:nvPicPr>
          <p:cNvPr id="164" name="Google Shape;164;p15"/>
          <p:cNvPicPr preferRelativeResize="0"/>
          <p:nvPr/>
        </p:nvPicPr>
        <p:blipFill rotWithShape="1">
          <a:blip r:embed="rId6">
            <a:alphaModFix/>
          </a:blip>
          <a:srcRect/>
          <a:stretch/>
        </p:blipFill>
        <p:spPr>
          <a:xfrm>
            <a:off x="6629400" y="4882111"/>
            <a:ext cx="1470224" cy="942567"/>
          </a:xfrm>
          <a:prstGeom prst="rect">
            <a:avLst/>
          </a:prstGeom>
          <a:noFill/>
          <a:ln w="9525" cap="flat" cmpd="sng">
            <a:solidFill>
              <a:schemeClr val="dk1"/>
            </a:solidFill>
            <a:prstDash val="solid"/>
            <a:round/>
            <a:headEnd type="none" w="sm" len="sm"/>
            <a:tailEnd type="none" w="sm" len="sm"/>
          </a:ln>
        </p:spPr>
      </p:pic>
      <p:sp>
        <p:nvSpPr>
          <p:cNvPr id="165" name="Google Shape;165;p15"/>
          <p:cNvSpPr txBox="1"/>
          <p:nvPr/>
        </p:nvSpPr>
        <p:spPr>
          <a:xfrm>
            <a:off x="5683181" y="4468612"/>
            <a:ext cx="1638590" cy="253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rgbClr val="000000"/>
                </a:solidFill>
                <a:latin typeface="Arial"/>
                <a:ea typeface="Arial"/>
                <a:cs typeface="Arial"/>
                <a:sym typeface="Arial"/>
              </a:rPr>
              <a:t>10 Rhythms Cards Total</a:t>
            </a:r>
            <a:endParaRPr/>
          </a:p>
        </p:txBody>
      </p:sp>
      <p:pic>
        <p:nvPicPr>
          <p:cNvPr id="166" name="Google Shape;166;p15"/>
          <p:cNvPicPr preferRelativeResize="0"/>
          <p:nvPr/>
        </p:nvPicPr>
        <p:blipFill rotWithShape="1">
          <a:blip r:embed="rId7">
            <a:alphaModFix/>
          </a:blip>
          <a:srcRect/>
          <a:stretch/>
        </p:blipFill>
        <p:spPr>
          <a:xfrm>
            <a:off x="213446" y="4102575"/>
            <a:ext cx="1256214" cy="1750462"/>
          </a:xfrm>
          <a:prstGeom prst="rect">
            <a:avLst/>
          </a:prstGeom>
          <a:noFill/>
          <a:ln>
            <a:noFill/>
          </a:ln>
        </p:spPr>
      </p:pic>
      <p:pic>
        <p:nvPicPr>
          <p:cNvPr id="167" name="Google Shape;167;p15"/>
          <p:cNvPicPr preferRelativeResize="0"/>
          <p:nvPr/>
        </p:nvPicPr>
        <p:blipFill rotWithShape="1">
          <a:blip r:embed="rId8">
            <a:alphaModFix/>
          </a:blip>
          <a:srcRect l="10897"/>
          <a:stretch/>
        </p:blipFill>
        <p:spPr>
          <a:xfrm>
            <a:off x="1421646" y="4059646"/>
            <a:ext cx="1009955" cy="1628775"/>
          </a:xfrm>
          <a:prstGeom prst="rect">
            <a:avLst/>
          </a:prstGeom>
          <a:noFill/>
          <a:ln>
            <a:noFill/>
          </a:ln>
        </p:spPr>
      </p:pic>
      <p:pic>
        <p:nvPicPr>
          <p:cNvPr id="168" name="Google Shape;168;p15"/>
          <p:cNvPicPr preferRelativeResize="0"/>
          <p:nvPr/>
        </p:nvPicPr>
        <p:blipFill rotWithShape="1">
          <a:blip r:embed="rId9">
            <a:alphaModFix/>
          </a:blip>
          <a:srcRect/>
          <a:stretch/>
        </p:blipFill>
        <p:spPr>
          <a:xfrm>
            <a:off x="2415879" y="4141954"/>
            <a:ext cx="1114425" cy="1628775"/>
          </a:xfrm>
          <a:prstGeom prst="rect">
            <a:avLst/>
          </a:prstGeom>
          <a:noFill/>
          <a:ln>
            <a:noFill/>
          </a:ln>
        </p:spPr>
      </p:pic>
      <p:pic>
        <p:nvPicPr>
          <p:cNvPr id="169" name="Google Shape;169;p15"/>
          <p:cNvPicPr preferRelativeResize="0"/>
          <p:nvPr/>
        </p:nvPicPr>
        <p:blipFill rotWithShape="1">
          <a:blip r:embed="rId10">
            <a:alphaModFix/>
          </a:blip>
          <a:srcRect l="12780"/>
          <a:stretch/>
        </p:blipFill>
        <p:spPr>
          <a:xfrm>
            <a:off x="3530304" y="4233787"/>
            <a:ext cx="1038452" cy="1619250"/>
          </a:xfrm>
          <a:prstGeom prst="rect">
            <a:avLst/>
          </a:prstGeom>
          <a:noFill/>
          <a:ln>
            <a:noFill/>
          </a:ln>
        </p:spPr>
      </p:pic>
      <p:pic>
        <p:nvPicPr>
          <p:cNvPr id="170" name="Google Shape;170;p15"/>
          <p:cNvPicPr preferRelativeResize="0"/>
          <p:nvPr/>
        </p:nvPicPr>
        <p:blipFill rotWithShape="1">
          <a:blip r:embed="rId11">
            <a:alphaModFix/>
          </a:blip>
          <a:srcRect/>
          <a:stretch/>
        </p:blipFill>
        <p:spPr>
          <a:xfrm>
            <a:off x="1178552" y="2135773"/>
            <a:ext cx="1162050" cy="1647825"/>
          </a:xfrm>
          <a:prstGeom prst="rect">
            <a:avLst/>
          </a:prstGeom>
          <a:noFill/>
          <a:ln>
            <a:noFill/>
          </a:ln>
        </p:spPr>
      </p:pic>
      <p:pic>
        <p:nvPicPr>
          <p:cNvPr id="171" name="Google Shape;171;p15"/>
          <p:cNvPicPr preferRelativeResize="0"/>
          <p:nvPr/>
        </p:nvPicPr>
        <p:blipFill rotWithShape="1">
          <a:blip r:embed="rId12">
            <a:alphaModFix/>
          </a:blip>
          <a:srcRect/>
          <a:stretch/>
        </p:blipFill>
        <p:spPr>
          <a:xfrm>
            <a:off x="269121" y="2046614"/>
            <a:ext cx="1152525" cy="1647825"/>
          </a:xfrm>
          <a:prstGeom prst="rect">
            <a:avLst/>
          </a:prstGeom>
          <a:noFill/>
          <a:ln>
            <a:noFill/>
          </a:ln>
        </p:spPr>
      </p:pic>
      <p:pic>
        <p:nvPicPr>
          <p:cNvPr id="172" name="Google Shape;172;p15"/>
          <p:cNvPicPr preferRelativeResize="0"/>
          <p:nvPr/>
        </p:nvPicPr>
        <p:blipFill rotWithShape="1">
          <a:blip r:embed="rId13">
            <a:alphaModFix/>
          </a:blip>
          <a:srcRect/>
          <a:stretch/>
        </p:blipFill>
        <p:spPr>
          <a:xfrm>
            <a:off x="6629400" y="2511772"/>
            <a:ext cx="2261355" cy="1630182"/>
          </a:xfrm>
          <a:prstGeom prst="rect">
            <a:avLst/>
          </a:prstGeom>
          <a:noFill/>
          <a:ln>
            <a:noFill/>
          </a:ln>
        </p:spPr>
      </p:pic>
      <p:sp>
        <p:nvSpPr>
          <p:cNvPr id="173" name="Google Shape;173;p15"/>
          <p:cNvSpPr txBox="1"/>
          <p:nvPr/>
        </p:nvSpPr>
        <p:spPr>
          <a:xfrm>
            <a:off x="6810731" y="2140693"/>
            <a:ext cx="1670650" cy="253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rgbClr val="000000"/>
                </a:solidFill>
                <a:latin typeface="Arial"/>
                <a:ea typeface="Arial"/>
                <a:cs typeface="Arial"/>
                <a:sym typeface="Arial"/>
              </a:rPr>
              <a:t>PowerPoint with Animals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16"/>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UDL Principle: Action &amp; Expression</a:t>
            </a:r>
            <a:endParaRPr/>
          </a:p>
        </p:txBody>
      </p:sp>
      <p:pic>
        <p:nvPicPr>
          <p:cNvPr id="180" name="Google Shape;180;p16"/>
          <p:cNvPicPr preferRelativeResize="0"/>
          <p:nvPr/>
        </p:nvPicPr>
        <p:blipFill rotWithShape="1">
          <a:blip r:embed="rId3">
            <a:alphaModFix/>
          </a:blip>
          <a:srcRect l="11109" t="13655" r="15569" b="8957"/>
          <a:stretch/>
        </p:blipFill>
        <p:spPr>
          <a:xfrm>
            <a:off x="391886" y="2268174"/>
            <a:ext cx="2672530" cy="1376759"/>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81" name="Google Shape;181;p16"/>
          <p:cNvPicPr preferRelativeResize="0"/>
          <p:nvPr/>
        </p:nvPicPr>
        <p:blipFill rotWithShape="1">
          <a:blip r:embed="rId4">
            <a:alphaModFix/>
          </a:blip>
          <a:srcRect/>
          <a:stretch/>
        </p:blipFill>
        <p:spPr>
          <a:xfrm>
            <a:off x="315686" y="4002280"/>
            <a:ext cx="2590800" cy="2023660"/>
          </a:xfrm>
          <a:prstGeom prst="rect">
            <a:avLst/>
          </a:prstGeom>
          <a:noFill/>
          <a:ln>
            <a:noFill/>
          </a:ln>
        </p:spPr>
      </p:pic>
      <p:pic>
        <p:nvPicPr>
          <p:cNvPr id="182" name="Google Shape;182;p16"/>
          <p:cNvPicPr preferRelativeResize="0"/>
          <p:nvPr/>
        </p:nvPicPr>
        <p:blipFill rotWithShape="1">
          <a:blip r:embed="rId5">
            <a:alphaModFix/>
          </a:blip>
          <a:srcRect/>
          <a:stretch/>
        </p:blipFill>
        <p:spPr>
          <a:xfrm>
            <a:off x="3352800" y="3429000"/>
            <a:ext cx="2502677" cy="2678745"/>
          </a:xfrm>
          <a:prstGeom prst="rect">
            <a:avLst/>
          </a:prstGeom>
          <a:noFill/>
          <a:ln>
            <a:noFill/>
          </a:ln>
        </p:spPr>
      </p:pic>
      <p:pic>
        <p:nvPicPr>
          <p:cNvPr id="183" name="Google Shape;183;p16"/>
          <p:cNvPicPr preferRelativeResize="0"/>
          <p:nvPr/>
        </p:nvPicPr>
        <p:blipFill rotWithShape="1">
          <a:blip r:embed="rId6">
            <a:alphaModFix/>
          </a:blip>
          <a:srcRect/>
          <a:stretch/>
        </p:blipFill>
        <p:spPr>
          <a:xfrm>
            <a:off x="6143861" y="3855484"/>
            <a:ext cx="2444968" cy="225226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7"/>
          <p:cNvSpPr txBox="1">
            <a:spLocks noGrp="1"/>
          </p:cNvSpPr>
          <p:nvPr>
            <p:ph type="body" idx="2"/>
          </p:nvPr>
        </p:nvSpPr>
        <p:spPr>
          <a:xfrm>
            <a:off x="304800" y="1447800"/>
            <a:ext cx="86106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Which checkpoints are used to support learning? </a:t>
            </a:r>
            <a:endParaRPr/>
          </a:p>
          <a:p>
            <a:pPr marL="0" lvl="0" indent="0" algn="l" rtl="0">
              <a:lnSpc>
                <a:spcPct val="100000"/>
              </a:lnSpc>
              <a:spcBef>
                <a:spcPts val="0"/>
              </a:spcBef>
              <a:spcAft>
                <a:spcPts val="0"/>
              </a:spcAft>
              <a:buClr>
                <a:srgbClr val="000090"/>
              </a:buClr>
              <a:buSzPts val="3200"/>
              <a:buFont typeface="Calibri"/>
              <a:buNone/>
            </a:pPr>
            <a:endParaRPr/>
          </a:p>
        </p:txBody>
      </p:sp>
      <p:pic>
        <p:nvPicPr>
          <p:cNvPr id="190" name="Google Shape;190;p17"/>
          <p:cNvPicPr preferRelativeResize="0"/>
          <p:nvPr/>
        </p:nvPicPr>
        <p:blipFill rotWithShape="1">
          <a:blip r:embed="rId3">
            <a:alphaModFix/>
          </a:blip>
          <a:srcRect/>
          <a:stretch/>
        </p:blipFill>
        <p:spPr>
          <a:xfrm>
            <a:off x="1206797" y="2013957"/>
            <a:ext cx="6806605" cy="382871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7" name="Google Shape;37;p2"/>
          <p:cNvSpPr txBox="1">
            <a:spLocks noGrp="1"/>
          </p:cNvSpPr>
          <p:nvPr>
            <p:ph type="body" idx="1"/>
          </p:nvPr>
        </p:nvSpPr>
        <p:spPr>
          <a:xfrm>
            <a:off x="304800" y="2035728"/>
            <a:ext cx="6801057" cy="2635025"/>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rgbClr val="000000"/>
              </a:buClr>
              <a:buSzPts val="2500"/>
              <a:buFont typeface="Calibri"/>
              <a:buChar char="-"/>
            </a:pPr>
            <a:r>
              <a:rPr lang="en-US"/>
              <a:t>What is Universal Design for Learning (UDL)?</a:t>
            </a:r>
            <a:endParaRPr/>
          </a:p>
          <a:p>
            <a:pPr marL="342900" lvl="0" indent="-342900" algn="l" rtl="0">
              <a:lnSpc>
                <a:spcPct val="100000"/>
              </a:lnSpc>
              <a:spcBef>
                <a:spcPts val="0"/>
              </a:spcBef>
              <a:spcAft>
                <a:spcPts val="0"/>
              </a:spcAft>
              <a:buClr>
                <a:srgbClr val="000000"/>
              </a:buClr>
              <a:buSzPts val="2500"/>
              <a:buFont typeface="Calibri"/>
              <a:buChar char="-"/>
            </a:pPr>
            <a:r>
              <a:rPr lang="en-US"/>
              <a:t>Purpose of UDL </a:t>
            </a:r>
            <a:endParaRPr/>
          </a:p>
          <a:p>
            <a:pPr marL="342900" lvl="0" indent="-342900" algn="l" rtl="0">
              <a:lnSpc>
                <a:spcPct val="100000"/>
              </a:lnSpc>
              <a:spcBef>
                <a:spcPts val="0"/>
              </a:spcBef>
              <a:spcAft>
                <a:spcPts val="0"/>
              </a:spcAft>
              <a:buClr>
                <a:srgbClr val="000000"/>
              </a:buClr>
              <a:buSzPts val="2500"/>
              <a:buFont typeface="Calibri"/>
              <a:buChar char="-"/>
            </a:pPr>
            <a:r>
              <a:rPr lang="en-US"/>
              <a:t>Principles and Guidelines of UDL</a:t>
            </a:r>
            <a:endParaRPr/>
          </a:p>
          <a:p>
            <a:pPr marL="342900" lvl="0" indent="-342900" algn="l" rtl="0">
              <a:lnSpc>
                <a:spcPct val="100000"/>
              </a:lnSpc>
              <a:spcBef>
                <a:spcPts val="0"/>
              </a:spcBef>
              <a:spcAft>
                <a:spcPts val="0"/>
              </a:spcAft>
              <a:buClr>
                <a:srgbClr val="000000"/>
              </a:buClr>
              <a:buSzPts val="2500"/>
              <a:buFont typeface="Calibri"/>
              <a:buChar char="-"/>
            </a:pPr>
            <a:r>
              <a:rPr lang="en-US"/>
              <a:t>Parts of a UDL Lesson Design</a:t>
            </a:r>
            <a:endParaRPr/>
          </a:p>
          <a:p>
            <a:pPr marL="342900" lvl="0" indent="-342900" algn="l" rtl="0">
              <a:lnSpc>
                <a:spcPct val="100000"/>
              </a:lnSpc>
              <a:spcBef>
                <a:spcPts val="0"/>
              </a:spcBef>
              <a:spcAft>
                <a:spcPts val="0"/>
              </a:spcAft>
              <a:buClr>
                <a:srgbClr val="000000"/>
              </a:buClr>
              <a:buSzPts val="2500"/>
              <a:buFont typeface="Calibri"/>
              <a:buChar char="-"/>
            </a:pPr>
            <a:r>
              <a:rPr lang="en-US"/>
              <a:t>Steps to Develop a ULD Lesson </a:t>
            </a:r>
            <a:endParaRPr/>
          </a:p>
        </p:txBody>
      </p:sp>
      <p:sp>
        <p:nvSpPr>
          <p:cNvPr id="38" name="Google Shape;38;p2"/>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Professional Development Learning Objectives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8"/>
          <p:cNvSpPr txBox="1">
            <a:spLocks noGrp="1"/>
          </p:cNvSpPr>
          <p:nvPr>
            <p:ph type="body" idx="1"/>
          </p:nvPr>
        </p:nvSpPr>
        <p:spPr>
          <a:xfrm>
            <a:off x="304800" y="1872442"/>
            <a:ext cx="8534400" cy="26350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500"/>
              <a:buFont typeface="Calibri"/>
              <a:buNone/>
            </a:pPr>
            <a:r>
              <a:rPr lang="en-US"/>
              <a:t>2011				                  2018</a:t>
            </a:r>
            <a:endParaRPr/>
          </a:p>
        </p:txBody>
      </p:sp>
      <p:sp>
        <p:nvSpPr>
          <p:cNvPr id="197" name="Google Shape;197;p18"/>
          <p:cNvSpPr txBox="1">
            <a:spLocks noGrp="1"/>
          </p:cNvSpPr>
          <p:nvPr>
            <p:ph type="body" idx="2"/>
          </p:nvPr>
        </p:nvSpPr>
        <p:spPr>
          <a:xfrm>
            <a:off x="304800" y="12954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Compare</a:t>
            </a:r>
            <a:endParaRPr/>
          </a:p>
        </p:txBody>
      </p:sp>
      <p:pic>
        <p:nvPicPr>
          <p:cNvPr id="198" name="Google Shape;198;p18" descr="Image result for udl guidelines"/>
          <p:cNvPicPr preferRelativeResize="0"/>
          <p:nvPr/>
        </p:nvPicPr>
        <p:blipFill rotWithShape="1">
          <a:blip r:embed="rId3">
            <a:alphaModFix/>
          </a:blip>
          <a:srcRect/>
          <a:stretch/>
        </p:blipFill>
        <p:spPr>
          <a:xfrm>
            <a:off x="292492" y="2460370"/>
            <a:ext cx="4224343" cy="3712098"/>
          </a:xfrm>
          <a:prstGeom prst="rect">
            <a:avLst/>
          </a:prstGeom>
          <a:noFill/>
          <a:ln>
            <a:noFill/>
          </a:ln>
        </p:spPr>
      </p:pic>
      <p:pic>
        <p:nvPicPr>
          <p:cNvPr id="199" name="Google Shape;199;p18"/>
          <p:cNvPicPr preferRelativeResize="0"/>
          <p:nvPr/>
        </p:nvPicPr>
        <p:blipFill rotWithShape="1">
          <a:blip r:embed="rId4">
            <a:alphaModFix/>
          </a:blip>
          <a:srcRect/>
          <a:stretch/>
        </p:blipFill>
        <p:spPr>
          <a:xfrm>
            <a:off x="5410200" y="2449484"/>
            <a:ext cx="3024476" cy="38619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9"/>
          <p:cNvSpPr txBox="1">
            <a:spLocks noGrp="1"/>
          </p:cNvSpPr>
          <p:nvPr>
            <p:ph type="body" idx="1"/>
          </p:nvPr>
        </p:nvSpPr>
        <p:spPr>
          <a:xfrm>
            <a:off x="304800" y="2035728"/>
            <a:ext cx="8458200" cy="2635025"/>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rgbClr val="000000"/>
              </a:buClr>
              <a:buSzPts val="2500"/>
              <a:buFont typeface="Calibri"/>
              <a:buAutoNum type="arabicPeriod"/>
            </a:pPr>
            <a:r>
              <a:rPr lang="en-US"/>
              <a:t>CAST shifted the way the three UDL Principles are presented. </a:t>
            </a:r>
            <a:endParaRPr/>
          </a:p>
          <a:p>
            <a:pPr marL="514350" lvl="0" indent="-355600" algn="l" rtl="0">
              <a:lnSpc>
                <a:spcPct val="100000"/>
              </a:lnSpc>
              <a:spcBef>
                <a:spcPts val="0"/>
              </a:spcBef>
              <a:spcAft>
                <a:spcPts val="0"/>
              </a:spcAft>
              <a:buClr>
                <a:srgbClr val="000000"/>
              </a:buClr>
              <a:buSzPts val="2500"/>
              <a:buFont typeface="Calibri"/>
              <a:buNone/>
            </a:pPr>
            <a:endParaRPr/>
          </a:p>
          <a:p>
            <a:pPr marL="514350" lvl="0" indent="-514350" algn="l" rtl="0">
              <a:lnSpc>
                <a:spcPct val="100000"/>
              </a:lnSpc>
              <a:spcBef>
                <a:spcPts val="0"/>
              </a:spcBef>
              <a:spcAft>
                <a:spcPts val="0"/>
              </a:spcAft>
              <a:buClr>
                <a:srgbClr val="000000"/>
              </a:buClr>
              <a:buSzPts val="2500"/>
              <a:buFont typeface="Calibri"/>
              <a:buAutoNum type="arabicPeriod"/>
            </a:pPr>
            <a:r>
              <a:rPr lang="en-US"/>
              <a:t>They shifted from numbered principles, guidelines, and checkpoints to bulleted versions. </a:t>
            </a:r>
            <a:endParaRPr/>
          </a:p>
          <a:p>
            <a:pPr marL="514350" lvl="0" indent="-355600" algn="l" rtl="0">
              <a:lnSpc>
                <a:spcPct val="100000"/>
              </a:lnSpc>
              <a:spcBef>
                <a:spcPts val="0"/>
              </a:spcBef>
              <a:spcAft>
                <a:spcPts val="0"/>
              </a:spcAft>
              <a:buClr>
                <a:srgbClr val="000000"/>
              </a:buClr>
              <a:buSzPts val="2500"/>
              <a:buFont typeface="Calibri"/>
              <a:buNone/>
            </a:pPr>
            <a:endParaRPr/>
          </a:p>
          <a:p>
            <a:pPr marL="514350" lvl="0" indent="-514350" algn="l" rtl="0">
              <a:lnSpc>
                <a:spcPct val="100000"/>
              </a:lnSpc>
              <a:spcBef>
                <a:spcPts val="0"/>
              </a:spcBef>
              <a:spcAft>
                <a:spcPts val="0"/>
              </a:spcAft>
              <a:buClr>
                <a:srgbClr val="000000"/>
              </a:buClr>
              <a:buSzPts val="2500"/>
              <a:buFont typeface="Calibri"/>
              <a:buAutoNum type="arabicPeriod"/>
            </a:pPr>
            <a:r>
              <a:rPr lang="en-US"/>
              <a:t>The Guidelines were organized horizontally. </a:t>
            </a:r>
            <a:endParaRPr/>
          </a:p>
          <a:p>
            <a:pPr marL="0" lvl="0" indent="0" algn="l" rtl="0">
              <a:lnSpc>
                <a:spcPct val="100000"/>
              </a:lnSpc>
              <a:spcBef>
                <a:spcPts val="0"/>
              </a:spcBef>
              <a:spcAft>
                <a:spcPts val="0"/>
              </a:spcAft>
              <a:buClr>
                <a:srgbClr val="000000"/>
              </a:buClr>
              <a:buSzPts val="2500"/>
              <a:buFont typeface="Calibri"/>
              <a:buNone/>
            </a:pPr>
            <a:endParaRPr/>
          </a:p>
        </p:txBody>
      </p:sp>
      <p:sp>
        <p:nvSpPr>
          <p:cNvPr id="206" name="Google Shape;206;p19"/>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Changes and Reasoning for Changes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1"/>
          <p:cNvSpPr txBox="1">
            <a:spLocks noGrp="1"/>
          </p:cNvSpPr>
          <p:nvPr>
            <p:ph type="body" idx="1"/>
          </p:nvPr>
        </p:nvSpPr>
        <p:spPr>
          <a:xfrm>
            <a:off x="304800" y="1883427"/>
            <a:ext cx="6803571" cy="26350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500"/>
              <a:buFont typeface="Calibri"/>
              <a:buNone/>
            </a:pPr>
            <a:r>
              <a:rPr lang="en-US"/>
              <a:t>(Place these steps into the expected order)</a:t>
            </a:r>
            <a:endParaRPr/>
          </a:p>
        </p:txBody>
      </p:sp>
      <p:sp>
        <p:nvSpPr>
          <p:cNvPr id="213" name="Google Shape;213;p21"/>
          <p:cNvSpPr txBox="1">
            <a:spLocks noGrp="1"/>
          </p:cNvSpPr>
          <p:nvPr>
            <p:ph type="body" idx="2"/>
          </p:nvPr>
        </p:nvSpPr>
        <p:spPr>
          <a:xfrm>
            <a:off x="304800" y="13716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UDL Lesson Design is a Linear Process</a:t>
            </a:r>
            <a:endParaRPr/>
          </a:p>
        </p:txBody>
      </p:sp>
      <p:pic>
        <p:nvPicPr>
          <p:cNvPr id="214" name="Google Shape;214;p21" descr="http://oit.utk.edu/wp-content/uploads/UDL-Design-Process.png"/>
          <p:cNvPicPr preferRelativeResize="0"/>
          <p:nvPr/>
        </p:nvPicPr>
        <p:blipFill rotWithShape="1">
          <a:blip r:embed="rId3">
            <a:alphaModFix/>
          </a:blip>
          <a:srcRect/>
          <a:stretch/>
        </p:blipFill>
        <p:spPr>
          <a:xfrm>
            <a:off x="394715" y="3581400"/>
            <a:ext cx="8204999" cy="2193982"/>
          </a:xfrm>
          <a:prstGeom prst="rect">
            <a:avLst/>
          </a:prstGeom>
          <a:noFill/>
          <a:ln>
            <a:noFill/>
          </a:ln>
        </p:spPr>
      </p:pic>
      <p:sp>
        <p:nvSpPr>
          <p:cNvPr id="215" name="Google Shape;215;p21"/>
          <p:cNvSpPr/>
          <p:nvPr/>
        </p:nvSpPr>
        <p:spPr>
          <a:xfrm>
            <a:off x="1971745" y="4045167"/>
            <a:ext cx="1575487" cy="1204784"/>
          </a:xfrm>
          <a:prstGeom prst="rect">
            <a:avLst/>
          </a:prstGeom>
          <a:solidFill>
            <a:schemeClr val="accent1"/>
          </a:solidFill>
          <a:ln w="25400" cap="flat" cmpd="sng">
            <a:solidFill>
              <a:srgbClr val="A93D1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16" name="Google Shape;216;p21"/>
          <p:cNvSpPr/>
          <p:nvPr/>
        </p:nvSpPr>
        <p:spPr>
          <a:xfrm>
            <a:off x="3547232" y="4045167"/>
            <a:ext cx="1575487" cy="1204784"/>
          </a:xfrm>
          <a:prstGeom prst="rect">
            <a:avLst/>
          </a:prstGeom>
          <a:solidFill>
            <a:schemeClr val="accent1"/>
          </a:solidFill>
          <a:ln w="25400" cap="flat" cmpd="sng">
            <a:solidFill>
              <a:srgbClr val="A93D1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17" name="Google Shape;217;p21"/>
          <p:cNvSpPr/>
          <p:nvPr/>
        </p:nvSpPr>
        <p:spPr>
          <a:xfrm>
            <a:off x="5122719" y="4045167"/>
            <a:ext cx="1575487" cy="1204784"/>
          </a:xfrm>
          <a:prstGeom prst="rect">
            <a:avLst/>
          </a:prstGeom>
          <a:solidFill>
            <a:schemeClr val="accent1"/>
          </a:solidFill>
          <a:ln w="25400" cap="flat" cmpd="sng">
            <a:solidFill>
              <a:srgbClr val="A93D1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18" name="Google Shape;218;p21"/>
          <p:cNvSpPr/>
          <p:nvPr/>
        </p:nvSpPr>
        <p:spPr>
          <a:xfrm>
            <a:off x="6705927" y="3581400"/>
            <a:ext cx="1893786" cy="2193982"/>
          </a:xfrm>
          <a:prstGeom prst="rect">
            <a:avLst/>
          </a:prstGeom>
          <a:solidFill>
            <a:schemeClr val="accent1"/>
          </a:solidFill>
          <a:ln w="25400" cap="flat" cmpd="sng">
            <a:solidFill>
              <a:srgbClr val="A93D1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19" name="Google Shape;219;p21"/>
          <p:cNvSpPr/>
          <p:nvPr/>
        </p:nvSpPr>
        <p:spPr>
          <a:xfrm>
            <a:off x="394714" y="4045167"/>
            <a:ext cx="1575487" cy="1204784"/>
          </a:xfrm>
          <a:prstGeom prst="rect">
            <a:avLst/>
          </a:prstGeom>
          <a:solidFill>
            <a:schemeClr val="accent1"/>
          </a:solidFill>
          <a:ln w="25400" cap="flat" cmpd="sng">
            <a:solidFill>
              <a:srgbClr val="A93D1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20" name="Google Shape;220;p21"/>
          <p:cNvSpPr txBox="1"/>
          <p:nvPr/>
        </p:nvSpPr>
        <p:spPr>
          <a:xfrm rot="482422">
            <a:off x="2411037" y="3262182"/>
            <a:ext cx="3344185"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2060"/>
              </a:buClr>
              <a:buSzPts val="2000"/>
              <a:buFont typeface="Century Gothic"/>
              <a:buNone/>
            </a:pPr>
            <a:r>
              <a:rPr lang="en-US" sz="2000" b="1" i="0" u="none" strike="noStrike" cap="none">
                <a:solidFill>
                  <a:srgbClr val="002060"/>
                </a:solidFill>
                <a:latin typeface="Century Gothic"/>
                <a:ea typeface="Century Gothic"/>
                <a:cs typeface="Century Gothic"/>
                <a:sym typeface="Century Gothic"/>
              </a:rPr>
              <a:t>Establish Clear Outcomes</a:t>
            </a:r>
            <a:endParaRPr/>
          </a:p>
        </p:txBody>
      </p:sp>
      <p:sp>
        <p:nvSpPr>
          <p:cNvPr id="221" name="Google Shape;221;p21"/>
          <p:cNvSpPr txBox="1"/>
          <p:nvPr/>
        </p:nvSpPr>
        <p:spPr>
          <a:xfrm rot="-342947">
            <a:off x="608948" y="5642427"/>
            <a:ext cx="3781805"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2060"/>
              </a:buClr>
              <a:buSzPts val="2000"/>
              <a:buFont typeface="Century Gothic"/>
              <a:buNone/>
            </a:pPr>
            <a:r>
              <a:rPr lang="en-US" sz="2000" b="1" i="0" u="none" strike="noStrike" cap="none">
                <a:solidFill>
                  <a:srgbClr val="002060"/>
                </a:solidFill>
                <a:latin typeface="Century Gothic"/>
                <a:ea typeface="Century Gothic"/>
                <a:cs typeface="Century Gothic"/>
                <a:sym typeface="Century Gothic"/>
              </a:rPr>
              <a:t>Anticipate Learner Variability</a:t>
            </a:r>
            <a:endParaRPr/>
          </a:p>
        </p:txBody>
      </p:sp>
      <p:sp>
        <p:nvSpPr>
          <p:cNvPr id="222" name="Google Shape;222;p21"/>
          <p:cNvSpPr txBox="1"/>
          <p:nvPr/>
        </p:nvSpPr>
        <p:spPr>
          <a:xfrm rot="501660">
            <a:off x="5463505" y="2539843"/>
            <a:ext cx="264527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2060"/>
              </a:buClr>
              <a:buSzPts val="2000"/>
              <a:buFont typeface="Century Gothic"/>
              <a:buNone/>
            </a:pPr>
            <a:r>
              <a:rPr lang="en-US" sz="2000" b="1" i="0" u="none" strike="noStrike" cap="none">
                <a:solidFill>
                  <a:srgbClr val="002060"/>
                </a:solidFill>
                <a:latin typeface="Century Gothic"/>
                <a:ea typeface="Century Gothic"/>
                <a:cs typeface="Century Gothic"/>
                <a:sym typeface="Century Gothic"/>
              </a:rPr>
              <a:t>Design Assessments</a:t>
            </a:r>
            <a:endParaRPr/>
          </a:p>
        </p:txBody>
      </p:sp>
      <p:sp>
        <p:nvSpPr>
          <p:cNvPr id="223" name="Google Shape;223;p21"/>
          <p:cNvSpPr txBox="1"/>
          <p:nvPr/>
        </p:nvSpPr>
        <p:spPr>
          <a:xfrm rot="-644114">
            <a:off x="215411" y="2631340"/>
            <a:ext cx="456887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2060"/>
              </a:buClr>
              <a:buSzPts val="2000"/>
              <a:buFont typeface="Century Gothic"/>
              <a:buNone/>
            </a:pPr>
            <a:r>
              <a:rPr lang="en-US" sz="2000" b="1" i="0" u="none" strike="noStrike" cap="none">
                <a:solidFill>
                  <a:srgbClr val="002060"/>
                </a:solidFill>
                <a:latin typeface="Century Gothic"/>
                <a:ea typeface="Century Gothic"/>
                <a:cs typeface="Century Gothic"/>
                <a:sym typeface="Century Gothic"/>
              </a:rPr>
              <a:t>Design the Instructional Experience</a:t>
            </a:r>
            <a:endParaRPr/>
          </a:p>
        </p:txBody>
      </p:sp>
      <p:sp>
        <p:nvSpPr>
          <p:cNvPr id="224" name="Google Shape;224;p21"/>
          <p:cNvSpPr txBox="1"/>
          <p:nvPr/>
        </p:nvSpPr>
        <p:spPr>
          <a:xfrm rot="955789">
            <a:off x="4522821" y="5677901"/>
            <a:ext cx="220765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2060"/>
              </a:buClr>
              <a:buSzPts val="2000"/>
              <a:buFont typeface="Century Gothic"/>
              <a:buNone/>
            </a:pPr>
            <a:r>
              <a:rPr lang="en-US" sz="2000" b="1" i="0" u="none" strike="noStrike" cap="none">
                <a:solidFill>
                  <a:srgbClr val="002060"/>
                </a:solidFill>
                <a:latin typeface="Century Gothic"/>
                <a:ea typeface="Century Gothic"/>
                <a:cs typeface="Century Gothic"/>
                <a:sym typeface="Century Gothic"/>
              </a:rPr>
              <a:t>Deliver &amp; Reflect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9"/>
                                        </p:tgtEl>
                                      </p:cBhvr>
                                    </p:animEffect>
                                    <p:set>
                                      <p:cBhvr>
                                        <p:cTn id="7" dur="1" fill="hold">
                                          <p:stCondLst>
                                            <p:cond delay="500"/>
                                          </p:stCondLst>
                                        </p:cTn>
                                        <p:tgtEl>
                                          <p:spTgt spid="2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15"/>
                                        </p:tgtEl>
                                      </p:cBhvr>
                                    </p:animEffect>
                                    <p:set>
                                      <p:cBhvr>
                                        <p:cTn id="12" dur="1" fill="hold">
                                          <p:stCondLst>
                                            <p:cond delay="500"/>
                                          </p:stCondLst>
                                        </p:cTn>
                                        <p:tgtEl>
                                          <p:spTgt spid="2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16"/>
                                        </p:tgtEl>
                                      </p:cBhvr>
                                    </p:animEffect>
                                    <p:set>
                                      <p:cBhvr>
                                        <p:cTn id="17" dur="1" fill="hold">
                                          <p:stCondLst>
                                            <p:cond delay="500"/>
                                          </p:stCondLst>
                                        </p:cTn>
                                        <p:tgtEl>
                                          <p:spTgt spid="2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17"/>
                                        </p:tgtEl>
                                      </p:cBhvr>
                                    </p:animEffect>
                                    <p:set>
                                      <p:cBhvr>
                                        <p:cTn id="22" dur="1" fill="hold">
                                          <p:stCondLst>
                                            <p:cond delay="500"/>
                                          </p:stCondLst>
                                        </p:cTn>
                                        <p:tgtEl>
                                          <p:spTgt spid="2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18"/>
                                        </p:tgtEl>
                                      </p:cBhvr>
                                    </p:animEffect>
                                    <p:set>
                                      <p:cBhvr>
                                        <p:cTn id="27" dur="1" fill="hold">
                                          <p:stCondLst>
                                            <p:cond delay="500"/>
                                          </p:stCondLst>
                                        </p:cTn>
                                        <p:tgtEl>
                                          <p:spTgt spid="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5f13b7bcc3_0_42"/>
          <p:cNvSpPr txBox="1">
            <a:spLocks noGrp="1"/>
          </p:cNvSpPr>
          <p:nvPr>
            <p:ph type="body" idx="1"/>
          </p:nvPr>
        </p:nvSpPr>
        <p:spPr>
          <a:xfrm>
            <a:off x="304800" y="2170675"/>
            <a:ext cx="4848000" cy="2634900"/>
          </a:xfrm>
          <a:prstGeom prst="rect">
            <a:avLst/>
          </a:prstGeom>
        </p:spPr>
        <p:txBody>
          <a:bodyPr spcFirstLastPara="1" wrap="square" lIns="91425" tIns="45700" rIns="91425" bIns="45700" anchor="t" anchorCtr="0">
            <a:noAutofit/>
          </a:bodyPr>
          <a:lstStyle/>
          <a:p>
            <a:pPr marL="177800" lvl="0" indent="-190500" algn="l" rtl="0">
              <a:lnSpc>
                <a:spcPct val="90000"/>
              </a:lnSpc>
              <a:spcBef>
                <a:spcPts val="0"/>
              </a:spcBef>
              <a:spcAft>
                <a:spcPts val="0"/>
              </a:spcAft>
              <a:buClr>
                <a:schemeClr val="dk1"/>
              </a:buClr>
              <a:buSzPts val="2400"/>
              <a:buFont typeface="Arial"/>
              <a:buChar char="•"/>
            </a:pPr>
            <a:r>
              <a:rPr lang="en-US" sz="2400">
                <a:solidFill>
                  <a:schemeClr val="dk1"/>
                </a:solidFill>
              </a:rPr>
              <a:t>UDL provides a framework to build flexibility within a curriculum to meet the needs of all learners. </a:t>
            </a:r>
            <a:endParaRPr sz="2400">
              <a:solidFill>
                <a:schemeClr val="dk1"/>
              </a:solidFill>
            </a:endParaRPr>
          </a:p>
          <a:p>
            <a:pPr marL="0" lvl="0" indent="0" algn="l" rtl="0">
              <a:lnSpc>
                <a:spcPct val="90000"/>
              </a:lnSpc>
              <a:spcBef>
                <a:spcPts val="800"/>
              </a:spcBef>
              <a:spcAft>
                <a:spcPts val="0"/>
              </a:spcAft>
              <a:buClr>
                <a:schemeClr val="dk1"/>
              </a:buClr>
              <a:buSzPts val="2100"/>
              <a:buFont typeface="Arial"/>
              <a:buNone/>
            </a:pPr>
            <a:endParaRPr sz="2400">
              <a:solidFill>
                <a:schemeClr val="dk1"/>
              </a:solidFill>
            </a:endParaRPr>
          </a:p>
          <a:p>
            <a:pPr marL="177800" lvl="0" indent="-190500" algn="l" rtl="0">
              <a:lnSpc>
                <a:spcPct val="90000"/>
              </a:lnSpc>
              <a:spcBef>
                <a:spcPts val="800"/>
              </a:spcBef>
              <a:spcAft>
                <a:spcPts val="0"/>
              </a:spcAft>
              <a:buClr>
                <a:schemeClr val="dk1"/>
              </a:buClr>
              <a:buSzPts val="2400"/>
              <a:buFont typeface="Arial"/>
              <a:buChar char="•"/>
            </a:pPr>
            <a:r>
              <a:rPr lang="en-US" sz="2400">
                <a:solidFill>
                  <a:schemeClr val="dk1"/>
                </a:solidFill>
              </a:rPr>
              <a:t>To begin building a flexible, UDL curriculum ask yourself:</a:t>
            </a:r>
            <a:endParaRPr sz="2400">
              <a:solidFill>
                <a:schemeClr val="dk1"/>
              </a:solidFill>
            </a:endParaRPr>
          </a:p>
          <a:p>
            <a:pPr marL="520700" lvl="1" indent="-215900" algn="l" rtl="0">
              <a:lnSpc>
                <a:spcPct val="90000"/>
              </a:lnSpc>
              <a:spcBef>
                <a:spcPts val="400"/>
              </a:spcBef>
              <a:spcAft>
                <a:spcPts val="0"/>
              </a:spcAft>
              <a:buClr>
                <a:schemeClr val="dk1"/>
              </a:buClr>
              <a:buSzPts val="2400"/>
              <a:buChar char="•"/>
            </a:pPr>
            <a:r>
              <a:rPr lang="en-US" sz="2400">
                <a:solidFill>
                  <a:schemeClr val="dk1"/>
                </a:solidFill>
                <a:latin typeface="Calibri"/>
                <a:ea typeface="Calibri"/>
                <a:cs typeface="Calibri"/>
                <a:sym typeface="Calibri"/>
              </a:rPr>
              <a:t>What is my goal?</a:t>
            </a:r>
            <a:endParaRPr sz="2400">
              <a:solidFill>
                <a:schemeClr val="dk1"/>
              </a:solidFill>
              <a:latin typeface="Calibri"/>
              <a:ea typeface="Calibri"/>
              <a:cs typeface="Calibri"/>
              <a:sym typeface="Calibri"/>
            </a:endParaRPr>
          </a:p>
          <a:p>
            <a:pPr marL="520700" lvl="1" indent="-215900" algn="l" rtl="0">
              <a:lnSpc>
                <a:spcPct val="90000"/>
              </a:lnSpc>
              <a:spcBef>
                <a:spcPts val="400"/>
              </a:spcBef>
              <a:spcAft>
                <a:spcPts val="0"/>
              </a:spcAft>
              <a:buClr>
                <a:schemeClr val="dk1"/>
              </a:buClr>
              <a:buSzPts val="2400"/>
              <a:buChar char="•"/>
            </a:pPr>
            <a:r>
              <a:rPr lang="en-US" sz="2400">
                <a:solidFill>
                  <a:schemeClr val="dk1"/>
                </a:solidFill>
                <a:latin typeface="Calibri"/>
                <a:ea typeface="Calibri"/>
                <a:cs typeface="Calibri"/>
                <a:sym typeface="Calibri"/>
              </a:rPr>
              <a:t> What barriers interfere with diverse students reaching goals?</a:t>
            </a:r>
            <a:endParaRPr sz="2400"/>
          </a:p>
        </p:txBody>
      </p:sp>
      <p:sp>
        <p:nvSpPr>
          <p:cNvPr id="231" name="Google Shape;231;g5f13b7bcc3_0_42"/>
          <p:cNvSpPr txBox="1">
            <a:spLocks noGrp="1"/>
          </p:cNvSpPr>
          <p:nvPr>
            <p:ph type="body" idx="2"/>
          </p:nvPr>
        </p:nvSpPr>
        <p:spPr>
          <a:xfrm>
            <a:off x="304800" y="1447725"/>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UDL Lesson Design: Flexibility Removes Barriers</a:t>
            </a:r>
            <a:endParaRPr/>
          </a:p>
        </p:txBody>
      </p:sp>
      <p:pic>
        <p:nvPicPr>
          <p:cNvPr id="232" name="Google Shape;232;g5f13b7bcc3_0_42" descr="Related image"/>
          <p:cNvPicPr preferRelativeResize="0"/>
          <p:nvPr/>
        </p:nvPicPr>
        <p:blipFill rotWithShape="1">
          <a:blip r:embed="rId3">
            <a:alphaModFix/>
          </a:blip>
          <a:srcRect/>
          <a:stretch/>
        </p:blipFill>
        <p:spPr>
          <a:xfrm>
            <a:off x="5023800" y="2329376"/>
            <a:ext cx="3675714" cy="3183798"/>
          </a:xfrm>
          <a:prstGeom prst="rect">
            <a:avLst/>
          </a:prstGeom>
          <a:noFill/>
          <a:ln>
            <a:noFill/>
          </a:ln>
        </p:spPr>
      </p:pic>
      <p:sp>
        <p:nvSpPr>
          <p:cNvPr id="233" name="Google Shape;233;g5f13b7bcc3_0_42"/>
          <p:cNvSpPr txBox="1"/>
          <p:nvPr/>
        </p:nvSpPr>
        <p:spPr>
          <a:xfrm>
            <a:off x="7014742" y="5607199"/>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5f13b7bcc3_0_50"/>
          <p:cNvSpPr txBox="1">
            <a:spLocks noGrp="1"/>
          </p:cNvSpPr>
          <p:nvPr>
            <p:ph type="body" idx="1"/>
          </p:nvPr>
        </p:nvSpPr>
        <p:spPr>
          <a:xfrm>
            <a:off x="304800" y="2035725"/>
            <a:ext cx="4267200" cy="2634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Play, “</a:t>
            </a:r>
            <a:r>
              <a:rPr lang="en-US" u="sng">
                <a:solidFill>
                  <a:schemeClr val="hlink"/>
                </a:solidFill>
                <a:hlinkClick r:id="rId3"/>
              </a:rPr>
              <a:t>What, Where, Barrier</a:t>
            </a:r>
            <a:r>
              <a:rPr lang="en-US"/>
              <a:t>” and examine educational barriers and brainstorm possible ways to remove the barriers. </a:t>
            </a:r>
            <a:endParaRPr/>
          </a:p>
        </p:txBody>
      </p:sp>
      <p:sp>
        <p:nvSpPr>
          <p:cNvPr id="240" name="Google Shape;240;g5f13b7bcc3_0_50"/>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UDL Lesson Design: Identifying Barriers</a:t>
            </a:r>
            <a:endParaRPr/>
          </a:p>
        </p:txBody>
      </p:sp>
      <p:pic>
        <p:nvPicPr>
          <p:cNvPr id="241" name="Google Shape;241;g5f13b7bcc3_0_50"/>
          <p:cNvPicPr preferRelativeResize="0"/>
          <p:nvPr/>
        </p:nvPicPr>
        <p:blipFill>
          <a:blip r:embed="rId4">
            <a:alphaModFix/>
          </a:blip>
          <a:stretch>
            <a:fillRect/>
          </a:stretch>
        </p:blipFill>
        <p:spPr>
          <a:xfrm>
            <a:off x="4935300" y="2035800"/>
            <a:ext cx="3212800" cy="4122175"/>
          </a:xfrm>
          <a:prstGeom prst="rect">
            <a:avLst/>
          </a:prstGeom>
          <a:noFill/>
          <a:ln w="38100" cap="flat" cmpd="sng">
            <a:solidFill>
              <a:srgbClr val="595959"/>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5f13b7bcc3_0_57"/>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UDL Lesson Design: Components</a:t>
            </a:r>
            <a:endParaRPr/>
          </a:p>
        </p:txBody>
      </p:sp>
      <p:sp>
        <p:nvSpPr>
          <p:cNvPr id="248" name="Google Shape;248;g5f13b7bcc3_0_57"/>
          <p:cNvSpPr txBox="1"/>
          <p:nvPr/>
        </p:nvSpPr>
        <p:spPr>
          <a:xfrm>
            <a:off x="723906" y="2648938"/>
            <a:ext cx="7886700" cy="3263400"/>
          </a:xfrm>
          <a:prstGeom prst="rect">
            <a:avLst/>
          </a:prstGeom>
          <a:noFill/>
          <a:ln>
            <a:noFill/>
          </a:ln>
        </p:spPr>
        <p:txBody>
          <a:bodyPr spcFirstLastPara="1" wrap="square" lIns="68575" tIns="34275" rIns="68575" bIns="34275" anchor="t" anchorCtr="0">
            <a:noAutofit/>
          </a:bodyPr>
          <a:lstStyle/>
          <a:p>
            <a:pPr marL="381000" lvl="0" indent="-393700" algn="l" rtl="0">
              <a:lnSpc>
                <a:spcPct val="90000"/>
              </a:lnSpc>
              <a:spcBef>
                <a:spcPts val="0"/>
              </a:spcBef>
              <a:spcAft>
                <a:spcPts val="0"/>
              </a:spcAft>
              <a:buClr>
                <a:srgbClr val="000000"/>
              </a:buClr>
              <a:buSzPts val="2400"/>
              <a:buAutoNum type="arabicPeriod"/>
            </a:pPr>
            <a:r>
              <a:rPr lang="en-US" sz="2400">
                <a:solidFill>
                  <a:srgbClr val="000000"/>
                </a:solidFill>
                <a:latin typeface="Calibri"/>
                <a:ea typeface="Calibri"/>
                <a:cs typeface="Calibri"/>
                <a:sym typeface="Calibri"/>
              </a:rPr>
              <a:t>Clear learning goals</a:t>
            </a:r>
            <a:endParaRPr sz="2400">
              <a:solidFill>
                <a:srgbClr val="000000"/>
              </a:solidFill>
              <a:latin typeface="Calibri"/>
              <a:ea typeface="Calibri"/>
              <a:cs typeface="Calibri"/>
              <a:sym typeface="Calibri"/>
            </a:endParaRPr>
          </a:p>
          <a:p>
            <a:pPr marL="381000" lvl="0" indent="-393700" algn="l" rtl="0">
              <a:lnSpc>
                <a:spcPct val="90000"/>
              </a:lnSpc>
              <a:spcBef>
                <a:spcPts val="800"/>
              </a:spcBef>
              <a:spcAft>
                <a:spcPts val="0"/>
              </a:spcAft>
              <a:buClr>
                <a:srgbClr val="000000"/>
              </a:buClr>
              <a:buSzPts val="2400"/>
              <a:buAutoNum type="arabicPeriod"/>
            </a:pPr>
            <a:r>
              <a:rPr lang="en-US" sz="2400">
                <a:solidFill>
                  <a:srgbClr val="000000"/>
                </a:solidFill>
                <a:latin typeface="Calibri"/>
                <a:ea typeface="Calibri"/>
                <a:cs typeface="Calibri"/>
                <a:sym typeface="Calibri"/>
              </a:rPr>
              <a:t>Instructional methods</a:t>
            </a:r>
            <a:endParaRPr sz="2400">
              <a:solidFill>
                <a:srgbClr val="000000"/>
              </a:solidFill>
              <a:latin typeface="Calibri"/>
              <a:ea typeface="Calibri"/>
              <a:cs typeface="Calibri"/>
              <a:sym typeface="Calibri"/>
            </a:endParaRPr>
          </a:p>
          <a:p>
            <a:pPr marL="381000" lvl="0" indent="-393700" algn="l" rtl="0">
              <a:lnSpc>
                <a:spcPct val="90000"/>
              </a:lnSpc>
              <a:spcBef>
                <a:spcPts val="800"/>
              </a:spcBef>
              <a:spcAft>
                <a:spcPts val="0"/>
              </a:spcAft>
              <a:buClr>
                <a:srgbClr val="000000"/>
              </a:buClr>
              <a:buSzPts val="2400"/>
              <a:buAutoNum type="arabicPeriod"/>
            </a:pPr>
            <a:r>
              <a:rPr lang="en-US" sz="2400">
                <a:solidFill>
                  <a:srgbClr val="000000"/>
                </a:solidFill>
                <a:latin typeface="Calibri"/>
                <a:ea typeface="Calibri"/>
                <a:cs typeface="Calibri"/>
                <a:sym typeface="Calibri"/>
              </a:rPr>
              <a:t>Instructional materials</a:t>
            </a:r>
            <a:endParaRPr sz="2400">
              <a:solidFill>
                <a:srgbClr val="000000"/>
              </a:solidFill>
              <a:latin typeface="Calibri"/>
              <a:ea typeface="Calibri"/>
              <a:cs typeface="Calibri"/>
              <a:sym typeface="Calibri"/>
            </a:endParaRPr>
          </a:p>
          <a:p>
            <a:pPr marL="381000" lvl="0" indent="-393700" algn="l" rtl="0">
              <a:lnSpc>
                <a:spcPct val="90000"/>
              </a:lnSpc>
              <a:spcBef>
                <a:spcPts val="800"/>
              </a:spcBef>
              <a:spcAft>
                <a:spcPts val="0"/>
              </a:spcAft>
              <a:buClr>
                <a:srgbClr val="000000"/>
              </a:buClr>
              <a:buSzPts val="2400"/>
              <a:buAutoNum type="arabicPeriod"/>
            </a:pPr>
            <a:r>
              <a:rPr lang="en-US" sz="2400">
                <a:solidFill>
                  <a:srgbClr val="000000"/>
                </a:solidFill>
                <a:latin typeface="Calibri"/>
                <a:ea typeface="Calibri"/>
                <a:cs typeface="Calibri"/>
                <a:sym typeface="Calibri"/>
              </a:rPr>
              <a:t>Assessments</a:t>
            </a:r>
            <a:endParaRPr sz="2400">
              <a:solidFill>
                <a:srgbClr val="000000"/>
              </a:solidFill>
              <a:latin typeface="Calibri"/>
              <a:ea typeface="Calibri"/>
              <a:cs typeface="Calibri"/>
              <a:sym typeface="Calibri"/>
            </a:endParaRPr>
          </a:p>
        </p:txBody>
      </p:sp>
      <p:pic>
        <p:nvPicPr>
          <p:cNvPr id="249" name="Google Shape;249;g5f13b7bcc3_0_57" descr="Image result for universal design for learning"/>
          <p:cNvPicPr preferRelativeResize="0"/>
          <p:nvPr/>
        </p:nvPicPr>
        <p:blipFill rotWithShape="1">
          <a:blip r:embed="rId3">
            <a:alphaModFix/>
          </a:blip>
          <a:srcRect/>
          <a:stretch/>
        </p:blipFill>
        <p:spPr>
          <a:xfrm>
            <a:off x="4949624" y="1986719"/>
            <a:ext cx="3571875" cy="3579019"/>
          </a:xfrm>
          <a:prstGeom prst="rect">
            <a:avLst/>
          </a:prstGeom>
          <a:noFill/>
          <a:ln>
            <a:noFill/>
          </a:ln>
        </p:spPr>
      </p:pic>
      <p:sp>
        <p:nvSpPr>
          <p:cNvPr id="250" name="Google Shape;250;g5f13b7bcc3_0_57"/>
          <p:cNvSpPr txBox="1"/>
          <p:nvPr/>
        </p:nvSpPr>
        <p:spPr>
          <a:xfrm>
            <a:off x="6836742" y="5483711"/>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5f13b7bcc3_0_66"/>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UDL Strategy: Posted Learning Goals</a:t>
            </a:r>
            <a:endParaRPr/>
          </a:p>
        </p:txBody>
      </p:sp>
      <p:sp>
        <p:nvSpPr>
          <p:cNvPr id="257" name="Google Shape;257;g5f13b7bcc3_0_66"/>
          <p:cNvSpPr txBox="1"/>
          <p:nvPr/>
        </p:nvSpPr>
        <p:spPr>
          <a:xfrm>
            <a:off x="364856" y="2468944"/>
            <a:ext cx="2436000" cy="32634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0"/>
              </a:spcBef>
              <a:spcAft>
                <a:spcPts val="0"/>
              </a:spcAft>
              <a:buNone/>
            </a:pPr>
            <a:r>
              <a:rPr lang="en-US" sz="2100">
                <a:solidFill>
                  <a:srgbClr val="000000"/>
                </a:solidFill>
                <a:latin typeface="Calibri"/>
                <a:ea typeface="Calibri"/>
                <a:cs typeface="Calibri"/>
                <a:sym typeface="Calibri"/>
              </a:rPr>
              <a:t>Having goals helps students know what they’re working to achieve. Goals are always apparent in an UDL classroom. </a:t>
            </a:r>
            <a:endParaRPr sz="2100">
              <a:solidFill>
                <a:srgbClr val="000000"/>
              </a:solidFill>
              <a:latin typeface="Calibri"/>
              <a:ea typeface="Calibri"/>
              <a:cs typeface="Calibri"/>
              <a:sym typeface="Calibri"/>
            </a:endParaRPr>
          </a:p>
        </p:txBody>
      </p:sp>
      <p:pic>
        <p:nvPicPr>
          <p:cNvPr id="258" name="Google Shape;258;g5f13b7bcc3_0_66" descr="No photo description available."/>
          <p:cNvPicPr preferRelativeResize="0"/>
          <p:nvPr/>
        </p:nvPicPr>
        <p:blipFill rotWithShape="1">
          <a:blip r:embed="rId3">
            <a:alphaModFix/>
          </a:blip>
          <a:srcRect t="19355" b="20254"/>
          <a:stretch/>
        </p:blipFill>
        <p:spPr>
          <a:xfrm>
            <a:off x="2998050" y="2293874"/>
            <a:ext cx="5641387" cy="3406819"/>
          </a:xfrm>
          <a:prstGeom prst="rect">
            <a:avLst/>
          </a:prstGeom>
          <a:noFill/>
          <a:ln w="38100" cap="flat" cmpd="sng">
            <a:solidFill>
              <a:srgbClr val="000000"/>
            </a:solidFill>
            <a:prstDash val="solid"/>
            <a:round/>
            <a:headEnd type="none" w="sm" len="sm"/>
            <a:tailEnd type="none" w="sm" len="sm"/>
          </a:ln>
        </p:spPr>
      </p:pic>
      <p:pic>
        <p:nvPicPr>
          <p:cNvPr id="259" name="Google Shape;259;g5f13b7bcc3_0_66" descr="student learning goal cards"/>
          <p:cNvPicPr preferRelativeResize="0"/>
          <p:nvPr/>
        </p:nvPicPr>
        <p:blipFill rotWithShape="1">
          <a:blip r:embed="rId4">
            <a:alphaModFix/>
          </a:blip>
          <a:srcRect/>
          <a:stretch/>
        </p:blipFill>
        <p:spPr>
          <a:xfrm>
            <a:off x="4005797" y="2184341"/>
            <a:ext cx="3625914" cy="3625894"/>
          </a:xfrm>
          <a:prstGeom prst="rect">
            <a:avLst/>
          </a:prstGeom>
          <a:noFill/>
          <a:ln w="38100" cap="flat" cmpd="sng">
            <a:solidFill>
              <a:srgbClr val="000000"/>
            </a:solidFill>
            <a:prstDash val="solid"/>
            <a:round/>
            <a:headEnd type="none" w="sm" len="sm"/>
            <a:tailEnd type="none" w="sm" len="sm"/>
          </a:ln>
        </p:spPr>
      </p:pic>
      <p:sp>
        <p:nvSpPr>
          <p:cNvPr id="260" name="Google Shape;260;g5f13b7bcc3_0_66"/>
          <p:cNvSpPr txBox="1"/>
          <p:nvPr/>
        </p:nvSpPr>
        <p:spPr>
          <a:xfrm>
            <a:off x="7202028" y="5732353"/>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5"/>
              </a:rPr>
              <a:t>Image source</a:t>
            </a:r>
            <a:endParaRPr sz="900">
              <a:solidFill>
                <a:srgbClr val="000000"/>
              </a:solidFill>
              <a:latin typeface="Calibri"/>
              <a:ea typeface="Calibri"/>
              <a:cs typeface="Calibri"/>
              <a:sym typeface="Calibri"/>
            </a:endParaRPr>
          </a:p>
        </p:txBody>
      </p:sp>
      <p:pic>
        <p:nvPicPr>
          <p:cNvPr id="261" name="Google Shape;261;g5f13b7bcc3_0_66">
            <a:hlinkClick r:id="rId6"/>
          </p:cNvPr>
          <p:cNvPicPr preferRelativeResize="0"/>
          <p:nvPr/>
        </p:nvPicPr>
        <p:blipFill>
          <a:blip r:embed="rId7">
            <a:alphaModFix/>
          </a:blip>
          <a:stretch>
            <a:fillRect/>
          </a:stretch>
        </p:blipFill>
        <p:spPr>
          <a:xfrm rot="-5400000">
            <a:off x="3981538" y="844349"/>
            <a:ext cx="3039826" cy="6512602"/>
          </a:xfrm>
          <a:prstGeom prst="rect">
            <a:avLst/>
          </a:prstGeom>
          <a:noFill/>
          <a:ln w="38100" cap="flat" cmpd="sng">
            <a:solidFill>
              <a:srgbClr val="595959"/>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10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
                                        </p:tgtEl>
                                        <p:attrNameLst>
                                          <p:attrName>style.visibility</p:attrName>
                                        </p:attrNameLst>
                                      </p:cBhvr>
                                      <p:to>
                                        <p:strVal val="visible"/>
                                      </p:to>
                                    </p:set>
                                    <p:animEffect transition="in" filter="fade">
                                      <p:cBhvr>
                                        <p:cTn id="12" dur="10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5f13b7bcc3_0_80"/>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UDL Strategy: Assignment Options</a:t>
            </a:r>
            <a:endParaRPr/>
          </a:p>
        </p:txBody>
      </p:sp>
      <p:pic>
        <p:nvPicPr>
          <p:cNvPr id="268" name="Google Shape;268;g5f13b7bcc3_0_80" descr="Image result for universal design for learning"/>
          <p:cNvPicPr preferRelativeResize="0"/>
          <p:nvPr/>
        </p:nvPicPr>
        <p:blipFill rotWithShape="1">
          <a:blip r:embed="rId3">
            <a:alphaModFix/>
          </a:blip>
          <a:srcRect/>
          <a:stretch/>
        </p:blipFill>
        <p:spPr>
          <a:xfrm>
            <a:off x="3619714" y="2137170"/>
            <a:ext cx="4914900" cy="3764758"/>
          </a:xfrm>
          <a:prstGeom prst="rect">
            <a:avLst/>
          </a:prstGeom>
          <a:noFill/>
          <a:ln>
            <a:noFill/>
          </a:ln>
        </p:spPr>
      </p:pic>
      <p:sp>
        <p:nvSpPr>
          <p:cNvPr id="269" name="Google Shape;269;g5f13b7bcc3_0_80"/>
          <p:cNvSpPr txBox="1"/>
          <p:nvPr/>
        </p:nvSpPr>
        <p:spPr>
          <a:xfrm>
            <a:off x="491063" y="2137184"/>
            <a:ext cx="30687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None/>
            </a:pPr>
            <a:r>
              <a:rPr lang="en-US" sz="2400">
                <a:solidFill>
                  <a:srgbClr val="000000"/>
                </a:solidFill>
                <a:latin typeface="Calibri"/>
                <a:ea typeface="Calibri"/>
                <a:cs typeface="Calibri"/>
                <a:sym typeface="Calibri"/>
              </a:rPr>
              <a:t>Provides opportunities for students to demonstrate understanding by giving options to meet the learning goal.</a:t>
            </a:r>
            <a:endParaRPr sz="24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Essay</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Podcast</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Video</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Animation</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Comic strip</a:t>
            </a:r>
            <a:endParaRPr sz="1800">
              <a:solidFill>
                <a:srgbClr val="000000"/>
              </a:solidFill>
              <a:latin typeface="Calibri"/>
              <a:ea typeface="Calibri"/>
              <a:cs typeface="Calibri"/>
              <a:sym typeface="Calibri"/>
            </a:endParaRPr>
          </a:p>
          <a:p>
            <a:pPr marL="177800" lvl="0" indent="-38100" algn="l" rtl="0">
              <a:lnSpc>
                <a:spcPct val="90000"/>
              </a:lnSpc>
              <a:spcBef>
                <a:spcPts val="800"/>
              </a:spcBef>
              <a:spcAft>
                <a:spcPts val="0"/>
              </a:spcAft>
              <a:buNone/>
            </a:pPr>
            <a:endParaRPr sz="2100">
              <a:solidFill>
                <a:srgbClr val="000000"/>
              </a:solidFill>
              <a:latin typeface="Calibri"/>
              <a:ea typeface="Calibri"/>
              <a:cs typeface="Calibri"/>
              <a:sym typeface="Calibri"/>
            </a:endParaRPr>
          </a:p>
        </p:txBody>
      </p:sp>
      <p:sp>
        <p:nvSpPr>
          <p:cNvPr id="270" name="Google Shape;270;g5f13b7bcc3_0_80"/>
          <p:cNvSpPr txBox="1"/>
          <p:nvPr/>
        </p:nvSpPr>
        <p:spPr>
          <a:xfrm>
            <a:off x="6802216" y="5800022"/>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5f13b7bcc3_0_86"/>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UDL Strategy: Flexible Workspaces</a:t>
            </a:r>
            <a:endParaRPr/>
          </a:p>
        </p:txBody>
      </p:sp>
      <p:sp>
        <p:nvSpPr>
          <p:cNvPr id="277" name="Google Shape;277;g5f13b7bcc3_0_86"/>
          <p:cNvSpPr txBox="1"/>
          <p:nvPr/>
        </p:nvSpPr>
        <p:spPr>
          <a:xfrm>
            <a:off x="528088" y="2213319"/>
            <a:ext cx="7886700" cy="3263400"/>
          </a:xfrm>
          <a:prstGeom prst="rect">
            <a:avLst/>
          </a:prstGeom>
          <a:noFill/>
          <a:ln>
            <a:noFill/>
          </a:ln>
        </p:spPr>
        <p:txBody>
          <a:bodyPr spcFirstLastPara="1" wrap="square" lIns="68575" tIns="34275" rIns="68575" bIns="34275" anchor="t" anchorCtr="0">
            <a:noAutofit/>
          </a:bodyPr>
          <a:lstStyle/>
          <a:p>
            <a:pPr marL="177800" lvl="0" indent="-190500" algn="l" rtl="0">
              <a:lnSpc>
                <a:spcPct val="90000"/>
              </a:lnSpc>
              <a:spcBef>
                <a:spcPts val="0"/>
              </a:spcBef>
              <a:spcAft>
                <a:spcPts val="0"/>
              </a:spcAft>
              <a:buClr>
                <a:srgbClr val="000000"/>
              </a:buClr>
              <a:buSzPts val="2400"/>
              <a:buChar char="•"/>
            </a:pPr>
            <a:r>
              <a:rPr lang="en-US" sz="2400">
                <a:solidFill>
                  <a:srgbClr val="000000"/>
                </a:solidFill>
                <a:latin typeface="Calibri"/>
                <a:ea typeface="Calibri"/>
                <a:cs typeface="Calibri"/>
                <a:sym typeface="Calibri"/>
              </a:rPr>
              <a:t>UDL promotes flexibility in the learning environment. </a:t>
            </a:r>
            <a:endParaRPr sz="24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Spaces for quiet work</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Spaces for individual work </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Spaces for small group work</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Spaces for large group work </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Spaces for group instruction </a:t>
            </a:r>
            <a:endParaRPr sz="1800">
              <a:solidFill>
                <a:srgbClr val="000000"/>
              </a:solidFill>
              <a:latin typeface="Calibri"/>
              <a:ea typeface="Calibri"/>
              <a:cs typeface="Calibri"/>
              <a:sym typeface="Calibri"/>
            </a:endParaRPr>
          </a:p>
          <a:p>
            <a:pPr marL="177800" lvl="0" indent="-38100" algn="l" rtl="0">
              <a:lnSpc>
                <a:spcPct val="90000"/>
              </a:lnSpc>
              <a:spcBef>
                <a:spcPts val="800"/>
              </a:spcBef>
              <a:spcAft>
                <a:spcPts val="0"/>
              </a:spcAft>
              <a:buNone/>
            </a:pPr>
            <a:endParaRPr sz="2100">
              <a:solidFill>
                <a:srgbClr val="000000"/>
              </a:solidFill>
              <a:latin typeface="Calibri"/>
              <a:ea typeface="Calibri"/>
              <a:cs typeface="Calibri"/>
              <a:sym typeface="Calibri"/>
            </a:endParaRPr>
          </a:p>
        </p:txBody>
      </p:sp>
      <p:pic>
        <p:nvPicPr>
          <p:cNvPr id="278" name="Google Shape;278;g5f13b7bcc3_0_86" descr="http://www.learningpersonalized.com/wp-content/uploads/2017/08/Copy-of-6T8A5431-1024x683.jpg"/>
          <p:cNvPicPr preferRelativeResize="0"/>
          <p:nvPr/>
        </p:nvPicPr>
        <p:blipFill rotWithShape="1">
          <a:blip r:embed="rId3">
            <a:alphaModFix/>
          </a:blip>
          <a:srcRect/>
          <a:stretch/>
        </p:blipFill>
        <p:spPr>
          <a:xfrm>
            <a:off x="4127207" y="2685768"/>
            <a:ext cx="4438531" cy="2960467"/>
          </a:xfrm>
          <a:prstGeom prst="rect">
            <a:avLst/>
          </a:prstGeom>
          <a:noFill/>
          <a:ln w="38100" cap="flat" cmpd="sng">
            <a:solidFill>
              <a:srgbClr val="000000"/>
            </a:solidFill>
            <a:prstDash val="solid"/>
            <a:round/>
            <a:headEnd type="none" w="sm" len="sm"/>
            <a:tailEnd type="none" w="sm" len="sm"/>
          </a:ln>
        </p:spPr>
      </p:pic>
      <p:sp>
        <p:nvSpPr>
          <p:cNvPr id="279" name="Google Shape;279;g5f13b7bcc3_0_86"/>
          <p:cNvSpPr txBox="1"/>
          <p:nvPr/>
        </p:nvSpPr>
        <p:spPr>
          <a:xfrm>
            <a:off x="6931110" y="5705366"/>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5f13b7bcc3_0_92"/>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UDL Strategy: Regular Feedback</a:t>
            </a:r>
            <a:endParaRPr/>
          </a:p>
        </p:txBody>
      </p:sp>
      <p:sp>
        <p:nvSpPr>
          <p:cNvPr id="286" name="Google Shape;286;g5f13b7bcc3_0_92"/>
          <p:cNvSpPr txBox="1"/>
          <p:nvPr/>
        </p:nvSpPr>
        <p:spPr>
          <a:xfrm>
            <a:off x="412425" y="2325594"/>
            <a:ext cx="4802400" cy="3263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None/>
            </a:pPr>
            <a:r>
              <a:rPr lang="en-US" sz="2400">
                <a:solidFill>
                  <a:srgbClr val="000000"/>
                </a:solidFill>
                <a:latin typeface="Calibri"/>
                <a:ea typeface="Calibri"/>
                <a:cs typeface="Calibri"/>
                <a:sym typeface="Calibri"/>
              </a:rPr>
              <a:t>UDL requires giving frequent feedback to students. </a:t>
            </a:r>
            <a:endParaRPr sz="24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Discuss learning goals and student progress with students. </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Students are encouraged to reflect on choices. </a:t>
            </a:r>
            <a:endParaRPr sz="1800">
              <a:solidFill>
                <a:srgbClr val="000000"/>
              </a:solidFill>
              <a:latin typeface="Calibri"/>
              <a:ea typeface="Calibri"/>
              <a:cs typeface="Calibri"/>
              <a:sym typeface="Calibri"/>
            </a:endParaRPr>
          </a:p>
          <a:p>
            <a:pPr marL="520700" lvl="1" indent="-177800" algn="l" rtl="0">
              <a:lnSpc>
                <a:spcPct val="9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Students reflect on their progress in meeting learning goals. </a:t>
            </a:r>
            <a:endParaRPr sz="1800">
              <a:solidFill>
                <a:srgbClr val="000000"/>
              </a:solidFill>
              <a:latin typeface="Calibri"/>
              <a:ea typeface="Calibri"/>
              <a:cs typeface="Calibri"/>
              <a:sym typeface="Calibri"/>
            </a:endParaRPr>
          </a:p>
          <a:p>
            <a:pPr marL="177800" lvl="0" indent="-38100" algn="l" rtl="0">
              <a:lnSpc>
                <a:spcPct val="90000"/>
              </a:lnSpc>
              <a:spcBef>
                <a:spcPts val="800"/>
              </a:spcBef>
              <a:spcAft>
                <a:spcPts val="0"/>
              </a:spcAft>
              <a:buNone/>
            </a:pPr>
            <a:endParaRPr sz="2100">
              <a:solidFill>
                <a:srgbClr val="000000"/>
              </a:solidFill>
              <a:latin typeface="Calibri"/>
              <a:ea typeface="Calibri"/>
              <a:cs typeface="Calibri"/>
              <a:sym typeface="Calibri"/>
            </a:endParaRPr>
          </a:p>
        </p:txBody>
      </p:sp>
      <p:pic>
        <p:nvPicPr>
          <p:cNvPr id="287" name="Google Shape;287;g5f13b7bcc3_0_92"/>
          <p:cNvPicPr preferRelativeResize="0"/>
          <p:nvPr/>
        </p:nvPicPr>
        <p:blipFill rotWithShape="1">
          <a:blip r:embed="rId3">
            <a:alphaModFix/>
          </a:blip>
          <a:srcRect b="17620"/>
          <a:stretch/>
        </p:blipFill>
        <p:spPr>
          <a:xfrm>
            <a:off x="5021082" y="2264964"/>
            <a:ext cx="3710490" cy="3056637"/>
          </a:xfrm>
          <a:prstGeom prst="rect">
            <a:avLst/>
          </a:prstGeom>
          <a:noFill/>
          <a:ln>
            <a:noFill/>
          </a:ln>
        </p:spPr>
      </p:pic>
      <p:sp>
        <p:nvSpPr>
          <p:cNvPr id="288" name="Google Shape;288;g5f13b7bcc3_0_92"/>
          <p:cNvSpPr txBox="1"/>
          <p:nvPr/>
        </p:nvSpPr>
        <p:spPr>
          <a:xfrm>
            <a:off x="6896897" y="5276385"/>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3"/>
          <p:cNvSpPr txBox="1">
            <a:spLocks noGrp="1"/>
          </p:cNvSpPr>
          <p:nvPr>
            <p:ph type="body" idx="1"/>
          </p:nvPr>
        </p:nvSpPr>
        <p:spPr>
          <a:xfrm>
            <a:off x="304800" y="2391500"/>
            <a:ext cx="8358600" cy="26349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rgbClr val="000000"/>
              </a:buClr>
              <a:buSzPts val="2500"/>
              <a:buFont typeface="Arial"/>
              <a:buChar char="•"/>
            </a:pPr>
            <a:r>
              <a:rPr lang="en-US"/>
              <a:t>You are the music teacher at Jones Elementary School</a:t>
            </a:r>
            <a:endParaRPr/>
          </a:p>
          <a:p>
            <a:pPr marL="342900" lvl="0" indent="-342900" algn="l" rtl="0">
              <a:lnSpc>
                <a:spcPct val="100000"/>
              </a:lnSpc>
              <a:spcBef>
                <a:spcPts val="1200"/>
              </a:spcBef>
              <a:spcAft>
                <a:spcPts val="0"/>
              </a:spcAft>
              <a:buClr>
                <a:srgbClr val="000000"/>
              </a:buClr>
              <a:buSzPts val="2500"/>
              <a:buFont typeface="Arial"/>
              <a:buChar char="•"/>
            </a:pPr>
            <a:r>
              <a:rPr lang="en-US"/>
              <a:t>During “Back-to-School Night,” a parent speaks to you</a:t>
            </a:r>
            <a:endParaRPr/>
          </a:p>
          <a:p>
            <a:pPr marL="342900" lvl="0" indent="-342900" algn="l" rtl="0">
              <a:lnSpc>
                <a:spcPct val="100000"/>
              </a:lnSpc>
              <a:spcBef>
                <a:spcPts val="1200"/>
              </a:spcBef>
              <a:spcAft>
                <a:spcPts val="0"/>
              </a:spcAft>
              <a:buClr>
                <a:srgbClr val="000000"/>
              </a:buClr>
              <a:buSzPts val="2500"/>
              <a:buFont typeface="Arial"/>
              <a:buChar char="•"/>
            </a:pPr>
            <a:r>
              <a:rPr lang="en-US"/>
              <a:t>Kindergarten student is sensitive to loud sounds</a:t>
            </a:r>
            <a:endParaRPr/>
          </a:p>
          <a:p>
            <a:pPr marL="342900" lvl="0" indent="-342900" algn="l" rtl="0">
              <a:lnSpc>
                <a:spcPct val="100000"/>
              </a:lnSpc>
              <a:spcBef>
                <a:spcPts val="1200"/>
              </a:spcBef>
              <a:spcAft>
                <a:spcPts val="0"/>
              </a:spcAft>
              <a:buClr>
                <a:srgbClr val="000000"/>
              </a:buClr>
              <a:buSzPts val="2500"/>
              <a:buFont typeface="Arial"/>
              <a:buChar char="•"/>
            </a:pPr>
            <a:r>
              <a:rPr lang="en-US"/>
              <a:t>Loves music </a:t>
            </a:r>
            <a:endParaRPr/>
          </a:p>
          <a:p>
            <a:pPr marL="342900" lvl="0" indent="-342900" algn="l" rtl="0">
              <a:lnSpc>
                <a:spcPct val="100000"/>
              </a:lnSpc>
              <a:spcBef>
                <a:spcPts val="1200"/>
              </a:spcBef>
              <a:spcAft>
                <a:spcPts val="0"/>
              </a:spcAft>
              <a:buClr>
                <a:srgbClr val="000000"/>
              </a:buClr>
              <a:buSzPts val="2500"/>
              <a:buFont typeface="Arial"/>
              <a:buChar char="•"/>
            </a:pPr>
            <a:r>
              <a:rPr lang="en-US"/>
              <a:t>Teach difference between loud and soft (Forte/Piano)</a:t>
            </a:r>
            <a:endParaRPr/>
          </a:p>
          <a:p>
            <a:pPr marL="0" lvl="0" indent="0" algn="l" rtl="0">
              <a:lnSpc>
                <a:spcPct val="100000"/>
              </a:lnSpc>
              <a:spcBef>
                <a:spcPts val="1200"/>
              </a:spcBef>
              <a:spcAft>
                <a:spcPts val="0"/>
              </a:spcAft>
              <a:buClr>
                <a:srgbClr val="000000"/>
              </a:buClr>
              <a:buSzPts val="2500"/>
              <a:buFont typeface="Calibri"/>
              <a:buNone/>
            </a:pPr>
            <a:endParaRPr/>
          </a:p>
        </p:txBody>
      </p:sp>
      <p:sp>
        <p:nvSpPr>
          <p:cNvPr id="45" name="Google Shape;45;p3"/>
          <p:cNvSpPr txBox="1">
            <a:spLocks noGrp="1"/>
          </p:cNvSpPr>
          <p:nvPr>
            <p:ph type="body" idx="2"/>
          </p:nvPr>
        </p:nvSpPr>
        <p:spPr>
          <a:xfrm>
            <a:off x="304800" y="1447800"/>
            <a:ext cx="8305800" cy="58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Imagine. . . </a:t>
            </a:r>
            <a:endParaRPr/>
          </a:p>
        </p:txBody>
      </p:sp>
      <p:sp>
        <p:nvSpPr>
          <p:cNvPr id="46" name="Google Shape;46;p3"/>
          <p:cNvSpPr txBox="1"/>
          <p:nvPr/>
        </p:nvSpPr>
        <p:spPr>
          <a:xfrm>
            <a:off x="304800" y="5715000"/>
            <a:ext cx="8305800" cy="5879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90"/>
              </a:buClr>
              <a:buSzPts val="3200"/>
              <a:buFont typeface="Calibri"/>
              <a:buNone/>
            </a:pPr>
            <a:r>
              <a:rPr lang="en-US" sz="3200" b="1" i="0" u="none" strike="noStrike" cap="none">
                <a:solidFill>
                  <a:srgbClr val="000090"/>
                </a:solidFill>
                <a:latin typeface="Calibri"/>
                <a:ea typeface="Calibri"/>
                <a:cs typeface="Calibri"/>
                <a:sym typeface="Calibri"/>
              </a:rPr>
              <a:t>What would you do? </a:t>
            </a: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5f13b7bcc3_0_98"/>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UDL Strategy: Digital and Audio Text</a:t>
            </a:r>
            <a:endParaRPr/>
          </a:p>
        </p:txBody>
      </p:sp>
      <p:pic>
        <p:nvPicPr>
          <p:cNvPr id="295" name="Google Shape;295;g5f13b7bcc3_0_98" descr="Infographics, iPod Touch, iPod, iPod Classic, iPod, home theater, LCD, monitor, DVD player,"/>
          <p:cNvPicPr preferRelativeResize="0"/>
          <p:nvPr/>
        </p:nvPicPr>
        <p:blipFill rotWithShape="1">
          <a:blip r:embed="rId3">
            <a:alphaModFix/>
          </a:blip>
          <a:srcRect/>
          <a:stretch/>
        </p:blipFill>
        <p:spPr>
          <a:xfrm>
            <a:off x="4426739" y="2035808"/>
            <a:ext cx="4318704" cy="3623664"/>
          </a:xfrm>
          <a:prstGeom prst="rect">
            <a:avLst/>
          </a:prstGeom>
          <a:noFill/>
          <a:ln>
            <a:noFill/>
          </a:ln>
        </p:spPr>
      </p:pic>
      <p:sp>
        <p:nvSpPr>
          <p:cNvPr id="296" name="Google Shape;296;g5f13b7bcc3_0_98"/>
          <p:cNvSpPr txBox="1"/>
          <p:nvPr/>
        </p:nvSpPr>
        <p:spPr>
          <a:xfrm>
            <a:off x="398556" y="2288694"/>
            <a:ext cx="4028100" cy="3263400"/>
          </a:xfrm>
          <a:prstGeom prst="rect">
            <a:avLst/>
          </a:prstGeom>
          <a:noFill/>
          <a:ln>
            <a:noFill/>
          </a:ln>
        </p:spPr>
        <p:txBody>
          <a:bodyPr spcFirstLastPara="1" wrap="square" lIns="68575" tIns="34275" rIns="68575" bIns="34275" anchor="t" anchorCtr="0">
            <a:noAutofit/>
          </a:bodyPr>
          <a:lstStyle/>
          <a:p>
            <a:pPr marL="177800" lvl="0" indent="-171450" algn="l" rtl="0">
              <a:lnSpc>
                <a:spcPct val="80000"/>
              </a:lnSpc>
              <a:spcBef>
                <a:spcPts val="0"/>
              </a:spcBef>
              <a:spcAft>
                <a:spcPts val="0"/>
              </a:spcAft>
              <a:buClr>
                <a:srgbClr val="000000"/>
              </a:buClr>
              <a:buSzPts val="2100"/>
              <a:buChar char="•"/>
            </a:pPr>
            <a:r>
              <a:rPr lang="en-US" sz="2100">
                <a:solidFill>
                  <a:srgbClr val="000000"/>
                </a:solidFill>
                <a:latin typeface="Calibri"/>
                <a:ea typeface="Calibri"/>
                <a:cs typeface="Calibri"/>
                <a:sym typeface="Calibri"/>
              </a:rPr>
              <a:t>UDL recognizes that if students can’t access information, they can’t learn it. Providing multiple methods of accessing text creates flexibility and provides access to information to all students. </a:t>
            </a:r>
            <a:endParaRPr sz="2100">
              <a:solidFill>
                <a:srgbClr val="000000"/>
              </a:solidFill>
              <a:latin typeface="Calibri"/>
              <a:ea typeface="Calibri"/>
              <a:cs typeface="Calibri"/>
              <a:sym typeface="Calibri"/>
            </a:endParaRPr>
          </a:p>
          <a:p>
            <a:pPr marL="520700" lvl="1" indent="-177800" algn="l" rtl="0">
              <a:lnSpc>
                <a:spcPct val="8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Printed text</a:t>
            </a:r>
            <a:endParaRPr sz="1800">
              <a:solidFill>
                <a:srgbClr val="000000"/>
              </a:solidFill>
              <a:latin typeface="Calibri"/>
              <a:ea typeface="Calibri"/>
              <a:cs typeface="Calibri"/>
              <a:sym typeface="Calibri"/>
            </a:endParaRPr>
          </a:p>
          <a:p>
            <a:pPr marL="520700" lvl="1" indent="-177800" algn="l" rtl="0">
              <a:lnSpc>
                <a:spcPct val="8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Digital text (enlargement, screen color, and contrast)</a:t>
            </a:r>
            <a:endParaRPr sz="1800">
              <a:solidFill>
                <a:srgbClr val="000000"/>
              </a:solidFill>
              <a:latin typeface="Calibri"/>
              <a:ea typeface="Calibri"/>
              <a:cs typeface="Calibri"/>
              <a:sym typeface="Calibri"/>
            </a:endParaRPr>
          </a:p>
          <a:p>
            <a:pPr marL="520700" lvl="1" indent="-177800" algn="l" rtl="0">
              <a:lnSpc>
                <a:spcPct val="8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Text-to-speech</a:t>
            </a:r>
            <a:endParaRPr sz="1800">
              <a:solidFill>
                <a:srgbClr val="000000"/>
              </a:solidFill>
              <a:latin typeface="Calibri"/>
              <a:ea typeface="Calibri"/>
              <a:cs typeface="Calibri"/>
              <a:sym typeface="Calibri"/>
            </a:endParaRPr>
          </a:p>
          <a:p>
            <a:pPr marL="520700" lvl="1" indent="-177800" algn="l" rtl="0">
              <a:lnSpc>
                <a:spcPct val="80000"/>
              </a:lnSpc>
              <a:spcBef>
                <a:spcPts val="400"/>
              </a:spcBef>
              <a:spcAft>
                <a:spcPts val="0"/>
              </a:spcAft>
              <a:buClr>
                <a:srgbClr val="000000"/>
              </a:buClr>
              <a:buSzPts val="1800"/>
              <a:buChar char="•"/>
            </a:pPr>
            <a:r>
              <a:rPr lang="en-US" sz="1800">
                <a:solidFill>
                  <a:srgbClr val="000000"/>
                </a:solidFill>
                <a:latin typeface="Calibri"/>
                <a:ea typeface="Calibri"/>
                <a:cs typeface="Calibri"/>
                <a:sym typeface="Calibri"/>
              </a:rPr>
              <a:t>Audiobooks</a:t>
            </a:r>
            <a:endParaRPr sz="1800">
              <a:solidFill>
                <a:srgbClr val="000000"/>
              </a:solidFill>
              <a:latin typeface="Calibri"/>
              <a:ea typeface="Calibri"/>
              <a:cs typeface="Calibri"/>
              <a:sym typeface="Calibri"/>
            </a:endParaRPr>
          </a:p>
          <a:p>
            <a:pPr marL="177800" lvl="0" indent="-38100" algn="l" rtl="0">
              <a:lnSpc>
                <a:spcPct val="80000"/>
              </a:lnSpc>
              <a:spcBef>
                <a:spcPts val="800"/>
              </a:spcBef>
              <a:spcAft>
                <a:spcPts val="0"/>
              </a:spcAft>
              <a:buNone/>
            </a:pPr>
            <a:endParaRPr sz="2100">
              <a:solidFill>
                <a:srgbClr val="000000"/>
              </a:solidFill>
              <a:latin typeface="Calibri"/>
              <a:ea typeface="Calibri"/>
              <a:cs typeface="Calibri"/>
              <a:sym typeface="Calibri"/>
            </a:endParaRPr>
          </a:p>
        </p:txBody>
      </p:sp>
      <p:sp>
        <p:nvSpPr>
          <p:cNvPr id="297" name="Google Shape;297;g5f13b7bcc3_0_98"/>
          <p:cNvSpPr txBox="1"/>
          <p:nvPr/>
        </p:nvSpPr>
        <p:spPr>
          <a:xfrm>
            <a:off x="7011916" y="5604266"/>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0"/>
          <p:cNvSpPr txBox="1">
            <a:spLocks noGrp="1"/>
          </p:cNvSpPr>
          <p:nvPr>
            <p:ph type="body" idx="2"/>
          </p:nvPr>
        </p:nvSpPr>
        <p:spPr>
          <a:xfrm>
            <a:off x="228600" y="12954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Let’s Examine a UDL Music Lesson</a:t>
            </a:r>
            <a:endParaRPr/>
          </a:p>
        </p:txBody>
      </p:sp>
      <p:pic>
        <p:nvPicPr>
          <p:cNvPr id="304" name="Google Shape;304;p20"/>
          <p:cNvPicPr preferRelativeResize="0"/>
          <p:nvPr/>
        </p:nvPicPr>
        <p:blipFill rotWithShape="1">
          <a:blip r:embed="rId3">
            <a:alphaModFix/>
          </a:blip>
          <a:srcRect/>
          <a:stretch/>
        </p:blipFill>
        <p:spPr>
          <a:xfrm>
            <a:off x="6321425" y="4343468"/>
            <a:ext cx="2389365" cy="182873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305" name="Google Shape;305;p20"/>
          <p:cNvPicPr preferRelativeResize="0"/>
          <p:nvPr/>
        </p:nvPicPr>
        <p:blipFill rotWithShape="1">
          <a:blip r:embed="rId4">
            <a:alphaModFix/>
          </a:blip>
          <a:srcRect/>
          <a:stretch/>
        </p:blipFill>
        <p:spPr>
          <a:xfrm>
            <a:off x="6504874" y="1589364"/>
            <a:ext cx="2018640" cy="257521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06" name="Google Shape;306;p20"/>
          <p:cNvSpPr/>
          <p:nvPr/>
        </p:nvSpPr>
        <p:spPr>
          <a:xfrm>
            <a:off x="309130" y="2167670"/>
            <a:ext cx="2520472" cy="10618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4F620E"/>
              </a:buClr>
              <a:buSzPts val="2100"/>
              <a:buFont typeface="Calibri"/>
              <a:buNone/>
            </a:pPr>
            <a:r>
              <a:rPr lang="en-US" sz="2100" b="1" i="0" u="none" strike="noStrike" cap="none">
                <a:solidFill>
                  <a:srgbClr val="4F620E"/>
                </a:solidFill>
                <a:latin typeface="Calibri"/>
                <a:ea typeface="Calibri"/>
                <a:cs typeface="Calibri"/>
                <a:sym typeface="Calibri"/>
              </a:rPr>
              <a:t>What are the examples of Engagement?</a:t>
            </a:r>
            <a:endParaRPr/>
          </a:p>
        </p:txBody>
      </p:sp>
      <p:pic>
        <p:nvPicPr>
          <p:cNvPr id="307" name="Google Shape;307;p20"/>
          <p:cNvPicPr preferRelativeResize="0"/>
          <p:nvPr/>
        </p:nvPicPr>
        <p:blipFill rotWithShape="1">
          <a:blip r:embed="rId5">
            <a:alphaModFix/>
          </a:blip>
          <a:srcRect/>
          <a:stretch/>
        </p:blipFill>
        <p:spPr>
          <a:xfrm>
            <a:off x="2783347" y="1883328"/>
            <a:ext cx="3314129" cy="428887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5f13b7bcc3_0_20"/>
          <p:cNvSpPr txBox="1">
            <a:spLocks noGrp="1"/>
          </p:cNvSpPr>
          <p:nvPr>
            <p:ph type="body" idx="2"/>
          </p:nvPr>
        </p:nvSpPr>
        <p:spPr>
          <a:xfrm>
            <a:off x="228600" y="1295400"/>
            <a:ext cx="8305800" cy="58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Let’s Examine a UDL Music Lesson</a:t>
            </a:r>
            <a:endParaRPr/>
          </a:p>
        </p:txBody>
      </p:sp>
      <p:pic>
        <p:nvPicPr>
          <p:cNvPr id="314" name="Google Shape;314;g5f13b7bcc3_0_20"/>
          <p:cNvPicPr preferRelativeResize="0"/>
          <p:nvPr/>
        </p:nvPicPr>
        <p:blipFill rotWithShape="1">
          <a:blip r:embed="rId3">
            <a:alphaModFix/>
          </a:blip>
          <a:srcRect/>
          <a:stretch/>
        </p:blipFill>
        <p:spPr>
          <a:xfrm>
            <a:off x="6321425" y="4343468"/>
            <a:ext cx="2389365" cy="182873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pic>
        <p:nvPicPr>
          <p:cNvPr id="315" name="Google Shape;315;g5f13b7bcc3_0_20"/>
          <p:cNvPicPr preferRelativeResize="0"/>
          <p:nvPr/>
        </p:nvPicPr>
        <p:blipFill rotWithShape="1">
          <a:blip r:embed="rId4">
            <a:alphaModFix/>
          </a:blip>
          <a:srcRect/>
          <a:stretch/>
        </p:blipFill>
        <p:spPr>
          <a:xfrm>
            <a:off x="6504874" y="1589364"/>
            <a:ext cx="2018640" cy="257521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sp>
        <p:nvSpPr>
          <p:cNvPr id="316" name="Google Shape;316;g5f13b7bcc3_0_20"/>
          <p:cNvSpPr txBox="1"/>
          <p:nvPr/>
        </p:nvSpPr>
        <p:spPr>
          <a:xfrm>
            <a:off x="324831" y="3657600"/>
            <a:ext cx="2174100" cy="1667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7030A0"/>
              </a:buClr>
              <a:buSzPts val="2100"/>
              <a:buFont typeface="Arial"/>
              <a:buNone/>
            </a:pPr>
            <a:r>
              <a:rPr lang="en-US" sz="2100" b="1" i="0" u="none" strike="noStrike" cap="none">
                <a:solidFill>
                  <a:srgbClr val="7030A0"/>
                </a:solidFill>
                <a:latin typeface="Calibri"/>
                <a:ea typeface="Calibri"/>
                <a:cs typeface="Calibri"/>
                <a:sym typeface="Calibri"/>
              </a:rPr>
              <a:t>What are the examples of Representation?</a:t>
            </a:r>
            <a:endParaRPr/>
          </a:p>
        </p:txBody>
      </p:sp>
      <p:pic>
        <p:nvPicPr>
          <p:cNvPr id="317" name="Google Shape;317;g5f13b7bcc3_0_20"/>
          <p:cNvPicPr preferRelativeResize="0"/>
          <p:nvPr/>
        </p:nvPicPr>
        <p:blipFill rotWithShape="1">
          <a:blip r:embed="rId5">
            <a:alphaModFix/>
          </a:blip>
          <a:srcRect/>
          <a:stretch/>
        </p:blipFill>
        <p:spPr>
          <a:xfrm>
            <a:off x="2783347" y="1883328"/>
            <a:ext cx="3314129" cy="428887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5f13b7bcc3_0_31"/>
          <p:cNvSpPr txBox="1">
            <a:spLocks noGrp="1"/>
          </p:cNvSpPr>
          <p:nvPr>
            <p:ph type="body" idx="2"/>
          </p:nvPr>
        </p:nvSpPr>
        <p:spPr>
          <a:xfrm>
            <a:off x="228600" y="1295400"/>
            <a:ext cx="8305800" cy="58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Let’s Examine a UDL Music Lesson</a:t>
            </a:r>
            <a:endParaRPr/>
          </a:p>
        </p:txBody>
      </p:sp>
      <p:pic>
        <p:nvPicPr>
          <p:cNvPr id="324" name="Google Shape;324;g5f13b7bcc3_0_31"/>
          <p:cNvPicPr preferRelativeResize="0"/>
          <p:nvPr/>
        </p:nvPicPr>
        <p:blipFill rotWithShape="1">
          <a:blip r:embed="rId3">
            <a:alphaModFix/>
          </a:blip>
          <a:srcRect/>
          <a:stretch/>
        </p:blipFill>
        <p:spPr>
          <a:xfrm>
            <a:off x="6321425" y="4343468"/>
            <a:ext cx="2389365" cy="182873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pic>
        <p:nvPicPr>
          <p:cNvPr id="325" name="Google Shape;325;g5f13b7bcc3_0_31"/>
          <p:cNvPicPr preferRelativeResize="0"/>
          <p:nvPr/>
        </p:nvPicPr>
        <p:blipFill rotWithShape="1">
          <a:blip r:embed="rId4">
            <a:alphaModFix/>
          </a:blip>
          <a:srcRect/>
          <a:stretch/>
        </p:blipFill>
        <p:spPr>
          <a:xfrm>
            <a:off x="6504874" y="1589364"/>
            <a:ext cx="2018640" cy="257521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sp>
        <p:nvSpPr>
          <p:cNvPr id="326" name="Google Shape;326;g5f13b7bcc3_0_31"/>
          <p:cNvSpPr txBox="1"/>
          <p:nvPr/>
        </p:nvSpPr>
        <p:spPr>
          <a:xfrm>
            <a:off x="309130" y="5181600"/>
            <a:ext cx="2250300" cy="1343100"/>
          </a:xfrm>
          <a:prstGeom prst="rect">
            <a:avLst/>
          </a:prstGeom>
          <a:noFill/>
          <a:ln>
            <a:noFill/>
          </a:ln>
        </p:spPr>
        <p:txBody>
          <a:bodyPr spcFirstLastPara="1" wrap="square" lIns="68575" tIns="34275" rIns="68575" bIns="34275" anchor="t" anchorCtr="0">
            <a:noAutofit/>
          </a:bodyPr>
          <a:lstStyle/>
          <a:p>
            <a:pPr marL="0" marR="0" lvl="0" indent="0" algn="l" rtl="0">
              <a:lnSpc>
                <a:spcPct val="110000"/>
              </a:lnSpc>
              <a:spcBef>
                <a:spcPts val="0"/>
              </a:spcBef>
              <a:spcAft>
                <a:spcPts val="0"/>
              </a:spcAft>
              <a:buClr>
                <a:srgbClr val="0070C0"/>
              </a:buClr>
              <a:buSzPts val="2000"/>
              <a:buFont typeface="Arial"/>
              <a:buNone/>
            </a:pPr>
            <a:r>
              <a:rPr lang="en-US" sz="2000" b="1" i="0" u="none" strike="noStrike" cap="none">
                <a:solidFill>
                  <a:srgbClr val="0070C0"/>
                </a:solidFill>
                <a:latin typeface="Calibri"/>
                <a:ea typeface="Calibri"/>
                <a:cs typeface="Calibri"/>
                <a:sym typeface="Calibri"/>
              </a:rPr>
              <a:t>What are the examples of Action &amp; Expression?</a:t>
            </a:r>
            <a:endParaRPr/>
          </a:p>
        </p:txBody>
      </p:sp>
      <p:pic>
        <p:nvPicPr>
          <p:cNvPr id="327" name="Google Shape;327;g5f13b7bcc3_0_31"/>
          <p:cNvPicPr preferRelativeResize="0"/>
          <p:nvPr/>
        </p:nvPicPr>
        <p:blipFill rotWithShape="1">
          <a:blip r:embed="rId5">
            <a:alphaModFix/>
          </a:blip>
          <a:srcRect/>
          <a:stretch/>
        </p:blipFill>
        <p:spPr>
          <a:xfrm>
            <a:off x="2783347" y="1883328"/>
            <a:ext cx="3314129" cy="428887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2"/>
          <p:cNvSpPr txBox="1">
            <a:spLocks noGrp="1"/>
          </p:cNvSpPr>
          <p:nvPr>
            <p:ph type="body" idx="1"/>
          </p:nvPr>
        </p:nvSpPr>
        <p:spPr>
          <a:xfrm>
            <a:off x="304800" y="1905000"/>
            <a:ext cx="6801057" cy="26350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500"/>
              <a:buFont typeface="Calibri"/>
              <a:buNone/>
            </a:pPr>
            <a:r>
              <a:rPr lang="en-US"/>
              <a:t>What are the pluses and/or enhancements? </a:t>
            </a:r>
            <a:endParaRPr/>
          </a:p>
        </p:txBody>
      </p:sp>
      <p:sp>
        <p:nvSpPr>
          <p:cNvPr id="334" name="Google Shape;334;p22"/>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2</a:t>
            </a:r>
            <a:r>
              <a:rPr lang="en-US" baseline="30000"/>
              <a:t>nd</a:t>
            </a:r>
            <a:r>
              <a:rPr lang="en-US"/>
              <a:t> Grade Assessment – Version 1</a:t>
            </a:r>
            <a:endParaRPr/>
          </a:p>
        </p:txBody>
      </p:sp>
      <p:pic>
        <p:nvPicPr>
          <p:cNvPr id="335" name="Google Shape;335;p22"/>
          <p:cNvPicPr preferRelativeResize="0"/>
          <p:nvPr/>
        </p:nvPicPr>
        <p:blipFill rotWithShape="1">
          <a:blip r:embed="rId3">
            <a:alphaModFix/>
          </a:blip>
          <a:srcRect/>
          <a:stretch/>
        </p:blipFill>
        <p:spPr>
          <a:xfrm>
            <a:off x="400586" y="2362200"/>
            <a:ext cx="8114227" cy="390787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23"/>
          <p:cNvSpPr txBox="1">
            <a:spLocks noGrp="1"/>
          </p:cNvSpPr>
          <p:nvPr>
            <p:ph type="body" idx="1"/>
          </p:nvPr>
        </p:nvSpPr>
        <p:spPr>
          <a:xfrm>
            <a:off x="304800" y="1905000"/>
            <a:ext cx="6801057" cy="26350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500"/>
              <a:buFont typeface="Calibri"/>
              <a:buNone/>
            </a:pPr>
            <a:r>
              <a:rPr lang="en-US"/>
              <a:t>What do you notice? </a:t>
            </a:r>
            <a:endParaRPr/>
          </a:p>
        </p:txBody>
      </p:sp>
      <p:sp>
        <p:nvSpPr>
          <p:cNvPr id="342" name="Google Shape;342;p23"/>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2</a:t>
            </a:r>
            <a:r>
              <a:rPr lang="en-US" baseline="30000"/>
              <a:t>nd</a:t>
            </a:r>
            <a:r>
              <a:rPr lang="en-US"/>
              <a:t> Grade Assessment – Version 2</a:t>
            </a:r>
            <a:endParaRPr/>
          </a:p>
        </p:txBody>
      </p:sp>
      <p:pic>
        <p:nvPicPr>
          <p:cNvPr id="343" name="Google Shape;343;p23"/>
          <p:cNvPicPr preferRelativeResize="0"/>
          <p:nvPr/>
        </p:nvPicPr>
        <p:blipFill rotWithShape="1">
          <a:blip r:embed="rId3">
            <a:alphaModFix/>
          </a:blip>
          <a:srcRect b="5791"/>
          <a:stretch/>
        </p:blipFill>
        <p:spPr>
          <a:xfrm>
            <a:off x="1447800" y="2286000"/>
            <a:ext cx="6248400" cy="3946358"/>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24"/>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UDL Lesson Templates</a:t>
            </a:r>
            <a:endParaRPr/>
          </a:p>
        </p:txBody>
      </p:sp>
      <p:pic>
        <p:nvPicPr>
          <p:cNvPr id="350" name="Google Shape;350;p24"/>
          <p:cNvPicPr preferRelativeResize="0"/>
          <p:nvPr/>
        </p:nvPicPr>
        <p:blipFill rotWithShape="1">
          <a:blip r:embed="rId3">
            <a:alphaModFix/>
          </a:blip>
          <a:srcRect/>
          <a:stretch/>
        </p:blipFill>
        <p:spPr>
          <a:xfrm>
            <a:off x="838200" y="2133600"/>
            <a:ext cx="2982671" cy="394517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351" name="Google Shape;351;p24"/>
          <p:cNvPicPr preferRelativeResize="0"/>
          <p:nvPr/>
        </p:nvPicPr>
        <p:blipFill rotWithShape="1">
          <a:blip r:embed="rId4">
            <a:alphaModFix/>
          </a:blip>
          <a:srcRect/>
          <a:stretch/>
        </p:blipFill>
        <p:spPr>
          <a:xfrm>
            <a:off x="5125050" y="2133600"/>
            <a:ext cx="3069503" cy="394517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25"/>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Additional Tools for UDL Lesson Development</a:t>
            </a:r>
            <a:endParaRPr/>
          </a:p>
        </p:txBody>
      </p:sp>
      <p:pic>
        <p:nvPicPr>
          <p:cNvPr id="357" name="Google Shape;357;p25"/>
          <p:cNvPicPr preferRelativeResize="0"/>
          <p:nvPr/>
        </p:nvPicPr>
        <p:blipFill rotWithShape="1">
          <a:blip r:embed="rId3">
            <a:alphaModFix/>
          </a:blip>
          <a:srcRect/>
          <a:stretch/>
        </p:blipFill>
        <p:spPr>
          <a:xfrm>
            <a:off x="609600" y="2046614"/>
            <a:ext cx="3200400" cy="4171514"/>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358" name="Google Shape;358;p25"/>
          <p:cNvPicPr preferRelativeResize="0"/>
          <p:nvPr/>
        </p:nvPicPr>
        <p:blipFill rotWithShape="1">
          <a:blip r:embed="rId4">
            <a:alphaModFix/>
          </a:blip>
          <a:srcRect/>
          <a:stretch/>
        </p:blipFill>
        <p:spPr>
          <a:xfrm>
            <a:off x="5047314" y="2046614"/>
            <a:ext cx="3269565" cy="4171514"/>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6"/>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Additional Tools for UDL Lesson Development</a:t>
            </a:r>
            <a:endParaRPr/>
          </a:p>
        </p:txBody>
      </p:sp>
      <p:pic>
        <p:nvPicPr>
          <p:cNvPr id="364" name="Google Shape;364;p26"/>
          <p:cNvPicPr preferRelativeResize="0"/>
          <p:nvPr/>
        </p:nvPicPr>
        <p:blipFill rotWithShape="1">
          <a:blip r:embed="rId3">
            <a:alphaModFix/>
          </a:blip>
          <a:srcRect/>
          <a:stretch/>
        </p:blipFill>
        <p:spPr>
          <a:xfrm>
            <a:off x="1905000" y="2035728"/>
            <a:ext cx="5483561" cy="4136160"/>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7"/>
          <p:cNvSpPr txBox="1">
            <a:spLocks noGrp="1"/>
          </p:cNvSpPr>
          <p:nvPr>
            <p:ph type="body" idx="1"/>
          </p:nvPr>
        </p:nvSpPr>
        <p:spPr>
          <a:xfrm>
            <a:off x="304800" y="2035728"/>
            <a:ext cx="8077200" cy="26350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500"/>
              <a:buFont typeface="Calibri"/>
              <a:buNone/>
            </a:pPr>
            <a:r>
              <a:rPr lang="en-US"/>
              <a:t>-  Quietly choose two words that describe what you learned. Why did you choose those two words?</a:t>
            </a:r>
            <a:endParaRPr/>
          </a:p>
          <a:p>
            <a:pPr marL="0" lvl="0" indent="0" algn="l" rtl="0">
              <a:lnSpc>
                <a:spcPct val="100000"/>
              </a:lnSpc>
              <a:spcBef>
                <a:spcPts val="1350"/>
              </a:spcBef>
              <a:spcAft>
                <a:spcPts val="0"/>
              </a:spcAft>
              <a:buClr>
                <a:srgbClr val="000000"/>
              </a:buClr>
              <a:buSzPts val="2500"/>
              <a:buFont typeface="Calibri"/>
              <a:buNone/>
            </a:pPr>
            <a:r>
              <a:rPr lang="en-US"/>
              <a:t>- Stand up, look across the room and find two partners making a trio</a:t>
            </a:r>
            <a:endParaRPr/>
          </a:p>
          <a:p>
            <a:pPr marL="0" lvl="0" indent="0" algn="l" rtl="0">
              <a:lnSpc>
                <a:spcPct val="100000"/>
              </a:lnSpc>
              <a:spcBef>
                <a:spcPts val="1350"/>
              </a:spcBef>
              <a:spcAft>
                <a:spcPts val="0"/>
              </a:spcAft>
              <a:buClr>
                <a:srgbClr val="000000"/>
              </a:buClr>
              <a:buSzPts val="2500"/>
              <a:buFont typeface="Calibri"/>
              <a:buNone/>
            </a:pPr>
            <a:r>
              <a:rPr lang="en-US"/>
              <a:t>- Each person will have 1 minute to tell the others their 2 words and reasons for the choices</a:t>
            </a:r>
            <a:endParaRPr/>
          </a:p>
          <a:p>
            <a:pPr marL="0" lvl="0" indent="0" algn="l" rtl="0">
              <a:lnSpc>
                <a:spcPct val="100000"/>
              </a:lnSpc>
              <a:spcBef>
                <a:spcPts val="1350"/>
              </a:spcBef>
              <a:spcAft>
                <a:spcPts val="0"/>
              </a:spcAft>
              <a:buClr>
                <a:srgbClr val="000000"/>
              </a:buClr>
              <a:buSzPts val="2500"/>
              <a:buFont typeface="Calibri"/>
              <a:buNone/>
            </a:pPr>
            <a:r>
              <a:rPr lang="en-US"/>
              <a:t>- Listen carefully.  You might be asked to report your partners’ ideas to entire group.</a:t>
            </a:r>
            <a:endParaRPr/>
          </a:p>
          <a:p>
            <a:pPr marL="0" lvl="0" indent="0" algn="l" rtl="0">
              <a:lnSpc>
                <a:spcPct val="100000"/>
              </a:lnSpc>
              <a:spcBef>
                <a:spcPts val="1350"/>
              </a:spcBef>
              <a:spcAft>
                <a:spcPts val="0"/>
              </a:spcAft>
              <a:buClr>
                <a:srgbClr val="000000"/>
              </a:buClr>
              <a:buSzPts val="2500"/>
              <a:buFont typeface="Calibri"/>
              <a:buNone/>
            </a:pPr>
            <a:endParaRPr/>
          </a:p>
        </p:txBody>
      </p:sp>
      <p:sp>
        <p:nvSpPr>
          <p:cNvPr id="371" name="Google Shape;371;p27"/>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Review Today’s Training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4"/>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90"/>
              </a:buClr>
              <a:buSzPts val="3200"/>
              <a:buFont typeface="Calibri"/>
              <a:buNone/>
            </a:pPr>
            <a:r>
              <a:rPr lang="en-US"/>
              <a:t>Kindergarten Strategy</a:t>
            </a:r>
            <a:endParaRPr/>
          </a:p>
        </p:txBody>
      </p:sp>
      <p:pic>
        <p:nvPicPr>
          <p:cNvPr id="53" name="Google Shape;53;p4"/>
          <p:cNvPicPr preferRelativeResize="0"/>
          <p:nvPr/>
        </p:nvPicPr>
        <p:blipFill rotWithShape="1">
          <a:blip r:embed="rId3">
            <a:alphaModFix/>
          </a:blip>
          <a:srcRect/>
          <a:stretch/>
        </p:blipFill>
        <p:spPr>
          <a:xfrm>
            <a:off x="1219200" y="2035728"/>
            <a:ext cx="6684293" cy="375991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28"/>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Questions? </a:t>
            </a:r>
            <a:endParaRPr/>
          </a:p>
        </p:txBody>
      </p:sp>
      <p:pic>
        <p:nvPicPr>
          <p:cNvPr id="377" name="Google Shape;377;p28"/>
          <p:cNvPicPr preferRelativeResize="0"/>
          <p:nvPr/>
        </p:nvPicPr>
        <p:blipFill rotWithShape="1">
          <a:blip r:embed="rId3">
            <a:alphaModFix/>
          </a:blip>
          <a:srcRect/>
          <a:stretch/>
        </p:blipFill>
        <p:spPr>
          <a:xfrm>
            <a:off x="803148" y="3175195"/>
            <a:ext cx="1607820" cy="1581912"/>
          </a:xfrm>
          <a:prstGeom prst="rect">
            <a:avLst/>
          </a:prstGeom>
          <a:noFill/>
          <a:ln>
            <a:noFill/>
          </a:ln>
        </p:spPr>
      </p:pic>
      <p:pic>
        <p:nvPicPr>
          <p:cNvPr id="378" name="Google Shape;378;p28"/>
          <p:cNvPicPr preferRelativeResize="0"/>
          <p:nvPr/>
        </p:nvPicPr>
        <p:blipFill rotWithShape="1">
          <a:blip r:embed="rId4">
            <a:alphaModFix/>
          </a:blip>
          <a:srcRect/>
          <a:stretch/>
        </p:blipFill>
        <p:spPr>
          <a:xfrm>
            <a:off x="6642045" y="3280348"/>
            <a:ext cx="1476756" cy="1476756"/>
          </a:xfrm>
          <a:prstGeom prst="rect">
            <a:avLst/>
          </a:prstGeom>
          <a:noFill/>
          <a:ln>
            <a:noFill/>
          </a:ln>
        </p:spPr>
      </p:pic>
      <p:pic>
        <p:nvPicPr>
          <p:cNvPr id="379" name="Google Shape;379;p28"/>
          <p:cNvPicPr preferRelativeResize="0"/>
          <p:nvPr/>
        </p:nvPicPr>
        <p:blipFill rotWithShape="1">
          <a:blip r:embed="rId5">
            <a:alphaModFix/>
          </a:blip>
          <a:srcRect/>
          <a:stretch/>
        </p:blipFill>
        <p:spPr>
          <a:xfrm>
            <a:off x="3344263" y="3404284"/>
            <a:ext cx="2226884" cy="112373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body" idx="1"/>
          </p:nvPr>
        </p:nvSpPr>
        <p:spPr>
          <a:xfrm>
            <a:off x="304800" y="2035725"/>
            <a:ext cx="4400700" cy="263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400"/>
              <a:buFont typeface="Calibri"/>
              <a:buNone/>
            </a:pPr>
            <a:r>
              <a:rPr lang="en-US" sz="2400"/>
              <a:t>UDL is a </a:t>
            </a:r>
            <a:r>
              <a:rPr lang="en-US" sz="2400" b="1"/>
              <a:t>framework </a:t>
            </a:r>
            <a:r>
              <a:rPr lang="en-US" sz="2400"/>
              <a:t>to guide the design of learning environments that are accessible and challenging for all.</a:t>
            </a:r>
            <a:endParaRPr/>
          </a:p>
          <a:p>
            <a:pPr marL="0" lvl="8" indent="0" algn="l" rtl="0">
              <a:lnSpc>
                <a:spcPct val="100000"/>
              </a:lnSpc>
              <a:spcBef>
                <a:spcPts val="0"/>
              </a:spcBef>
              <a:spcAft>
                <a:spcPts val="0"/>
              </a:spcAft>
              <a:buClr>
                <a:srgbClr val="000000"/>
              </a:buClr>
              <a:buSzPts val="2400"/>
              <a:buFont typeface="Calibri"/>
              <a:buNone/>
            </a:pPr>
            <a:endParaRPr/>
          </a:p>
          <a:p>
            <a:pPr marL="0" lvl="0" indent="0" algn="l" rtl="0">
              <a:lnSpc>
                <a:spcPct val="100000"/>
              </a:lnSpc>
              <a:spcBef>
                <a:spcPts val="0"/>
              </a:spcBef>
              <a:spcAft>
                <a:spcPts val="0"/>
              </a:spcAft>
              <a:buClr>
                <a:srgbClr val="000000"/>
              </a:buClr>
              <a:buSzPts val="2500"/>
              <a:buFont typeface="Calibri"/>
              <a:buNone/>
            </a:pPr>
            <a:endParaRPr/>
          </a:p>
        </p:txBody>
      </p:sp>
      <p:sp>
        <p:nvSpPr>
          <p:cNvPr id="59" name="Google Shape;59;p5"/>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Universal Design for Learning? </a:t>
            </a:r>
            <a:endParaRPr/>
          </a:p>
        </p:txBody>
      </p:sp>
      <p:pic>
        <p:nvPicPr>
          <p:cNvPr id="60" name="Google Shape;60;p5" descr="Image result for universal design for learning"/>
          <p:cNvPicPr preferRelativeResize="0"/>
          <p:nvPr/>
        </p:nvPicPr>
        <p:blipFill rotWithShape="1">
          <a:blip r:embed="rId3">
            <a:alphaModFix/>
          </a:blip>
          <a:srcRect/>
          <a:stretch/>
        </p:blipFill>
        <p:spPr>
          <a:xfrm>
            <a:off x="4705512" y="2211284"/>
            <a:ext cx="3831618" cy="3488636"/>
          </a:xfrm>
          <a:prstGeom prst="rect">
            <a:avLst/>
          </a:prstGeom>
          <a:noFill/>
          <a:ln>
            <a:noFill/>
          </a:ln>
        </p:spPr>
      </p:pic>
      <p:sp>
        <p:nvSpPr>
          <p:cNvPr id="61" name="Google Shape;61;p5"/>
          <p:cNvSpPr txBox="1"/>
          <p:nvPr/>
        </p:nvSpPr>
        <p:spPr>
          <a:xfrm>
            <a:off x="6759059" y="5699907"/>
            <a:ext cx="1684800" cy="2076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US" sz="900" u="sng">
                <a:solidFill>
                  <a:srgbClr val="0563C1"/>
                </a:solidFill>
                <a:latin typeface="Calibri"/>
                <a:ea typeface="Calibri"/>
                <a:cs typeface="Calibri"/>
                <a:sym typeface="Calibri"/>
                <a:hlinkClick r:id="rId4"/>
              </a:rPr>
              <a:t>Image source</a:t>
            </a:r>
            <a:endParaRPr sz="900">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g5f13b7bcc3_0_0"/>
          <p:cNvSpPr txBox="1">
            <a:spLocks noGrp="1"/>
          </p:cNvSpPr>
          <p:nvPr>
            <p:ph type="body" idx="1"/>
          </p:nvPr>
        </p:nvSpPr>
        <p:spPr>
          <a:xfrm>
            <a:off x="3145975" y="6081177"/>
            <a:ext cx="6801000" cy="418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100" u="sng">
                <a:solidFill>
                  <a:schemeClr val="hlink"/>
                </a:solidFill>
                <a:latin typeface="Arial"/>
                <a:ea typeface="Arial"/>
                <a:cs typeface="Arial"/>
                <a:sym typeface="Arial"/>
                <a:hlinkClick r:id="rId3"/>
              </a:rPr>
              <a:t>https://www.youtube.com/watch?v=MOUdmzaZrc8</a:t>
            </a:r>
            <a:endParaRPr/>
          </a:p>
        </p:txBody>
      </p:sp>
      <p:sp>
        <p:nvSpPr>
          <p:cNvPr id="68" name="Google Shape;68;g5f13b7bcc3_0_0"/>
          <p:cNvSpPr txBox="1">
            <a:spLocks noGrp="1"/>
          </p:cNvSpPr>
          <p:nvPr>
            <p:ph type="body" idx="2"/>
          </p:nvPr>
        </p:nvSpPr>
        <p:spPr>
          <a:xfrm>
            <a:off x="304800" y="1447800"/>
            <a:ext cx="83058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Making Sense of Universal Design for Learning</a:t>
            </a:r>
            <a:endParaRPr/>
          </a:p>
        </p:txBody>
      </p:sp>
      <p:pic>
        <p:nvPicPr>
          <p:cNvPr id="69" name="Google Shape;69;g5f13b7bcc3_0_0"/>
          <p:cNvPicPr preferRelativeResize="0"/>
          <p:nvPr/>
        </p:nvPicPr>
        <p:blipFill>
          <a:blip r:embed="rId4">
            <a:alphaModFix/>
          </a:blip>
          <a:stretch>
            <a:fillRect/>
          </a:stretch>
        </p:blipFill>
        <p:spPr>
          <a:xfrm>
            <a:off x="1303550" y="2097025"/>
            <a:ext cx="6267805" cy="3922937"/>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g5f13b7bcc3_0_8"/>
          <p:cNvSpPr txBox="1">
            <a:spLocks noGrp="1"/>
          </p:cNvSpPr>
          <p:nvPr>
            <p:ph type="body" idx="1"/>
          </p:nvPr>
        </p:nvSpPr>
        <p:spPr>
          <a:xfrm>
            <a:off x="304800" y="2035725"/>
            <a:ext cx="5132700" cy="263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Clr>
                <a:srgbClr val="000000"/>
              </a:buClr>
              <a:buSzPts val="2400"/>
              <a:buFont typeface="Calibri"/>
              <a:buNone/>
            </a:pPr>
            <a:r>
              <a:rPr lang="en-US" sz="2400" b="1"/>
              <a:t>UDL aims to change the design of the environment rather than to change the learner. </a:t>
            </a:r>
            <a:endParaRPr sz="2400"/>
          </a:p>
          <a:p>
            <a:pPr marL="0" lvl="0" indent="0" algn="l" rtl="0">
              <a:lnSpc>
                <a:spcPct val="100000"/>
              </a:lnSpc>
              <a:spcBef>
                <a:spcPts val="1200"/>
              </a:spcBef>
              <a:spcAft>
                <a:spcPts val="0"/>
              </a:spcAft>
              <a:buClr>
                <a:srgbClr val="000000"/>
              </a:buClr>
              <a:buSzPts val="2400"/>
              <a:buFont typeface="Calibri"/>
              <a:buNone/>
            </a:pPr>
            <a:r>
              <a:rPr lang="en-US" sz="2400"/>
              <a:t>The goal of UDL is to support learners to become “expert learners” </a:t>
            </a:r>
            <a:r>
              <a:rPr lang="en-US" sz="2400">
                <a:latin typeface="Calibri"/>
                <a:ea typeface="Calibri"/>
                <a:cs typeface="Calibri"/>
                <a:sym typeface="Calibri"/>
              </a:rPr>
              <a:t>who are, each in their own way:</a:t>
            </a:r>
            <a:endParaRPr/>
          </a:p>
          <a:p>
            <a:pPr marL="0" lvl="8" indent="0" algn="l" rtl="0">
              <a:lnSpc>
                <a:spcPct val="100000"/>
              </a:lnSpc>
              <a:spcBef>
                <a:spcPts val="1200"/>
              </a:spcBef>
              <a:spcAft>
                <a:spcPts val="0"/>
              </a:spcAft>
              <a:buClr>
                <a:srgbClr val="000000"/>
              </a:buClr>
              <a:buSzPts val="2400"/>
              <a:buFont typeface="Calibri"/>
              <a:buNone/>
            </a:pPr>
            <a:r>
              <a:rPr lang="en-US" sz="2400">
                <a:latin typeface="Calibri"/>
                <a:ea typeface="Calibri"/>
                <a:cs typeface="Calibri"/>
                <a:sym typeface="Calibri"/>
              </a:rPr>
              <a:t>	1.) purposeful and motivated</a:t>
            </a:r>
            <a:endParaRPr/>
          </a:p>
          <a:p>
            <a:pPr marL="0" lvl="8" indent="0" algn="l" rtl="0">
              <a:lnSpc>
                <a:spcPct val="100000"/>
              </a:lnSpc>
              <a:spcBef>
                <a:spcPts val="0"/>
              </a:spcBef>
              <a:spcAft>
                <a:spcPts val="0"/>
              </a:spcAft>
              <a:buClr>
                <a:srgbClr val="000000"/>
              </a:buClr>
              <a:buSzPts val="2400"/>
              <a:buFont typeface="Calibri"/>
              <a:buNone/>
            </a:pPr>
            <a:r>
              <a:rPr lang="en-US" sz="2400">
                <a:latin typeface="Calibri"/>
                <a:ea typeface="Calibri"/>
                <a:cs typeface="Calibri"/>
                <a:sym typeface="Calibri"/>
              </a:rPr>
              <a:t>	2.) resourceful and knowledgeable </a:t>
            </a:r>
            <a:endParaRPr/>
          </a:p>
          <a:p>
            <a:pPr marL="0" lvl="8" indent="0" algn="l" rtl="0">
              <a:lnSpc>
                <a:spcPct val="100000"/>
              </a:lnSpc>
              <a:spcBef>
                <a:spcPts val="0"/>
              </a:spcBef>
              <a:spcAft>
                <a:spcPts val="0"/>
              </a:spcAft>
              <a:buClr>
                <a:srgbClr val="000000"/>
              </a:buClr>
              <a:buSzPts val="2400"/>
              <a:buFont typeface="Calibri"/>
              <a:buNone/>
            </a:pPr>
            <a:r>
              <a:rPr lang="en-US" sz="2400">
                <a:latin typeface="Calibri"/>
                <a:ea typeface="Calibri"/>
                <a:cs typeface="Calibri"/>
                <a:sym typeface="Calibri"/>
              </a:rPr>
              <a:t>	3.) strategic and goal driven. </a:t>
            </a:r>
            <a:endParaRPr/>
          </a:p>
          <a:p>
            <a:pPr marL="0" lvl="0" indent="0" algn="l" rtl="0">
              <a:lnSpc>
                <a:spcPct val="100000"/>
              </a:lnSpc>
              <a:spcBef>
                <a:spcPts val="0"/>
              </a:spcBef>
              <a:spcAft>
                <a:spcPts val="0"/>
              </a:spcAft>
              <a:buClr>
                <a:srgbClr val="000000"/>
              </a:buClr>
              <a:buSzPts val="2500"/>
              <a:buFont typeface="Calibri"/>
              <a:buNone/>
            </a:pPr>
            <a:endParaRPr/>
          </a:p>
        </p:txBody>
      </p:sp>
      <p:sp>
        <p:nvSpPr>
          <p:cNvPr id="75" name="Google Shape;75;g5f13b7bcc3_0_8"/>
          <p:cNvSpPr txBox="1">
            <a:spLocks noGrp="1"/>
          </p:cNvSpPr>
          <p:nvPr>
            <p:ph type="body" idx="2"/>
          </p:nvPr>
        </p:nvSpPr>
        <p:spPr>
          <a:xfrm>
            <a:off x="304800" y="1447800"/>
            <a:ext cx="8305800" cy="58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Universal Design for Learning? </a:t>
            </a:r>
            <a:endParaRPr/>
          </a:p>
        </p:txBody>
      </p:sp>
      <p:pic>
        <p:nvPicPr>
          <p:cNvPr id="76" name="Google Shape;76;g5f13b7bcc3_0_8" descr="Related image"/>
          <p:cNvPicPr preferRelativeResize="0"/>
          <p:nvPr/>
        </p:nvPicPr>
        <p:blipFill rotWithShape="1">
          <a:blip r:embed="rId3">
            <a:alphaModFix/>
          </a:blip>
          <a:srcRect l="6915" t="4777" r="7599" b="6922"/>
          <a:stretch/>
        </p:blipFill>
        <p:spPr>
          <a:xfrm>
            <a:off x="5437500" y="2198675"/>
            <a:ext cx="3442600" cy="3675576"/>
          </a:xfrm>
          <a:prstGeom prst="rect">
            <a:avLst/>
          </a:prstGeom>
          <a:noFill/>
          <a:ln w="9525" cap="flat" cmpd="sng">
            <a:solidFill>
              <a:srgbClr val="000000"/>
            </a:solidFill>
            <a:prstDash val="solid"/>
            <a:round/>
            <a:headEnd type="none" w="sm" len="sm"/>
            <a:tailEnd type="none" w="sm" len="sm"/>
          </a:ln>
        </p:spPr>
      </p:pic>
      <p:sp>
        <p:nvSpPr>
          <p:cNvPr id="77" name="Google Shape;77;g5f13b7bcc3_0_8"/>
          <p:cNvSpPr txBox="1"/>
          <p:nvPr/>
        </p:nvSpPr>
        <p:spPr>
          <a:xfrm>
            <a:off x="5437497" y="5874256"/>
            <a:ext cx="1684800" cy="207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900" b="0" i="0" u="sng" strike="noStrike" cap="none">
                <a:solidFill>
                  <a:srgbClr val="0563C1"/>
                </a:solidFill>
                <a:latin typeface="Calibri"/>
                <a:ea typeface="Calibri"/>
                <a:cs typeface="Calibri"/>
                <a:sym typeface="Calibri"/>
                <a:hlinkClick r:id="rId4"/>
              </a:rPr>
              <a:t>Image source</a:t>
            </a:r>
            <a:endParaRPr sz="900" b="0" i="0" u="none" strike="noStrike" cap="non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6"/>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Student Variability</a:t>
            </a:r>
            <a:endParaRPr/>
          </a:p>
        </p:txBody>
      </p:sp>
      <p:pic>
        <p:nvPicPr>
          <p:cNvPr id="84" name="Google Shape;84;p6"/>
          <p:cNvPicPr preferRelativeResize="0"/>
          <p:nvPr/>
        </p:nvPicPr>
        <p:blipFill rotWithShape="1">
          <a:blip r:embed="rId3">
            <a:alphaModFix/>
          </a:blip>
          <a:srcRect/>
          <a:stretch/>
        </p:blipFill>
        <p:spPr>
          <a:xfrm>
            <a:off x="228600" y="2003071"/>
            <a:ext cx="8686800" cy="3781839"/>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7"/>
          <p:cNvSpPr txBox="1">
            <a:spLocks noGrp="1"/>
          </p:cNvSpPr>
          <p:nvPr>
            <p:ph type="body" idx="1"/>
          </p:nvPr>
        </p:nvSpPr>
        <p:spPr>
          <a:xfrm>
            <a:off x="304800" y="2035728"/>
            <a:ext cx="8534400" cy="26350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400"/>
              <a:buFont typeface="Calibri"/>
              <a:buNone/>
            </a:pPr>
            <a:r>
              <a:rPr lang="en-US" sz="2400"/>
              <a:t>Students are starting to be recognized as having various abilities instead of disabilities, shifting from a </a:t>
            </a:r>
            <a:r>
              <a:rPr lang="en-US" sz="2400" b="1"/>
              <a:t>deficit model </a:t>
            </a:r>
            <a:r>
              <a:rPr lang="en-US" sz="2400"/>
              <a:t>to an </a:t>
            </a:r>
            <a:r>
              <a:rPr lang="en-US" sz="2400" b="1"/>
              <a:t>asset model</a:t>
            </a:r>
            <a:r>
              <a:rPr lang="en-US" sz="2400"/>
              <a:t>.</a:t>
            </a:r>
            <a:endParaRPr/>
          </a:p>
          <a:p>
            <a:pPr marL="0" lvl="0" indent="0" algn="l" rtl="0">
              <a:lnSpc>
                <a:spcPct val="100000"/>
              </a:lnSpc>
              <a:spcBef>
                <a:spcPts val="0"/>
              </a:spcBef>
              <a:spcAft>
                <a:spcPts val="0"/>
              </a:spcAft>
              <a:buClr>
                <a:srgbClr val="000000"/>
              </a:buClr>
              <a:buSzPts val="2400"/>
              <a:buFont typeface="Calibri"/>
              <a:buNone/>
            </a:pPr>
            <a:endParaRPr sz="2400"/>
          </a:p>
          <a:p>
            <a:pPr marL="0" lvl="0" indent="0" algn="l" rtl="0">
              <a:lnSpc>
                <a:spcPct val="100000"/>
              </a:lnSpc>
              <a:spcBef>
                <a:spcPts val="0"/>
              </a:spcBef>
              <a:spcAft>
                <a:spcPts val="0"/>
              </a:spcAft>
              <a:buClr>
                <a:srgbClr val="000000"/>
              </a:buClr>
              <a:buSzPts val="2400"/>
              <a:buFont typeface="Calibri"/>
              <a:buNone/>
            </a:pPr>
            <a:r>
              <a:rPr lang="en-US" sz="2400"/>
              <a:t>For example, “the term </a:t>
            </a:r>
            <a:r>
              <a:rPr lang="en-US" sz="2400" b="1"/>
              <a:t>neurodiversity</a:t>
            </a:r>
            <a:r>
              <a:rPr lang="en-US" sz="2400"/>
              <a:t> is related to the infinite differences in the human brain and the variation in neurocognitive functioning from person to person.”(Adamek and Darrow, 2018)</a:t>
            </a:r>
            <a:endParaRPr/>
          </a:p>
          <a:p>
            <a:pPr marL="0" lvl="0" indent="0" algn="l" rtl="0">
              <a:lnSpc>
                <a:spcPct val="100000"/>
              </a:lnSpc>
              <a:spcBef>
                <a:spcPts val="0"/>
              </a:spcBef>
              <a:spcAft>
                <a:spcPts val="0"/>
              </a:spcAft>
              <a:buClr>
                <a:srgbClr val="000000"/>
              </a:buClr>
              <a:buSzPts val="2400"/>
              <a:buFont typeface="Calibri"/>
              <a:buNone/>
            </a:pPr>
            <a:endParaRPr sz="2400"/>
          </a:p>
          <a:p>
            <a:pPr marL="0" lvl="0" indent="0" algn="l" rtl="0">
              <a:lnSpc>
                <a:spcPct val="100000"/>
              </a:lnSpc>
              <a:spcBef>
                <a:spcPts val="0"/>
              </a:spcBef>
              <a:spcAft>
                <a:spcPts val="0"/>
              </a:spcAft>
              <a:buClr>
                <a:srgbClr val="000000"/>
              </a:buClr>
              <a:buSzPts val="2400"/>
              <a:buFont typeface="Calibri"/>
              <a:buNone/>
            </a:pPr>
            <a:r>
              <a:rPr lang="en-US" sz="2400"/>
              <a:t>“Diversity can be seen as a source of potential, and differences can be embraced as positive and unique approaches to functioning and contributing to society.” (Walken, 2016)</a:t>
            </a:r>
            <a:endParaRPr/>
          </a:p>
          <a:p>
            <a:pPr marL="0" lvl="0" indent="0" algn="l" rtl="0">
              <a:lnSpc>
                <a:spcPct val="100000"/>
              </a:lnSpc>
              <a:spcBef>
                <a:spcPts val="0"/>
              </a:spcBef>
              <a:spcAft>
                <a:spcPts val="0"/>
              </a:spcAft>
              <a:buClr>
                <a:srgbClr val="000000"/>
              </a:buClr>
              <a:buSzPts val="2500"/>
              <a:buFont typeface="Calibri"/>
              <a:buNone/>
            </a:pPr>
            <a:endParaRPr/>
          </a:p>
        </p:txBody>
      </p:sp>
      <p:sp>
        <p:nvSpPr>
          <p:cNvPr id="91" name="Google Shape;91;p7"/>
          <p:cNvSpPr txBox="1">
            <a:spLocks noGrp="1"/>
          </p:cNvSpPr>
          <p:nvPr>
            <p:ph type="body" idx="2"/>
          </p:nvPr>
        </p:nvSpPr>
        <p:spPr>
          <a:xfrm>
            <a:off x="304800" y="1447800"/>
            <a:ext cx="8305800" cy="5879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Disability vs. Diversity </a:t>
            </a:r>
            <a:endParaRPr/>
          </a:p>
        </p:txBody>
      </p:sp>
    </p:spTree>
  </p:cSld>
  <p:clrMapOvr>
    <a:masterClrMapping/>
  </p:clrMapOvr>
</p:sld>
</file>

<file path=ppt/theme/theme1.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2506</Words>
  <Application>Microsoft Office PowerPoint</Application>
  <PresentationFormat>On-screen Show (4:3)</PresentationFormat>
  <Paragraphs>480</Paragraphs>
  <Slides>40</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Century Gothic</vt:lpstr>
      <vt:lpstr>Courier New</vt:lpstr>
      <vt:lpstr>Noto Sans Symbols</vt:lpstr>
      <vt:lpstr>simple-light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Bultena, Amy</dc:creator>
  <cp:lastModifiedBy>Sarah Anderberg</cp:lastModifiedBy>
  <cp:revision>1</cp:revision>
  <dcterms:modified xsi:type="dcterms:W3CDTF">2019-08-21T01:30:05Z</dcterms:modified>
</cp:coreProperties>
</file>