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Lst>
  <p:sldSz cy="6858000" cx="12192000"/>
  <p:notesSz cx="6858000" cy="9144000"/>
  <p:embeddedFontLst>
    <p:embeddedFont>
      <p:font typeface="Caveat"/>
      <p:regular r:id="rId65"/>
      <p:bold r:id="rId66"/>
    </p:embeddedFont>
    <p:embeddedFont>
      <p:font typeface="Lato"/>
      <p:regular r:id="rId67"/>
      <p:bold r:id="rId68"/>
      <p:italic r:id="rId69"/>
      <p:boldItalic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7A3F9D6-F468-4EA8-9F33-23FDE9EDA47B}">
  <a:tblStyle styleId="{57A3F9D6-F468-4EA8-9F33-23FDE9EDA47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11D8130-0F19-4DA4-A6D3-31AAEBF5270E}"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B33DD7B-12BE-4690-86FC-61D7CAD56442}" styleName="Table_2">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rgbClr val="FFFFFF"/>
      </a:tcTxStyle>
      <a:tcStyle>
        <a:fill>
          <a:solidFill>
            <a:srgbClr val="4F81BD"/>
          </a:solidFill>
        </a:fill>
      </a:tcStyle>
    </a:lastCol>
    <a:firstCol>
      <a:tcTxStyle b="on" i="off">
        <a:font>
          <a:latin typeface="Arial"/>
          <a:ea typeface="Arial"/>
          <a:cs typeface="Arial"/>
        </a:font>
        <a:srgbClr val="FFFFFF"/>
      </a:tcTxStyle>
      <a:tcStyle>
        <a:fill>
          <a:solidFill>
            <a:srgbClr val="4F81BD"/>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4F81BD"/>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4F81BD"/>
          </a:solidFill>
        </a:fill>
      </a:tcStyle>
    </a:firstRow>
    <a:neCell>
      <a:tcTxStyle/>
    </a:neCell>
    <a:nwCell>
      <a:tcTxStyle/>
    </a:nwCell>
  </a:tblStyle>
  <a:tblStyle styleId="{5A491857-42AF-47BA-9D1A-382A671A0C34}" styleName="Table_3">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CEAF0"/>
          </a:solidFill>
        </a:fill>
      </a:tcStyle>
    </a:wholeTbl>
    <a:band1H>
      <a:tcTxStyle/>
      <a:tcStyle>
        <a:fill>
          <a:solidFill>
            <a:srgbClr val="D7D2DF"/>
          </a:solidFill>
        </a:fill>
      </a:tcStyle>
    </a:band1H>
    <a:band2H>
      <a:tcTxStyle/>
    </a:band2H>
    <a:band1V>
      <a:tcTxStyle/>
      <a:tcStyle>
        <a:fill>
          <a:solidFill>
            <a:srgbClr val="D7D2DF"/>
          </a:solidFill>
        </a:fill>
      </a:tcStyle>
    </a:band1V>
    <a:band2V>
      <a:tcTxStyle/>
    </a:band2V>
    <a:lastCol>
      <a:tcTxStyle b="on" i="off">
        <a:font>
          <a:latin typeface="Arial"/>
          <a:ea typeface="Arial"/>
          <a:cs typeface="Arial"/>
        </a:font>
        <a:srgbClr val="FFFFFF"/>
      </a:tcTxStyle>
      <a:tcStyle>
        <a:fill>
          <a:solidFill>
            <a:srgbClr val="8064A2"/>
          </a:solidFill>
        </a:fill>
      </a:tcStyle>
    </a:lastCol>
    <a:firstCol>
      <a:tcTxStyle b="on" i="off">
        <a:font>
          <a:latin typeface="Arial"/>
          <a:ea typeface="Arial"/>
          <a:cs typeface="Arial"/>
        </a:font>
        <a:srgbClr val="FFFFFF"/>
      </a:tcTxStyle>
      <a:tcStyle>
        <a:fill>
          <a:solidFill>
            <a:srgbClr val="8064A2"/>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8064A2"/>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8064A2"/>
          </a:solidFill>
        </a:fill>
      </a:tcStyle>
    </a:firstRow>
    <a:neCell>
      <a:tcTxStyle/>
    </a:neCell>
    <a:nwCell>
      <a:tcTxStyle/>
    </a:nwCell>
  </a:tblStyle>
  <a:tblStyle styleId="{5CB32AC3-AF3B-4FBA-8978-C5C1710DF5C9}" styleName="Table_4">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F4E8E8"/>
          </a:solidFill>
        </a:fill>
      </a:tcStyle>
    </a:wholeTbl>
    <a:band1H>
      <a:tcTxStyle/>
      <a:tcStyle>
        <a:fill>
          <a:solidFill>
            <a:srgbClr val="E8CFCF"/>
          </a:solidFill>
        </a:fill>
      </a:tcStyle>
    </a:band1H>
    <a:band2H>
      <a:tcTxStyle/>
    </a:band2H>
    <a:band1V>
      <a:tcTxStyle/>
      <a:tcStyle>
        <a:fill>
          <a:solidFill>
            <a:srgbClr val="E8CFCF"/>
          </a:solidFill>
        </a:fill>
      </a:tcStyle>
    </a:band1V>
    <a:band2V>
      <a:tcTxStyle/>
    </a:band2V>
    <a:lastCol>
      <a:tcTxStyle b="on" i="off">
        <a:font>
          <a:latin typeface="Arial"/>
          <a:ea typeface="Arial"/>
          <a:cs typeface="Arial"/>
        </a:font>
        <a:srgbClr val="FFFFFF"/>
      </a:tcTxStyle>
      <a:tcStyle>
        <a:fill>
          <a:solidFill>
            <a:srgbClr val="C0504D"/>
          </a:solidFill>
        </a:fill>
      </a:tcStyle>
    </a:lastCol>
    <a:firstCol>
      <a:tcTxStyle b="on" i="off">
        <a:font>
          <a:latin typeface="Arial"/>
          <a:ea typeface="Arial"/>
          <a:cs typeface="Arial"/>
        </a:font>
        <a:srgbClr val="FFFFFF"/>
      </a:tcTxStyle>
      <a:tcStyle>
        <a:fill>
          <a:solidFill>
            <a:srgbClr val="C0504D"/>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C0504D"/>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C0504D"/>
          </a:solidFill>
        </a:fill>
      </a:tcStyle>
    </a:firstRow>
    <a:neCell>
      <a:tcTxStyle/>
    </a:neCell>
    <a:nwCell>
      <a:tcTxStyle/>
    </a:nwCell>
  </a:tblStyle>
  <a:tblStyle styleId="{3D49D91E-CAE9-4087-88C1-B27F23C84E18}" styleName="Table_5">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FDEEE8"/>
          </a:solidFill>
        </a:fill>
      </a:tcStyle>
    </a:wholeTbl>
    <a:band1H>
      <a:tcTxStyle/>
      <a:tcStyle>
        <a:fill>
          <a:solidFill>
            <a:srgbClr val="FCDCCE"/>
          </a:solidFill>
        </a:fill>
      </a:tcStyle>
    </a:band1H>
    <a:band2H>
      <a:tcTxStyle/>
    </a:band2H>
    <a:band1V>
      <a:tcTxStyle/>
      <a:tcStyle>
        <a:fill>
          <a:solidFill>
            <a:srgbClr val="FCDCCE"/>
          </a:solidFill>
        </a:fill>
      </a:tcStyle>
    </a:band1V>
    <a:band2V>
      <a:tcTxStyle/>
    </a:band2V>
    <a:lastCol>
      <a:tcTxStyle b="on" i="off">
        <a:font>
          <a:latin typeface="Arial"/>
          <a:ea typeface="Arial"/>
          <a:cs typeface="Arial"/>
        </a:font>
        <a:srgbClr val="FFFFFF"/>
      </a:tcTxStyle>
      <a:tcStyle>
        <a:fill>
          <a:solidFill>
            <a:srgbClr val="F79646"/>
          </a:solidFill>
        </a:fill>
      </a:tcStyle>
    </a:lastCol>
    <a:firstCol>
      <a:tcTxStyle b="on" i="off">
        <a:font>
          <a:latin typeface="Arial"/>
          <a:ea typeface="Arial"/>
          <a:cs typeface="Arial"/>
        </a:font>
        <a:srgbClr val="FFFFFF"/>
      </a:tcTxStyle>
      <a:tcStyle>
        <a:fill>
          <a:solidFill>
            <a:srgbClr val="F79646"/>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F79646"/>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F79646"/>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0" Type="http://schemas.openxmlformats.org/officeDocument/2006/relationships/font" Target="fonts/Lato-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font" Target="fonts/Caveat-bold.fntdata"/><Relationship Id="rId21" Type="http://schemas.openxmlformats.org/officeDocument/2006/relationships/slide" Target="slides/slide16.xml"/><Relationship Id="rId65" Type="http://schemas.openxmlformats.org/officeDocument/2006/relationships/font" Target="fonts/Caveat-regular.fntdata"/><Relationship Id="rId24" Type="http://schemas.openxmlformats.org/officeDocument/2006/relationships/slide" Target="slides/slide19.xml"/><Relationship Id="rId68" Type="http://schemas.openxmlformats.org/officeDocument/2006/relationships/font" Target="fonts/Lato-bold.fntdata"/><Relationship Id="rId23" Type="http://schemas.openxmlformats.org/officeDocument/2006/relationships/slide" Target="slides/slide18.xml"/><Relationship Id="rId67" Type="http://schemas.openxmlformats.org/officeDocument/2006/relationships/font" Target="fonts/Lato-regular.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ato-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dlet.com/"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4eBmyttcfU4&amp;feature=youtu.be&amp;t=23" TargetMode="Externa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Sun" TargetMode="External"/><Relationship Id="rId3" Type="http://schemas.openxmlformats.org/officeDocument/2006/relationships/hyperlink" Target="https://en.wikipedia.org/wiki/Earth" TargetMode="External"/><Relationship Id="rId4" Type="http://schemas.openxmlformats.org/officeDocument/2006/relationships/hyperlink" Target="https://en.wikipedia.org/wiki/Mars" TargetMode="External"/><Relationship Id="rId5" Type="http://schemas.openxmlformats.org/officeDocument/2006/relationships/hyperlink" Target="https://en.wikipedia.org/wiki/Heliocentrism" TargetMode="External"/><Relationship Id="rId6" Type="http://schemas.openxmlformats.org/officeDocument/2006/relationships/hyperlink" Target="https://en.wikipedia.org/wiki/Geocentrism" TargetMode="External"/><Relationship Id="rId7" Type="http://schemas.openxmlformats.org/officeDocument/2006/relationships/hyperlink" Target="https://en.wikipedia.org/wiki/Apparent_retrograde_motion" TargetMode="External"/><Relationship Id="rId8" Type="http://schemas.openxmlformats.org/officeDocument/2006/relationships/hyperlink" Target="https://en.wikipedia.org/wiki/Orbit" TargetMode="Externa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 name="Shape 31"/>
        <p:cNvGrpSpPr/>
        <p:nvPr/>
      </p:nvGrpSpPr>
      <p:grpSpPr>
        <a:xfrm>
          <a:off x="0" y="0"/>
          <a:ext cx="0" cy="0"/>
          <a:chOff x="0" y="0"/>
          <a:chExt cx="0" cy="0"/>
        </a:xfrm>
      </p:grpSpPr>
      <p:sp>
        <p:nvSpPr>
          <p:cNvPr id="32" name="Google Shape;3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74d75e7d6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360"/>
              </a:spcBef>
              <a:spcAft>
                <a:spcPts val="0"/>
              </a:spcAft>
              <a:buClr>
                <a:schemeClr val="dk1"/>
              </a:buClr>
              <a:buSzPts val="1200"/>
              <a:buFont typeface="Arial"/>
              <a:buNone/>
            </a:pPr>
            <a:r>
              <a:rPr lang="en-US" sz="1200">
                <a:solidFill>
                  <a:schemeClr val="dk1"/>
                </a:solidFill>
              </a:rPr>
              <a:t>The legislation (AB 2862) that initiated the standards revision specified that the revision must be based on the National Core Arts Standards (</a:t>
            </a:r>
            <a:r>
              <a:rPr i="1" lang="en-US" sz="1200">
                <a:solidFill>
                  <a:schemeClr val="dk1"/>
                </a:solidFill>
              </a:rPr>
              <a:t>EC</a:t>
            </a:r>
            <a:r>
              <a:rPr lang="en-US" sz="1200">
                <a:solidFill>
                  <a:schemeClr val="dk1"/>
                </a:solidFill>
              </a:rPr>
              <a:t> Section 60605.13). The 2019 California Arts Standards are similar and in some ways identical to the NCAS. The standards were adopted by the State Board of Education on January 9, 2019.</a:t>
            </a:r>
            <a:endParaRPr/>
          </a:p>
        </p:txBody>
      </p:sp>
      <p:sp>
        <p:nvSpPr>
          <p:cNvPr id="81" name="Google Shape;81;g74d75e7d61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6c5f0df870_0_6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6c5f0df870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standards are grounded in the National Core Arts Standards (NCAS) vision of artistic literacy - the knowledge and understanding required to participate authentically in the arts. Fluency in the language of the arts is the ability to create, perform/produce/present, respond, and connect through symbolic and metaphoric forms that are unique to the arts. An artistically literate person is able to transfer arts knowledge, skills, and capacities to other subjects, settings, and contexts.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6ca59e7360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6ca59e7360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Use Philosophical Foundations &amp; Lifelong Goals Cards/Manipulatives </a:t>
            </a:r>
            <a:endParaRPr>
              <a:solidFill>
                <a:schemeClr val="dk1"/>
              </a:solidFill>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CAS are grounded in the NCAS vision of Artistic Literacy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*Jigsaw reading of the 6 Foundations and Goals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might learning look and sound like in a classroom where instruction is based on the Foundation and designed to move students toward the Goal?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with an elbow partner</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*Whole group share out for each of the 6</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6ca59e7360_0_1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6ca59e7360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Use Philosophical Foundations &amp; Lifelong Goals Cards/Manipulatives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6c5f0df870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6c5f0df870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Here are the 5 components that make up the Arts standards.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6c5f0df870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6c5f0df87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The standards are based on the artistic processes of creating; performing/ producing/presenting; responding; and connecting. These artistic processes are the cognitive and physical actions by which arts learning and making are realized. Each of the arts disciplines incorporates the artistic processes which define and organize the link between the art and the learner.</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6c5f0df870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6c5f0df870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Each artistic process branches into either two or three anchor standards. Anchor standards describe the general behaviors, artistic skills and habits of mind that teachers expect students to demonstrate throughout their education in the arts. These anchor standards are parallel across arts disciplines and grade levels and serve as the tangible educational expression of artistic literacy.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6c5f0df870_0_1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6c5f0df870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Enduring understandings and essential questions focus on the big ideas and important understandings in arts education. Essential questions and enduring understandings work together to support an inquiry-based approach to arts education, an approach emphasized in college and career ready standards across all the content areas.</a:t>
            </a:r>
            <a:endParaRPr>
              <a:solidFill>
                <a:schemeClr val="dk1"/>
              </a:solidFill>
            </a:endParaRPr>
          </a:p>
          <a:p>
            <a:pPr indent="0" lvl="0" marL="0" rtl="0" algn="l">
              <a:lnSpc>
                <a:spcPct val="150000"/>
              </a:lnSpc>
              <a:spcBef>
                <a:spcPts val="1200"/>
              </a:spcBef>
              <a:spcAft>
                <a:spcPts val="0"/>
              </a:spcAft>
              <a:buNone/>
            </a:pPr>
            <a:r>
              <a:rPr lang="en-US">
                <a:solidFill>
                  <a:schemeClr val="dk1"/>
                </a:solidFill>
              </a:rPr>
              <a:t>Enduring understandings are statements summarizing important ideas and core processes that are central to a discipline and have lasting value beyond the classroom. They synthesize what students should come to understand as a result of studying a particular content area. Moreover, they articulate what students should value about the content area over the course of their lifetimes. Enduring understandings also enable students to make connections to other disciplines beyond the arts. A true grasp of an enduring understanding is demonstrated by the student’s ability to explain, interpret, analyze, apply, and evaluate its core elements. </a:t>
            </a:r>
            <a:endParaRPr>
              <a:solidFill>
                <a:schemeClr val="dk1"/>
              </a:solidFill>
            </a:endParaRPr>
          </a:p>
          <a:p>
            <a:pPr indent="0" lvl="0" marL="0" rtl="0" algn="l">
              <a:lnSpc>
                <a:spcPct val="150000"/>
              </a:lnSpc>
              <a:spcBef>
                <a:spcPts val="1200"/>
              </a:spcBef>
              <a:spcAft>
                <a:spcPts val="1200"/>
              </a:spcAft>
              <a:buNone/>
            </a:pPr>
            <a:r>
              <a:rPr lang="en-US">
                <a:solidFill>
                  <a:schemeClr val="dk1"/>
                </a:solidFill>
              </a:rPr>
              <a:t>Essential questions guide students’ inquiry into these enduring understandings. Reflecting differences in traditions and instructional practices between the arts, the specific enduring understandings and essential questions addressed by their standards also vary.</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6c5f0df870_0_1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6c5f0df870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Here are samples for Creating Standard 1 in each of the arts disciplines.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6c5f0df870_0_1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6c5f0df870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Process components are the actions (expressed through verbs such as imagine, plan and make, evaluate, refine, present) that artists carry out as they complete each artistic process. These process components accompany clusters of performance standards. Students’ ability to carry out these actions empowers them to engage in the artistic process independently</a:t>
            </a:r>
            <a:r>
              <a:rPr lang="en-US" sz="1200">
                <a:solidFill>
                  <a:schemeClr val="dk1"/>
                </a:solidFill>
              </a:rPr>
              <a:t>.</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Set up tables, chairs, materials. </a:t>
            </a:r>
            <a:r>
              <a:rPr lang="en-US"/>
              <a:t>Add presenter names and organizations. Have on the tables:  </a:t>
            </a:r>
            <a:r>
              <a:rPr lang="en-US" sz="1200">
                <a:solidFill>
                  <a:schemeClr val="dk1"/>
                </a:solidFill>
                <a:latin typeface="Calibri"/>
                <a:ea typeface="Calibri"/>
                <a:cs typeface="Calibri"/>
                <a:sym typeface="Calibri"/>
              </a:rPr>
              <a:t>Pens, table boxes, computer, projector, screen, audio connection(add other materials needed here)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Community building </a:t>
            </a:r>
            <a:endParaRPr/>
          </a:p>
          <a:p>
            <a:pPr indent="0" lvl="0" marL="0" rtl="0" algn="l">
              <a:spcBef>
                <a:spcPts val="0"/>
              </a:spcBef>
              <a:spcAft>
                <a:spcPts val="0"/>
              </a:spcAft>
              <a:buNone/>
            </a:pPr>
            <a:r>
              <a:t/>
            </a:r>
            <a:endParaRPr/>
          </a:p>
        </p:txBody>
      </p:sp>
      <p:sp>
        <p:nvSpPr>
          <p:cNvPr id="37" name="Google Shape;3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74d75e7d61_1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74d75e7d61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*Artistic Process Components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*Give each participant a copy of the blank process component chart</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*Ask the group to fill in the chart with the process component verbs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*Discuss findings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74d75e7d61_1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74d75e7d61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74d75e7d61_1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74d75e7d61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74d75e7d61_1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74d75e7d61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74d75e7d61_1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74d75e7d61_1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7b74d7d3b6_0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7b74d7d3b6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*Performance standards are the substantive portion of the California Arts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*They are discipline-specific (dance, media arts, music, theatre, visual arts), grade-by-grade articulations of student achievement in the arts PK–8 and at three proficiency levels in high school (Proficient, Accomplished, and Advanced).</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7b74d7d3b6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7b74d7d3b6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The three high school proficiency levels are flexible enough to accommodate varying degrees of achievement by students during high school, including those who explore a wide range of artistic pursuits and experiences, as well as those who build on their PK–8 foundation by pursuing deeper engagement in one arts discipline.</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US" sz="1200">
                <a:solidFill>
                  <a:schemeClr val="dk1"/>
                </a:solidFill>
              </a:rPr>
              <a:t>For detailed description, refer to page 10 of the Arts Standards Introduction Chapter.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7b74d7d3b6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7b74d7d3b6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rPr>
              <a:t>Ensembles and Harmonizing Instruments encompass five proficiency levels and are used by elementary, middle, and high schools. There are an added two preparatory strands. </a:t>
            </a: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6ca59e7360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6ca59e7360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*Special considerations for Music:</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5 different courses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Addition of Novice and Intermediate levels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a0ae2ee828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a0ae2ee82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Performance standards are the substantive portion of the California Arts Standards. They are discipline-specific (dance, media arts, music, theatre, visual arts), grade-by-grade articulations of student achievement in the arts PK–8 and at three proficiency levels in high school (Proficient, Accomplished, and Advanced). The performance standards translate the anchor standards, enduring understandings, and essential questions into measurable learning goals by describing more specifically what students should know and be able to do in each arts discipline by the end of a school year or course. </a:t>
            </a:r>
            <a:endParaRPr sz="1200">
              <a:solidFill>
                <a:schemeClr val="dk1"/>
              </a:solidFill>
            </a:endParaRPr>
          </a:p>
          <a:p>
            <a:pPr indent="0" lvl="0" marL="0" rtl="0" algn="l">
              <a:spcBef>
                <a:spcPts val="0"/>
              </a:spcBef>
              <a:spcAft>
                <a:spcPts val="0"/>
              </a:spcAft>
              <a:buNone/>
            </a:pPr>
            <a:r>
              <a:rPr lang="en-US" sz="1200">
                <a:solidFill>
                  <a:schemeClr val="dk1"/>
                </a:solidFill>
              </a:rPr>
              <a:t>Here is an example from Media Arts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g6c5f0df870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2" name="Google Shape;42;g6c5f0df87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Welcome to this Intro to the CAS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*Introductions - Who’s in the Room? Please share your name, role, location, and one word about the importance of the arts.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7b74d7d3b6_0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7b74d7d3b6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*Coding of the Standards:  This is a description of each part of the coding of the standards.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6ca59e7360_0_2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6ca59e7360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This has been a helpful visual for many…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*Shared Artistic Processes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*11 Anchor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*Performance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*Similarities and Differences</a:t>
            </a:r>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74d75e7d61_1_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74d75e7d61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W</a:t>
            </a:r>
            <a:r>
              <a:rPr lang="en-US" sz="1200">
                <a:solidFill>
                  <a:schemeClr val="dk1"/>
                </a:solidFill>
                <a:latin typeface="Calibri"/>
                <a:ea typeface="Calibri"/>
                <a:cs typeface="Calibri"/>
                <a:sym typeface="Calibri"/>
              </a:rPr>
              <a:t>hat questions do you have so far?  Please write each response on a sticky note (in person) or on the padlet:  </a:t>
            </a:r>
            <a:r>
              <a:rPr lang="en-US" u="sng">
                <a:solidFill>
                  <a:schemeClr val="hlink"/>
                </a:solidFill>
                <a:hlinkClick r:id="rId2"/>
              </a:rPr>
              <a:t>https://padlet.com/</a:t>
            </a:r>
            <a:endParaRPr/>
          </a:p>
          <a:p>
            <a:pPr indent="0" lvl="0" marL="0" rtl="0" algn="l">
              <a:spcBef>
                <a:spcPts val="0"/>
              </a:spcBef>
              <a:spcAft>
                <a:spcPts val="0"/>
              </a:spcAft>
              <a:buNone/>
            </a:pPr>
            <a:r>
              <a:rPr lang="en-US"/>
              <a:t>You’ll need to create an account and sign in to use this feature.</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74d75e7d61_1_1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74d75e7d61_1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74d75e7d61_1_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74d75e7d61_1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76f92dcb6f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76f92dcb6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76f92dcb6f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76f92dcb6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You may insert a particular performance you curate or add links of the performances in the Annotated Agenda here.</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76f92dcb6f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76f92dcb6f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74d75e7d61_1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74d75e7d61_1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Insert an image of your choice here.</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7b74d7d3b6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7b74d7d3b6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*Name changed to the Arts standards (previously the VAPA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*Media Arts added as the 5th arts discipline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*Inquiry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*Process emphasis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*UDL “Open”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 name="Shape 47"/>
        <p:cNvGrpSpPr/>
        <p:nvPr/>
      </p:nvGrpSpPr>
      <p:grpSpPr>
        <a:xfrm>
          <a:off x="0" y="0"/>
          <a:ext cx="0" cy="0"/>
          <a:chOff x="0" y="0"/>
          <a:chExt cx="0" cy="0"/>
        </a:xfrm>
      </p:grpSpPr>
      <p:sp>
        <p:nvSpPr>
          <p:cNvPr id="48" name="Google Shape;48;g6c5f0df870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6c5f0df870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*Setting the stage for the session/day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Understand: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The structure of the California Arts Standards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The purpose of the California Arts Standards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What is new about the California Arts Standards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6ca59e7360_1_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6ca59e7360_1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a:t>
            </a:r>
            <a:r>
              <a:rPr lang="en-US">
                <a:solidFill>
                  <a:schemeClr val="dk1"/>
                </a:solidFill>
              </a:rPr>
              <a:t>Literacy lesson provided an opportunity for inquiry rather than direct instruction and it provided the opportunity to connect with other content areas.</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6ca59e7360_1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6ca59e7360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Emphasis on Process AND Product</a:t>
            </a:r>
            <a:endParaRPr/>
          </a:p>
          <a:p>
            <a:pPr indent="0" lvl="0" marL="0" rtl="0" algn="l">
              <a:spcBef>
                <a:spcPts val="0"/>
              </a:spcBef>
              <a:spcAft>
                <a:spcPts val="0"/>
              </a:spcAft>
              <a:buNone/>
            </a:pPr>
            <a:r>
              <a:rPr lang="en-US"/>
              <a:t>refer to page 2-3 for language, if needed </a:t>
            </a:r>
            <a:endParaRPr/>
          </a:p>
          <a:p>
            <a:pPr indent="0" lvl="0" marL="0" rtl="0" algn="l">
              <a:lnSpc>
                <a:spcPct val="115000"/>
              </a:lnSpc>
              <a:spcBef>
                <a:spcPts val="0"/>
              </a:spcBef>
              <a:spcAft>
                <a:spcPts val="0"/>
              </a:spcAft>
              <a:buClr>
                <a:schemeClr val="dk1"/>
              </a:buClr>
              <a:buSzPts val="1100"/>
              <a:buFont typeface="Arial"/>
              <a:buNone/>
            </a:pPr>
            <a:r>
              <a:rPr b="1" lang="en-US" sz="1200">
                <a:solidFill>
                  <a:srgbClr val="500000"/>
                </a:solidFill>
              </a:rPr>
              <a:t>What’s new?</a:t>
            </a:r>
            <a:endParaRPr b="1" sz="1200">
              <a:solidFill>
                <a:srgbClr val="500000"/>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1.Process emphasis—Create component may be more challenging for some disciplines.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rPr>
              <a:t>How could the process of learning from the Literacy lesson be demonstrated?</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rPr>
              <a:t>What challenges exist in demonstrating the learning process rather than a final product?  Discuss for each of the 5 arts disciplines.</a:t>
            </a:r>
            <a:endParaRPr b="1" sz="1200">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6ca59e7360_1_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6ca59e7360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UDL</a:t>
            </a:r>
            <a:endParaRPr/>
          </a:p>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6ca59e7360_1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6ca59e7360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UDL:  </a:t>
            </a:r>
            <a:r>
              <a:rPr lang="en-US" sz="1200">
                <a:solidFill>
                  <a:schemeClr val="dk1"/>
                </a:solidFill>
                <a:latin typeface="Calibri"/>
                <a:ea typeface="Calibri"/>
                <a:cs typeface="Calibri"/>
                <a:sym typeface="Calibri"/>
              </a:rPr>
              <a:t>What is UDL?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Ask volunteer(s) to read the paragraph from CAS Intro, page 19</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stands out to you?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questions do you have?</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6ca59e7360_1_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6ca59e7360_1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is UDL?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the David Rose video</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Handout copy of 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Refer back to the Literacy lesson from earlier.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guidelines did you observe during the lesson?</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*Which guidelines were not addressed?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opportunities exist to include additional guidelines in the lesson in the future?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Look at the Artistic Processes and Anchor Standards alongside the 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connections do you see between the 2 documents?</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6ca59e7360_1_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6ca59e7360_1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76f92dcb6f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76f92dcb6f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US" sz="1200">
                <a:solidFill>
                  <a:schemeClr val="dk1"/>
                </a:solidFill>
              </a:rPr>
              <a:t>-5:36 (part of 18 minute talk)</a:t>
            </a:r>
            <a:endParaRPr sz="1200">
              <a:solidFill>
                <a:schemeClr val="dk1"/>
              </a:solidFill>
            </a:endParaRPr>
          </a:p>
          <a:p>
            <a:pPr indent="0" lvl="0" marL="0" rtl="0" algn="l">
              <a:spcBef>
                <a:spcPts val="0"/>
              </a:spcBef>
              <a:spcAft>
                <a:spcPts val="0"/>
              </a:spcAft>
              <a:buClr>
                <a:schemeClr val="dk1"/>
              </a:buClr>
              <a:buSzPts val="1200"/>
              <a:buFont typeface="Arial"/>
              <a:buNone/>
            </a:pPr>
            <a:r>
              <a:t/>
            </a:r>
            <a:endParaRPr sz="1200">
              <a:solidFill>
                <a:schemeClr val="dk1"/>
              </a:solidFill>
            </a:endParaRPr>
          </a:p>
          <a:p>
            <a:pPr indent="0" lvl="0" marL="0" rtl="0" algn="l">
              <a:spcBef>
                <a:spcPts val="0"/>
              </a:spcBef>
              <a:spcAft>
                <a:spcPts val="0"/>
              </a:spcAft>
              <a:buClr>
                <a:schemeClr val="dk1"/>
              </a:buClr>
              <a:buSzPts val="1200"/>
              <a:buFont typeface="Arial"/>
              <a:buNone/>
            </a:pPr>
            <a:r>
              <a:rPr lang="en-US" sz="1200" u="sng">
                <a:solidFill>
                  <a:schemeClr val="hlink"/>
                </a:solidFill>
                <a:hlinkClick r:id="rId2"/>
              </a:rPr>
              <a:t>https://www.youtube.com/watch?v=4eBmyttcfU4&amp;feature=youtu.be&amp;t=23</a:t>
            </a:r>
            <a:r>
              <a:rPr lang="en-US" sz="1200">
                <a:solidFill>
                  <a:schemeClr val="dk1"/>
                </a:solidFill>
              </a:rPr>
              <a:t>  </a:t>
            </a:r>
            <a:endParaRPr sz="1200">
              <a:solidFill>
                <a:schemeClr val="dk1"/>
              </a:solidFill>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 Myth of Average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View the video</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Discuss the Myth of Average in partners and as a whole group</a:t>
            </a:r>
            <a:endParaRPr sz="120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6ca59e7360_1_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6ca59e7360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Show this while participants are viewing the video if in person.</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6ca59e7360_1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6ca59e7360_1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6ca59e7360_1_1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6ca59e7360_1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6c5f0df870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6c5f0df87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6ca59e7360_1_1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6ca59e7360_1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Motion of </a:t>
            </a:r>
            <a:r>
              <a:rPr lang="en-US" sz="1200" u="sng">
                <a:solidFill>
                  <a:schemeClr val="hlink"/>
                </a:solidFill>
                <a:hlinkClick r:id="rId2"/>
              </a:rPr>
              <a:t>Sun</a:t>
            </a:r>
            <a:r>
              <a:rPr lang="en-US" sz="1200">
                <a:solidFill>
                  <a:schemeClr val="dk1"/>
                </a:solidFill>
              </a:rPr>
              <a:t> (yellow), </a:t>
            </a:r>
            <a:r>
              <a:rPr lang="en-US" sz="1200" u="sng">
                <a:solidFill>
                  <a:schemeClr val="hlink"/>
                </a:solidFill>
                <a:hlinkClick r:id="rId3"/>
              </a:rPr>
              <a:t>Earth</a:t>
            </a:r>
            <a:r>
              <a:rPr lang="en-US" sz="1200">
                <a:solidFill>
                  <a:schemeClr val="dk1"/>
                </a:solidFill>
              </a:rPr>
              <a:t> (blue), and </a:t>
            </a:r>
            <a:r>
              <a:rPr lang="en-US" sz="1200" u="sng">
                <a:solidFill>
                  <a:schemeClr val="hlink"/>
                </a:solidFill>
                <a:hlinkClick r:id="rId4"/>
              </a:rPr>
              <a:t>Mars</a:t>
            </a:r>
            <a:r>
              <a:rPr lang="en-US" sz="1200">
                <a:solidFill>
                  <a:schemeClr val="dk1"/>
                </a:solidFill>
              </a:rPr>
              <a:t> (red) according to </a:t>
            </a:r>
            <a:r>
              <a:rPr lang="en-US" sz="1200" u="sng">
                <a:solidFill>
                  <a:schemeClr val="hlink"/>
                </a:solidFill>
                <a:hlinkClick r:id="rId5"/>
              </a:rPr>
              <a:t>heliocentrism</a:t>
            </a:r>
            <a:r>
              <a:rPr lang="en-US" sz="1200">
                <a:solidFill>
                  <a:schemeClr val="dk1"/>
                </a:solidFill>
              </a:rPr>
              <a:t> (left) and to </a:t>
            </a:r>
            <a:r>
              <a:rPr lang="en-US" sz="1200" u="sng">
                <a:solidFill>
                  <a:schemeClr val="hlink"/>
                </a:solidFill>
                <a:hlinkClick r:id="rId6"/>
              </a:rPr>
              <a:t>geocentrism</a:t>
            </a:r>
            <a:r>
              <a:rPr lang="en-US" sz="1200">
                <a:solidFill>
                  <a:schemeClr val="dk1"/>
                </a:solidFill>
              </a:rPr>
              <a:t> (right), before the Copernican Revolution. Note the </a:t>
            </a:r>
            <a:r>
              <a:rPr lang="en-US" sz="1200" u="sng">
                <a:solidFill>
                  <a:schemeClr val="hlink"/>
                </a:solidFill>
                <a:hlinkClick r:id="rId7"/>
              </a:rPr>
              <a:t>retrograde motion</a:t>
            </a:r>
            <a:r>
              <a:rPr lang="en-US" sz="1200">
                <a:solidFill>
                  <a:schemeClr val="dk1"/>
                </a:solidFill>
              </a:rPr>
              <a:t> of Mars on the right.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(To create a smooth animation, Mars' period of revolution is depicted as exactly 2 years instead of 1.88. The </a:t>
            </a:r>
            <a:r>
              <a:rPr lang="en-US" sz="1200" u="sng">
                <a:solidFill>
                  <a:schemeClr val="hlink"/>
                </a:solidFill>
                <a:hlinkClick r:id="rId8"/>
              </a:rPr>
              <a:t>orbits</a:t>
            </a:r>
            <a:r>
              <a:rPr lang="en-US" sz="1200">
                <a:solidFill>
                  <a:schemeClr val="dk1"/>
                </a:solidFill>
              </a:rPr>
              <a:t> are depicted as circular in the heliocentric case.)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6ca59e7360_1_1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6ca59e7360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“Copernican Shift</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1530 Polish Astronomer Nicolaus Copernicus finished drafting his theory that the sun, rather than the earth, stood at the center of the universe.” (UDL page 127)</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“When students encounter difficulty, the curriculum – not the learner – is assumed to be inadequate to meet the varied and diverse needs of learners. This replaces the old practice of jumping to label learners as ‘disabled’ or ‘challenged’ when they encounter difficulty with a curriculum that offers limited paths to success.” (UDL 129)</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6ca59e7360_1_1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6ca59e7360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6ca59e7360_1_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6ca59e7360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Divide participants into groups representing the 5 different arts disciplines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Examine the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Locate the 5 parts (artistic processes, anchor standards, enduring understandings and essential questions, process components, performance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Identify patterns in the standards. </a:t>
            </a:r>
            <a:r>
              <a:rPr lang="en-US"/>
              <a:t>Put up next slide (Parts of Standards) for participants to refer to. Do this activity when participants have a copy of the standards to refer to physically or digitally. </a:t>
            </a:r>
            <a:r>
              <a:rPr lang="en-US" sz="1200">
                <a:solidFill>
                  <a:schemeClr val="dk1"/>
                </a:solidFill>
                <a:latin typeface="Calibri"/>
                <a:ea typeface="Calibri"/>
                <a:cs typeface="Calibri"/>
                <a:sym typeface="Calibri"/>
              </a:rPr>
              <a:t>Chart and share 3-5 insights from your discipline group.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6ca59e7360_0_1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6ca59e7360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For CAS Scavenger Hunt activity on Slide #39</a:t>
            </a:r>
            <a:endParaRPr/>
          </a:p>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6ca59e7360_0_1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6ca59e7360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Teaching artist version</a:t>
            </a:r>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Work with your discipline group to create a collaborative art piece in your discipline that shares your insights and patterns.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Present to the whole group through a one minute dance, media arts, music, theatre, or visual art piece.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an analysis in one minute for your peers on how your art piece used the new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 whole group can ask questions for one minute.</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92ad7de948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92ad7de948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76f92dcb6f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76f92dcb6f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Ask participants to determine what actions they can take to build awareness around the new CAS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Chart ideas as a group</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Gallery Walk or padlet</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g76f92dcb6f_0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76f92dcb6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Participants complete the reflection form</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6ca59e736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1" name="Google Shape;61;g6ca59e7360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6ca59e7360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66" name="Google Shape;66;g6ca59e7360_1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6ca59e7360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71" name="Google Shape;71;g6ca59e7360_1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6ca59e7360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76" name="Google Shape;76;g6ca59e7360_1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 name="Shape 6"/>
        <p:cNvGrpSpPr/>
        <p:nvPr/>
      </p:nvGrpSpPr>
      <p:grpSpPr>
        <a:xfrm>
          <a:off x="0" y="0"/>
          <a:ext cx="0" cy="0"/>
          <a:chOff x="0" y="0"/>
          <a:chExt cx="0" cy="0"/>
        </a:xfrm>
      </p:grpSpPr>
      <p:sp>
        <p:nvSpPr>
          <p:cNvPr id="7" name="Google Shape;7;p2"/>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2"/>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 name="Shape 11"/>
        <p:cNvGrpSpPr/>
        <p:nvPr/>
      </p:nvGrpSpPr>
      <p:grpSpPr>
        <a:xfrm>
          <a:off x="0" y="0"/>
          <a:ext cx="0" cy="0"/>
          <a:chOff x="0" y="0"/>
          <a:chExt cx="0" cy="0"/>
        </a:xfrm>
      </p:grpSpPr>
      <p:sp>
        <p:nvSpPr>
          <p:cNvPr id="12" name="Google Shape;12;p3"/>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3"/>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4" name="Google Shape;14;p3"/>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5" name="Google Shape;15;p3"/>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6" name="Shape 16"/>
        <p:cNvGrpSpPr/>
        <p:nvPr/>
      </p:nvGrpSpPr>
      <p:grpSpPr>
        <a:xfrm>
          <a:off x="0" y="0"/>
          <a:ext cx="0" cy="0"/>
          <a:chOff x="0" y="0"/>
          <a:chExt cx="0" cy="0"/>
        </a:xfrm>
      </p:grpSpPr>
      <p:sp>
        <p:nvSpPr>
          <p:cNvPr id="17" name="Google Shape;17;p4"/>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8" name="Google Shape;18;p4"/>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 name="Google Shape;19;p4"/>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 name="Google Shape;20;p4"/>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1" name="Shape 21"/>
        <p:cNvGrpSpPr/>
        <p:nvPr/>
      </p:nvGrpSpPr>
      <p:grpSpPr>
        <a:xfrm>
          <a:off x="0" y="0"/>
          <a:ext cx="0" cy="0"/>
          <a:chOff x="0" y="0"/>
          <a:chExt cx="0" cy="0"/>
        </a:xfrm>
      </p:grpSpPr>
      <p:sp>
        <p:nvSpPr>
          <p:cNvPr id="22" name="Google Shape;22;p5"/>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5"/>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 name="Google Shape;24;p5"/>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5" name="Google Shape;25;p5"/>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6" name="Shape 26"/>
        <p:cNvGrpSpPr/>
        <p:nvPr/>
      </p:nvGrpSpPr>
      <p:grpSpPr>
        <a:xfrm>
          <a:off x="0" y="0"/>
          <a:ext cx="0" cy="0"/>
          <a:chOff x="0" y="0"/>
          <a:chExt cx="0" cy="0"/>
        </a:xfrm>
      </p:grpSpPr>
      <p:sp>
        <p:nvSpPr>
          <p:cNvPr id="27" name="Google Shape;27;p6"/>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8" name="Google Shape;28;p6"/>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9" name="Google Shape;29;p6"/>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6"/>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22.png"/><Relationship Id="rId6" Type="http://schemas.openxmlformats.org/officeDocument/2006/relationships/image" Target="../media/image17.png"/><Relationship Id="rId7"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1" Type="http://schemas.openxmlformats.org/officeDocument/2006/relationships/hyperlink" Target="https://bit.ly/3eTrAuE" TargetMode="External"/><Relationship Id="rId10" Type="http://schemas.openxmlformats.org/officeDocument/2006/relationships/hyperlink" Target="https://bit.ly/2zw4utD" TargetMode="External"/><Relationship Id="rId13" Type="http://schemas.openxmlformats.org/officeDocument/2006/relationships/hyperlink" Target="https://bit.ly/3g9sQcv" TargetMode="External"/><Relationship Id="rId12" Type="http://schemas.openxmlformats.org/officeDocument/2006/relationships/hyperlink" Target="https://bit.ly/3g8mABM" TargetMode="External"/><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https://www.youtube.com/watch?v=mDZG-BM3AoI" TargetMode="External"/><Relationship Id="rId4" Type="http://schemas.openxmlformats.org/officeDocument/2006/relationships/hyperlink" Target="https://www.youtube.com/watch?v=mDZG-BM3AoI" TargetMode="External"/><Relationship Id="rId9" Type="http://schemas.openxmlformats.org/officeDocument/2006/relationships/hyperlink" Target="https://www.youtube.com/watch?v=FQ-viSPMR0A" TargetMode="External"/><Relationship Id="rId5" Type="http://schemas.openxmlformats.org/officeDocument/2006/relationships/hyperlink" Target="https://www.youtube.com/watch?v=V5T46f-YNAA" TargetMode="External"/><Relationship Id="rId6" Type="http://schemas.openxmlformats.org/officeDocument/2006/relationships/hyperlink" Target="https://www.youtube.com/watch?v=PqJ1KI9Eawc" TargetMode="External"/><Relationship Id="rId7" Type="http://schemas.openxmlformats.org/officeDocument/2006/relationships/hyperlink" Target="https://www.youtube.com/watch?v=PqJ1KI9Eawc" TargetMode="External"/><Relationship Id="rId8" Type="http://schemas.openxmlformats.org/officeDocument/2006/relationships/hyperlink" Target="https://www.youtube.com/watch?v=IL316wKu5ho"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s://www.youtube.com/watch?v=pGLTJw0GSxk"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hyperlink" Target="http://www.youtube.com/watch?v=4eBmyttcfU4&amp;feature=youtu.be&amp;t=23" TargetMode="Externa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8.png"/><Relationship Id="rId4" Type="http://schemas.openxmlformats.org/officeDocument/2006/relationships/image" Target="../media/image1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1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2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2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 name="Shape 3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6"/>
          <p:cNvSpPr txBox="1"/>
          <p:nvPr>
            <p:ph type="title"/>
          </p:nvPr>
        </p:nvSpPr>
        <p:spPr>
          <a:xfrm>
            <a:off x="634150" y="1211500"/>
            <a:ext cx="10968900" cy="4840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600"/>
              <a:buFont typeface="Arial"/>
              <a:buNone/>
            </a:pPr>
            <a:r>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pic>
        <p:nvPicPr>
          <p:cNvPr descr="Screen shot of the National Core Arts Standards Website." id="84" name="Google Shape;84;p16"/>
          <p:cNvPicPr preferRelativeResize="0"/>
          <p:nvPr/>
        </p:nvPicPr>
        <p:blipFill rotWithShape="1">
          <a:blip r:embed="rId3">
            <a:alphaModFix/>
          </a:blip>
          <a:srcRect b="8892" l="21875" r="21875" t="6662"/>
          <a:stretch/>
        </p:blipFill>
        <p:spPr>
          <a:xfrm>
            <a:off x="2750905" y="1371600"/>
            <a:ext cx="6228346" cy="5259495"/>
          </a:xfrm>
          <a:prstGeom prst="rect">
            <a:avLst/>
          </a:prstGeom>
          <a:noFill/>
          <a:ln>
            <a:noFill/>
          </a:ln>
        </p:spPr>
      </p:pic>
      <p:sp>
        <p:nvSpPr>
          <p:cNvPr id="85" name="Google Shape;85;p16"/>
          <p:cNvSpPr txBox="1"/>
          <p:nvPr/>
        </p:nvSpPr>
        <p:spPr>
          <a:xfrm>
            <a:off x="0" y="0"/>
            <a:ext cx="12192000" cy="30000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n-US" sz="3300">
                <a:solidFill>
                  <a:schemeClr val="dk1"/>
                </a:solidFill>
              </a:rPr>
              <a:t>The National Core Arts Standards (NCAS) “shall serve </a:t>
            </a:r>
            <a:endParaRPr sz="3300">
              <a:solidFill>
                <a:schemeClr val="dk1"/>
              </a:solidFill>
            </a:endParaRPr>
          </a:p>
          <a:p>
            <a:pPr indent="0" lvl="0" marL="0" rtl="0" algn="ctr">
              <a:lnSpc>
                <a:spcPct val="90000"/>
              </a:lnSpc>
              <a:spcBef>
                <a:spcPts val="0"/>
              </a:spcBef>
              <a:spcAft>
                <a:spcPts val="0"/>
              </a:spcAft>
              <a:buNone/>
            </a:pPr>
            <a:r>
              <a:rPr lang="en-US" sz="3300">
                <a:solidFill>
                  <a:schemeClr val="dk1"/>
                </a:solidFill>
              </a:rPr>
              <a:t>as the basis for deliberations.” </a:t>
            </a:r>
            <a:endParaRPr sz="33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7"/>
          <p:cNvSpPr/>
          <p:nvPr/>
        </p:nvSpPr>
        <p:spPr>
          <a:xfrm>
            <a:off x="3533350" y="1455550"/>
            <a:ext cx="4515900" cy="4314300"/>
          </a:xfrm>
          <a:prstGeom prst="pentagon">
            <a:avLst>
              <a:gd fmla="val 105146" name="hf"/>
              <a:gd fmla="val 110557" name="vf"/>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Philosophical Foundations &amp; Lifelong Goals</a:t>
            </a:r>
            <a:endParaRPr/>
          </a:p>
        </p:txBody>
      </p:sp>
      <p:grpSp>
        <p:nvGrpSpPr>
          <p:cNvPr id="92" name="Google Shape;92;p17"/>
          <p:cNvGrpSpPr/>
          <p:nvPr/>
        </p:nvGrpSpPr>
        <p:grpSpPr>
          <a:xfrm>
            <a:off x="1921176" y="1902900"/>
            <a:ext cx="7280699" cy="3765300"/>
            <a:chOff x="1921176" y="1902900"/>
            <a:chExt cx="7280699" cy="3765300"/>
          </a:xfrm>
        </p:grpSpPr>
        <p:sp>
          <p:nvSpPr>
            <p:cNvPr id="93" name="Google Shape;93;p17"/>
            <p:cNvSpPr txBox="1"/>
            <p:nvPr/>
          </p:nvSpPr>
          <p:spPr>
            <a:xfrm>
              <a:off x="4111175" y="2863550"/>
              <a:ext cx="3112200" cy="159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6000">
                  <a:latin typeface="Caveat"/>
                  <a:ea typeface="Caveat"/>
                  <a:cs typeface="Caveat"/>
                  <a:sym typeface="Caveat"/>
                </a:rPr>
                <a:t>The  Arts </a:t>
              </a:r>
              <a:endParaRPr b="1" sz="6000">
                <a:latin typeface="Caveat"/>
                <a:ea typeface="Caveat"/>
                <a:cs typeface="Caveat"/>
                <a:sym typeface="Caveat"/>
              </a:endParaRPr>
            </a:p>
            <a:p>
              <a:pPr indent="0" lvl="0" marL="0" rtl="0" algn="ctr">
                <a:spcBef>
                  <a:spcPts val="0"/>
                </a:spcBef>
                <a:spcAft>
                  <a:spcPts val="0"/>
                </a:spcAft>
                <a:buNone/>
              </a:pPr>
              <a:r>
                <a:rPr b="1" lang="en-US" sz="6000">
                  <a:latin typeface="Caveat"/>
                  <a:ea typeface="Caveat"/>
                  <a:cs typeface="Caveat"/>
                  <a:sym typeface="Caveat"/>
                </a:rPr>
                <a:t>as ...</a:t>
              </a:r>
              <a:endParaRPr b="1" sz="6000">
                <a:latin typeface="Caveat"/>
                <a:ea typeface="Caveat"/>
                <a:cs typeface="Caveat"/>
                <a:sym typeface="Caveat"/>
              </a:endParaRPr>
            </a:p>
          </p:txBody>
        </p:sp>
        <p:cxnSp>
          <p:nvCxnSpPr>
            <p:cNvPr id="94" name="Google Shape;94;p17"/>
            <p:cNvCxnSpPr>
              <a:stCxn id="95" idx="5"/>
            </p:cNvCxnSpPr>
            <p:nvPr/>
          </p:nvCxnSpPr>
          <p:spPr>
            <a:xfrm rot="10800000">
              <a:off x="1959575" y="1903050"/>
              <a:ext cx="3854400" cy="0"/>
            </a:xfrm>
            <a:prstGeom prst="straightConnector1">
              <a:avLst/>
            </a:prstGeom>
            <a:noFill/>
            <a:ln cap="flat" cmpd="sng" w="19050">
              <a:solidFill>
                <a:schemeClr val="accent4"/>
              </a:solidFill>
              <a:prstDash val="solid"/>
              <a:round/>
              <a:headEnd len="med" w="med" type="none"/>
              <a:tailEnd len="med" w="med" type="none"/>
            </a:ln>
          </p:spPr>
        </p:cxnSp>
        <p:cxnSp>
          <p:nvCxnSpPr>
            <p:cNvPr id="96" name="Google Shape;96;p17"/>
            <p:cNvCxnSpPr>
              <a:stCxn id="95" idx="4"/>
            </p:cNvCxnSpPr>
            <p:nvPr/>
          </p:nvCxnSpPr>
          <p:spPr>
            <a:xfrm flipH="1">
              <a:off x="1921176" y="2820300"/>
              <a:ext cx="2190000" cy="850200"/>
            </a:xfrm>
            <a:prstGeom prst="straightConnector1">
              <a:avLst/>
            </a:prstGeom>
            <a:noFill/>
            <a:ln cap="flat" cmpd="sng" w="19050">
              <a:solidFill>
                <a:schemeClr val="accent4"/>
              </a:solidFill>
              <a:prstDash val="solid"/>
              <a:round/>
              <a:headEnd len="med" w="med" type="none"/>
              <a:tailEnd len="med" w="med" type="none"/>
            </a:ln>
          </p:spPr>
        </p:cxnSp>
        <p:cxnSp>
          <p:nvCxnSpPr>
            <p:cNvPr id="97" name="Google Shape;97;p17"/>
            <p:cNvCxnSpPr>
              <a:stCxn id="95" idx="3"/>
            </p:cNvCxnSpPr>
            <p:nvPr/>
          </p:nvCxnSpPr>
          <p:spPr>
            <a:xfrm flipH="1">
              <a:off x="1940376" y="4654800"/>
              <a:ext cx="2170800" cy="1013400"/>
            </a:xfrm>
            <a:prstGeom prst="straightConnector1">
              <a:avLst/>
            </a:prstGeom>
            <a:noFill/>
            <a:ln cap="flat" cmpd="sng" w="19050">
              <a:solidFill>
                <a:schemeClr val="accent4"/>
              </a:solidFill>
              <a:prstDash val="solid"/>
              <a:round/>
              <a:headEnd len="med" w="med" type="none"/>
              <a:tailEnd len="med" w="med" type="none"/>
            </a:ln>
          </p:spPr>
        </p:cxnSp>
        <p:cxnSp>
          <p:nvCxnSpPr>
            <p:cNvPr id="98" name="Google Shape;98;p17"/>
            <p:cNvCxnSpPr>
              <a:stCxn id="95" idx="0"/>
            </p:cNvCxnSpPr>
            <p:nvPr/>
          </p:nvCxnSpPr>
          <p:spPr>
            <a:xfrm flipH="1" rot="10800000">
              <a:off x="7516774" y="1902900"/>
              <a:ext cx="1589100" cy="917400"/>
            </a:xfrm>
            <a:prstGeom prst="straightConnector1">
              <a:avLst/>
            </a:prstGeom>
            <a:noFill/>
            <a:ln cap="flat" cmpd="sng" w="19050">
              <a:solidFill>
                <a:schemeClr val="accent4"/>
              </a:solidFill>
              <a:prstDash val="solid"/>
              <a:round/>
              <a:headEnd len="med" w="med" type="none"/>
              <a:tailEnd len="med" w="med" type="none"/>
            </a:ln>
          </p:spPr>
        </p:cxnSp>
        <p:cxnSp>
          <p:nvCxnSpPr>
            <p:cNvPr id="99" name="Google Shape;99;p17"/>
            <p:cNvCxnSpPr>
              <a:stCxn id="95" idx="1"/>
            </p:cNvCxnSpPr>
            <p:nvPr/>
          </p:nvCxnSpPr>
          <p:spPr>
            <a:xfrm flipH="1" rot="10800000">
              <a:off x="7516774" y="3631800"/>
              <a:ext cx="1627500" cy="1023000"/>
            </a:xfrm>
            <a:prstGeom prst="straightConnector1">
              <a:avLst/>
            </a:prstGeom>
            <a:noFill/>
            <a:ln cap="flat" cmpd="sng" w="19050">
              <a:solidFill>
                <a:schemeClr val="accent4"/>
              </a:solidFill>
              <a:prstDash val="solid"/>
              <a:round/>
              <a:headEnd len="med" w="med" type="none"/>
              <a:tailEnd len="med" w="med" type="none"/>
            </a:ln>
          </p:spPr>
        </p:cxnSp>
        <p:cxnSp>
          <p:nvCxnSpPr>
            <p:cNvPr id="100" name="Google Shape;100;p17"/>
            <p:cNvCxnSpPr>
              <a:stCxn id="95" idx="2"/>
            </p:cNvCxnSpPr>
            <p:nvPr/>
          </p:nvCxnSpPr>
          <p:spPr>
            <a:xfrm flipH="1" rot="10800000">
              <a:off x="5813975" y="5552850"/>
              <a:ext cx="3387900" cy="19200"/>
            </a:xfrm>
            <a:prstGeom prst="straightConnector1">
              <a:avLst/>
            </a:prstGeom>
            <a:noFill/>
            <a:ln cap="flat" cmpd="sng" w="19050">
              <a:solidFill>
                <a:schemeClr val="accent4"/>
              </a:solidFill>
              <a:prstDash val="solid"/>
              <a:round/>
              <a:headEnd len="med" w="med" type="none"/>
              <a:tailEnd len="med" w="med" type="none"/>
            </a:ln>
          </p:spPr>
        </p:cxnSp>
      </p:grpSp>
      <p:sp>
        <p:nvSpPr>
          <p:cNvPr id="101" name="Google Shape;101;p17"/>
          <p:cNvSpPr txBox="1"/>
          <p:nvPr/>
        </p:nvSpPr>
        <p:spPr>
          <a:xfrm>
            <a:off x="304375" y="1469250"/>
            <a:ext cx="3000000" cy="1170600"/>
          </a:xfrm>
          <a:prstGeom prst="rect">
            <a:avLst/>
          </a:prstGeom>
          <a:solidFill>
            <a:srgbClr val="B4A7D6"/>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Communication</a:t>
            </a:r>
            <a:endParaRPr sz="3200">
              <a:latin typeface="Calibri"/>
              <a:ea typeface="Calibri"/>
              <a:cs typeface="Calibri"/>
              <a:sym typeface="Calibri"/>
            </a:endParaRPr>
          </a:p>
        </p:txBody>
      </p:sp>
      <p:sp>
        <p:nvSpPr>
          <p:cNvPr id="102" name="Google Shape;102;p17"/>
          <p:cNvSpPr txBox="1"/>
          <p:nvPr/>
        </p:nvSpPr>
        <p:spPr>
          <a:xfrm>
            <a:off x="8932950" y="1300050"/>
            <a:ext cx="2429100" cy="1206000"/>
          </a:xfrm>
          <a:prstGeom prst="rect">
            <a:avLst/>
          </a:prstGeom>
          <a:solidFill>
            <a:srgbClr val="A2C4C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Means to Wellbeing</a:t>
            </a:r>
            <a:endParaRPr sz="3200">
              <a:solidFill>
                <a:schemeClr val="dk1"/>
              </a:solidFill>
              <a:latin typeface="Calibri"/>
              <a:ea typeface="Calibri"/>
              <a:cs typeface="Calibri"/>
              <a:sym typeface="Calibri"/>
            </a:endParaRPr>
          </a:p>
          <a:p>
            <a:pPr indent="0" lvl="0" marL="0" rtl="0" algn="ctr">
              <a:spcBef>
                <a:spcPts val="0"/>
              </a:spcBef>
              <a:spcAft>
                <a:spcPts val="0"/>
              </a:spcAft>
              <a:buNone/>
            </a:pPr>
            <a:r>
              <a:t/>
            </a:r>
            <a:endParaRPr sz="3200">
              <a:solidFill>
                <a:schemeClr val="dk1"/>
              </a:solidFill>
              <a:latin typeface="Calibri"/>
              <a:ea typeface="Calibri"/>
              <a:cs typeface="Calibri"/>
              <a:sym typeface="Calibri"/>
            </a:endParaRPr>
          </a:p>
        </p:txBody>
      </p:sp>
      <p:sp>
        <p:nvSpPr>
          <p:cNvPr id="103" name="Google Shape;103;p17"/>
          <p:cNvSpPr txBox="1"/>
          <p:nvPr/>
        </p:nvSpPr>
        <p:spPr>
          <a:xfrm>
            <a:off x="304375" y="3144475"/>
            <a:ext cx="2689500" cy="1594500"/>
          </a:xfrm>
          <a:prstGeom prst="rect">
            <a:avLst/>
          </a:prstGeom>
          <a:solidFill>
            <a:srgbClr val="A4C2F4"/>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Creative Personal Realization</a:t>
            </a:r>
            <a:endParaRPr sz="3200">
              <a:solidFill>
                <a:schemeClr val="dk1"/>
              </a:solidFill>
              <a:latin typeface="Calibri"/>
              <a:ea typeface="Calibri"/>
              <a:cs typeface="Calibri"/>
              <a:sym typeface="Calibri"/>
            </a:endParaRPr>
          </a:p>
          <a:p>
            <a:pPr indent="0" lvl="0" marL="0" rtl="0" algn="ctr">
              <a:spcBef>
                <a:spcPts val="0"/>
              </a:spcBef>
              <a:spcAft>
                <a:spcPts val="0"/>
              </a:spcAft>
              <a:buNone/>
            </a:pPr>
            <a:r>
              <a:t/>
            </a:r>
            <a:endParaRPr sz="3200">
              <a:solidFill>
                <a:schemeClr val="dk1"/>
              </a:solidFill>
              <a:latin typeface="Calibri"/>
              <a:ea typeface="Calibri"/>
              <a:cs typeface="Calibri"/>
              <a:sym typeface="Calibri"/>
            </a:endParaRPr>
          </a:p>
        </p:txBody>
      </p:sp>
      <p:sp>
        <p:nvSpPr>
          <p:cNvPr id="104" name="Google Shape;104;p17"/>
          <p:cNvSpPr txBox="1"/>
          <p:nvPr/>
        </p:nvSpPr>
        <p:spPr>
          <a:xfrm>
            <a:off x="304375" y="5090625"/>
            <a:ext cx="2823900" cy="1594500"/>
          </a:xfrm>
          <a:prstGeom prst="rect">
            <a:avLst/>
          </a:prstGeom>
          <a:solidFill>
            <a:srgbClr val="F9CB9C"/>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Culture, History, &amp; Connectors</a:t>
            </a:r>
            <a:endParaRPr sz="3200">
              <a:latin typeface="Calibri"/>
              <a:ea typeface="Calibri"/>
              <a:cs typeface="Calibri"/>
              <a:sym typeface="Calibri"/>
            </a:endParaRPr>
          </a:p>
        </p:txBody>
      </p:sp>
      <p:sp>
        <p:nvSpPr>
          <p:cNvPr id="105" name="Google Shape;105;p17"/>
          <p:cNvSpPr txBox="1"/>
          <p:nvPr/>
        </p:nvSpPr>
        <p:spPr>
          <a:xfrm>
            <a:off x="8913700" y="2921200"/>
            <a:ext cx="2478000" cy="1383000"/>
          </a:xfrm>
          <a:prstGeom prst="rect">
            <a:avLst/>
          </a:prstGeom>
          <a:solidFill>
            <a:srgbClr val="DD7E6B"/>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Community Engagement</a:t>
            </a:r>
            <a:endParaRPr sz="3200">
              <a:latin typeface="Calibri"/>
              <a:ea typeface="Calibri"/>
              <a:cs typeface="Calibri"/>
              <a:sym typeface="Calibri"/>
            </a:endParaRPr>
          </a:p>
        </p:txBody>
      </p:sp>
      <p:sp>
        <p:nvSpPr>
          <p:cNvPr id="106" name="Google Shape;106;p17"/>
          <p:cNvSpPr txBox="1"/>
          <p:nvPr/>
        </p:nvSpPr>
        <p:spPr>
          <a:xfrm>
            <a:off x="8817650" y="5015075"/>
            <a:ext cx="2574000" cy="1023000"/>
          </a:xfrm>
          <a:prstGeom prst="rect">
            <a:avLst/>
          </a:prstGeom>
          <a:solidFill>
            <a:srgbClr val="D5A6BD"/>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Profession</a:t>
            </a:r>
            <a:endParaRPr sz="32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a:t>
            </a:r>
            <a:endParaRPr/>
          </a:p>
          <a:p>
            <a:pPr indent="0" lvl="0" marL="0" rtl="0" algn="ctr">
              <a:spcBef>
                <a:spcPts val="0"/>
              </a:spcBef>
              <a:spcAft>
                <a:spcPts val="0"/>
              </a:spcAft>
              <a:buNone/>
            </a:pPr>
            <a:r>
              <a:t/>
            </a:r>
            <a:endParaRPr/>
          </a:p>
        </p:txBody>
      </p:sp>
      <p:sp>
        <p:nvSpPr>
          <p:cNvPr id="112" name="Google Shape;112;p18"/>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44500" lvl="0" marL="457200" rtl="0" algn="l">
              <a:lnSpc>
                <a:spcPct val="100000"/>
              </a:lnSpc>
              <a:spcBef>
                <a:spcPts val="600"/>
              </a:spcBef>
              <a:spcAft>
                <a:spcPts val="0"/>
              </a:spcAft>
              <a:buClr>
                <a:srgbClr val="9ED155"/>
              </a:buClr>
              <a:buSzPts val="3400"/>
              <a:buFont typeface="Muli"/>
              <a:buChar char="▪"/>
            </a:pPr>
            <a:r>
              <a:rPr lang="en-US" sz="3400">
                <a:solidFill>
                  <a:srgbClr val="266D78"/>
                </a:solidFill>
                <a:latin typeface="Muli"/>
                <a:ea typeface="Muli"/>
                <a:cs typeface="Muli"/>
                <a:sym typeface="Muli"/>
              </a:rPr>
              <a:t>Read your card and reflect</a:t>
            </a:r>
            <a:endParaRPr sz="3400">
              <a:solidFill>
                <a:srgbClr val="266D78"/>
              </a:solidFill>
              <a:latin typeface="Muli"/>
              <a:ea typeface="Muli"/>
              <a:cs typeface="Muli"/>
              <a:sym typeface="Muli"/>
            </a:endParaRPr>
          </a:p>
          <a:p>
            <a:pPr indent="-444500" lvl="0" marL="457200" rtl="0" algn="l">
              <a:lnSpc>
                <a:spcPct val="100000"/>
              </a:lnSpc>
              <a:spcBef>
                <a:spcPts val="0"/>
              </a:spcBef>
              <a:spcAft>
                <a:spcPts val="0"/>
              </a:spcAft>
              <a:buClr>
                <a:srgbClr val="9ED155"/>
              </a:buClr>
              <a:buSzPts val="3400"/>
              <a:buFont typeface="Muli"/>
              <a:buChar char="▪"/>
            </a:pPr>
            <a:r>
              <a:rPr lang="en-US" sz="3400">
                <a:solidFill>
                  <a:srgbClr val="266D78"/>
                </a:solidFill>
                <a:latin typeface="Muli"/>
                <a:ea typeface="Muli"/>
                <a:cs typeface="Muli"/>
                <a:sym typeface="Muli"/>
              </a:rPr>
              <a:t>Find a group of SIX representing each of the </a:t>
            </a:r>
            <a:r>
              <a:rPr i="1" lang="en-US" sz="3400">
                <a:solidFill>
                  <a:srgbClr val="266D78"/>
                </a:solidFill>
                <a:latin typeface="Muli"/>
                <a:ea typeface="Muli"/>
                <a:cs typeface="Muli"/>
                <a:sym typeface="Muli"/>
              </a:rPr>
              <a:t>Philosophical Foundations</a:t>
            </a:r>
            <a:endParaRPr i="1" sz="3400">
              <a:solidFill>
                <a:srgbClr val="266D78"/>
              </a:solidFill>
              <a:latin typeface="Muli"/>
              <a:ea typeface="Muli"/>
              <a:cs typeface="Muli"/>
              <a:sym typeface="Muli"/>
            </a:endParaRPr>
          </a:p>
          <a:p>
            <a:pPr indent="-444500" lvl="0" marL="457200" rtl="0" algn="l">
              <a:lnSpc>
                <a:spcPct val="100000"/>
              </a:lnSpc>
              <a:spcBef>
                <a:spcPts val="0"/>
              </a:spcBef>
              <a:spcAft>
                <a:spcPts val="0"/>
              </a:spcAft>
              <a:buClr>
                <a:srgbClr val="9ED155"/>
              </a:buClr>
              <a:buSzPts val="3400"/>
              <a:buFont typeface="Muli"/>
              <a:buChar char="▪"/>
            </a:pPr>
            <a:r>
              <a:rPr lang="en-US" sz="3400">
                <a:solidFill>
                  <a:srgbClr val="266D78"/>
                </a:solidFill>
                <a:latin typeface="Muli"/>
                <a:ea typeface="Muli"/>
                <a:cs typeface="Muli"/>
                <a:sym typeface="Muli"/>
              </a:rPr>
              <a:t>Share your card and your reflection with the group</a:t>
            </a:r>
            <a:endParaRPr/>
          </a:p>
        </p:txBody>
      </p:sp>
      <p:sp>
        <p:nvSpPr>
          <p:cNvPr id="113" name="Google Shape;113;p18"/>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latin typeface="Arial"/>
                <a:ea typeface="Arial"/>
                <a:cs typeface="Arial"/>
                <a:sym typeface="Arial"/>
              </a:rPr>
              <a:t>Philosophical Foundations and Lifelong Goals</a:t>
            </a:r>
            <a:endParaRPr>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Alternate Activity</a:t>
            </a:r>
            <a:endParaRPr/>
          </a:p>
        </p:txBody>
      </p:sp>
      <p:sp>
        <p:nvSpPr>
          <p:cNvPr id="119" name="Google Shape;119;p19"/>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1.Read your philosophical foundation and lifelong goal.</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2.Reflect: What might learning look and sound like in a classroom where instruction is based on the foundation and designed to move students towards the goal?</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3.Share your thoughts with the group.</a:t>
            </a:r>
            <a:endParaRPr sz="24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0"/>
              </a:spcBef>
              <a:spcAft>
                <a:spcPts val="0"/>
              </a:spcAft>
              <a:buNone/>
            </a:pPr>
            <a:r>
              <a:t/>
            </a:r>
            <a:endParaRPr sz="2400">
              <a:solidFill>
                <a:srgbClr val="000000"/>
              </a:solidFill>
              <a:latin typeface="Arial"/>
              <a:ea typeface="Arial"/>
              <a:cs typeface="Arial"/>
              <a:sym typeface="Arial"/>
            </a:endParaRPr>
          </a:p>
        </p:txBody>
      </p:sp>
      <p:sp>
        <p:nvSpPr>
          <p:cNvPr id="120" name="Google Shape;120;p19"/>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3600">
                <a:latin typeface="Arial"/>
                <a:ea typeface="Arial"/>
                <a:cs typeface="Arial"/>
                <a:sym typeface="Arial"/>
              </a:rPr>
              <a:t>Philosophical Foundations - A Closer Look</a:t>
            </a:r>
            <a:endParaRPr sz="3600">
              <a:latin typeface="Arial"/>
              <a:ea typeface="Arial"/>
              <a:cs typeface="Arial"/>
              <a:sym typeface="Arial"/>
            </a:endParaRPr>
          </a:p>
          <a:p>
            <a:pPr indent="0" lvl="0" marL="0" rtl="0" algn="l">
              <a:spcBef>
                <a:spcPts val="1000"/>
              </a:spcBef>
              <a:spcAft>
                <a:spcPts val="0"/>
              </a:spcAft>
              <a:buNone/>
            </a:pPr>
            <a:r>
              <a:t/>
            </a:r>
            <a:endParaRPr sz="3600">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Parts of the Arts Standards</a:t>
            </a:r>
            <a:endParaRPr/>
          </a:p>
        </p:txBody>
      </p:sp>
      <p:grpSp>
        <p:nvGrpSpPr>
          <p:cNvPr id="126" name="Google Shape;126;p20"/>
          <p:cNvGrpSpPr/>
          <p:nvPr/>
        </p:nvGrpSpPr>
        <p:grpSpPr>
          <a:xfrm>
            <a:off x="870225" y="2141025"/>
            <a:ext cx="10527000" cy="846875"/>
            <a:chOff x="870225" y="2141025"/>
            <a:chExt cx="10527000" cy="846875"/>
          </a:xfrm>
        </p:grpSpPr>
        <p:sp>
          <p:nvSpPr>
            <p:cNvPr id="127" name="Google Shape;127;p20"/>
            <p:cNvSpPr/>
            <p:nvPr/>
          </p:nvSpPr>
          <p:spPr>
            <a:xfrm>
              <a:off x="870225" y="21410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128" name="Google Shape;128;p20"/>
            <p:cNvSpPr/>
            <p:nvPr/>
          </p:nvSpPr>
          <p:spPr>
            <a:xfrm>
              <a:off x="1881525" y="21410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Anchor Standards </a:t>
              </a:r>
              <a:r>
                <a:rPr lang="en-US" sz="1200">
                  <a:solidFill>
                    <a:schemeClr val="dk1"/>
                  </a:solidFill>
                  <a:latin typeface="Calibri"/>
                  <a:ea typeface="Calibri"/>
                  <a:cs typeface="Calibri"/>
                  <a:sym typeface="Calibri"/>
                </a:rPr>
                <a:t>(11)</a:t>
              </a:r>
              <a:endParaRPr sz="1200">
                <a:solidFill>
                  <a:schemeClr val="dk1"/>
                </a:solidFill>
                <a:latin typeface="Calibri"/>
                <a:ea typeface="Calibri"/>
                <a:cs typeface="Calibri"/>
                <a:sym typeface="Calibri"/>
              </a:endParaRPr>
            </a:p>
          </p:txBody>
        </p:sp>
        <p:sp>
          <p:nvSpPr>
            <p:cNvPr id="129" name="Google Shape;129;p20"/>
            <p:cNvSpPr/>
            <p:nvPr/>
          </p:nvSpPr>
          <p:spPr>
            <a:xfrm>
              <a:off x="1209225" y="2278988"/>
              <a:ext cx="672300" cy="619800"/>
            </a:xfrm>
            <a:prstGeom prst="ellipse">
              <a:avLst/>
            </a:prstGeom>
            <a:solidFill>
              <a:srgbClr val="F4CCCC"/>
            </a:solidFill>
            <a:ln cap="flat" cmpd="sng" w="952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20"/>
            <p:cNvSpPr txBox="1"/>
            <p:nvPr/>
          </p:nvSpPr>
          <p:spPr>
            <a:xfrm>
              <a:off x="1170075" y="2189900"/>
              <a:ext cx="7506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2</a:t>
              </a:r>
              <a:endParaRPr sz="3600">
                <a:solidFill>
                  <a:schemeClr val="dk1"/>
                </a:solidFill>
                <a:latin typeface="Calibri"/>
                <a:ea typeface="Calibri"/>
                <a:cs typeface="Calibri"/>
                <a:sym typeface="Calibri"/>
              </a:endParaRPr>
            </a:p>
          </p:txBody>
        </p:sp>
      </p:grpSp>
      <p:grpSp>
        <p:nvGrpSpPr>
          <p:cNvPr id="131" name="Google Shape;131;p20"/>
          <p:cNvGrpSpPr/>
          <p:nvPr/>
        </p:nvGrpSpPr>
        <p:grpSpPr>
          <a:xfrm>
            <a:off x="903100" y="4262050"/>
            <a:ext cx="10527000" cy="798000"/>
            <a:chOff x="903100" y="4262050"/>
            <a:chExt cx="10527000" cy="798000"/>
          </a:xfrm>
        </p:grpSpPr>
        <p:sp>
          <p:nvSpPr>
            <p:cNvPr id="132" name="Google Shape;132;p20"/>
            <p:cNvSpPr/>
            <p:nvPr/>
          </p:nvSpPr>
          <p:spPr>
            <a:xfrm>
              <a:off x="903100" y="4262050"/>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0"/>
            <p:cNvSpPr/>
            <p:nvPr/>
          </p:nvSpPr>
          <p:spPr>
            <a:xfrm>
              <a:off x="2724200" y="4262050"/>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Process Components </a:t>
              </a:r>
              <a:r>
                <a:rPr lang="en-US" sz="1200">
                  <a:solidFill>
                    <a:schemeClr val="dk1"/>
                  </a:solidFill>
                  <a:latin typeface="Calibri"/>
                  <a:ea typeface="Calibri"/>
                  <a:cs typeface="Calibri"/>
                  <a:sym typeface="Calibri"/>
                </a:rPr>
                <a:t>(verbs)</a:t>
              </a:r>
              <a:endParaRPr sz="1200">
                <a:solidFill>
                  <a:schemeClr val="dk1"/>
                </a:solidFill>
                <a:latin typeface="Calibri"/>
                <a:ea typeface="Calibri"/>
                <a:cs typeface="Calibri"/>
                <a:sym typeface="Calibri"/>
              </a:endParaRPr>
            </a:p>
          </p:txBody>
        </p:sp>
        <p:sp>
          <p:nvSpPr>
            <p:cNvPr id="134" name="Google Shape;134;p20"/>
            <p:cNvSpPr/>
            <p:nvPr/>
          </p:nvSpPr>
          <p:spPr>
            <a:xfrm>
              <a:off x="2051900" y="4351150"/>
              <a:ext cx="672300" cy="619800"/>
            </a:xfrm>
            <a:prstGeom prst="ellipse">
              <a:avLst/>
            </a:prstGeom>
            <a:solidFill>
              <a:srgbClr val="B6D7A8"/>
            </a:solidFill>
            <a:ln cap="flat" cmpd="sng" w="9525">
              <a:solidFill>
                <a:srgbClr val="B6D7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20"/>
            <p:cNvSpPr txBox="1"/>
            <p:nvPr/>
          </p:nvSpPr>
          <p:spPr>
            <a:xfrm>
              <a:off x="1675850" y="4262050"/>
              <a:ext cx="1424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4</a:t>
              </a:r>
              <a:endParaRPr sz="3600">
                <a:solidFill>
                  <a:schemeClr val="dk1"/>
                </a:solidFill>
                <a:latin typeface="Calibri"/>
                <a:ea typeface="Calibri"/>
                <a:cs typeface="Calibri"/>
                <a:sym typeface="Calibri"/>
              </a:endParaRPr>
            </a:p>
          </p:txBody>
        </p:sp>
      </p:grpSp>
      <p:grpSp>
        <p:nvGrpSpPr>
          <p:cNvPr id="136" name="Google Shape;136;p20"/>
          <p:cNvGrpSpPr/>
          <p:nvPr/>
        </p:nvGrpSpPr>
        <p:grpSpPr>
          <a:xfrm>
            <a:off x="903100" y="5298125"/>
            <a:ext cx="10527000" cy="1024500"/>
            <a:chOff x="903100" y="5298125"/>
            <a:chExt cx="10527000" cy="1024500"/>
          </a:xfrm>
        </p:grpSpPr>
        <p:sp>
          <p:nvSpPr>
            <p:cNvPr id="137" name="Google Shape;137;p20"/>
            <p:cNvSpPr/>
            <p:nvPr/>
          </p:nvSpPr>
          <p:spPr>
            <a:xfrm>
              <a:off x="903100" y="52981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0"/>
            <p:cNvSpPr/>
            <p:nvPr/>
          </p:nvSpPr>
          <p:spPr>
            <a:xfrm>
              <a:off x="3232725" y="52981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Performance Standards </a:t>
              </a:r>
              <a:r>
                <a:rPr lang="en-US" sz="1200">
                  <a:solidFill>
                    <a:schemeClr val="dk1"/>
                  </a:solidFill>
                  <a:latin typeface="Calibri"/>
                  <a:ea typeface="Calibri"/>
                  <a:cs typeface="Calibri"/>
                  <a:sym typeface="Calibri"/>
                </a:rPr>
                <a:t>(discipline specific)</a:t>
              </a:r>
              <a:endParaRPr sz="1200">
                <a:solidFill>
                  <a:schemeClr val="dk1"/>
                </a:solidFill>
                <a:latin typeface="Calibri"/>
                <a:ea typeface="Calibri"/>
                <a:cs typeface="Calibri"/>
                <a:sym typeface="Calibri"/>
              </a:endParaRPr>
            </a:p>
          </p:txBody>
        </p:sp>
        <p:sp>
          <p:nvSpPr>
            <p:cNvPr id="139" name="Google Shape;139;p20"/>
            <p:cNvSpPr/>
            <p:nvPr/>
          </p:nvSpPr>
          <p:spPr>
            <a:xfrm>
              <a:off x="2560425" y="5387225"/>
              <a:ext cx="672300" cy="6198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0"/>
            <p:cNvSpPr txBox="1"/>
            <p:nvPr/>
          </p:nvSpPr>
          <p:spPr>
            <a:xfrm>
              <a:off x="2241075" y="5298125"/>
              <a:ext cx="1311000" cy="102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5</a:t>
              </a:r>
              <a:endParaRPr sz="3600">
                <a:solidFill>
                  <a:schemeClr val="dk1"/>
                </a:solidFill>
                <a:latin typeface="Calibri"/>
                <a:ea typeface="Calibri"/>
                <a:cs typeface="Calibri"/>
                <a:sym typeface="Calibri"/>
              </a:endParaRPr>
            </a:p>
          </p:txBody>
        </p:sp>
      </p:grpSp>
      <p:grpSp>
        <p:nvGrpSpPr>
          <p:cNvPr id="141" name="Google Shape;141;p20"/>
          <p:cNvGrpSpPr/>
          <p:nvPr/>
        </p:nvGrpSpPr>
        <p:grpSpPr>
          <a:xfrm>
            <a:off x="691825" y="1153825"/>
            <a:ext cx="10738275" cy="798000"/>
            <a:chOff x="691825" y="1153825"/>
            <a:chExt cx="10738275" cy="798000"/>
          </a:xfrm>
        </p:grpSpPr>
        <p:sp>
          <p:nvSpPr>
            <p:cNvPr id="142" name="Google Shape;142;p20"/>
            <p:cNvSpPr/>
            <p:nvPr/>
          </p:nvSpPr>
          <p:spPr>
            <a:xfrm>
              <a:off x="903100" y="11538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20"/>
            <p:cNvSpPr/>
            <p:nvPr/>
          </p:nvSpPr>
          <p:spPr>
            <a:xfrm>
              <a:off x="1364125" y="1153825"/>
              <a:ext cx="8164500" cy="798000"/>
            </a:xfrm>
            <a:prstGeom prst="roundRect">
              <a:avLst>
                <a:gd fmla="val 16667" name="adj"/>
              </a:avLst>
            </a:prstGeom>
            <a:solidFill>
              <a:srgbClr val="F6B26B"/>
            </a:solidFill>
            <a:ln cap="flat" cmpd="sng" w="9525">
              <a:solidFill>
                <a:srgbClr val="F9CB9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20"/>
            <p:cNvSpPr/>
            <p:nvPr/>
          </p:nvSpPr>
          <p:spPr>
            <a:xfrm>
              <a:off x="691825" y="1242925"/>
              <a:ext cx="672300" cy="6198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20"/>
            <p:cNvSpPr txBox="1"/>
            <p:nvPr/>
          </p:nvSpPr>
          <p:spPr>
            <a:xfrm>
              <a:off x="691825" y="1153825"/>
              <a:ext cx="672300" cy="39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sp>
          <p:nvSpPr>
            <p:cNvPr id="146" name="Google Shape;146;p20"/>
            <p:cNvSpPr txBox="1"/>
            <p:nvPr/>
          </p:nvSpPr>
          <p:spPr>
            <a:xfrm>
              <a:off x="1565875" y="1290925"/>
              <a:ext cx="77610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Artistic Processes </a:t>
              </a:r>
              <a:r>
                <a:rPr lang="en-US" sz="1200">
                  <a:latin typeface="Calibri"/>
                  <a:ea typeface="Calibri"/>
                  <a:cs typeface="Calibri"/>
                  <a:sym typeface="Calibri"/>
                </a:rPr>
                <a:t>(4)</a:t>
              </a:r>
              <a:endParaRPr sz="1200">
                <a:latin typeface="Calibri"/>
                <a:ea typeface="Calibri"/>
                <a:cs typeface="Calibri"/>
                <a:sym typeface="Calibri"/>
              </a:endParaRPr>
            </a:p>
          </p:txBody>
        </p:sp>
      </p:grpSp>
      <p:grpSp>
        <p:nvGrpSpPr>
          <p:cNvPr id="147" name="Google Shape;147;p20"/>
          <p:cNvGrpSpPr/>
          <p:nvPr/>
        </p:nvGrpSpPr>
        <p:grpSpPr>
          <a:xfrm>
            <a:off x="903100" y="3181425"/>
            <a:ext cx="10527000" cy="842550"/>
            <a:chOff x="903100" y="3181425"/>
            <a:chExt cx="10527000" cy="842550"/>
          </a:xfrm>
        </p:grpSpPr>
        <p:sp>
          <p:nvSpPr>
            <p:cNvPr id="148" name="Google Shape;148;p20"/>
            <p:cNvSpPr/>
            <p:nvPr/>
          </p:nvSpPr>
          <p:spPr>
            <a:xfrm>
              <a:off x="903100" y="322597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149" name="Google Shape;149;p20"/>
            <p:cNvSpPr/>
            <p:nvPr/>
          </p:nvSpPr>
          <p:spPr>
            <a:xfrm>
              <a:off x="2322075" y="3201538"/>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20"/>
            <p:cNvSpPr/>
            <p:nvPr/>
          </p:nvSpPr>
          <p:spPr>
            <a:xfrm>
              <a:off x="1649775" y="3290638"/>
              <a:ext cx="672300" cy="619800"/>
            </a:xfrm>
            <a:prstGeom prst="ellipse">
              <a:avLst/>
            </a:prstGeom>
            <a:solidFill>
              <a:srgbClr val="A2C4C9"/>
            </a:solidFill>
            <a:ln cap="flat" cmpd="sng" w="9525">
              <a:solidFill>
                <a:srgbClr val="A2C4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20"/>
            <p:cNvSpPr txBox="1"/>
            <p:nvPr/>
          </p:nvSpPr>
          <p:spPr>
            <a:xfrm>
              <a:off x="1398675" y="3181425"/>
              <a:ext cx="1174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3</a:t>
              </a:r>
              <a:endParaRPr sz="3600">
                <a:solidFill>
                  <a:schemeClr val="dk1"/>
                </a:solidFill>
                <a:latin typeface="Calibri"/>
                <a:ea typeface="Calibri"/>
                <a:cs typeface="Calibri"/>
                <a:sym typeface="Calibri"/>
              </a:endParaRPr>
            </a:p>
          </p:txBody>
        </p:sp>
        <p:sp>
          <p:nvSpPr>
            <p:cNvPr id="152" name="Google Shape;152;p20"/>
            <p:cNvSpPr txBox="1"/>
            <p:nvPr/>
          </p:nvSpPr>
          <p:spPr>
            <a:xfrm>
              <a:off x="2420700" y="3194500"/>
              <a:ext cx="8065800" cy="81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Enduring Understandings &amp; Essential Questions</a:t>
              </a:r>
              <a:endParaRPr sz="3200">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Artistic Processes</a:t>
            </a:r>
            <a:endParaRPr/>
          </a:p>
        </p:txBody>
      </p:sp>
      <p:sp>
        <p:nvSpPr>
          <p:cNvPr id="158" name="Google Shape;158;p21"/>
          <p:cNvSpPr/>
          <p:nvPr/>
        </p:nvSpPr>
        <p:spPr>
          <a:xfrm>
            <a:off x="3458025" y="277475"/>
            <a:ext cx="595500" cy="5763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1"/>
          <p:cNvSpPr txBox="1"/>
          <p:nvPr/>
        </p:nvSpPr>
        <p:spPr>
          <a:xfrm>
            <a:off x="3467625" y="166625"/>
            <a:ext cx="576300" cy="65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graphicFrame>
        <p:nvGraphicFramePr>
          <p:cNvPr id="160" name="Google Shape;160;p21"/>
          <p:cNvGraphicFramePr/>
          <p:nvPr/>
        </p:nvGraphicFramePr>
        <p:xfrm>
          <a:off x="1041300" y="1216031"/>
          <a:ext cx="3000000" cy="3000000"/>
        </p:xfrm>
        <a:graphic>
          <a:graphicData uri="http://schemas.openxmlformats.org/drawingml/2006/table">
            <a:tbl>
              <a:tblPr>
                <a:noFill/>
                <a:tableStyleId>{57A3F9D6-F468-4EA8-9F33-23FDE9EDA47B}</a:tableStyleId>
              </a:tblPr>
              <a:tblGrid>
                <a:gridCol w="2574625"/>
                <a:gridCol w="2574625"/>
                <a:gridCol w="2574625"/>
                <a:gridCol w="2574625"/>
              </a:tblGrid>
              <a:tr h="547900">
                <a:tc>
                  <a:txBody>
                    <a:bodyPr/>
                    <a:lstStyle/>
                    <a:p>
                      <a:pPr indent="0" lvl="0" marL="0" rtl="0" algn="l">
                        <a:spcBef>
                          <a:spcPts val="0"/>
                        </a:spcBef>
                        <a:spcAft>
                          <a:spcPts val="0"/>
                        </a:spcAft>
                        <a:buNone/>
                      </a:pPr>
                      <a:r>
                        <a:rPr b="1" lang="en-US" sz="2400">
                          <a:latin typeface="Calibri"/>
                          <a:ea typeface="Calibri"/>
                          <a:cs typeface="Calibri"/>
                          <a:sym typeface="Calibri"/>
                        </a:rPr>
                        <a:t>Cr</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Pr</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Re</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Cn</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r>
              <a:tr h="4079950">
                <a:tc>
                  <a:txBody>
                    <a:bodyPr/>
                    <a:lstStyle/>
                    <a:p>
                      <a:pPr indent="0" lvl="0" marL="0" rtl="0" algn="l">
                        <a:spcBef>
                          <a:spcPts val="0"/>
                        </a:spcBef>
                        <a:spcAft>
                          <a:spcPts val="0"/>
                        </a:spcAft>
                        <a:buNone/>
                      </a:pPr>
                      <a:r>
                        <a:rPr b="1" lang="en-US" sz="3000">
                          <a:latin typeface="Calibri"/>
                          <a:ea typeface="Calibri"/>
                          <a:cs typeface="Calibri"/>
                          <a:sym typeface="Calibri"/>
                        </a:rPr>
                        <a:t>Creating </a:t>
                      </a:r>
                      <a:r>
                        <a:rPr lang="en-US" sz="3000">
                          <a:latin typeface="Calibri"/>
                          <a:ea typeface="Calibri"/>
                          <a:cs typeface="Calibri"/>
                          <a:sym typeface="Calibri"/>
                        </a:rPr>
                        <a:t>-</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Conceiving and developing new artistic ideas and work </a:t>
                      </a:r>
                      <a:endParaRPr sz="3000">
                        <a:latin typeface="Calibri"/>
                        <a:ea typeface="Calibri"/>
                        <a:cs typeface="Calibri"/>
                        <a:sym typeface="Calibri"/>
                      </a:endParaRPr>
                    </a:p>
                    <a:p>
                      <a:pPr indent="0" lvl="0" marL="0" rtl="0" algn="l">
                        <a:spcBef>
                          <a:spcPts val="0"/>
                        </a:spcBef>
                        <a:spcAft>
                          <a:spcPts val="0"/>
                        </a:spcAft>
                        <a:buNone/>
                      </a:pPr>
                      <a:r>
                        <a:t/>
                      </a:r>
                      <a:endParaRPr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A2C4C9"/>
                    </a:solidFill>
                  </a:tcPr>
                </a:tc>
                <a:tc>
                  <a:txBody>
                    <a:bodyPr/>
                    <a:lstStyle/>
                    <a:p>
                      <a:pPr indent="0" lvl="0" marL="0" rtl="0" algn="l">
                        <a:spcBef>
                          <a:spcPts val="0"/>
                        </a:spcBef>
                        <a:spcAft>
                          <a:spcPts val="0"/>
                        </a:spcAft>
                        <a:buNone/>
                      </a:pPr>
                      <a:r>
                        <a:rPr b="1" lang="en-US" sz="2400">
                          <a:latin typeface="Calibri"/>
                          <a:ea typeface="Calibri"/>
                          <a:cs typeface="Calibri"/>
                          <a:sym typeface="Calibri"/>
                        </a:rPr>
                        <a:t>Performing</a:t>
                      </a:r>
                      <a:r>
                        <a:rPr lang="en-US" sz="2400">
                          <a:latin typeface="Calibri"/>
                          <a:ea typeface="Calibri"/>
                          <a:cs typeface="Calibri"/>
                          <a:sym typeface="Calibri"/>
                        </a:rPr>
                        <a:t> - </a:t>
                      </a:r>
                      <a:r>
                        <a:rPr lang="en-US" sz="2000">
                          <a:latin typeface="Calibri"/>
                          <a:ea typeface="Calibri"/>
                          <a:cs typeface="Calibri"/>
                          <a:sym typeface="Calibri"/>
                        </a:rPr>
                        <a:t>Realizing artistic ideas and work through interpretation and presentation.</a:t>
                      </a:r>
                      <a:r>
                        <a:rPr lang="en-US" sz="1800">
                          <a:latin typeface="Calibri"/>
                          <a:ea typeface="Calibri"/>
                          <a:cs typeface="Calibri"/>
                          <a:sym typeface="Calibri"/>
                        </a:rPr>
                        <a:t> </a:t>
                      </a:r>
                      <a:endParaRPr sz="1800">
                        <a:latin typeface="Calibri"/>
                        <a:ea typeface="Calibri"/>
                        <a:cs typeface="Calibri"/>
                        <a:sym typeface="Calibri"/>
                      </a:endParaRPr>
                    </a:p>
                    <a:p>
                      <a:pPr indent="0" lvl="0" marL="0" rtl="0" algn="l">
                        <a:spcBef>
                          <a:spcPts val="0"/>
                        </a:spcBef>
                        <a:spcAft>
                          <a:spcPts val="0"/>
                        </a:spcAft>
                        <a:buNone/>
                      </a:pPr>
                      <a:r>
                        <a:rPr b="1" lang="en-US" sz="2400">
                          <a:latin typeface="Calibri"/>
                          <a:ea typeface="Calibri"/>
                          <a:cs typeface="Calibri"/>
                          <a:sym typeface="Calibri"/>
                        </a:rPr>
                        <a:t>Presenting</a:t>
                      </a:r>
                      <a:r>
                        <a:rPr lang="en-US" sz="2400">
                          <a:latin typeface="Calibri"/>
                          <a:ea typeface="Calibri"/>
                          <a:cs typeface="Calibri"/>
                          <a:sym typeface="Calibri"/>
                        </a:rPr>
                        <a:t> - </a:t>
                      </a:r>
                      <a:r>
                        <a:rPr lang="en-US" sz="2000">
                          <a:latin typeface="Calibri"/>
                          <a:ea typeface="Calibri"/>
                          <a:cs typeface="Calibri"/>
                          <a:sym typeface="Calibri"/>
                        </a:rPr>
                        <a:t>Interpreting and sharing artistic work. </a:t>
                      </a:r>
                      <a:endParaRPr sz="2000">
                        <a:latin typeface="Calibri"/>
                        <a:ea typeface="Calibri"/>
                        <a:cs typeface="Calibri"/>
                        <a:sym typeface="Calibri"/>
                      </a:endParaRPr>
                    </a:p>
                    <a:p>
                      <a:pPr indent="0" lvl="0" marL="0" rtl="0" algn="l">
                        <a:spcBef>
                          <a:spcPts val="0"/>
                        </a:spcBef>
                        <a:spcAft>
                          <a:spcPts val="0"/>
                        </a:spcAft>
                        <a:buNone/>
                      </a:pPr>
                      <a:r>
                        <a:rPr b="1" lang="en-US" sz="2400">
                          <a:latin typeface="Calibri"/>
                          <a:ea typeface="Calibri"/>
                          <a:cs typeface="Calibri"/>
                          <a:sym typeface="Calibri"/>
                        </a:rPr>
                        <a:t>Producing</a:t>
                      </a:r>
                      <a:r>
                        <a:rPr lang="en-US" sz="2400">
                          <a:latin typeface="Calibri"/>
                          <a:ea typeface="Calibri"/>
                          <a:cs typeface="Calibri"/>
                          <a:sym typeface="Calibri"/>
                        </a:rPr>
                        <a:t> - </a:t>
                      </a:r>
                      <a:r>
                        <a:rPr lang="en-US" sz="2000">
                          <a:latin typeface="Calibri"/>
                          <a:ea typeface="Calibri"/>
                          <a:cs typeface="Calibri"/>
                          <a:sym typeface="Calibri"/>
                        </a:rPr>
                        <a:t>Realizing and presenting artistic idea and work </a:t>
                      </a:r>
                      <a:endParaRPr sz="2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B4A7D6"/>
                    </a:solidFill>
                  </a:tcPr>
                </a:tc>
                <a:tc>
                  <a:txBody>
                    <a:bodyPr/>
                    <a:lstStyle/>
                    <a:p>
                      <a:pPr indent="0" lvl="0" marL="0" rtl="0" algn="l">
                        <a:spcBef>
                          <a:spcPts val="0"/>
                        </a:spcBef>
                        <a:spcAft>
                          <a:spcPts val="0"/>
                        </a:spcAft>
                        <a:buNone/>
                      </a:pPr>
                      <a:r>
                        <a:rPr b="1" lang="en-US" sz="3000">
                          <a:latin typeface="Calibri"/>
                          <a:ea typeface="Calibri"/>
                          <a:cs typeface="Calibri"/>
                          <a:sym typeface="Calibri"/>
                        </a:rPr>
                        <a:t>Responding </a:t>
                      </a:r>
                      <a:r>
                        <a:rPr lang="en-US" sz="3000">
                          <a:latin typeface="Calibri"/>
                          <a:ea typeface="Calibri"/>
                          <a:cs typeface="Calibri"/>
                          <a:sym typeface="Calibri"/>
                        </a:rPr>
                        <a:t>- </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Understanding and evaluating how the arts convey meaning. </a:t>
                      </a:r>
                      <a:endParaRPr sz="3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AD756A"/>
                    </a:solidFill>
                  </a:tcPr>
                </a:tc>
                <a:tc>
                  <a:txBody>
                    <a:bodyPr/>
                    <a:lstStyle/>
                    <a:p>
                      <a:pPr indent="0" lvl="0" marL="0" rtl="0" algn="l">
                        <a:spcBef>
                          <a:spcPts val="0"/>
                        </a:spcBef>
                        <a:spcAft>
                          <a:spcPts val="0"/>
                        </a:spcAft>
                        <a:buNone/>
                      </a:pPr>
                      <a:r>
                        <a:rPr b="1" lang="en-US" sz="3000">
                          <a:latin typeface="Calibri"/>
                          <a:ea typeface="Calibri"/>
                          <a:cs typeface="Calibri"/>
                          <a:sym typeface="Calibri"/>
                        </a:rPr>
                        <a:t>Connecting</a:t>
                      </a:r>
                      <a:r>
                        <a:rPr lang="en-US" sz="3000">
                          <a:latin typeface="Calibri"/>
                          <a:ea typeface="Calibri"/>
                          <a:cs typeface="Calibri"/>
                          <a:sym typeface="Calibri"/>
                        </a:rPr>
                        <a:t> - </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Relating artistic ideas and work with personal meaning and external context. </a:t>
                      </a:r>
                      <a:endParaRPr sz="3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F6B26B"/>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Anchor Standards</a:t>
            </a:r>
            <a:endParaRPr/>
          </a:p>
        </p:txBody>
      </p:sp>
      <p:sp>
        <p:nvSpPr>
          <p:cNvPr id="166" name="Google Shape;166;p22"/>
          <p:cNvSpPr/>
          <p:nvPr/>
        </p:nvSpPr>
        <p:spPr>
          <a:xfrm>
            <a:off x="3534875" y="270200"/>
            <a:ext cx="557100" cy="576300"/>
          </a:xfrm>
          <a:prstGeom prst="ellipse">
            <a:avLst/>
          </a:prstGeom>
          <a:solidFill>
            <a:srgbClr val="EAD1DC"/>
          </a:solidFill>
          <a:ln cap="flat" cmpd="sng" w="9525">
            <a:solidFill>
              <a:srgbClr val="EAD1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2"/>
          <p:cNvSpPr txBox="1"/>
          <p:nvPr/>
        </p:nvSpPr>
        <p:spPr>
          <a:xfrm>
            <a:off x="3189100" y="193350"/>
            <a:ext cx="11910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2</a:t>
            </a:r>
            <a:endParaRPr sz="3600"/>
          </a:p>
        </p:txBody>
      </p:sp>
      <p:graphicFrame>
        <p:nvGraphicFramePr>
          <p:cNvPr id="168" name="Google Shape;168;p22"/>
          <p:cNvGraphicFramePr/>
          <p:nvPr/>
        </p:nvGraphicFramePr>
        <p:xfrm>
          <a:off x="600650" y="1216019"/>
          <a:ext cx="3000000" cy="3000000"/>
        </p:xfrm>
        <a:graphic>
          <a:graphicData uri="http://schemas.openxmlformats.org/drawingml/2006/table">
            <a:tbl>
              <a:tblPr>
                <a:noFill/>
                <a:tableStyleId>{57A3F9D6-F468-4EA8-9F33-23FDE9EDA47B}</a:tableStyleId>
              </a:tblPr>
              <a:tblGrid>
                <a:gridCol w="2498825"/>
                <a:gridCol w="8361075"/>
              </a:tblGrid>
              <a:tr h="1019175">
                <a:tc>
                  <a:txBody>
                    <a:bodyPr/>
                    <a:lstStyle/>
                    <a:p>
                      <a:pPr indent="0" lvl="0" marL="0" rtl="0" algn="l">
                        <a:spcBef>
                          <a:spcPts val="0"/>
                        </a:spcBef>
                        <a:spcAft>
                          <a:spcPts val="0"/>
                        </a:spcAft>
                        <a:buNone/>
                      </a:pPr>
                      <a:r>
                        <a:rPr b="1" lang="en-US" sz="2700">
                          <a:latin typeface="Calibri"/>
                          <a:ea typeface="Calibri"/>
                          <a:cs typeface="Calibri"/>
                          <a:sym typeface="Calibri"/>
                        </a:rPr>
                        <a:t>Cr </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Creating</a:t>
                      </a:r>
                      <a:endParaRPr sz="3000">
                        <a:latin typeface="Calibri"/>
                        <a:ea typeface="Calibri"/>
                        <a:cs typeface="Calibri"/>
                        <a:sym typeface="Calibri"/>
                      </a:endParaRPr>
                    </a:p>
                  </a:txBody>
                  <a:tcPr marT="101575" marB="101575" marR="91425" marL="91425">
                    <a:solidFill>
                      <a:srgbClr val="A2C4C9"/>
                    </a:solidFill>
                  </a:tcPr>
                </a:tc>
                <a:tc>
                  <a:txBody>
                    <a:bodyPr/>
                    <a:lstStyle/>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Generate and conceptualize artistic ideas and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Organize and develop artistic ideas and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Refine and complete artistic work. </a:t>
                      </a:r>
                      <a:endParaRPr sz="2000">
                        <a:latin typeface="Calibri"/>
                        <a:ea typeface="Calibri"/>
                        <a:cs typeface="Calibri"/>
                        <a:sym typeface="Calibri"/>
                      </a:endParaRPr>
                    </a:p>
                  </a:txBody>
                  <a:tcPr marT="101575" marB="101575" marR="91425" marL="91425"/>
                </a:tc>
              </a:tr>
              <a:tr h="1605900">
                <a:tc>
                  <a:txBody>
                    <a:bodyPr/>
                    <a:lstStyle/>
                    <a:p>
                      <a:pPr indent="0" lvl="0" marL="0" rtl="0" algn="l">
                        <a:spcBef>
                          <a:spcPts val="0"/>
                        </a:spcBef>
                        <a:spcAft>
                          <a:spcPts val="0"/>
                        </a:spcAft>
                        <a:buNone/>
                      </a:pPr>
                      <a:r>
                        <a:rPr b="1" lang="en-US" sz="2700">
                          <a:latin typeface="Calibri"/>
                          <a:ea typeface="Calibri"/>
                          <a:cs typeface="Calibri"/>
                          <a:sym typeface="Calibri"/>
                        </a:rPr>
                        <a:t>Pr</a:t>
                      </a:r>
                      <a:endParaRPr b="1" sz="27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Performing </a:t>
                      </a:r>
                      <a:endParaRPr sz="20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Presenting</a:t>
                      </a:r>
                      <a:endParaRPr sz="20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Producing </a:t>
                      </a:r>
                      <a:endParaRPr sz="2000">
                        <a:latin typeface="Calibri"/>
                        <a:ea typeface="Calibri"/>
                        <a:cs typeface="Calibri"/>
                        <a:sym typeface="Calibri"/>
                      </a:endParaRPr>
                    </a:p>
                  </a:txBody>
                  <a:tcPr marT="101575" marB="101575" marR="91425" marL="91425">
                    <a:solidFill>
                      <a:srgbClr val="B4A7D6"/>
                    </a:solidFill>
                  </a:tcPr>
                </a:tc>
                <a:tc>
                  <a:txBody>
                    <a:bodyPr/>
                    <a:lstStyle/>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Select, analyze and interpret artistic work for presentation. </a:t>
                      </a:r>
                      <a:endParaRPr sz="2000">
                        <a:latin typeface="Calibri"/>
                        <a:ea typeface="Calibri"/>
                        <a:cs typeface="Calibri"/>
                        <a:sym typeface="Calibri"/>
                      </a:endParaRPr>
                    </a:p>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Develop and refine artistic techniques and work for presentation. </a:t>
                      </a:r>
                      <a:endParaRPr sz="2000">
                        <a:latin typeface="Calibri"/>
                        <a:ea typeface="Calibri"/>
                        <a:cs typeface="Calibri"/>
                        <a:sym typeface="Calibri"/>
                      </a:endParaRPr>
                    </a:p>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Convey meaning through the presentation of artistic work. </a:t>
                      </a:r>
                      <a:endParaRPr sz="2000">
                        <a:latin typeface="Calibri"/>
                        <a:ea typeface="Calibri"/>
                        <a:cs typeface="Calibri"/>
                        <a:sym typeface="Calibri"/>
                      </a:endParaRPr>
                    </a:p>
                  </a:txBody>
                  <a:tcPr marT="101575" marB="101575" marR="91425" marL="91425"/>
                </a:tc>
              </a:tr>
              <a:tr h="1019175">
                <a:tc>
                  <a:txBody>
                    <a:bodyPr/>
                    <a:lstStyle/>
                    <a:p>
                      <a:pPr indent="0" lvl="0" marL="0" rtl="0" algn="l">
                        <a:spcBef>
                          <a:spcPts val="0"/>
                        </a:spcBef>
                        <a:spcAft>
                          <a:spcPts val="0"/>
                        </a:spcAft>
                        <a:buNone/>
                      </a:pPr>
                      <a:r>
                        <a:rPr b="1" lang="en-US" sz="2700">
                          <a:latin typeface="Calibri"/>
                          <a:ea typeface="Calibri"/>
                          <a:cs typeface="Calibri"/>
                          <a:sym typeface="Calibri"/>
                        </a:rPr>
                        <a:t>Re</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Responding</a:t>
                      </a:r>
                      <a:endParaRPr sz="3000">
                        <a:latin typeface="Calibri"/>
                        <a:ea typeface="Calibri"/>
                        <a:cs typeface="Calibri"/>
                        <a:sym typeface="Calibri"/>
                      </a:endParaRPr>
                    </a:p>
                  </a:txBody>
                  <a:tcPr marT="101575" marB="101575" marR="91425" marL="91425">
                    <a:solidFill>
                      <a:srgbClr val="AD756A"/>
                    </a:solidFill>
                  </a:tcPr>
                </a:tc>
                <a:tc>
                  <a:txBody>
                    <a:bodyPr/>
                    <a:lstStyle/>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Perceive and analyze artistic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Interpret intent and meaning in artistic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Apply criteria to evaluate artistic work. </a:t>
                      </a:r>
                      <a:endParaRPr sz="2000">
                        <a:latin typeface="Calibri"/>
                        <a:ea typeface="Calibri"/>
                        <a:cs typeface="Calibri"/>
                        <a:sym typeface="Calibri"/>
                      </a:endParaRPr>
                    </a:p>
                  </a:txBody>
                  <a:tcPr marT="101575" marB="101575" marR="91425" marL="91425"/>
                </a:tc>
              </a:tr>
              <a:tr h="1233550">
                <a:tc>
                  <a:txBody>
                    <a:bodyPr/>
                    <a:lstStyle/>
                    <a:p>
                      <a:pPr indent="0" lvl="0" marL="0" rtl="0" algn="l">
                        <a:spcBef>
                          <a:spcPts val="0"/>
                        </a:spcBef>
                        <a:spcAft>
                          <a:spcPts val="0"/>
                        </a:spcAft>
                        <a:buNone/>
                      </a:pPr>
                      <a:r>
                        <a:rPr b="1" lang="en-US" sz="2700">
                          <a:latin typeface="Calibri"/>
                          <a:ea typeface="Calibri"/>
                          <a:cs typeface="Calibri"/>
                          <a:sym typeface="Calibri"/>
                        </a:rPr>
                        <a:t>Cn</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Connecting</a:t>
                      </a:r>
                      <a:endParaRPr sz="3000">
                        <a:latin typeface="Calibri"/>
                        <a:ea typeface="Calibri"/>
                        <a:cs typeface="Calibri"/>
                        <a:sym typeface="Calibri"/>
                      </a:endParaRPr>
                    </a:p>
                  </a:txBody>
                  <a:tcPr marT="101575" marB="101575" marR="91425" marL="91425">
                    <a:solidFill>
                      <a:srgbClr val="F6B26B"/>
                    </a:solidFill>
                  </a:tcPr>
                </a:tc>
                <a:tc>
                  <a:txBody>
                    <a:bodyPr/>
                    <a:lstStyle/>
                    <a:p>
                      <a:pPr indent="-381000" lvl="0" marL="508000" rtl="0" algn="l">
                        <a:spcBef>
                          <a:spcPts val="0"/>
                        </a:spcBef>
                        <a:spcAft>
                          <a:spcPts val="0"/>
                        </a:spcAft>
                        <a:buSzPts val="2000"/>
                        <a:buFont typeface="Calibri"/>
                        <a:buAutoNum type="arabicPeriod" startAt="10"/>
                      </a:pPr>
                      <a:r>
                        <a:rPr lang="en-US" sz="2000">
                          <a:latin typeface="Calibri"/>
                          <a:ea typeface="Calibri"/>
                          <a:cs typeface="Calibri"/>
                          <a:sym typeface="Calibri"/>
                        </a:rPr>
                        <a:t>Synthesize and relate knowledge and personal experiences to make art.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10"/>
                      </a:pPr>
                      <a:r>
                        <a:rPr lang="en-US" sz="2000">
                          <a:latin typeface="Calibri"/>
                          <a:ea typeface="Calibri"/>
                          <a:cs typeface="Calibri"/>
                          <a:sym typeface="Calibri"/>
                        </a:rPr>
                        <a:t>Relate artistic ideas and works with societal, cultural and historical context to deepen understanding. </a:t>
                      </a:r>
                      <a:endParaRPr sz="2000">
                        <a:latin typeface="Calibri"/>
                        <a:ea typeface="Calibri"/>
                        <a:cs typeface="Calibri"/>
                        <a:sym typeface="Calibri"/>
                      </a:endParaRPr>
                    </a:p>
                  </a:txBody>
                  <a:tcPr marT="101575" marB="101575" marR="91425" marL="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Enduring Understandings &amp; Essential Questions</a:t>
            </a:r>
            <a:endParaRPr/>
          </a:p>
        </p:txBody>
      </p:sp>
      <p:sp>
        <p:nvSpPr>
          <p:cNvPr id="174" name="Google Shape;174;p23"/>
          <p:cNvSpPr/>
          <p:nvPr/>
        </p:nvSpPr>
        <p:spPr>
          <a:xfrm>
            <a:off x="307575" y="308625"/>
            <a:ext cx="710700" cy="588000"/>
          </a:xfrm>
          <a:prstGeom prst="ellipse">
            <a:avLst/>
          </a:prstGeom>
          <a:solidFill>
            <a:srgbClr val="6FA8DC"/>
          </a:solidFill>
          <a:ln cap="flat" cmpd="sng" w="952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3"/>
          <p:cNvSpPr txBox="1"/>
          <p:nvPr/>
        </p:nvSpPr>
        <p:spPr>
          <a:xfrm>
            <a:off x="355575" y="271625"/>
            <a:ext cx="614700" cy="58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3</a:t>
            </a:r>
            <a:endParaRPr sz="3600"/>
          </a:p>
        </p:txBody>
      </p:sp>
      <p:pic>
        <p:nvPicPr>
          <p:cNvPr id="176" name="Google Shape;176;p23"/>
          <p:cNvPicPr preferRelativeResize="0"/>
          <p:nvPr/>
        </p:nvPicPr>
        <p:blipFill>
          <a:blip r:embed="rId3">
            <a:alphaModFix/>
          </a:blip>
          <a:stretch>
            <a:fillRect/>
          </a:stretch>
        </p:blipFill>
        <p:spPr>
          <a:xfrm>
            <a:off x="4493900" y="1748917"/>
            <a:ext cx="2859651" cy="3360173"/>
          </a:xfrm>
          <a:prstGeom prst="rect">
            <a:avLst/>
          </a:prstGeom>
          <a:noFill/>
          <a:ln>
            <a:noFill/>
          </a:ln>
        </p:spPr>
      </p:pic>
      <p:sp>
        <p:nvSpPr>
          <p:cNvPr id="177" name="Google Shape;177;p23"/>
          <p:cNvSpPr txBox="1"/>
          <p:nvPr/>
        </p:nvSpPr>
        <p:spPr>
          <a:xfrm>
            <a:off x="782250" y="1555963"/>
            <a:ext cx="3438600" cy="374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000090"/>
                </a:solidFill>
              </a:rPr>
              <a:t>Enduring Understandings</a:t>
            </a:r>
            <a:r>
              <a:rPr lang="en-US" sz="2400"/>
              <a:t> </a:t>
            </a:r>
            <a:endParaRPr sz="2400"/>
          </a:p>
          <a:p>
            <a:pPr indent="0" lvl="0" marL="0" rtl="0" algn="ctr">
              <a:spcBef>
                <a:spcPts val="0"/>
              </a:spcBef>
              <a:spcAft>
                <a:spcPts val="0"/>
              </a:spcAft>
              <a:buNone/>
            </a:pPr>
            <a:r>
              <a:t/>
            </a:r>
            <a:endParaRPr sz="2400"/>
          </a:p>
          <a:p>
            <a:pPr indent="-381000" lvl="0" marL="457200" rtl="0" algn="l">
              <a:spcBef>
                <a:spcPts val="0"/>
              </a:spcBef>
              <a:spcAft>
                <a:spcPts val="0"/>
              </a:spcAft>
              <a:buSzPts val="2400"/>
              <a:buChar char="●"/>
            </a:pPr>
            <a:r>
              <a:rPr lang="en-US" sz="2400"/>
              <a:t>Important Ideas </a:t>
            </a:r>
            <a:endParaRPr sz="2400"/>
          </a:p>
          <a:p>
            <a:pPr indent="-381000" lvl="0" marL="457200" rtl="0" algn="l">
              <a:spcBef>
                <a:spcPts val="0"/>
              </a:spcBef>
              <a:spcAft>
                <a:spcPts val="0"/>
              </a:spcAft>
              <a:buSzPts val="2400"/>
              <a:buChar char="●"/>
            </a:pPr>
            <a:r>
              <a:rPr lang="en-US" sz="2400"/>
              <a:t>Core Processes </a:t>
            </a:r>
            <a:endParaRPr sz="2400"/>
          </a:p>
          <a:p>
            <a:pPr indent="-381000" lvl="0" marL="457200" rtl="0" algn="l">
              <a:spcBef>
                <a:spcPts val="0"/>
              </a:spcBef>
              <a:spcAft>
                <a:spcPts val="0"/>
              </a:spcAft>
              <a:buSzPts val="2400"/>
              <a:buChar char="●"/>
            </a:pPr>
            <a:r>
              <a:rPr lang="en-US" sz="2400"/>
              <a:t>What students should understand</a:t>
            </a:r>
            <a:endParaRPr sz="2400"/>
          </a:p>
          <a:p>
            <a:pPr indent="-381000" lvl="0" marL="457200" rtl="0" algn="l">
              <a:spcBef>
                <a:spcPts val="0"/>
              </a:spcBef>
              <a:spcAft>
                <a:spcPts val="0"/>
              </a:spcAft>
              <a:buSzPts val="2400"/>
              <a:buChar char="●"/>
            </a:pPr>
            <a:r>
              <a:rPr lang="en-US" sz="2400"/>
              <a:t>Help make connections</a:t>
            </a:r>
            <a:endParaRPr sz="2400"/>
          </a:p>
        </p:txBody>
      </p:sp>
      <p:sp>
        <p:nvSpPr>
          <p:cNvPr id="178" name="Google Shape;178;p23"/>
          <p:cNvSpPr txBox="1"/>
          <p:nvPr/>
        </p:nvSpPr>
        <p:spPr>
          <a:xfrm>
            <a:off x="7626600" y="1988250"/>
            <a:ext cx="4034100" cy="288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000090"/>
                </a:solidFill>
              </a:rPr>
              <a:t>Essential Questions</a:t>
            </a:r>
            <a:endParaRPr b="1" sz="2400">
              <a:solidFill>
                <a:srgbClr val="000090"/>
              </a:solidFill>
            </a:endParaRPr>
          </a:p>
          <a:p>
            <a:pPr indent="0" lvl="0" marL="0" rtl="0" algn="ctr">
              <a:spcBef>
                <a:spcPts val="0"/>
              </a:spcBef>
              <a:spcAft>
                <a:spcPts val="0"/>
              </a:spcAft>
              <a:buNone/>
            </a:pPr>
            <a:r>
              <a:rPr b="1" lang="en-US" sz="2400">
                <a:solidFill>
                  <a:srgbClr val="000090"/>
                </a:solidFill>
              </a:rPr>
              <a:t> </a:t>
            </a:r>
            <a:endParaRPr b="1" sz="2400">
              <a:solidFill>
                <a:srgbClr val="000090"/>
              </a:solidFill>
            </a:endParaRPr>
          </a:p>
          <a:p>
            <a:pPr indent="-381000" lvl="0" marL="457200" rtl="0" algn="l">
              <a:spcBef>
                <a:spcPts val="0"/>
              </a:spcBef>
              <a:spcAft>
                <a:spcPts val="0"/>
              </a:spcAft>
              <a:buSzPts val="2400"/>
              <a:buChar char="●"/>
            </a:pPr>
            <a:r>
              <a:rPr lang="en-US" sz="2400"/>
              <a:t>Guide student inquiry into the Enduring Understandings</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Enduring Understanding Example</a:t>
            </a:r>
            <a:endParaRPr/>
          </a:p>
        </p:txBody>
      </p:sp>
      <p:sp>
        <p:nvSpPr>
          <p:cNvPr id="184" name="Google Shape;184;p24"/>
          <p:cNvSpPr txBox="1"/>
          <p:nvPr>
            <p:ph idx="2" type="body"/>
          </p:nvPr>
        </p:nvSpPr>
        <p:spPr>
          <a:xfrm>
            <a:off x="1300875" y="1057800"/>
            <a:ext cx="9590400" cy="978000"/>
          </a:xfrm>
          <a:prstGeom prst="rect">
            <a:avLst/>
          </a:prstGeom>
          <a:solidFill>
            <a:schemeClr val="lt2"/>
          </a:solidFill>
        </p:spPr>
        <p:txBody>
          <a:bodyPr anchorCtr="0" anchor="t" bIns="45700" lIns="91425" spcFirstLastPara="1" rIns="91425" wrap="square" tIns="45700">
            <a:noAutofit/>
          </a:bodyPr>
          <a:lstStyle/>
          <a:p>
            <a:pPr indent="0" lvl="0" marL="0" rtl="0" algn="l">
              <a:spcBef>
                <a:spcPts val="1000"/>
              </a:spcBef>
              <a:spcAft>
                <a:spcPts val="0"/>
              </a:spcAft>
              <a:buNone/>
            </a:pPr>
            <a:r>
              <a:rPr lang="en-US" sz="2800"/>
              <a:t>Creating - Anchor Standard 1: Generate and conceptualize artistic ideas and work</a:t>
            </a:r>
            <a:endParaRPr sz="2800"/>
          </a:p>
        </p:txBody>
      </p:sp>
      <p:graphicFrame>
        <p:nvGraphicFramePr>
          <p:cNvPr id="185" name="Google Shape;185;p24"/>
          <p:cNvGraphicFramePr/>
          <p:nvPr/>
        </p:nvGraphicFramePr>
        <p:xfrm>
          <a:off x="1300875" y="2399975"/>
          <a:ext cx="3000000" cy="3000000"/>
        </p:xfrm>
        <a:graphic>
          <a:graphicData uri="http://schemas.openxmlformats.org/drawingml/2006/table">
            <a:tbl>
              <a:tblPr>
                <a:noFill/>
                <a:tableStyleId>{911D8130-0F19-4DA4-A6D3-31AAEBF5270E}</a:tableStyleId>
              </a:tblPr>
              <a:tblGrid>
                <a:gridCol w="2015700"/>
                <a:gridCol w="2191000"/>
                <a:gridCol w="2082200"/>
                <a:gridCol w="1525875"/>
                <a:gridCol w="1775625"/>
              </a:tblGrid>
              <a:tr h="769175">
                <a:tc>
                  <a:txBody>
                    <a:bodyPr/>
                    <a:lstStyle/>
                    <a:p>
                      <a:pPr indent="0" lvl="0" marL="0" rtl="0" algn="l">
                        <a:lnSpc>
                          <a:spcPct val="115000"/>
                        </a:lnSpc>
                        <a:spcBef>
                          <a:spcPts val="1200"/>
                        </a:spcBef>
                        <a:spcAft>
                          <a:spcPts val="0"/>
                        </a:spcAft>
                        <a:buNone/>
                      </a:pPr>
                      <a:r>
                        <a:rPr b="1" lang="en-US" sz="1800"/>
                        <a:t>Dance</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Media Arts</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Music</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Theatre</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Visual Arts</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r>
              <a:tr h="2664350">
                <a:tc>
                  <a:txBody>
                    <a:bodyPr/>
                    <a:lstStyle/>
                    <a:p>
                      <a:pPr indent="0" lvl="0" marL="0" rtl="0" algn="l">
                        <a:lnSpc>
                          <a:spcPct val="115000"/>
                        </a:lnSpc>
                        <a:spcBef>
                          <a:spcPts val="1200"/>
                        </a:spcBef>
                        <a:spcAft>
                          <a:spcPts val="0"/>
                        </a:spcAft>
                        <a:buNone/>
                      </a:pPr>
                      <a:r>
                        <a:rPr lang="en-US" sz="1800"/>
                        <a:t>Choreographers use a variety of sources as inspiration and transform concepts and ideas into movement for artistic expression.</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Media arts ideas, works, and processes are shaped by the imagination, creative processes, and by experiences, both within and outside of the arts.</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The creative ideas, concepts, and feelings that influence musicians’ work emerge from a variety of sources.</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Theatre artists rely on intuition, curiosity, and critical inquiry.</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Creativity and innovative thinking are essential life skills that can be developed.</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Components</a:t>
            </a:r>
            <a:endParaRPr/>
          </a:p>
        </p:txBody>
      </p:sp>
      <p:sp>
        <p:nvSpPr>
          <p:cNvPr id="191" name="Google Shape;191;p25"/>
          <p:cNvSpPr txBox="1"/>
          <p:nvPr>
            <p:ph idx="1" type="body"/>
          </p:nvPr>
        </p:nvSpPr>
        <p:spPr>
          <a:xfrm>
            <a:off x="1300798" y="1190478"/>
            <a:ext cx="9590400" cy="263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3600"/>
              <a:t>Process component </a:t>
            </a:r>
            <a:r>
              <a:rPr b="1" i="1" lang="en-US" sz="3600"/>
              <a:t>verbs</a:t>
            </a:r>
            <a:r>
              <a:rPr lang="en-US" sz="3600"/>
              <a:t> describe the actions artist-learners do to complete a task in each grade-by-grade sequence of the content area standards.</a:t>
            </a:r>
            <a:endParaRPr/>
          </a:p>
        </p:txBody>
      </p:sp>
      <p:sp>
        <p:nvSpPr>
          <p:cNvPr id="192" name="Google Shape;192;p25"/>
          <p:cNvSpPr/>
          <p:nvPr/>
        </p:nvSpPr>
        <p:spPr>
          <a:xfrm>
            <a:off x="2996975" y="210275"/>
            <a:ext cx="787500" cy="710700"/>
          </a:xfrm>
          <a:prstGeom prst="ellipse">
            <a:avLst/>
          </a:prstGeom>
          <a:solidFill>
            <a:srgbClr val="D9EAD3"/>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5"/>
          <p:cNvSpPr txBox="1"/>
          <p:nvPr/>
        </p:nvSpPr>
        <p:spPr>
          <a:xfrm>
            <a:off x="2996975" y="210275"/>
            <a:ext cx="787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4</a:t>
            </a:r>
            <a:endParaRPr sz="3600"/>
          </a:p>
        </p:txBody>
      </p:sp>
      <p:pic>
        <p:nvPicPr>
          <p:cNvPr id="194" name="Google Shape;194;p25"/>
          <p:cNvPicPr preferRelativeResize="0"/>
          <p:nvPr/>
        </p:nvPicPr>
        <p:blipFill rotWithShape="1">
          <a:blip r:embed="rId3">
            <a:alphaModFix/>
          </a:blip>
          <a:srcRect b="3292" l="0" r="0" t="3969"/>
          <a:stretch/>
        </p:blipFill>
        <p:spPr>
          <a:xfrm>
            <a:off x="4213363" y="3366144"/>
            <a:ext cx="3765275" cy="349185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8"/>
          <p:cNvSpPr txBox="1"/>
          <p:nvPr>
            <p:ph type="title"/>
          </p:nvPr>
        </p:nvSpPr>
        <p:spPr>
          <a:xfrm>
            <a:off x="1351050" y="1956525"/>
            <a:ext cx="9489900" cy="32889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lang="en-US" sz="6800">
                <a:solidFill>
                  <a:srgbClr val="000000"/>
                </a:solidFill>
              </a:rPr>
              <a:t>Welcome </a:t>
            </a:r>
            <a:endParaRPr sz="6800">
              <a:solidFill>
                <a:srgbClr val="000000"/>
              </a:solidFill>
            </a:endParaRPr>
          </a:p>
          <a:p>
            <a:pPr indent="0" lvl="0" marL="0" rtl="0" algn="ctr">
              <a:spcBef>
                <a:spcPts val="0"/>
              </a:spcBef>
              <a:spcAft>
                <a:spcPts val="0"/>
              </a:spcAft>
              <a:buClr>
                <a:srgbClr val="000090"/>
              </a:buClr>
              <a:buSzPts val="3200"/>
              <a:buFont typeface="Arial"/>
              <a:buNone/>
            </a:pPr>
            <a:r>
              <a:rPr lang="en-US" sz="6800">
                <a:solidFill>
                  <a:srgbClr val="000000"/>
                </a:solidFill>
              </a:rPr>
              <a:t>&amp; </a:t>
            </a:r>
            <a:endParaRPr sz="6800">
              <a:solidFill>
                <a:srgbClr val="000000"/>
              </a:solidFill>
            </a:endParaRPr>
          </a:p>
          <a:p>
            <a:pPr indent="0" lvl="0" marL="0" rtl="0" algn="ctr">
              <a:spcBef>
                <a:spcPts val="0"/>
              </a:spcBef>
              <a:spcAft>
                <a:spcPts val="0"/>
              </a:spcAft>
              <a:buClr>
                <a:srgbClr val="000090"/>
              </a:buClr>
              <a:buSzPts val="3200"/>
              <a:buFont typeface="Arial"/>
              <a:buNone/>
            </a:pPr>
            <a:r>
              <a:rPr lang="en-US" sz="6800">
                <a:solidFill>
                  <a:srgbClr val="000000"/>
                </a:solidFill>
              </a:rPr>
              <a:t>Introductions</a:t>
            </a:r>
            <a:endParaRPr sz="680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sp>
        <p:nvSpPr>
          <p:cNvPr id="200" name="Google Shape;200;p26"/>
          <p:cNvSpPr txBox="1"/>
          <p:nvPr>
            <p:ph idx="2" type="body"/>
          </p:nvPr>
        </p:nvSpPr>
        <p:spPr>
          <a:xfrm>
            <a:off x="1300874" y="1033238"/>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Complete this Chart</a:t>
            </a:r>
            <a:endParaRPr/>
          </a:p>
        </p:txBody>
      </p:sp>
      <p:pic>
        <p:nvPicPr>
          <p:cNvPr id="201" name="Google Shape;201;p26"/>
          <p:cNvPicPr preferRelativeResize="0"/>
          <p:nvPr/>
        </p:nvPicPr>
        <p:blipFill rotWithShape="1">
          <a:blip r:embed="rId3">
            <a:alphaModFix/>
          </a:blip>
          <a:srcRect b="0" l="0" r="0" t="0"/>
          <a:stretch/>
        </p:blipFill>
        <p:spPr>
          <a:xfrm>
            <a:off x="2045364" y="1689856"/>
            <a:ext cx="6994310" cy="493098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07" name="Google Shape;207;p27"/>
          <p:cNvGraphicFramePr/>
          <p:nvPr/>
        </p:nvGraphicFramePr>
        <p:xfrm>
          <a:off x="606102" y="1132439"/>
          <a:ext cx="3000000" cy="3000000"/>
        </p:xfrm>
        <a:graphic>
          <a:graphicData uri="http://schemas.openxmlformats.org/drawingml/2006/table">
            <a:tbl>
              <a:tblPr bandRow="1" firstRow="1">
                <a:noFill/>
                <a:tableStyleId>{1B33DD7B-12BE-4690-86FC-61D7CAD56442}</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CREATING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Explore</a:t>
                      </a:r>
                      <a:endParaRPr/>
                    </a:p>
                    <a:p>
                      <a:pPr indent="0" lvl="0" marL="0" marR="0" rtl="0" algn="l">
                        <a:spcBef>
                          <a:spcPts val="0"/>
                        </a:spcBef>
                        <a:spcAft>
                          <a:spcPts val="0"/>
                        </a:spcAft>
                        <a:buNone/>
                      </a:pPr>
                      <a:r>
                        <a:rPr lang="en-US" sz="1800"/>
                        <a:t>Plan</a:t>
                      </a:r>
                      <a:endParaRPr/>
                    </a:p>
                    <a:p>
                      <a:pPr indent="0" lvl="0" marL="0" marR="0" rtl="0" algn="l">
                        <a:spcBef>
                          <a:spcPts val="0"/>
                        </a:spcBef>
                        <a:spcAft>
                          <a:spcPts val="0"/>
                        </a:spcAft>
                        <a:buNone/>
                      </a:pPr>
                      <a:r>
                        <a:rPr lang="en-US" sz="1800"/>
                        <a:t>Revise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Conceive</a:t>
                      </a:r>
                      <a:endParaRPr/>
                    </a:p>
                    <a:p>
                      <a:pPr indent="0" lvl="0" marL="0" marR="0" rtl="0" algn="l">
                        <a:spcBef>
                          <a:spcPts val="0"/>
                        </a:spcBef>
                        <a:spcAft>
                          <a:spcPts val="0"/>
                        </a:spcAft>
                        <a:buNone/>
                      </a:pPr>
                      <a:r>
                        <a:rPr lang="en-US" sz="1800"/>
                        <a:t>Develop</a:t>
                      </a:r>
                      <a:endParaRPr/>
                    </a:p>
                    <a:p>
                      <a:pPr indent="0" lvl="0" marL="0" marR="0" rtl="0" algn="l">
                        <a:spcBef>
                          <a:spcPts val="0"/>
                        </a:spcBef>
                        <a:spcAft>
                          <a:spcPts val="0"/>
                        </a:spcAft>
                        <a:buNone/>
                      </a:pPr>
                      <a:r>
                        <a:rPr lang="en-US" sz="1800"/>
                        <a:t>Construct</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Imagine</a:t>
                      </a:r>
                      <a:endParaRPr/>
                    </a:p>
                    <a:p>
                      <a:pPr indent="0" lvl="0" marL="0" marR="0" rtl="0" algn="l">
                        <a:spcBef>
                          <a:spcPts val="0"/>
                        </a:spcBef>
                        <a:spcAft>
                          <a:spcPts val="0"/>
                        </a:spcAft>
                        <a:buNone/>
                      </a:pPr>
                      <a:r>
                        <a:rPr lang="en-US" sz="1800"/>
                        <a:t>Plan &amp; Make</a:t>
                      </a:r>
                      <a:endParaRPr/>
                    </a:p>
                    <a:p>
                      <a:pPr indent="0" lvl="0" marL="0" marR="0" rtl="0" algn="l">
                        <a:spcBef>
                          <a:spcPts val="0"/>
                        </a:spcBef>
                        <a:spcAft>
                          <a:spcPts val="0"/>
                        </a:spcAft>
                        <a:buNone/>
                      </a:pPr>
                      <a:r>
                        <a:rPr lang="en-US" sz="1800"/>
                        <a:t>Evaluate &amp; Refine</a:t>
                      </a:r>
                      <a:endParaRPr/>
                    </a:p>
                    <a:p>
                      <a:pPr indent="0" lvl="0" marL="0" marR="0" rtl="0" algn="l">
                        <a:spcBef>
                          <a:spcPts val="0"/>
                        </a:spcBef>
                        <a:spcAft>
                          <a:spcPts val="0"/>
                        </a:spcAft>
                        <a:buNone/>
                      </a:pPr>
                      <a:r>
                        <a:rPr lang="en-US" sz="1800"/>
                        <a:t>Present</a:t>
                      </a:r>
                      <a:endParaRPr/>
                    </a:p>
                  </a:txBody>
                  <a:tcPr marT="45725" marB="45725" marR="91450" marL="91450"/>
                </a:tc>
              </a:tr>
              <a:tr h="370850">
                <a:tc>
                  <a:txBody>
                    <a:bodyPr/>
                    <a:lstStyle/>
                    <a:p>
                      <a:pPr indent="0" lvl="0" marL="0" marR="0" rtl="0" algn="l">
                        <a:spcBef>
                          <a:spcPts val="0"/>
                        </a:spcBef>
                        <a:spcAft>
                          <a:spcPts val="0"/>
                        </a:spcAft>
                        <a:buNone/>
                      </a:pPr>
                      <a:r>
                        <a:rPr lang="en-US" sz="1800"/>
                        <a:t>Theatre</a:t>
                      </a:r>
                      <a:endParaRPr/>
                    </a:p>
                  </a:txBody>
                  <a:tcPr marT="45725" marB="45725" marR="91450" marL="91450"/>
                </a:tc>
                <a:tc>
                  <a:txBody>
                    <a:bodyPr/>
                    <a:lstStyle/>
                    <a:p>
                      <a:pPr indent="0" lvl="0" marL="0" marR="0" rtl="0" algn="l">
                        <a:spcBef>
                          <a:spcPts val="0"/>
                        </a:spcBef>
                        <a:spcAft>
                          <a:spcPts val="0"/>
                        </a:spcAft>
                        <a:buNone/>
                      </a:pPr>
                      <a:r>
                        <a:rPr lang="en-US" sz="1800"/>
                        <a:t>Envision</a:t>
                      </a:r>
                      <a:endParaRPr/>
                    </a:p>
                    <a:p>
                      <a:pPr indent="0" lvl="0" marL="0" marR="0" rtl="0" algn="l">
                        <a:spcBef>
                          <a:spcPts val="0"/>
                        </a:spcBef>
                        <a:spcAft>
                          <a:spcPts val="0"/>
                        </a:spcAft>
                        <a:buNone/>
                      </a:pPr>
                      <a:r>
                        <a:rPr lang="en-US" sz="1800"/>
                        <a:t>Conceptualize</a:t>
                      </a:r>
                      <a:endParaRPr/>
                    </a:p>
                    <a:p>
                      <a:pPr indent="0" lvl="0" marL="0" marR="0" rtl="0" algn="l">
                        <a:spcBef>
                          <a:spcPts val="0"/>
                        </a:spcBef>
                        <a:spcAft>
                          <a:spcPts val="0"/>
                        </a:spcAft>
                        <a:buNone/>
                      </a:pPr>
                      <a:r>
                        <a:rPr lang="en-US" sz="1800"/>
                        <a:t>Develop</a:t>
                      </a:r>
                      <a:endParaRPr/>
                    </a:p>
                    <a:p>
                      <a:pPr indent="0" lvl="0" marL="0" marR="0" rtl="0" algn="l">
                        <a:spcBef>
                          <a:spcPts val="0"/>
                        </a:spcBef>
                        <a:spcAft>
                          <a:spcPts val="0"/>
                        </a:spcAft>
                        <a:buNone/>
                      </a:pPr>
                      <a:r>
                        <a:rPr lang="en-US" sz="1800"/>
                        <a:t>Rehearse</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Imagine, Plan &amp; Make</a:t>
                      </a:r>
                      <a:endParaRPr/>
                    </a:p>
                    <a:p>
                      <a:pPr indent="0" lvl="0" marL="0" marR="0" rtl="0" algn="l">
                        <a:spcBef>
                          <a:spcPts val="0"/>
                        </a:spcBef>
                        <a:spcAft>
                          <a:spcPts val="0"/>
                        </a:spcAft>
                        <a:buNone/>
                      </a:pPr>
                      <a:r>
                        <a:rPr lang="en-US" sz="1800"/>
                        <a:t>Investigate</a:t>
                      </a:r>
                      <a:endParaRPr/>
                    </a:p>
                    <a:p>
                      <a:pPr indent="0" lvl="0" marL="0" marR="0" rtl="0" algn="l">
                        <a:spcBef>
                          <a:spcPts val="0"/>
                        </a:spcBef>
                        <a:spcAft>
                          <a:spcPts val="0"/>
                        </a:spcAft>
                        <a:buNone/>
                      </a:pPr>
                      <a:r>
                        <a:rPr lang="en-US" sz="1800"/>
                        <a:t>Reflect, Refine &amp; Revise</a:t>
                      </a:r>
                      <a:endParaRPr/>
                    </a:p>
                  </a:txBody>
                  <a:tcPr marT="45725" marB="45725" marR="91450" marL="91450"/>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13" name="Google Shape;213;p28"/>
          <p:cNvGraphicFramePr/>
          <p:nvPr/>
        </p:nvGraphicFramePr>
        <p:xfrm>
          <a:off x="513332" y="964626"/>
          <a:ext cx="3000000" cy="3000000"/>
        </p:xfrm>
        <a:graphic>
          <a:graphicData uri="http://schemas.openxmlformats.org/drawingml/2006/table">
            <a:tbl>
              <a:tblPr bandRow="1" firstRow="1">
                <a:noFill/>
                <a:tableStyleId>{5A491857-42AF-47BA-9D1A-382A671A0C34}</a:tableStyleId>
              </a:tblPr>
              <a:tblGrid>
                <a:gridCol w="3576700"/>
                <a:gridCol w="4340175"/>
              </a:tblGrid>
              <a:tr h="898375">
                <a:tc gridSpan="2">
                  <a:txBody>
                    <a:bodyPr/>
                    <a:lstStyle/>
                    <a:p>
                      <a:pPr indent="0" lvl="0" marL="0" rtl="0" algn="l">
                        <a:spcBef>
                          <a:spcPts val="0"/>
                        </a:spcBef>
                        <a:spcAft>
                          <a:spcPts val="0"/>
                        </a:spcAft>
                        <a:buNone/>
                      </a:pPr>
                      <a:r>
                        <a:rPr b="1" lang="en-US" sz="1800">
                          <a:solidFill>
                            <a:srgbClr val="FFFFFF"/>
                          </a:solidFill>
                        </a:rPr>
                        <a:t>PERFORMING (dance, music, theatre)</a:t>
                      </a:r>
                      <a:endParaRPr b="1">
                        <a:solidFill>
                          <a:srgbClr val="FFFFFF"/>
                        </a:solidFill>
                      </a:endParaRPr>
                    </a:p>
                    <a:p>
                      <a:pPr indent="0" lvl="0" marL="0" rtl="0" algn="l">
                        <a:spcBef>
                          <a:spcPts val="0"/>
                        </a:spcBef>
                        <a:spcAft>
                          <a:spcPts val="0"/>
                        </a:spcAft>
                        <a:buNone/>
                      </a:pPr>
                      <a:r>
                        <a:rPr b="1" lang="en-US" sz="1800">
                          <a:solidFill>
                            <a:srgbClr val="FFFFFF"/>
                          </a:solidFill>
                        </a:rPr>
                        <a:t>PRESENTING (visual arts)</a:t>
                      </a:r>
                      <a:endParaRPr b="1">
                        <a:solidFill>
                          <a:srgbClr val="FFFFFF"/>
                        </a:solidFill>
                      </a:endParaRPr>
                    </a:p>
                    <a:p>
                      <a:pPr indent="0" lvl="0" marL="0" rtl="0" algn="l">
                        <a:spcBef>
                          <a:spcPts val="0"/>
                        </a:spcBef>
                        <a:spcAft>
                          <a:spcPts val="0"/>
                        </a:spcAft>
                        <a:buNone/>
                      </a:pPr>
                      <a:r>
                        <a:rPr b="1" lang="en-US" sz="1800">
                          <a:solidFill>
                            <a:srgbClr val="FFFFFF"/>
                          </a:solidFill>
                        </a:rPr>
                        <a:t>PRODUCING (media arts)</a:t>
                      </a:r>
                      <a:endParaRPr b="1" sz="1800">
                        <a:solidFill>
                          <a:srgbClr val="FFFFFF"/>
                        </a:solidFill>
                      </a:endParaRPr>
                    </a:p>
                  </a:txBody>
                  <a:tcPr marT="45725" marB="45725" marR="91450" marL="91450"/>
                </a:tc>
                <a:tc hMerge="1"/>
              </a:tr>
              <a:tr h="898375">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Express</a:t>
                      </a:r>
                      <a:endParaRPr/>
                    </a:p>
                    <a:p>
                      <a:pPr indent="0" lvl="0" marL="0" marR="0" rtl="0" algn="l">
                        <a:spcBef>
                          <a:spcPts val="0"/>
                        </a:spcBef>
                        <a:spcAft>
                          <a:spcPts val="0"/>
                        </a:spcAft>
                        <a:buNone/>
                      </a:pPr>
                      <a:r>
                        <a:rPr lang="en-US" sz="1800"/>
                        <a:t>Embody</a:t>
                      </a:r>
                      <a:endParaRPr/>
                    </a:p>
                    <a:p>
                      <a:pPr indent="0" lvl="0" marL="0" marR="0" rtl="0" algn="l">
                        <a:spcBef>
                          <a:spcPts val="0"/>
                        </a:spcBef>
                        <a:spcAft>
                          <a:spcPts val="0"/>
                        </a:spcAft>
                        <a:buNone/>
                      </a:pPr>
                      <a:r>
                        <a:rPr lang="en-US" sz="1800"/>
                        <a:t>Present</a:t>
                      </a:r>
                      <a:endParaRPr/>
                    </a:p>
                  </a:txBody>
                  <a:tcPr marT="45725" marB="45725" marR="91450" marL="91450"/>
                </a:tc>
              </a:tr>
              <a:tr h="628675">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Integrate</a:t>
                      </a:r>
                      <a:endParaRPr/>
                    </a:p>
                    <a:p>
                      <a:pPr indent="0" lvl="0" marL="0" marR="0" rtl="0" algn="l">
                        <a:spcBef>
                          <a:spcPts val="0"/>
                        </a:spcBef>
                        <a:spcAft>
                          <a:spcPts val="0"/>
                        </a:spcAft>
                        <a:buNone/>
                      </a:pPr>
                      <a:r>
                        <a:rPr lang="en-US" sz="1800"/>
                        <a:t>Practice</a:t>
                      </a:r>
                      <a:endParaRPr/>
                    </a:p>
                  </a:txBody>
                  <a:tcPr marT="45725" marB="45725" marR="91450" marL="91450"/>
                </a:tc>
              </a:tr>
              <a:tr h="1184375">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Select</a:t>
                      </a:r>
                      <a:r>
                        <a:rPr lang="en-US"/>
                        <a:t>, </a:t>
                      </a: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Rehearse, Evaluate &amp; Refine</a:t>
                      </a:r>
                      <a:endParaRPr/>
                    </a:p>
                    <a:p>
                      <a:pPr indent="0" lvl="0" marL="0" marR="0" rtl="0" algn="l">
                        <a:spcBef>
                          <a:spcPts val="0"/>
                        </a:spcBef>
                        <a:spcAft>
                          <a:spcPts val="0"/>
                        </a:spcAft>
                        <a:buNone/>
                      </a:pPr>
                      <a:r>
                        <a:rPr lang="en-US" sz="1800"/>
                        <a:t>Present</a:t>
                      </a:r>
                      <a:endParaRPr/>
                    </a:p>
                  </a:txBody>
                  <a:tcPr marT="45725" marB="45725" marR="91450" marL="91450"/>
                </a:tc>
              </a:tr>
              <a:tr h="1168075">
                <a:tc>
                  <a:txBody>
                    <a:bodyPr/>
                    <a:lstStyle/>
                    <a:p>
                      <a:pPr indent="0" lvl="0" marL="0" marR="0" rtl="0" algn="l">
                        <a:spcBef>
                          <a:spcPts val="0"/>
                        </a:spcBef>
                        <a:spcAft>
                          <a:spcPts val="0"/>
                        </a:spcAft>
                        <a:buNone/>
                      </a:pPr>
                      <a:r>
                        <a:rPr lang="en-US" sz="1800"/>
                        <a:t>Theatre</a:t>
                      </a:r>
                      <a:endParaRPr/>
                    </a:p>
                  </a:txBody>
                  <a:tcPr marT="45725" marB="45725" marR="91450" marL="91450"/>
                </a:tc>
                <a:tc>
                  <a:txBody>
                    <a:bodyPr/>
                    <a:lstStyle/>
                    <a:p>
                      <a:pPr indent="0" lvl="0" marL="0" marR="0" rtl="0" algn="l">
                        <a:spcBef>
                          <a:spcPts val="0"/>
                        </a:spcBef>
                        <a:spcAft>
                          <a:spcPts val="0"/>
                        </a:spcAft>
                        <a:buNone/>
                      </a:pPr>
                      <a:r>
                        <a:rPr lang="en-US" sz="1800"/>
                        <a:t>Select</a:t>
                      </a:r>
                      <a:endParaRPr/>
                    </a:p>
                    <a:p>
                      <a:pPr indent="0" lvl="0" marL="0" marR="0" rtl="0" algn="l">
                        <a:spcBef>
                          <a:spcPts val="0"/>
                        </a:spcBef>
                        <a:spcAft>
                          <a:spcPts val="0"/>
                        </a:spcAft>
                        <a:buNone/>
                      </a:pPr>
                      <a:r>
                        <a:rPr lang="en-US" sz="1800"/>
                        <a:t>Prepare</a:t>
                      </a:r>
                      <a:endParaRPr/>
                    </a:p>
                    <a:p>
                      <a:pPr indent="0" lvl="0" marL="0" marR="0" rtl="0" algn="l">
                        <a:spcBef>
                          <a:spcPts val="0"/>
                        </a:spcBef>
                        <a:spcAft>
                          <a:spcPts val="0"/>
                        </a:spcAft>
                        <a:buNone/>
                      </a:pPr>
                      <a:r>
                        <a:rPr lang="en-US" sz="1800"/>
                        <a:t>Share</a:t>
                      </a:r>
                      <a:endParaRPr/>
                    </a:p>
                    <a:p>
                      <a:pPr indent="0" lvl="0" marL="0" marR="0" rtl="0" algn="l">
                        <a:spcBef>
                          <a:spcPts val="0"/>
                        </a:spcBef>
                        <a:spcAft>
                          <a:spcPts val="0"/>
                        </a:spcAft>
                        <a:buNone/>
                      </a:pPr>
                      <a:r>
                        <a:rPr lang="en-US" sz="1800"/>
                        <a:t>Present</a:t>
                      </a:r>
                      <a:endParaRPr/>
                    </a:p>
                  </a:txBody>
                  <a:tcPr marT="45725" marB="45725" marR="91450" marL="91450"/>
                </a:tc>
              </a:tr>
              <a:tr h="898375">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Select, Analyze</a:t>
                      </a:r>
                      <a:endParaRPr/>
                    </a:p>
                    <a:p>
                      <a:pPr indent="0" lvl="0" marL="0" marR="0" rtl="0" algn="l">
                        <a:spcBef>
                          <a:spcPts val="0"/>
                        </a:spcBef>
                        <a:spcAft>
                          <a:spcPts val="0"/>
                        </a:spcAft>
                        <a:buNone/>
                      </a:pPr>
                      <a:r>
                        <a:rPr lang="en-US" sz="1800"/>
                        <a:t>Prepare</a:t>
                      </a:r>
                      <a:endParaRPr/>
                    </a:p>
                    <a:p>
                      <a:pPr indent="0" lvl="0" marL="0" marR="0" rtl="0" algn="l">
                        <a:spcBef>
                          <a:spcPts val="0"/>
                        </a:spcBef>
                        <a:spcAft>
                          <a:spcPts val="0"/>
                        </a:spcAft>
                        <a:buNone/>
                      </a:pPr>
                      <a:r>
                        <a:rPr lang="en-US" sz="1800"/>
                        <a:t>Present</a:t>
                      </a:r>
                      <a:endParaRPr/>
                    </a:p>
                  </a:txBody>
                  <a:tcPr marT="45725" marB="45725" marR="91450" marL="91450"/>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2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19" name="Google Shape;219;p29"/>
          <p:cNvGraphicFramePr/>
          <p:nvPr/>
        </p:nvGraphicFramePr>
        <p:xfrm>
          <a:off x="825702" y="1064864"/>
          <a:ext cx="3000000" cy="3000000"/>
        </p:xfrm>
        <a:graphic>
          <a:graphicData uri="http://schemas.openxmlformats.org/drawingml/2006/table">
            <a:tbl>
              <a:tblPr bandRow="1" firstRow="1">
                <a:noFill/>
                <a:tableStyleId>{5CB32AC3-AF3B-4FBA-8978-C5C1710DF5C9}</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RESPONDING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Critique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Perceive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Select</a:t>
                      </a:r>
                      <a:endParaRPr/>
                    </a:p>
                    <a:p>
                      <a:pPr indent="0" lvl="0" marL="0" marR="0" rtl="0" algn="l">
                        <a:spcBef>
                          <a:spcPts val="0"/>
                        </a:spcBef>
                        <a:spcAft>
                          <a:spcPts val="0"/>
                        </a:spcAft>
                        <a:buNone/>
                      </a:pP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Theatre</a:t>
                      </a:r>
                      <a:endParaRPr/>
                    </a:p>
                  </a:txBody>
                  <a:tcPr marT="45725" marB="45725" marR="91450" marL="91450"/>
                </a:tc>
                <a:tc>
                  <a:txBody>
                    <a:bodyPr/>
                    <a:lstStyle/>
                    <a:p>
                      <a:pPr indent="0" lvl="0" marL="0" marR="0" rtl="0" algn="l">
                        <a:spcBef>
                          <a:spcPts val="0"/>
                        </a:spcBef>
                        <a:spcAft>
                          <a:spcPts val="0"/>
                        </a:spcAft>
                        <a:buNone/>
                      </a:pPr>
                      <a:r>
                        <a:rPr lang="en-US" sz="1800"/>
                        <a:t>Reflect</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Perceive</a:t>
                      </a:r>
                      <a:endParaRPr/>
                    </a:p>
                    <a:p>
                      <a:pPr indent="0" lvl="0" marL="0" marR="0" rtl="0" algn="l">
                        <a:spcBef>
                          <a:spcPts val="0"/>
                        </a:spcBef>
                        <a:spcAft>
                          <a:spcPts val="0"/>
                        </a:spcAft>
                        <a:buNone/>
                      </a:pPr>
                      <a:r>
                        <a:rPr lang="en-US" sz="1800"/>
                        <a:t>Perceive, 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25" name="Google Shape;225;p30"/>
          <p:cNvGraphicFramePr/>
          <p:nvPr/>
        </p:nvGraphicFramePr>
        <p:xfrm>
          <a:off x="775002" y="1672939"/>
          <a:ext cx="3000000" cy="3000000"/>
        </p:xfrm>
        <a:graphic>
          <a:graphicData uri="http://schemas.openxmlformats.org/drawingml/2006/table">
            <a:tbl>
              <a:tblPr bandRow="1" firstRow="1">
                <a:noFill/>
                <a:tableStyleId>{3D49D91E-CAE9-4087-88C1-B27F23C84E18}</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CONNECTING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Theatre</a:t>
                      </a:r>
                      <a:endParaRPr/>
                    </a:p>
                  </a:txBody>
                  <a:tcPr marT="45725" marB="45725" marR="91450" marL="91450"/>
                </a:tc>
                <a:tc>
                  <a:txBody>
                    <a:bodyPr/>
                    <a:lstStyle/>
                    <a:p>
                      <a:pPr indent="0" lvl="0" marL="0" marR="0" rtl="0" algn="l">
                        <a:spcBef>
                          <a:spcPts val="0"/>
                        </a:spcBef>
                        <a:spcAft>
                          <a:spcPts val="0"/>
                        </a:spcAft>
                        <a:buNone/>
                      </a:pPr>
                      <a:r>
                        <a:rPr lang="en-US" sz="1800"/>
                        <a:t>Empathize</a:t>
                      </a:r>
                      <a:endParaRPr/>
                    </a:p>
                    <a:p>
                      <a:pPr indent="0" lvl="0" marL="0" marR="0" rtl="0" algn="l">
                        <a:spcBef>
                          <a:spcPts val="0"/>
                        </a:spcBef>
                        <a:spcAft>
                          <a:spcPts val="0"/>
                        </a:spcAft>
                        <a:buNone/>
                      </a:pPr>
                      <a:r>
                        <a:rPr lang="en-US" sz="1800"/>
                        <a:t>Interrelate</a:t>
                      </a:r>
                      <a:endParaRPr/>
                    </a:p>
                    <a:p>
                      <a:pPr indent="0" lvl="0" marL="0" marR="0" rtl="0" algn="l">
                        <a:spcBef>
                          <a:spcPts val="0"/>
                        </a:spcBef>
                        <a:spcAft>
                          <a:spcPts val="0"/>
                        </a:spcAft>
                        <a:buNone/>
                      </a:pPr>
                      <a:r>
                        <a:rPr lang="en-US" sz="1800"/>
                        <a:t>Research</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FIVE Artistic Disciplines </a:t>
            </a:r>
            <a:endParaRPr/>
          </a:p>
        </p:txBody>
      </p:sp>
      <p:graphicFrame>
        <p:nvGraphicFramePr>
          <p:cNvPr id="231" name="Google Shape;231;p31"/>
          <p:cNvGraphicFramePr/>
          <p:nvPr/>
        </p:nvGraphicFramePr>
        <p:xfrm>
          <a:off x="952500" y="3048000"/>
          <a:ext cx="3000000" cy="3000000"/>
        </p:xfrm>
        <a:graphic>
          <a:graphicData uri="http://schemas.openxmlformats.org/drawingml/2006/table">
            <a:tbl>
              <a:tblPr>
                <a:noFill/>
                <a:tableStyleId>{57A3F9D6-F468-4EA8-9F33-23FDE9EDA47B}</a:tableStyleId>
              </a:tblPr>
              <a:tblGrid>
                <a:gridCol w="2057400"/>
                <a:gridCol w="2057400"/>
                <a:gridCol w="2057400"/>
                <a:gridCol w="2057400"/>
                <a:gridCol w="2057400"/>
              </a:tblGrid>
              <a:tr h="381000">
                <a:tc>
                  <a:txBody>
                    <a:bodyPr/>
                    <a:lstStyle/>
                    <a:p>
                      <a:pPr indent="0" lvl="0" marL="0" rtl="0" algn="ctr">
                        <a:spcBef>
                          <a:spcPts val="0"/>
                        </a:spcBef>
                        <a:spcAft>
                          <a:spcPts val="0"/>
                        </a:spcAft>
                        <a:buNone/>
                      </a:pPr>
                      <a:r>
                        <a:rPr lang="en-US" sz="2400">
                          <a:solidFill>
                            <a:srgbClr val="F3F3F3"/>
                          </a:solidFill>
                        </a:rPr>
                        <a:t>Dance</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Media Arts</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Music</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Theatre</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Visual Arts </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r>
            </a:tbl>
          </a:graphicData>
        </a:graphic>
      </p:graphicFrame>
      <p:pic>
        <p:nvPicPr>
          <p:cNvPr id="232" name="Google Shape;232;p31"/>
          <p:cNvPicPr preferRelativeResize="0"/>
          <p:nvPr/>
        </p:nvPicPr>
        <p:blipFill>
          <a:blip r:embed="rId3">
            <a:alphaModFix/>
          </a:blip>
          <a:stretch>
            <a:fillRect/>
          </a:stretch>
        </p:blipFill>
        <p:spPr>
          <a:xfrm>
            <a:off x="615400" y="4315425"/>
            <a:ext cx="2341676" cy="1761775"/>
          </a:xfrm>
          <a:prstGeom prst="rect">
            <a:avLst/>
          </a:prstGeom>
          <a:noFill/>
          <a:ln>
            <a:noFill/>
          </a:ln>
        </p:spPr>
      </p:pic>
      <p:pic>
        <p:nvPicPr>
          <p:cNvPr id="233" name="Google Shape;233;p31"/>
          <p:cNvPicPr preferRelativeResize="0"/>
          <p:nvPr/>
        </p:nvPicPr>
        <p:blipFill>
          <a:blip r:embed="rId4">
            <a:alphaModFix/>
          </a:blip>
          <a:stretch>
            <a:fillRect/>
          </a:stretch>
        </p:blipFill>
        <p:spPr>
          <a:xfrm>
            <a:off x="2997475" y="4315425"/>
            <a:ext cx="1906688" cy="1761775"/>
          </a:xfrm>
          <a:prstGeom prst="rect">
            <a:avLst/>
          </a:prstGeom>
          <a:noFill/>
          <a:ln>
            <a:noFill/>
          </a:ln>
        </p:spPr>
      </p:pic>
      <p:pic>
        <p:nvPicPr>
          <p:cNvPr id="234" name="Google Shape;234;p31"/>
          <p:cNvPicPr preferRelativeResize="0"/>
          <p:nvPr/>
        </p:nvPicPr>
        <p:blipFill>
          <a:blip r:embed="rId5">
            <a:alphaModFix/>
          </a:blip>
          <a:stretch>
            <a:fillRect/>
          </a:stretch>
        </p:blipFill>
        <p:spPr>
          <a:xfrm>
            <a:off x="5158123" y="4141402"/>
            <a:ext cx="2109800" cy="2109821"/>
          </a:xfrm>
          <a:prstGeom prst="rect">
            <a:avLst/>
          </a:prstGeom>
          <a:noFill/>
          <a:ln>
            <a:noFill/>
          </a:ln>
        </p:spPr>
      </p:pic>
      <p:pic>
        <p:nvPicPr>
          <p:cNvPr id="235" name="Google Shape;235;p31"/>
          <p:cNvPicPr preferRelativeResize="0"/>
          <p:nvPr/>
        </p:nvPicPr>
        <p:blipFill>
          <a:blip r:embed="rId6">
            <a:alphaModFix/>
          </a:blip>
          <a:stretch>
            <a:fillRect/>
          </a:stretch>
        </p:blipFill>
        <p:spPr>
          <a:xfrm>
            <a:off x="7420324" y="4315428"/>
            <a:ext cx="1761775" cy="1761775"/>
          </a:xfrm>
          <a:prstGeom prst="rect">
            <a:avLst/>
          </a:prstGeom>
          <a:noFill/>
          <a:ln>
            <a:noFill/>
          </a:ln>
        </p:spPr>
      </p:pic>
      <p:pic>
        <p:nvPicPr>
          <p:cNvPr id="236" name="Google Shape;236;p31"/>
          <p:cNvPicPr preferRelativeResize="0"/>
          <p:nvPr/>
        </p:nvPicPr>
        <p:blipFill>
          <a:blip r:embed="rId7">
            <a:alphaModFix/>
          </a:blip>
          <a:stretch>
            <a:fillRect/>
          </a:stretch>
        </p:blipFill>
        <p:spPr>
          <a:xfrm>
            <a:off x="9468975" y="4304691"/>
            <a:ext cx="1647325" cy="16228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a:t>
            </a:r>
            <a:endParaRPr/>
          </a:p>
        </p:txBody>
      </p:sp>
      <p:sp>
        <p:nvSpPr>
          <p:cNvPr id="242" name="Google Shape;242;p32"/>
          <p:cNvSpPr/>
          <p:nvPr/>
        </p:nvSpPr>
        <p:spPr>
          <a:xfrm>
            <a:off x="2900950"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32"/>
          <p:cNvSpPr txBox="1"/>
          <p:nvPr/>
        </p:nvSpPr>
        <p:spPr>
          <a:xfrm>
            <a:off x="2737600"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graphicFrame>
        <p:nvGraphicFramePr>
          <p:cNvPr id="244" name="Google Shape;244;p32"/>
          <p:cNvGraphicFramePr/>
          <p:nvPr/>
        </p:nvGraphicFramePr>
        <p:xfrm>
          <a:off x="355500" y="1392675"/>
          <a:ext cx="3000000" cy="3000000"/>
        </p:xfrm>
        <a:graphic>
          <a:graphicData uri="http://schemas.openxmlformats.org/drawingml/2006/table">
            <a:tbl>
              <a:tblPr>
                <a:noFill/>
                <a:tableStyleId>{911D8130-0F19-4DA4-A6D3-31AAEBF5270E}</a:tableStyleId>
              </a:tblPr>
              <a:tblGrid>
                <a:gridCol w="3676300"/>
                <a:gridCol w="3791700"/>
                <a:gridCol w="4088450"/>
              </a:tblGrid>
              <a:tr h="706500">
                <a:tc>
                  <a:txBody>
                    <a:bodyPr/>
                    <a:lstStyle/>
                    <a:p>
                      <a:pPr indent="0" lvl="0" marL="0" rtl="0" algn="ctr">
                        <a:lnSpc>
                          <a:spcPct val="105000"/>
                        </a:lnSpc>
                        <a:spcBef>
                          <a:spcPts val="1200"/>
                        </a:spcBef>
                        <a:spcAft>
                          <a:spcPts val="0"/>
                        </a:spcAft>
                        <a:buNone/>
                      </a:pPr>
                      <a:r>
                        <a:rPr b="1" lang="en-US" sz="2400">
                          <a:solidFill>
                            <a:srgbClr val="FFFFFF"/>
                          </a:solidFill>
                        </a:rPr>
                        <a:t>Profic</a:t>
                      </a:r>
                      <a:r>
                        <a:rPr b="1" lang="en-US" sz="2400">
                          <a:solidFill>
                            <a:srgbClr val="FFFFFF"/>
                          </a:solidFill>
                        </a:rPr>
                        <a:t>ient</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c>
                  <a:txBody>
                    <a:bodyPr/>
                    <a:lstStyle/>
                    <a:p>
                      <a:pPr indent="0" lvl="0" marL="0" rtl="0" algn="ctr">
                        <a:lnSpc>
                          <a:spcPct val="115000"/>
                        </a:lnSpc>
                        <a:spcBef>
                          <a:spcPts val="1200"/>
                        </a:spcBef>
                        <a:spcAft>
                          <a:spcPts val="0"/>
                        </a:spcAft>
                        <a:buNone/>
                      </a:pPr>
                      <a:r>
                        <a:rPr b="1" lang="en-US" sz="2400">
                          <a:solidFill>
                            <a:srgbClr val="FFFFFF"/>
                          </a:solidFill>
                        </a:rPr>
                        <a:t>Accomplished</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c>
                  <a:txBody>
                    <a:bodyPr/>
                    <a:lstStyle/>
                    <a:p>
                      <a:pPr indent="0" lvl="0" marL="0" rtl="0" algn="ctr">
                        <a:lnSpc>
                          <a:spcPct val="115000"/>
                        </a:lnSpc>
                        <a:spcBef>
                          <a:spcPts val="1200"/>
                        </a:spcBef>
                        <a:spcAft>
                          <a:spcPts val="0"/>
                        </a:spcAft>
                        <a:buNone/>
                      </a:pPr>
                      <a:r>
                        <a:rPr b="1" lang="en-US" sz="2400">
                          <a:solidFill>
                            <a:srgbClr val="FFFFFF"/>
                          </a:solidFill>
                        </a:rPr>
                        <a:t>Advanced</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r>
              <a:tr h="2780075">
                <a:tc>
                  <a:txBody>
                    <a:bodyPr/>
                    <a:lstStyle/>
                    <a:p>
                      <a:pPr indent="0" lvl="0" marL="0" rtl="0" algn="l">
                        <a:lnSpc>
                          <a:spcPct val="115000"/>
                        </a:lnSpc>
                        <a:spcBef>
                          <a:spcPts val="1200"/>
                        </a:spcBef>
                        <a:spcAft>
                          <a:spcPts val="0"/>
                        </a:spcAft>
                        <a:buNone/>
                      </a:pPr>
                      <a:r>
                        <a:rPr lang="en-US" sz="2400"/>
                        <a:t>A level of achievement attainable by most students who complete a high- school level course in the arts (or equivalent) beyond the foundation of quality PK–8 instruction.</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2400"/>
                        <a:t>A level of achievement attainable by most students who complete a rigorous sequence of high-school level courses (or equivalent) beyond the Proficient level.</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2400"/>
                        <a:t>Achievement at this level is indisputably rigorous and substantially expands students’ knowledge, skills, and understandings beyond the expectations articulated for Accomplished level.</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 - MUSIC 🎵</a:t>
            </a:r>
            <a:endParaRPr/>
          </a:p>
        </p:txBody>
      </p:sp>
      <p:sp>
        <p:nvSpPr>
          <p:cNvPr id="250" name="Google Shape;250;p33"/>
          <p:cNvSpPr/>
          <p:nvPr/>
        </p:nvSpPr>
        <p:spPr>
          <a:xfrm>
            <a:off x="1152825"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33"/>
          <p:cNvSpPr txBox="1"/>
          <p:nvPr/>
        </p:nvSpPr>
        <p:spPr>
          <a:xfrm>
            <a:off x="989475"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sp>
        <p:nvSpPr>
          <p:cNvPr id="252" name="Google Shape;252;p33"/>
          <p:cNvSpPr txBox="1"/>
          <p:nvPr/>
        </p:nvSpPr>
        <p:spPr>
          <a:xfrm>
            <a:off x="480475" y="2075950"/>
            <a:ext cx="4744800" cy="4034100"/>
          </a:xfrm>
          <a:prstGeom prst="rect">
            <a:avLst/>
          </a:prstGeom>
          <a:noFill/>
          <a:ln>
            <a:noFill/>
          </a:ln>
        </p:spPr>
        <p:txBody>
          <a:bodyPr anchorCtr="0" anchor="t" bIns="91425" lIns="91425" spcFirstLastPara="1" rIns="91425" wrap="square" tIns="91425">
            <a:noAutofit/>
          </a:bodyPr>
          <a:lstStyle/>
          <a:p>
            <a:pPr indent="-419100" lvl="0" marL="457200" rtl="0" algn="l">
              <a:spcBef>
                <a:spcPts val="0"/>
              </a:spcBef>
              <a:spcAft>
                <a:spcPts val="0"/>
              </a:spcAft>
              <a:buSzPts val="3000"/>
              <a:buChar char="●"/>
            </a:pPr>
            <a:r>
              <a:rPr lang="en-US" sz="3000"/>
              <a:t>PK-8 </a:t>
            </a:r>
            <a:endParaRPr sz="3000"/>
          </a:p>
          <a:p>
            <a:pPr indent="-419100" lvl="0" marL="457200" rtl="0" algn="l">
              <a:spcBef>
                <a:spcPts val="0"/>
              </a:spcBef>
              <a:spcAft>
                <a:spcPts val="0"/>
              </a:spcAft>
              <a:buSzPts val="3000"/>
              <a:buChar char="●"/>
            </a:pPr>
            <a:r>
              <a:rPr lang="en-US" sz="3000"/>
              <a:t>Technology (HS) </a:t>
            </a:r>
            <a:endParaRPr sz="3000"/>
          </a:p>
          <a:p>
            <a:pPr indent="-419100" lvl="0" marL="457200" rtl="0" algn="l">
              <a:spcBef>
                <a:spcPts val="0"/>
              </a:spcBef>
              <a:spcAft>
                <a:spcPts val="0"/>
              </a:spcAft>
              <a:buSzPts val="3000"/>
              <a:buChar char="●"/>
            </a:pPr>
            <a:r>
              <a:rPr lang="en-US" sz="3000"/>
              <a:t>Composition and Theory (HS)</a:t>
            </a:r>
            <a:endParaRPr sz="3000"/>
          </a:p>
          <a:p>
            <a:pPr indent="0" lvl="0" marL="0" rtl="0" algn="l">
              <a:spcBef>
                <a:spcPts val="0"/>
              </a:spcBef>
              <a:spcAft>
                <a:spcPts val="0"/>
              </a:spcAft>
              <a:buNone/>
            </a:pPr>
            <a:r>
              <a:t/>
            </a:r>
            <a:endParaRPr sz="3000"/>
          </a:p>
          <a:p>
            <a:pPr indent="-419100" lvl="0" marL="457200" rtl="0" algn="l">
              <a:spcBef>
                <a:spcPts val="0"/>
              </a:spcBef>
              <a:spcAft>
                <a:spcPts val="0"/>
              </a:spcAft>
              <a:buClr>
                <a:srgbClr val="000090"/>
              </a:buClr>
              <a:buSzPts val="3000"/>
              <a:buChar char="●"/>
            </a:pPr>
            <a:r>
              <a:rPr lang="en-US" sz="3000">
                <a:solidFill>
                  <a:srgbClr val="000090"/>
                </a:solidFill>
              </a:rPr>
              <a:t>Ensembles</a:t>
            </a:r>
            <a:endParaRPr sz="3000">
              <a:solidFill>
                <a:srgbClr val="000090"/>
              </a:solidFill>
            </a:endParaRPr>
          </a:p>
          <a:p>
            <a:pPr indent="-419100" lvl="0" marL="457200" rtl="0" algn="l">
              <a:spcBef>
                <a:spcPts val="0"/>
              </a:spcBef>
              <a:spcAft>
                <a:spcPts val="0"/>
              </a:spcAft>
              <a:buClr>
                <a:srgbClr val="000090"/>
              </a:buClr>
              <a:buSzPts val="3000"/>
              <a:buChar char="●"/>
            </a:pPr>
            <a:r>
              <a:rPr lang="en-US" sz="3000">
                <a:solidFill>
                  <a:srgbClr val="000090"/>
                </a:solidFill>
              </a:rPr>
              <a:t>Harmonizing Instruments </a:t>
            </a:r>
            <a:endParaRPr sz="3000">
              <a:solidFill>
                <a:srgbClr val="000090"/>
              </a:solidFill>
            </a:endParaRPr>
          </a:p>
        </p:txBody>
      </p:sp>
      <p:sp>
        <p:nvSpPr>
          <p:cNvPr id="253" name="Google Shape;253;p33"/>
          <p:cNvSpPr txBox="1"/>
          <p:nvPr/>
        </p:nvSpPr>
        <p:spPr>
          <a:xfrm>
            <a:off x="307575" y="1077025"/>
            <a:ext cx="4956000" cy="999000"/>
          </a:xfrm>
          <a:prstGeom prst="rect">
            <a:avLst/>
          </a:prstGeom>
          <a:solidFill>
            <a:srgbClr val="F3F3F3"/>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000"/>
              <a:t>FIVE </a:t>
            </a:r>
            <a:r>
              <a:rPr lang="en-US" sz="3000"/>
              <a:t>Variety of Music Courses</a:t>
            </a:r>
            <a:endParaRPr sz="3000"/>
          </a:p>
        </p:txBody>
      </p:sp>
      <p:sp>
        <p:nvSpPr>
          <p:cNvPr id="254" name="Google Shape;254;p33"/>
          <p:cNvSpPr txBox="1"/>
          <p:nvPr/>
        </p:nvSpPr>
        <p:spPr>
          <a:xfrm>
            <a:off x="6877425" y="1153850"/>
            <a:ext cx="4591200" cy="798000"/>
          </a:xfrm>
          <a:prstGeom prst="rect">
            <a:avLst/>
          </a:prstGeom>
          <a:solidFill>
            <a:srgbClr val="F3F3F3"/>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000"/>
              <a:t>Added Levels </a:t>
            </a:r>
            <a:endParaRPr sz="3000"/>
          </a:p>
        </p:txBody>
      </p:sp>
      <p:sp>
        <p:nvSpPr>
          <p:cNvPr id="255" name="Google Shape;255;p33"/>
          <p:cNvSpPr txBox="1"/>
          <p:nvPr/>
        </p:nvSpPr>
        <p:spPr>
          <a:xfrm>
            <a:off x="6877425" y="1960775"/>
            <a:ext cx="4572000" cy="40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600"/>
              <a:t>In addition to the High School levels of</a:t>
            </a:r>
            <a:endParaRPr sz="2600"/>
          </a:p>
          <a:p>
            <a:pPr indent="-393700" lvl="0" marL="457200" rtl="0" algn="l">
              <a:spcBef>
                <a:spcPts val="0"/>
              </a:spcBef>
              <a:spcAft>
                <a:spcPts val="0"/>
              </a:spcAft>
              <a:buSzPts val="2600"/>
              <a:buChar char="●"/>
            </a:pPr>
            <a:r>
              <a:rPr lang="en-US" sz="2600"/>
              <a:t>Proficient </a:t>
            </a:r>
            <a:endParaRPr sz="2600"/>
          </a:p>
          <a:p>
            <a:pPr indent="-393700" lvl="0" marL="457200" rtl="0" algn="l">
              <a:spcBef>
                <a:spcPts val="0"/>
              </a:spcBef>
              <a:spcAft>
                <a:spcPts val="0"/>
              </a:spcAft>
              <a:buSzPts val="2600"/>
              <a:buChar char="●"/>
            </a:pPr>
            <a:r>
              <a:rPr lang="en-US" sz="2600"/>
              <a:t>Accomplished </a:t>
            </a:r>
            <a:endParaRPr sz="2600"/>
          </a:p>
          <a:p>
            <a:pPr indent="-393700" lvl="0" marL="457200" rtl="0" algn="l">
              <a:spcBef>
                <a:spcPts val="0"/>
              </a:spcBef>
              <a:spcAft>
                <a:spcPts val="0"/>
              </a:spcAft>
              <a:buSzPts val="2600"/>
              <a:buChar char="●"/>
            </a:pPr>
            <a:r>
              <a:rPr lang="en-US" sz="2600"/>
              <a:t>Advanced </a:t>
            </a:r>
            <a:endParaRPr sz="2600"/>
          </a:p>
          <a:p>
            <a:pPr indent="0" lvl="0" marL="0" rtl="0" algn="l">
              <a:spcBef>
                <a:spcPts val="0"/>
              </a:spcBef>
              <a:spcAft>
                <a:spcPts val="0"/>
              </a:spcAft>
              <a:buNone/>
            </a:pPr>
            <a:r>
              <a:t/>
            </a:r>
            <a:endParaRPr sz="2600"/>
          </a:p>
          <a:p>
            <a:pPr indent="0" lvl="0" marL="0" rtl="0" algn="l">
              <a:spcBef>
                <a:spcPts val="0"/>
              </a:spcBef>
              <a:spcAft>
                <a:spcPts val="0"/>
              </a:spcAft>
              <a:buNone/>
            </a:pPr>
            <a:r>
              <a:rPr lang="en-US" sz="2600">
                <a:solidFill>
                  <a:srgbClr val="000090"/>
                </a:solidFill>
              </a:rPr>
              <a:t>Music Adds </a:t>
            </a:r>
            <a:endParaRPr sz="2600">
              <a:solidFill>
                <a:srgbClr val="000090"/>
              </a:solidFill>
            </a:endParaRPr>
          </a:p>
          <a:p>
            <a:pPr indent="-393700" lvl="0" marL="457200" rtl="0" algn="l">
              <a:spcBef>
                <a:spcPts val="0"/>
              </a:spcBef>
              <a:spcAft>
                <a:spcPts val="0"/>
              </a:spcAft>
              <a:buClr>
                <a:srgbClr val="000090"/>
              </a:buClr>
              <a:buSzPts val="2600"/>
              <a:buChar char="●"/>
            </a:pPr>
            <a:r>
              <a:rPr lang="en-US" sz="2600">
                <a:solidFill>
                  <a:srgbClr val="000090"/>
                </a:solidFill>
              </a:rPr>
              <a:t>Novice: fifth-grade level</a:t>
            </a:r>
            <a:endParaRPr sz="2600">
              <a:solidFill>
                <a:srgbClr val="000090"/>
              </a:solidFill>
            </a:endParaRPr>
          </a:p>
          <a:p>
            <a:pPr indent="-393700" lvl="0" marL="457200" rtl="0" algn="l">
              <a:spcBef>
                <a:spcPts val="0"/>
              </a:spcBef>
              <a:spcAft>
                <a:spcPts val="0"/>
              </a:spcAft>
              <a:buClr>
                <a:srgbClr val="000090"/>
              </a:buClr>
              <a:buSzPts val="2600"/>
              <a:buChar char="●"/>
            </a:pPr>
            <a:r>
              <a:rPr lang="en-US" sz="2600">
                <a:solidFill>
                  <a:srgbClr val="000090"/>
                </a:solidFill>
              </a:rPr>
              <a:t>Intermediate: eighth-grade level</a:t>
            </a:r>
            <a:endParaRPr sz="2600">
              <a:solidFill>
                <a:srgbClr val="000090"/>
              </a:solidFill>
            </a:endParaRPr>
          </a:p>
        </p:txBody>
      </p:sp>
      <p:sp>
        <p:nvSpPr>
          <p:cNvPr id="256" name="Google Shape;256;p33"/>
          <p:cNvSpPr/>
          <p:nvPr/>
        </p:nvSpPr>
        <p:spPr>
          <a:xfrm>
            <a:off x="4091950" y="4448425"/>
            <a:ext cx="2286000" cy="1191000"/>
          </a:xfrm>
          <a:prstGeom prst="rightArrow">
            <a:avLst>
              <a:gd fmla="val 50000" name="adj1"/>
              <a:gd fmla="val 50000" name="adj2"/>
            </a:avLst>
          </a:prstGeom>
          <a:solidFill>
            <a:srgbClr val="000090"/>
          </a:solidFill>
          <a:ln cap="flat" cmpd="sng" w="9525">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Considerations for Music</a:t>
            </a:r>
            <a:endParaRPr/>
          </a:p>
        </p:txBody>
      </p:sp>
      <p:sp>
        <p:nvSpPr>
          <p:cNvPr id="262" name="Google Shape;262;p34"/>
          <p:cNvSpPr txBox="1"/>
          <p:nvPr>
            <p:ph idx="1" type="body"/>
          </p:nvPr>
        </p:nvSpPr>
        <p:spPr>
          <a:xfrm>
            <a:off x="6032175" y="1557275"/>
            <a:ext cx="4859100" cy="4629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2800">
                <a:solidFill>
                  <a:srgbClr val="000000"/>
                </a:solidFill>
                <a:latin typeface="Arial"/>
                <a:ea typeface="Arial"/>
                <a:cs typeface="Arial"/>
                <a:sym typeface="Arial"/>
              </a:rPr>
              <a:t>Considerations for Music:</a:t>
            </a:r>
            <a:endParaRPr sz="28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800">
                <a:solidFill>
                  <a:srgbClr val="000000"/>
                </a:solidFill>
                <a:latin typeface="Arial"/>
                <a:ea typeface="Arial"/>
                <a:cs typeface="Arial"/>
                <a:sym typeface="Arial"/>
              </a:rPr>
              <a:t>FIVE subsets of Standards</a:t>
            </a:r>
            <a:endParaRPr sz="2800">
              <a:solidFill>
                <a:srgbClr val="000000"/>
              </a:solidFill>
              <a:latin typeface="Arial"/>
              <a:ea typeface="Arial"/>
              <a:cs typeface="Arial"/>
              <a:sym typeface="Arial"/>
            </a:endParaRPr>
          </a:p>
          <a:p>
            <a:pPr indent="-406400" lvl="0" marL="457200" rtl="0" algn="l">
              <a:spcBef>
                <a:spcPts val="1000"/>
              </a:spcBef>
              <a:spcAft>
                <a:spcPts val="0"/>
              </a:spcAft>
              <a:buClr>
                <a:srgbClr val="000000"/>
              </a:buClr>
              <a:buSzPts val="2800"/>
              <a:buChar char="-"/>
            </a:pPr>
            <a:r>
              <a:rPr lang="en-US" sz="2800">
                <a:solidFill>
                  <a:srgbClr val="000000"/>
                </a:solidFill>
                <a:latin typeface="Arial"/>
                <a:ea typeface="Arial"/>
                <a:cs typeface="Arial"/>
                <a:sym typeface="Arial"/>
              </a:rPr>
              <a:t>PK–8</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Composition and Theory</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Technology</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Harmonizing Instruments*</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Ensembles*</a:t>
            </a:r>
            <a:endParaRPr sz="2800">
              <a:solidFill>
                <a:srgbClr val="000000"/>
              </a:solidFill>
              <a:latin typeface="Arial"/>
              <a:ea typeface="Arial"/>
              <a:cs typeface="Arial"/>
              <a:sym typeface="Arial"/>
            </a:endParaRPr>
          </a:p>
          <a:p>
            <a:pPr indent="-406400" lvl="1" marL="9144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 additional levels of:         Novice &amp; Intermediate</a:t>
            </a:r>
            <a:endParaRPr sz="2800">
              <a:solidFill>
                <a:srgbClr val="000000"/>
              </a:solidFill>
              <a:latin typeface="Arial"/>
              <a:ea typeface="Arial"/>
              <a:cs typeface="Arial"/>
              <a:sym typeface="Arial"/>
            </a:endParaRPr>
          </a:p>
        </p:txBody>
      </p:sp>
      <p:pic>
        <p:nvPicPr>
          <p:cNvPr id="263" name="Google Shape;263;p34"/>
          <p:cNvPicPr preferRelativeResize="0"/>
          <p:nvPr/>
        </p:nvPicPr>
        <p:blipFill rotWithShape="1">
          <a:blip r:embed="rId3">
            <a:alphaModFix/>
          </a:blip>
          <a:srcRect b="0" l="5759" r="5768" t="0"/>
          <a:stretch/>
        </p:blipFill>
        <p:spPr>
          <a:xfrm>
            <a:off x="423525" y="1557275"/>
            <a:ext cx="5320500" cy="399034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a:t>
            </a:r>
            <a:endParaRPr/>
          </a:p>
        </p:txBody>
      </p:sp>
      <p:sp>
        <p:nvSpPr>
          <p:cNvPr id="269" name="Google Shape;269;p35"/>
          <p:cNvSpPr/>
          <p:nvPr/>
        </p:nvSpPr>
        <p:spPr>
          <a:xfrm>
            <a:off x="2900950"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35"/>
          <p:cNvSpPr txBox="1"/>
          <p:nvPr/>
        </p:nvSpPr>
        <p:spPr>
          <a:xfrm>
            <a:off x="2737600"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sp>
        <p:nvSpPr>
          <p:cNvPr id="271" name="Google Shape;271;p35"/>
          <p:cNvSpPr/>
          <p:nvPr/>
        </p:nvSpPr>
        <p:spPr>
          <a:xfrm>
            <a:off x="1575450" y="1038600"/>
            <a:ext cx="480300" cy="5513400"/>
          </a:xfrm>
          <a:prstGeom prst="leftBrace">
            <a:avLst>
              <a:gd fmla="val 8333" name="adj1"/>
              <a:gd fmla="val 51577" name="adj2"/>
            </a:avLst>
          </a:prstGeom>
          <a:no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35"/>
          <p:cNvSpPr txBox="1"/>
          <p:nvPr/>
        </p:nvSpPr>
        <p:spPr>
          <a:xfrm rot="-5400000">
            <a:off x="-1659300" y="3182000"/>
            <a:ext cx="5182500" cy="128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400"/>
              <a:t>Media Arts: Producing -</a:t>
            </a:r>
            <a:endParaRPr sz="2400"/>
          </a:p>
          <a:p>
            <a:pPr indent="0" lvl="0" marL="0" rtl="0" algn="ctr">
              <a:spcBef>
                <a:spcPts val="0"/>
              </a:spcBef>
              <a:spcAft>
                <a:spcPts val="0"/>
              </a:spcAft>
              <a:buNone/>
            </a:pPr>
            <a:r>
              <a:rPr lang="en-US" sz="2400"/>
              <a:t> Anchor Standard 4 </a:t>
            </a:r>
            <a:endParaRPr sz="2400"/>
          </a:p>
        </p:txBody>
      </p:sp>
      <p:pic>
        <p:nvPicPr>
          <p:cNvPr id="273" name="Google Shape;273;p35"/>
          <p:cNvPicPr preferRelativeResize="0"/>
          <p:nvPr/>
        </p:nvPicPr>
        <p:blipFill>
          <a:blip r:embed="rId3">
            <a:alphaModFix/>
          </a:blip>
          <a:stretch>
            <a:fillRect/>
          </a:stretch>
        </p:blipFill>
        <p:spPr>
          <a:xfrm>
            <a:off x="2149325" y="1347350"/>
            <a:ext cx="9707650" cy="4696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 name="Shape 43"/>
        <p:cNvGrpSpPr/>
        <p:nvPr/>
      </p:nvGrpSpPr>
      <p:grpSpPr>
        <a:xfrm>
          <a:off x="0" y="0"/>
          <a:ext cx="0" cy="0"/>
          <a:chOff x="0" y="0"/>
          <a:chExt cx="0" cy="0"/>
        </a:xfrm>
      </p:grpSpPr>
      <p:sp>
        <p:nvSpPr>
          <p:cNvPr id="44" name="Google Shape;44;p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Group Introduction </a:t>
            </a:r>
            <a:endParaRPr/>
          </a:p>
        </p:txBody>
      </p:sp>
      <p:sp>
        <p:nvSpPr>
          <p:cNvPr id="45" name="Google Shape;45;p9"/>
          <p:cNvSpPr txBox="1"/>
          <p:nvPr>
            <p:ph idx="1" type="body"/>
          </p:nvPr>
        </p:nvSpPr>
        <p:spPr>
          <a:xfrm>
            <a:off x="1300873" y="2518978"/>
            <a:ext cx="9590400" cy="2634900"/>
          </a:xfrm>
          <a:prstGeom prst="rect">
            <a:avLst/>
          </a:prstGeom>
        </p:spPr>
        <p:txBody>
          <a:bodyPr anchorCtr="0" anchor="t" bIns="45700" lIns="91425" spcFirstLastPara="1" rIns="91425" wrap="square" tIns="45700">
            <a:noAutofit/>
          </a:bodyPr>
          <a:lstStyle/>
          <a:p>
            <a:pPr indent="-469900" lvl="0" marL="457200" rtl="0" algn="l">
              <a:spcBef>
                <a:spcPts val="0"/>
              </a:spcBef>
              <a:spcAft>
                <a:spcPts val="0"/>
              </a:spcAft>
              <a:buSzPts val="3800"/>
              <a:buChar char="●"/>
            </a:pPr>
            <a:r>
              <a:rPr lang="en-US" sz="3800"/>
              <a:t>Name </a:t>
            </a:r>
            <a:endParaRPr sz="3800"/>
          </a:p>
          <a:p>
            <a:pPr indent="-469900" lvl="0" marL="457200" rtl="0" algn="l">
              <a:spcBef>
                <a:spcPts val="0"/>
              </a:spcBef>
              <a:spcAft>
                <a:spcPts val="0"/>
              </a:spcAft>
              <a:buSzPts val="3800"/>
              <a:buChar char="●"/>
            </a:pPr>
            <a:r>
              <a:rPr lang="en-US" sz="3800"/>
              <a:t>Role </a:t>
            </a:r>
            <a:endParaRPr sz="3800"/>
          </a:p>
          <a:p>
            <a:pPr indent="-469900" lvl="0" marL="457200" rtl="0" algn="l">
              <a:spcBef>
                <a:spcPts val="0"/>
              </a:spcBef>
              <a:spcAft>
                <a:spcPts val="0"/>
              </a:spcAft>
              <a:buSzPts val="3800"/>
              <a:buChar char="●"/>
            </a:pPr>
            <a:r>
              <a:rPr lang="en-US" sz="3800"/>
              <a:t>Location </a:t>
            </a:r>
            <a:endParaRPr sz="3800"/>
          </a:p>
          <a:p>
            <a:pPr indent="-469900" lvl="0" marL="457200" rtl="0" algn="l">
              <a:spcBef>
                <a:spcPts val="0"/>
              </a:spcBef>
              <a:spcAft>
                <a:spcPts val="0"/>
              </a:spcAft>
              <a:buSzPts val="3800"/>
              <a:buChar char="●"/>
            </a:pPr>
            <a:r>
              <a:rPr lang="en-US" sz="3800"/>
              <a:t>Favorite Art Form</a:t>
            </a:r>
            <a:endParaRPr sz="3800"/>
          </a:p>
        </p:txBody>
      </p:sp>
      <p:sp>
        <p:nvSpPr>
          <p:cNvPr id="46" name="Google Shape;46;p9"/>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sz="4200"/>
              <a:t>Who’s in the room? </a:t>
            </a:r>
            <a:endParaRPr sz="4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Coding of the Standards </a:t>
            </a:r>
            <a:endParaRPr/>
          </a:p>
        </p:txBody>
      </p:sp>
      <p:sp>
        <p:nvSpPr>
          <p:cNvPr id="279" name="Google Shape;279;p36"/>
          <p:cNvSpPr txBox="1"/>
          <p:nvPr>
            <p:ph idx="1" type="body"/>
          </p:nvPr>
        </p:nvSpPr>
        <p:spPr>
          <a:xfrm>
            <a:off x="2478300" y="2659650"/>
            <a:ext cx="7472700" cy="153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b="1" lang="en-US" sz="9600">
                <a:solidFill>
                  <a:schemeClr val="accent2"/>
                </a:solidFill>
              </a:rPr>
              <a:t>5.TH:Cr2.a</a:t>
            </a:r>
            <a:endParaRPr b="1" sz="9600">
              <a:solidFill>
                <a:schemeClr val="accent2"/>
              </a:solidFill>
            </a:endParaRPr>
          </a:p>
        </p:txBody>
      </p:sp>
      <p:sp>
        <p:nvSpPr>
          <p:cNvPr id="280" name="Google Shape;280;p36"/>
          <p:cNvSpPr txBox="1"/>
          <p:nvPr/>
        </p:nvSpPr>
        <p:spPr>
          <a:xfrm>
            <a:off x="4130375" y="1345950"/>
            <a:ext cx="3649800" cy="6339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discipline </a:t>
            </a:r>
            <a:r>
              <a:rPr i="1" lang="en-US" sz="2400"/>
              <a:t>(theatre) </a:t>
            </a:r>
            <a:endParaRPr i="1" sz="2400"/>
          </a:p>
        </p:txBody>
      </p:sp>
      <p:sp>
        <p:nvSpPr>
          <p:cNvPr id="281" name="Google Shape;281;p36"/>
          <p:cNvSpPr txBox="1"/>
          <p:nvPr/>
        </p:nvSpPr>
        <p:spPr>
          <a:xfrm>
            <a:off x="9240275" y="1077025"/>
            <a:ext cx="2689500" cy="14214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sub-part of the performance standard </a:t>
            </a:r>
            <a:r>
              <a:rPr i="1" lang="en-US" sz="2400"/>
              <a:t>(a) </a:t>
            </a:r>
            <a:endParaRPr i="1" sz="2400"/>
          </a:p>
        </p:txBody>
      </p:sp>
      <p:sp>
        <p:nvSpPr>
          <p:cNvPr id="282" name="Google Shape;282;p36"/>
          <p:cNvSpPr txBox="1"/>
          <p:nvPr/>
        </p:nvSpPr>
        <p:spPr>
          <a:xfrm>
            <a:off x="8030075" y="4781625"/>
            <a:ext cx="3534600" cy="9990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anchor standard </a:t>
            </a:r>
            <a:r>
              <a:rPr i="1" lang="en-US" sz="2400"/>
              <a:t>(two)</a:t>
            </a:r>
            <a:endParaRPr i="1" sz="2400"/>
          </a:p>
        </p:txBody>
      </p:sp>
      <p:sp>
        <p:nvSpPr>
          <p:cNvPr id="283" name="Google Shape;283;p36"/>
          <p:cNvSpPr txBox="1"/>
          <p:nvPr/>
        </p:nvSpPr>
        <p:spPr>
          <a:xfrm>
            <a:off x="4952325" y="4669400"/>
            <a:ext cx="2362800" cy="14214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artistic process </a:t>
            </a:r>
            <a:r>
              <a:rPr i="1" lang="en-US" sz="2400"/>
              <a:t>(creating)</a:t>
            </a:r>
            <a:endParaRPr i="1" sz="2400"/>
          </a:p>
        </p:txBody>
      </p:sp>
      <p:sp>
        <p:nvSpPr>
          <p:cNvPr id="284" name="Google Shape;284;p36"/>
          <p:cNvSpPr txBox="1"/>
          <p:nvPr/>
        </p:nvSpPr>
        <p:spPr>
          <a:xfrm>
            <a:off x="768625" y="4285100"/>
            <a:ext cx="2593500" cy="9990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grade level </a:t>
            </a:r>
            <a:r>
              <a:rPr i="1" lang="en-US" sz="2400"/>
              <a:t>(five)</a:t>
            </a:r>
            <a:endParaRPr i="1" sz="2400"/>
          </a:p>
        </p:txBody>
      </p:sp>
      <p:cxnSp>
        <p:nvCxnSpPr>
          <p:cNvPr id="285" name="Google Shape;285;p36"/>
          <p:cNvCxnSpPr/>
          <p:nvPr/>
        </p:nvCxnSpPr>
        <p:spPr>
          <a:xfrm>
            <a:off x="5167725" y="1922275"/>
            <a:ext cx="0" cy="883800"/>
          </a:xfrm>
          <a:prstGeom prst="straightConnector1">
            <a:avLst/>
          </a:prstGeom>
          <a:noFill/>
          <a:ln cap="flat" cmpd="sng" w="28575">
            <a:solidFill>
              <a:schemeClr val="accent4"/>
            </a:solidFill>
            <a:prstDash val="solid"/>
            <a:round/>
            <a:headEnd len="med" w="med" type="none"/>
            <a:tailEnd len="med" w="med" type="triangle"/>
          </a:ln>
        </p:spPr>
      </p:cxnSp>
      <p:cxnSp>
        <p:nvCxnSpPr>
          <p:cNvPr id="286" name="Google Shape;286;p36"/>
          <p:cNvCxnSpPr>
            <a:stCxn id="281" idx="2"/>
          </p:cNvCxnSpPr>
          <p:nvPr/>
        </p:nvCxnSpPr>
        <p:spPr>
          <a:xfrm flipH="1">
            <a:off x="9009725" y="2498425"/>
            <a:ext cx="1575300" cy="749400"/>
          </a:xfrm>
          <a:prstGeom prst="straightConnector1">
            <a:avLst/>
          </a:prstGeom>
          <a:noFill/>
          <a:ln cap="flat" cmpd="sng" w="28575">
            <a:solidFill>
              <a:schemeClr val="accent4"/>
            </a:solidFill>
            <a:prstDash val="solid"/>
            <a:round/>
            <a:headEnd len="med" w="med" type="none"/>
            <a:tailEnd len="med" w="med" type="triangle"/>
          </a:ln>
        </p:spPr>
      </p:cxnSp>
      <p:cxnSp>
        <p:nvCxnSpPr>
          <p:cNvPr id="287" name="Google Shape;287;p36"/>
          <p:cNvCxnSpPr>
            <a:stCxn id="284" idx="0"/>
          </p:cNvCxnSpPr>
          <p:nvPr/>
        </p:nvCxnSpPr>
        <p:spPr>
          <a:xfrm flipH="1" rot="10800000">
            <a:off x="2065375" y="3728000"/>
            <a:ext cx="1354200" cy="557100"/>
          </a:xfrm>
          <a:prstGeom prst="straightConnector1">
            <a:avLst/>
          </a:prstGeom>
          <a:noFill/>
          <a:ln cap="flat" cmpd="sng" w="28575">
            <a:solidFill>
              <a:schemeClr val="accent4"/>
            </a:solidFill>
            <a:prstDash val="solid"/>
            <a:round/>
            <a:headEnd len="med" w="med" type="none"/>
            <a:tailEnd len="med" w="med" type="triangle"/>
          </a:ln>
        </p:spPr>
      </p:cxnSp>
      <p:cxnSp>
        <p:nvCxnSpPr>
          <p:cNvPr id="288" name="Google Shape;288;p36"/>
          <p:cNvCxnSpPr>
            <a:stCxn id="283" idx="0"/>
          </p:cNvCxnSpPr>
          <p:nvPr/>
        </p:nvCxnSpPr>
        <p:spPr>
          <a:xfrm flipH="1" rot="10800000">
            <a:off x="6133725" y="3977600"/>
            <a:ext cx="455700" cy="691800"/>
          </a:xfrm>
          <a:prstGeom prst="straightConnector1">
            <a:avLst/>
          </a:prstGeom>
          <a:noFill/>
          <a:ln cap="flat" cmpd="sng" w="28575">
            <a:solidFill>
              <a:schemeClr val="accent4"/>
            </a:solidFill>
            <a:prstDash val="solid"/>
            <a:round/>
            <a:headEnd len="med" w="med" type="none"/>
            <a:tailEnd len="med" w="med" type="triangle"/>
          </a:ln>
        </p:spPr>
      </p:cxnSp>
      <p:cxnSp>
        <p:nvCxnSpPr>
          <p:cNvPr id="289" name="Google Shape;289;p36"/>
          <p:cNvCxnSpPr>
            <a:stCxn id="282" idx="0"/>
          </p:cNvCxnSpPr>
          <p:nvPr/>
        </p:nvCxnSpPr>
        <p:spPr>
          <a:xfrm rot="10800000">
            <a:off x="7837775" y="3958425"/>
            <a:ext cx="1959600" cy="823200"/>
          </a:xfrm>
          <a:prstGeom prst="straightConnector1">
            <a:avLst/>
          </a:prstGeom>
          <a:noFill/>
          <a:ln cap="flat" cmpd="sng" w="28575">
            <a:solidFill>
              <a:schemeClr val="accent2"/>
            </a:solidFill>
            <a:prstDash val="solid"/>
            <a:round/>
            <a:headEnd len="med" w="med" type="none"/>
            <a:tailEnd len="med" w="med" type="triangle"/>
          </a:ln>
        </p:spPr>
      </p:cxn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3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Similarities &amp; Differences </a:t>
            </a:r>
            <a:endParaRPr/>
          </a:p>
        </p:txBody>
      </p:sp>
      <p:graphicFrame>
        <p:nvGraphicFramePr>
          <p:cNvPr id="295" name="Google Shape;295;p37"/>
          <p:cNvGraphicFramePr/>
          <p:nvPr/>
        </p:nvGraphicFramePr>
        <p:xfrm>
          <a:off x="1004963" y="964625"/>
          <a:ext cx="3000000" cy="3000000"/>
        </p:xfrm>
        <a:graphic>
          <a:graphicData uri="http://schemas.openxmlformats.org/drawingml/2006/table">
            <a:tbl>
              <a:tblPr>
                <a:noFill/>
                <a:tableStyleId>{911D8130-0F19-4DA4-A6D3-31AAEBF5270E}</a:tableStyleId>
              </a:tblPr>
              <a:tblGrid>
                <a:gridCol w="1722775"/>
                <a:gridCol w="1572800"/>
                <a:gridCol w="1721625"/>
                <a:gridCol w="1721625"/>
                <a:gridCol w="1721625"/>
                <a:gridCol w="1721625"/>
              </a:tblGrid>
              <a:tr h="536975">
                <a:tc>
                  <a:txBody>
                    <a:bodyPr/>
                    <a:lstStyle/>
                    <a:p>
                      <a:pPr indent="0" lvl="0" marL="0" rtl="0" algn="l">
                        <a:lnSpc>
                          <a:spcPct val="115000"/>
                        </a:lnSpc>
                        <a:spcBef>
                          <a:spcPts val="0"/>
                        </a:spcBef>
                        <a:spcAft>
                          <a:spcPts val="0"/>
                        </a:spcAft>
                        <a:buNone/>
                      </a:pPr>
                      <a:r>
                        <a:rPr b="1" lang="en-US" sz="1600">
                          <a:solidFill>
                            <a:srgbClr val="1F497D"/>
                          </a:solidFill>
                        </a:rPr>
                        <a:t>Parts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b="1" lang="en-US" sz="1600">
                          <a:solidFill>
                            <a:srgbClr val="1F497D"/>
                          </a:solidFill>
                        </a:rPr>
                        <a:t>Dance</a:t>
                      </a:r>
                      <a:endParaRPr b="1" sz="1600">
                        <a:solidFill>
                          <a:srgbClr val="1F497D"/>
                        </a:solidFill>
                      </a:endParaRPr>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b="1" lang="en-US" sz="1600">
                          <a:solidFill>
                            <a:srgbClr val="1F497D"/>
                          </a:solidFill>
                        </a:rPr>
                        <a:t>Media Arts</a:t>
                      </a:r>
                      <a:endParaRPr b="1" sz="1600">
                        <a:solidFill>
                          <a:srgbClr val="1F497D"/>
                        </a:solidFill>
                      </a:endParaRPr>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b="1" lang="en-US" sz="1600">
                          <a:solidFill>
                            <a:srgbClr val="1F497D"/>
                          </a:solidFill>
                        </a:rPr>
                        <a:t>Music</a:t>
                      </a:r>
                      <a:endParaRPr b="1" sz="1600">
                        <a:solidFill>
                          <a:srgbClr val="1F497D"/>
                        </a:solidFill>
                      </a:endParaRPr>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b="1" lang="en-US" sz="1600">
                          <a:solidFill>
                            <a:srgbClr val="1F497D"/>
                          </a:solidFill>
                        </a:rPr>
                        <a:t>Theatre</a:t>
                      </a:r>
                      <a:endParaRPr b="1" sz="1600">
                        <a:solidFill>
                          <a:srgbClr val="1F497D"/>
                        </a:solidFill>
                      </a:endParaRPr>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b="1" lang="en-US" sz="1600">
                          <a:solidFill>
                            <a:srgbClr val="1F497D"/>
                          </a:solidFill>
                        </a:rPr>
                        <a:t>Visual Arts</a:t>
                      </a:r>
                      <a:endParaRPr b="1" sz="1600">
                        <a:solidFill>
                          <a:srgbClr val="1F497D"/>
                        </a:solidFill>
                      </a:endParaRPr>
                    </a:p>
                  </a:txBody>
                  <a:tcPr marT="91425" marB="91425" marR="91425" marL="91425">
                    <a:solidFill>
                      <a:srgbClr val="F3F3F3"/>
                    </a:solidFill>
                  </a:tcPr>
                </a:tc>
              </a:tr>
              <a:tr h="1449400">
                <a:tc>
                  <a:txBody>
                    <a:bodyPr/>
                    <a:lstStyle/>
                    <a:p>
                      <a:pPr indent="0" lvl="0" marL="0" rtl="0" algn="l">
                        <a:lnSpc>
                          <a:spcPct val="115000"/>
                        </a:lnSpc>
                        <a:spcBef>
                          <a:spcPts val="0"/>
                        </a:spcBef>
                        <a:spcAft>
                          <a:spcPts val="0"/>
                        </a:spcAft>
                        <a:buNone/>
                      </a:pPr>
                      <a:r>
                        <a:rPr b="1" lang="en-US" sz="1600">
                          <a:solidFill>
                            <a:srgbClr val="1F497D"/>
                          </a:solidFill>
                        </a:rPr>
                        <a:t>4 Artistic Processes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Creating, </a:t>
                      </a:r>
                      <a:r>
                        <a:rPr b="1" lang="en-US" sz="1600"/>
                        <a:t>Producing</a:t>
                      </a:r>
                      <a:r>
                        <a:rPr lang="en-US" sz="1600"/>
                        <a:t>, Responding, Connecting</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Creating, </a:t>
                      </a:r>
                      <a:r>
                        <a:rPr b="1" lang="en-US" sz="1600"/>
                        <a:t>Presenting</a:t>
                      </a:r>
                      <a:r>
                        <a:rPr lang="en-US" sz="1600"/>
                        <a:t>, Responding, Connecting</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11 Anchor Standards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EUs &amp; EQs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Clr>
                          <a:schemeClr val="dk1"/>
                        </a:buClr>
                        <a:buSzPts val="1100"/>
                        <a:buFont typeface="Arial"/>
                        <a:buNone/>
                      </a:pPr>
                      <a:r>
                        <a:rPr b="1" lang="en-US" sz="1600">
                          <a:solidFill>
                            <a:srgbClr val="1F497D"/>
                          </a:solidFill>
                        </a:rPr>
                        <a:t>Process Components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Performance Standards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3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Questions?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06" name="Google Shape;306;p39"/>
          <p:cNvSpPr txBox="1"/>
          <p:nvPr/>
        </p:nvSpPr>
        <p:spPr>
          <a:xfrm>
            <a:off x="793900" y="1300650"/>
            <a:ext cx="4881600" cy="525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9"/>
          <p:cNvSpPr txBox="1"/>
          <p:nvPr/>
        </p:nvSpPr>
        <p:spPr>
          <a:xfrm>
            <a:off x="1114850" y="1638500"/>
            <a:ext cx="9729600" cy="113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9"/>
          <p:cNvSpPr txBox="1"/>
          <p:nvPr/>
        </p:nvSpPr>
        <p:spPr>
          <a:xfrm>
            <a:off x="1030400" y="1199300"/>
            <a:ext cx="6469500" cy="177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t>Developing Literacy in the Arts:</a:t>
            </a:r>
            <a:endParaRPr sz="3200"/>
          </a:p>
          <a:p>
            <a:pPr indent="-406400" lvl="0" marL="457200" rtl="0" algn="l">
              <a:spcBef>
                <a:spcPts val="0"/>
              </a:spcBef>
              <a:spcAft>
                <a:spcPts val="0"/>
              </a:spcAft>
              <a:buSzPts val="2800"/>
              <a:buChar char="●"/>
            </a:pPr>
            <a:r>
              <a:rPr lang="en-US" sz="2800"/>
              <a:t>discovering the expressive elements </a:t>
            </a:r>
            <a:endParaRPr sz="2800"/>
          </a:p>
          <a:p>
            <a:pPr indent="-406400" lvl="0" marL="457200" rtl="0" algn="l">
              <a:spcBef>
                <a:spcPts val="0"/>
              </a:spcBef>
              <a:spcAft>
                <a:spcPts val="0"/>
              </a:spcAft>
              <a:buSzPts val="2800"/>
              <a:buChar char="●"/>
            </a:pPr>
            <a:r>
              <a:rPr lang="en-US" sz="2800"/>
              <a:t>understanding the basic concepts </a:t>
            </a:r>
            <a:endParaRPr sz="2800"/>
          </a:p>
          <a:p>
            <a:pPr indent="-406400" lvl="0" marL="457200" rtl="0" algn="l">
              <a:spcBef>
                <a:spcPts val="0"/>
              </a:spcBef>
              <a:spcAft>
                <a:spcPts val="0"/>
              </a:spcAft>
              <a:buSzPts val="2800"/>
              <a:buChar char="●"/>
            </a:pPr>
            <a:r>
              <a:rPr lang="en-US" sz="2800"/>
              <a:t>knowing the terminology that is used for comprehension </a:t>
            </a:r>
            <a:endParaRPr sz="2800"/>
          </a:p>
          <a:p>
            <a:pPr indent="-406400" lvl="0" marL="457200" rtl="0" algn="l">
              <a:spcBef>
                <a:spcPts val="0"/>
              </a:spcBef>
              <a:spcAft>
                <a:spcPts val="0"/>
              </a:spcAft>
              <a:buSzPts val="2800"/>
              <a:buChar char="●"/>
            </a:pPr>
            <a:r>
              <a:rPr lang="en-US" sz="2800"/>
              <a:t>developing the skills necessary to produce a work of art</a:t>
            </a:r>
            <a:endParaRPr sz="2800"/>
          </a:p>
          <a:p>
            <a:pPr indent="-406400" lvl="0" marL="457200" rtl="0" algn="l">
              <a:spcBef>
                <a:spcPts val="0"/>
              </a:spcBef>
              <a:spcAft>
                <a:spcPts val="0"/>
              </a:spcAft>
              <a:buSzPts val="2800"/>
              <a:buChar char="●"/>
            </a:pPr>
            <a:r>
              <a:rPr lang="en-US" sz="2800"/>
              <a:t>being able to reflect, critique, and connect personal experience to the work of art</a:t>
            </a:r>
            <a:endParaRPr sz="2800"/>
          </a:p>
          <a:p>
            <a:pPr indent="0" lvl="0" marL="0" rtl="0" algn="l">
              <a:spcBef>
                <a:spcPts val="0"/>
              </a:spcBef>
              <a:spcAft>
                <a:spcPts val="0"/>
              </a:spcAft>
              <a:buNone/>
            </a:pPr>
            <a:r>
              <a:t/>
            </a:r>
            <a:endParaRPr sz="3200"/>
          </a:p>
        </p:txBody>
      </p:sp>
      <p:sp>
        <p:nvSpPr>
          <p:cNvPr id="309" name="Google Shape;309;p39"/>
          <p:cNvSpPr/>
          <p:nvPr/>
        </p:nvSpPr>
        <p:spPr>
          <a:xfrm>
            <a:off x="7618125" y="1300650"/>
            <a:ext cx="4053900" cy="4881600"/>
          </a:xfrm>
          <a:prstGeom prst="round2DiagRect">
            <a:avLst>
              <a:gd fmla="val 16667" name="adj1"/>
              <a:gd fmla="val 0" name="adj2"/>
            </a:avLst>
          </a:prstGeom>
          <a:solidFill>
            <a:schemeClr val="accent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39"/>
          <p:cNvSpPr txBox="1"/>
          <p:nvPr/>
        </p:nvSpPr>
        <p:spPr>
          <a:xfrm>
            <a:off x="7905300" y="1300650"/>
            <a:ext cx="3766800" cy="135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t>Arts</a:t>
            </a:r>
            <a:r>
              <a:rPr lang="en-US" sz="3200"/>
              <a:t> Texts </a:t>
            </a:r>
            <a:endParaRPr sz="3200"/>
          </a:p>
          <a:p>
            <a:pPr indent="-368300" lvl="0" marL="457200" rtl="0" algn="l">
              <a:spcBef>
                <a:spcPts val="0"/>
              </a:spcBef>
              <a:spcAft>
                <a:spcPts val="0"/>
              </a:spcAft>
              <a:buSzPts val="2200"/>
              <a:buChar char="●"/>
            </a:pPr>
            <a:r>
              <a:rPr lang="en-US" sz="2200"/>
              <a:t>Performance (live or archived)</a:t>
            </a:r>
            <a:endParaRPr sz="2200"/>
          </a:p>
          <a:p>
            <a:pPr indent="-368300" lvl="0" marL="457200" rtl="0" algn="l">
              <a:spcBef>
                <a:spcPts val="0"/>
              </a:spcBef>
              <a:spcAft>
                <a:spcPts val="0"/>
              </a:spcAft>
              <a:buSzPts val="2200"/>
              <a:buChar char="●"/>
            </a:pPr>
            <a:r>
              <a:rPr lang="en-US" sz="2200"/>
              <a:t>Music or lab notation</a:t>
            </a:r>
            <a:endParaRPr sz="2200"/>
          </a:p>
          <a:p>
            <a:pPr indent="-368300" lvl="0" marL="457200" rtl="0" algn="l">
              <a:spcBef>
                <a:spcPts val="0"/>
              </a:spcBef>
              <a:spcAft>
                <a:spcPts val="0"/>
              </a:spcAft>
              <a:buSzPts val="2200"/>
              <a:buChar char="●"/>
            </a:pPr>
            <a:r>
              <a:rPr lang="en-US" sz="2200"/>
              <a:t>Lighting plot, stage notes, music scores</a:t>
            </a:r>
            <a:endParaRPr sz="2200"/>
          </a:p>
          <a:p>
            <a:pPr indent="-368300" lvl="0" marL="457200" rtl="0" algn="l">
              <a:spcBef>
                <a:spcPts val="0"/>
              </a:spcBef>
              <a:spcAft>
                <a:spcPts val="0"/>
              </a:spcAft>
              <a:buSzPts val="2200"/>
              <a:buChar char="●"/>
            </a:pPr>
            <a:r>
              <a:rPr lang="en-US" sz="2200"/>
              <a:t>Critique or reviews</a:t>
            </a:r>
            <a:endParaRPr sz="2200"/>
          </a:p>
          <a:p>
            <a:pPr indent="-368300" lvl="0" marL="457200" rtl="0" algn="l">
              <a:spcBef>
                <a:spcPts val="0"/>
              </a:spcBef>
              <a:spcAft>
                <a:spcPts val="0"/>
              </a:spcAft>
              <a:buSzPts val="2200"/>
              <a:buChar char="●"/>
            </a:pPr>
            <a:r>
              <a:rPr lang="en-US" sz="2200"/>
              <a:t>Artistic statements</a:t>
            </a:r>
            <a:endParaRPr sz="2200"/>
          </a:p>
          <a:p>
            <a:pPr indent="-368300" lvl="0" marL="457200" rtl="0" algn="l">
              <a:spcBef>
                <a:spcPts val="0"/>
              </a:spcBef>
              <a:spcAft>
                <a:spcPts val="0"/>
              </a:spcAft>
              <a:buSzPts val="2200"/>
              <a:buChar char="●"/>
            </a:pPr>
            <a:r>
              <a:rPr lang="en-US" sz="2200"/>
              <a:t>Interviews</a:t>
            </a:r>
            <a:endParaRPr sz="2200"/>
          </a:p>
          <a:p>
            <a:pPr indent="-368300" lvl="0" marL="457200" rtl="0" algn="l">
              <a:spcBef>
                <a:spcPts val="0"/>
              </a:spcBef>
              <a:spcAft>
                <a:spcPts val="0"/>
              </a:spcAft>
              <a:buSzPts val="2200"/>
              <a:buChar char="●"/>
            </a:pPr>
            <a:r>
              <a:rPr lang="en-US" sz="2200"/>
              <a:t>Biographies</a:t>
            </a:r>
            <a:endParaRPr sz="2200"/>
          </a:p>
          <a:p>
            <a:pPr indent="-368300" lvl="0" marL="457200" rtl="0" algn="l">
              <a:spcBef>
                <a:spcPts val="0"/>
              </a:spcBef>
              <a:spcAft>
                <a:spcPts val="0"/>
              </a:spcAft>
              <a:buSzPts val="2200"/>
              <a:buChar char="●"/>
            </a:pPr>
            <a:r>
              <a:rPr lang="en-US" sz="2200"/>
              <a:t>Informational text about the aesthetics and historical or cultural context of the art work</a:t>
            </a:r>
            <a:endParaRPr sz="2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4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16" name="Google Shape;316;p4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Select one question from the following list to focus on while you are viewing the text</a:t>
            </a:r>
            <a:endParaRPr sz="3200"/>
          </a:p>
          <a:p>
            <a:pPr indent="-431800" lvl="0" marL="457200" rtl="0" algn="l">
              <a:spcBef>
                <a:spcPts val="0"/>
              </a:spcBef>
              <a:spcAft>
                <a:spcPts val="0"/>
              </a:spcAft>
              <a:buSzPts val="3200"/>
              <a:buChar char="●"/>
            </a:pPr>
            <a:r>
              <a:rPr lang="en-US" sz="3200"/>
              <a:t>Take notes to enable you to participate in a conversation about your response to the text </a:t>
            </a:r>
            <a:endParaRPr sz="3200"/>
          </a:p>
        </p:txBody>
      </p:sp>
      <p:sp>
        <p:nvSpPr>
          <p:cNvPr id="317" name="Google Shape;317;p40"/>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Discussion: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23" name="Google Shape;323;p41"/>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How does the artist generate creative ideas and make creative decisions?</a:t>
            </a:r>
            <a:endParaRPr sz="3200"/>
          </a:p>
          <a:p>
            <a:pPr indent="-431800" lvl="0" marL="457200" rtl="0" algn="l">
              <a:spcBef>
                <a:spcPts val="0"/>
              </a:spcBef>
              <a:spcAft>
                <a:spcPts val="0"/>
              </a:spcAft>
              <a:buSzPts val="3200"/>
              <a:buChar char="●"/>
            </a:pPr>
            <a:r>
              <a:rPr lang="en-US" sz="3200"/>
              <a:t>How is deeper meaning of the work made by personally connecting it to: social, historical, or cultural contexts, connection to the genre, interests or personal worldview?</a:t>
            </a:r>
            <a:endParaRPr sz="3200"/>
          </a:p>
          <a:p>
            <a:pPr indent="-431800" lvl="0" marL="457200" rtl="0" algn="l">
              <a:spcBef>
                <a:spcPts val="0"/>
              </a:spcBef>
              <a:spcAft>
                <a:spcPts val="0"/>
              </a:spcAft>
              <a:buSzPts val="3200"/>
              <a:buChar char="●"/>
            </a:pPr>
            <a:r>
              <a:rPr lang="en-US" sz="3200"/>
              <a:t>What does the artist want the audience to know, believe, do or experience? What is their purpose?</a:t>
            </a:r>
            <a:endParaRPr sz="3200"/>
          </a:p>
          <a:p>
            <a:pPr indent="-431800" lvl="0" marL="457200" rtl="0" algn="l">
              <a:spcBef>
                <a:spcPts val="0"/>
              </a:spcBef>
              <a:spcAft>
                <a:spcPts val="0"/>
              </a:spcAft>
              <a:buSzPts val="3200"/>
              <a:buChar char="●"/>
            </a:pPr>
            <a:r>
              <a:rPr lang="en-US" sz="3200"/>
              <a:t>What sources or experiences were the inspiration for the work?</a:t>
            </a:r>
            <a:endParaRPr sz="3200"/>
          </a:p>
        </p:txBody>
      </p:sp>
      <p:sp>
        <p:nvSpPr>
          <p:cNvPr id="324" name="Google Shape;324;p41"/>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Discussion Questions: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30" name="Google Shape;330;p42"/>
          <p:cNvSpPr txBox="1"/>
          <p:nvPr>
            <p:ph idx="1" type="body"/>
          </p:nvPr>
        </p:nvSpPr>
        <p:spPr>
          <a:xfrm>
            <a:off x="1300875" y="2035723"/>
            <a:ext cx="9590400" cy="4034700"/>
          </a:xfrm>
          <a:prstGeom prst="rect">
            <a:avLst/>
          </a:prstGeom>
        </p:spPr>
        <p:txBody>
          <a:bodyPr anchorCtr="0" anchor="t" bIns="45700" lIns="91425" spcFirstLastPara="1" rIns="91425" wrap="square" tIns="45700">
            <a:noAutofit/>
          </a:bodyPr>
          <a:lstStyle/>
          <a:p>
            <a:pPr indent="-368300" lvl="0" marL="457200" rtl="0" algn="l">
              <a:lnSpc>
                <a:spcPct val="100000"/>
              </a:lnSpc>
              <a:spcBef>
                <a:spcPts val="0"/>
              </a:spcBef>
              <a:spcAft>
                <a:spcPts val="0"/>
              </a:spcAft>
              <a:buSzPts val="2200"/>
              <a:buChar char="●"/>
            </a:pPr>
            <a:r>
              <a:rPr lang="en-US" sz="2200"/>
              <a:t>Music videos:</a:t>
            </a:r>
            <a:r>
              <a:rPr lang="en-US" sz="2200">
                <a:uFill>
                  <a:noFill/>
                </a:uFill>
                <a:hlinkClick r:id="rId3"/>
              </a:rPr>
              <a:t> </a:t>
            </a:r>
            <a:r>
              <a:rPr lang="en-US" sz="2200" u="sng">
                <a:solidFill>
                  <a:srgbClr val="0000FF"/>
                </a:solidFill>
                <a:hlinkClick r:id="rId4">
                  <a:extLst>
                    <a:ext uri="{A12FA001-AC4F-418D-AE19-62706E023703}">
                      <ahyp:hlinkClr val="tx"/>
                    </a:ext>
                  </a:extLst>
                </a:hlinkClick>
              </a:rPr>
              <a:t>https://www.youtube.com/watch?v=mDZG-BM3AoI</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rPr lang="en-US" sz="2200"/>
              <a:t>  	</a:t>
            </a:r>
            <a:r>
              <a:rPr lang="en-US" sz="2200" u="sng">
                <a:solidFill>
                  <a:srgbClr val="0000FF"/>
                </a:solidFill>
                <a:hlinkClick r:id="rId5">
                  <a:extLst>
                    <a:ext uri="{A12FA001-AC4F-418D-AE19-62706E023703}">
                      <ahyp:hlinkClr val="tx"/>
                    </a:ext>
                  </a:extLst>
                </a:hlinkClick>
              </a:rPr>
              <a:t>https://www.youtube.com/watch?v=V5T46f-YNAA</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t/>
            </a:r>
            <a:endParaRPr sz="2200" u="sng">
              <a:solidFill>
                <a:srgbClr val="0000FF"/>
              </a:solidFill>
            </a:endParaRPr>
          </a:p>
          <a:p>
            <a:pPr indent="-368300" lvl="0" marL="457200" rtl="0" algn="l">
              <a:lnSpc>
                <a:spcPct val="100000"/>
              </a:lnSpc>
              <a:spcBef>
                <a:spcPts val="0"/>
              </a:spcBef>
              <a:spcAft>
                <a:spcPts val="0"/>
              </a:spcAft>
              <a:buSzPts val="2200"/>
              <a:buChar char="●"/>
            </a:pPr>
            <a:r>
              <a:rPr lang="en-US" sz="2200"/>
              <a:t>Dance videos:</a:t>
            </a:r>
            <a:r>
              <a:rPr lang="en-US" sz="2200">
                <a:uFill>
                  <a:noFill/>
                </a:uFill>
                <a:hlinkClick r:id="rId6"/>
              </a:rPr>
              <a:t> </a:t>
            </a:r>
            <a:r>
              <a:rPr lang="en-US" sz="2200" u="sng">
                <a:solidFill>
                  <a:srgbClr val="0000FF"/>
                </a:solidFill>
                <a:hlinkClick r:id="rId7">
                  <a:extLst>
                    <a:ext uri="{A12FA001-AC4F-418D-AE19-62706E023703}">
                      <ahyp:hlinkClr val="tx"/>
                    </a:ext>
                  </a:extLst>
                </a:hlinkClick>
              </a:rPr>
              <a:t>https://www.youtube.com/watch?v=PqJ1KI9Eawc</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t/>
            </a:r>
            <a:endParaRPr sz="2200" u="sng">
              <a:solidFill>
                <a:srgbClr val="0000FF"/>
              </a:solidFill>
            </a:endParaRPr>
          </a:p>
          <a:p>
            <a:pPr indent="-368300" lvl="0" marL="457200" rtl="0" algn="l">
              <a:lnSpc>
                <a:spcPct val="100000"/>
              </a:lnSpc>
              <a:spcBef>
                <a:spcPts val="0"/>
              </a:spcBef>
              <a:spcAft>
                <a:spcPts val="0"/>
              </a:spcAft>
              <a:buSzPts val="2200"/>
              <a:buChar char="●"/>
            </a:pPr>
            <a:r>
              <a:rPr lang="en-US" sz="2200"/>
              <a:t>Theater videos: </a:t>
            </a:r>
            <a:r>
              <a:rPr lang="en-US" sz="2200" u="sng">
                <a:solidFill>
                  <a:srgbClr val="0000FF"/>
                </a:solidFill>
                <a:hlinkClick r:id="rId8">
                  <a:extLst>
                    <a:ext uri="{A12FA001-AC4F-418D-AE19-62706E023703}">
                      <ahyp:hlinkClr val="tx"/>
                    </a:ext>
                  </a:extLst>
                </a:hlinkClick>
              </a:rPr>
              <a:t>https://www.youtube.com/watch?v=IL316wKu5ho</a:t>
            </a:r>
            <a:r>
              <a:rPr lang="en-US" sz="2200"/>
              <a:t> and </a:t>
            </a:r>
            <a:endParaRPr sz="2200"/>
          </a:p>
          <a:p>
            <a:pPr indent="0" lvl="0" marL="0" marR="19050" rtl="0" algn="l">
              <a:lnSpc>
                <a:spcPct val="100000"/>
              </a:lnSpc>
              <a:spcBef>
                <a:spcPts val="0"/>
              </a:spcBef>
              <a:spcAft>
                <a:spcPts val="0"/>
              </a:spcAft>
              <a:buClr>
                <a:schemeClr val="dk1"/>
              </a:buClr>
              <a:buSzPts val="1100"/>
              <a:buFont typeface="Arial"/>
              <a:buNone/>
            </a:pPr>
            <a:r>
              <a:rPr lang="en-US" sz="2200"/>
              <a:t>         </a:t>
            </a:r>
            <a:r>
              <a:rPr lang="en-US" sz="2200" u="sng">
                <a:solidFill>
                  <a:srgbClr val="0000FF"/>
                </a:solidFill>
                <a:hlinkClick r:id="rId9">
                  <a:extLst>
                    <a:ext uri="{A12FA001-AC4F-418D-AE19-62706E023703}">
                      <ahyp:hlinkClr val="tx"/>
                    </a:ext>
                  </a:extLst>
                </a:hlinkClick>
              </a:rPr>
              <a:t>https://www.youtube.com/watch?v=FQ-viSPMR0A</a:t>
            </a:r>
            <a:endParaRPr sz="2200"/>
          </a:p>
          <a:p>
            <a:pPr indent="0" lvl="0" marL="0" marR="19050" rtl="0" algn="l">
              <a:lnSpc>
                <a:spcPct val="100000"/>
              </a:lnSpc>
              <a:spcBef>
                <a:spcPts val="0"/>
              </a:spcBef>
              <a:spcAft>
                <a:spcPts val="0"/>
              </a:spcAft>
              <a:buClr>
                <a:schemeClr val="dk1"/>
              </a:buClr>
              <a:buSzPts val="1100"/>
              <a:buFont typeface="Arial"/>
              <a:buNone/>
            </a:pPr>
            <a:r>
              <a:t/>
            </a:r>
            <a:endParaRPr sz="2200"/>
          </a:p>
          <a:p>
            <a:pPr indent="-368300" lvl="0" marL="457200" marR="19050" rtl="0" algn="l">
              <a:lnSpc>
                <a:spcPct val="100000"/>
              </a:lnSpc>
              <a:spcBef>
                <a:spcPts val="0"/>
              </a:spcBef>
              <a:spcAft>
                <a:spcPts val="0"/>
              </a:spcAft>
              <a:buSzPts val="2200"/>
              <a:buChar char="●"/>
            </a:pPr>
            <a:r>
              <a:rPr lang="en-US" sz="2200"/>
              <a:t>Visual Arts: </a:t>
            </a:r>
            <a:r>
              <a:rPr lang="en-US" sz="2200" u="sng">
                <a:solidFill>
                  <a:srgbClr val="0000FF"/>
                </a:solidFill>
                <a:hlinkClick r:id="rId10">
                  <a:extLst>
                    <a:ext uri="{A12FA001-AC4F-418D-AE19-62706E023703}">
                      <ahyp:hlinkClr val="tx"/>
                    </a:ext>
                  </a:extLst>
                </a:hlinkClick>
              </a:rPr>
              <a:t>https://bit.ly/2zw4utD</a:t>
            </a:r>
            <a:endParaRPr sz="2200" u="sng">
              <a:solidFill>
                <a:srgbClr val="0000FF"/>
              </a:solidFill>
            </a:endParaRPr>
          </a:p>
          <a:p>
            <a:pPr indent="0" lvl="0" marL="0" marR="19050" rtl="0" algn="l">
              <a:lnSpc>
                <a:spcPct val="100000"/>
              </a:lnSpc>
              <a:spcBef>
                <a:spcPts val="0"/>
              </a:spcBef>
              <a:spcAft>
                <a:spcPts val="0"/>
              </a:spcAft>
              <a:buClr>
                <a:schemeClr val="dk1"/>
              </a:buClr>
              <a:buSzPts val="1100"/>
              <a:buFont typeface="Arial"/>
              <a:buNone/>
            </a:pPr>
            <a:r>
              <a:t/>
            </a:r>
            <a:endParaRPr sz="2200" u="sng">
              <a:solidFill>
                <a:srgbClr val="954F72"/>
              </a:solidFill>
            </a:endParaRPr>
          </a:p>
          <a:p>
            <a:pPr indent="-387350" lvl="0" marL="457200" marR="19050" rtl="0" algn="l">
              <a:lnSpc>
                <a:spcPct val="100000"/>
              </a:lnSpc>
              <a:spcBef>
                <a:spcPts val="0"/>
              </a:spcBef>
              <a:spcAft>
                <a:spcPts val="0"/>
              </a:spcAft>
              <a:buSzPts val="2500"/>
              <a:buChar char="●"/>
            </a:pPr>
            <a:r>
              <a:rPr lang="en-US" sz="2200"/>
              <a:t>Media Arts: : </a:t>
            </a:r>
            <a:r>
              <a:rPr lang="en-US" sz="2200">
                <a:uFill>
                  <a:noFill/>
                </a:uFill>
                <a:hlinkClick r:id="rId11"/>
              </a:rPr>
              <a:t> </a:t>
            </a:r>
            <a:r>
              <a:rPr lang="en-US" sz="2100" u="sng">
                <a:solidFill>
                  <a:srgbClr val="1155CC"/>
                </a:solidFill>
                <a:hlinkClick r:id="rId12">
                  <a:extLst>
                    <a:ext uri="{A12FA001-AC4F-418D-AE19-62706E023703}">
                      <ahyp:hlinkClr val="tx"/>
                    </a:ext>
                  </a:extLst>
                </a:hlinkClick>
              </a:rPr>
              <a:t>https://bit.ly/3g8mABM</a:t>
            </a:r>
            <a:r>
              <a:rPr lang="en-US" sz="2100"/>
              <a:t> and  </a:t>
            </a:r>
            <a:r>
              <a:rPr lang="en-US" sz="2100" u="sng">
                <a:solidFill>
                  <a:srgbClr val="1155CC"/>
                </a:solidFill>
                <a:hlinkClick r:id="rId13">
                  <a:extLst>
                    <a:ext uri="{A12FA001-AC4F-418D-AE19-62706E023703}">
                      <ahyp:hlinkClr val="tx"/>
                    </a:ext>
                  </a:extLst>
                </a:hlinkClick>
              </a:rPr>
              <a:t>https://bit.ly/3g9sQcv</a:t>
            </a:r>
            <a:endParaRPr sz="2100"/>
          </a:p>
          <a:p>
            <a:pPr indent="0" lvl="0" marL="457200" rtl="0" algn="l">
              <a:spcBef>
                <a:spcPts val="0"/>
              </a:spcBef>
              <a:spcAft>
                <a:spcPts val="0"/>
              </a:spcAft>
              <a:buNone/>
            </a:pPr>
            <a:r>
              <a:t/>
            </a:r>
            <a:endParaRPr sz="4000"/>
          </a:p>
        </p:txBody>
      </p:sp>
      <p:sp>
        <p:nvSpPr>
          <p:cNvPr id="331" name="Google Shape;331;p42"/>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Experience a Text</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37" name="Google Shape;337;p43"/>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Please share the discussion question you selected and why you chose it.</a:t>
            </a:r>
            <a:endParaRPr sz="3200"/>
          </a:p>
          <a:p>
            <a:pPr indent="-431800" lvl="0" marL="457200" rtl="0" algn="l">
              <a:spcBef>
                <a:spcPts val="0"/>
              </a:spcBef>
              <a:spcAft>
                <a:spcPts val="0"/>
              </a:spcAft>
              <a:buSzPts val="3200"/>
              <a:buChar char="●"/>
            </a:pPr>
            <a:r>
              <a:rPr lang="en-US" sz="3200"/>
              <a:t>Please share your response to the question.</a:t>
            </a:r>
            <a:endParaRPr sz="3200"/>
          </a:p>
        </p:txBody>
      </p:sp>
      <p:sp>
        <p:nvSpPr>
          <p:cNvPr id="338" name="Google Shape;338;p43"/>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 the Text</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BREAK</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49" name="Google Shape;349;p45"/>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Arts Standards</a:t>
            </a:r>
            <a:endParaRPr/>
          </a:p>
          <a:p>
            <a:pPr indent="-431800" lvl="0" marL="457200" rtl="0" algn="l">
              <a:spcBef>
                <a:spcPts val="0"/>
              </a:spcBef>
              <a:spcAft>
                <a:spcPts val="0"/>
              </a:spcAft>
              <a:buSzPts val="3200"/>
              <a:buChar char="●"/>
            </a:pPr>
            <a:r>
              <a:rPr lang="en-US"/>
              <a:t>Media Arts added as the 5th arts discipline</a:t>
            </a:r>
            <a:endParaRPr/>
          </a:p>
          <a:p>
            <a:pPr indent="-431800" lvl="0" marL="457200" rtl="0" algn="l">
              <a:spcBef>
                <a:spcPts val="0"/>
              </a:spcBef>
              <a:spcAft>
                <a:spcPts val="0"/>
              </a:spcAft>
              <a:buSzPts val="3200"/>
              <a:buChar char="●"/>
            </a:pPr>
            <a:r>
              <a:rPr lang="en-US"/>
              <a:t>Inquiry based and connections to other content areas</a:t>
            </a:r>
            <a:endParaRPr/>
          </a:p>
          <a:p>
            <a:pPr indent="-431800" lvl="0" marL="457200" rtl="0" algn="l">
              <a:spcBef>
                <a:spcPts val="0"/>
              </a:spcBef>
              <a:spcAft>
                <a:spcPts val="0"/>
              </a:spcAft>
              <a:buSzPts val="3200"/>
              <a:buChar char="●"/>
            </a:pPr>
            <a:r>
              <a:rPr lang="en-US"/>
              <a:t>Emphasis on process</a:t>
            </a:r>
            <a:endParaRPr/>
          </a:p>
          <a:p>
            <a:pPr indent="-431800" lvl="0" marL="457200" rtl="0" algn="l">
              <a:spcBef>
                <a:spcPts val="0"/>
              </a:spcBef>
              <a:spcAft>
                <a:spcPts val="0"/>
              </a:spcAft>
              <a:buSzPts val="3200"/>
              <a:buChar char="●"/>
            </a:pPr>
            <a:r>
              <a:rPr lang="en-US"/>
              <a:t>Accessible standards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 name="Shape 50"/>
        <p:cNvGrpSpPr/>
        <p:nvPr/>
      </p:nvGrpSpPr>
      <p:grpSpPr>
        <a:xfrm>
          <a:off x="0" y="0"/>
          <a:ext cx="0" cy="0"/>
          <a:chOff x="0" y="0"/>
          <a:chExt cx="0" cy="0"/>
        </a:xfrm>
      </p:grpSpPr>
      <p:sp>
        <p:nvSpPr>
          <p:cNvPr id="51" name="Google Shape;51;p1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Purpose of the Module</a:t>
            </a:r>
            <a:endParaRPr/>
          </a:p>
        </p:txBody>
      </p:sp>
      <p:sp>
        <p:nvSpPr>
          <p:cNvPr id="52" name="Google Shape;52;p1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dk1"/>
              </a:buClr>
              <a:buSzPts val="1100"/>
              <a:buFont typeface="Arial"/>
              <a:buNone/>
            </a:pPr>
            <a:r>
              <a:rPr lang="en-US" sz="3200"/>
              <a:t>This Module will provide  educators with an overall understanding of the </a:t>
            </a:r>
            <a:r>
              <a:rPr i="1" lang="en-US" sz="3200"/>
              <a:t>California Arts Standards</a:t>
            </a:r>
            <a:r>
              <a:rPr lang="en-US" sz="3200"/>
              <a:t> structure and purpose as well as the opportunity to do a deep study into one or more arts disciplines. </a:t>
            </a:r>
            <a:endParaRPr sz="3200"/>
          </a:p>
          <a:p>
            <a:pPr indent="0" lvl="0" marL="0" rtl="0" algn="ctr">
              <a:spcBef>
                <a:spcPts val="0"/>
              </a:spcBef>
              <a:spcAft>
                <a:spcPts val="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4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55" name="Google Shape;355;p46"/>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Inquiry based and connections to other content areas </a:t>
            </a:r>
            <a:endParaRPr/>
          </a:p>
          <a:p>
            <a:pPr indent="0" lvl="0" marL="457200" rtl="0" algn="l">
              <a:lnSpc>
                <a:spcPct val="100000"/>
              </a:lnSpc>
              <a:spcBef>
                <a:spcPts val="0"/>
              </a:spcBef>
              <a:spcAft>
                <a:spcPts val="0"/>
              </a:spcAft>
              <a:buNone/>
            </a:pPr>
            <a:r>
              <a:t/>
            </a:r>
            <a:endParaRPr b="0" sz="2500">
              <a:solidFill>
                <a:schemeClr val="dk1"/>
              </a:solidFill>
            </a:endParaRPr>
          </a:p>
          <a:p>
            <a:pPr indent="-387350" lvl="0" marL="457200" rtl="0" algn="l">
              <a:lnSpc>
                <a:spcPct val="100000"/>
              </a:lnSpc>
              <a:spcBef>
                <a:spcPts val="0"/>
              </a:spcBef>
              <a:spcAft>
                <a:spcPts val="0"/>
              </a:spcAft>
              <a:buClr>
                <a:srgbClr val="000000"/>
              </a:buClr>
              <a:buSzPts val="2500"/>
              <a:buChar char="●"/>
            </a:pPr>
            <a:r>
              <a:rPr b="0" lang="en-US" sz="2500">
                <a:solidFill>
                  <a:schemeClr val="dk1"/>
                </a:solidFill>
              </a:rPr>
              <a:t>What elements of Inquiry existed in the Literacy lesson?</a:t>
            </a:r>
            <a:endParaRPr b="0" sz="2500">
              <a:solidFill>
                <a:schemeClr val="dk1"/>
              </a:solidFill>
            </a:endParaRPr>
          </a:p>
          <a:p>
            <a:pPr indent="0" lvl="0" marL="457200" rtl="0" algn="l">
              <a:lnSpc>
                <a:spcPct val="100000"/>
              </a:lnSpc>
              <a:spcBef>
                <a:spcPts val="0"/>
              </a:spcBef>
              <a:spcAft>
                <a:spcPts val="0"/>
              </a:spcAft>
              <a:buNone/>
            </a:pPr>
            <a:r>
              <a:t/>
            </a:r>
            <a:endParaRPr b="0" sz="2500">
              <a:solidFill>
                <a:schemeClr val="dk1"/>
              </a:solidFill>
            </a:endParaRPr>
          </a:p>
          <a:p>
            <a:pPr indent="-387350" lvl="0" marL="457200" rtl="0" algn="l">
              <a:lnSpc>
                <a:spcPct val="100000"/>
              </a:lnSpc>
              <a:spcBef>
                <a:spcPts val="0"/>
              </a:spcBef>
              <a:spcAft>
                <a:spcPts val="0"/>
              </a:spcAft>
              <a:buClr>
                <a:srgbClr val="000000"/>
              </a:buClr>
              <a:buSzPts val="2500"/>
              <a:buChar char="●"/>
            </a:pPr>
            <a:r>
              <a:rPr b="0" lang="en-US" sz="2500">
                <a:solidFill>
                  <a:schemeClr val="dk1"/>
                </a:solidFill>
              </a:rPr>
              <a:t>What opportunities exist to add elements of Inquiry into the Literacy lesson?</a:t>
            </a:r>
            <a:endParaRPr b="0" sz="2500">
              <a:solidFill>
                <a:srgbClr val="000000"/>
              </a:solidFill>
            </a:endParaRPr>
          </a:p>
          <a:p>
            <a:pPr indent="0" lvl="0" marL="457200" rtl="0" algn="l">
              <a:spcBef>
                <a:spcPts val="1000"/>
              </a:spcBef>
              <a:spcAft>
                <a:spcPts val="0"/>
              </a:spcAft>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4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61" name="Google Shape;361;p47"/>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Emphasis on process</a:t>
            </a:r>
            <a:endParaRPr/>
          </a:p>
          <a:p>
            <a:pPr indent="0" lvl="0" marL="457200" rtl="0" algn="l">
              <a:lnSpc>
                <a:spcPct val="115000"/>
              </a:lnSpc>
              <a:spcBef>
                <a:spcPts val="0"/>
              </a:spcBef>
              <a:spcAft>
                <a:spcPts val="0"/>
              </a:spcAft>
              <a:buNone/>
            </a:pPr>
            <a:r>
              <a:t/>
            </a:r>
            <a:endParaRPr b="0" sz="2500">
              <a:solidFill>
                <a:schemeClr val="dk1"/>
              </a:solidFill>
              <a:latin typeface="Arial"/>
              <a:ea typeface="Arial"/>
              <a:cs typeface="Arial"/>
              <a:sym typeface="Arial"/>
            </a:endParaRPr>
          </a:p>
          <a:p>
            <a:pPr indent="-387350" lvl="0" marL="457200" rtl="0" algn="l">
              <a:lnSpc>
                <a:spcPct val="115000"/>
              </a:lnSpc>
              <a:spcBef>
                <a:spcPts val="0"/>
              </a:spcBef>
              <a:spcAft>
                <a:spcPts val="0"/>
              </a:spcAft>
              <a:buSzPts val="2500"/>
              <a:buChar char="●"/>
            </a:pPr>
            <a:r>
              <a:rPr b="0" lang="en-US" sz="2500">
                <a:solidFill>
                  <a:schemeClr val="dk1"/>
                </a:solidFill>
                <a:latin typeface="Arial"/>
                <a:ea typeface="Arial"/>
                <a:cs typeface="Arial"/>
                <a:sym typeface="Arial"/>
              </a:rPr>
              <a:t>How could the process of learning from the Literacy lesson be demonstrated?</a:t>
            </a:r>
            <a:endParaRPr b="0" sz="2500">
              <a:solidFill>
                <a:schemeClr val="dk1"/>
              </a:solidFill>
              <a:latin typeface="Arial"/>
              <a:ea typeface="Arial"/>
              <a:cs typeface="Arial"/>
              <a:sym typeface="Arial"/>
            </a:endParaRPr>
          </a:p>
          <a:p>
            <a:pPr indent="0" lvl="0" marL="457200" rtl="0" algn="l">
              <a:lnSpc>
                <a:spcPct val="115000"/>
              </a:lnSpc>
              <a:spcBef>
                <a:spcPts val="0"/>
              </a:spcBef>
              <a:spcAft>
                <a:spcPts val="0"/>
              </a:spcAft>
              <a:buNone/>
            </a:pPr>
            <a:r>
              <a:t/>
            </a:r>
            <a:endParaRPr b="0" sz="2500">
              <a:solidFill>
                <a:schemeClr val="dk1"/>
              </a:solidFill>
              <a:latin typeface="Arial"/>
              <a:ea typeface="Arial"/>
              <a:cs typeface="Arial"/>
              <a:sym typeface="Arial"/>
            </a:endParaRPr>
          </a:p>
          <a:p>
            <a:pPr indent="-387350" lvl="0" marL="457200" rtl="0" algn="l">
              <a:lnSpc>
                <a:spcPct val="115000"/>
              </a:lnSpc>
              <a:spcBef>
                <a:spcPts val="0"/>
              </a:spcBef>
              <a:spcAft>
                <a:spcPts val="0"/>
              </a:spcAft>
              <a:buSzPts val="2500"/>
              <a:buChar char="●"/>
            </a:pPr>
            <a:r>
              <a:rPr b="0" lang="en-US" sz="2500">
                <a:solidFill>
                  <a:schemeClr val="dk1"/>
                </a:solidFill>
                <a:latin typeface="Arial"/>
                <a:ea typeface="Arial"/>
                <a:cs typeface="Arial"/>
                <a:sym typeface="Arial"/>
              </a:rPr>
              <a:t>What challenges exist in demonstrating the learning process rather than a final product?  Discuss for each of the 5 arts disciplines.</a:t>
            </a:r>
            <a:endParaRPr b="0" sz="2500"/>
          </a:p>
          <a:p>
            <a:pPr indent="0" lvl="0" marL="0" rtl="0" algn="l">
              <a:spcBef>
                <a:spcPts val="1000"/>
              </a:spcBef>
              <a:spcAft>
                <a:spcPts val="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67" name="Google Shape;367;p48"/>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a:p>
            <a:pPr indent="-431800" lvl="0" marL="457200" rtl="0" algn="l">
              <a:spcBef>
                <a:spcPts val="1000"/>
              </a:spcBef>
              <a:spcAft>
                <a:spcPts val="0"/>
              </a:spcAft>
              <a:buSzPts val="3200"/>
              <a:buChar char="●"/>
            </a:pPr>
            <a:r>
              <a:rPr lang="en-US"/>
              <a:t>Accessible standards</a:t>
            </a:r>
            <a:endParaRPr/>
          </a:p>
          <a:p>
            <a:pPr indent="0" lvl="0" marL="457200" rtl="0" algn="l">
              <a:spcBef>
                <a:spcPts val="100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4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73" name="Google Shape;373;p49"/>
          <p:cNvSpPr txBox="1"/>
          <p:nvPr>
            <p:ph idx="2" type="body"/>
          </p:nvPr>
        </p:nvSpPr>
        <p:spPr>
          <a:xfrm>
            <a:off x="1300800" y="1140425"/>
            <a:ext cx="9590400" cy="4911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What is UDL?</a:t>
            </a:r>
            <a:endParaRPr/>
          </a:p>
          <a:p>
            <a:pPr indent="0" lvl="0" marL="0" rtl="0" algn="l">
              <a:spcBef>
                <a:spcPts val="1000"/>
              </a:spcBef>
              <a:spcAft>
                <a:spcPts val="0"/>
              </a:spcAft>
              <a:buClr>
                <a:schemeClr val="dk1"/>
              </a:buClr>
              <a:buSzPts val="1100"/>
              <a:buFont typeface="Arial"/>
              <a:buNone/>
            </a:pPr>
            <a:r>
              <a:rPr b="0" lang="en-US" sz="2400">
                <a:solidFill>
                  <a:srgbClr val="3F3F3F"/>
                </a:solidFill>
                <a:latin typeface="Arial"/>
                <a:ea typeface="Arial"/>
                <a:cs typeface="Arial"/>
                <a:sym typeface="Arial"/>
              </a:rPr>
              <a:t>“Universal Design for Learning (UDL) is a research-based framework for improving student learning experiences and outcomes through careful instructional planning focused on the varied needs of all students, including students with disabilities, advanced and gifted learners, and English learners. The principles of UDL emphasize providing multiple means of representation, action and expression, and engagement and options for various cognitive, communicative, physical, meta-cognitive, and other means of participating in learning and assessment tasks. ”</a:t>
            </a:r>
            <a:endParaRPr b="0" sz="2400">
              <a:solidFill>
                <a:srgbClr val="3F3F3F"/>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2400">
                <a:solidFill>
                  <a:srgbClr val="3F3F3F"/>
                </a:solidFill>
                <a:latin typeface="Arial"/>
                <a:ea typeface="Arial"/>
                <a:cs typeface="Arial"/>
                <a:sym typeface="Arial"/>
              </a:rPr>
              <a:t>- CAS Introduction, page 19</a:t>
            </a:r>
            <a:endParaRPr b="0" sz="2400">
              <a:solidFill>
                <a:srgbClr val="3F3F3F"/>
              </a:solidFill>
              <a:latin typeface="Arial"/>
              <a:ea typeface="Arial"/>
              <a:cs typeface="Arial"/>
              <a:sym typeface="Arial"/>
            </a:endParaRPr>
          </a:p>
          <a:p>
            <a:pPr indent="0" lvl="0" marL="0" rtl="0" algn="l">
              <a:spcBef>
                <a:spcPts val="1000"/>
              </a:spcBef>
              <a:spcAft>
                <a:spcPts val="0"/>
              </a:spcAft>
              <a:buNone/>
            </a:pPr>
            <a:r>
              <a:t/>
            </a:r>
            <a:endParaRPr/>
          </a:p>
          <a:p>
            <a:pPr indent="0" lvl="0" marL="457200" rtl="0" algn="l">
              <a:spcBef>
                <a:spcPts val="1000"/>
              </a:spcBef>
              <a:spcAft>
                <a:spcPts val="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5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79" name="Google Shape;379;p5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US" sz="4400">
                <a:solidFill>
                  <a:srgbClr val="8064A2"/>
                </a:solidFill>
                <a:latin typeface="Arial"/>
                <a:ea typeface="Arial"/>
                <a:cs typeface="Arial"/>
                <a:sym typeface="Arial"/>
              </a:rPr>
              <a:t>Essential for Some, Good for All</a:t>
            </a:r>
            <a:endParaRPr b="1" sz="4400">
              <a:solidFill>
                <a:srgbClr val="8064A2"/>
              </a:solidFill>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Clr>
                <a:srgbClr val="888888"/>
              </a:buClr>
              <a:buSzPts val="2400"/>
              <a:buFont typeface="Arial"/>
              <a:buNone/>
            </a:pPr>
            <a:r>
              <a:rPr lang="en-US" sz="2400" u="sng">
                <a:solidFill>
                  <a:srgbClr val="0000FF"/>
                </a:solidFill>
                <a:latin typeface="Arial"/>
                <a:ea typeface="Arial"/>
                <a:cs typeface="Arial"/>
                <a:sym typeface="Arial"/>
                <a:hlinkClick r:id="rId3">
                  <a:extLst>
                    <a:ext uri="{A12FA001-AC4F-418D-AE19-62706E023703}">
                      <ahyp:hlinkClr val="tx"/>
                    </a:ext>
                  </a:extLst>
                </a:hlinkClick>
              </a:rPr>
              <a:t>https://www.youtube.com/watch?v=pGLTJw0GSxk</a:t>
            </a:r>
            <a:endParaRPr/>
          </a:p>
        </p:txBody>
      </p:sp>
      <p:sp>
        <p:nvSpPr>
          <p:cNvPr id="380" name="Google Shape;380;p50"/>
          <p:cNvSpPr txBox="1"/>
          <p:nvPr>
            <p:ph idx="2" type="body"/>
          </p:nvPr>
        </p:nvSpPr>
        <p:spPr>
          <a:xfrm>
            <a:off x="1300875" y="1447800"/>
            <a:ext cx="9590400" cy="2049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UDL is an approach that is:</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86" name="Google Shape;386;p51"/>
          <p:cNvSpPr txBox="1"/>
          <p:nvPr>
            <p:ph idx="2" type="body"/>
          </p:nvPr>
        </p:nvSpPr>
        <p:spPr>
          <a:xfrm>
            <a:off x="8395025" y="2366475"/>
            <a:ext cx="3102900" cy="2991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a:solidFill>
                  <a:schemeClr val="dk1"/>
                </a:solidFill>
                <a:latin typeface="Arial"/>
                <a:ea typeface="Arial"/>
                <a:cs typeface="Arial"/>
                <a:sym typeface="Arial"/>
              </a:rPr>
              <a:t>Universal Design for Learning Guidelines</a:t>
            </a:r>
            <a:endParaRPr/>
          </a:p>
        </p:txBody>
      </p:sp>
      <p:pic>
        <p:nvPicPr>
          <p:cNvPr id="387" name="Google Shape;387;p51"/>
          <p:cNvPicPr preferRelativeResize="0"/>
          <p:nvPr/>
        </p:nvPicPr>
        <p:blipFill>
          <a:blip r:embed="rId3">
            <a:alphaModFix/>
          </a:blip>
          <a:stretch>
            <a:fillRect/>
          </a:stretch>
        </p:blipFill>
        <p:spPr>
          <a:xfrm>
            <a:off x="937725" y="1022488"/>
            <a:ext cx="7222876" cy="567897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93" name="Google Shape;393;p52"/>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b="1" sz="4400">
              <a:solidFill>
                <a:srgbClr val="8064A2"/>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b="1" sz="4400">
              <a:solidFill>
                <a:srgbClr val="8064A2"/>
              </a:solidFill>
              <a:latin typeface="Arial"/>
              <a:ea typeface="Arial"/>
              <a:cs typeface="Arial"/>
              <a:sym typeface="Arial"/>
            </a:endParaRPr>
          </a:p>
        </p:txBody>
      </p:sp>
      <p:sp>
        <p:nvSpPr>
          <p:cNvPr id="394" name="Google Shape;394;p52"/>
          <p:cNvSpPr txBox="1"/>
          <p:nvPr>
            <p:ph idx="2" type="body"/>
          </p:nvPr>
        </p:nvSpPr>
        <p:spPr>
          <a:xfrm>
            <a:off x="1300875" y="1130450"/>
            <a:ext cx="9590400" cy="2367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The Myth of Average: Todd Rose</a:t>
            </a:r>
            <a:endParaRPr/>
          </a:p>
        </p:txBody>
      </p:sp>
      <p:pic>
        <p:nvPicPr>
          <p:cNvPr id="395" name="Google Shape;395;p52">
            <a:hlinkClick r:id="rId3"/>
          </p:cNvPr>
          <p:cNvPicPr preferRelativeResize="0"/>
          <p:nvPr/>
        </p:nvPicPr>
        <p:blipFill rotWithShape="1">
          <a:blip r:embed="rId4">
            <a:alphaModFix/>
          </a:blip>
          <a:srcRect b="0" l="0" r="0" t="0"/>
          <a:stretch/>
        </p:blipFill>
        <p:spPr>
          <a:xfrm>
            <a:off x="1527025" y="2213600"/>
            <a:ext cx="8089250" cy="396972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01" name="Google Shape;401;p53"/>
          <p:cNvSpPr txBox="1"/>
          <p:nvPr>
            <p:ph idx="2" type="body"/>
          </p:nvPr>
        </p:nvSpPr>
        <p:spPr>
          <a:xfrm>
            <a:off x="1338524" y="11020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Myth of Average in Education</a:t>
            </a:r>
            <a:endParaRPr/>
          </a:p>
        </p:txBody>
      </p:sp>
      <p:pic>
        <p:nvPicPr>
          <p:cNvPr id="402" name="Google Shape;402;p53"/>
          <p:cNvPicPr preferRelativeResize="0"/>
          <p:nvPr/>
        </p:nvPicPr>
        <p:blipFill>
          <a:blip r:embed="rId3">
            <a:alphaModFix/>
          </a:blip>
          <a:stretch>
            <a:fillRect/>
          </a:stretch>
        </p:blipFill>
        <p:spPr>
          <a:xfrm>
            <a:off x="2639494" y="1963181"/>
            <a:ext cx="6913025" cy="3837375"/>
          </a:xfrm>
          <a:prstGeom prst="rect">
            <a:avLst/>
          </a:prstGeom>
          <a:noFill/>
          <a:ln>
            <a:noFill/>
          </a:ln>
        </p:spPr>
      </p:pic>
      <p:pic>
        <p:nvPicPr>
          <p:cNvPr id="403" name="Google Shape;403;p53"/>
          <p:cNvPicPr preferRelativeResize="0"/>
          <p:nvPr/>
        </p:nvPicPr>
        <p:blipFill>
          <a:blip r:embed="rId4">
            <a:alphaModFix/>
          </a:blip>
          <a:stretch>
            <a:fillRect/>
          </a:stretch>
        </p:blipFill>
        <p:spPr>
          <a:xfrm>
            <a:off x="4839650" y="5896603"/>
            <a:ext cx="2771775" cy="4381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pic>
        <p:nvPicPr>
          <p:cNvPr id="409" name="Google Shape;409;p54"/>
          <p:cNvPicPr preferRelativeResize="0"/>
          <p:nvPr/>
        </p:nvPicPr>
        <p:blipFill>
          <a:blip r:embed="rId3">
            <a:alphaModFix/>
          </a:blip>
          <a:stretch>
            <a:fillRect/>
          </a:stretch>
        </p:blipFill>
        <p:spPr>
          <a:xfrm>
            <a:off x="1628427" y="1656048"/>
            <a:ext cx="9010600" cy="39545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5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pic>
        <p:nvPicPr>
          <p:cNvPr id="415" name="Google Shape;415;p55"/>
          <p:cNvPicPr preferRelativeResize="0"/>
          <p:nvPr/>
        </p:nvPicPr>
        <p:blipFill>
          <a:blip r:embed="rId3">
            <a:alphaModFix/>
          </a:blip>
          <a:stretch>
            <a:fillRect/>
          </a:stretch>
        </p:blipFill>
        <p:spPr>
          <a:xfrm>
            <a:off x="2031525" y="1077025"/>
            <a:ext cx="6953450" cy="57809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1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Overview of Module</a:t>
            </a:r>
            <a:endParaRPr/>
          </a:p>
        </p:txBody>
      </p:sp>
      <p:sp>
        <p:nvSpPr>
          <p:cNvPr id="58" name="Google Shape;58;p11"/>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You will become familiar with:</a:t>
            </a:r>
            <a:endParaRPr/>
          </a:p>
          <a:p>
            <a:pPr indent="-387350" lvl="0" marL="457200" rtl="0" algn="l">
              <a:lnSpc>
                <a:spcPct val="100000"/>
              </a:lnSpc>
              <a:spcBef>
                <a:spcPts val="0"/>
              </a:spcBef>
              <a:spcAft>
                <a:spcPts val="0"/>
              </a:spcAft>
              <a:buSzPts val="2500"/>
              <a:buFont typeface="Calibri"/>
              <a:buChar char="●"/>
            </a:pPr>
            <a:r>
              <a:rPr lang="en-US"/>
              <a:t>The structure of the California Arts Standards</a:t>
            </a:r>
            <a:endParaRPr/>
          </a:p>
          <a:p>
            <a:pPr indent="-387350" lvl="0" marL="457200" rtl="0" algn="l">
              <a:lnSpc>
                <a:spcPct val="100000"/>
              </a:lnSpc>
              <a:spcBef>
                <a:spcPts val="0"/>
              </a:spcBef>
              <a:spcAft>
                <a:spcPts val="0"/>
              </a:spcAft>
              <a:buSzPts val="2500"/>
              <a:buFont typeface="Calibri"/>
              <a:buChar char="●"/>
            </a:pPr>
            <a:r>
              <a:rPr lang="en-US"/>
              <a:t>The purpose of the California Arts Standards</a:t>
            </a:r>
            <a:endParaRPr/>
          </a:p>
          <a:p>
            <a:pPr indent="-387350" lvl="0" marL="457200" rtl="0" algn="l">
              <a:lnSpc>
                <a:spcPct val="100000"/>
              </a:lnSpc>
              <a:spcBef>
                <a:spcPts val="0"/>
              </a:spcBef>
              <a:spcAft>
                <a:spcPts val="0"/>
              </a:spcAft>
              <a:buSzPts val="2500"/>
              <a:buFont typeface="Calibri"/>
              <a:buChar char="●"/>
            </a:pPr>
            <a:r>
              <a:rPr lang="en-US"/>
              <a:t>What is new about the California Arts Standards</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21" name="Google Shape;421;p56"/>
          <p:cNvSpPr txBox="1"/>
          <p:nvPr>
            <p:ph idx="2" type="body"/>
          </p:nvPr>
        </p:nvSpPr>
        <p:spPr>
          <a:xfrm>
            <a:off x="1338524" y="13147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Copernican Shift</a:t>
            </a:r>
            <a:endParaRPr/>
          </a:p>
        </p:txBody>
      </p:sp>
      <p:pic>
        <p:nvPicPr>
          <p:cNvPr id="422" name="Google Shape;422;p56"/>
          <p:cNvPicPr preferRelativeResize="0"/>
          <p:nvPr/>
        </p:nvPicPr>
        <p:blipFill>
          <a:blip r:embed="rId3">
            <a:alphaModFix/>
          </a:blip>
          <a:stretch>
            <a:fillRect/>
          </a:stretch>
        </p:blipFill>
        <p:spPr>
          <a:xfrm>
            <a:off x="2147882" y="2252832"/>
            <a:ext cx="7896250" cy="38188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28" name="Google Shape;428;p57"/>
          <p:cNvSpPr txBox="1"/>
          <p:nvPr>
            <p:ph idx="1" type="body"/>
          </p:nvPr>
        </p:nvSpPr>
        <p:spPr>
          <a:xfrm>
            <a:off x="1300800" y="1882023"/>
            <a:ext cx="9590400" cy="482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3600">
                <a:solidFill>
                  <a:srgbClr val="292934"/>
                </a:solidFill>
                <a:latin typeface="Arial"/>
                <a:ea typeface="Arial"/>
                <a:cs typeface="Arial"/>
                <a:sym typeface="Arial"/>
              </a:rPr>
              <a:t>“When students encounter difficulty, the curriculum – not the learner – is assumed to be inadequate to meet the varied and diverse needs of learners.  This replaces the old practice of jumping to label learners as ‘disabled’ or ‘challenged’ when they encounter difficulty with a curriculum that offers limited paths to success.”</a:t>
            </a:r>
            <a:endParaRPr sz="3600">
              <a:solidFill>
                <a:srgbClr val="292934"/>
              </a:solidFill>
              <a:latin typeface="Arial"/>
              <a:ea typeface="Arial"/>
              <a:cs typeface="Arial"/>
              <a:sym typeface="Arial"/>
            </a:endParaRPr>
          </a:p>
          <a:p>
            <a:pPr indent="0" lvl="0" marL="0" rtl="0" algn="r">
              <a:lnSpc>
                <a:spcPct val="115000"/>
              </a:lnSpc>
              <a:spcBef>
                <a:spcPts val="600"/>
              </a:spcBef>
              <a:spcAft>
                <a:spcPts val="0"/>
              </a:spcAft>
              <a:buClr>
                <a:schemeClr val="dk1"/>
              </a:buClr>
              <a:buSzPts val="1100"/>
              <a:buFont typeface="Arial"/>
              <a:buNone/>
            </a:pPr>
            <a:r>
              <a:rPr lang="en-US" sz="1100" u="sng">
                <a:solidFill>
                  <a:srgbClr val="292934"/>
                </a:solidFill>
                <a:latin typeface="Arial"/>
                <a:ea typeface="Arial"/>
                <a:cs typeface="Arial"/>
                <a:sym typeface="Arial"/>
              </a:rPr>
              <a:t>Universal Design for Learning: Theory and Practice </a:t>
            </a:r>
            <a:r>
              <a:rPr lang="en-US" sz="1100">
                <a:solidFill>
                  <a:srgbClr val="292934"/>
                </a:solidFill>
                <a:latin typeface="Arial"/>
                <a:ea typeface="Arial"/>
                <a:cs typeface="Arial"/>
                <a:sym typeface="Arial"/>
              </a:rPr>
              <a:t>by Anne Meyer, David H. Rose, and David Gordon</a:t>
            </a:r>
            <a:endParaRPr sz="1100">
              <a:solidFill>
                <a:srgbClr val="292934"/>
              </a:solidFill>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sp>
        <p:nvSpPr>
          <p:cNvPr id="429" name="Google Shape;429;p57"/>
          <p:cNvSpPr txBox="1"/>
          <p:nvPr>
            <p:ph idx="2" type="body"/>
          </p:nvPr>
        </p:nvSpPr>
        <p:spPr>
          <a:xfrm>
            <a:off x="1300800" y="964625"/>
            <a:ext cx="9590400" cy="9396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Copernican Shift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35" name="Google Shape;435;p58"/>
          <p:cNvSpPr txBox="1"/>
          <p:nvPr>
            <p:ph idx="2" type="body"/>
          </p:nvPr>
        </p:nvSpPr>
        <p:spPr>
          <a:xfrm>
            <a:off x="1300875" y="1447800"/>
            <a:ext cx="9590400" cy="4777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b="0" lang="en-US" sz="2400">
                <a:solidFill>
                  <a:schemeClr val="dk1"/>
                </a:solidFill>
                <a:latin typeface="Arial"/>
                <a:ea typeface="Arial"/>
                <a:cs typeface="Arial"/>
                <a:sym typeface="Arial"/>
              </a:rPr>
              <a:t>California </a:t>
            </a:r>
            <a:r>
              <a:rPr b="0" i="1" lang="en-US" sz="2400">
                <a:solidFill>
                  <a:schemeClr val="dk1"/>
                </a:solidFill>
                <a:latin typeface="Arial"/>
                <a:ea typeface="Arial"/>
                <a:cs typeface="Arial"/>
                <a:sym typeface="Arial"/>
              </a:rPr>
              <a:t>Education Code</a:t>
            </a:r>
            <a:r>
              <a:rPr b="0" lang="en-US" sz="2400">
                <a:solidFill>
                  <a:schemeClr val="dk1"/>
                </a:solidFill>
                <a:latin typeface="Arial"/>
                <a:ea typeface="Arial"/>
                <a:cs typeface="Arial"/>
                <a:sym typeface="Arial"/>
              </a:rPr>
              <a:t> </a:t>
            </a:r>
            <a:r>
              <a:rPr b="0" i="1" lang="en-US" sz="2400">
                <a:solidFill>
                  <a:schemeClr val="dk1"/>
                </a:solidFill>
                <a:latin typeface="Arial"/>
                <a:ea typeface="Arial"/>
                <a:cs typeface="Arial"/>
                <a:sym typeface="Arial"/>
              </a:rPr>
              <a:t>Section </a:t>
            </a:r>
            <a:r>
              <a:rPr b="0" lang="en-US" sz="2400">
                <a:solidFill>
                  <a:schemeClr val="dk1"/>
                </a:solidFill>
                <a:latin typeface="Arial"/>
                <a:ea typeface="Arial"/>
                <a:cs typeface="Arial"/>
                <a:sym typeface="Arial"/>
              </a:rPr>
              <a:t>33080,</a:t>
            </a:r>
            <a:endParaRPr b="0" sz="2400">
              <a:solidFill>
                <a:schemeClr val="dk1"/>
              </a:solidFill>
              <a:latin typeface="Arial"/>
              <a:ea typeface="Arial"/>
              <a:cs typeface="Arial"/>
              <a:sym typeface="Arial"/>
            </a:endParaRPr>
          </a:p>
          <a:p>
            <a:pPr indent="0" lvl="0" marL="0" rtl="0" algn="l">
              <a:spcBef>
                <a:spcPts val="1000"/>
              </a:spcBef>
              <a:spcAft>
                <a:spcPts val="0"/>
              </a:spcAft>
              <a:buNone/>
            </a:pPr>
            <a:r>
              <a:rPr b="0" lang="en-US" sz="2400">
                <a:solidFill>
                  <a:schemeClr val="dk1"/>
                </a:solidFill>
                <a:latin typeface="Arial"/>
                <a:ea typeface="Arial"/>
                <a:cs typeface="Arial"/>
                <a:sym typeface="Arial"/>
              </a:rPr>
              <a:t>Purpose of the Educational System</a:t>
            </a:r>
            <a:endParaRPr b="0" sz="24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a:p>
            <a:pPr indent="0" lvl="0" marL="0" rtl="0" algn="ctr">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“Each child is a unique person, with unique needs, and the purpose of the education system of this state is to enable each child to develop all of his or her own potential.”</a:t>
            </a:r>
            <a:endParaRPr b="0" sz="36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#1</a:t>
            </a:r>
            <a:endParaRPr/>
          </a:p>
        </p:txBody>
      </p:sp>
      <p:sp>
        <p:nvSpPr>
          <p:cNvPr id="441" name="Google Shape;441;p59"/>
          <p:cNvSpPr txBox="1"/>
          <p:nvPr>
            <p:ph idx="1" type="body"/>
          </p:nvPr>
        </p:nvSpPr>
        <p:spPr>
          <a:xfrm>
            <a:off x="679350" y="2343075"/>
            <a:ext cx="10526100" cy="35172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3000">
                <a:solidFill>
                  <a:schemeClr val="dk2"/>
                </a:solidFill>
                <a:latin typeface="Lato"/>
                <a:ea typeface="Lato"/>
                <a:cs typeface="Lato"/>
                <a:sym typeface="Lato"/>
              </a:rPr>
              <a:t>In discipline-based groups, </a:t>
            </a:r>
            <a:endParaRPr sz="3000">
              <a:solidFill>
                <a:schemeClr val="dk2"/>
              </a:solidFill>
              <a:latin typeface="Lato"/>
              <a:ea typeface="Lato"/>
              <a:cs typeface="Lato"/>
              <a:sym typeface="Lato"/>
            </a:endParaRPr>
          </a:p>
          <a:p>
            <a:pPr indent="-419100" lvl="0" marL="457200" rtl="0" algn="l">
              <a:lnSpc>
                <a:spcPct val="115000"/>
              </a:lnSpc>
              <a:spcBef>
                <a:spcPts val="160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Examine the standards.</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Locate parts 1-5.</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Identify patterns in the standards.</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Share 3-5 insights with your colleagues.</a:t>
            </a:r>
            <a:endParaRPr sz="3000">
              <a:solidFill>
                <a:schemeClr val="dk2"/>
              </a:solidFill>
              <a:latin typeface="Lato"/>
              <a:ea typeface="Lato"/>
              <a:cs typeface="Lato"/>
              <a:sym typeface="Lato"/>
            </a:endParaRPr>
          </a:p>
          <a:p>
            <a:pPr indent="0" lvl="0" marL="0" rtl="0" algn="l">
              <a:spcBef>
                <a:spcPts val="1600"/>
              </a:spcBef>
              <a:spcAft>
                <a:spcPts val="0"/>
              </a:spcAft>
              <a:buNone/>
            </a:pPr>
            <a:r>
              <a:t/>
            </a:r>
            <a:endParaRPr>
              <a:solidFill>
                <a:schemeClr val="dk2"/>
              </a:solidFill>
            </a:endParaRPr>
          </a:p>
        </p:txBody>
      </p:sp>
      <p:sp>
        <p:nvSpPr>
          <p:cNvPr id="442" name="Google Shape;442;p59"/>
          <p:cNvSpPr txBox="1"/>
          <p:nvPr>
            <p:ph idx="2" type="body"/>
          </p:nvPr>
        </p:nvSpPr>
        <p:spPr>
          <a:xfrm>
            <a:off x="1147199" y="11212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sz="3600"/>
              <a:t>CAS Scavenger Hunt </a:t>
            </a:r>
            <a:endParaRPr sz="3600"/>
          </a:p>
        </p:txBody>
      </p:sp>
      <p:pic>
        <p:nvPicPr>
          <p:cNvPr id="443" name="Google Shape;443;p59"/>
          <p:cNvPicPr preferRelativeResize="0"/>
          <p:nvPr/>
        </p:nvPicPr>
        <p:blipFill>
          <a:blip r:embed="rId3">
            <a:alphaModFix/>
          </a:blip>
          <a:stretch>
            <a:fillRect/>
          </a:stretch>
        </p:blipFill>
        <p:spPr>
          <a:xfrm>
            <a:off x="8465965" y="2343075"/>
            <a:ext cx="2739485" cy="2745199"/>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Parts of the Arts Standards</a:t>
            </a:r>
            <a:endParaRPr/>
          </a:p>
        </p:txBody>
      </p:sp>
      <p:grpSp>
        <p:nvGrpSpPr>
          <p:cNvPr id="449" name="Google Shape;449;p60"/>
          <p:cNvGrpSpPr/>
          <p:nvPr/>
        </p:nvGrpSpPr>
        <p:grpSpPr>
          <a:xfrm>
            <a:off x="870225" y="2141025"/>
            <a:ext cx="10527000" cy="846875"/>
            <a:chOff x="870225" y="2141025"/>
            <a:chExt cx="10527000" cy="846875"/>
          </a:xfrm>
        </p:grpSpPr>
        <p:sp>
          <p:nvSpPr>
            <p:cNvPr id="450" name="Google Shape;450;p60"/>
            <p:cNvSpPr/>
            <p:nvPr/>
          </p:nvSpPr>
          <p:spPr>
            <a:xfrm>
              <a:off x="870225" y="21410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451" name="Google Shape;451;p60"/>
            <p:cNvSpPr/>
            <p:nvPr/>
          </p:nvSpPr>
          <p:spPr>
            <a:xfrm>
              <a:off x="1881525" y="21410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Anchor Standards </a:t>
              </a:r>
              <a:r>
                <a:rPr lang="en-US" sz="1200">
                  <a:solidFill>
                    <a:schemeClr val="dk1"/>
                  </a:solidFill>
                  <a:latin typeface="Calibri"/>
                  <a:ea typeface="Calibri"/>
                  <a:cs typeface="Calibri"/>
                  <a:sym typeface="Calibri"/>
                </a:rPr>
                <a:t>(11)</a:t>
              </a:r>
              <a:endParaRPr sz="1200">
                <a:solidFill>
                  <a:schemeClr val="dk1"/>
                </a:solidFill>
                <a:latin typeface="Calibri"/>
                <a:ea typeface="Calibri"/>
                <a:cs typeface="Calibri"/>
                <a:sym typeface="Calibri"/>
              </a:endParaRPr>
            </a:p>
          </p:txBody>
        </p:sp>
        <p:sp>
          <p:nvSpPr>
            <p:cNvPr id="452" name="Google Shape;452;p60"/>
            <p:cNvSpPr/>
            <p:nvPr/>
          </p:nvSpPr>
          <p:spPr>
            <a:xfrm>
              <a:off x="1209225" y="2278988"/>
              <a:ext cx="672300" cy="619800"/>
            </a:xfrm>
            <a:prstGeom prst="ellipse">
              <a:avLst/>
            </a:prstGeom>
            <a:solidFill>
              <a:srgbClr val="F4CCCC"/>
            </a:solidFill>
            <a:ln cap="flat" cmpd="sng" w="952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60"/>
            <p:cNvSpPr txBox="1"/>
            <p:nvPr/>
          </p:nvSpPr>
          <p:spPr>
            <a:xfrm>
              <a:off x="1170075" y="2189900"/>
              <a:ext cx="7506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2</a:t>
              </a:r>
              <a:endParaRPr sz="3600">
                <a:solidFill>
                  <a:schemeClr val="dk1"/>
                </a:solidFill>
                <a:latin typeface="Calibri"/>
                <a:ea typeface="Calibri"/>
                <a:cs typeface="Calibri"/>
                <a:sym typeface="Calibri"/>
              </a:endParaRPr>
            </a:p>
          </p:txBody>
        </p:sp>
      </p:grpSp>
      <p:grpSp>
        <p:nvGrpSpPr>
          <p:cNvPr id="454" name="Google Shape;454;p60"/>
          <p:cNvGrpSpPr/>
          <p:nvPr/>
        </p:nvGrpSpPr>
        <p:grpSpPr>
          <a:xfrm>
            <a:off x="903100" y="4262050"/>
            <a:ext cx="10527000" cy="798000"/>
            <a:chOff x="903100" y="4262050"/>
            <a:chExt cx="10527000" cy="798000"/>
          </a:xfrm>
        </p:grpSpPr>
        <p:sp>
          <p:nvSpPr>
            <p:cNvPr id="455" name="Google Shape;455;p60"/>
            <p:cNvSpPr/>
            <p:nvPr/>
          </p:nvSpPr>
          <p:spPr>
            <a:xfrm>
              <a:off x="903100" y="4262050"/>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60"/>
            <p:cNvSpPr/>
            <p:nvPr/>
          </p:nvSpPr>
          <p:spPr>
            <a:xfrm>
              <a:off x="2724200" y="4262050"/>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Process Components </a:t>
              </a:r>
              <a:r>
                <a:rPr lang="en-US" sz="1200">
                  <a:solidFill>
                    <a:schemeClr val="dk1"/>
                  </a:solidFill>
                  <a:latin typeface="Calibri"/>
                  <a:ea typeface="Calibri"/>
                  <a:cs typeface="Calibri"/>
                  <a:sym typeface="Calibri"/>
                </a:rPr>
                <a:t>(verbs)</a:t>
              </a:r>
              <a:endParaRPr sz="1200">
                <a:solidFill>
                  <a:schemeClr val="dk1"/>
                </a:solidFill>
                <a:latin typeface="Calibri"/>
                <a:ea typeface="Calibri"/>
                <a:cs typeface="Calibri"/>
                <a:sym typeface="Calibri"/>
              </a:endParaRPr>
            </a:p>
          </p:txBody>
        </p:sp>
        <p:sp>
          <p:nvSpPr>
            <p:cNvPr id="457" name="Google Shape;457;p60"/>
            <p:cNvSpPr/>
            <p:nvPr/>
          </p:nvSpPr>
          <p:spPr>
            <a:xfrm>
              <a:off x="2051900" y="4351150"/>
              <a:ext cx="672300" cy="619800"/>
            </a:xfrm>
            <a:prstGeom prst="ellipse">
              <a:avLst/>
            </a:prstGeom>
            <a:solidFill>
              <a:srgbClr val="B6D7A8"/>
            </a:solidFill>
            <a:ln cap="flat" cmpd="sng" w="9525">
              <a:solidFill>
                <a:srgbClr val="B6D7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60"/>
            <p:cNvSpPr txBox="1"/>
            <p:nvPr/>
          </p:nvSpPr>
          <p:spPr>
            <a:xfrm>
              <a:off x="1675850" y="4262050"/>
              <a:ext cx="1424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4</a:t>
              </a:r>
              <a:endParaRPr sz="3600">
                <a:solidFill>
                  <a:schemeClr val="dk1"/>
                </a:solidFill>
                <a:latin typeface="Calibri"/>
                <a:ea typeface="Calibri"/>
                <a:cs typeface="Calibri"/>
                <a:sym typeface="Calibri"/>
              </a:endParaRPr>
            </a:p>
          </p:txBody>
        </p:sp>
      </p:grpSp>
      <p:grpSp>
        <p:nvGrpSpPr>
          <p:cNvPr id="459" name="Google Shape;459;p60"/>
          <p:cNvGrpSpPr/>
          <p:nvPr/>
        </p:nvGrpSpPr>
        <p:grpSpPr>
          <a:xfrm>
            <a:off x="903100" y="5298125"/>
            <a:ext cx="10527000" cy="1024500"/>
            <a:chOff x="903100" y="5298125"/>
            <a:chExt cx="10527000" cy="1024500"/>
          </a:xfrm>
        </p:grpSpPr>
        <p:sp>
          <p:nvSpPr>
            <p:cNvPr id="460" name="Google Shape;460;p60"/>
            <p:cNvSpPr/>
            <p:nvPr/>
          </p:nvSpPr>
          <p:spPr>
            <a:xfrm>
              <a:off x="903100" y="52981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60"/>
            <p:cNvSpPr/>
            <p:nvPr/>
          </p:nvSpPr>
          <p:spPr>
            <a:xfrm>
              <a:off x="3232725" y="52981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Performance Standards </a:t>
              </a:r>
              <a:r>
                <a:rPr lang="en-US" sz="1200">
                  <a:solidFill>
                    <a:schemeClr val="dk1"/>
                  </a:solidFill>
                  <a:latin typeface="Calibri"/>
                  <a:ea typeface="Calibri"/>
                  <a:cs typeface="Calibri"/>
                  <a:sym typeface="Calibri"/>
                </a:rPr>
                <a:t>(discipline specific)</a:t>
              </a:r>
              <a:endParaRPr sz="1200">
                <a:solidFill>
                  <a:schemeClr val="dk1"/>
                </a:solidFill>
                <a:latin typeface="Calibri"/>
                <a:ea typeface="Calibri"/>
                <a:cs typeface="Calibri"/>
                <a:sym typeface="Calibri"/>
              </a:endParaRPr>
            </a:p>
          </p:txBody>
        </p:sp>
        <p:sp>
          <p:nvSpPr>
            <p:cNvPr id="462" name="Google Shape;462;p60"/>
            <p:cNvSpPr/>
            <p:nvPr/>
          </p:nvSpPr>
          <p:spPr>
            <a:xfrm>
              <a:off x="2560425" y="5387225"/>
              <a:ext cx="672300" cy="6198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60"/>
            <p:cNvSpPr txBox="1"/>
            <p:nvPr/>
          </p:nvSpPr>
          <p:spPr>
            <a:xfrm>
              <a:off x="2241075" y="5298125"/>
              <a:ext cx="1311000" cy="102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5</a:t>
              </a:r>
              <a:endParaRPr sz="3600">
                <a:solidFill>
                  <a:schemeClr val="dk1"/>
                </a:solidFill>
                <a:latin typeface="Calibri"/>
                <a:ea typeface="Calibri"/>
                <a:cs typeface="Calibri"/>
                <a:sym typeface="Calibri"/>
              </a:endParaRPr>
            </a:p>
          </p:txBody>
        </p:sp>
      </p:grpSp>
      <p:grpSp>
        <p:nvGrpSpPr>
          <p:cNvPr id="464" name="Google Shape;464;p60"/>
          <p:cNvGrpSpPr/>
          <p:nvPr/>
        </p:nvGrpSpPr>
        <p:grpSpPr>
          <a:xfrm>
            <a:off x="691825" y="1153825"/>
            <a:ext cx="10738275" cy="798000"/>
            <a:chOff x="691825" y="1153825"/>
            <a:chExt cx="10738275" cy="798000"/>
          </a:xfrm>
        </p:grpSpPr>
        <p:sp>
          <p:nvSpPr>
            <p:cNvPr id="465" name="Google Shape;465;p60"/>
            <p:cNvSpPr/>
            <p:nvPr/>
          </p:nvSpPr>
          <p:spPr>
            <a:xfrm>
              <a:off x="903100" y="11538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60"/>
            <p:cNvSpPr/>
            <p:nvPr/>
          </p:nvSpPr>
          <p:spPr>
            <a:xfrm>
              <a:off x="1364125" y="1153825"/>
              <a:ext cx="8164500" cy="798000"/>
            </a:xfrm>
            <a:prstGeom prst="roundRect">
              <a:avLst>
                <a:gd fmla="val 16667" name="adj"/>
              </a:avLst>
            </a:prstGeom>
            <a:solidFill>
              <a:srgbClr val="F6B26B"/>
            </a:solidFill>
            <a:ln cap="flat" cmpd="sng" w="9525">
              <a:solidFill>
                <a:srgbClr val="F9CB9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60"/>
            <p:cNvSpPr/>
            <p:nvPr/>
          </p:nvSpPr>
          <p:spPr>
            <a:xfrm>
              <a:off x="691825" y="1242925"/>
              <a:ext cx="672300" cy="6198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60"/>
            <p:cNvSpPr txBox="1"/>
            <p:nvPr/>
          </p:nvSpPr>
          <p:spPr>
            <a:xfrm>
              <a:off x="691825" y="1153825"/>
              <a:ext cx="672300" cy="39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sp>
          <p:nvSpPr>
            <p:cNvPr id="469" name="Google Shape;469;p60"/>
            <p:cNvSpPr txBox="1"/>
            <p:nvPr/>
          </p:nvSpPr>
          <p:spPr>
            <a:xfrm>
              <a:off x="1565875" y="1290925"/>
              <a:ext cx="77610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Artistic Processes </a:t>
              </a:r>
              <a:r>
                <a:rPr lang="en-US" sz="1200">
                  <a:latin typeface="Calibri"/>
                  <a:ea typeface="Calibri"/>
                  <a:cs typeface="Calibri"/>
                  <a:sym typeface="Calibri"/>
                </a:rPr>
                <a:t>(4)</a:t>
              </a:r>
              <a:endParaRPr sz="1200">
                <a:latin typeface="Calibri"/>
                <a:ea typeface="Calibri"/>
                <a:cs typeface="Calibri"/>
                <a:sym typeface="Calibri"/>
              </a:endParaRPr>
            </a:p>
          </p:txBody>
        </p:sp>
      </p:grpSp>
      <p:grpSp>
        <p:nvGrpSpPr>
          <p:cNvPr id="470" name="Google Shape;470;p60"/>
          <p:cNvGrpSpPr/>
          <p:nvPr/>
        </p:nvGrpSpPr>
        <p:grpSpPr>
          <a:xfrm>
            <a:off x="903100" y="3181425"/>
            <a:ext cx="10527000" cy="842550"/>
            <a:chOff x="903100" y="3181425"/>
            <a:chExt cx="10527000" cy="842550"/>
          </a:xfrm>
        </p:grpSpPr>
        <p:sp>
          <p:nvSpPr>
            <p:cNvPr id="471" name="Google Shape;471;p60"/>
            <p:cNvSpPr/>
            <p:nvPr/>
          </p:nvSpPr>
          <p:spPr>
            <a:xfrm>
              <a:off x="903100" y="322597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472" name="Google Shape;472;p60"/>
            <p:cNvSpPr/>
            <p:nvPr/>
          </p:nvSpPr>
          <p:spPr>
            <a:xfrm>
              <a:off x="2322075" y="3201538"/>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60"/>
            <p:cNvSpPr/>
            <p:nvPr/>
          </p:nvSpPr>
          <p:spPr>
            <a:xfrm>
              <a:off x="1649775" y="3290638"/>
              <a:ext cx="672300" cy="619800"/>
            </a:xfrm>
            <a:prstGeom prst="ellipse">
              <a:avLst/>
            </a:prstGeom>
            <a:solidFill>
              <a:srgbClr val="A2C4C9"/>
            </a:solidFill>
            <a:ln cap="flat" cmpd="sng" w="9525">
              <a:solidFill>
                <a:srgbClr val="A2C4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60"/>
            <p:cNvSpPr txBox="1"/>
            <p:nvPr/>
          </p:nvSpPr>
          <p:spPr>
            <a:xfrm>
              <a:off x="1398675" y="3181425"/>
              <a:ext cx="1174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3</a:t>
              </a:r>
              <a:endParaRPr sz="3600">
                <a:solidFill>
                  <a:schemeClr val="dk1"/>
                </a:solidFill>
                <a:latin typeface="Calibri"/>
                <a:ea typeface="Calibri"/>
                <a:cs typeface="Calibri"/>
                <a:sym typeface="Calibri"/>
              </a:endParaRPr>
            </a:p>
          </p:txBody>
        </p:sp>
        <p:sp>
          <p:nvSpPr>
            <p:cNvPr id="475" name="Google Shape;475;p60"/>
            <p:cNvSpPr txBox="1"/>
            <p:nvPr/>
          </p:nvSpPr>
          <p:spPr>
            <a:xfrm>
              <a:off x="2420700" y="3194500"/>
              <a:ext cx="8065800" cy="81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Enduring Understandings &amp; Essential Questions</a:t>
              </a:r>
              <a:endParaRPr sz="3200">
                <a:solidFill>
                  <a:schemeClr val="dk1"/>
                </a:solidFill>
                <a:latin typeface="Calibri"/>
                <a:ea typeface="Calibri"/>
                <a:cs typeface="Calibri"/>
                <a:sym typeface="Calibri"/>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6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#2</a:t>
            </a:r>
            <a:endParaRPr/>
          </a:p>
        </p:txBody>
      </p:sp>
      <p:sp>
        <p:nvSpPr>
          <p:cNvPr id="481" name="Google Shape;481;p61"/>
          <p:cNvSpPr txBox="1"/>
          <p:nvPr>
            <p:ph idx="1" type="body"/>
          </p:nvPr>
        </p:nvSpPr>
        <p:spPr>
          <a:xfrm>
            <a:off x="1300875" y="2035723"/>
            <a:ext cx="9590400" cy="4285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2400">
                <a:solidFill>
                  <a:schemeClr val="dk2"/>
                </a:solidFill>
                <a:latin typeface="Arial"/>
                <a:ea typeface="Arial"/>
                <a:cs typeface="Arial"/>
                <a:sym typeface="Arial"/>
              </a:rPr>
              <a:t>In discipline-based groups, </a:t>
            </a:r>
            <a:endParaRPr sz="2400">
              <a:solidFill>
                <a:schemeClr val="dk2"/>
              </a:solidFill>
              <a:latin typeface="Arial"/>
              <a:ea typeface="Arial"/>
              <a:cs typeface="Arial"/>
              <a:sym typeface="Arial"/>
            </a:endParaRPr>
          </a:p>
          <a:p>
            <a:pPr indent="-381000" lvl="0" marL="457200" rtl="0" algn="l">
              <a:lnSpc>
                <a:spcPct val="115000"/>
              </a:lnSpc>
              <a:spcBef>
                <a:spcPts val="160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Create a collaborative art piece in your discipline that shares insights and patterns.</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Present to your peers through a 1 minute theater, dance, music, media, or visual art piece.</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Share analysis in 1 minute for your peers on how your art piece used the new standards.</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1 minute Q &amp; A from audience.</a:t>
            </a:r>
            <a:endParaRPr sz="2400">
              <a:solidFill>
                <a:schemeClr val="dk2"/>
              </a:solidFill>
              <a:latin typeface="Arial"/>
              <a:ea typeface="Arial"/>
              <a:cs typeface="Arial"/>
              <a:sym typeface="Arial"/>
            </a:endParaRPr>
          </a:p>
        </p:txBody>
      </p:sp>
      <p:sp>
        <p:nvSpPr>
          <p:cNvPr id="482" name="Google Shape;482;p61"/>
          <p:cNvSpPr txBox="1"/>
          <p:nvPr>
            <p:ph idx="2" type="body"/>
          </p:nvPr>
        </p:nvSpPr>
        <p:spPr>
          <a:xfrm>
            <a:off x="1338524" y="1082800"/>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sz="3600">
                <a:latin typeface="Arial"/>
                <a:ea typeface="Arial"/>
                <a:cs typeface="Arial"/>
                <a:sym typeface="Arial"/>
              </a:rPr>
              <a:t>Creative Share-Out</a:t>
            </a:r>
            <a:endParaRPr sz="3600">
              <a:latin typeface="Arial"/>
              <a:ea typeface="Arial"/>
              <a:cs typeface="Arial"/>
              <a:sym typeface="Arial"/>
            </a:endParaRPr>
          </a:p>
        </p:txBody>
      </p:sp>
      <p:pic>
        <p:nvPicPr>
          <p:cNvPr id="483" name="Google Shape;483;p61"/>
          <p:cNvPicPr preferRelativeResize="0"/>
          <p:nvPr/>
        </p:nvPicPr>
        <p:blipFill rotWithShape="1">
          <a:blip r:embed="rId3">
            <a:alphaModFix/>
          </a:blip>
          <a:srcRect b="8762" l="0" r="0" t="8729"/>
          <a:stretch/>
        </p:blipFill>
        <p:spPr>
          <a:xfrm>
            <a:off x="9455675" y="362950"/>
            <a:ext cx="1788850" cy="1804275"/>
          </a:xfrm>
          <a:prstGeom prst="rect">
            <a:avLst/>
          </a:prstGeom>
          <a:noFill/>
          <a:ln cap="flat" cmpd="sng" w="28575">
            <a:solidFill>
              <a:schemeClr val="accent6"/>
            </a:solidFill>
            <a:prstDash val="solid"/>
            <a:round/>
            <a:headEnd len="sm" w="sm" type="none"/>
            <a:tailEnd len="sm" w="sm" type="none"/>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6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#3</a:t>
            </a:r>
            <a:endParaRPr/>
          </a:p>
        </p:txBody>
      </p:sp>
      <p:sp>
        <p:nvSpPr>
          <p:cNvPr id="489" name="Google Shape;489;p62"/>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457200" rtl="0" algn="l">
              <a:spcBef>
                <a:spcPts val="0"/>
              </a:spcBef>
              <a:spcAft>
                <a:spcPts val="0"/>
              </a:spcAft>
              <a:buNone/>
            </a:pPr>
            <a:r>
              <a:t/>
            </a:r>
            <a:endParaRPr>
              <a:latin typeface="Arial"/>
              <a:ea typeface="Arial"/>
              <a:cs typeface="Arial"/>
              <a:sym typeface="Arial"/>
            </a:endParaRPr>
          </a:p>
          <a:p>
            <a:pPr indent="0" lvl="0" marL="457200" rtl="0" algn="l">
              <a:spcBef>
                <a:spcPts val="0"/>
              </a:spcBef>
              <a:spcAft>
                <a:spcPts val="0"/>
              </a:spcAft>
              <a:buNone/>
            </a:pPr>
            <a:r>
              <a:rPr lang="en-US" sz="2800">
                <a:latin typeface="Arial"/>
                <a:ea typeface="Arial"/>
                <a:cs typeface="Arial"/>
                <a:sym typeface="Arial"/>
              </a:rPr>
              <a:t>Now that you have an understanding of the new California Arts Standards, create two (2) lessons in one of the five arts content areas - music, dance, theater, visual arts, or media arts. Incorporate the new standards and use the Universal Design for Learning Guidelines for designing and delivering that instruction.</a:t>
            </a:r>
            <a:endParaRPr sz="2800">
              <a:latin typeface="Arial"/>
              <a:ea typeface="Arial"/>
              <a:cs typeface="Arial"/>
              <a:sym typeface="Arial"/>
            </a:endParaRPr>
          </a:p>
        </p:txBody>
      </p:sp>
      <p:sp>
        <p:nvSpPr>
          <p:cNvPr id="490" name="Google Shape;490;p62"/>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Creating Your Own Lesson Plans</a:t>
            </a:r>
            <a:endParaRPr/>
          </a:p>
        </p:txBody>
      </p:sp>
      <p:sp>
        <p:nvSpPr>
          <p:cNvPr id="491" name="Google Shape;491;p62"/>
          <p:cNvSpPr txBox="1"/>
          <p:nvPr>
            <p:ph idx="3" type="body"/>
          </p:nvPr>
        </p:nvSpPr>
        <p:spPr>
          <a:xfrm>
            <a:off x="1300872" y="4670753"/>
            <a:ext cx="9590400" cy="977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Next?</a:t>
            </a:r>
            <a:endParaRPr/>
          </a:p>
        </p:txBody>
      </p:sp>
      <p:sp>
        <p:nvSpPr>
          <p:cNvPr id="497" name="Google Shape;497;p63"/>
          <p:cNvSpPr txBox="1"/>
          <p:nvPr>
            <p:ph idx="2" type="body"/>
          </p:nvPr>
        </p:nvSpPr>
        <p:spPr>
          <a:xfrm>
            <a:off x="1300875" y="1447800"/>
            <a:ext cx="9590400" cy="4777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b="0" sz="24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What actions can you take to build awareness around the new arts standards?</a:t>
            </a:r>
            <a:endParaRPr b="0" sz="3600">
              <a:solidFill>
                <a:schemeClr val="dk1"/>
              </a:solidFill>
              <a:latin typeface="Arial"/>
              <a:ea typeface="Arial"/>
              <a:cs typeface="Arial"/>
              <a:sym typeface="Arial"/>
            </a:endParaRPr>
          </a:p>
          <a:p>
            <a:pPr indent="0" lvl="0" marL="0" rtl="0" algn="ctr">
              <a:spcBef>
                <a:spcPts val="1000"/>
              </a:spcBef>
              <a:spcAft>
                <a:spcPts val="0"/>
              </a:spcAft>
              <a:buClr>
                <a:schemeClr val="dk1"/>
              </a:buClr>
              <a:buSzPts val="1100"/>
              <a:buFont typeface="Arial"/>
              <a:buNone/>
            </a:pPr>
            <a:r>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What actions can you take to implement the new arts standards?</a:t>
            </a:r>
            <a:endParaRPr b="0" sz="36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6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Reflection</a:t>
            </a:r>
            <a:endParaRPr/>
          </a:p>
        </p:txBody>
      </p:sp>
      <p:sp>
        <p:nvSpPr>
          <p:cNvPr id="503" name="Google Shape;503;p64"/>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57200" lvl="0" marL="457200" rtl="0" algn="l">
              <a:spcBef>
                <a:spcPts val="0"/>
              </a:spcBef>
              <a:spcAft>
                <a:spcPts val="0"/>
              </a:spcAft>
              <a:buSzPts val="3600"/>
              <a:buFont typeface="Arial"/>
              <a:buChar char="●"/>
            </a:pPr>
            <a:r>
              <a:rPr lang="en-US" sz="3600">
                <a:latin typeface="Arial"/>
                <a:ea typeface="Arial"/>
                <a:cs typeface="Arial"/>
                <a:sym typeface="Arial"/>
              </a:rPr>
              <a:t>What are you most excited about from the work today?</a:t>
            </a:r>
            <a:endParaRPr sz="3600">
              <a:latin typeface="Arial"/>
              <a:ea typeface="Arial"/>
              <a:cs typeface="Arial"/>
              <a:sym typeface="Arial"/>
            </a:endParaRPr>
          </a:p>
          <a:p>
            <a:pPr indent="-457200" lvl="0" marL="457200" rtl="0" algn="l">
              <a:spcBef>
                <a:spcPts val="0"/>
              </a:spcBef>
              <a:spcAft>
                <a:spcPts val="0"/>
              </a:spcAft>
              <a:buSzPts val="3600"/>
              <a:buFont typeface="Arial"/>
              <a:buChar char="●"/>
            </a:pPr>
            <a:r>
              <a:rPr lang="en-US" sz="3600">
                <a:latin typeface="Arial"/>
                <a:ea typeface="Arial"/>
                <a:cs typeface="Arial"/>
                <a:sym typeface="Arial"/>
              </a:rPr>
              <a:t>What questions do you have?</a:t>
            </a:r>
            <a:endParaRPr sz="3600">
              <a:latin typeface="Arial"/>
              <a:ea typeface="Arial"/>
              <a:cs typeface="Arial"/>
              <a:sym typeface="Arial"/>
            </a:endParaRPr>
          </a:p>
          <a:p>
            <a:pPr indent="-457200" lvl="0" marL="457200" rtl="0" algn="l">
              <a:spcBef>
                <a:spcPts val="0"/>
              </a:spcBef>
              <a:spcAft>
                <a:spcPts val="0"/>
              </a:spcAft>
              <a:buSzPts val="3600"/>
              <a:buFont typeface="Arial"/>
              <a:buChar char="●"/>
            </a:pPr>
            <a:r>
              <a:rPr lang="en-US" sz="3600">
                <a:latin typeface="Arial"/>
                <a:ea typeface="Arial"/>
                <a:cs typeface="Arial"/>
                <a:sym typeface="Arial"/>
              </a:rPr>
              <a:t>What support are you looking for to allow you to effectively implement the standards?</a:t>
            </a:r>
            <a:endParaRPr sz="3600">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7" name="Shape 507"/>
        <p:cNvGrpSpPr/>
        <p:nvPr/>
      </p:nvGrpSpPr>
      <p:grpSpPr>
        <a:xfrm>
          <a:off x="0" y="0"/>
          <a:ext cx="0" cy="0"/>
          <a:chOff x="0" y="0"/>
          <a:chExt cx="0" cy="0"/>
        </a:xfrm>
      </p:grpSpPr>
      <p:sp>
        <p:nvSpPr>
          <p:cNvPr id="508" name="Google Shape;508;p65"/>
          <p:cNvSpPr txBox="1"/>
          <p:nvPr/>
        </p:nvSpPr>
        <p:spPr>
          <a:xfrm>
            <a:off x="683394" y="3429000"/>
            <a:ext cx="10818795" cy="796491"/>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00090"/>
              </a:buClr>
              <a:buSzPts val="3200"/>
              <a:buFont typeface="Arial"/>
              <a:buNone/>
            </a:pPr>
            <a:r>
              <a:rPr b="1" i="0" lang="en-US" sz="3200" u="none" cap="none" strike="noStrike">
                <a:solidFill>
                  <a:srgbClr val="000090"/>
                </a:solidFill>
                <a:latin typeface="Calibri"/>
                <a:ea typeface="Calibri"/>
                <a:cs typeface="Calibri"/>
                <a:sym typeface="Calibri"/>
              </a:rPr>
              <a:t>Closing Slide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2"/>
          <p:cNvSpPr txBox="1"/>
          <p:nvPr>
            <p:ph type="title"/>
          </p:nvPr>
        </p:nvSpPr>
        <p:spPr>
          <a:xfrm>
            <a:off x="1351050" y="1153850"/>
            <a:ext cx="9489900" cy="4744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5200">
                <a:solidFill>
                  <a:schemeClr val="dk1"/>
                </a:solidFill>
                <a:latin typeface="Arial"/>
                <a:ea typeface="Arial"/>
                <a:cs typeface="Arial"/>
                <a:sym typeface="Arial"/>
              </a:rPr>
              <a:t>When were the new California Arts Standards adopted?</a:t>
            </a:r>
            <a:endParaRPr b="0" sz="52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September 10, 2018 </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January 9, 2019 </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February 2, 2019</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October 31, 2018 </a:t>
            </a:r>
            <a:endParaRPr b="0" sz="36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3"/>
          <p:cNvSpPr txBox="1"/>
          <p:nvPr>
            <p:ph type="title"/>
          </p:nvPr>
        </p:nvSpPr>
        <p:spPr>
          <a:xfrm>
            <a:off x="422850" y="1269125"/>
            <a:ext cx="11276400" cy="47256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What arts disciplines do the new California Arts Standards cover?</a:t>
            </a:r>
            <a:endParaRPr b="0" sz="600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Music, Theatre, and Visual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Media Arts, Music, Theatre, and Visual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Music, Drama, and Invisible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Caricature Drawing, Square Dancing, Musical Chairs and Tableau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4"/>
          <p:cNvSpPr txBox="1"/>
          <p:nvPr>
            <p:ph type="title"/>
          </p:nvPr>
        </p:nvSpPr>
        <p:spPr>
          <a:xfrm>
            <a:off x="711000" y="1230700"/>
            <a:ext cx="10834500" cy="5090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What is the official title of the new California Arts Standards?</a:t>
            </a:r>
            <a:endParaRPr b="0" sz="6000">
              <a:solidFill>
                <a:schemeClr val="dk1"/>
              </a:solidFill>
              <a:latin typeface="Arial"/>
              <a:ea typeface="Arial"/>
              <a:cs typeface="Arial"/>
              <a:sym typeface="Arial"/>
            </a:endParaRPr>
          </a:p>
          <a:p>
            <a:pPr indent="-482600" lvl="0" marL="457200" rtl="0" algn="l">
              <a:spcBef>
                <a:spcPts val="100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California Visual &amp; Performing Arts Standards</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California Arts Standards for Public Schools, Prekindergarten Through Grade Twelve </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21st Century California Standards for The Arts</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National Core Arts Standards</a:t>
            </a:r>
            <a:endParaRPr b="0" sz="28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ph type="title"/>
          </p:nvPr>
        </p:nvSpPr>
        <p:spPr>
          <a:xfrm>
            <a:off x="634150" y="1211500"/>
            <a:ext cx="10968900" cy="4840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How familiar are you with the new California Arts Standards?</a:t>
            </a:r>
            <a:endParaRPr b="0" sz="600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“There are Standards? For the Arts?”</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know they exist, but I’ve not seen them much.</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have read through the standards for my content area.</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feel like I could give this presentation.</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