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htQBvFzcS3ZV4+xITwxBANpJFsO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n.wikipedia.org/wiki/Stanhope_Forbes#/media/File:'The_Munitions_Girls'_oil_painting,_England,_1918_Wellcome_L0059548.jpg"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en.wikipedia.org/wiki/Hay_Harvest_at_%C3%89ragny#/media/File:Hay_Harvest_at_%C3%89ragny,_1901,_Camille_Pissarro.jpg"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i.edu/object/blockmaker%3Asaam_1912.2.1"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Stanhope_Forbes#/media/File:'The_Munitions_Girls'_oil_painting,_England,_1918_Wellcome_L0059548.jp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i.edu/object/untitled%3Asaam_1964.1.153"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i.edu/object/untitled%3Asaam_1964.1.153"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loc.gov/pictures/item/97502086/"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loc.gov/pictures/item/97502086/"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loc.gov/pictures/item/97501073/"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loc.gov/pictures/item/2016794146/"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loc.gov/pictures/item/2016794146/"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loc.gov/pictures/item/2004681906/"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commons.wikimedia.org/wiki/File:Thomas_Moran_-_Smelting_Works_at_Denver.jp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nga.gov/collection/art-object-page.165230.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sfmoma.org/artwork/98.129"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loc.gov/pictures/item/2018677007/"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en.wikipedia.org/wiki/File:Bellows_CliffDwellers.jp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en.wikipedia.org/wiki/File:Bellows_CliffDwellers.jpg"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en.wikipedia.org/wiki/File:Bellows_CliffDwellers.jpg"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commons.wikimedia.org/wiki/File:Bandit%27s_Roost_by_Jacob_Riis.jpeg"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en.wikipedia.org/wiki/File:Bellows_CliffDwellers.jpg"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s://commons.wikimedia.org/wiki/File:Bandit%27s_Roost_by_Jacob_Riis.jpeg"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commons.wikimedia.org/wiki/File:Bandit%27s_Roost_by_Jacob_Riis.jpeg"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loc.gov/pictures/item/2002710290/"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loc.gov/pictures/item/2002710291/"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loc.gov/pictures/item/200271029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en.wikipedia.org/wiki/Rule_of_thirds#/media/File:RuleOfThirds-SideBySide.gi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File:Sleeping,_homeless_children_-_Jacob_Riis.jpg"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loc.gov/pictures/item/2002710290/"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loc.gov/pictures/item/2002710290/"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Urbanization"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en.wikipedia.org/wiki/Industrialisation"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freesvg.org/mobile-phone-and-camera-icon-vector-clip-ar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Stanhope_Forbes#/media/File:'The_Munitions_Girls'_oil_painting,_England,_1918_Wellcome_L0059548.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 name="Google Shape;3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d74759ed05_0_6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d74759ed05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d74759ed05_0_1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d74759ed05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https://en.wikipedia.org/wiki/Stanhope_Forbes#/media/File:'The_Munitions_Girls'_oil_painting,_England,_1918_Wellcome_L0059548.jpg</a:t>
            </a:r>
            <a:r>
              <a:rPr lang="en-US"/>
              <a:t> </a:t>
            </a:r>
            <a:endParaRPr/>
          </a:p>
          <a:p>
            <a:pPr marL="0" lvl="0" indent="0" algn="l" rtl="0">
              <a:spcBef>
                <a:spcPts val="0"/>
              </a:spcBef>
              <a:spcAft>
                <a:spcPts val="0"/>
              </a:spcAft>
              <a:buNone/>
            </a:pPr>
            <a:endParaRPr/>
          </a:p>
          <a:p>
            <a:pPr marL="0" lvl="0" indent="0" algn="l" rtl="0">
              <a:spcBef>
                <a:spcPts val="0"/>
              </a:spcBef>
              <a:spcAft>
                <a:spcPts val="0"/>
              </a:spcAft>
              <a:buNone/>
            </a:pPr>
            <a:r>
              <a:rPr lang="en-US" u="sng">
                <a:solidFill>
                  <a:schemeClr val="hlink"/>
                </a:solidFill>
                <a:hlinkClick r:id="rId4"/>
              </a:rPr>
              <a:t>https://en.wikipedia.org/wiki/Hay_Harvest_at_%C3%89ragny#/media/File:Hay_Harvest_at_%C3%89ragny,_1901,_Camille_Pissarro.jpg</a:t>
            </a:r>
            <a:r>
              <a:rPr lang="en-US"/>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d74759ed05_0_15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d74759ed05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https://www.si.edu/object/blockmaker%3Asaam_1912.2.1</a:t>
            </a:r>
            <a:r>
              <a:rPr lang="en-US"/>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d74759ed05_0_17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d74759ed05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https://en.wikipedia.org/wiki/Stanhope_Forbes#/media/File:'The_Munitions_Girls'_oil_painting,_England,_1918_Wellcome_L0059548.jpg</a:t>
            </a:r>
            <a:r>
              <a:rPr lang="en-US"/>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d74759ed05_0_19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d74759ed05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https://www.si.edu/object/untitled%3Asaam_1964.1.153</a:t>
            </a:r>
            <a:r>
              <a:rPr lang="en-US">
                <a:solidFill>
                  <a:schemeClr val="dk1"/>
                </a:solidFill>
              </a:rPr>
              <a: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d74759ed05_0_1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d74759ed05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https://www.si.edu/object/untitled%3Asaam_1964.1.153</a:t>
            </a:r>
            <a:r>
              <a:rPr lang="en-US"/>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d74759ed05_0_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 name="Google Shape;142;gd74759ed05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d74759ed05_0_2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d74759ed05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https://www.loc.gov/pictures/item/97502086/</a:t>
            </a:r>
            <a:r>
              <a:rPr lang="en-US"/>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d74759ed05_0_2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d74759ed05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https://www.loc.gov/pictures/item/97502086/</a:t>
            </a:r>
            <a:r>
              <a:rPr lang="en-US">
                <a:solidFill>
                  <a:schemeClr val="dk1"/>
                </a:solidFill>
              </a:rPr>
              <a:t>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d84e0813aa_0_1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d84e0813aa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rgbClr val="0563C1"/>
                </a:solidFill>
                <a:hlinkClick r:id="rId3">
                  <a:extLst>
                    <a:ext uri="{A12FA001-AC4F-418D-AE19-62706E023703}">
                      <ahyp:hlinkClr xmlns:ahyp="http://schemas.microsoft.com/office/drawing/2018/hyperlinkcolor" val="tx"/>
                    </a:ext>
                  </a:extLst>
                </a:hlinkClick>
              </a:rPr>
              <a:t>https://www.loc.gov/pictures/item/97501073/</a:t>
            </a:r>
            <a:r>
              <a:rPr lang="en-US">
                <a:solidFill>
                  <a:schemeClr val="dk1"/>
                </a:solidFill>
              </a:rPr>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 name="Google Shape;37;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d74759ed05_0_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d74759ed05_0_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d74759ed05_0_2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d74759ed05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https://www.loc.gov/pictures/item/2016794146/</a:t>
            </a:r>
            <a:r>
              <a:rPr lang="en-US"/>
              <a: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d7821c0b6e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d7821c0b6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https://www.loc.gov/pictures/item/2016794146/</a:t>
            </a:r>
            <a:r>
              <a:rPr lang="en-US">
                <a:solidFill>
                  <a:schemeClr val="dk1"/>
                </a:solidFill>
              </a:rPr>
              <a:t>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d7821c0b6e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d7821c0b6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https://www.loc.gov/pictures/item/2004681906/</a:t>
            </a:r>
            <a:r>
              <a:rPr lang="en-US"/>
              <a:t>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d84e0813aa_0_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d84e0813a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https://commons.wikimedia.org/wiki/File:Thomas_Moran_-_Smelting_Works_at_Denver.jpg</a:t>
            </a:r>
            <a:endParaRPr/>
          </a:p>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d84e0813aa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d84e0813a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https://www.nga.gov/collection/art-object-page.165230.html</a:t>
            </a:r>
            <a:r>
              <a:rPr lang="en-US"/>
              <a:t>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d84e0813aa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d84e0813a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050">
                <a:solidFill>
                  <a:srgbClr val="F90900"/>
                </a:solidFill>
                <a:highlight>
                  <a:srgbClr val="F7F7F7"/>
                </a:highlight>
                <a:uFill>
                  <a:noFill/>
                </a:uFill>
                <a:hlinkClick r:id="rId3">
                  <a:extLst>
                    <a:ext uri="{A12FA001-AC4F-418D-AE19-62706E023703}">
                      <ahyp:hlinkClr xmlns:ahyp="http://schemas.microsoft.com/office/drawing/2018/hyperlinkcolor" val="tx"/>
                    </a:ext>
                  </a:extLst>
                </a:hlinkClick>
              </a:rPr>
              <a:t>https://www.sfmoma.org/artwork/98.129</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sz="1050">
                <a:solidFill>
                  <a:srgbClr val="39494C"/>
                </a:solidFill>
                <a:highlight>
                  <a:srgbClr val="F7F7F7"/>
                </a:highlight>
              </a:rPr>
              <a:t>Collection SFMOMA</a:t>
            </a:r>
            <a:endParaRPr sz="1050">
              <a:solidFill>
                <a:srgbClr val="39494C"/>
              </a:solidFill>
              <a:highlight>
                <a:srgbClr val="F7F7F7"/>
              </a:highlight>
            </a:endParaRPr>
          </a:p>
          <a:p>
            <a:pPr marL="0" lvl="0" indent="0" algn="l" rtl="0">
              <a:spcBef>
                <a:spcPts val="0"/>
              </a:spcBef>
              <a:spcAft>
                <a:spcPts val="0"/>
              </a:spcAft>
              <a:buClr>
                <a:schemeClr val="dk1"/>
              </a:buClr>
              <a:buSzPts val="1100"/>
              <a:buFont typeface="Arial"/>
              <a:buNone/>
            </a:pPr>
            <a:r>
              <a:rPr lang="en-US" sz="1050">
                <a:solidFill>
                  <a:srgbClr val="39494C"/>
                </a:solidFill>
                <a:highlight>
                  <a:srgbClr val="F7F7F7"/>
                </a:highlight>
              </a:rPr>
              <a:t>Gift of Howard Greenberg</a:t>
            </a:r>
            <a:endParaRPr sz="1050">
              <a:solidFill>
                <a:srgbClr val="39494C"/>
              </a:solidFill>
              <a:highlight>
                <a:srgbClr val="F7F7F7"/>
              </a:highlight>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u="sng">
                <a:solidFill>
                  <a:schemeClr val="hlink"/>
                </a:solidFill>
                <a:hlinkClick r:id="rId4"/>
              </a:rPr>
              <a:t>https://www.loc.gov/pictures/item/2018677007/</a:t>
            </a:r>
            <a:r>
              <a:rPr lang="en-US"/>
              <a:t>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d74759ed05_0_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d74759ed05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d84e0813aa_0_5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d84e0813aa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https://en.wikipedia.org/wiki/File:Bellows_CliffDwellers.jpg</a:t>
            </a:r>
            <a:r>
              <a:rPr lang="en-US"/>
              <a: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d84e0813aa_0_6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d84e0813aa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https://en.wikipedia.org/wiki/File:Bellows_CliffDwellers.jpg</a:t>
            </a:r>
            <a:r>
              <a:rPr lang="en-US">
                <a:solidFill>
                  <a:schemeClr val="dk1"/>
                </a:solidFill>
              </a:rPr>
              <a:t>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b4ef09d5ce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 name="Google Shape;44;gb4ef09d5ce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d84e0813aa_0_6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d84e0813a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https://en.wikipedia.org/wiki/File:Bellows_CliffDwellers.jpg</a:t>
            </a:r>
            <a:r>
              <a:rPr lang="en-US">
                <a:solidFill>
                  <a:schemeClr val="dk1"/>
                </a:solidFill>
              </a:rPr>
              <a:t>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d84e0813aa_0_7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d84e0813a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https://commons.wikimedia.org/wiki/File:Bandit%27s_Roost_by_Jacob_Riis.jpeg</a:t>
            </a:r>
            <a:r>
              <a:rPr lang="en-US"/>
              <a:t>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d87075ba44_0_1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d87075ba4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rgbClr val="0563C1"/>
                </a:solidFill>
                <a:hlinkClick r:id="rId3">
                  <a:extLst>
                    <a:ext uri="{A12FA001-AC4F-418D-AE19-62706E023703}">
                      <ahyp:hlinkClr xmlns:ahyp="http://schemas.microsoft.com/office/drawing/2018/hyperlinkcolor" val="tx"/>
                    </a:ext>
                  </a:extLst>
                </a:hlinkClick>
              </a:rPr>
              <a:t>https://en.wikipedia.org/wiki/File:Bellows_CliffDwellers.jpg</a:t>
            </a:r>
            <a:r>
              <a:rPr lang="en-US">
                <a:solidFill>
                  <a:schemeClr val="dk1"/>
                </a:solidFill>
              </a:rPr>
              <a:t>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US" u="sng">
                <a:solidFill>
                  <a:srgbClr val="0563C1"/>
                </a:solidFill>
                <a:hlinkClick r:id="rId4">
                  <a:extLst>
                    <a:ext uri="{A12FA001-AC4F-418D-AE19-62706E023703}">
                      <ahyp:hlinkClr xmlns:ahyp="http://schemas.microsoft.com/office/drawing/2018/hyperlinkcolor" val="tx"/>
                    </a:ext>
                  </a:extLst>
                </a:hlinkClick>
              </a:rPr>
              <a:t>https://commons.wikimedia.org/wiki/File:Bandit%27s_Roost_by_Jacob_Riis.jpeg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d87075ba44_0_2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d87075ba44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rgbClr val="0563C1"/>
                </a:solidFill>
                <a:hlinkClick r:id="rId3">
                  <a:extLst>
                    <a:ext uri="{A12FA001-AC4F-418D-AE19-62706E023703}">
                      <ahyp:hlinkClr xmlns:ahyp="http://schemas.microsoft.com/office/drawing/2018/hyperlinkcolor" val="tx"/>
                    </a:ext>
                  </a:extLst>
                </a:hlinkClick>
              </a:rPr>
              <a:t>https://commons.wikimedia.org/wiki/File:Bandit%27s_Roost_by_Jacob_Riis.jpeg</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d87075ba44_0_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d87075ba44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chemeClr val="hlink"/>
                </a:solidFill>
                <a:hlinkClick r:id="rId3"/>
              </a:rPr>
              <a:t>https://www.loc.gov/pictures/item/2002710290/</a:t>
            </a:r>
            <a:r>
              <a:rPr lang="en-US"/>
              <a:t>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d87075ba44_0_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d87075ba44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chemeClr val="hlink"/>
                </a:solidFill>
                <a:hlinkClick r:id="rId3"/>
              </a:rPr>
              <a:t>https://www.loc.gov/pictures/item/2002710291/</a:t>
            </a:r>
            <a:r>
              <a:rPr lang="en-US">
                <a:solidFill>
                  <a:schemeClr val="dk1"/>
                </a:solidFill>
              </a:rPr>
              <a:t> </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d87075ba44_0_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gd87075ba44_0_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d87075ba44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d87075ba4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d87075ba44_0_7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d87075ba44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d87075ba44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d87075ba44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b4ef09d5ce_1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u="sng">
                <a:solidFill>
                  <a:schemeClr val="hlink"/>
                </a:solidFill>
                <a:hlinkClick r:id="rId3"/>
              </a:rPr>
              <a:t>https://www.loc.gov/pictures/item/2002710290/</a:t>
            </a:r>
            <a:r>
              <a:rPr lang="en-US"/>
              <a:t> </a:t>
            </a:r>
            <a:endParaRPr/>
          </a:p>
        </p:txBody>
      </p:sp>
      <p:sp>
        <p:nvSpPr>
          <p:cNvPr id="50" name="Google Shape;50;gb4ef09d5ce_1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d87075ba44_0_8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d87075ba44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d87075ba44_0_9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d87075ba4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d87075ba44_0_1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d87075ba44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https://en.wikipedia.org/wiki/Rule_of_thirds#/media/File:RuleOfThirds-SideBySide.gif</a:t>
            </a:r>
            <a:r>
              <a:rPr lang="en-US"/>
              <a:t>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d87075ba44_0_12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d87075ba44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https://en.wikipedia.org/wiki/File:Sleeping,_homeless_children_-_Jacob_Riis.jpg</a:t>
            </a:r>
            <a:r>
              <a:rPr lang="en-US"/>
              <a:t>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d87075ba44_0_1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d87075ba44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https://www.loc.gov/pictures/item/2002710290/</a:t>
            </a:r>
            <a:r>
              <a:rPr lang="en-US"/>
              <a:t>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d87075ba44_0_23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d87075ba44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e04a73c269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e04a73c26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dff5e47fe7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dff5e47f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https://www.loc.gov/pictures/item/2002710290/</a:t>
            </a:r>
            <a:r>
              <a:rPr lang="en-US"/>
              <a:t>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d87075ba44_0_19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d87075ba44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2" name="Google Shape;412;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a890ef64bd_0_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 name="Google Shape;58;ga890ef64b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a890ef64bd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ga890ef64bd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hlinkClick r:id="rId3"/>
              </a:rPr>
              <a:t>https://en.wikipedia.org/wiki/Urbanization</a:t>
            </a:r>
            <a:r>
              <a:rPr lang="en-US"/>
              <a:t> </a:t>
            </a:r>
            <a:endParaRPr/>
          </a:p>
          <a:p>
            <a:pPr marL="0" lvl="0" indent="0" algn="l" rtl="0">
              <a:lnSpc>
                <a:spcPct val="100000"/>
              </a:lnSpc>
              <a:spcBef>
                <a:spcPts val="0"/>
              </a:spcBef>
              <a:spcAft>
                <a:spcPts val="0"/>
              </a:spcAft>
              <a:buSzPts val="1100"/>
              <a:buNone/>
            </a:pPr>
            <a:r>
              <a:rPr lang="en-US" u="sng">
                <a:solidFill>
                  <a:schemeClr val="hlink"/>
                </a:solidFill>
                <a:hlinkClick r:id="rId4"/>
              </a:rPr>
              <a:t>https://en.wikipedia.org/wiki/Industrialisation</a:t>
            </a:r>
            <a:r>
              <a:rPr lang="en-US"/>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a890ef64bd_0_3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 name="Google Shape;71;ga890ef64bd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hlinkClick r:id="rId3"/>
              </a:rPr>
              <a:t>https://freesvg.org/mobile-phone-and-camera-icon-vector-clip-art</a:t>
            </a:r>
            <a:r>
              <a:rPr lang="en-US"/>
              <a: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d74759ed05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gd74759ed05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d74759ed05_0_10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d74759ed05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u="sng">
                <a:solidFill>
                  <a:schemeClr val="hlink"/>
                </a:solidFill>
                <a:hlinkClick r:id="rId3"/>
              </a:rPr>
              <a:t>https://en.wikipedia.org/wiki/Stanhope_Forbes#/media/File:'The_Munitions_Girls'_oil_painting,_England,_1918_Wellcome_L0059548.jpg</a:t>
            </a:r>
            <a:r>
              <a:rPr lang="en-US"/>
              <a: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
        <p:cNvGrpSpPr/>
        <p:nvPr/>
      </p:nvGrpSpPr>
      <p:grpSpPr>
        <a:xfrm>
          <a:off x="0" y="0"/>
          <a:ext cx="0" cy="0"/>
          <a:chOff x="0" y="0"/>
          <a:chExt cx="0" cy="0"/>
        </a:xfrm>
      </p:grpSpPr>
      <p:sp>
        <p:nvSpPr>
          <p:cNvPr id="7" name="Google Shape;7;p5"/>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6"/>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6"/>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6"/>
        <p:cNvGrpSpPr/>
        <p:nvPr/>
      </p:nvGrpSpPr>
      <p:grpSpPr>
        <a:xfrm>
          <a:off x="0" y="0"/>
          <a:ext cx="0" cy="0"/>
          <a:chOff x="0" y="0"/>
          <a:chExt cx="0" cy="0"/>
        </a:xfrm>
      </p:grpSpPr>
      <p:sp>
        <p:nvSpPr>
          <p:cNvPr id="17" name="Google Shape;17;p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8" name="Google Shape;18;p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7"/>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7"/>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8"/>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8"/>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6"/>
        <p:cNvGrpSpPr/>
        <p:nvPr/>
      </p:nvGrpSpPr>
      <p:grpSpPr>
        <a:xfrm>
          <a:off x="0" y="0"/>
          <a:ext cx="0" cy="0"/>
          <a:chOff x="0" y="0"/>
          <a:chExt cx="0" cy="0"/>
        </a:xfrm>
      </p:grpSpPr>
      <p:sp>
        <p:nvSpPr>
          <p:cNvPr id="27" name="Google Shape;27;p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8" name="Google Shape;28;p9"/>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9"/>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9"/>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3Efq-aNBkvc"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www.youtube.com/watch?v=3Efq-aNBkv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3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d74759ed05_0_6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What is the Industrial Revolution?</a:t>
            </a:r>
            <a:endParaRPr/>
          </a:p>
        </p:txBody>
      </p:sp>
      <p:sp>
        <p:nvSpPr>
          <p:cNvPr id="96" name="Google Shape;96;gd74759ed05_0_64"/>
          <p:cNvSpPr txBox="1">
            <a:spLocks noGrp="1"/>
          </p:cNvSpPr>
          <p:nvPr>
            <p:ph type="body" idx="1"/>
          </p:nvPr>
        </p:nvSpPr>
        <p:spPr>
          <a:xfrm>
            <a:off x="1300875" y="3169950"/>
            <a:ext cx="4633800" cy="39081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3:31 minutes</a:t>
            </a:r>
            <a:endParaRPr/>
          </a:p>
          <a:p>
            <a:pPr marL="457200" lvl="0" indent="-387350" algn="l" rtl="0">
              <a:spcBef>
                <a:spcPts val="1000"/>
              </a:spcBef>
              <a:spcAft>
                <a:spcPts val="1000"/>
              </a:spcAft>
              <a:buSzPts val="2500"/>
              <a:buChar char="-"/>
            </a:pPr>
            <a:r>
              <a:rPr lang="en-US" u="sng">
                <a:solidFill>
                  <a:schemeClr val="hlink"/>
                </a:solidFill>
                <a:hlinkClick r:id="rId3"/>
              </a:rPr>
              <a:t>https://youtu.be/3Efq-aNBkvc</a:t>
            </a:r>
            <a:r>
              <a:rPr lang="en-US"/>
              <a:t> </a:t>
            </a:r>
            <a:endParaRPr/>
          </a:p>
        </p:txBody>
      </p:sp>
      <p:sp>
        <p:nvSpPr>
          <p:cNvPr id="97" name="Google Shape;97;gd74759ed05_0_64"/>
          <p:cNvSpPr txBox="1">
            <a:spLocks noGrp="1"/>
          </p:cNvSpPr>
          <p:nvPr>
            <p:ph type="body" idx="2"/>
          </p:nvPr>
        </p:nvSpPr>
        <p:spPr>
          <a:xfrm>
            <a:off x="1300874" y="1447800"/>
            <a:ext cx="46338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Watch, </a:t>
            </a:r>
            <a:r>
              <a:rPr lang="en-US" i="1"/>
              <a:t>Turning Points in History - Industrial Revolution</a:t>
            </a:r>
            <a:endParaRPr i="1"/>
          </a:p>
        </p:txBody>
      </p:sp>
      <p:pic>
        <p:nvPicPr>
          <p:cNvPr id="98" name="Google Shape;98;gd74759ed05_0_64">
            <a:hlinkClick r:id="rId4"/>
          </p:cNvPr>
          <p:cNvPicPr preferRelativeResize="0"/>
          <p:nvPr/>
        </p:nvPicPr>
        <p:blipFill>
          <a:blip r:embed="rId5">
            <a:alphaModFix/>
          </a:blip>
          <a:stretch>
            <a:fillRect/>
          </a:stretch>
        </p:blipFill>
        <p:spPr>
          <a:xfrm>
            <a:off x="5934675" y="1117036"/>
            <a:ext cx="5952525" cy="48850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d74759ed05_0_14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How are these images alike? How are they different?</a:t>
            </a:r>
            <a:endParaRPr sz="4700">
              <a:solidFill>
                <a:schemeClr val="lt1"/>
              </a:solidFill>
            </a:endParaRPr>
          </a:p>
          <a:p>
            <a:pPr marL="0" lvl="0" indent="0" algn="ctr" rtl="0">
              <a:spcBef>
                <a:spcPts val="0"/>
              </a:spcBef>
              <a:spcAft>
                <a:spcPts val="0"/>
              </a:spcAft>
              <a:buNone/>
            </a:pPr>
            <a:endParaRPr/>
          </a:p>
        </p:txBody>
      </p:sp>
      <p:sp>
        <p:nvSpPr>
          <p:cNvPr id="104" name="Google Shape;104;gd74759ed05_0_145"/>
          <p:cNvSpPr txBox="1"/>
          <p:nvPr/>
        </p:nvSpPr>
        <p:spPr>
          <a:xfrm>
            <a:off x="637975" y="5683475"/>
            <a:ext cx="5367900" cy="5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The Munition Girls, </a:t>
            </a:r>
            <a:r>
              <a:rPr lang="en-US"/>
              <a:t>Stanhope Forbes, 1918</a:t>
            </a:r>
            <a:endParaRPr/>
          </a:p>
        </p:txBody>
      </p:sp>
      <p:pic>
        <p:nvPicPr>
          <p:cNvPr id="105" name="Google Shape;105;gd74759ed05_0_145"/>
          <p:cNvPicPr preferRelativeResize="0"/>
          <p:nvPr/>
        </p:nvPicPr>
        <p:blipFill>
          <a:blip r:embed="rId3">
            <a:alphaModFix/>
          </a:blip>
          <a:stretch>
            <a:fillRect/>
          </a:stretch>
        </p:blipFill>
        <p:spPr>
          <a:xfrm>
            <a:off x="637988" y="1270150"/>
            <a:ext cx="5367850" cy="4317725"/>
          </a:xfrm>
          <a:prstGeom prst="rect">
            <a:avLst/>
          </a:prstGeom>
          <a:noFill/>
          <a:ln w="38100" cap="flat" cmpd="sng">
            <a:solidFill>
              <a:srgbClr val="000000"/>
            </a:solidFill>
            <a:prstDash val="solid"/>
            <a:round/>
            <a:headEnd type="none" w="sm" len="sm"/>
            <a:tailEnd type="none" w="sm" len="sm"/>
          </a:ln>
        </p:spPr>
      </p:pic>
      <p:pic>
        <p:nvPicPr>
          <p:cNvPr id="106" name="Google Shape;106;gd74759ed05_0_145" descr="Hay Harvest at Éragny, 1901, Camille Pissarro.jpg"/>
          <p:cNvPicPr preferRelativeResize="0"/>
          <p:nvPr/>
        </p:nvPicPr>
        <p:blipFill>
          <a:blip r:embed="rId4">
            <a:alphaModFix/>
          </a:blip>
          <a:stretch>
            <a:fillRect/>
          </a:stretch>
        </p:blipFill>
        <p:spPr>
          <a:xfrm>
            <a:off x="6395312" y="1270150"/>
            <a:ext cx="5158695" cy="4317725"/>
          </a:xfrm>
          <a:prstGeom prst="rect">
            <a:avLst/>
          </a:prstGeom>
          <a:noFill/>
          <a:ln w="38100" cap="flat" cmpd="sng">
            <a:solidFill>
              <a:srgbClr val="000000"/>
            </a:solidFill>
            <a:prstDash val="solid"/>
            <a:round/>
            <a:headEnd type="none" w="sm" len="sm"/>
            <a:tailEnd type="none" w="sm" len="sm"/>
          </a:ln>
        </p:spPr>
      </p:pic>
      <p:sp>
        <p:nvSpPr>
          <p:cNvPr id="107" name="Google Shape;107;gd74759ed05_0_145"/>
          <p:cNvSpPr txBox="1"/>
          <p:nvPr/>
        </p:nvSpPr>
        <p:spPr>
          <a:xfrm>
            <a:off x="6395300" y="5683475"/>
            <a:ext cx="5367900" cy="5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Harvest at Eragny, </a:t>
            </a:r>
            <a:r>
              <a:rPr lang="en-US"/>
              <a:t>Camille Pissarro, 1901</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d74759ed05_0_15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The Industrial Revolution</a:t>
            </a:r>
            <a:endParaRPr b="0"/>
          </a:p>
        </p:txBody>
      </p:sp>
      <p:sp>
        <p:nvSpPr>
          <p:cNvPr id="113" name="Google Shape;113;gd74759ed05_0_156"/>
          <p:cNvSpPr txBox="1"/>
          <p:nvPr/>
        </p:nvSpPr>
        <p:spPr>
          <a:xfrm>
            <a:off x="288275" y="1168075"/>
            <a:ext cx="6197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rgbClr val="000000"/>
              </a:buClr>
              <a:buSzPts val="2500"/>
              <a:buFont typeface="Calibri"/>
              <a:buChar char="-"/>
            </a:pPr>
            <a:r>
              <a:rPr lang="en-US" sz="2500">
                <a:latin typeface="Calibri"/>
                <a:ea typeface="Calibri"/>
                <a:cs typeface="Calibri"/>
                <a:sym typeface="Calibri"/>
              </a:rPr>
              <a:t>The industrial revolution began in the late 1700s. </a:t>
            </a:r>
            <a:endParaRPr sz="2500">
              <a:latin typeface="Calibri"/>
              <a:ea typeface="Calibri"/>
              <a:cs typeface="Calibri"/>
              <a:sym typeface="Calibri"/>
            </a:endParaRPr>
          </a:p>
          <a:p>
            <a:pPr marL="457200" lvl="0" indent="-387350" algn="l" rtl="0">
              <a:lnSpc>
                <a:spcPct val="90000"/>
              </a:lnSpc>
              <a:spcBef>
                <a:spcPts val="1000"/>
              </a:spcBef>
              <a:spcAft>
                <a:spcPts val="0"/>
              </a:spcAft>
              <a:buSzPts val="2500"/>
              <a:buFont typeface="Calibri"/>
              <a:buChar char="-"/>
            </a:pPr>
            <a:r>
              <a:rPr lang="en-US" sz="2500">
                <a:latin typeface="Calibri"/>
                <a:ea typeface="Calibri"/>
                <a:cs typeface="Calibri"/>
                <a:sym typeface="Calibri"/>
              </a:rPr>
              <a:t>As people began to use steam and coal for energy, they began to create and use machines to make things that used to be made by hand. </a:t>
            </a:r>
            <a:endParaRPr sz="2500">
              <a:latin typeface="Calibri"/>
              <a:ea typeface="Calibri"/>
              <a:cs typeface="Calibri"/>
              <a:sym typeface="Calibri"/>
            </a:endParaRPr>
          </a:p>
          <a:p>
            <a:pPr marL="0" lvl="0" indent="0" algn="l" rtl="0">
              <a:lnSpc>
                <a:spcPct val="90000"/>
              </a:lnSpc>
              <a:spcBef>
                <a:spcPts val="1000"/>
              </a:spcBef>
              <a:spcAft>
                <a:spcPts val="0"/>
              </a:spcAft>
              <a:buNone/>
            </a:pPr>
            <a:endParaRPr sz="2500">
              <a:latin typeface="Calibri"/>
              <a:ea typeface="Calibri"/>
              <a:cs typeface="Calibri"/>
              <a:sym typeface="Calibri"/>
            </a:endParaRPr>
          </a:p>
          <a:p>
            <a:pPr marL="0" lvl="0" indent="0" algn="l" rtl="0">
              <a:lnSpc>
                <a:spcPct val="90000"/>
              </a:lnSpc>
              <a:spcBef>
                <a:spcPts val="1000"/>
              </a:spcBef>
              <a:spcAft>
                <a:spcPts val="0"/>
              </a:spcAft>
              <a:buNone/>
            </a:pPr>
            <a:r>
              <a:rPr lang="en-US" sz="2500" b="1">
                <a:latin typeface="Calibri"/>
                <a:ea typeface="Calibri"/>
                <a:cs typeface="Calibri"/>
                <a:sym typeface="Calibri"/>
              </a:rPr>
              <a:t>Think / Pair / Share</a:t>
            </a:r>
            <a:endParaRPr sz="2500">
              <a:latin typeface="Calibri"/>
              <a:ea typeface="Calibri"/>
              <a:cs typeface="Calibri"/>
              <a:sym typeface="Calibri"/>
            </a:endParaRPr>
          </a:p>
          <a:p>
            <a:pPr marL="0" lvl="0" indent="0" algn="l" rtl="0">
              <a:lnSpc>
                <a:spcPct val="90000"/>
              </a:lnSpc>
              <a:spcBef>
                <a:spcPts val="1000"/>
              </a:spcBef>
              <a:spcAft>
                <a:spcPts val="1000"/>
              </a:spcAft>
              <a:buNone/>
            </a:pPr>
            <a:r>
              <a:rPr lang="en-US" sz="2500">
                <a:latin typeface="Calibri"/>
                <a:ea typeface="Calibri"/>
                <a:cs typeface="Calibri"/>
                <a:sym typeface="Calibri"/>
              </a:rPr>
              <a:t>What do you think happened when people realized they could make the same things with machines that they used to make by hand?</a:t>
            </a:r>
            <a:endParaRPr sz="2500">
              <a:latin typeface="Calibri"/>
              <a:ea typeface="Calibri"/>
              <a:cs typeface="Calibri"/>
              <a:sym typeface="Calibri"/>
            </a:endParaRPr>
          </a:p>
        </p:txBody>
      </p:sp>
      <p:pic>
        <p:nvPicPr>
          <p:cNvPr id="114" name="Google Shape;114;gd74759ed05_0_156"/>
          <p:cNvPicPr preferRelativeResize="0"/>
          <p:nvPr/>
        </p:nvPicPr>
        <p:blipFill>
          <a:blip r:embed="rId3">
            <a:alphaModFix/>
          </a:blip>
          <a:stretch>
            <a:fillRect/>
          </a:stretch>
        </p:blipFill>
        <p:spPr>
          <a:xfrm>
            <a:off x="7332400" y="1195813"/>
            <a:ext cx="3759200" cy="4466374"/>
          </a:xfrm>
          <a:prstGeom prst="rect">
            <a:avLst/>
          </a:prstGeom>
          <a:noFill/>
          <a:ln w="38100" cap="flat" cmpd="sng">
            <a:solidFill>
              <a:srgbClr val="000000"/>
            </a:solidFill>
            <a:prstDash val="solid"/>
            <a:round/>
            <a:headEnd type="none" w="sm" len="sm"/>
            <a:tailEnd type="none" w="sm" len="sm"/>
          </a:ln>
        </p:spPr>
      </p:pic>
      <p:sp>
        <p:nvSpPr>
          <p:cNvPr id="115" name="Google Shape;115;gd74759ed05_0_156"/>
          <p:cNvSpPr txBox="1"/>
          <p:nvPr/>
        </p:nvSpPr>
        <p:spPr>
          <a:xfrm>
            <a:off x="7180150" y="5662175"/>
            <a:ext cx="4723800" cy="10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The Blockmaker, </a:t>
            </a:r>
            <a:r>
              <a:rPr lang="en-US"/>
              <a:t>Edgar Melville Ward, circa 1900</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d74759ed05_0_17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The Industrial Revolution</a:t>
            </a:r>
            <a:endParaRPr b="0"/>
          </a:p>
        </p:txBody>
      </p:sp>
      <p:sp>
        <p:nvSpPr>
          <p:cNvPr id="121" name="Google Shape;121;gd74759ed05_0_174"/>
          <p:cNvSpPr txBox="1"/>
          <p:nvPr/>
        </p:nvSpPr>
        <p:spPr>
          <a:xfrm>
            <a:off x="6739900" y="5192400"/>
            <a:ext cx="4723800" cy="10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The Munition Girls, </a:t>
            </a:r>
            <a:r>
              <a:rPr lang="en-US"/>
              <a:t>Stanhope Forbes, 1918</a:t>
            </a:r>
            <a:endParaRPr/>
          </a:p>
        </p:txBody>
      </p:sp>
      <p:pic>
        <p:nvPicPr>
          <p:cNvPr id="122" name="Google Shape;122;gd74759ed05_0_174"/>
          <p:cNvPicPr preferRelativeResize="0"/>
          <p:nvPr/>
        </p:nvPicPr>
        <p:blipFill>
          <a:blip r:embed="rId3">
            <a:alphaModFix/>
          </a:blip>
          <a:stretch>
            <a:fillRect/>
          </a:stretch>
        </p:blipFill>
        <p:spPr>
          <a:xfrm>
            <a:off x="6739900" y="1263313"/>
            <a:ext cx="4723887" cy="3799737"/>
          </a:xfrm>
          <a:prstGeom prst="rect">
            <a:avLst/>
          </a:prstGeom>
          <a:noFill/>
          <a:ln w="38100" cap="flat" cmpd="sng">
            <a:solidFill>
              <a:srgbClr val="000000"/>
            </a:solidFill>
            <a:prstDash val="solid"/>
            <a:round/>
            <a:headEnd type="none" w="sm" len="sm"/>
            <a:tailEnd type="none" w="sm" len="sm"/>
          </a:ln>
        </p:spPr>
      </p:pic>
      <p:sp>
        <p:nvSpPr>
          <p:cNvPr id="123" name="Google Shape;123;gd74759ed05_0_174"/>
          <p:cNvSpPr txBox="1"/>
          <p:nvPr/>
        </p:nvSpPr>
        <p:spPr>
          <a:xfrm>
            <a:off x="288275" y="1168075"/>
            <a:ext cx="6197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Font typeface="Calibri"/>
              <a:buChar char="-"/>
            </a:pPr>
            <a:r>
              <a:rPr lang="en-US" sz="2500">
                <a:latin typeface="Calibri"/>
                <a:ea typeface="Calibri"/>
                <a:cs typeface="Calibri"/>
                <a:sym typeface="Calibri"/>
              </a:rPr>
              <a:t>Using new technology, machines could do the work of many people at one time. </a:t>
            </a:r>
            <a:endParaRPr sz="2500">
              <a:latin typeface="Calibri"/>
              <a:ea typeface="Calibri"/>
              <a:cs typeface="Calibri"/>
              <a:sym typeface="Calibri"/>
            </a:endParaRPr>
          </a:p>
          <a:p>
            <a:pPr marL="457200" lvl="0" indent="-387350" algn="l" rtl="0">
              <a:lnSpc>
                <a:spcPct val="90000"/>
              </a:lnSpc>
              <a:spcBef>
                <a:spcPts val="1000"/>
              </a:spcBef>
              <a:spcAft>
                <a:spcPts val="0"/>
              </a:spcAft>
              <a:buSzPts val="2500"/>
              <a:buFont typeface="Calibri"/>
              <a:buChar char="-"/>
            </a:pPr>
            <a:r>
              <a:rPr lang="en-US" sz="2500">
                <a:latin typeface="Calibri"/>
                <a:ea typeface="Calibri"/>
                <a:cs typeface="Calibri"/>
                <a:sym typeface="Calibri"/>
              </a:rPr>
              <a:t>The first factories were built where people could work alongside machines to make things. </a:t>
            </a:r>
            <a:endParaRPr sz="2500">
              <a:latin typeface="Calibri"/>
              <a:ea typeface="Calibri"/>
              <a:cs typeface="Calibri"/>
              <a:sym typeface="Calibri"/>
            </a:endParaRPr>
          </a:p>
          <a:p>
            <a:pPr marL="457200" lvl="0" indent="-387350" algn="l" rtl="0">
              <a:lnSpc>
                <a:spcPct val="90000"/>
              </a:lnSpc>
              <a:spcBef>
                <a:spcPts val="1000"/>
              </a:spcBef>
              <a:spcAft>
                <a:spcPts val="0"/>
              </a:spcAft>
              <a:buSzPts val="2500"/>
              <a:buFont typeface="Calibri"/>
              <a:buChar char="-"/>
            </a:pPr>
            <a:r>
              <a:rPr lang="en-US" sz="2500">
                <a:latin typeface="Calibri"/>
                <a:ea typeface="Calibri"/>
                <a:cs typeface="Calibri"/>
                <a:sym typeface="Calibri"/>
              </a:rPr>
              <a:t>Jobs in factories encouraged many people to move from the country to the city for work; even children worked in factories.</a:t>
            </a:r>
            <a:endParaRPr sz="2500">
              <a:latin typeface="Calibri"/>
              <a:ea typeface="Calibri"/>
              <a:cs typeface="Calibri"/>
              <a:sym typeface="Calibri"/>
            </a:endParaRPr>
          </a:p>
          <a:p>
            <a:pPr marL="0" lvl="0" indent="0" algn="l" rtl="0">
              <a:lnSpc>
                <a:spcPct val="90000"/>
              </a:lnSpc>
              <a:spcBef>
                <a:spcPts val="1000"/>
              </a:spcBef>
              <a:spcAft>
                <a:spcPts val="0"/>
              </a:spcAft>
              <a:buNone/>
            </a:pPr>
            <a:endParaRPr sz="2500">
              <a:latin typeface="Calibri"/>
              <a:ea typeface="Calibri"/>
              <a:cs typeface="Calibri"/>
              <a:sym typeface="Calibri"/>
            </a:endParaRPr>
          </a:p>
          <a:p>
            <a:pPr marL="0" lvl="0" indent="0" algn="l" rtl="0">
              <a:lnSpc>
                <a:spcPct val="90000"/>
              </a:lnSpc>
              <a:spcBef>
                <a:spcPts val="1000"/>
              </a:spcBef>
              <a:spcAft>
                <a:spcPts val="0"/>
              </a:spcAft>
              <a:buNone/>
            </a:pPr>
            <a:r>
              <a:rPr lang="en-US" sz="2500" b="1">
                <a:latin typeface="Calibri"/>
                <a:ea typeface="Calibri"/>
                <a:cs typeface="Calibri"/>
                <a:sym typeface="Calibri"/>
              </a:rPr>
              <a:t>Think / Pair / Share</a:t>
            </a:r>
            <a:endParaRPr sz="2500" b="1">
              <a:latin typeface="Calibri"/>
              <a:ea typeface="Calibri"/>
              <a:cs typeface="Calibri"/>
              <a:sym typeface="Calibri"/>
            </a:endParaRPr>
          </a:p>
          <a:p>
            <a:pPr marL="0" lvl="0" indent="0" algn="l" rtl="0">
              <a:lnSpc>
                <a:spcPct val="90000"/>
              </a:lnSpc>
              <a:spcBef>
                <a:spcPts val="1000"/>
              </a:spcBef>
              <a:spcAft>
                <a:spcPts val="0"/>
              </a:spcAft>
              <a:buNone/>
            </a:pPr>
            <a:r>
              <a:rPr lang="en-US" sz="2500">
                <a:latin typeface="Calibri"/>
                <a:ea typeface="Calibri"/>
                <a:cs typeface="Calibri"/>
                <a:sym typeface="Calibri"/>
              </a:rPr>
              <a:t>What do you think it was like to work in an early factory? Why?</a:t>
            </a:r>
            <a:endParaRPr sz="2500">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d74759ed05_0_19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Industrialization</a:t>
            </a:r>
            <a:endParaRPr/>
          </a:p>
        </p:txBody>
      </p:sp>
      <p:pic>
        <p:nvPicPr>
          <p:cNvPr id="129" name="Google Shape;129;gd74759ed05_0_191"/>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sp>
        <p:nvSpPr>
          <p:cNvPr id="130" name="Google Shape;130;gd74759ed05_0_191"/>
          <p:cNvSpPr txBox="1"/>
          <p:nvPr/>
        </p:nvSpPr>
        <p:spPr>
          <a:xfrm>
            <a:off x="338925" y="5740457"/>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Artist Unknown, Smithsonian American Art Museum, Transfer from the U.S. Department of Labor</a:t>
            </a:r>
            <a:endParaRPr/>
          </a:p>
        </p:txBody>
      </p:sp>
      <p:pic>
        <p:nvPicPr>
          <p:cNvPr id="131" name="Google Shape;131;gd74759ed05_0_191"/>
          <p:cNvPicPr preferRelativeResize="0"/>
          <p:nvPr/>
        </p:nvPicPr>
        <p:blipFill>
          <a:blip r:embed="rId4">
            <a:alphaModFix/>
          </a:blip>
          <a:stretch>
            <a:fillRect/>
          </a:stretch>
        </p:blipFill>
        <p:spPr>
          <a:xfrm>
            <a:off x="338925" y="1440125"/>
            <a:ext cx="6894994" cy="4214064"/>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d74759ed05_0_18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What is industrialization?</a:t>
            </a:r>
            <a:endParaRPr b="0"/>
          </a:p>
        </p:txBody>
      </p:sp>
      <p:sp>
        <p:nvSpPr>
          <p:cNvPr id="137" name="Google Shape;137;gd74759ed05_0_181"/>
          <p:cNvSpPr txBox="1"/>
          <p:nvPr/>
        </p:nvSpPr>
        <p:spPr>
          <a:xfrm>
            <a:off x="6570575" y="5192400"/>
            <a:ext cx="5500200" cy="10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Artist Unknown, Smithsonian American Art Museum, Transfer from the U.S. Department of Labor</a:t>
            </a:r>
            <a:endParaRPr/>
          </a:p>
        </p:txBody>
      </p:sp>
      <p:sp>
        <p:nvSpPr>
          <p:cNvPr id="138" name="Google Shape;138;gd74759ed05_0_181"/>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Industrialization </a:t>
            </a:r>
            <a:r>
              <a:rPr lang="en-US" sz="2500">
                <a:solidFill>
                  <a:schemeClr val="dk1"/>
                </a:solidFill>
                <a:latin typeface="Calibri"/>
                <a:ea typeface="Calibri"/>
                <a:cs typeface="Calibri"/>
                <a:sym typeface="Calibri"/>
              </a:rPr>
              <a:t>is the period of social and economic change that transforms a human group from a rural society into an industrial society.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The Industrial Revolution was a time of </a:t>
            </a:r>
            <a:r>
              <a:rPr lang="en-US" sz="2500" b="1">
                <a:solidFill>
                  <a:schemeClr val="dk1"/>
                </a:solidFill>
                <a:latin typeface="Calibri"/>
                <a:ea typeface="Calibri"/>
                <a:cs typeface="Calibri"/>
                <a:sym typeface="Calibri"/>
              </a:rPr>
              <a:t>industrialization</a:t>
            </a:r>
            <a:r>
              <a:rPr lang="en-US" sz="2500">
                <a:solidFill>
                  <a:schemeClr val="dk1"/>
                </a:solidFill>
                <a:latin typeface="Calibri"/>
                <a:ea typeface="Calibri"/>
                <a:cs typeface="Calibri"/>
                <a:sym typeface="Calibri"/>
              </a:rPr>
              <a:t>.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Industrialization</a:t>
            </a:r>
            <a:r>
              <a:rPr lang="en-US" sz="2500">
                <a:solidFill>
                  <a:schemeClr val="dk1"/>
                </a:solidFill>
                <a:latin typeface="Calibri"/>
                <a:ea typeface="Calibri"/>
                <a:cs typeface="Calibri"/>
                <a:sym typeface="Calibri"/>
              </a:rPr>
              <a:t> still happens today. There are places that used to be countryside and/or rural where factories and other places of manufacturing occur.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US" sz="2500">
                <a:solidFill>
                  <a:schemeClr val="dk1"/>
                </a:solidFill>
                <a:latin typeface="Calibri"/>
                <a:ea typeface="Calibri"/>
                <a:cs typeface="Calibri"/>
                <a:sym typeface="Calibri"/>
              </a:rPr>
              <a:t>Can you think of a place where there is industrialization? Where is it?</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pic>
        <p:nvPicPr>
          <p:cNvPr id="139" name="Google Shape;139;gd74759ed05_0_181"/>
          <p:cNvPicPr preferRelativeResize="0"/>
          <p:nvPr/>
        </p:nvPicPr>
        <p:blipFill>
          <a:blip r:embed="rId3">
            <a:alphaModFix/>
          </a:blip>
          <a:stretch>
            <a:fillRect/>
          </a:stretch>
        </p:blipFill>
        <p:spPr>
          <a:xfrm>
            <a:off x="6570575" y="1594600"/>
            <a:ext cx="5232850" cy="3525625"/>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d74759ed05_0_39"/>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2800"/>
              <a:t>Key Question #2: How did the industrialization of the </a:t>
            </a:r>
            <a:endParaRPr sz="2800"/>
          </a:p>
          <a:p>
            <a:pPr marL="0" lvl="0" indent="0" algn="ctr" rtl="0">
              <a:lnSpc>
                <a:spcPct val="90000"/>
              </a:lnSpc>
              <a:spcBef>
                <a:spcPts val="0"/>
              </a:spcBef>
              <a:spcAft>
                <a:spcPts val="0"/>
              </a:spcAft>
              <a:buSzPts val="4000"/>
              <a:buNone/>
            </a:pPr>
            <a:r>
              <a:rPr lang="en-US" sz="2800"/>
              <a:t>late 1800s and early 1900s  impact immigration?</a:t>
            </a:r>
            <a:endParaRPr sz="2800"/>
          </a:p>
        </p:txBody>
      </p:sp>
      <p:sp>
        <p:nvSpPr>
          <p:cNvPr id="145" name="Google Shape;145;gd74759ed05_0_39"/>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Char char="-"/>
            </a:pPr>
            <a:r>
              <a:rPr lang="en-US"/>
              <a:t>Students will explore and identify how immigration impacted industrialization in the late 1800s and early 1900s.</a:t>
            </a:r>
            <a:endParaRPr/>
          </a:p>
          <a:p>
            <a:pPr marL="457200" lvl="0" indent="0" algn="l" rtl="0">
              <a:lnSpc>
                <a:spcPct val="90000"/>
              </a:lnSpc>
              <a:spcBef>
                <a:spcPts val="0"/>
              </a:spcBef>
              <a:spcAft>
                <a:spcPts val="0"/>
              </a:spcAft>
              <a:buNone/>
            </a:pPr>
            <a:endParaRPr/>
          </a:p>
          <a:p>
            <a:pPr marL="0" lvl="0" indent="0" algn="l" rtl="0">
              <a:spcBef>
                <a:spcPts val="0"/>
              </a:spcBef>
              <a:spcAft>
                <a:spcPts val="0"/>
              </a:spcAft>
              <a:buNone/>
            </a:pPr>
            <a:r>
              <a:rPr lang="en-US"/>
              <a:t>Materials Needed:</a:t>
            </a:r>
            <a:endParaRPr/>
          </a:p>
          <a:p>
            <a:pPr marL="457200" lvl="0" indent="-387350" algn="l" rtl="0">
              <a:spcBef>
                <a:spcPts val="0"/>
              </a:spcBef>
              <a:spcAft>
                <a:spcPts val="0"/>
              </a:spcAft>
              <a:buSzPts val="2500"/>
              <a:buChar char="-"/>
            </a:pPr>
            <a:r>
              <a:rPr lang="en-US"/>
              <a:t>Access to the internet</a:t>
            </a:r>
            <a:endParaRPr/>
          </a:p>
        </p:txBody>
      </p:sp>
      <p:sp>
        <p:nvSpPr>
          <p:cNvPr id="146" name="Google Shape;146;gd74759ed05_0_39"/>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Slides: 17-19</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d74759ed05_0_23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Industrialization &amp; Immigrants</a:t>
            </a:r>
            <a:endParaRPr/>
          </a:p>
        </p:txBody>
      </p:sp>
      <p:pic>
        <p:nvPicPr>
          <p:cNvPr id="152" name="Google Shape;152;gd74759ed05_0_232"/>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sp>
        <p:nvSpPr>
          <p:cNvPr id="153" name="Google Shape;153;gd74759ed05_0_232"/>
          <p:cNvSpPr txBox="1"/>
          <p:nvPr/>
        </p:nvSpPr>
        <p:spPr>
          <a:xfrm>
            <a:off x="559050" y="6163857"/>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Welcome to the Land of Freedom, </a:t>
            </a:r>
            <a:r>
              <a:rPr lang="en-US"/>
              <a:t>illustration from Frank Leslie’s Illustrated Newspaper,1887</a:t>
            </a:r>
            <a:endParaRPr/>
          </a:p>
        </p:txBody>
      </p:sp>
      <p:pic>
        <p:nvPicPr>
          <p:cNvPr id="154" name="Google Shape;154;gd74759ed05_0_232" descr="New York - Welcome to the land of freedom - An ocean steamer passing the Statue of Liberty: Scene on the steerage deck"/>
          <p:cNvPicPr preferRelativeResize="0"/>
          <p:nvPr/>
        </p:nvPicPr>
        <p:blipFill>
          <a:blip r:embed="rId4">
            <a:alphaModFix/>
          </a:blip>
          <a:stretch>
            <a:fillRect/>
          </a:stretch>
        </p:blipFill>
        <p:spPr>
          <a:xfrm>
            <a:off x="626800" y="1184750"/>
            <a:ext cx="6722835" cy="4979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d74759ed05_0_22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Industrialization and Immigrants</a:t>
            </a:r>
            <a:endParaRPr b="0"/>
          </a:p>
        </p:txBody>
      </p:sp>
      <p:sp>
        <p:nvSpPr>
          <p:cNvPr id="160" name="Google Shape;160;gd74759ed05_0_225"/>
          <p:cNvSpPr txBox="1"/>
          <p:nvPr/>
        </p:nvSpPr>
        <p:spPr>
          <a:xfrm>
            <a:off x="288275" y="1168075"/>
            <a:ext cx="44745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During the late 1800s and early 1900s, industrialization encouraged many people to immigrate to the United States.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People immigrated to the United States in hopes of finding jobs and good pay. </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sp>
        <p:nvSpPr>
          <p:cNvPr id="161" name="Google Shape;161;gd74759ed05_0_225"/>
          <p:cNvSpPr txBox="1"/>
          <p:nvPr/>
        </p:nvSpPr>
        <p:spPr>
          <a:xfrm>
            <a:off x="5154825" y="5182555"/>
            <a:ext cx="6555600" cy="105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Welcome to the Land of Freedom, </a:t>
            </a:r>
            <a:r>
              <a:rPr lang="en-US"/>
              <a:t>illustration from Frank Leslie’s Illustrated Newspaper,1887</a:t>
            </a:r>
            <a:endParaRPr/>
          </a:p>
        </p:txBody>
      </p:sp>
      <p:pic>
        <p:nvPicPr>
          <p:cNvPr id="162" name="Google Shape;162;gd74759ed05_0_225" descr="New York - Welcome to the land of freedom - An ocean steamer passing the Statue of Liberty: Scene on the steerage deck"/>
          <p:cNvPicPr preferRelativeResize="0"/>
          <p:nvPr/>
        </p:nvPicPr>
        <p:blipFill>
          <a:blip r:embed="rId3">
            <a:alphaModFix/>
          </a:blip>
          <a:stretch>
            <a:fillRect/>
          </a:stretch>
        </p:blipFill>
        <p:spPr>
          <a:xfrm>
            <a:off x="5216109" y="1115100"/>
            <a:ext cx="6081198" cy="40674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gd84e0813aa_0_1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Industrialization and Immigrants</a:t>
            </a:r>
            <a:endParaRPr b="0"/>
          </a:p>
        </p:txBody>
      </p:sp>
      <p:sp>
        <p:nvSpPr>
          <p:cNvPr id="168" name="Google Shape;168;gd84e0813aa_0_18"/>
          <p:cNvSpPr txBox="1"/>
          <p:nvPr/>
        </p:nvSpPr>
        <p:spPr>
          <a:xfrm>
            <a:off x="288275" y="1168075"/>
            <a:ext cx="50580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Due to industrialization, there were many jobs in factories.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Immigrants were willing to accept less pay for work than other workers. Factories could make more money by paying workers less pay.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Many immigrants took low-paying jobs in factories because it was the only work they could find. </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sp>
        <p:nvSpPr>
          <p:cNvPr id="169" name="Google Shape;169;gd84e0813aa_0_18"/>
          <p:cNvSpPr txBox="1"/>
          <p:nvPr/>
        </p:nvSpPr>
        <p:spPr>
          <a:xfrm>
            <a:off x="5703925" y="5608558"/>
            <a:ext cx="7290900" cy="11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Immigrants on Atlantic Liner, </a:t>
            </a:r>
            <a:r>
              <a:rPr lang="en-US"/>
              <a:t>Edwin Levick, 1906</a:t>
            </a:r>
            <a:endParaRPr/>
          </a:p>
        </p:txBody>
      </p:sp>
      <p:pic>
        <p:nvPicPr>
          <p:cNvPr id="170" name="Google Shape;170;gd84e0813aa_0_18" descr="Immigrants on an Atlantic Liner"/>
          <p:cNvPicPr preferRelativeResize="0"/>
          <p:nvPr/>
        </p:nvPicPr>
        <p:blipFill>
          <a:blip r:embed="rId3">
            <a:alphaModFix/>
          </a:blip>
          <a:stretch>
            <a:fillRect/>
          </a:stretch>
        </p:blipFill>
        <p:spPr>
          <a:xfrm>
            <a:off x="5789107" y="1110100"/>
            <a:ext cx="6132504" cy="442323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2"/>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chemeClr val="lt1"/>
                </a:solidFill>
              </a:rPr>
              <a:t>Eighth Grade Unit: Organization of Unit</a:t>
            </a:r>
            <a:endParaRPr>
              <a:solidFill>
                <a:schemeClr val="lt1"/>
              </a:solidFill>
            </a:endParaRPr>
          </a:p>
          <a:p>
            <a:pPr marL="0" lvl="0" indent="0" algn="ctr" rtl="0">
              <a:lnSpc>
                <a:spcPct val="90000"/>
              </a:lnSpc>
              <a:spcBef>
                <a:spcPts val="0"/>
              </a:spcBef>
              <a:spcAft>
                <a:spcPts val="0"/>
              </a:spcAft>
              <a:buClr>
                <a:srgbClr val="FFFFFF"/>
              </a:buClr>
              <a:buSzPts val="4000"/>
              <a:buFont typeface="Calibri"/>
              <a:buNone/>
            </a:pPr>
            <a:endParaRPr/>
          </a:p>
        </p:txBody>
      </p:sp>
      <p:pic>
        <p:nvPicPr>
          <p:cNvPr id="40" name="Google Shape;40;p2"/>
          <p:cNvPicPr preferRelativeResize="0"/>
          <p:nvPr/>
        </p:nvPicPr>
        <p:blipFill rotWithShape="1">
          <a:blip r:embed="rId3">
            <a:alphaModFix/>
          </a:blip>
          <a:srcRect/>
          <a:stretch/>
        </p:blipFill>
        <p:spPr>
          <a:xfrm>
            <a:off x="395400" y="1495042"/>
            <a:ext cx="4362450" cy="4591050"/>
          </a:xfrm>
          <a:prstGeom prst="rect">
            <a:avLst/>
          </a:prstGeom>
          <a:noFill/>
          <a:ln>
            <a:noFill/>
          </a:ln>
        </p:spPr>
      </p:pic>
      <p:sp>
        <p:nvSpPr>
          <p:cNvPr id="41" name="Google Shape;41;p2"/>
          <p:cNvSpPr txBox="1"/>
          <p:nvPr/>
        </p:nvSpPr>
        <p:spPr>
          <a:xfrm>
            <a:off x="5641650" y="1495050"/>
            <a:ext cx="68322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3000" b="1">
                <a:solidFill>
                  <a:srgbClr val="000090"/>
                </a:solidFill>
                <a:latin typeface="Calibri"/>
                <a:ea typeface="Calibri"/>
                <a:cs typeface="Calibri"/>
                <a:sym typeface="Calibri"/>
              </a:rPr>
              <a:t>Unit Organization:</a:t>
            </a:r>
            <a:endParaRPr sz="3000" b="1">
              <a:solidFill>
                <a:srgbClr val="000090"/>
              </a:solidFill>
              <a:latin typeface="Calibri"/>
              <a:ea typeface="Calibri"/>
              <a:cs typeface="Calibri"/>
              <a:sym typeface="Calibri"/>
            </a:endParaRPr>
          </a:p>
          <a:p>
            <a:pPr marL="0" lvl="0" indent="0" algn="l" rtl="0">
              <a:lnSpc>
                <a:spcPct val="90000"/>
              </a:lnSpc>
              <a:spcBef>
                <a:spcPts val="0"/>
              </a:spcBef>
              <a:spcAft>
                <a:spcPts val="0"/>
              </a:spcAft>
              <a:buNone/>
            </a:pPr>
            <a:endParaRPr sz="1800" b="1">
              <a:solidFill>
                <a:srgbClr val="000090"/>
              </a:solidFill>
              <a:latin typeface="Calibri"/>
              <a:ea typeface="Calibri"/>
              <a:cs typeface="Calibri"/>
              <a:sym typeface="Calibri"/>
            </a:endParaRPr>
          </a:p>
          <a:p>
            <a:pPr marL="457200" lvl="0" indent="-419100" algn="l" rtl="0">
              <a:lnSpc>
                <a:spcPct val="90000"/>
              </a:lnSpc>
              <a:spcBef>
                <a:spcPts val="0"/>
              </a:spcBef>
              <a:spcAft>
                <a:spcPts val="0"/>
              </a:spcAft>
              <a:buClr>
                <a:srgbClr val="000090"/>
              </a:buClr>
              <a:buSzPts val="3000"/>
              <a:buAutoNum type="alphaUcPeriod"/>
            </a:pPr>
            <a:r>
              <a:rPr lang="en-US" sz="3000" b="1">
                <a:solidFill>
                  <a:srgbClr val="000090"/>
                </a:solidFill>
                <a:latin typeface="Calibri"/>
                <a:ea typeface="Calibri"/>
                <a:cs typeface="Calibri"/>
                <a:sym typeface="Calibri"/>
              </a:rPr>
              <a:t>Learning Objective</a:t>
            </a:r>
            <a:endParaRPr sz="3000" b="1">
              <a:solidFill>
                <a:srgbClr val="000090"/>
              </a:solidFill>
              <a:latin typeface="Calibri"/>
              <a:ea typeface="Calibri"/>
              <a:cs typeface="Calibri"/>
              <a:sym typeface="Calibri"/>
            </a:endParaRPr>
          </a:p>
          <a:p>
            <a:pPr marL="457200" lvl="0" indent="0" algn="l" rtl="0">
              <a:lnSpc>
                <a:spcPct val="90000"/>
              </a:lnSpc>
              <a:spcBef>
                <a:spcPts val="0"/>
              </a:spcBef>
              <a:spcAft>
                <a:spcPts val="0"/>
              </a:spcAft>
              <a:buNone/>
            </a:pPr>
            <a:endParaRPr sz="1800" b="1">
              <a:solidFill>
                <a:srgbClr val="000090"/>
              </a:solidFill>
              <a:latin typeface="Calibri"/>
              <a:ea typeface="Calibri"/>
              <a:cs typeface="Calibri"/>
              <a:sym typeface="Calibri"/>
            </a:endParaRPr>
          </a:p>
          <a:p>
            <a:pPr marL="914400" lvl="1" indent="-419100" algn="l" rtl="0">
              <a:lnSpc>
                <a:spcPct val="90000"/>
              </a:lnSpc>
              <a:spcBef>
                <a:spcPts val="0"/>
              </a:spcBef>
              <a:spcAft>
                <a:spcPts val="0"/>
              </a:spcAft>
              <a:buClr>
                <a:srgbClr val="000000"/>
              </a:buClr>
              <a:buSzPts val="3000"/>
              <a:buAutoNum type="alphaLcPeriod"/>
            </a:pPr>
            <a:r>
              <a:rPr lang="en-US" sz="3000">
                <a:solidFill>
                  <a:srgbClr val="000000"/>
                </a:solidFill>
                <a:latin typeface="Calibri"/>
                <a:ea typeface="Calibri"/>
                <a:cs typeface="Calibri"/>
                <a:sym typeface="Calibri"/>
              </a:rPr>
              <a:t>Key Question</a:t>
            </a:r>
            <a:endParaRPr sz="3000">
              <a:solidFill>
                <a:srgbClr val="000000"/>
              </a:solidFill>
              <a:latin typeface="Calibri"/>
              <a:ea typeface="Calibri"/>
              <a:cs typeface="Calibri"/>
              <a:sym typeface="Calibri"/>
            </a:endParaRPr>
          </a:p>
          <a:p>
            <a:pPr marL="914400" lvl="1" indent="-419100" algn="l" rtl="0">
              <a:lnSpc>
                <a:spcPct val="90000"/>
              </a:lnSpc>
              <a:spcBef>
                <a:spcPts val="0"/>
              </a:spcBef>
              <a:spcAft>
                <a:spcPts val="0"/>
              </a:spcAft>
              <a:buClr>
                <a:srgbClr val="000000"/>
              </a:buClr>
              <a:buSzPts val="3000"/>
              <a:buAutoNum type="alphaLcPeriod"/>
            </a:pPr>
            <a:r>
              <a:rPr lang="en-US" sz="3000">
                <a:solidFill>
                  <a:srgbClr val="000000"/>
                </a:solidFill>
                <a:latin typeface="Calibri"/>
                <a:ea typeface="Calibri"/>
                <a:cs typeface="Calibri"/>
                <a:sym typeface="Calibri"/>
              </a:rPr>
              <a:t>Key Question</a:t>
            </a:r>
            <a:endParaRPr sz="3000">
              <a:solidFill>
                <a:srgbClr val="000000"/>
              </a:solidFill>
              <a:latin typeface="Calibri"/>
              <a:ea typeface="Calibri"/>
              <a:cs typeface="Calibri"/>
              <a:sym typeface="Calibri"/>
            </a:endParaRPr>
          </a:p>
          <a:p>
            <a:pPr marL="914400" lvl="0" indent="0" algn="l" rtl="0">
              <a:lnSpc>
                <a:spcPct val="90000"/>
              </a:lnSpc>
              <a:spcBef>
                <a:spcPts val="0"/>
              </a:spcBef>
              <a:spcAft>
                <a:spcPts val="0"/>
              </a:spcAft>
              <a:buNone/>
            </a:pPr>
            <a:endParaRPr sz="1800" b="1">
              <a:solidFill>
                <a:srgbClr val="000090"/>
              </a:solidFill>
              <a:latin typeface="Calibri"/>
              <a:ea typeface="Calibri"/>
              <a:cs typeface="Calibri"/>
              <a:sym typeface="Calibri"/>
            </a:endParaRPr>
          </a:p>
          <a:p>
            <a:pPr marL="457200" lvl="0" indent="-419100" algn="l" rtl="0">
              <a:lnSpc>
                <a:spcPct val="90000"/>
              </a:lnSpc>
              <a:spcBef>
                <a:spcPts val="0"/>
              </a:spcBef>
              <a:spcAft>
                <a:spcPts val="0"/>
              </a:spcAft>
              <a:buClr>
                <a:srgbClr val="000090"/>
              </a:buClr>
              <a:buSzPts val="3000"/>
              <a:buAutoNum type="alphaUcPeriod"/>
            </a:pPr>
            <a:r>
              <a:rPr lang="en-US" sz="3000" b="1">
                <a:solidFill>
                  <a:srgbClr val="000090"/>
                </a:solidFill>
                <a:latin typeface="Calibri"/>
                <a:ea typeface="Calibri"/>
                <a:cs typeface="Calibri"/>
                <a:sym typeface="Calibri"/>
              </a:rPr>
              <a:t>Final Learning Project</a:t>
            </a:r>
            <a:endParaRPr sz="3000" b="1">
              <a:solidFill>
                <a:srgbClr val="000090"/>
              </a:solidFill>
              <a:latin typeface="Calibri"/>
              <a:ea typeface="Calibri"/>
              <a:cs typeface="Calibri"/>
              <a:sym typeface="Calibri"/>
            </a:endParaRPr>
          </a:p>
          <a:p>
            <a:pPr marL="457200" lvl="0" indent="0" algn="l" rtl="0">
              <a:lnSpc>
                <a:spcPct val="90000"/>
              </a:lnSpc>
              <a:spcBef>
                <a:spcPts val="0"/>
              </a:spcBef>
              <a:spcAft>
                <a:spcPts val="0"/>
              </a:spcAft>
              <a:buNone/>
            </a:pPr>
            <a:endParaRPr sz="1800" b="1">
              <a:solidFill>
                <a:srgbClr val="000090"/>
              </a:solidFill>
              <a:latin typeface="Calibri"/>
              <a:ea typeface="Calibri"/>
              <a:cs typeface="Calibri"/>
              <a:sym typeface="Calibri"/>
            </a:endParaRPr>
          </a:p>
          <a:p>
            <a:pPr marL="457200" lvl="0" indent="-419100" algn="l" rtl="0">
              <a:lnSpc>
                <a:spcPct val="90000"/>
              </a:lnSpc>
              <a:spcBef>
                <a:spcPts val="0"/>
              </a:spcBef>
              <a:spcAft>
                <a:spcPts val="0"/>
              </a:spcAft>
              <a:buClr>
                <a:srgbClr val="000090"/>
              </a:buClr>
              <a:buSzPts val="3000"/>
              <a:buAutoNum type="alphaUcPeriod"/>
            </a:pPr>
            <a:r>
              <a:rPr lang="en-US" sz="3000" b="1">
                <a:solidFill>
                  <a:srgbClr val="000090"/>
                </a:solidFill>
                <a:latin typeface="Calibri"/>
                <a:ea typeface="Calibri"/>
                <a:cs typeface="Calibri"/>
                <a:sym typeface="Calibri"/>
              </a:rPr>
              <a:t>Standards-Aligned Assessment </a:t>
            </a:r>
            <a:endParaRPr sz="3000" b="1">
              <a:solidFill>
                <a:srgbClr val="00009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d74759ed05_0_45"/>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2800"/>
              <a:t>Key Question #3: How did the industrialization of </a:t>
            </a:r>
            <a:endParaRPr sz="2800"/>
          </a:p>
          <a:p>
            <a:pPr marL="0" lvl="0" indent="0" algn="ctr" rtl="0">
              <a:lnSpc>
                <a:spcPct val="90000"/>
              </a:lnSpc>
              <a:spcBef>
                <a:spcPts val="0"/>
              </a:spcBef>
              <a:spcAft>
                <a:spcPts val="0"/>
              </a:spcAft>
              <a:buSzPts val="4000"/>
              <a:buNone/>
            </a:pPr>
            <a:r>
              <a:rPr lang="en-US" sz="2800"/>
              <a:t>the late 1800s and early 1900s impact cities?</a:t>
            </a:r>
            <a:endParaRPr sz="2800"/>
          </a:p>
        </p:txBody>
      </p:sp>
      <p:sp>
        <p:nvSpPr>
          <p:cNvPr id="176" name="Google Shape;176;gd74759ed05_0_45"/>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Char char="-"/>
            </a:pPr>
            <a:r>
              <a:rPr lang="en-US"/>
              <a:t>Students will identify and define urbanization. </a:t>
            </a:r>
            <a:endParaRPr/>
          </a:p>
          <a:p>
            <a:pPr marL="457200" lvl="0" indent="-387350" algn="l" rtl="0">
              <a:lnSpc>
                <a:spcPct val="90000"/>
              </a:lnSpc>
              <a:spcBef>
                <a:spcPts val="0"/>
              </a:spcBef>
              <a:spcAft>
                <a:spcPts val="0"/>
              </a:spcAft>
              <a:buSzPts val="2500"/>
              <a:buChar char="-"/>
            </a:pPr>
            <a:r>
              <a:rPr lang="en-US"/>
              <a:t>Students will identify different factors of industrialization that impacted cities in the late 1800s and early 1900s. </a:t>
            </a:r>
            <a:endParaRPr/>
          </a:p>
          <a:p>
            <a:pPr marL="457200" lvl="0" indent="-387350" algn="l" rtl="0">
              <a:lnSpc>
                <a:spcPct val="90000"/>
              </a:lnSpc>
              <a:spcBef>
                <a:spcPts val="0"/>
              </a:spcBef>
              <a:spcAft>
                <a:spcPts val="0"/>
              </a:spcAft>
              <a:buSzPts val="2500"/>
              <a:buChar char="-"/>
            </a:pPr>
            <a:r>
              <a:rPr lang="en-US"/>
              <a:t>Students will identify the factory conditions of the late 1800s and early 1900s. </a:t>
            </a:r>
            <a:endParaRPr/>
          </a:p>
          <a:p>
            <a:pPr marL="457200" lvl="0" indent="-387350" algn="l" rtl="0">
              <a:lnSpc>
                <a:spcPct val="90000"/>
              </a:lnSpc>
              <a:spcBef>
                <a:spcPts val="0"/>
              </a:spcBef>
              <a:spcAft>
                <a:spcPts val="0"/>
              </a:spcAft>
              <a:buSzPts val="2500"/>
              <a:buChar char="-"/>
            </a:pPr>
            <a:r>
              <a:rPr lang="en-US"/>
              <a:t>Students will identify city conditions for working class people in the late 1800s and early 1900s. </a:t>
            </a:r>
            <a:endParaRPr/>
          </a:p>
          <a:p>
            <a:pPr marL="457200" lvl="0" indent="0" algn="l" rtl="0">
              <a:lnSpc>
                <a:spcPct val="90000"/>
              </a:lnSpc>
              <a:spcBef>
                <a:spcPts val="0"/>
              </a:spcBef>
              <a:spcAft>
                <a:spcPts val="0"/>
              </a:spcAft>
              <a:buNone/>
            </a:pPr>
            <a:endParaRPr/>
          </a:p>
          <a:p>
            <a:pPr marL="0" lvl="0" indent="0" algn="l" rtl="0">
              <a:spcBef>
                <a:spcPts val="0"/>
              </a:spcBef>
              <a:spcAft>
                <a:spcPts val="0"/>
              </a:spcAft>
              <a:buNone/>
            </a:pPr>
            <a:r>
              <a:rPr lang="en-US"/>
              <a:t>Materials Needed:</a:t>
            </a:r>
            <a:endParaRPr/>
          </a:p>
          <a:p>
            <a:pPr marL="457200" lvl="0" indent="-387350" algn="l" rtl="0">
              <a:spcBef>
                <a:spcPts val="0"/>
              </a:spcBef>
              <a:spcAft>
                <a:spcPts val="0"/>
              </a:spcAft>
              <a:buSzPts val="2500"/>
              <a:buChar char="-"/>
            </a:pPr>
            <a:r>
              <a:rPr lang="en-US"/>
              <a:t>Access to the internet</a:t>
            </a:r>
            <a:endParaRPr/>
          </a:p>
        </p:txBody>
      </p:sp>
      <p:sp>
        <p:nvSpPr>
          <p:cNvPr id="177" name="Google Shape;177;gd74759ed05_0_45"/>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Slides: 21-26</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d74759ed05_0_20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Industrialization and Cities</a:t>
            </a:r>
            <a:endParaRPr/>
          </a:p>
        </p:txBody>
      </p:sp>
      <p:pic>
        <p:nvPicPr>
          <p:cNvPr id="183" name="Google Shape;183;gd74759ed05_0_200"/>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pic>
        <p:nvPicPr>
          <p:cNvPr id="184" name="Google Shape;184;gd74759ed05_0_200" descr="Mulberry Street, New York City"/>
          <p:cNvPicPr preferRelativeResize="0"/>
          <p:nvPr/>
        </p:nvPicPr>
        <p:blipFill>
          <a:blip r:embed="rId4">
            <a:alphaModFix/>
          </a:blip>
          <a:stretch>
            <a:fillRect/>
          </a:stretch>
        </p:blipFill>
        <p:spPr>
          <a:xfrm>
            <a:off x="559050" y="1184751"/>
            <a:ext cx="6671750" cy="4941250"/>
          </a:xfrm>
          <a:prstGeom prst="rect">
            <a:avLst/>
          </a:prstGeom>
          <a:noFill/>
          <a:ln w="38100" cap="flat" cmpd="sng">
            <a:solidFill>
              <a:srgbClr val="000000"/>
            </a:solidFill>
            <a:prstDash val="solid"/>
            <a:round/>
            <a:headEnd type="none" w="sm" len="sm"/>
            <a:tailEnd type="none" w="sm" len="sm"/>
          </a:ln>
        </p:spPr>
      </p:pic>
      <p:sp>
        <p:nvSpPr>
          <p:cNvPr id="185" name="Google Shape;185;gd74759ed05_0_200"/>
          <p:cNvSpPr txBox="1"/>
          <p:nvPr/>
        </p:nvSpPr>
        <p:spPr>
          <a:xfrm>
            <a:off x="559050" y="6163857"/>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Mulberry Street, New York City, </a:t>
            </a:r>
            <a:r>
              <a:rPr lang="en-US"/>
              <a:t>Library of Congress, 1900</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gd7821c0b6e_0_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Urbanization</a:t>
            </a:r>
            <a:endParaRPr b="0"/>
          </a:p>
        </p:txBody>
      </p:sp>
      <p:sp>
        <p:nvSpPr>
          <p:cNvPr id="191" name="Google Shape;191;gd7821c0b6e_0_7"/>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Urbanization </a:t>
            </a:r>
            <a:r>
              <a:rPr lang="en-US" sz="2500">
                <a:solidFill>
                  <a:schemeClr val="dk1"/>
                </a:solidFill>
                <a:latin typeface="Calibri"/>
                <a:ea typeface="Calibri"/>
                <a:cs typeface="Calibri"/>
                <a:sym typeface="Calibri"/>
              </a:rPr>
              <a:t>is when a population shifts from rural or country areas to urban or city areas.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In the United States, </a:t>
            </a:r>
            <a:r>
              <a:rPr lang="en-US" sz="2500" b="1">
                <a:solidFill>
                  <a:schemeClr val="dk1"/>
                </a:solidFill>
                <a:latin typeface="Calibri"/>
                <a:ea typeface="Calibri"/>
                <a:cs typeface="Calibri"/>
                <a:sym typeface="Calibri"/>
              </a:rPr>
              <a:t>urbanization</a:t>
            </a:r>
            <a:r>
              <a:rPr lang="en-US" sz="2500">
                <a:solidFill>
                  <a:schemeClr val="dk1"/>
                </a:solidFill>
                <a:latin typeface="Calibri"/>
                <a:ea typeface="Calibri"/>
                <a:cs typeface="Calibri"/>
                <a:sym typeface="Calibri"/>
              </a:rPr>
              <a:t> occurred during the industrialization of the late 1800s and early 1900s.</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During the late 1800s and early 1900s, the factories that supported industry were mostly located in cities. People moved from rural or country areas for jobs in factories in the cities.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US" sz="2500">
                <a:solidFill>
                  <a:schemeClr val="dk1"/>
                </a:solidFill>
                <a:latin typeface="Calibri"/>
                <a:ea typeface="Calibri"/>
                <a:cs typeface="Calibri"/>
                <a:sym typeface="Calibri"/>
              </a:rPr>
              <a:t>If you lived in the 1800s or 1900s would you have wanted to move from the countryside to the city? Why or why not?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pic>
        <p:nvPicPr>
          <p:cNvPr id="192" name="Google Shape;192;gd7821c0b6e_0_7" descr="Mulberry Street, New York City"/>
          <p:cNvPicPr preferRelativeResize="0"/>
          <p:nvPr/>
        </p:nvPicPr>
        <p:blipFill>
          <a:blip r:embed="rId3">
            <a:alphaModFix/>
          </a:blip>
          <a:stretch>
            <a:fillRect/>
          </a:stretch>
        </p:blipFill>
        <p:spPr>
          <a:xfrm>
            <a:off x="6902950" y="1295577"/>
            <a:ext cx="4555747" cy="3751844"/>
          </a:xfrm>
          <a:prstGeom prst="rect">
            <a:avLst/>
          </a:prstGeom>
          <a:noFill/>
          <a:ln w="38100" cap="flat" cmpd="sng">
            <a:solidFill>
              <a:srgbClr val="000000"/>
            </a:solidFill>
            <a:prstDash val="solid"/>
            <a:round/>
            <a:headEnd type="none" w="sm" len="sm"/>
            <a:tailEnd type="none" w="sm" len="sm"/>
          </a:ln>
        </p:spPr>
      </p:pic>
      <p:sp>
        <p:nvSpPr>
          <p:cNvPr id="193" name="Google Shape;193;gd7821c0b6e_0_7"/>
          <p:cNvSpPr txBox="1"/>
          <p:nvPr/>
        </p:nvSpPr>
        <p:spPr>
          <a:xfrm>
            <a:off x="6902950" y="5076164"/>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Mulberry Street, New York City, </a:t>
            </a:r>
            <a:r>
              <a:rPr lang="en-US"/>
              <a:t>Library of Congress, 1900</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gd7821c0b6e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Industrialization and Cities</a:t>
            </a:r>
            <a:endParaRPr b="0"/>
          </a:p>
        </p:txBody>
      </p:sp>
      <p:sp>
        <p:nvSpPr>
          <p:cNvPr id="199" name="Google Shape;199;gd7821c0b6e_0_0"/>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During industrialization, many factories were built near cities.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factory jobs caused the urbanization of many cities; people moved from the countryside to the cities for work.</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Many of the immigrants who came to the United States in the late 1800s and early 1900s moved to cities for factory jobs.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Urbanization meant that cities were very full of people.</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As more people moved to the cities, how do you think cities were impacted?</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pic>
        <p:nvPicPr>
          <p:cNvPr id="200" name="Google Shape;200;gd7821c0b6e_0_0" descr="&quot;Imported Americans&quot;, shopping from push-carts in the lower East Side, N.Y. City"/>
          <p:cNvPicPr preferRelativeResize="0"/>
          <p:nvPr/>
        </p:nvPicPr>
        <p:blipFill>
          <a:blip r:embed="rId3">
            <a:alphaModFix/>
          </a:blip>
          <a:stretch>
            <a:fillRect/>
          </a:stretch>
        </p:blipFill>
        <p:spPr>
          <a:xfrm>
            <a:off x="7474450" y="1168075"/>
            <a:ext cx="3866600" cy="4318725"/>
          </a:xfrm>
          <a:prstGeom prst="rect">
            <a:avLst/>
          </a:prstGeom>
          <a:noFill/>
          <a:ln w="38100" cap="flat" cmpd="sng">
            <a:solidFill>
              <a:srgbClr val="000000"/>
            </a:solidFill>
            <a:prstDash val="solid"/>
            <a:round/>
            <a:headEnd type="none" w="sm" len="sm"/>
            <a:tailEnd type="none" w="sm" len="sm"/>
          </a:ln>
        </p:spPr>
      </p:pic>
      <p:sp>
        <p:nvSpPr>
          <p:cNvPr id="201" name="Google Shape;201;gd7821c0b6e_0_0"/>
          <p:cNvSpPr txBox="1"/>
          <p:nvPr/>
        </p:nvSpPr>
        <p:spPr>
          <a:xfrm>
            <a:off x="7474450" y="5535589"/>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“Imported Americans,” shopping from push-carts in lower East Side, N.Y. City, </a:t>
            </a:r>
            <a:r>
              <a:rPr lang="en-US"/>
              <a:t>Underwood &amp; Underwood, Library of Congress, 1907</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d84e0813aa_0_3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Factories and Cities</a:t>
            </a:r>
            <a:endParaRPr b="0"/>
          </a:p>
        </p:txBody>
      </p:sp>
      <p:sp>
        <p:nvSpPr>
          <p:cNvPr id="207" name="Google Shape;207;gd84e0813aa_0_32"/>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Factories in the late 1800s and early 1900s were very dirty places.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factories did not clean up much of the mess of manufacturing, which polluted the area around factories.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factories were mostly run on coal, which caused a lot of air pollution in the cities.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In some cities, the air pollution was so bad it made people sick.</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4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Would you want to live in a city in the late 1800s and early 1900s? Why or why not?</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pic>
        <p:nvPicPr>
          <p:cNvPr id="208" name="Google Shape;208;gd84e0813aa_0_32" descr="File:Thomas Moran - Smelting Works at Denver.jpg"/>
          <p:cNvPicPr preferRelativeResize="0"/>
          <p:nvPr/>
        </p:nvPicPr>
        <p:blipFill>
          <a:blip r:embed="rId3">
            <a:alphaModFix/>
          </a:blip>
          <a:stretch>
            <a:fillRect/>
          </a:stretch>
        </p:blipFill>
        <p:spPr>
          <a:xfrm>
            <a:off x="6869350" y="1452950"/>
            <a:ext cx="4756900" cy="3612825"/>
          </a:xfrm>
          <a:prstGeom prst="rect">
            <a:avLst/>
          </a:prstGeom>
          <a:noFill/>
          <a:ln w="38100" cap="flat" cmpd="sng">
            <a:solidFill>
              <a:srgbClr val="000000"/>
            </a:solidFill>
            <a:prstDash val="solid"/>
            <a:round/>
            <a:headEnd type="none" w="sm" len="sm"/>
            <a:tailEnd type="none" w="sm" len="sm"/>
          </a:ln>
        </p:spPr>
      </p:pic>
      <p:sp>
        <p:nvSpPr>
          <p:cNvPr id="209" name="Google Shape;209;gd84e0813aa_0_32"/>
          <p:cNvSpPr txBox="1"/>
          <p:nvPr/>
        </p:nvSpPr>
        <p:spPr>
          <a:xfrm>
            <a:off x="6869350" y="5065764"/>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Smelting Works at Denver</a:t>
            </a:r>
            <a:r>
              <a:rPr lang="en-US"/>
              <a:t>, Thomas Moran, 1892</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d84e0813aa_0_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Factory Conditions</a:t>
            </a:r>
            <a:endParaRPr b="0"/>
          </a:p>
        </p:txBody>
      </p:sp>
      <p:sp>
        <p:nvSpPr>
          <p:cNvPr id="215" name="Google Shape;215;gd84e0813aa_0_7"/>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Factory employees worked long hours; they usually only had one day off a week.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factories did not care about employee safety. Many factories were unsafe and dirty.</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Many factory workers were children. There were no laws protecting children from labor. </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4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Would you want to work in a factory in the late 1800s and early 1900s? Why or why not?</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pic>
        <p:nvPicPr>
          <p:cNvPr id="216" name="Google Shape;216;gd84e0813aa_0_7" descr="Addie Card, 12 years old. Spinner in cotton mill, North Pownal, Vermont"/>
          <p:cNvPicPr preferRelativeResize="0"/>
          <p:nvPr/>
        </p:nvPicPr>
        <p:blipFill>
          <a:blip r:embed="rId3">
            <a:alphaModFix/>
          </a:blip>
          <a:stretch>
            <a:fillRect/>
          </a:stretch>
        </p:blipFill>
        <p:spPr>
          <a:xfrm>
            <a:off x="7541675" y="1118775"/>
            <a:ext cx="3535601" cy="4484899"/>
          </a:xfrm>
          <a:prstGeom prst="rect">
            <a:avLst/>
          </a:prstGeom>
          <a:noFill/>
          <a:ln w="38100" cap="flat" cmpd="sng">
            <a:solidFill>
              <a:srgbClr val="000000"/>
            </a:solidFill>
            <a:prstDash val="solid"/>
            <a:round/>
            <a:headEnd type="none" w="sm" len="sm"/>
            <a:tailEnd type="none" w="sm" len="sm"/>
          </a:ln>
        </p:spPr>
      </p:pic>
      <p:sp>
        <p:nvSpPr>
          <p:cNvPr id="217" name="Google Shape;217;gd84e0813aa_0_7"/>
          <p:cNvSpPr txBox="1"/>
          <p:nvPr/>
        </p:nvSpPr>
        <p:spPr>
          <a:xfrm>
            <a:off x="7474450" y="5603664"/>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t>Addie Card, 12 years old. Spinner in cotton mill, North Pownal, Vermont, 1910</a:t>
            </a:r>
            <a:r>
              <a:rPr lang="en-US" sz="1200"/>
              <a:t>, Lewis Hine, National Gallery of Art</a:t>
            </a:r>
            <a:endParaRPr sz="12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d84e0813aa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Life in Cities in the late 1800s and early 1900s</a:t>
            </a:r>
            <a:endParaRPr b="0"/>
          </a:p>
        </p:txBody>
      </p:sp>
      <p:sp>
        <p:nvSpPr>
          <p:cNvPr id="223" name="Google Shape;223;gd84e0813aa_0_0"/>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As more people moved to the cities, the cities became very crowded.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cities were expensive to live in, and the people working in factories did not make a lot of money.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There was not enough housing to accommodate all of the people moving to cities. As a result, many people would live in one room together.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Living in close quarters meant that disease spread quickly in cities.</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endParaRPr sz="4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What do you think it would have been like to live in a city in the 1800s and 1900s?</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endParaRPr sz="2500" b="1">
              <a:latin typeface="Calibri"/>
              <a:ea typeface="Calibri"/>
              <a:cs typeface="Calibri"/>
              <a:sym typeface="Calibri"/>
            </a:endParaRPr>
          </a:p>
        </p:txBody>
      </p:sp>
      <p:sp>
        <p:nvSpPr>
          <p:cNvPr id="224" name="Google Shape;224;gd84e0813aa_0_0"/>
          <p:cNvSpPr txBox="1"/>
          <p:nvPr/>
        </p:nvSpPr>
        <p:spPr>
          <a:xfrm>
            <a:off x="12651575" y="5009739"/>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t>A dirty, poverty-stricken home. There is no food in the house. Three small children.</a:t>
            </a:r>
            <a:r>
              <a:rPr lang="en-US" sz="1200"/>
              <a:t> Lewis Wilckes Hine, 1912</a:t>
            </a:r>
            <a:endParaRPr sz="1200"/>
          </a:p>
        </p:txBody>
      </p:sp>
      <p:pic>
        <p:nvPicPr>
          <p:cNvPr id="225" name="Google Shape;225;gd84e0813aa_0_0" descr="Mrs. Guadina, living in a rear house at 231 Mulberry St. N.Y., a dirty poverty-stricken home, and making a pittance by finishing pants. On the trunk is the work of four days. She was struggling along, (actually weak for want of food) trying to finish this batch of work so she could get the pay. There seemed to be no food in the house and she said the children had had no milk all day. The father is out of work (sells fish) on account of rheumatism. Three small children and another expected soon.  Location: New York, New York (State)"/>
          <p:cNvPicPr preferRelativeResize="0"/>
          <p:nvPr/>
        </p:nvPicPr>
        <p:blipFill>
          <a:blip r:embed="rId3">
            <a:alphaModFix/>
          </a:blip>
          <a:stretch>
            <a:fillRect/>
          </a:stretch>
        </p:blipFill>
        <p:spPr>
          <a:xfrm>
            <a:off x="12719375" y="1489346"/>
            <a:ext cx="4813200" cy="3451967"/>
          </a:xfrm>
          <a:prstGeom prst="rect">
            <a:avLst/>
          </a:prstGeom>
          <a:noFill/>
          <a:ln>
            <a:noFill/>
          </a:ln>
        </p:spPr>
      </p:pic>
      <p:sp>
        <p:nvSpPr>
          <p:cNvPr id="226" name="Google Shape;226;gd84e0813aa_0_0"/>
          <p:cNvSpPr txBox="1"/>
          <p:nvPr/>
        </p:nvSpPr>
        <p:spPr>
          <a:xfrm>
            <a:off x="6649275" y="5408689"/>
            <a:ext cx="4948800" cy="97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t>Lodgers in a Crowded Bayard Street Tenement--”Five Cents a Spot”</a:t>
            </a:r>
            <a:r>
              <a:rPr lang="en-US" sz="1200"/>
              <a:t> Jacob Riis, 1889</a:t>
            </a:r>
            <a:endParaRPr sz="1200"/>
          </a:p>
        </p:txBody>
      </p:sp>
      <p:pic>
        <p:nvPicPr>
          <p:cNvPr id="227" name="Google Shape;227;gd84e0813aa_0_0"/>
          <p:cNvPicPr preferRelativeResize="0"/>
          <p:nvPr/>
        </p:nvPicPr>
        <p:blipFill>
          <a:blip r:embed="rId4">
            <a:alphaModFix/>
          </a:blip>
          <a:stretch>
            <a:fillRect/>
          </a:stretch>
        </p:blipFill>
        <p:spPr>
          <a:xfrm>
            <a:off x="6649275" y="1269436"/>
            <a:ext cx="5036409" cy="4004778"/>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d74759ed05_0_51"/>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2800"/>
              <a:t>Key Question #4: How did artists document industrialization in </a:t>
            </a:r>
            <a:endParaRPr sz="2800"/>
          </a:p>
          <a:p>
            <a:pPr marL="0" lvl="0" indent="0" algn="ctr" rtl="0">
              <a:lnSpc>
                <a:spcPct val="90000"/>
              </a:lnSpc>
              <a:spcBef>
                <a:spcPts val="0"/>
              </a:spcBef>
              <a:spcAft>
                <a:spcPts val="0"/>
              </a:spcAft>
              <a:buSzPts val="4000"/>
              <a:buNone/>
            </a:pPr>
            <a:r>
              <a:rPr lang="en-US" sz="2800"/>
              <a:t>late 1800s and early 1900s?</a:t>
            </a:r>
            <a:endParaRPr sz="2800"/>
          </a:p>
        </p:txBody>
      </p:sp>
      <p:sp>
        <p:nvSpPr>
          <p:cNvPr id="233" name="Google Shape;233;gd74759ed05_0_51"/>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Char char="-"/>
            </a:pPr>
            <a:r>
              <a:rPr lang="en-US"/>
              <a:t>Students will use visual literacy to examine the painting, </a:t>
            </a:r>
            <a:r>
              <a:rPr lang="en-US" i="1"/>
              <a:t>Cliff Dwellers</a:t>
            </a:r>
            <a:r>
              <a:rPr lang="en-US"/>
              <a:t> by George Bellows. </a:t>
            </a:r>
            <a:endParaRPr/>
          </a:p>
          <a:p>
            <a:pPr marL="457200" lvl="0" indent="-387350" algn="l" rtl="0">
              <a:lnSpc>
                <a:spcPct val="90000"/>
              </a:lnSpc>
              <a:spcBef>
                <a:spcPts val="0"/>
              </a:spcBef>
              <a:spcAft>
                <a:spcPts val="0"/>
              </a:spcAft>
              <a:buSzPts val="2500"/>
              <a:buChar char="-"/>
            </a:pPr>
            <a:r>
              <a:rPr lang="en-US"/>
              <a:t>Students will use visual literacy to examine the photograph, </a:t>
            </a:r>
            <a:r>
              <a:rPr lang="en-US" i="1"/>
              <a:t>Bandit’s Roost</a:t>
            </a:r>
            <a:r>
              <a:rPr lang="en-US"/>
              <a:t> by Jacob Riis. </a:t>
            </a:r>
            <a:endParaRPr/>
          </a:p>
          <a:p>
            <a:pPr marL="457200" lvl="0" indent="-387350" algn="l" rtl="0">
              <a:lnSpc>
                <a:spcPct val="90000"/>
              </a:lnSpc>
              <a:spcBef>
                <a:spcPts val="0"/>
              </a:spcBef>
              <a:spcAft>
                <a:spcPts val="0"/>
              </a:spcAft>
              <a:buSzPts val="2500"/>
              <a:buChar char="-"/>
            </a:pPr>
            <a:r>
              <a:rPr lang="en-US"/>
              <a:t>Students will compare and contrast </a:t>
            </a:r>
            <a:r>
              <a:rPr lang="en-US" i="1"/>
              <a:t>Cliff Dwellers </a:t>
            </a:r>
            <a:r>
              <a:rPr lang="en-US"/>
              <a:t>and </a:t>
            </a:r>
            <a:r>
              <a:rPr lang="en-US" i="1"/>
              <a:t>Bandit’s Roost</a:t>
            </a:r>
            <a:r>
              <a:rPr lang="en-US"/>
              <a:t>. </a:t>
            </a:r>
            <a:endParaRPr/>
          </a:p>
          <a:p>
            <a:pPr marL="457200" lvl="0" indent="-387350" algn="l" rtl="0">
              <a:lnSpc>
                <a:spcPct val="90000"/>
              </a:lnSpc>
              <a:spcBef>
                <a:spcPts val="0"/>
              </a:spcBef>
              <a:spcAft>
                <a:spcPts val="0"/>
              </a:spcAft>
              <a:buSzPts val="2500"/>
              <a:buChar char="-"/>
            </a:pPr>
            <a:r>
              <a:rPr lang="en-US"/>
              <a:t>Students will explore how </a:t>
            </a:r>
            <a:r>
              <a:rPr lang="en-US" i="1"/>
              <a:t>Cliff Dwellers </a:t>
            </a:r>
            <a:r>
              <a:rPr lang="en-US"/>
              <a:t>and </a:t>
            </a:r>
            <a:r>
              <a:rPr lang="en-US" i="1"/>
              <a:t>Bandit’s Roost</a:t>
            </a:r>
            <a:r>
              <a:rPr lang="en-US"/>
              <a:t> illustrate how working class people lived in the late 1800s and early 1900s. </a:t>
            </a:r>
            <a:endParaRPr i="1"/>
          </a:p>
          <a:p>
            <a:pPr marL="457200" lvl="0" indent="0" algn="l" rtl="0">
              <a:lnSpc>
                <a:spcPct val="90000"/>
              </a:lnSpc>
              <a:spcBef>
                <a:spcPts val="0"/>
              </a:spcBef>
              <a:spcAft>
                <a:spcPts val="0"/>
              </a:spcAft>
              <a:buNone/>
            </a:pPr>
            <a:endParaRPr/>
          </a:p>
          <a:p>
            <a:pPr marL="0" lvl="0" indent="0" algn="l" rtl="0">
              <a:spcBef>
                <a:spcPts val="0"/>
              </a:spcBef>
              <a:spcAft>
                <a:spcPts val="0"/>
              </a:spcAft>
              <a:buNone/>
            </a:pPr>
            <a:r>
              <a:rPr lang="en-US"/>
              <a:t>Materials Needed:</a:t>
            </a:r>
            <a:endParaRPr/>
          </a:p>
          <a:p>
            <a:pPr marL="457200" lvl="0" indent="-387350" algn="l" rtl="0">
              <a:spcBef>
                <a:spcPts val="0"/>
              </a:spcBef>
              <a:spcAft>
                <a:spcPts val="0"/>
              </a:spcAft>
              <a:buSzPts val="2500"/>
              <a:buChar char="-"/>
            </a:pPr>
            <a:r>
              <a:rPr lang="en-US"/>
              <a:t>Access to the internet</a:t>
            </a:r>
            <a:endParaRPr/>
          </a:p>
        </p:txBody>
      </p:sp>
      <p:sp>
        <p:nvSpPr>
          <p:cNvPr id="234" name="Google Shape;234;gd74759ed05_0_51"/>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Slides: 28-35</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d84e0813aa_0_5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City Life in the 1900s</a:t>
            </a:r>
            <a:endParaRPr/>
          </a:p>
        </p:txBody>
      </p:sp>
      <p:pic>
        <p:nvPicPr>
          <p:cNvPr id="240" name="Google Shape;240;gd84e0813aa_0_50"/>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sp>
        <p:nvSpPr>
          <p:cNvPr id="241" name="Google Shape;241;gd84e0813aa_0_50"/>
          <p:cNvSpPr txBox="1"/>
          <p:nvPr/>
        </p:nvSpPr>
        <p:spPr>
          <a:xfrm>
            <a:off x="749550" y="6432807"/>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Cliff Dwellers, </a:t>
            </a:r>
            <a:r>
              <a:rPr lang="en-US"/>
              <a:t>George Bellows, 1913</a:t>
            </a:r>
            <a:r>
              <a:rPr lang="en-US" i="1"/>
              <a:t> </a:t>
            </a:r>
            <a:endParaRPr/>
          </a:p>
        </p:txBody>
      </p:sp>
      <p:pic>
        <p:nvPicPr>
          <p:cNvPr id="242" name="Google Shape;242;gd84e0813aa_0_50" descr="File:Bellows CliffDwellers.jpg"/>
          <p:cNvPicPr preferRelativeResize="0"/>
          <p:nvPr/>
        </p:nvPicPr>
        <p:blipFill>
          <a:blip r:embed="rId4">
            <a:alphaModFix/>
          </a:blip>
          <a:stretch>
            <a:fillRect/>
          </a:stretch>
        </p:blipFill>
        <p:spPr>
          <a:xfrm>
            <a:off x="795750" y="1132525"/>
            <a:ext cx="5583425" cy="5300275"/>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d84e0813aa_0_6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sz="4100">
                <a:solidFill>
                  <a:schemeClr val="lt1"/>
                </a:solidFill>
              </a:rPr>
              <a:t>Depicting City Life in the 1900s</a:t>
            </a:r>
            <a:endParaRPr>
              <a:solidFill>
                <a:schemeClr val="lt1"/>
              </a:solidFill>
            </a:endParaRPr>
          </a:p>
          <a:p>
            <a:pPr marL="0" lvl="0" indent="0" algn="ctr" rtl="0">
              <a:spcBef>
                <a:spcPts val="0"/>
              </a:spcBef>
              <a:spcAft>
                <a:spcPts val="0"/>
              </a:spcAft>
              <a:buNone/>
            </a:pPr>
            <a:endParaRPr sz="4100">
              <a:solidFill>
                <a:schemeClr val="lt1"/>
              </a:solidFill>
            </a:endParaRPr>
          </a:p>
        </p:txBody>
      </p:sp>
      <p:sp>
        <p:nvSpPr>
          <p:cNvPr id="248" name="Google Shape;248;gd84e0813aa_0_60"/>
          <p:cNvSpPr txBox="1"/>
          <p:nvPr/>
        </p:nvSpPr>
        <p:spPr>
          <a:xfrm>
            <a:off x="6006475" y="1179275"/>
            <a:ext cx="60597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i="1">
                <a:solidFill>
                  <a:schemeClr val="dk1"/>
                </a:solidFill>
                <a:latin typeface="Calibri"/>
                <a:ea typeface="Calibri"/>
                <a:cs typeface="Calibri"/>
                <a:sym typeface="Calibri"/>
              </a:rPr>
              <a:t>Cliff Dwellers</a:t>
            </a:r>
            <a:r>
              <a:rPr lang="en-US" sz="2500" b="1">
                <a:solidFill>
                  <a:schemeClr val="dk1"/>
                </a:solidFill>
                <a:latin typeface="Calibri"/>
                <a:ea typeface="Calibri"/>
                <a:cs typeface="Calibri"/>
                <a:sym typeface="Calibri"/>
              </a:rPr>
              <a:t> </a:t>
            </a:r>
            <a:r>
              <a:rPr lang="en-US" sz="2500">
                <a:solidFill>
                  <a:schemeClr val="dk1"/>
                </a:solidFill>
                <a:latin typeface="Calibri"/>
                <a:ea typeface="Calibri"/>
                <a:cs typeface="Calibri"/>
                <a:sym typeface="Calibri"/>
              </a:rPr>
              <a:t>is a painting by artist George Bellows.</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i="1">
                <a:solidFill>
                  <a:schemeClr val="dk1"/>
                </a:solidFill>
                <a:latin typeface="Calibri"/>
                <a:ea typeface="Calibri"/>
                <a:cs typeface="Calibri"/>
                <a:sym typeface="Calibri"/>
              </a:rPr>
              <a:t>Cliff Dwellers </a:t>
            </a:r>
            <a:r>
              <a:rPr lang="en-US" sz="2500">
                <a:solidFill>
                  <a:schemeClr val="dk1"/>
                </a:solidFill>
                <a:latin typeface="Calibri"/>
                <a:ea typeface="Calibri"/>
                <a:cs typeface="Calibri"/>
                <a:sym typeface="Calibri"/>
              </a:rPr>
              <a:t>shows a crowd of people in New York City on a hot summer day.</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George Bellows is part of a group of artists who are dedicated to creating art that shows the gritty everyday life of people who lived in cities during the early 1900s. </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r>
              <a:rPr lang="en-US" sz="2500">
                <a:solidFill>
                  <a:schemeClr val="dk1"/>
                </a:solidFill>
                <a:latin typeface="Calibri"/>
                <a:ea typeface="Calibri"/>
                <a:cs typeface="Calibri"/>
                <a:sym typeface="Calibri"/>
              </a:rPr>
              <a:t>What do you think this artwork tells us about the everyday lives of the people in it?</a:t>
            </a:r>
            <a:endParaRPr sz="2500" b="1">
              <a:latin typeface="Calibri"/>
              <a:ea typeface="Calibri"/>
              <a:cs typeface="Calibri"/>
              <a:sym typeface="Calibri"/>
            </a:endParaRPr>
          </a:p>
        </p:txBody>
      </p:sp>
      <p:sp>
        <p:nvSpPr>
          <p:cNvPr id="249" name="Google Shape;249;gd84e0813aa_0_60"/>
          <p:cNvSpPr txBox="1"/>
          <p:nvPr/>
        </p:nvSpPr>
        <p:spPr>
          <a:xfrm>
            <a:off x="290100" y="6387982"/>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Cliff Dwellers, </a:t>
            </a:r>
            <a:r>
              <a:rPr lang="en-US"/>
              <a:t>George Bellows, 1913</a:t>
            </a:r>
            <a:r>
              <a:rPr lang="en-US" i="1"/>
              <a:t> </a:t>
            </a:r>
            <a:endParaRPr/>
          </a:p>
        </p:txBody>
      </p:sp>
      <p:pic>
        <p:nvPicPr>
          <p:cNvPr id="250" name="Google Shape;250;gd84e0813aa_0_60" descr="File:Bellows CliffDwellers.jpg"/>
          <p:cNvPicPr preferRelativeResize="0"/>
          <p:nvPr/>
        </p:nvPicPr>
        <p:blipFill>
          <a:blip r:embed="rId3">
            <a:alphaModFix/>
          </a:blip>
          <a:stretch>
            <a:fillRect/>
          </a:stretch>
        </p:blipFill>
        <p:spPr>
          <a:xfrm>
            <a:off x="336300" y="1087700"/>
            <a:ext cx="5583425" cy="5300275"/>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b4ef09d5ce_1_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chemeClr val="lt1"/>
                </a:solidFill>
              </a:rPr>
              <a:t>Grade Unit: </a:t>
            </a:r>
            <a:r>
              <a:rPr lang="en-US">
                <a:solidFill>
                  <a:srgbClr val="FFFFFF"/>
                </a:solidFill>
              </a:rPr>
              <a:t>Organization of Unit</a:t>
            </a:r>
            <a:endParaRPr sz="6800">
              <a:solidFill>
                <a:srgbClr val="FFFFFF"/>
              </a:solidFill>
            </a:endParaRPr>
          </a:p>
        </p:txBody>
      </p:sp>
      <p:sp>
        <p:nvSpPr>
          <p:cNvPr id="47" name="Google Shape;47;gb4ef09d5ce_1_0"/>
          <p:cNvSpPr txBox="1">
            <a:spLocks noGrp="1"/>
          </p:cNvSpPr>
          <p:nvPr>
            <p:ph type="body" idx="2"/>
          </p:nvPr>
        </p:nvSpPr>
        <p:spPr>
          <a:xfrm>
            <a:off x="571625" y="1046650"/>
            <a:ext cx="11457000" cy="1165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Unit Organization:</a:t>
            </a:r>
            <a:endParaRPr sz="3000"/>
          </a:p>
          <a:p>
            <a:pPr marL="0" lvl="0" indent="0" algn="l" rtl="0">
              <a:lnSpc>
                <a:spcPct val="90000"/>
              </a:lnSpc>
              <a:spcBef>
                <a:spcPts val="0"/>
              </a:spcBef>
              <a:spcAft>
                <a:spcPts val="0"/>
              </a:spcAft>
              <a:buClr>
                <a:srgbClr val="000090"/>
              </a:buClr>
              <a:buSzPts val="3200"/>
              <a:buNone/>
            </a:pPr>
            <a:endParaRPr sz="2000"/>
          </a:p>
          <a:p>
            <a:pPr marL="457200" lvl="0" indent="-342900" algn="l" rtl="0">
              <a:lnSpc>
                <a:spcPct val="90000"/>
              </a:lnSpc>
              <a:spcBef>
                <a:spcPts val="0"/>
              </a:spcBef>
              <a:spcAft>
                <a:spcPts val="0"/>
              </a:spcAft>
              <a:buSzPts val="1800"/>
              <a:buAutoNum type="alphaUcPeriod"/>
            </a:pPr>
            <a:r>
              <a:rPr lang="en-US" sz="1800" u="sng">
                <a:solidFill>
                  <a:schemeClr val="hlink"/>
                </a:solidFill>
                <a:hlinkClick r:id="rId3" action="ppaction://hlinksldjump"/>
              </a:rPr>
              <a:t>Learning Objective:</a:t>
            </a:r>
            <a:r>
              <a:rPr lang="en-US" sz="1800"/>
              <a:t> Through the critical analysis of artworks created during the era, students will examine the effects of urbanization, immigration, and industrialization in the late 1800s and early 1900s. Drawing inspiration from the works of George Bellows and Jacob Riis, students will create a photograph that demonstrates good composition documenting how people live in their community. </a:t>
            </a:r>
            <a:endParaRPr sz="1800" i="1"/>
          </a:p>
          <a:p>
            <a:pPr marL="457200" lvl="0" indent="0" algn="l" rtl="0">
              <a:lnSpc>
                <a:spcPct val="90000"/>
              </a:lnSpc>
              <a:spcBef>
                <a:spcPts val="0"/>
              </a:spcBef>
              <a:spcAft>
                <a:spcPts val="0"/>
              </a:spcAft>
              <a:buSzPts val="3200"/>
              <a:buNone/>
            </a:pPr>
            <a:endParaRPr sz="1800" i="1"/>
          </a:p>
          <a:p>
            <a:pPr marL="914400" lvl="1" indent="-342900" algn="l" rtl="0">
              <a:lnSpc>
                <a:spcPct val="90000"/>
              </a:lnSpc>
              <a:spcBef>
                <a:spcPts val="0"/>
              </a:spcBef>
              <a:spcAft>
                <a:spcPts val="0"/>
              </a:spcAft>
              <a:buClr>
                <a:srgbClr val="000000"/>
              </a:buClr>
              <a:buSzPts val="1800"/>
              <a:buAutoNum type="alphaLcPeriod"/>
            </a:pPr>
            <a:r>
              <a:rPr lang="en-US" sz="1800" u="sng">
                <a:solidFill>
                  <a:schemeClr val="hlink"/>
                </a:solidFill>
              </a:rPr>
              <a:t>Key Question #1:</a:t>
            </a:r>
            <a:r>
              <a:rPr lang="en-US" sz="1800">
                <a:solidFill>
                  <a:srgbClr val="000000"/>
                </a:solidFill>
              </a:rPr>
              <a:t> What is industrialization?</a:t>
            </a:r>
            <a:endParaRPr sz="1800">
              <a:solidFill>
                <a:srgbClr val="000000"/>
              </a:solidFill>
            </a:endParaRPr>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#2:</a:t>
            </a:r>
            <a:r>
              <a:rPr lang="en-US" sz="1800">
                <a:solidFill>
                  <a:srgbClr val="000000"/>
                </a:solidFill>
              </a:rPr>
              <a:t> How did the industrialization of the late 1800s and early 1900s impact immigration?</a:t>
            </a:r>
            <a:endParaRPr sz="1800">
              <a:solidFill>
                <a:srgbClr val="000000"/>
              </a:solidFill>
            </a:endParaRPr>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#3: </a:t>
            </a:r>
            <a:r>
              <a:rPr lang="en-US" sz="1800">
                <a:solidFill>
                  <a:srgbClr val="000000"/>
                </a:solidFill>
              </a:rPr>
              <a:t>How did the industrialization of the late 1800s and early 1900s impact cities?</a:t>
            </a:r>
            <a:endParaRPr sz="1800">
              <a:solidFill>
                <a:srgbClr val="000000"/>
              </a:solidFill>
            </a:endParaRPr>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#4:</a:t>
            </a:r>
            <a:r>
              <a:rPr lang="en-US" sz="1800">
                <a:solidFill>
                  <a:srgbClr val="000000"/>
                </a:solidFill>
              </a:rPr>
              <a:t> How did artists document the impact of industrialization in the late 1800s and early 1900s?</a:t>
            </a:r>
            <a:endParaRPr sz="1800">
              <a:solidFill>
                <a:srgbClr val="000000"/>
              </a:solidFill>
            </a:endParaRPr>
          </a:p>
          <a:p>
            <a:pPr marL="914400" lvl="1" indent="-342900" algn="l" rtl="0">
              <a:lnSpc>
                <a:spcPct val="90000"/>
              </a:lnSpc>
              <a:spcBef>
                <a:spcPts val="0"/>
              </a:spcBef>
              <a:spcAft>
                <a:spcPts val="0"/>
              </a:spcAft>
              <a:buClr>
                <a:srgbClr val="000000"/>
              </a:buClr>
              <a:buSzPts val="1800"/>
              <a:buAutoNum type="alphaLcPeriod"/>
            </a:pPr>
            <a:r>
              <a:rPr lang="en-US" sz="1800" u="sng">
                <a:solidFill>
                  <a:srgbClr val="0563C1"/>
                </a:solidFill>
              </a:rPr>
              <a:t>Key Question #5:</a:t>
            </a:r>
            <a:r>
              <a:rPr lang="en-US" sz="1800">
                <a:solidFill>
                  <a:srgbClr val="000000"/>
                </a:solidFill>
              </a:rPr>
              <a:t> What are the elements of a good composition?</a:t>
            </a:r>
            <a:endParaRPr sz="1800">
              <a:solidFill>
                <a:srgbClr val="000000"/>
              </a:solidFill>
            </a:endParaRPr>
          </a:p>
          <a:p>
            <a:pPr marL="914400" lvl="0" indent="0" algn="l" rtl="0">
              <a:lnSpc>
                <a:spcPct val="90000"/>
              </a:lnSpc>
              <a:spcBef>
                <a:spcPts val="0"/>
              </a:spcBef>
              <a:spcAft>
                <a:spcPts val="0"/>
              </a:spcAft>
              <a:buSzPts val="3200"/>
              <a:buNone/>
            </a:pPr>
            <a:endParaRPr sz="1800"/>
          </a:p>
          <a:p>
            <a:pPr marL="457200" lvl="0" indent="-342900" algn="l" rtl="0">
              <a:lnSpc>
                <a:spcPct val="90000"/>
              </a:lnSpc>
              <a:spcBef>
                <a:spcPts val="0"/>
              </a:spcBef>
              <a:spcAft>
                <a:spcPts val="0"/>
              </a:spcAft>
              <a:buSzPts val="1800"/>
              <a:buAutoNum type="alphaUcPeriod"/>
            </a:pPr>
            <a:r>
              <a:rPr lang="en-US" sz="1800" u="sng">
                <a:solidFill>
                  <a:schemeClr val="hlink"/>
                </a:solidFill>
              </a:rPr>
              <a:t>Student Project:</a:t>
            </a:r>
            <a:r>
              <a:rPr lang="en-US" sz="1800"/>
              <a:t> A photograph that demonstrates good composition documenting how people live in a student’s community. </a:t>
            </a:r>
            <a:endParaRPr sz="1800" i="1"/>
          </a:p>
          <a:p>
            <a:pPr marL="457200" lvl="0" indent="0" algn="l" rtl="0">
              <a:lnSpc>
                <a:spcPct val="90000"/>
              </a:lnSpc>
              <a:spcBef>
                <a:spcPts val="0"/>
              </a:spcBef>
              <a:spcAft>
                <a:spcPts val="0"/>
              </a:spcAft>
              <a:buSzPts val="3200"/>
              <a:buNone/>
            </a:pPr>
            <a:r>
              <a:rPr lang="en-US" sz="1800"/>
              <a:t> </a:t>
            </a:r>
            <a:endParaRPr sz="1800"/>
          </a:p>
          <a:p>
            <a:pPr marL="457200" lvl="0" indent="-342900" algn="l" rtl="0">
              <a:lnSpc>
                <a:spcPct val="90000"/>
              </a:lnSpc>
              <a:spcBef>
                <a:spcPts val="0"/>
              </a:spcBef>
              <a:spcAft>
                <a:spcPts val="0"/>
              </a:spcAft>
              <a:buSzPts val="1800"/>
              <a:buAutoNum type="alphaUcPeriod"/>
            </a:pPr>
            <a:r>
              <a:rPr lang="en-US" sz="1800" u="sng">
                <a:solidFill>
                  <a:schemeClr val="hlink"/>
                </a:solidFill>
              </a:rPr>
              <a:t>Standards Aligned Assessment</a:t>
            </a:r>
            <a:r>
              <a:rPr lang="en-US" sz="1800"/>
              <a:t> (students will be assessed on):</a:t>
            </a:r>
            <a:endParaRPr sz="1800"/>
          </a:p>
          <a:p>
            <a:pPr marL="914400" lvl="1" indent="-342900" algn="l" rtl="0">
              <a:lnSpc>
                <a:spcPct val="90000"/>
              </a:lnSpc>
              <a:spcBef>
                <a:spcPts val="0"/>
              </a:spcBef>
              <a:spcAft>
                <a:spcPts val="0"/>
              </a:spcAft>
              <a:buSzPts val="1800"/>
              <a:buAutoNum type="alphaLcPeriod" startAt="2"/>
            </a:pPr>
            <a:r>
              <a:rPr lang="en-US" sz="1800"/>
              <a:t>Adhering to the theme of community</a:t>
            </a:r>
            <a:endParaRPr sz="1800"/>
          </a:p>
          <a:p>
            <a:pPr marL="914400" lvl="1" indent="-342900" algn="l" rtl="0">
              <a:lnSpc>
                <a:spcPct val="90000"/>
              </a:lnSpc>
              <a:spcBef>
                <a:spcPts val="0"/>
              </a:spcBef>
              <a:spcAft>
                <a:spcPts val="0"/>
              </a:spcAft>
              <a:buSzPts val="1800"/>
              <a:buAutoNum type="alphaLcPeriod" startAt="2"/>
            </a:pPr>
            <a:r>
              <a:rPr lang="en-US" sz="1800"/>
              <a:t>Composition (elements include focal point, contrast, and rule of thirds)</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d84e0813aa_0_6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Depicting City Life in the 1900s</a:t>
            </a:r>
            <a:endParaRPr>
              <a:solidFill>
                <a:schemeClr val="lt1"/>
              </a:solidFill>
            </a:endParaRPr>
          </a:p>
          <a:p>
            <a:pPr marL="0" lvl="0" indent="0" algn="ctr" rtl="0">
              <a:spcBef>
                <a:spcPts val="0"/>
              </a:spcBef>
              <a:spcAft>
                <a:spcPts val="0"/>
              </a:spcAft>
              <a:buNone/>
            </a:pPr>
            <a:endParaRPr sz="4100">
              <a:solidFill>
                <a:schemeClr val="lt1"/>
              </a:solidFill>
            </a:endParaRPr>
          </a:p>
        </p:txBody>
      </p:sp>
      <p:sp>
        <p:nvSpPr>
          <p:cNvPr id="256" name="Google Shape;256;gd84e0813aa_0_69"/>
          <p:cNvSpPr txBox="1"/>
          <p:nvPr/>
        </p:nvSpPr>
        <p:spPr>
          <a:xfrm>
            <a:off x="5868850" y="11792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It is thought that many of the people depicted in </a:t>
            </a:r>
            <a:r>
              <a:rPr lang="en-US" sz="2500" i="1">
                <a:solidFill>
                  <a:schemeClr val="dk1"/>
                </a:solidFill>
                <a:latin typeface="Calibri"/>
                <a:ea typeface="Calibri"/>
                <a:cs typeface="Calibri"/>
                <a:sym typeface="Calibri"/>
              </a:rPr>
              <a:t>Cliff Dwellers</a:t>
            </a:r>
            <a:r>
              <a:rPr lang="en-US" sz="2500">
                <a:solidFill>
                  <a:schemeClr val="dk1"/>
                </a:solidFill>
                <a:latin typeface="Calibri"/>
                <a:ea typeface="Calibri"/>
                <a:cs typeface="Calibri"/>
                <a:sym typeface="Calibri"/>
              </a:rPr>
              <a:t> are immigrants.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places where people live in </a:t>
            </a:r>
            <a:r>
              <a:rPr lang="en-US" sz="2500" i="1">
                <a:solidFill>
                  <a:schemeClr val="dk1"/>
                </a:solidFill>
                <a:latin typeface="Calibri"/>
                <a:ea typeface="Calibri"/>
                <a:cs typeface="Calibri"/>
                <a:sym typeface="Calibri"/>
              </a:rPr>
              <a:t>Cliff Dwellers</a:t>
            </a:r>
            <a:r>
              <a:rPr lang="en-US" sz="2500">
                <a:solidFill>
                  <a:schemeClr val="dk1"/>
                </a:solidFill>
                <a:latin typeface="Calibri"/>
                <a:ea typeface="Calibri"/>
                <a:cs typeface="Calibri"/>
                <a:sym typeface="Calibri"/>
              </a:rPr>
              <a:t> are small, dark, and overcrowded. In this, Bellows is showing how poor their living conditions were.</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Urban reformers, people who wanted to improve the lives of people who lived in cities in the 1900s, used </a:t>
            </a:r>
            <a:r>
              <a:rPr lang="en-US" sz="2500" i="1">
                <a:solidFill>
                  <a:schemeClr val="dk1"/>
                </a:solidFill>
                <a:latin typeface="Calibri"/>
                <a:ea typeface="Calibri"/>
                <a:cs typeface="Calibri"/>
                <a:sym typeface="Calibri"/>
              </a:rPr>
              <a:t>Cliff Dwellers</a:t>
            </a:r>
            <a:r>
              <a:rPr lang="en-US" sz="2500">
                <a:solidFill>
                  <a:schemeClr val="dk1"/>
                </a:solidFill>
                <a:latin typeface="Calibri"/>
                <a:ea typeface="Calibri"/>
                <a:cs typeface="Calibri"/>
                <a:sym typeface="Calibri"/>
              </a:rPr>
              <a:t> to showcase how hard life was for some people. </a:t>
            </a:r>
            <a:endParaRPr sz="2500">
              <a:solidFill>
                <a:schemeClr val="dk1"/>
              </a:solidFill>
              <a:latin typeface="Calibri"/>
              <a:ea typeface="Calibri"/>
              <a:cs typeface="Calibri"/>
              <a:sym typeface="Calibri"/>
            </a:endParaRPr>
          </a:p>
        </p:txBody>
      </p:sp>
      <p:sp>
        <p:nvSpPr>
          <p:cNvPr id="257" name="Google Shape;257;gd84e0813aa_0_69"/>
          <p:cNvSpPr txBox="1"/>
          <p:nvPr/>
        </p:nvSpPr>
        <p:spPr>
          <a:xfrm>
            <a:off x="290100" y="6387982"/>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Cliff Dwellers, </a:t>
            </a:r>
            <a:r>
              <a:rPr lang="en-US"/>
              <a:t>George Bellows, 1913</a:t>
            </a:r>
            <a:r>
              <a:rPr lang="en-US" i="1"/>
              <a:t> </a:t>
            </a:r>
            <a:endParaRPr/>
          </a:p>
        </p:txBody>
      </p:sp>
      <p:pic>
        <p:nvPicPr>
          <p:cNvPr id="258" name="Google Shape;258;gd84e0813aa_0_69" descr="File:Bellows CliffDwellers.jpg"/>
          <p:cNvPicPr preferRelativeResize="0"/>
          <p:nvPr/>
        </p:nvPicPr>
        <p:blipFill>
          <a:blip r:embed="rId3">
            <a:alphaModFix/>
          </a:blip>
          <a:stretch>
            <a:fillRect/>
          </a:stretch>
        </p:blipFill>
        <p:spPr>
          <a:xfrm>
            <a:off x="347500" y="1026162"/>
            <a:ext cx="5583425" cy="5300275"/>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d84e0813aa_0_7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City Life in the 1900s</a:t>
            </a:r>
            <a:endParaRPr/>
          </a:p>
        </p:txBody>
      </p:sp>
      <p:pic>
        <p:nvPicPr>
          <p:cNvPr id="264" name="Google Shape;264;gd84e0813aa_0_76"/>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pic>
        <p:nvPicPr>
          <p:cNvPr id="265" name="Google Shape;265;gd84e0813aa_0_76" descr="File:Bandit's Roost by Jacob Riis.jpeg"/>
          <p:cNvPicPr preferRelativeResize="0"/>
          <p:nvPr/>
        </p:nvPicPr>
        <p:blipFill>
          <a:blip r:embed="rId4">
            <a:alphaModFix/>
          </a:blip>
          <a:stretch>
            <a:fillRect/>
          </a:stretch>
        </p:blipFill>
        <p:spPr>
          <a:xfrm>
            <a:off x="1031075" y="1076500"/>
            <a:ext cx="4286250" cy="5602950"/>
          </a:xfrm>
          <a:prstGeom prst="rect">
            <a:avLst/>
          </a:prstGeom>
          <a:noFill/>
          <a:ln w="38100" cap="flat" cmpd="sng">
            <a:solidFill>
              <a:srgbClr val="000000"/>
            </a:solidFill>
            <a:prstDash val="solid"/>
            <a:round/>
            <a:headEnd type="none" w="sm" len="sm"/>
            <a:tailEnd type="none" w="sm" len="sm"/>
          </a:ln>
        </p:spPr>
      </p:pic>
      <p:sp>
        <p:nvSpPr>
          <p:cNvPr id="266" name="Google Shape;266;gd84e0813aa_0_76"/>
          <p:cNvSpPr txBox="1"/>
          <p:nvPr/>
        </p:nvSpPr>
        <p:spPr>
          <a:xfrm>
            <a:off x="5388800" y="5881453"/>
            <a:ext cx="72474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Bandit’s Roost</a:t>
            </a:r>
            <a:endParaRPr i="1"/>
          </a:p>
          <a:p>
            <a:pPr marL="0" lvl="0" indent="0" algn="l" rtl="0">
              <a:spcBef>
                <a:spcPts val="0"/>
              </a:spcBef>
              <a:spcAft>
                <a:spcPts val="0"/>
              </a:spcAft>
              <a:buNone/>
            </a:pPr>
            <a:r>
              <a:rPr lang="en-US"/>
              <a:t>Jacob Riis</a:t>
            </a:r>
            <a:endParaRPr/>
          </a:p>
          <a:p>
            <a:pPr marL="0" lvl="0" indent="0" algn="l" rtl="0">
              <a:spcBef>
                <a:spcPts val="0"/>
              </a:spcBef>
              <a:spcAft>
                <a:spcPts val="0"/>
              </a:spcAft>
              <a:buNone/>
            </a:pPr>
            <a:r>
              <a:rPr lang="en-US"/>
              <a:t>1888</a:t>
            </a:r>
            <a:r>
              <a:rPr lang="en-US" i="1"/>
              <a:t>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d87075ba44_0_1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How are these images alike? How are they different?</a:t>
            </a:r>
            <a:endParaRPr sz="4700">
              <a:solidFill>
                <a:schemeClr val="lt1"/>
              </a:solidFill>
            </a:endParaRPr>
          </a:p>
          <a:p>
            <a:pPr marL="0" lvl="0" indent="0" algn="ctr" rtl="0">
              <a:spcBef>
                <a:spcPts val="0"/>
              </a:spcBef>
              <a:spcAft>
                <a:spcPts val="0"/>
              </a:spcAft>
              <a:buNone/>
            </a:pPr>
            <a:endParaRPr/>
          </a:p>
        </p:txBody>
      </p:sp>
      <p:sp>
        <p:nvSpPr>
          <p:cNvPr id="272" name="Google Shape;272;gd87075ba44_0_15"/>
          <p:cNvSpPr txBox="1"/>
          <p:nvPr/>
        </p:nvSpPr>
        <p:spPr>
          <a:xfrm>
            <a:off x="6406500" y="5978925"/>
            <a:ext cx="5367900" cy="54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i="1">
                <a:solidFill>
                  <a:schemeClr val="dk1"/>
                </a:solidFill>
              </a:rPr>
              <a:t>Cliff Dwellers, </a:t>
            </a:r>
            <a:r>
              <a:rPr lang="en-US">
                <a:solidFill>
                  <a:schemeClr val="dk1"/>
                </a:solidFill>
              </a:rPr>
              <a:t>George Bellows, 1913</a:t>
            </a:r>
            <a:r>
              <a:rPr lang="en-US" i="1">
                <a:solidFill>
                  <a:schemeClr val="dk1"/>
                </a:solidFill>
              </a:rPr>
              <a:t> </a:t>
            </a:r>
            <a:endParaRPr/>
          </a:p>
        </p:txBody>
      </p:sp>
      <p:pic>
        <p:nvPicPr>
          <p:cNvPr id="273" name="Google Shape;273;gd87075ba44_0_15" descr="File:Bellows CliffDwellers.jpg"/>
          <p:cNvPicPr preferRelativeResize="0"/>
          <p:nvPr/>
        </p:nvPicPr>
        <p:blipFill>
          <a:blip r:embed="rId3">
            <a:alphaModFix/>
          </a:blip>
          <a:stretch>
            <a:fillRect/>
          </a:stretch>
        </p:blipFill>
        <p:spPr>
          <a:xfrm>
            <a:off x="6546713" y="1149426"/>
            <a:ext cx="5087475" cy="4829500"/>
          </a:xfrm>
          <a:prstGeom prst="rect">
            <a:avLst/>
          </a:prstGeom>
          <a:noFill/>
          <a:ln w="38100" cap="flat" cmpd="sng">
            <a:solidFill>
              <a:srgbClr val="000000"/>
            </a:solidFill>
            <a:prstDash val="solid"/>
            <a:round/>
            <a:headEnd type="none" w="sm" len="sm"/>
            <a:tailEnd type="none" w="sm" len="sm"/>
          </a:ln>
        </p:spPr>
      </p:pic>
      <p:pic>
        <p:nvPicPr>
          <p:cNvPr id="274" name="Google Shape;274;gd87075ba44_0_15" descr="File:Bandit's Roost by Jacob Riis.jpeg"/>
          <p:cNvPicPr preferRelativeResize="0"/>
          <p:nvPr/>
        </p:nvPicPr>
        <p:blipFill>
          <a:blip r:embed="rId4">
            <a:alphaModFix/>
          </a:blip>
          <a:stretch>
            <a:fillRect/>
          </a:stretch>
        </p:blipFill>
        <p:spPr>
          <a:xfrm>
            <a:off x="594050" y="1054075"/>
            <a:ext cx="4286250" cy="5602950"/>
          </a:xfrm>
          <a:prstGeom prst="rect">
            <a:avLst/>
          </a:prstGeom>
          <a:noFill/>
          <a:ln w="38100" cap="flat" cmpd="sng">
            <a:solidFill>
              <a:srgbClr val="000000"/>
            </a:solidFill>
            <a:prstDash val="solid"/>
            <a:round/>
            <a:headEnd type="none" w="sm" len="sm"/>
            <a:tailEnd type="none" w="sm" len="sm"/>
          </a:ln>
        </p:spPr>
      </p:pic>
      <p:sp>
        <p:nvSpPr>
          <p:cNvPr id="275" name="Google Shape;275;gd87075ba44_0_15"/>
          <p:cNvSpPr txBox="1"/>
          <p:nvPr/>
        </p:nvSpPr>
        <p:spPr>
          <a:xfrm>
            <a:off x="4944600" y="5854275"/>
            <a:ext cx="14619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Bandit’s Roost</a:t>
            </a:r>
            <a:endParaRPr i="1"/>
          </a:p>
          <a:p>
            <a:pPr marL="0" lvl="0" indent="0" algn="l" rtl="0">
              <a:spcBef>
                <a:spcPts val="0"/>
              </a:spcBef>
              <a:spcAft>
                <a:spcPts val="0"/>
              </a:spcAft>
              <a:buNone/>
            </a:pPr>
            <a:r>
              <a:rPr lang="en-US"/>
              <a:t>Jacob Riis</a:t>
            </a:r>
            <a:endParaRPr/>
          </a:p>
          <a:p>
            <a:pPr marL="0" lvl="0" indent="0" algn="l" rtl="0">
              <a:spcBef>
                <a:spcPts val="0"/>
              </a:spcBef>
              <a:spcAft>
                <a:spcPts val="0"/>
              </a:spcAft>
              <a:buNone/>
            </a:pPr>
            <a:r>
              <a:rPr lang="en-US"/>
              <a:t>1888</a:t>
            </a:r>
            <a:r>
              <a:rPr lang="en-US" i="1"/>
              <a:t>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d87075ba44_0_2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sz="4100">
                <a:solidFill>
                  <a:schemeClr val="lt1"/>
                </a:solidFill>
              </a:rPr>
              <a:t>Depicting City Life in the 1900s</a:t>
            </a:r>
            <a:endParaRPr>
              <a:solidFill>
                <a:schemeClr val="lt1"/>
              </a:solidFill>
            </a:endParaRPr>
          </a:p>
          <a:p>
            <a:pPr marL="0" lvl="0" indent="0" algn="ctr" rtl="0">
              <a:spcBef>
                <a:spcPts val="0"/>
              </a:spcBef>
              <a:spcAft>
                <a:spcPts val="0"/>
              </a:spcAft>
              <a:buNone/>
            </a:pPr>
            <a:endParaRPr sz="4100">
              <a:solidFill>
                <a:schemeClr val="lt1"/>
              </a:solidFill>
            </a:endParaRPr>
          </a:p>
        </p:txBody>
      </p:sp>
      <p:sp>
        <p:nvSpPr>
          <p:cNvPr id="281" name="Google Shape;281;gd87075ba44_0_26"/>
          <p:cNvSpPr txBox="1"/>
          <p:nvPr/>
        </p:nvSpPr>
        <p:spPr>
          <a:xfrm>
            <a:off x="5868850" y="11792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i="1">
                <a:solidFill>
                  <a:schemeClr val="dk1"/>
                </a:solidFill>
                <a:latin typeface="Calibri"/>
                <a:ea typeface="Calibri"/>
                <a:cs typeface="Calibri"/>
                <a:sym typeface="Calibri"/>
              </a:rPr>
              <a:t>Bandit’s Roost</a:t>
            </a:r>
            <a:r>
              <a:rPr lang="en-US" sz="2500" b="1">
                <a:solidFill>
                  <a:schemeClr val="dk1"/>
                </a:solidFill>
                <a:latin typeface="Calibri"/>
                <a:ea typeface="Calibri"/>
                <a:cs typeface="Calibri"/>
                <a:sym typeface="Calibri"/>
              </a:rPr>
              <a:t> </a:t>
            </a:r>
            <a:r>
              <a:rPr lang="en-US" sz="2500">
                <a:solidFill>
                  <a:schemeClr val="dk1"/>
                </a:solidFill>
                <a:latin typeface="Calibri"/>
                <a:ea typeface="Calibri"/>
                <a:cs typeface="Calibri"/>
                <a:sym typeface="Calibri"/>
              </a:rPr>
              <a:t>is a photograph by artist Jacob Riis.</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i="1">
                <a:solidFill>
                  <a:schemeClr val="dk1"/>
                </a:solidFill>
                <a:latin typeface="Calibri"/>
                <a:ea typeface="Calibri"/>
                <a:cs typeface="Calibri"/>
                <a:sym typeface="Calibri"/>
              </a:rPr>
              <a:t>Bandit’s Roost </a:t>
            </a:r>
            <a:r>
              <a:rPr lang="en-US" sz="2500">
                <a:solidFill>
                  <a:schemeClr val="dk1"/>
                </a:solidFill>
                <a:latin typeface="Calibri"/>
                <a:ea typeface="Calibri"/>
                <a:cs typeface="Calibri"/>
                <a:sym typeface="Calibri"/>
              </a:rPr>
              <a:t>shows a group of men on a street in New York City in 1888.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street address, 59 ½ Mulberry Street, was considered the most dangerous part of New York City. </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What do you think this artwork tells us about the everyday lives of the people in it?</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1000"/>
              </a:spcAft>
              <a:buNone/>
            </a:pPr>
            <a:r>
              <a:rPr lang="en-US" sz="2500">
                <a:solidFill>
                  <a:schemeClr val="dk1"/>
                </a:solidFill>
                <a:latin typeface="Calibri"/>
                <a:ea typeface="Calibri"/>
                <a:cs typeface="Calibri"/>
                <a:sym typeface="Calibri"/>
              </a:rPr>
              <a:t>Why do you think Jacob Riis took decided to photograph these people?</a:t>
            </a:r>
            <a:endParaRPr sz="2500">
              <a:solidFill>
                <a:schemeClr val="dk1"/>
              </a:solidFill>
              <a:latin typeface="Calibri"/>
              <a:ea typeface="Calibri"/>
              <a:cs typeface="Calibri"/>
              <a:sym typeface="Calibri"/>
            </a:endParaRPr>
          </a:p>
        </p:txBody>
      </p:sp>
      <p:pic>
        <p:nvPicPr>
          <p:cNvPr id="282" name="Google Shape;282;gd87075ba44_0_26" descr="File:Bandit's Roost by Jacob Riis.jpeg"/>
          <p:cNvPicPr preferRelativeResize="0"/>
          <p:nvPr/>
        </p:nvPicPr>
        <p:blipFill>
          <a:blip r:embed="rId3">
            <a:alphaModFix/>
          </a:blip>
          <a:stretch>
            <a:fillRect/>
          </a:stretch>
        </p:blipFill>
        <p:spPr>
          <a:xfrm>
            <a:off x="594050" y="1054075"/>
            <a:ext cx="4286250" cy="5602950"/>
          </a:xfrm>
          <a:prstGeom prst="rect">
            <a:avLst/>
          </a:prstGeom>
          <a:noFill/>
          <a:ln w="38100" cap="flat" cmpd="sng">
            <a:solidFill>
              <a:srgbClr val="000000"/>
            </a:solidFill>
            <a:prstDash val="solid"/>
            <a:round/>
            <a:headEnd type="none" w="sm" len="sm"/>
            <a:tailEnd type="none" w="sm" len="sm"/>
          </a:ln>
        </p:spPr>
      </p:pic>
      <p:sp>
        <p:nvSpPr>
          <p:cNvPr id="283" name="Google Shape;283;gd87075ba44_0_26"/>
          <p:cNvSpPr txBox="1"/>
          <p:nvPr/>
        </p:nvSpPr>
        <p:spPr>
          <a:xfrm>
            <a:off x="4944600" y="5966325"/>
            <a:ext cx="1461900" cy="79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Bandit’s Roost</a:t>
            </a:r>
            <a:endParaRPr i="1"/>
          </a:p>
          <a:p>
            <a:pPr marL="0" lvl="0" indent="0" algn="l" rtl="0">
              <a:spcBef>
                <a:spcPts val="0"/>
              </a:spcBef>
              <a:spcAft>
                <a:spcPts val="0"/>
              </a:spcAft>
              <a:buNone/>
            </a:pPr>
            <a:r>
              <a:rPr lang="en-US"/>
              <a:t>Jacob Riis</a:t>
            </a:r>
            <a:endParaRPr/>
          </a:p>
          <a:p>
            <a:pPr marL="0" lvl="0" indent="0" algn="l" rtl="0">
              <a:spcBef>
                <a:spcPts val="0"/>
              </a:spcBef>
              <a:spcAft>
                <a:spcPts val="0"/>
              </a:spcAft>
              <a:buNone/>
            </a:pPr>
            <a:r>
              <a:rPr lang="en-US"/>
              <a:t>1888</a:t>
            </a:r>
            <a:r>
              <a:rPr lang="en-US" i="1"/>
              <a:t>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gd87075ba44_0_3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sz="4100">
                <a:solidFill>
                  <a:schemeClr val="lt1"/>
                </a:solidFill>
              </a:rPr>
              <a:t>Depicting City Life in the 1900s</a:t>
            </a:r>
            <a:endParaRPr>
              <a:solidFill>
                <a:schemeClr val="lt1"/>
              </a:solidFill>
            </a:endParaRPr>
          </a:p>
          <a:p>
            <a:pPr marL="0" lvl="0" indent="0" algn="ctr" rtl="0">
              <a:spcBef>
                <a:spcPts val="0"/>
              </a:spcBef>
              <a:spcAft>
                <a:spcPts val="0"/>
              </a:spcAft>
              <a:buNone/>
            </a:pPr>
            <a:endParaRPr sz="4100">
              <a:solidFill>
                <a:schemeClr val="lt1"/>
              </a:solidFill>
            </a:endParaRPr>
          </a:p>
        </p:txBody>
      </p:sp>
      <p:sp>
        <p:nvSpPr>
          <p:cNvPr id="289" name="Google Shape;289;gd87075ba44_0_35"/>
          <p:cNvSpPr txBox="1"/>
          <p:nvPr/>
        </p:nvSpPr>
        <p:spPr>
          <a:xfrm>
            <a:off x="5868850" y="11792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Artist Jacob Riis immigrated to the United States in 1870 when he was 21 years old.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Like many immigrants at the time, Jacob Riis had a hard time finding work, and lived in very poor and dirty conditions.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He eventually became a journalist and a police reporter.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Jacob Riis documented how some of the poorest people in New York City lived. Before Riis, there was little documentation of how poor people lived. </a:t>
            </a:r>
            <a:endParaRPr sz="2500">
              <a:solidFill>
                <a:schemeClr val="dk1"/>
              </a:solidFill>
              <a:latin typeface="Calibri"/>
              <a:ea typeface="Calibri"/>
              <a:cs typeface="Calibri"/>
              <a:sym typeface="Calibri"/>
            </a:endParaRPr>
          </a:p>
        </p:txBody>
      </p:sp>
      <p:sp>
        <p:nvSpPr>
          <p:cNvPr id="290" name="Google Shape;290;gd87075ba44_0_35"/>
          <p:cNvSpPr txBox="1"/>
          <p:nvPr/>
        </p:nvSpPr>
        <p:spPr>
          <a:xfrm>
            <a:off x="496600" y="6041775"/>
            <a:ext cx="5394600" cy="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Backyard playground in a nurse’s settlement, Henry Street, </a:t>
            </a:r>
            <a:endParaRPr i="1">
              <a:solidFill>
                <a:schemeClr val="dk1"/>
              </a:solidFill>
            </a:endParaRPr>
          </a:p>
          <a:p>
            <a:pPr marL="0" lvl="0" indent="0" algn="l" rtl="0">
              <a:spcBef>
                <a:spcPts val="0"/>
              </a:spcBef>
              <a:spcAft>
                <a:spcPts val="0"/>
              </a:spcAft>
              <a:buNone/>
            </a:pPr>
            <a:r>
              <a:rPr lang="en-US">
                <a:solidFill>
                  <a:schemeClr val="dk1"/>
                </a:solidFill>
              </a:rPr>
              <a:t>Jacob Riis, 1890</a:t>
            </a:r>
            <a:endParaRPr sz="1200" i="1"/>
          </a:p>
        </p:txBody>
      </p:sp>
      <p:pic>
        <p:nvPicPr>
          <p:cNvPr id="291" name="Google Shape;291;gd87075ba44_0_35" descr="Backyard playground in nurse's settlement, Henry Street"/>
          <p:cNvPicPr preferRelativeResize="0"/>
          <p:nvPr/>
        </p:nvPicPr>
        <p:blipFill>
          <a:blip r:embed="rId3">
            <a:alphaModFix/>
          </a:blip>
          <a:stretch>
            <a:fillRect/>
          </a:stretch>
        </p:blipFill>
        <p:spPr>
          <a:xfrm>
            <a:off x="496600" y="1330071"/>
            <a:ext cx="5394450" cy="471171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d87075ba44_0_5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sz="4100">
                <a:solidFill>
                  <a:schemeClr val="lt1"/>
                </a:solidFill>
              </a:rPr>
              <a:t>Depicting City Life in the 1900s</a:t>
            </a:r>
            <a:endParaRPr>
              <a:solidFill>
                <a:schemeClr val="lt1"/>
              </a:solidFill>
            </a:endParaRPr>
          </a:p>
          <a:p>
            <a:pPr marL="0" lvl="0" indent="0" algn="ctr" rtl="0">
              <a:spcBef>
                <a:spcPts val="0"/>
              </a:spcBef>
              <a:spcAft>
                <a:spcPts val="0"/>
              </a:spcAft>
              <a:buNone/>
            </a:pPr>
            <a:endParaRPr sz="4100">
              <a:solidFill>
                <a:schemeClr val="lt1"/>
              </a:solidFill>
            </a:endParaRPr>
          </a:p>
        </p:txBody>
      </p:sp>
      <p:sp>
        <p:nvSpPr>
          <p:cNvPr id="297" name="Google Shape;297;gd87075ba44_0_51"/>
          <p:cNvSpPr txBox="1"/>
          <p:nvPr/>
        </p:nvSpPr>
        <p:spPr>
          <a:xfrm>
            <a:off x="5868850" y="1179275"/>
            <a:ext cx="6197400" cy="5013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Jacob Riis published a book of his photography called, </a:t>
            </a:r>
            <a:r>
              <a:rPr lang="en-US" sz="2500" u="sng">
                <a:solidFill>
                  <a:schemeClr val="dk1"/>
                </a:solidFill>
                <a:latin typeface="Calibri"/>
                <a:ea typeface="Calibri"/>
                <a:cs typeface="Calibri"/>
                <a:sym typeface="Calibri"/>
              </a:rPr>
              <a:t>How the Other Half Lives: Studies Among the Tenements of New York</a:t>
            </a:r>
            <a:r>
              <a:rPr lang="en-US" sz="2500">
                <a:solidFill>
                  <a:schemeClr val="dk1"/>
                </a:solidFill>
                <a:latin typeface="Calibri"/>
                <a:ea typeface="Calibri"/>
                <a:cs typeface="Calibri"/>
                <a:sym typeface="Calibri"/>
              </a:rPr>
              <a:t>.</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book brought awareness to the plight of some of the poorest people in New York City.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book started an interest in the development of programs and changes to support poor people. </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1000"/>
              </a:spcAft>
              <a:buClr>
                <a:schemeClr val="dk1"/>
              </a:buClr>
              <a:buSzPts val="2500"/>
              <a:buFont typeface="Calibri"/>
              <a:buChar char="-"/>
            </a:pPr>
            <a:r>
              <a:rPr lang="en-US" sz="2500">
                <a:solidFill>
                  <a:schemeClr val="dk1"/>
                </a:solidFill>
                <a:latin typeface="Calibri"/>
                <a:ea typeface="Calibri"/>
                <a:cs typeface="Calibri"/>
                <a:sym typeface="Calibri"/>
              </a:rPr>
              <a:t>Jacob Riis is credited with helping to bring about positive change by highlighting needs in his community. </a:t>
            </a:r>
            <a:endParaRPr sz="2500">
              <a:solidFill>
                <a:schemeClr val="dk1"/>
              </a:solidFill>
              <a:latin typeface="Calibri"/>
              <a:ea typeface="Calibri"/>
              <a:cs typeface="Calibri"/>
              <a:sym typeface="Calibri"/>
            </a:endParaRPr>
          </a:p>
        </p:txBody>
      </p:sp>
      <p:sp>
        <p:nvSpPr>
          <p:cNvPr id="298" name="Google Shape;298;gd87075ba44_0_51"/>
          <p:cNvSpPr txBox="1"/>
          <p:nvPr/>
        </p:nvSpPr>
        <p:spPr>
          <a:xfrm>
            <a:off x="369925" y="5906078"/>
            <a:ext cx="6408300" cy="110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Necktie workshop in a Division Street tenement, </a:t>
            </a:r>
            <a:r>
              <a:rPr lang="en-US"/>
              <a:t>Jacob Riis, 1889</a:t>
            </a:r>
            <a:endParaRPr/>
          </a:p>
        </p:txBody>
      </p:sp>
      <p:pic>
        <p:nvPicPr>
          <p:cNvPr id="299" name="Google Shape;299;gd87075ba44_0_51" descr="Necktie workshop in a Division Street tenement"/>
          <p:cNvPicPr preferRelativeResize="0"/>
          <p:nvPr/>
        </p:nvPicPr>
        <p:blipFill>
          <a:blip r:embed="rId3">
            <a:alphaModFix/>
          </a:blip>
          <a:stretch>
            <a:fillRect/>
          </a:stretch>
        </p:blipFill>
        <p:spPr>
          <a:xfrm>
            <a:off x="369925" y="1524125"/>
            <a:ext cx="5498925" cy="4381951"/>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gd87075ba44_0_67"/>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2800"/>
              <a:t>Key Question #5: What are the elements of a good composition?</a:t>
            </a:r>
            <a:endParaRPr sz="2800"/>
          </a:p>
        </p:txBody>
      </p:sp>
      <p:sp>
        <p:nvSpPr>
          <p:cNvPr id="305" name="Google Shape;305;gd87075ba44_0_67"/>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Char char="-"/>
            </a:pPr>
            <a:r>
              <a:rPr lang="en-US"/>
              <a:t>Students will identify and define composition. </a:t>
            </a:r>
            <a:endParaRPr/>
          </a:p>
          <a:p>
            <a:pPr marL="457200" lvl="0" indent="-387350" algn="l" rtl="0">
              <a:lnSpc>
                <a:spcPct val="90000"/>
              </a:lnSpc>
              <a:spcBef>
                <a:spcPts val="0"/>
              </a:spcBef>
              <a:spcAft>
                <a:spcPts val="0"/>
              </a:spcAft>
              <a:buSzPts val="2500"/>
              <a:buChar char="-"/>
            </a:pPr>
            <a:r>
              <a:rPr lang="en-US"/>
              <a:t>Students will identify and define focal point .</a:t>
            </a:r>
            <a:endParaRPr/>
          </a:p>
          <a:p>
            <a:pPr marL="457200" lvl="0" indent="-387350" algn="l" rtl="0">
              <a:lnSpc>
                <a:spcPct val="90000"/>
              </a:lnSpc>
              <a:spcBef>
                <a:spcPts val="0"/>
              </a:spcBef>
              <a:spcAft>
                <a:spcPts val="0"/>
              </a:spcAft>
              <a:buSzPts val="2500"/>
              <a:buChar char="-"/>
            </a:pPr>
            <a:r>
              <a:rPr lang="en-US"/>
              <a:t>Students will identify and define contrast. </a:t>
            </a:r>
            <a:endParaRPr/>
          </a:p>
          <a:p>
            <a:pPr marL="457200" lvl="0" indent="-387350" algn="l" rtl="0">
              <a:lnSpc>
                <a:spcPct val="90000"/>
              </a:lnSpc>
              <a:spcBef>
                <a:spcPts val="0"/>
              </a:spcBef>
              <a:spcAft>
                <a:spcPts val="0"/>
              </a:spcAft>
              <a:buSzPts val="2500"/>
              <a:buChar char="-"/>
            </a:pPr>
            <a:r>
              <a:rPr lang="en-US"/>
              <a:t>Students will identify and define the “rule of thirds.”</a:t>
            </a:r>
            <a:endParaRPr/>
          </a:p>
          <a:p>
            <a:pPr marL="457200" lvl="0" indent="0" algn="l" rtl="0">
              <a:lnSpc>
                <a:spcPct val="90000"/>
              </a:lnSpc>
              <a:spcBef>
                <a:spcPts val="0"/>
              </a:spcBef>
              <a:spcAft>
                <a:spcPts val="0"/>
              </a:spcAft>
              <a:buNone/>
            </a:pPr>
            <a:endParaRPr/>
          </a:p>
          <a:p>
            <a:pPr marL="0" lvl="0" indent="0" algn="l" rtl="0">
              <a:spcBef>
                <a:spcPts val="0"/>
              </a:spcBef>
              <a:spcAft>
                <a:spcPts val="0"/>
              </a:spcAft>
              <a:buNone/>
            </a:pPr>
            <a:r>
              <a:rPr lang="en-US"/>
              <a:t>Materials Needed:</a:t>
            </a:r>
            <a:endParaRPr/>
          </a:p>
          <a:p>
            <a:pPr marL="457200" lvl="0" indent="-387350" algn="l" rtl="0">
              <a:spcBef>
                <a:spcPts val="0"/>
              </a:spcBef>
              <a:spcAft>
                <a:spcPts val="0"/>
              </a:spcAft>
              <a:buSzPts val="2500"/>
              <a:buChar char="-"/>
            </a:pPr>
            <a:r>
              <a:rPr lang="en-US"/>
              <a:t>Access to the internet</a:t>
            </a:r>
            <a:endParaRPr/>
          </a:p>
        </p:txBody>
      </p:sp>
      <p:sp>
        <p:nvSpPr>
          <p:cNvPr id="306" name="Google Shape;306;gd87075ba44_0_67"/>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Slides: 37-44</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d87075ba44_0_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Examining Photography</a:t>
            </a:r>
            <a:endParaRPr/>
          </a:p>
        </p:txBody>
      </p:sp>
      <p:pic>
        <p:nvPicPr>
          <p:cNvPr id="312" name="Google Shape;312;gd87075ba44_0_4"/>
          <p:cNvPicPr preferRelativeResize="0"/>
          <p:nvPr/>
        </p:nvPicPr>
        <p:blipFill>
          <a:blip r:embed="rId3">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pic>
        <p:nvPicPr>
          <p:cNvPr id="313" name="Google Shape;313;gd87075ba44_0_4" descr="File:Sleeping, homeless children - Jacob Riis.jpg"/>
          <p:cNvPicPr preferRelativeResize="0"/>
          <p:nvPr/>
        </p:nvPicPr>
        <p:blipFill>
          <a:blip r:embed="rId4">
            <a:alphaModFix/>
          </a:blip>
          <a:stretch>
            <a:fillRect/>
          </a:stretch>
        </p:blipFill>
        <p:spPr>
          <a:xfrm>
            <a:off x="707525" y="1255800"/>
            <a:ext cx="6272500" cy="5031424"/>
          </a:xfrm>
          <a:prstGeom prst="rect">
            <a:avLst/>
          </a:prstGeom>
          <a:noFill/>
          <a:ln w="38100" cap="flat" cmpd="sng">
            <a:solidFill>
              <a:srgbClr val="000000"/>
            </a:solidFill>
            <a:prstDash val="solid"/>
            <a:round/>
            <a:headEnd type="none" w="sm" len="sm"/>
            <a:tailEnd type="none" w="sm" len="sm"/>
          </a:ln>
        </p:spPr>
      </p:pic>
      <p:sp>
        <p:nvSpPr>
          <p:cNvPr id="314" name="Google Shape;314;gd87075ba44_0_4"/>
          <p:cNvSpPr txBox="1"/>
          <p:nvPr/>
        </p:nvSpPr>
        <p:spPr>
          <a:xfrm>
            <a:off x="707525" y="6343157"/>
            <a:ext cx="7247400" cy="12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gd87075ba44_0_73"/>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Composition</a:t>
            </a:r>
            <a:endParaRPr/>
          </a:p>
        </p:txBody>
      </p:sp>
      <p:pic>
        <p:nvPicPr>
          <p:cNvPr id="320" name="Google Shape;320;gd87075ba44_0_73" descr="File:Sleeping, homeless children - Jacob Riis.jpg"/>
          <p:cNvPicPr preferRelativeResize="0"/>
          <p:nvPr/>
        </p:nvPicPr>
        <p:blipFill>
          <a:blip r:embed="rId3">
            <a:alphaModFix/>
          </a:blip>
          <a:stretch>
            <a:fillRect/>
          </a:stretch>
        </p:blipFill>
        <p:spPr>
          <a:xfrm>
            <a:off x="6521925" y="1446302"/>
            <a:ext cx="5323282" cy="3934739"/>
          </a:xfrm>
          <a:prstGeom prst="rect">
            <a:avLst/>
          </a:prstGeom>
          <a:noFill/>
          <a:ln w="38100" cap="flat" cmpd="sng">
            <a:solidFill>
              <a:srgbClr val="000000"/>
            </a:solidFill>
            <a:prstDash val="solid"/>
            <a:round/>
            <a:headEnd type="none" w="sm" len="sm"/>
            <a:tailEnd type="none" w="sm" len="sm"/>
          </a:ln>
        </p:spPr>
      </p:pic>
      <p:sp>
        <p:nvSpPr>
          <p:cNvPr id="321" name="Google Shape;321;gd87075ba44_0_73"/>
          <p:cNvSpPr txBox="1"/>
          <p:nvPr/>
        </p:nvSpPr>
        <p:spPr>
          <a:xfrm>
            <a:off x="6521925" y="5424781"/>
            <a:ext cx="61506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
        <p:nvSpPr>
          <p:cNvPr id="322" name="Google Shape;322;gd87075ba44_0_73"/>
          <p:cNvSpPr txBox="1"/>
          <p:nvPr/>
        </p:nvSpPr>
        <p:spPr>
          <a:xfrm>
            <a:off x="324525" y="14182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Composition </a:t>
            </a:r>
            <a:r>
              <a:rPr lang="en-US" sz="2500">
                <a:solidFill>
                  <a:schemeClr val="dk1"/>
                </a:solidFill>
                <a:latin typeface="Calibri"/>
                <a:ea typeface="Calibri"/>
                <a:cs typeface="Calibri"/>
                <a:sym typeface="Calibri"/>
              </a:rPr>
              <a:t>is the way objects in an artwork are arranged to communicate meaning to the viewer.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b="1">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r>
              <a:rPr lang="en-US" sz="2500">
                <a:solidFill>
                  <a:schemeClr val="dk1"/>
                </a:solidFill>
                <a:latin typeface="Calibri"/>
                <a:ea typeface="Calibri"/>
                <a:cs typeface="Calibri"/>
                <a:sym typeface="Calibri"/>
              </a:rPr>
              <a:t>How do you think the artist, Jacob Riis, communicates meaning in this photograph?</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d87075ba44_0_81"/>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Parts of  Good Composition</a:t>
            </a:r>
            <a:endParaRPr/>
          </a:p>
        </p:txBody>
      </p:sp>
      <p:pic>
        <p:nvPicPr>
          <p:cNvPr id="328" name="Google Shape;328;gd87075ba44_0_81" descr="File:Sleeping, homeless children - Jacob Riis.jpg"/>
          <p:cNvPicPr preferRelativeResize="0"/>
          <p:nvPr/>
        </p:nvPicPr>
        <p:blipFill>
          <a:blip r:embed="rId3">
            <a:alphaModFix/>
          </a:blip>
          <a:stretch>
            <a:fillRect/>
          </a:stretch>
        </p:blipFill>
        <p:spPr>
          <a:xfrm>
            <a:off x="6521925" y="1446302"/>
            <a:ext cx="5323282" cy="3934739"/>
          </a:xfrm>
          <a:prstGeom prst="rect">
            <a:avLst/>
          </a:prstGeom>
          <a:noFill/>
          <a:ln w="38100" cap="flat" cmpd="sng">
            <a:solidFill>
              <a:srgbClr val="000000"/>
            </a:solidFill>
            <a:prstDash val="solid"/>
            <a:round/>
            <a:headEnd type="none" w="sm" len="sm"/>
            <a:tailEnd type="none" w="sm" len="sm"/>
          </a:ln>
        </p:spPr>
      </p:pic>
      <p:sp>
        <p:nvSpPr>
          <p:cNvPr id="329" name="Google Shape;329;gd87075ba44_0_81"/>
          <p:cNvSpPr txBox="1"/>
          <p:nvPr/>
        </p:nvSpPr>
        <p:spPr>
          <a:xfrm>
            <a:off x="6521925" y="5424781"/>
            <a:ext cx="61506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
        <p:nvSpPr>
          <p:cNvPr id="330" name="Google Shape;330;gd87075ba44_0_81"/>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None/>
            </a:pPr>
            <a:r>
              <a:rPr lang="en-US" sz="2500">
                <a:solidFill>
                  <a:schemeClr val="dk1"/>
                </a:solidFill>
                <a:latin typeface="Calibri"/>
                <a:ea typeface="Calibri"/>
                <a:cs typeface="Calibri"/>
                <a:sym typeface="Calibri"/>
              </a:rPr>
              <a:t>A good composition addresses the following elements:</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Focal point</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Contrast</a:t>
            </a:r>
            <a:endParaRPr sz="2500">
              <a:solidFill>
                <a:schemeClr val="dk1"/>
              </a:solidFill>
              <a:latin typeface="Calibri"/>
              <a:ea typeface="Calibri"/>
              <a:cs typeface="Calibri"/>
              <a:sym typeface="Calibri"/>
            </a:endParaRPr>
          </a:p>
          <a:p>
            <a:pPr marL="457200" lvl="0" indent="-387350" algn="l" rtl="0">
              <a:lnSpc>
                <a:spcPct val="90000"/>
              </a:lnSpc>
              <a:spcBef>
                <a:spcPts val="100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Rule of thirds</a:t>
            </a:r>
            <a:endParaRPr sz="2500">
              <a:solidFill>
                <a:schemeClr val="dk1"/>
              </a:solidFill>
              <a:latin typeface="Calibri"/>
              <a:ea typeface="Calibri"/>
              <a:cs typeface="Calibri"/>
              <a:sym typeface="Calibri"/>
            </a:endParaRPr>
          </a:p>
          <a:p>
            <a:pPr marL="0" lvl="0" indent="0" algn="l" rtl="0">
              <a:lnSpc>
                <a:spcPct val="90000"/>
              </a:lnSpc>
              <a:spcBef>
                <a:spcPts val="1000"/>
              </a:spcBef>
              <a:spcAft>
                <a:spcPts val="0"/>
              </a:spcAft>
              <a:buClr>
                <a:schemeClr val="dk1"/>
              </a:buClr>
              <a:buSzPts val="1100"/>
              <a:buFont typeface="Arial"/>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gb4ef09d5ce_1_6"/>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chemeClr val="lt1"/>
                </a:solidFill>
              </a:rPr>
              <a:t>Eighth Grade Unit: </a:t>
            </a:r>
            <a:r>
              <a:rPr lang="en-US"/>
              <a:t>Documenting Community</a:t>
            </a:r>
            <a:endParaRPr sz="6800">
              <a:solidFill>
                <a:srgbClr val="FFFFFF"/>
              </a:solidFill>
            </a:endParaRPr>
          </a:p>
        </p:txBody>
      </p:sp>
      <p:sp>
        <p:nvSpPr>
          <p:cNvPr id="53" name="Google Shape;53;gb4ef09d5ce_1_6"/>
          <p:cNvSpPr txBox="1">
            <a:spLocks noGrp="1"/>
          </p:cNvSpPr>
          <p:nvPr>
            <p:ph type="body" idx="2"/>
          </p:nvPr>
        </p:nvSpPr>
        <p:spPr>
          <a:xfrm>
            <a:off x="5101650" y="1974300"/>
            <a:ext cx="68322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r>
              <a:rPr lang="en-US" sz="3000"/>
              <a:t>Learning Objective:</a:t>
            </a:r>
            <a:endParaRPr sz="3000"/>
          </a:p>
          <a:p>
            <a:pPr marL="0" lvl="0" indent="0" algn="l" rtl="0">
              <a:lnSpc>
                <a:spcPct val="90000"/>
              </a:lnSpc>
              <a:spcBef>
                <a:spcPts val="0"/>
              </a:spcBef>
              <a:spcAft>
                <a:spcPts val="0"/>
              </a:spcAft>
              <a:buClr>
                <a:srgbClr val="000090"/>
              </a:buClr>
              <a:buSzPts val="3200"/>
              <a:buNone/>
            </a:pPr>
            <a:endParaRPr sz="2200" i="1"/>
          </a:p>
          <a:p>
            <a:pPr marL="0" lvl="0" indent="0" algn="l" rtl="0">
              <a:lnSpc>
                <a:spcPct val="90000"/>
              </a:lnSpc>
              <a:spcBef>
                <a:spcPts val="0"/>
              </a:spcBef>
              <a:spcAft>
                <a:spcPts val="0"/>
              </a:spcAft>
              <a:buClr>
                <a:srgbClr val="000090"/>
              </a:buClr>
              <a:buSzPts val="3200"/>
              <a:buNone/>
            </a:pPr>
            <a:r>
              <a:rPr lang="en-US" sz="2200"/>
              <a:t>Through the critical analysis of artworks created during the era, students will examine the effects of urbanization, immigration, and industrialization in the late 1800s and early 1900s. Drawing inspiration from the works of George Bellows and Jacob Riis, students will create a photograph that demonstrates good composition documenting how people live in their community. </a:t>
            </a:r>
            <a:endParaRPr sz="2200"/>
          </a:p>
        </p:txBody>
      </p:sp>
      <p:sp>
        <p:nvSpPr>
          <p:cNvPr id="54" name="Google Shape;54;gb4ef09d5ce_1_6"/>
          <p:cNvSpPr txBox="1"/>
          <p:nvPr/>
        </p:nvSpPr>
        <p:spPr>
          <a:xfrm>
            <a:off x="445800" y="5611216"/>
            <a:ext cx="4414200" cy="55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Backyard playground in a nurse’s settlement, Henry Street, </a:t>
            </a:r>
            <a:r>
              <a:rPr lang="en-US">
                <a:solidFill>
                  <a:schemeClr val="dk1"/>
                </a:solidFill>
              </a:rPr>
              <a:t>Jacob Riis, 1890</a:t>
            </a:r>
            <a:endParaRPr sz="1200" i="1"/>
          </a:p>
        </p:txBody>
      </p:sp>
      <p:pic>
        <p:nvPicPr>
          <p:cNvPr id="55" name="Google Shape;55;gb4ef09d5ce_1_6" descr="Backyard playground in nurse's settlement, Henry Street"/>
          <p:cNvPicPr preferRelativeResize="0"/>
          <p:nvPr/>
        </p:nvPicPr>
        <p:blipFill>
          <a:blip r:embed="rId3">
            <a:alphaModFix/>
          </a:blip>
          <a:stretch>
            <a:fillRect/>
          </a:stretch>
        </p:blipFill>
        <p:spPr>
          <a:xfrm>
            <a:off x="445800" y="1533274"/>
            <a:ext cx="4414202" cy="4077950"/>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d87075ba44_0_8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Element of Composition - Focal Point</a:t>
            </a:r>
            <a:endParaRPr/>
          </a:p>
        </p:txBody>
      </p:sp>
      <p:pic>
        <p:nvPicPr>
          <p:cNvPr id="336" name="Google Shape;336;gd87075ba44_0_88" descr="File:Sleeping, homeless children - Jacob Riis.jpg"/>
          <p:cNvPicPr preferRelativeResize="0"/>
          <p:nvPr/>
        </p:nvPicPr>
        <p:blipFill>
          <a:blip r:embed="rId3">
            <a:alphaModFix/>
          </a:blip>
          <a:stretch>
            <a:fillRect/>
          </a:stretch>
        </p:blipFill>
        <p:spPr>
          <a:xfrm>
            <a:off x="6521925" y="1446302"/>
            <a:ext cx="5323282" cy="3934739"/>
          </a:xfrm>
          <a:prstGeom prst="rect">
            <a:avLst/>
          </a:prstGeom>
          <a:noFill/>
          <a:ln w="38100" cap="flat" cmpd="sng">
            <a:solidFill>
              <a:srgbClr val="000000"/>
            </a:solidFill>
            <a:prstDash val="solid"/>
            <a:round/>
            <a:headEnd type="none" w="sm" len="sm"/>
            <a:tailEnd type="none" w="sm" len="sm"/>
          </a:ln>
        </p:spPr>
      </p:pic>
      <p:sp>
        <p:nvSpPr>
          <p:cNvPr id="337" name="Google Shape;337;gd87075ba44_0_88"/>
          <p:cNvSpPr txBox="1"/>
          <p:nvPr/>
        </p:nvSpPr>
        <p:spPr>
          <a:xfrm>
            <a:off x="6521925" y="5424781"/>
            <a:ext cx="61506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
        <p:nvSpPr>
          <p:cNvPr id="338" name="Google Shape;338;gd87075ba44_0_88"/>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A </a:t>
            </a:r>
            <a:r>
              <a:rPr lang="en-US" sz="2500" b="1">
                <a:solidFill>
                  <a:schemeClr val="dk1"/>
                </a:solidFill>
                <a:latin typeface="Calibri"/>
                <a:ea typeface="Calibri"/>
                <a:cs typeface="Calibri"/>
                <a:sym typeface="Calibri"/>
              </a:rPr>
              <a:t>focal point</a:t>
            </a:r>
            <a:r>
              <a:rPr lang="en-US" sz="2500">
                <a:solidFill>
                  <a:schemeClr val="dk1"/>
                </a:solidFill>
                <a:latin typeface="Calibri"/>
                <a:ea typeface="Calibri"/>
                <a:cs typeface="Calibri"/>
                <a:sym typeface="Calibri"/>
              </a:rPr>
              <a:t> is the area or areas in an artwork that are the most important and/or most interesting to the viewer.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Sometimes, the leading lines in an artwork help the viewer to identify a </a:t>
            </a:r>
            <a:r>
              <a:rPr lang="en-US" sz="2500" b="1">
                <a:solidFill>
                  <a:schemeClr val="dk1"/>
                </a:solidFill>
                <a:latin typeface="Calibri"/>
                <a:ea typeface="Calibri"/>
                <a:cs typeface="Calibri"/>
                <a:sym typeface="Calibri"/>
              </a:rPr>
              <a:t>focal point</a:t>
            </a:r>
            <a:r>
              <a:rPr lang="en-US" sz="2500">
                <a:solidFill>
                  <a:schemeClr val="dk1"/>
                </a:solidFill>
                <a:latin typeface="Calibri"/>
                <a:ea typeface="Calibri"/>
                <a:cs typeface="Calibri"/>
                <a:sym typeface="Calibri"/>
              </a:rPr>
              <a:t>.</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Are there leading lines in this photograph? What is the focal point of this photograph?</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There are leading lines in this photograph.  </a:t>
            </a:r>
            <a:r>
              <a:rPr lang="en-US" sz="2500" b="1">
                <a:solidFill>
                  <a:schemeClr val="dk1"/>
                </a:solidFill>
                <a:latin typeface="Calibri"/>
                <a:ea typeface="Calibri"/>
                <a:cs typeface="Calibri"/>
                <a:sym typeface="Calibri"/>
              </a:rPr>
              <a:t>focal point</a:t>
            </a:r>
            <a:r>
              <a:rPr lang="en-US" sz="2500">
                <a:solidFill>
                  <a:schemeClr val="dk1"/>
                </a:solidFill>
                <a:latin typeface="Calibri"/>
                <a:ea typeface="Calibri"/>
                <a:cs typeface="Calibri"/>
                <a:sym typeface="Calibri"/>
              </a:rPr>
              <a:t> of this artwork is the three sleeping children.</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100"/>
              <a:buFont typeface="Arial"/>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sp>
        <p:nvSpPr>
          <p:cNvPr id="339" name="Google Shape;339;gd87075ba44_0_88"/>
          <p:cNvSpPr/>
          <p:nvPr/>
        </p:nvSpPr>
        <p:spPr>
          <a:xfrm>
            <a:off x="288275" y="5256300"/>
            <a:ext cx="5827200" cy="1277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40" name="Google Shape;340;gd87075ba44_0_88"/>
          <p:cNvCxnSpPr/>
          <p:nvPr/>
        </p:nvCxnSpPr>
        <p:spPr>
          <a:xfrm rot="10800000" flipH="1">
            <a:off x="6387475" y="3732150"/>
            <a:ext cx="1524000" cy="683700"/>
          </a:xfrm>
          <a:prstGeom prst="straightConnector1">
            <a:avLst/>
          </a:prstGeom>
          <a:noFill/>
          <a:ln w="38100" cap="flat" cmpd="sng">
            <a:solidFill>
              <a:srgbClr val="FF0000"/>
            </a:solidFill>
            <a:prstDash val="solid"/>
            <a:round/>
            <a:headEnd type="none" w="med" len="med"/>
            <a:tailEnd type="none" w="med" len="med"/>
          </a:ln>
        </p:spPr>
      </p:cxnSp>
      <p:cxnSp>
        <p:nvCxnSpPr>
          <p:cNvPr id="341" name="Google Shape;341;gd87075ba44_0_88"/>
          <p:cNvCxnSpPr/>
          <p:nvPr/>
        </p:nvCxnSpPr>
        <p:spPr>
          <a:xfrm>
            <a:off x="6185775" y="3440950"/>
            <a:ext cx="1665300" cy="17700"/>
          </a:xfrm>
          <a:prstGeom prst="straightConnector1">
            <a:avLst/>
          </a:prstGeom>
          <a:noFill/>
          <a:ln w="38100" cap="flat" cmpd="sng">
            <a:solidFill>
              <a:srgbClr val="FF0000"/>
            </a:solidFill>
            <a:prstDash val="solid"/>
            <a:round/>
            <a:headEnd type="none" w="med" len="med"/>
            <a:tailEnd type="none" w="med" len="med"/>
          </a:ln>
        </p:spPr>
      </p:cxnSp>
      <p:cxnSp>
        <p:nvCxnSpPr>
          <p:cNvPr id="342" name="Google Shape;342;gd87075ba44_0_88"/>
          <p:cNvCxnSpPr/>
          <p:nvPr/>
        </p:nvCxnSpPr>
        <p:spPr>
          <a:xfrm>
            <a:off x="6140950" y="1905725"/>
            <a:ext cx="1841100" cy="943200"/>
          </a:xfrm>
          <a:prstGeom prst="straightConnector1">
            <a:avLst/>
          </a:prstGeom>
          <a:noFill/>
          <a:ln w="38100" cap="flat" cmpd="sng">
            <a:solidFill>
              <a:srgbClr val="FF0000"/>
            </a:solidFill>
            <a:prstDash val="solid"/>
            <a:round/>
            <a:headEnd type="none" w="med" len="med"/>
            <a:tailEnd type="none" w="med" len="med"/>
          </a:ln>
        </p:spPr>
      </p:cxnSp>
      <p:cxnSp>
        <p:nvCxnSpPr>
          <p:cNvPr id="343" name="Google Shape;343;gd87075ba44_0_88"/>
          <p:cNvCxnSpPr/>
          <p:nvPr/>
        </p:nvCxnSpPr>
        <p:spPr>
          <a:xfrm rot="10800000" flipH="1">
            <a:off x="6309050" y="4578500"/>
            <a:ext cx="1514400" cy="890700"/>
          </a:xfrm>
          <a:prstGeom prst="straightConnector1">
            <a:avLst/>
          </a:prstGeom>
          <a:noFill/>
          <a:ln w="38100" cap="flat" cmpd="sng">
            <a:solidFill>
              <a:srgbClr val="FF0000"/>
            </a:solidFill>
            <a:prstDash val="solid"/>
            <a:round/>
            <a:headEnd type="none" w="med" len="med"/>
            <a:tailEnd type="none" w="med" len="med"/>
          </a:ln>
        </p:spPr>
      </p:cxnSp>
      <p:cxnSp>
        <p:nvCxnSpPr>
          <p:cNvPr id="344" name="Google Shape;344;gd87075ba44_0_88"/>
          <p:cNvCxnSpPr/>
          <p:nvPr/>
        </p:nvCxnSpPr>
        <p:spPr>
          <a:xfrm rot="10800000">
            <a:off x="10138500" y="4578650"/>
            <a:ext cx="675300" cy="969000"/>
          </a:xfrm>
          <a:prstGeom prst="straightConnector1">
            <a:avLst/>
          </a:prstGeom>
          <a:noFill/>
          <a:ln w="38100" cap="flat" cmpd="sng">
            <a:solidFill>
              <a:srgbClr val="FF0000"/>
            </a:solidFill>
            <a:prstDash val="solid"/>
            <a:round/>
            <a:headEnd type="none" w="med" len="med"/>
            <a:tailEnd type="none" w="med" len="med"/>
          </a:ln>
        </p:spPr>
      </p:cxnSp>
      <p:cxnSp>
        <p:nvCxnSpPr>
          <p:cNvPr id="345" name="Google Shape;345;gd87075ba44_0_88"/>
          <p:cNvCxnSpPr/>
          <p:nvPr/>
        </p:nvCxnSpPr>
        <p:spPr>
          <a:xfrm rot="10800000">
            <a:off x="10343050" y="4348625"/>
            <a:ext cx="941400" cy="762000"/>
          </a:xfrm>
          <a:prstGeom prst="straightConnector1">
            <a:avLst/>
          </a:prstGeom>
          <a:noFill/>
          <a:ln w="38100" cap="flat" cmpd="sng">
            <a:solidFill>
              <a:srgbClr val="FF0000"/>
            </a:solidFill>
            <a:prstDash val="solid"/>
            <a:round/>
            <a:headEnd type="none" w="med" len="med"/>
            <a:tailEnd type="none" w="med" len="med"/>
          </a:ln>
        </p:spPr>
      </p:cxnSp>
      <p:cxnSp>
        <p:nvCxnSpPr>
          <p:cNvPr id="346" name="Google Shape;346;gd87075ba44_0_88"/>
          <p:cNvCxnSpPr/>
          <p:nvPr/>
        </p:nvCxnSpPr>
        <p:spPr>
          <a:xfrm rot="10800000">
            <a:off x="10152600" y="3743400"/>
            <a:ext cx="1692600" cy="711600"/>
          </a:xfrm>
          <a:prstGeom prst="straightConnector1">
            <a:avLst/>
          </a:prstGeom>
          <a:noFill/>
          <a:ln w="38100" cap="flat" cmpd="sng">
            <a:solidFill>
              <a:srgbClr val="FF0000"/>
            </a:solidFill>
            <a:prstDash val="solid"/>
            <a:round/>
            <a:headEnd type="none" w="med" len="med"/>
            <a:tailEnd type="none" w="med" len="med"/>
          </a:ln>
        </p:spPr>
      </p:cxnSp>
      <p:cxnSp>
        <p:nvCxnSpPr>
          <p:cNvPr id="347" name="Google Shape;347;gd87075ba44_0_88"/>
          <p:cNvCxnSpPr/>
          <p:nvPr/>
        </p:nvCxnSpPr>
        <p:spPr>
          <a:xfrm flipH="1">
            <a:off x="10048350" y="2728800"/>
            <a:ext cx="1901100" cy="476700"/>
          </a:xfrm>
          <a:prstGeom prst="straightConnector1">
            <a:avLst/>
          </a:prstGeom>
          <a:noFill/>
          <a:ln w="38100" cap="flat" cmpd="sng">
            <a:solidFill>
              <a:srgbClr val="FF0000"/>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0"/>
                                        </p:tgtEl>
                                        <p:attrNameLst>
                                          <p:attrName>style.visibility</p:attrName>
                                        </p:attrNameLst>
                                      </p:cBhvr>
                                      <p:to>
                                        <p:strVal val="visible"/>
                                      </p:to>
                                    </p:set>
                                    <p:animEffect transition="in" filter="fade">
                                      <p:cBhvr>
                                        <p:cTn id="7" dur="1000"/>
                                        <p:tgtEl>
                                          <p:spTgt spid="340"/>
                                        </p:tgtEl>
                                      </p:cBhvr>
                                    </p:animEffect>
                                  </p:childTnLst>
                                </p:cTn>
                              </p:par>
                              <p:par>
                                <p:cTn id="8" presetID="10" presetClass="entr" presetSubtype="0" fill="hold" nodeType="withEffect">
                                  <p:stCondLst>
                                    <p:cond delay="0"/>
                                  </p:stCondLst>
                                  <p:childTnLst>
                                    <p:set>
                                      <p:cBhvr>
                                        <p:cTn id="9" dur="1" fill="hold">
                                          <p:stCondLst>
                                            <p:cond delay="0"/>
                                          </p:stCondLst>
                                        </p:cTn>
                                        <p:tgtEl>
                                          <p:spTgt spid="341"/>
                                        </p:tgtEl>
                                        <p:attrNameLst>
                                          <p:attrName>style.visibility</p:attrName>
                                        </p:attrNameLst>
                                      </p:cBhvr>
                                      <p:to>
                                        <p:strVal val="visible"/>
                                      </p:to>
                                    </p:set>
                                    <p:animEffect transition="in" filter="fade">
                                      <p:cBhvr>
                                        <p:cTn id="10" dur="1000"/>
                                        <p:tgtEl>
                                          <p:spTgt spid="341"/>
                                        </p:tgtEl>
                                      </p:cBhvr>
                                    </p:animEffect>
                                  </p:childTnLst>
                                </p:cTn>
                              </p:par>
                              <p:par>
                                <p:cTn id="11" presetID="10" presetClass="entr" presetSubtype="0" fill="hold" nodeType="withEffect">
                                  <p:stCondLst>
                                    <p:cond delay="0"/>
                                  </p:stCondLst>
                                  <p:childTnLst>
                                    <p:set>
                                      <p:cBhvr>
                                        <p:cTn id="12" dur="1" fill="hold">
                                          <p:stCondLst>
                                            <p:cond delay="0"/>
                                          </p:stCondLst>
                                        </p:cTn>
                                        <p:tgtEl>
                                          <p:spTgt spid="342"/>
                                        </p:tgtEl>
                                        <p:attrNameLst>
                                          <p:attrName>style.visibility</p:attrName>
                                        </p:attrNameLst>
                                      </p:cBhvr>
                                      <p:to>
                                        <p:strVal val="visible"/>
                                      </p:to>
                                    </p:set>
                                    <p:animEffect transition="in" filter="fade">
                                      <p:cBhvr>
                                        <p:cTn id="13" dur="1000"/>
                                        <p:tgtEl>
                                          <p:spTgt spid="342"/>
                                        </p:tgtEl>
                                      </p:cBhvr>
                                    </p:animEffect>
                                  </p:childTnLst>
                                </p:cTn>
                              </p:par>
                              <p:par>
                                <p:cTn id="14" presetID="10" presetClass="entr" presetSubtype="0" fill="hold" nodeType="withEffect">
                                  <p:stCondLst>
                                    <p:cond delay="0"/>
                                  </p:stCondLst>
                                  <p:childTnLst>
                                    <p:set>
                                      <p:cBhvr>
                                        <p:cTn id="15" dur="1" fill="hold">
                                          <p:stCondLst>
                                            <p:cond delay="0"/>
                                          </p:stCondLst>
                                        </p:cTn>
                                        <p:tgtEl>
                                          <p:spTgt spid="343"/>
                                        </p:tgtEl>
                                        <p:attrNameLst>
                                          <p:attrName>style.visibility</p:attrName>
                                        </p:attrNameLst>
                                      </p:cBhvr>
                                      <p:to>
                                        <p:strVal val="visible"/>
                                      </p:to>
                                    </p:set>
                                    <p:animEffect transition="in" filter="fade">
                                      <p:cBhvr>
                                        <p:cTn id="16" dur="1000"/>
                                        <p:tgtEl>
                                          <p:spTgt spid="343"/>
                                        </p:tgtEl>
                                      </p:cBhvr>
                                    </p:animEffect>
                                  </p:childTnLst>
                                </p:cTn>
                              </p:par>
                              <p:par>
                                <p:cTn id="17" presetID="10" presetClass="entr" presetSubtype="0"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Effect transition="in" filter="fade">
                                      <p:cBhvr>
                                        <p:cTn id="19" dur="1000"/>
                                        <p:tgtEl>
                                          <p:spTgt spid="344"/>
                                        </p:tgtEl>
                                      </p:cBhvr>
                                    </p:animEffect>
                                  </p:childTnLst>
                                </p:cTn>
                              </p:par>
                              <p:par>
                                <p:cTn id="20" presetID="10" presetClass="entr" presetSubtype="0" fill="hold" nodeType="withEffect">
                                  <p:stCondLst>
                                    <p:cond delay="0"/>
                                  </p:stCondLst>
                                  <p:childTnLst>
                                    <p:set>
                                      <p:cBhvr>
                                        <p:cTn id="21" dur="1" fill="hold">
                                          <p:stCondLst>
                                            <p:cond delay="0"/>
                                          </p:stCondLst>
                                        </p:cTn>
                                        <p:tgtEl>
                                          <p:spTgt spid="345"/>
                                        </p:tgtEl>
                                        <p:attrNameLst>
                                          <p:attrName>style.visibility</p:attrName>
                                        </p:attrNameLst>
                                      </p:cBhvr>
                                      <p:to>
                                        <p:strVal val="visible"/>
                                      </p:to>
                                    </p:set>
                                    <p:animEffect transition="in" filter="fade">
                                      <p:cBhvr>
                                        <p:cTn id="22" dur="1000"/>
                                        <p:tgtEl>
                                          <p:spTgt spid="345"/>
                                        </p:tgtEl>
                                      </p:cBhvr>
                                    </p:animEffect>
                                  </p:childTnLst>
                                </p:cTn>
                              </p:par>
                              <p:par>
                                <p:cTn id="23" presetID="10" presetClass="entr" presetSubtype="0" fill="hold" nodeType="withEffect">
                                  <p:stCondLst>
                                    <p:cond delay="0"/>
                                  </p:stCondLst>
                                  <p:childTnLst>
                                    <p:set>
                                      <p:cBhvr>
                                        <p:cTn id="24" dur="1" fill="hold">
                                          <p:stCondLst>
                                            <p:cond delay="0"/>
                                          </p:stCondLst>
                                        </p:cTn>
                                        <p:tgtEl>
                                          <p:spTgt spid="346"/>
                                        </p:tgtEl>
                                        <p:attrNameLst>
                                          <p:attrName>style.visibility</p:attrName>
                                        </p:attrNameLst>
                                      </p:cBhvr>
                                      <p:to>
                                        <p:strVal val="visible"/>
                                      </p:to>
                                    </p:set>
                                    <p:animEffect transition="in" filter="fade">
                                      <p:cBhvr>
                                        <p:cTn id="25" dur="1000"/>
                                        <p:tgtEl>
                                          <p:spTgt spid="346"/>
                                        </p:tgtEl>
                                      </p:cBhvr>
                                    </p:animEffect>
                                  </p:childTnLst>
                                </p:cTn>
                              </p:par>
                              <p:par>
                                <p:cTn id="26" presetID="10" presetClass="entr" presetSubtype="0" fill="hold" nodeType="withEffect">
                                  <p:stCondLst>
                                    <p:cond delay="0"/>
                                  </p:stCondLst>
                                  <p:childTnLst>
                                    <p:set>
                                      <p:cBhvr>
                                        <p:cTn id="27" dur="1" fill="hold">
                                          <p:stCondLst>
                                            <p:cond delay="0"/>
                                          </p:stCondLst>
                                        </p:cTn>
                                        <p:tgtEl>
                                          <p:spTgt spid="347"/>
                                        </p:tgtEl>
                                        <p:attrNameLst>
                                          <p:attrName>style.visibility</p:attrName>
                                        </p:attrNameLst>
                                      </p:cBhvr>
                                      <p:to>
                                        <p:strVal val="visible"/>
                                      </p:to>
                                    </p:set>
                                    <p:animEffect transition="in" filter="fade">
                                      <p:cBhvr>
                                        <p:cTn id="28" dur="1000"/>
                                        <p:tgtEl>
                                          <p:spTgt spid="34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1000"/>
                                          </p:stCondLst>
                                        </p:cTn>
                                        <p:tgtEl>
                                          <p:spTgt spid="3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d87075ba44_0_95"/>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Element of Composition - Contrast</a:t>
            </a:r>
            <a:endParaRPr/>
          </a:p>
        </p:txBody>
      </p:sp>
      <p:pic>
        <p:nvPicPr>
          <p:cNvPr id="353" name="Google Shape;353;gd87075ba44_0_95" descr="File:Sleeping, homeless children - Jacob Riis.jpg"/>
          <p:cNvPicPr preferRelativeResize="0"/>
          <p:nvPr/>
        </p:nvPicPr>
        <p:blipFill>
          <a:blip r:embed="rId3">
            <a:alphaModFix/>
          </a:blip>
          <a:stretch>
            <a:fillRect/>
          </a:stretch>
        </p:blipFill>
        <p:spPr>
          <a:xfrm>
            <a:off x="6521925" y="1446302"/>
            <a:ext cx="5323282" cy="3934739"/>
          </a:xfrm>
          <a:prstGeom prst="rect">
            <a:avLst/>
          </a:prstGeom>
          <a:noFill/>
          <a:ln w="38100" cap="flat" cmpd="sng">
            <a:solidFill>
              <a:srgbClr val="000000"/>
            </a:solidFill>
            <a:prstDash val="solid"/>
            <a:round/>
            <a:headEnd type="none" w="sm" len="sm"/>
            <a:tailEnd type="none" w="sm" len="sm"/>
          </a:ln>
        </p:spPr>
      </p:pic>
      <p:sp>
        <p:nvSpPr>
          <p:cNvPr id="354" name="Google Shape;354;gd87075ba44_0_95"/>
          <p:cNvSpPr txBox="1"/>
          <p:nvPr/>
        </p:nvSpPr>
        <p:spPr>
          <a:xfrm>
            <a:off x="6521925" y="5424781"/>
            <a:ext cx="61506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
        <p:nvSpPr>
          <p:cNvPr id="355" name="Google Shape;355;gd87075ba44_0_95"/>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Contrast </a:t>
            </a:r>
            <a:r>
              <a:rPr lang="en-US" sz="2500">
                <a:solidFill>
                  <a:schemeClr val="dk1"/>
                </a:solidFill>
                <a:latin typeface="Calibri"/>
                <a:ea typeface="Calibri"/>
                <a:cs typeface="Calibri"/>
                <a:sym typeface="Calibri"/>
              </a:rPr>
              <a:t>is about difference. This difference could be in color, dark areas and light areas, size, or texture.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Describe the contrast in this photograph.</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The </a:t>
            </a:r>
            <a:r>
              <a:rPr lang="en-US" sz="2500" b="1">
                <a:solidFill>
                  <a:schemeClr val="dk1"/>
                </a:solidFill>
                <a:latin typeface="Calibri"/>
                <a:ea typeface="Calibri"/>
                <a:cs typeface="Calibri"/>
                <a:sym typeface="Calibri"/>
              </a:rPr>
              <a:t>contrast</a:t>
            </a:r>
            <a:r>
              <a:rPr lang="en-US" sz="2500">
                <a:solidFill>
                  <a:schemeClr val="dk1"/>
                </a:solidFill>
                <a:latin typeface="Calibri"/>
                <a:ea typeface="Calibri"/>
                <a:cs typeface="Calibri"/>
                <a:sym typeface="Calibri"/>
              </a:rPr>
              <a:t> in this image is about dark areas and light areas. The light faces of the children’s faces and limbs are different than the dark alley they are sleeping in. This contrast helps the viewer to be drawn in to looking at the children.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sp>
        <p:nvSpPr>
          <p:cNvPr id="356" name="Google Shape;356;gd87075ba44_0_95"/>
          <p:cNvSpPr/>
          <p:nvPr/>
        </p:nvSpPr>
        <p:spPr>
          <a:xfrm>
            <a:off x="347500" y="3967625"/>
            <a:ext cx="5939100" cy="2073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3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d87075ba44_0_11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Element of Composition - Rule of Thirds</a:t>
            </a:r>
            <a:endParaRPr/>
          </a:p>
        </p:txBody>
      </p:sp>
      <p:sp>
        <p:nvSpPr>
          <p:cNvPr id="362" name="Google Shape;362;gd87075ba44_0_110"/>
          <p:cNvSpPr txBox="1"/>
          <p:nvPr/>
        </p:nvSpPr>
        <p:spPr>
          <a:xfrm>
            <a:off x="288275" y="1168075"/>
            <a:ext cx="3286500" cy="55338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The </a:t>
            </a:r>
            <a:r>
              <a:rPr lang="en-US" sz="2500" b="1">
                <a:solidFill>
                  <a:schemeClr val="dk1"/>
                </a:solidFill>
                <a:latin typeface="Calibri"/>
                <a:ea typeface="Calibri"/>
                <a:cs typeface="Calibri"/>
                <a:sym typeface="Calibri"/>
              </a:rPr>
              <a:t>rule of thirds</a:t>
            </a:r>
            <a:r>
              <a:rPr lang="en-US" sz="2500">
                <a:solidFill>
                  <a:schemeClr val="dk1"/>
                </a:solidFill>
                <a:latin typeface="Calibri"/>
                <a:ea typeface="Calibri"/>
                <a:cs typeface="Calibri"/>
                <a:sym typeface="Calibri"/>
              </a:rPr>
              <a:t> is a guideline that states if you divide an artwork into 9 even sections, that the most interesting compositions will have focal points that are not in the middle square.</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Do you notice how the image on the right is more interesting because the rock structure is not in the middle of the image? </a:t>
            </a:r>
            <a:r>
              <a:rPr lang="en-US" sz="2500" b="1">
                <a:solidFill>
                  <a:schemeClr val="dk1"/>
                </a:solidFill>
                <a:latin typeface="Calibri"/>
                <a:ea typeface="Calibri"/>
                <a:cs typeface="Calibri"/>
                <a:sym typeface="Calibri"/>
              </a:rPr>
              <a:t>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pic>
        <p:nvPicPr>
          <p:cNvPr id="363" name="Google Shape;363;gd87075ba44_0_110"/>
          <p:cNvPicPr preferRelativeResize="0"/>
          <p:nvPr/>
        </p:nvPicPr>
        <p:blipFill>
          <a:blip r:embed="rId3">
            <a:alphaModFix/>
          </a:blip>
          <a:stretch>
            <a:fillRect/>
          </a:stretch>
        </p:blipFill>
        <p:spPr>
          <a:xfrm>
            <a:off x="3706075" y="2057975"/>
            <a:ext cx="8264074" cy="3099025"/>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gd87075ba44_0_126"/>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Element of Composition - Rule of Thirds</a:t>
            </a:r>
            <a:endParaRPr/>
          </a:p>
        </p:txBody>
      </p:sp>
      <p:pic>
        <p:nvPicPr>
          <p:cNvPr id="369" name="Google Shape;369;gd87075ba44_0_126" descr="File:Sleeping, homeless children - Jacob Riis.jpg"/>
          <p:cNvPicPr preferRelativeResize="0"/>
          <p:nvPr/>
        </p:nvPicPr>
        <p:blipFill>
          <a:blip r:embed="rId3">
            <a:alphaModFix/>
          </a:blip>
          <a:stretch>
            <a:fillRect/>
          </a:stretch>
        </p:blipFill>
        <p:spPr>
          <a:xfrm>
            <a:off x="6521925" y="1446302"/>
            <a:ext cx="5323282" cy="3934739"/>
          </a:xfrm>
          <a:prstGeom prst="rect">
            <a:avLst/>
          </a:prstGeom>
          <a:noFill/>
          <a:ln w="38100" cap="flat" cmpd="sng">
            <a:solidFill>
              <a:srgbClr val="000000"/>
            </a:solidFill>
            <a:prstDash val="solid"/>
            <a:round/>
            <a:headEnd type="none" w="sm" len="sm"/>
            <a:tailEnd type="none" w="sm" len="sm"/>
          </a:ln>
        </p:spPr>
      </p:pic>
      <p:sp>
        <p:nvSpPr>
          <p:cNvPr id="370" name="Google Shape;370;gd87075ba44_0_126"/>
          <p:cNvSpPr txBox="1"/>
          <p:nvPr/>
        </p:nvSpPr>
        <p:spPr>
          <a:xfrm>
            <a:off x="6521925" y="5424781"/>
            <a:ext cx="6150600" cy="10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Sleeping Homeless Children, </a:t>
            </a:r>
            <a:r>
              <a:rPr lang="en-US"/>
              <a:t>Jacob Riis, before 1914</a:t>
            </a:r>
            <a:endParaRPr/>
          </a:p>
        </p:txBody>
      </p:sp>
      <p:sp>
        <p:nvSpPr>
          <p:cNvPr id="371" name="Google Shape;371;gd87075ba44_0_126"/>
          <p:cNvSpPr txBox="1"/>
          <p:nvPr/>
        </p:nvSpPr>
        <p:spPr>
          <a:xfrm>
            <a:off x="288275" y="1168075"/>
            <a:ext cx="6197400" cy="5013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The rule of thirds states that the most interesting artworks do not have focal point that is in the middle square.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b="1">
                <a:solidFill>
                  <a:schemeClr val="dk1"/>
                </a:solidFill>
                <a:latin typeface="Calibri"/>
                <a:ea typeface="Calibri"/>
                <a:cs typeface="Calibri"/>
                <a:sym typeface="Calibri"/>
              </a:rPr>
              <a:t>Think / Pair / Share</a:t>
            </a:r>
            <a:endParaRPr sz="2500" b="1">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Based on where the focal point is in this photograph, do you think this image follows the rule of thirds? Why or why not?</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2500">
                <a:solidFill>
                  <a:schemeClr val="dk1"/>
                </a:solidFill>
                <a:latin typeface="Calibri"/>
                <a:ea typeface="Calibri"/>
                <a:cs typeface="Calibri"/>
                <a:sym typeface="Calibri"/>
              </a:rPr>
              <a:t>This one is a little tricky because part of the focal point is in the middle square. But, a lot of the focal point is in other square too. Because so much of the focal point falls in other squares, this image does follow the rule of thirds. </a:t>
            </a:r>
            <a:endParaRPr sz="25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2500" b="1">
              <a:solidFill>
                <a:schemeClr val="dk1"/>
              </a:solidFill>
              <a:latin typeface="Calibri"/>
              <a:ea typeface="Calibri"/>
              <a:cs typeface="Calibri"/>
              <a:sym typeface="Calibri"/>
            </a:endParaRPr>
          </a:p>
          <a:p>
            <a:pPr marL="0" lvl="0" indent="0" algn="l" rtl="0">
              <a:lnSpc>
                <a:spcPct val="90000"/>
              </a:lnSpc>
              <a:spcBef>
                <a:spcPts val="0"/>
              </a:spcBef>
              <a:spcAft>
                <a:spcPts val="1000"/>
              </a:spcAft>
              <a:buNone/>
            </a:pPr>
            <a:endParaRPr sz="2500" b="1">
              <a:latin typeface="Calibri"/>
              <a:ea typeface="Calibri"/>
              <a:cs typeface="Calibri"/>
              <a:sym typeface="Calibri"/>
            </a:endParaRPr>
          </a:p>
        </p:txBody>
      </p:sp>
      <p:pic>
        <p:nvPicPr>
          <p:cNvPr id="372" name="Google Shape;372;gd87075ba44_0_126" descr="Rule of Thirds Premiere Pro CC Overlay — Premiere Gal"/>
          <p:cNvPicPr preferRelativeResize="0"/>
          <p:nvPr/>
        </p:nvPicPr>
        <p:blipFill>
          <a:blip r:embed="rId4">
            <a:alphaModFix/>
          </a:blip>
          <a:stretch>
            <a:fillRect/>
          </a:stretch>
        </p:blipFill>
        <p:spPr>
          <a:xfrm>
            <a:off x="6485675" y="1446300"/>
            <a:ext cx="5359526" cy="3934750"/>
          </a:xfrm>
          <a:prstGeom prst="rect">
            <a:avLst/>
          </a:prstGeom>
          <a:noFill/>
          <a:ln>
            <a:noFill/>
          </a:ln>
        </p:spPr>
      </p:pic>
      <p:sp>
        <p:nvSpPr>
          <p:cNvPr id="373" name="Google Shape;373;gd87075ba44_0_126"/>
          <p:cNvSpPr/>
          <p:nvPr/>
        </p:nvSpPr>
        <p:spPr>
          <a:xfrm>
            <a:off x="313900" y="4303800"/>
            <a:ext cx="6096000" cy="2061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3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gd87075ba44_0_13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a:solidFill>
                  <a:schemeClr val="lt1"/>
                </a:solidFill>
              </a:rPr>
              <a:t>Student Project: Documenting Community</a:t>
            </a:r>
            <a:endParaRPr i="1">
              <a:solidFill>
                <a:schemeClr val="lt1"/>
              </a:solidFill>
            </a:endParaRPr>
          </a:p>
          <a:p>
            <a:pPr marL="0" lvl="0" indent="0" algn="ctr" rtl="0">
              <a:spcBef>
                <a:spcPts val="0"/>
              </a:spcBef>
              <a:spcAft>
                <a:spcPts val="0"/>
              </a:spcAft>
              <a:buNone/>
            </a:pPr>
            <a:endParaRPr/>
          </a:p>
        </p:txBody>
      </p:sp>
      <p:sp>
        <p:nvSpPr>
          <p:cNvPr id="379" name="Google Shape;379;gd87075ba44_0_139"/>
          <p:cNvSpPr txBox="1">
            <a:spLocks noGrp="1"/>
          </p:cNvSpPr>
          <p:nvPr>
            <p:ph type="body" idx="2"/>
          </p:nvPr>
        </p:nvSpPr>
        <p:spPr>
          <a:xfrm>
            <a:off x="7746299" y="1438775"/>
            <a:ext cx="3623100" cy="58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90"/>
              </a:buClr>
              <a:buSzPts val="3200"/>
              <a:buFont typeface="Arial"/>
              <a:buNone/>
            </a:pPr>
            <a:r>
              <a:rPr lang="en-US" sz="3000"/>
              <a:t>Drawing inspiration from the works of George Bellows and Jacob Riis, students will create a photograph that demonstrates good composition documenting how people live in their community. </a:t>
            </a:r>
            <a:endParaRPr sz="4000"/>
          </a:p>
        </p:txBody>
      </p:sp>
      <p:sp>
        <p:nvSpPr>
          <p:cNvPr id="380" name="Google Shape;380;gd87075ba44_0_139"/>
          <p:cNvSpPr txBox="1"/>
          <p:nvPr/>
        </p:nvSpPr>
        <p:spPr>
          <a:xfrm>
            <a:off x="1004600" y="6041775"/>
            <a:ext cx="5394600" cy="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Backyard playground in a nurse’s settlement, Henry Street, </a:t>
            </a:r>
            <a:endParaRPr i="1">
              <a:solidFill>
                <a:schemeClr val="dk1"/>
              </a:solidFill>
            </a:endParaRPr>
          </a:p>
          <a:p>
            <a:pPr marL="0" lvl="0" indent="0" algn="l" rtl="0">
              <a:spcBef>
                <a:spcPts val="0"/>
              </a:spcBef>
              <a:spcAft>
                <a:spcPts val="0"/>
              </a:spcAft>
              <a:buNone/>
            </a:pPr>
            <a:r>
              <a:rPr lang="en-US">
                <a:solidFill>
                  <a:schemeClr val="dk1"/>
                </a:solidFill>
              </a:rPr>
              <a:t>Jacob Riis, 1890</a:t>
            </a:r>
            <a:endParaRPr sz="1200" i="1"/>
          </a:p>
        </p:txBody>
      </p:sp>
      <p:pic>
        <p:nvPicPr>
          <p:cNvPr id="381" name="Google Shape;381;gd87075ba44_0_139" descr="Backyard playground in nurse's settlement, Henry Street"/>
          <p:cNvPicPr preferRelativeResize="0"/>
          <p:nvPr/>
        </p:nvPicPr>
        <p:blipFill>
          <a:blip r:embed="rId3">
            <a:alphaModFix/>
          </a:blip>
          <a:stretch>
            <a:fillRect/>
          </a:stretch>
        </p:blipFill>
        <p:spPr>
          <a:xfrm>
            <a:off x="1004600" y="1330071"/>
            <a:ext cx="5394450" cy="4711715"/>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d87075ba44_0_239"/>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Use the Project Rubric to Assess Student Project</a:t>
            </a:r>
            <a:endParaRPr/>
          </a:p>
        </p:txBody>
      </p:sp>
      <p:pic>
        <p:nvPicPr>
          <p:cNvPr id="387" name="Google Shape;387;gd87075ba44_0_239"/>
          <p:cNvPicPr preferRelativeResize="0"/>
          <p:nvPr/>
        </p:nvPicPr>
        <p:blipFill>
          <a:blip r:embed="rId3">
            <a:alphaModFix/>
          </a:blip>
          <a:stretch>
            <a:fillRect/>
          </a:stretch>
        </p:blipFill>
        <p:spPr>
          <a:xfrm>
            <a:off x="1280763" y="1061000"/>
            <a:ext cx="9630476" cy="5181424"/>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ge04a73c269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a:solidFill>
                  <a:schemeClr val="lt1"/>
                </a:solidFill>
              </a:rPr>
              <a:t>Student Project: Reflection</a:t>
            </a:r>
            <a:endParaRPr i="1">
              <a:solidFill>
                <a:schemeClr val="lt1"/>
              </a:solidFill>
            </a:endParaRPr>
          </a:p>
          <a:p>
            <a:pPr marL="0" lvl="0" indent="0" algn="ctr" rtl="0">
              <a:spcBef>
                <a:spcPts val="0"/>
              </a:spcBef>
              <a:spcAft>
                <a:spcPts val="0"/>
              </a:spcAft>
              <a:buNone/>
            </a:pPr>
            <a:endParaRPr/>
          </a:p>
        </p:txBody>
      </p:sp>
      <p:sp>
        <p:nvSpPr>
          <p:cNvPr id="393" name="Google Shape;393;ge04a73c269_0_0"/>
          <p:cNvSpPr txBox="1">
            <a:spLocks noGrp="1"/>
          </p:cNvSpPr>
          <p:nvPr>
            <p:ph type="body" idx="2"/>
          </p:nvPr>
        </p:nvSpPr>
        <p:spPr>
          <a:xfrm>
            <a:off x="7082250" y="1330075"/>
            <a:ext cx="4432800" cy="58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90"/>
              </a:buClr>
              <a:buSzPts val="3200"/>
              <a:buFont typeface="Arial"/>
              <a:buNone/>
            </a:pPr>
            <a:r>
              <a:rPr lang="en-US" sz="3000"/>
              <a:t>After the Gallery Walks, students complete the Reflection Worksheet. </a:t>
            </a:r>
            <a:endParaRPr sz="3000"/>
          </a:p>
          <a:p>
            <a:pPr marL="0" lvl="0" indent="0" algn="ctr" rtl="0">
              <a:spcBef>
                <a:spcPts val="0"/>
              </a:spcBef>
              <a:spcAft>
                <a:spcPts val="0"/>
              </a:spcAft>
              <a:buClr>
                <a:srgbClr val="000090"/>
              </a:buClr>
              <a:buSzPts val="3200"/>
              <a:buFont typeface="Arial"/>
              <a:buNone/>
            </a:pPr>
            <a:endParaRPr sz="3000"/>
          </a:p>
          <a:p>
            <a:pPr marL="0" lvl="0" indent="0" algn="ctr" rtl="0">
              <a:spcBef>
                <a:spcPts val="0"/>
              </a:spcBef>
              <a:spcAft>
                <a:spcPts val="0"/>
              </a:spcAft>
              <a:buClr>
                <a:srgbClr val="000090"/>
              </a:buClr>
              <a:buSzPts val="3200"/>
              <a:buFont typeface="Arial"/>
              <a:buNone/>
            </a:pPr>
            <a:r>
              <a:rPr lang="en-US" sz="3000"/>
              <a:t>The Reflection Worksheet asks students to identify how their artwork documents community. And, it asks students to compare and contrast their work with Jacob Riis. </a:t>
            </a:r>
            <a:endParaRPr sz="3000"/>
          </a:p>
        </p:txBody>
      </p:sp>
      <p:pic>
        <p:nvPicPr>
          <p:cNvPr id="394" name="Google Shape;394;ge04a73c269_0_0"/>
          <p:cNvPicPr preferRelativeResize="0"/>
          <p:nvPr/>
        </p:nvPicPr>
        <p:blipFill>
          <a:blip r:embed="rId3">
            <a:alphaModFix/>
          </a:blip>
          <a:stretch>
            <a:fillRect/>
          </a:stretch>
        </p:blipFill>
        <p:spPr>
          <a:xfrm>
            <a:off x="1676400" y="1094636"/>
            <a:ext cx="3973118" cy="5588562"/>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gdff5e47fe7_0_7"/>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1100"/>
              <a:buFont typeface="Arial"/>
              <a:buNone/>
            </a:pPr>
            <a:r>
              <a:rPr lang="en-US">
                <a:solidFill>
                  <a:schemeClr val="lt1"/>
                </a:solidFill>
              </a:rPr>
              <a:t>Student Project: Reflection</a:t>
            </a:r>
            <a:endParaRPr i="1">
              <a:solidFill>
                <a:schemeClr val="lt1"/>
              </a:solidFill>
            </a:endParaRPr>
          </a:p>
          <a:p>
            <a:pPr marL="0" lvl="0" indent="0" algn="ctr" rtl="0">
              <a:spcBef>
                <a:spcPts val="0"/>
              </a:spcBef>
              <a:spcAft>
                <a:spcPts val="0"/>
              </a:spcAft>
              <a:buNone/>
            </a:pPr>
            <a:endParaRPr/>
          </a:p>
        </p:txBody>
      </p:sp>
      <p:sp>
        <p:nvSpPr>
          <p:cNvPr id="400" name="Google Shape;400;gdff5e47fe7_0_7"/>
          <p:cNvSpPr txBox="1">
            <a:spLocks noGrp="1"/>
          </p:cNvSpPr>
          <p:nvPr>
            <p:ph type="body" idx="2"/>
          </p:nvPr>
        </p:nvSpPr>
        <p:spPr>
          <a:xfrm>
            <a:off x="7082250" y="1330075"/>
            <a:ext cx="4432800" cy="58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90"/>
              </a:buClr>
              <a:buSzPts val="3200"/>
              <a:buFont typeface="Arial"/>
              <a:buNone/>
            </a:pPr>
            <a:r>
              <a:rPr lang="en-US" sz="3000"/>
              <a:t>Once students have completed their works, conduct a Gallery Walk. </a:t>
            </a:r>
            <a:endParaRPr sz="3000"/>
          </a:p>
          <a:p>
            <a:pPr marL="0" lvl="0" indent="0" algn="ctr" rtl="0">
              <a:spcBef>
                <a:spcPts val="0"/>
              </a:spcBef>
              <a:spcAft>
                <a:spcPts val="0"/>
              </a:spcAft>
              <a:buClr>
                <a:srgbClr val="000090"/>
              </a:buClr>
              <a:buSzPts val="3200"/>
              <a:buFont typeface="Arial"/>
              <a:buNone/>
            </a:pPr>
            <a:endParaRPr sz="3000"/>
          </a:p>
          <a:p>
            <a:pPr marL="0" lvl="0" indent="0" algn="ctr" rtl="0">
              <a:spcBef>
                <a:spcPts val="0"/>
              </a:spcBef>
              <a:spcAft>
                <a:spcPts val="0"/>
              </a:spcAft>
              <a:buClr>
                <a:srgbClr val="000090"/>
              </a:buClr>
              <a:buSzPts val="3200"/>
              <a:buFont typeface="Arial"/>
              <a:buNone/>
            </a:pPr>
            <a:r>
              <a:rPr lang="en-US" sz="3000"/>
              <a:t>A Gallery Walk consists of students walking around to peruse one another’s works. Students provide feedback and/or praise the work of one another. </a:t>
            </a:r>
            <a:endParaRPr sz="3000"/>
          </a:p>
        </p:txBody>
      </p:sp>
      <p:sp>
        <p:nvSpPr>
          <p:cNvPr id="401" name="Google Shape;401;gdff5e47fe7_0_7"/>
          <p:cNvSpPr txBox="1"/>
          <p:nvPr/>
        </p:nvSpPr>
        <p:spPr>
          <a:xfrm>
            <a:off x="1004600" y="6041775"/>
            <a:ext cx="5394600" cy="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solidFill>
                  <a:schemeClr val="dk1"/>
                </a:solidFill>
              </a:rPr>
              <a:t>Backyard playground in a nurse’s settlement, Henry Street, </a:t>
            </a:r>
            <a:endParaRPr i="1">
              <a:solidFill>
                <a:schemeClr val="dk1"/>
              </a:solidFill>
            </a:endParaRPr>
          </a:p>
          <a:p>
            <a:pPr marL="0" lvl="0" indent="0" algn="l" rtl="0">
              <a:spcBef>
                <a:spcPts val="0"/>
              </a:spcBef>
              <a:spcAft>
                <a:spcPts val="0"/>
              </a:spcAft>
              <a:buNone/>
            </a:pPr>
            <a:r>
              <a:rPr lang="en-US">
                <a:solidFill>
                  <a:schemeClr val="dk1"/>
                </a:solidFill>
              </a:rPr>
              <a:t>Jacob Riis, 1890</a:t>
            </a:r>
            <a:endParaRPr sz="1200" i="1"/>
          </a:p>
        </p:txBody>
      </p:sp>
      <p:pic>
        <p:nvPicPr>
          <p:cNvPr id="402" name="Google Shape;402;gdff5e47fe7_0_7" descr="Backyard playground in nurse's settlement, Henry Street"/>
          <p:cNvPicPr preferRelativeResize="0"/>
          <p:nvPr/>
        </p:nvPicPr>
        <p:blipFill>
          <a:blip r:embed="rId3">
            <a:alphaModFix/>
          </a:blip>
          <a:stretch>
            <a:fillRect/>
          </a:stretch>
        </p:blipFill>
        <p:spPr>
          <a:xfrm>
            <a:off x="1004600" y="1330071"/>
            <a:ext cx="5394450" cy="4711715"/>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d87075ba44_0_19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a:t>Distance Learning Accommodations </a:t>
            </a:r>
            <a:endParaRPr/>
          </a:p>
        </p:txBody>
      </p:sp>
      <p:sp>
        <p:nvSpPr>
          <p:cNvPr id="408" name="Google Shape;408;gd87075ba44_0_194"/>
          <p:cNvSpPr txBox="1">
            <a:spLocks noGrp="1"/>
          </p:cNvSpPr>
          <p:nvPr>
            <p:ph type="body" idx="1"/>
          </p:nvPr>
        </p:nvSpPr>
        <p:spPr>
          <a:xfrm>
            <a:off x="1300875" y="2518975"/>
            <a:ext cx="9590400" cy="3515400"/>
          </a:xfrm>
          <a:prstGeom prst="rect">
            <a:avLst/>
          </a:prstGeom>
        </p:spPr>
        <p:txBody>
          <a:bodyPr spcFirstLastPara="1" wrap="square" lIns="91425" tIns="45700" rIns="91425" bIns="45700" anchor="t" anchorCtr="0">
            <a:noAutofit/>
          </a:bodyPr>
          <a:lstStyle/>
          <a:p>
            <a:pPr marL="457200" lvl="0" indent="-387350" algn="l" rtl="0">
              <a:spcBef>
                <a:spcPts val="0"/>
              </a:spcBef>
              <a:spcAft>
                <a:spcPts val="0"/>
              </a:spcAft>
              <a:buSzPts val="2500"/>
              <a:buChar char="-"/>
            </a:pPr>
            <a:r>
              <a:rPr lang="en-US"/>
              <a:t>Push out Key Questions to students synchronously using video conferencing software</a:t>
            </a:r>
            <a:endParaRPr/>
          </a:p>
          <a:p>
            <a:pPr marL="457200" lvl="0" indent="-387350" algn="l" rtl="0">
              <a:spcBef>
                <a:spcPts val="0"/>
              </a:spcBef>
              <a:spcAft>
                <a:spcPts val="0"/>
              </a:spcAft>
              <a:buSzPts val="2500"/>
              <a:buChar char="-"/>
            </a:pPr>
            <a:r>
              <a:rPr lang="en-US"/>
              <a:t>Push out Key Questions to students asynchronously using an online learning platform</a:t>
            </a:r>
            <a:endParaRPr/>
          </a:p>
          <a:p>
            <a:pPr marL="457200" lvl="0" indent="-387350" algn="l" rtl="0">
              <a:spcBef>
                <a:spcPts val="0"/>
              </a:spcBef>
              <a:spcAft>
                <a:spcPts val="0"/>
              </a:spcAft>
              <a:buSzPts val="2500"/>
              <a:buChar char="-"/>
            </a:pPr>
            <a:r>
              <a:rPr lang="en-US"/>
              <a:t>Push out Student Project to students synchronously using video conferencing software</a:t>
            </a:r>
            <a:endParaRPr/>
          </a:p>
          <a:p>
            <a:pPr marL="457200" lvl="0" indent="-387350" algn="l" rtl="0">
              <a:spcBef>
                <a:spcPts val="0"/>
              </a:spcBef>
              <a:spcAft>
                <a:spcPts val="0"/>
              </a:spcAft>
              <a:buSzPts val="2500"/>
              <a:buChar char="-"/>
            </a:pPr>
            <a:r>
              <a:rPr lang="en-US"/>
              <a:t>Push out Student Project to students asynchronously using an online learning platform</a:t>
            </a:r>
            <a:endParaRPr/>
          </a:p>
          <a:p>
            <a:pPr marL="457200" lvl="0" indent="-387350" algn="l" rtl="0">
              <a:spcBef>
                <a:spcPts val="0"/>
              </a:spcBef>
              <a:spcAft>
                <a:spcPts val="0"/>
              </a:spcAft>
              <a:buSzPts val="2500"/>
              <a:buChar char="-"/>
            </a:pPr>
            <a:r>
              <a:rPr lang="en-US"/>
              <a:t>Students can turn artwork in for assessment using a photograph of artwork and an online learning platform</a:t>
            </a:r>
            <a:endParaRPr/>
          </a:p>
        </p:txBody>
      </p:sp>
      <p:sp>
        <p:nvSpPr>
          <p:cNvPr id="409" name="Google Shape;409;gd87075ba44_0_194"/>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The following steps can be take to adapt this unit for distance learning</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13"/>
        <p:cNvGrpSpPr/>
        <p:nvPr/>
      </p:nvGrpSpPr>
      <p:grpSpPr>
        <a:xfrm>
          <a:off x="0" y="0"/>
          <a:ext cx="0" cy="0"/>
          <a:chOff x="0" y="0"/>
          <a:chExt cx="0" cy="0"/>
        </a:xfrm>
      </p:grpSpPr>
      <p:sp>
        <p:nvSpPr>
          <p:cNvPr id="414" name="Google Shape;414;p3"/>
          <p:cNvSpPr txBox="1"/>
          <p:nvPr/>
        </p:nvSpPr>
        <p:spPr>
          <a:xfrm>
            <a:off x="683394" y="3429000"/>
            <a:ext cx="10818795" cy="79649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Closing Slide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ga890ef64bd_0_2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Standards</a:t>
            </a:r>
            <a:endParaRPr/>
          </a:p>
        </p:txBody>
      </p:sp>
      <p:sp>
        <p:nvSpPr>
          <p:cNvPr id="61" name="Google Shape;61;ga890ef64bd_0_21"/>
          <p:cNvSpPr txBox="1"/>
          <p:nvPr/>
        </p:nvSpPr>
        <p:spPr>
          <a:xfrm>
            <a:off x="1300800" y="1185150"/>
            <a:ext cx="9590400" cy="2505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500">
                <a:solidFill>
                  <a:srgbClr val="000000"/>
                </a:solidFill>
                <a:latin typeface="Calibri"/>
                <a:ea typeface="Calibri"/>
                <a:cs typeface="Calibri"/>
                <a:sym typeface="Calibri"/>
              </a:rPr>
              <a:t>Standards assessed:</a:t>
            </a:r>
            <a:endParaRPr sz="2500">
              <a:solidFill>
                <a:srgbClr val="000000"/>
              </a:solidFill>
              <a:latin typeface="Calibri"/>
              <a:ea typeface="Calibri"/>
              <a:cs typeface="Calibri"/>
              <a:sym typeface="Calibri"/>
            </a:endParaRPr>
          </a:p>
          <a:p>
            <a:pPr marL="0" lvl="0" indent="0" algn="l" rtl="0">
              <a:lnSpc>
                <a:spcPct val="115000"/>
              </a:lnSpc>
              <a:spcBef>
                <a:spcPts val="0"/>
              </a:spcBef>
              <a:spcAft>
                <a:spcPts val="0"/>
              </a:spcAft>
              <a:buNone/>
            </a:pPr>
            <a:r>
              <a:rPr lang="en-US" sz="2000" b="1">
                <a:latin typeface="Calibri"/>
                <a:ea typeface="Calibri"/>
                <a:cs typeface="Calibri"/>
                <a:sym typeface="Calibri"/>
              </a:rPr>
              <a:t>8.VA:Cr2.1 </a:t>
            </a:r>
            <a:r>
              <a:rPr lang="en-US" sz="2000">
                <a:latin typeface="Calibri"/>
                <a:ea typeface="Calibri"/>
                <a:cs typeface="Calibri"/>
                <a:sym typeface="Calibri"/>
              </a:rPr>
              <a:t>Demonstrate willingness to experiment, innovate, and take risks to pursue ideas, forms, and meanings that emerge in the process of artmaking or designing. </a:t>
            </a:r>
            <a:endParaRPr sz="2000">
              <a:latin typeface="Calibri"/>
              <a:ea typeface="Calibri"/>
              <a:cs typeface="Calibri"/>
              <a:sym typeface="Calibri"/>
            </a:endParaRPr>
          </a:p>
          <a:p>
            <a:pPr marL="0" lvl="0" indent="0" algn="l" rtl="0">
              <a:lnSpc>
                <a:spcPct val="115000"/>
              </a:lnSpc>
              <a:spcBef>
                <a:spcPts val="1600"/>
              </a:spcBef>
              <a:spcAft>
                <a:spcPts val="0"/>
              </a:spcAft>
              <a:buClr>
                <a:schemeClr val="dk1"/>
              </a:buClr>
              <a:buSzPts val="1100"/>
              <a:buFont typeface="Arial"/>
              <a:buNone/>
            </a:pPr>
            <a:r>
              <a:rPr lang="en-US" sz="2000" b="1">
                <a:solidFill>
                  <a:schemeClr val="dk1"/>
                </a:solidFill>
                <a:latin typeface="Calibri"/>
                <a:ea typeface="Calibri"/>
                <a:cs typeface="Calibri"/>
                <a:sym typeface="Calibri"/>
              </a:rPr>
              <a:t>8.VA:Cr2.3 </a:t>
            </a:r>
            <a:r>
              <a:rPr lang="en-US" sz="2000">
                <a:solidFill>
                  <a:schemeClr val="dk1"/>
                </a:solidFill>
                <a:latin typeface="Calibri"/>
                <a:ea typeface="Calibri"/>
                <a:cs typeface="Calibri"/>
                <a:sym typeface="Calibri"/>
              </a:rPr>
              <a:t>Select, organize, and design images and words to make visually clear and compelling presentations. </a:t>
            </a:r>
            <a:endParaRPr sz="2000" b="1">
              <a:latin typeface="Calibri"/>
              <a:ea typeface="Calibri"/>
              <a:cs typeface="Calibri"/>
              <a:sym typeface="Calibri"/>
            </a:endParaRPr>
          </a:p>
          <a:p>
            <a:pPr marL="0" lvl="0" indent="0" algn="l" rtl="0">
              <a:lnSpc>
                <a:spcPct val="115000"/>
              </a:lnSpc>
              <a:spcBef>
                <a:spcPts val="0"/>
              </a:spcBef>
              <a:spcAft>
                <a:spcPts val="0"/>
              </a:spcAft>
              <a:buNone/>
            </a:pPr>
            <a:endParaRPr sz="2000">
              <a:latin typeface="Calibri"/>
              <a:ea typeface="Calibri"/>
              <a:cs typeface="Calibri"/>
              <a:sym typeface="Calibri"/>
            </a:endParaRPr>
          </a:p>
          <a:p>
            <a:pPr marL="0" lvl="0" indent="0" algn="l" rtl="0">
              <a:lnSpc>
                <a:spcPct val="115000"/>
              </a:lnSpc>
              <a:spcBef>
                <a:spcPts val="1600"/>
              </a:spcBef>
              <a:spcAft>
                <a:spcPts val="1600"/>
              </a:spcAft>
              <a:buNone/>
            </a:pPr>
            <a:endParaRPr sz="2000">
              <a:latin typeface="Calibri"/>
              <a:ea typeface="Calibri"/>
              <a:cs typeface="Calibri"/>
              <a:sym typeface="Calibri"/>
            </a:endParaRPr>
          </a:p>
        </p:txBody>
      </p:sp>
      <p:sp>
        <p:nvSpPr>
          <p:cNvPr id="62" name="Google Shape;62;ga890ef64bd_0_21"/>
          <p:cNvSpPr txBox="1"/>
          <p:nvPr/>
        </p:nvSpPr>
        <p:spPr>
          <a:xfrm>
            <a:off x="1300800" y="3602125"/>
            <a:ext cx="9590400" cy="829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sz="2500">
                <a:solidFill>
                  <a:srgbClr val="000000"/>
                </a:solidFill>
                <a:latin typeface="Calibri"/>
                <a:ea typeface="Calibri"/>
                <a:cs typeface="Calibri"/>
                <a:sym typeface="Calibri"/>
              </a:rPr>
              <a:t>Standards used but not assessed:</a:t>
            </a:r>
            <a:endParaRPr sz="2500">
              <a:solidFill>
                <a:srgbClr val="000000"/>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US" sz="2000" b="1">
                <a:solidFill>
                  <a:schemeClr val="dk1"/>
                </a:solidFill>
                <a:latin typeface="Calibri"/>
                <a:ea typeface="Calibri"/>
                <a:cs typeface="Calibri"/>
                <a:sym typeface="Calibri"/>
              </a:rPr>
              <a:t>HSS 8.12.5 </a:t>
            </a:r>
            <a:r>
              <a:rPr lang="en-US" sz="2000">
                <a:solidFill>
                  <a:schemeClr val="dk1"/>
                </a:solidFill>
                <a:latin typeface="Calibri"/>
                <a:ea typeface="Calibri"/>
                <a:cs typeface="Calibri"/>
                <a:sym typeface="Calibri"/>
              </a:rPr>
              <a:t>Examine the location and effects of urbanization, renewed immigration, and industrialization (e.g. the effects of the social fabric of cities, wealth and economic opportunity, the conservation movement).  </a:t>
            </a:r>
            <a:endParaRPr sz="2000" b="1">
              <a:latin typeface="Calibri"/>
              <a:ea typeface="Calibri"/>
              <a:cs typeface="Calibri"/>
              <a:sym typeface="Calibri"/>
            </a:endParaRPr>
          </a:p>
          <a:p>
            <a:pPr marL="0" lvl="0" indent="0" algn="l" rtl="0">
              <a:lnSpc>
                <a:spcPct val="115000"/>
              </a:lnSpc>
              <a:spcBef>
                <a:spcPts val="1600"/>
              </a:spcBef>
              <a:spcAft>
                <a:spcPts val="0"/>
              </a:spcAft>
              <a:buClr>
                <a:srgbClr val="000000"/>
              </a:buClr>
              <a:buSzPts val="1100"/>
              <a:buFont typeface="Arial"/>
              <a:buNone/>
            </a:pPr>
            <a:r>
              <a:rPr lang="en-US" sz="2000" b="1">
                <a:latin typeface="Calibri"/>
                <a:ea typeface="Calibri"/>
                <a:cs typeface="Calibri"/>
                <a:sym typeface="Calibri"/>
              </a:rPr>
              <a:t>8.VA:Re8 </a:t>
            </a:r>
            <a:r>
              <a:rPr lang="en-US" sz="2000">
                <a:latin typeface="Calibri"/>
                <a:ea typeface="Calibri"/>
                <a:cs typeface="Calibri"/>
                <a:sym typeface="Calibri"/>
              </a:rPr>
              <a:t>Interpret art by analyzing how the interaction of subject matter, characteristics of form and structure, use of media, art-making approaches, and relevant contextual information contributes to understanding messages or ideas and mood conveyed. </a:t>
            </a:r>
            <a:endParaRPr sz="2000">
              <a:latin typeface="Calibri"/>
              <a:ea typeface="Calibri"/>
              <a:cs typeface="Calibri"/>
              <a:sym typeface="Calibri"/>
            </a:endParaRPr>
          </a:p>
          <a:p>
            <a:pPr marL="0" lvl="0" indent="0" algn="l" rtl="0">
              <a:lnSpc>
                <a:spcPct val="115000"/>
              </a:lnSpc>
              <a:spcBef>
                <a:spcPts val="1600"/>
              </a:spcBef>
              <a:spcAft>
                <a:spcPts val="1600"/>
              </a:spcAft>
              <a:buNone/>
            </a:pPr>
            <a:endParaRPr sz="1700">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ga890ef64bd_0_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68" name="Google Shape;68;ga890ef64bd_0_28"/>
          <p:cNvSpPr txBox="1"/>
          <p:nvPr/>
        </p:nvSpPr>
        <p:spPr>
          <a:xfrm>
            <a:off x="761550" y="1211325"/>
            <a:ext cx="10114200" cy="5028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1800" b="1">
                <a:latin typeface="Calibri"/>
                <a:ea typeface="Calibri"/>
                <a:cs typeface="Calibri"/>
                <a:sym typeface="Calibri"/>
              </a:rPr>
              <a:t>Rural Communities</a:t>
            </a:r>
            <a:r>
              <a:rPr lang="en-US" sz="1800">
                <a:solidFill>
                  <a:srgbClr val="000000"/>
                </a:solidFill>
                <a:latin typeface="Calibri"/>
                <a:ea typeface="Calibri"/>
                <a:cs typeface="Calibri"/>
                <a:sym typeface="Calibri"/>
              </a:rPr>
              <a:t>- are areas where there are no towns or cities. These are sometimes called the “country.” The ground is mostly taken up with dirt and plants. </a:t>
            </a:r>
            <a:endParaRPr sz="1800">
              <a:solidFill>
                <a:srgbClr val="000000"/>
              </a:solidFill>
              <a:latin typeface="Calibri"/>
              <a:ea typeface="Calibri"/>
              <a:cs typeface="Calibri"/>
              <a:sym typeface="Calibri"/>
            </a:endParaRPr>
          </a:p>
          <a:p>
            <a:pPr marL="0" lvl="0" indent="0" algn="l" rtl="0">
              <a:lnSpc>
                <a:spcPct val="90000"/>
              </a:lnSpc>
              <a:spcBef>
                <a:spcPts val="0"/>
              </a:spcBef>
              <a:spcAft>
                <a:spcPts val="0"/>
              </a:spcAft>
              <a:buNone/>
            </a:pPr>
            <a:endParaRPr sz="1800" b="1">
              <a:solidFill>
                <a:srgbClr val="000000"/>
              </a:solidFill>
              <a:latin typeface="Calibri"/>
              <a:ea typeface="Calibri"/>
              <a:cs typeface="Calibri"/>
              <a:sym typeface="Calibri"/>
            </a:endParaRPr>
          </a:p>
          <a:p>
            <a:pPr marL="0" lvl="0" indent="0" algn="l" rtl="0">
              <a:lnSpc>
                <a:spcPct val="90000"/>
              </a:lnSpc>
              <a:spcBef>
                <a:spcPts val="0"/>
              </a:spcBef>
              <a:spcAft>
                <a:spcPts val="0"/>
              </a:spcAft>
              <a:buClr>
                <a:srgbClr val="000000"/>
              </a:buClr>
              <a:buSzPts val="2500"/>
              <a:buFont typeface="Arial"/>
              <a:buNone/>
            </a:pPr>
            <a:r>
              <a:rPr lang="en-US" sz="1800" b="1">
                <a:solidFill>
                  <a:srgbClr val="000000"/>
                </a:solidFill>
                <a:latin typeface="Calibri"/>
                <a:ea typeface="Calibri"/>
                <a:cs typeface="Calibri"/>
                <a:sym typeface="Calibri"/>
              </a:rPr>
              <a:t>Urban Communities</a:t>
            </a:r>
            <a:r>
              <a:rPr lang="en-US" sz="1800">
                <a:solidFill>
                  <a:srgbClr val="000000"/>
                </a:solidFill>
                <a:latin typeface="Calibri"/>
                <a:ea typeface="Calibri"/>
                <a:cs typeface="Calibri"/>
                <a:sym typeface="Calibri"/>
              </a:rPr>
              <a:t>- are where many people live and work. These are usually cities or large towns. The ground is mostly taken up by roads, sidewalks, buildings, and maybe small parks.</a:t>
            </a:r>
            <a:endParaRPr sz="1800">
              <a:solidFill>
                <a:srgbClr val="000000"/>
              </a:solidFill>
              <a:latin typeface="Calibri"/>
              <a:ea typeface="Calibri"/>
              <a:cs typeface="Calibri"/>
              <a:sym typeface="Calibri"/>
            </a:endParaRPr>
          </a:p>
          <a:p>
            <a:pPr marL="0" lvl="0" indent="0" algn="l" rtl="0">
              <a:lnSpc>
                <a:spcPct val="90000"/>
              </a:lnSpc>
              <a:spcBef>
                <a:spcPts val="0"/>
              </a:spcBef>
              <a:spcAft>
                <a:spcPts val="0"/>
              </a:spcAft>
              <a:buNone/>
            </a:pPr>
            <a:endParaRPr sz="1800">
              <a:solidFill>
                <a:srgbClr val="000000"/>
              </a:solidFill>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Urbanization</a:t>
            </a:r>
            <a:r>
              <a:rPr lang="en-US" sz="1800">
                <a:solidFill>
                  <a:srgbClr val="000000"/>
                </a:solidFill>
                <a:latin typeface="Calibri"/>
                <a:ea typeface="Calibri"/>
                <a:cs typeface="Calibri"/>
                <a:sym typeface="Calibri"/>
              </a:rPr>
              <a:t>- </a:t>
            </a:r>
            <a:r>
              <a:rPr lang="en-US" sz="1800">
                <a:latin typeface="Calibri"/>
                <a:ea typeface="Calibri"/>
                <a:cs typeface="Calibri"/>
                <a:sym typeface="Calibri"/>
              </a:rPr>
              <a:t>refers to the population shift from rural to urban areas, the decrease in proportion of people living in rural areas and the ways in which societies adapt and change. </a:t>
            </a:r>
            <a:endParaRPr sz="1800">
              <a:latin typeface="Calibri"/>
              <a:ea typeface="Calibri"/>
              <a:cs typeface="Calibri"/>
              <a:sym typeface="Calibri"/>
            </a:endParaRPr>
          </a:p>
          <a:p>
            <a:pPr marL="0" lvl="0" indent="0" algn="l" rtl="0">
              <a:lnSpc>
                <a:spcPct val="90000"/>
              </a:lnSpc>
              <a:spcBef>
                <a:spcPts val="0"/>
              </a:spcBef>
              <a:spcAft>
                <a:spcPts val="0"/>
              </a:spcAft>
              <a:buNone/>
            </a:pPr>
            <a:endParaRPr sz="1800">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Industrialization - </a:t>
            </a:r>
            <a:r>
              <a:rPr lang="en-US" sz="1800">
                <a:latin typeface="Calibri"/>
                <a:ea typeface="Calibri"/>
                <a:cs typeface="Calibri"/>
                <a:sym typeface="Calibri"/>
              </a:rPr>
              <a:t>the period of social and economic change that transforms a human group from a rural society into an industrial society. </a:t>
            </a:r>
            <a:endParaRPr sz="1800">
              <a:latin typeface="Calibri"/>
              <a:ea typeface="Calibri"/>
              <a:cs typeface="Calibri"/>
              <a:sym typeface="Calibri"/>
            </a:endParaRPr>
          </a:p>
          <a:p>
            <a:pPr marL="0" lvl="0" indent="0" algn="l" rtl="0">
              <a:lnSpc>
                <a:spcPct val="90000"/>
              </a:lnSpc>
              <a:spcBef>
                <a:spcPts val="0"/>
              </a:spcBef>
              <a:spcAft>
                <a:spcPts val="0"/>
              </a:spcAft>
              <a:buNone/>
            </a:pPr>
            <a:endParaRPr sz="1800">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Composition - </a:t>
            </a:r>
            <a:r>
              <a:rPr lang="en-US" sz="1800">
                <a:solidFill>
                  <a:schemeClr val="dk1"/>
                </a:solidFill>
                <a:latin typeface="Calibri"/>
                <a:ea typeface="Calibri"/>
                <a:cs typeface="Calibri"/>
                <a:sym typeface="Calibri"/>
              </a:rPr>
              <a:t>is the way objects in an artwork are arranged to communicate meaning to the viewer. </a:t>
            </a:r>
            <a:endParaRPr sz="1100">
              <a:latin typeface="Calibri"/>
              <a:ea typeface="Calibri"/>
              <a:cs typeface="Calibri"/>
              <a:sym typeface="Calibri"/>
            </a:endParaRPr>
          </a:p>
          <a:p>
            <a:pPr marL="0" lvl="0" indent="0" algn="l" rtl="0">
              <a:lnSpc>
                <a:spcPct val="90000"/>
              </a:lnSpc>
              <a:spcBef>
                <a:spcPts val="0"/>
              </a:spcBef>
              <a:spcAft>
                <a:spcPts val="0"/>
              </a:spcAft>
              <a:buNone/>
            </a:pPr>
            <a:endParaRPr sz="1800">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Focal point - </a:t>
            </a:r>
            <a:r>
              <a:rPr lang="en-US" sz="1800">
                <a:solidFill>
                  <a:schemeClr val="dk1"/>
                </a:solidFill>
                <a:latin typeface="Calibri"/>
                <a:ea typeface="Calibri"/>
                <a:cs typeface="Calibri"/>
                <a:sym typeface="Calibri"/>
              </a:rPr>
              <a:t>the area or areas in an artwork that are the most important and/or most interesting to the viewer. </a:t>
            </a:r>
            <a:endParaRPr sz="1100">
              <a:latin typeface="Calibri"/>
              <a:ea typeface="Calibri"/>
              <a:cs typeface="Calibri"/>
              <a:sym typeface="Calibri"/>
            </a:endParaRPr>
          </a:p>
          <a:p>
            <a:pPr marL="0" lvl="0" indent="0" algn="l" rtl="0">
              <a:lnSpc>
                <a:spcPct val="90000"/>
              </a:lnSpc>
              <a:spcBef>
                <a:spcPts val="0"/>
              </a:spcBef>
              <a:spcAft>
                <a:spcPts val="0"/>
              </a:spcAft>
              <a:buNone/>
            </a:pPr>
            <a:endParaRPr sz="1800">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Contrast - </a:t>
            </a:r>
            <a:r>
              <a:rPr lang="en-US" sz="1800">
                <a:solidFill>
                  <a:schemeClr val="dk1"/>
                </a:solidFill>
                <a:latin typeface="Calibri"/>
                <a:ea typeface="Calibri"/>
                <a:cs typeface="Calibri"/>
                <a:sym typeface="Calibri"/>
              </a:rPr>
              <a:t>is about difference. This difference could be in color, dark areas and light areas, size, or texture. </a:t>
            </a:r>
            <a:endParaRPr sz="1100">
              <a:latin typeface="Calibri"/>
              <a:ea typeface="Calibri"/>
              <a:cs typeface="Calibri"/>
              <a:sym typeface="Calibri"/>
            </a:endParaRPr>
          </a:p>
          <a:p>
            <a:pPr marL="0" lvl="0" indent="0" algn="l" rtl="0">
              <a:lnSpc>
                <a:spcPct val="90000"/>
              </a:lnSpc>
              <a:spcBef>
                <a:spcPts val="0"/>
              </a:spcBef>
              <a:spcAft>
                <a:spcPts val="0"/>
              </a:spcAft>
              <a:buNone/>
            </a:pPr>
            <a:endParaRPr sz="1800">
              <a:latin typeface="Calibri"/>
              <a:ea typeface="Calibri"/>
              <a:cs typeface="Calibri"/>
              <a:sym typeface="Calibri"/>
            </a:endParaRPr>
          </a:p>
          <a:p>
            <a:pPr marL="0" lvl="0" indent="0" algn="l" rtl="0">
              <a:lnSpc>
                <a:spcPct val="90000"/>
              </a:lnSpc>
              <a:spcBef>
                <a:spcPts val="0"/>
              </a:spcBef>
              <a:spcAft>
                <a:spcPts val="0"/>
              </a:spcAft>
              <a:buNone/>
            </a:pPr>
            <a:r>
              <a:rPr lang="en-US" sz="1800" b="1">
                <a:latin typeface="Calibri"/>
                <a:ea typeface="Calibri"/>
                <a:cs typeface="Calibri"/>
                <a:sym typeface="Calibri"/>
              </a:rPr>
              <a:t>Rule of thirds</a:t>
            </a:r>
            <a:r>
              <a:rPr lang="en-US" sz="1800">
                <a:latin typeface="Calibri"/>
                <a:ea typeface="Calibri"/>
                <a:cs typeface="Calibri"/>
                <a:sym typeface="Calibri"/>
              </a:rPr>
              <a:t> - </a:t>
            </a:r>
            <a:r>
              <a:rPr lang="en-US" sz="1800">
                <a:solidFill>
                  <a:schemeClr val="dk1"/>
                </a:solidFill>
                <a:latin typeface="Calibri"/>
                <a:ea typeface="Calibri"/>
                <a:cs typeface="Calibri"/>
                <a:sym typeface="Calibri"/>
              </a:rPr>
              <a:t>a guideline that states if you divide an artwork into 9 even sections, that the most interesting compositions will have focal points that are not in the middle square.</a:t>
            </a:r>
            <a:endParaRPr sz="1800">
              <a:latin typeface="Calibri"/>
              <a:ea typeface="Calibri"/>
              <a:cs typeface="Calibri"/>
              <a:sym typeface="Calibri"/>
            </a:endParaRPr>
          </a:p>
          <a:p>
            <a:pPr marL="0" lvl="0" indent="0" algn="l" rtl="0">
              <a:lnSpc>
                <a:spcPct val="90000"/>
              </a:lnSpc>
              <a:spcBef>
                <a:spcPts val="0"/>
              </a:spcBef>
              <a:spcAft>
                <a:spcPts val="0"/>
              </a:spcAft>
              <a:buNone/>
            </a:pPr>
            <a:endParaRPr sz="2000">
              <a:latin typeface="Calibri"/>
              <a:ea typeface="Calibri"/>
              <a:cs typeface="Calibri"/>
              <a:sym typeface="Calibri"/>
            </a:endParaRPr>
          </a:p>
          <a:p>
            <a:pPr marL="0" lvl="0" indent="0" algn="l" rtl="0">
              <a:lnSpc>
                <a:spcPct val="90000"/>
              </a:lnSpc>
              <a:spcBef>
                <a:spcPts val="0"/>
              </a:spcBef>
              <a:spcAft>
                <a:spcPts val="0"/>
              </a:spcAft>
              <a:buNone/>
            </a:pPr>
            <a:endParaRPr sz="2500" b="1">
              <a:latin typeface="Calibri"/>
              <a:ea typeface="Calibri"/>
              <a:cs typeface="Calibri"/>
              <a:sym typeface="Calibri"/>
            </a:endParaRPr>
          </a:p>
          <a:p>
            <a:pPr marL="0" lvl="0" indent="0" algn="l" rtl="0">
              <a:lnSpc>
                <a:spcPct val="90000"/>
              </a:lnSpc>
              <a:spcBef>
                <a:spcPts val="0"/>
              </a:spcBef>
              <a:spcAft>
                <a:spcPts val="0"/>
              </a:spcAft>
              <a:buNone/>
            </a:pPr>
            <a:endParaRPr sz="2500" b="1">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ga890ef64bd_0_3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Student Project Materials Needed</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74" name="Google Shape;74;ga890ef64bd_0_35"/>
          <p:cNvSpPr txBox="1"/>
          <p:nvPr/>
        </p:nvSpPr>
        <p:spPr>
          <a:xfrm>
            <a:off x="5163225" y="1731300"/>
            <a:ext cx="65697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sz="2500">
                <a:solidFill>
                  <a:srgbClr val="000000"/>
                </a:solidFill>
                <a:latin typeface="Calibri"/>
                <a:ea typeface="Calibri"/>
                <a:cs typeface="Calibri"/>
                <a:sym typeface="Calibri"/>
              </a:rPr>
              <a:t>Materials Needed</a:t>
            </a:r>
            <a:endParaRPr sz="2500">
              <a:solidFill>
                <a:srgbClr val="000000"/>
              </a:solidFill>
              <a:latin typeface="Calibri"/>
              <a:ea typeface="Calibri"/>
              <a:cs typeface="Calibri"/>
              <a:sym typeface="Calibri"/>
            </a:endParaRPr>
          </a:p>
          <a:p>
            <a:pPr marL="457200" lvl="0" indent="-387350" algn="l" rtl="0">
              <a:lnSpc>
                <a:spcPct val="90000"/>
              </a:lnSpc>
              <a:spcBef>
                <a:spcPts val="1000"/>
              </a:spcBef>
              <a:spcAft>
                <a:spcPts val="0"/>
              </a:spcAft>
              <a:buClr>
                <a:srgbClr val="000000"/>
              </a:buClr>
              <a:buSzPts val="2500"/>
              <a:buFont typeface="Noto Sans Symbols"/>
              <a:buChar char="-"/>
            </a:pPr>
            <a:r>
              <a:rPr lang="en-US" sz="2500">
                <a:latin typeface="Calibri"/>
                <a:ea typeface="Calibri"/>
                <a:cs typeface="Calibri"/>
                <a:sym typeface="Calibri"/>
              </a:rPr>
              <a:t>Access to a device that can take a photograph (camera, smart phone, or tablet)</a:t>
            </a:r>
            <a:endParaRPr sz="2500">
              <a:latin typeface="Calibri"/>
              <a:ea typeface="Calibri"/>
              <a:cs typeface="Calibri"/>
              <a:sym typeface="Calibri"/>
            </a:endParaRPr>
          </a:p>
          <a:p>
            <a:pPr marL="457200" lvl="0" indent="-387350" algn="l" rtl="0">
              <a:lnSpc>
                <a:spcPct val="90000"/>
              </a:lnSpc>
              <a:spcBef>
                <a:spcPts val="1000"/>
              </a:spcBef>
              <a:spcAft>
                <a:spcPts val="0"/>
              </a:spcAft>
              <a:buClr>
                <a:srgbClr val="000000"/>
              </a:buClr>
              <a:buSzPts val="2500"/>
              <a:buFont typeface="Calibri"/>
              <a:buChar char="-"/>
            </a:pPr>
            <a:r>
              <a:rPr lang="en-US" sz="2500">
                <a:latin typeface="Calibri"/>
                <a:ea typeface="Calibri"/>
                <a:cs typeface="Calibri"/>
                <a:sym typeface="Calibri"/>
              </a:rPr>
              <a:t>Access to a printer</a:t>
            </a:r>
            <a:endParaRPr sz="2500">
              <a:latin typeface="Calibri"/>
              <a:ea typeface="Calibri"/>
              <a:cs typeface="Calibri"/>
              <a:sym typeface="Calibri"/>
            </a:endParaRPr>
          </a:p>
          <a:p>
            <a:pPr marL="457200" lvl="0" indent="-387350" algn="l" rtl="0">
              <a:lnSpc>
                <a:spcPct val="90000"/>
              </a:lnSpc>
              <a:spcBef>
                <a:spcPts val="1000"/>
              </a:spcBef>
              <a:spcAft>
                <a:spcPts val="1000"/>
              </a:spcAft>
              <a:buClr>
                <a:srgbClr val="000000"/>
              </a:buClr>
              <a:buSzPts val="2500"/>
              <a:buFont typeface="Calibri"/>
              <a:buChar char="-"/>
            </a:pPr>
            <a:r>
              <a:rPr lang="en-US" sz="2500">
                <a:latin typeface="Calibri"/>
                <a:ea typeface="Calibri"/>
                <a:cs typeface="Calibri"/>
                <a:sym typeface="Calibri"/>
              </a:rPr>
              <a:t>Paper</a:t>
            </a:r>
            <a:endParaRPr sz="2500">
              <a:latin typeface="Calibri"/>
              <a:ea typeface="Calibri"/>
              <a:cs typeface="Calibri"/>
              <a:sym typeface="Calibri"/>
            </a:endParaRPr>
          </a:p>
        </p:txBody>
      </p:sp>
      <p:pic>
        <p:nvPicPr>
          <p:cNvPr id="75" name="Google Shape;75;ga890ef64bd_0_35"/>
          <p:cNvPicPr preferRelativeResize="0"/>
          <p:nvPr/>
        </p:nvPicPr>
        <p:blipFill rotWithShape="1">
          <a:blip r:embed="rId3">
            <a:alphaModFix/>
          </a:blip>
          <a:srcRect t="2219" r="2723"/>
          <a:stretch/>
        </p:blipFill>
        <p:spPr>
          <a:xfrm>
            <a:off x="275675" y="1731300"/>
            <a:ext cx="4632625" cy="3921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gd74759ed05_0_7"/>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300"/>
              <a:t>Key Question #1: What is industrialization?</a:t>
            </a:r>
            <a:endParaRPr sz="3300"/>
          </a:p>
        </p:txBody>
      </p:sp>
      <p:sp>
        <p:nvSpPr>
          <p:cNvPr id="81" name="Google Shape;81;gd74759ed05_0_7"/>
          <p:cNvSpPr txBox="1">
            <a:spLocks noGrp="1"/>
          </p:cNvSpPr>
          <p:nvPr>
            <p:ph type="body" idx="1"/>
          </p:nvPr>
        </p:nvSpPr>
        <p:spPr>
          <a:xfrm>
            <a:off x="1300875" y="2035725"/>
            <a:ext cx="10620600" cy="26349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SzPts val="2500"/>
              <a:buChar char="-"/>
            </a:pPr>
            <a:r>
              <a:rPr lang="en-US"/>
              <a:t>Students will use visual literacy to examine an image of the Industrial Revolution.</a:t>
            </a:r>
            <a:endParaRPr/>
          </a:p>
          <a:p>
            <a:pPr marL="457200" lvl="0" indent="-387350" algn="l" rtl="0">
              <a:lnSpc>
                <a:spcPct val="90000"/>
              </a:lnSpc>
              <a:spcBef>
                <a:spcPts val="0"/>
              </a:spcBef>
              <a:spcAft>
                <a:spcPts val="0"/>
              </a:spcAft>
              <a:buSzPts val="2500"/>
              <a:buChar char="-"/>
            </a:pPr>
            <a:r>
              <a:rPr lang="en-US"/>
              <a:t>Students will identify and define the Industrial Revolution. </a:t>
            </a:r>
            <a:endParaRPr/>
          </a:p>
          <a:p>
            <a:pPr marL="457200" lvl="0" indent="-387350" algn="l" rtl="0">
              <a:lnSpc>
                <a:spcPct val="90000"/>
              </a:lnSpc>
              <a:spcBef>
                <a:spcPts val="0"/>
              </a:spcBef>
              <a:spcAft>
                <a:spcPts val="0"/>
              </a:spcAft>
              <a:buSzPts val="2500"/>
              <a:buChar char="-"/>
            </a:pPr>
            <a:r>
              <a:rPr lang="en-US"/>
              <a:t>Students will use visual literacy to examine an image of industrialization. </a:t>
            </a:r>
            <a:endParaRPr/>
          </a:p>
          <a:p>
            <a:pPr marL="457200" lvl="0" indent="-387350" algn="l" rtl="0">
              <a:lnSpc>
                <a:spcPct val="90000"/>
              </a:lnSpc>
              <a:spcBef>
                <a:spcPts val="0"/>
              </a:spcBef>
              <a:spcAft>
                <a:spcPts val="0"/>
              </a:spcAft>
              <a:buSzPts val="2500"/>
              <a:buChar char="-"/>
            </a:pPr>
            <a:r>
              <a:rPr lang="en-US"/>
              <a:t>Students will identify and define industrialization. </a:t>
            </a:r>
            <a:endParaRPr/>
          </a:p>
          <a:p>
            <a:pPr marL="457200" lvl="0" indent="0" algn="l" rtl="0">
              <a:lnSpc>
                <a:spcPct val="90000"/>
              </a:lnSpc>
              <a:spcBef>
                <a:spcPts val="0"/>
              </a:spcBef>
              <a:spcAft>
                <a:spcPts val="0"/>
              </a:spcAft>
              <a:buNone/>
            </a:pPr>
            <a:endParaRPr/>
          </a:p>
          <a:p>
            <a:pPr marL="0" lvl="0" indent="0" algn="l" rtl="0">
              <a:spcBef>
                <a:spcPts val="0"/>
              </a:spcBef>
              <a:spcAft>
                <a:spcPts val="0"/>
              </a:spcAft>
              <a:buNone/>
            </a:pPr>
            <a:r>
              <a:rPr lang="en-US"/>
              <a:t>Materials Needed:</a:t>
            </a:r>
            <a:endParaRPr/>
          </a:p>
          <a:p>
            <a:pPr marL="457200" lvl="0" indent="-387350" algn="l" rtl="0">
              <a:spcBef>
                <a:spcPts val="0"/>
              </a:spcBef>
              <a:spcAft>
                <a:spcPts val="0"/>
              </a:spcAft>
              <a:buSzPts val="2500"/>
              <a:buChar char="-"/>
            </a:pPr>
            <a:r>
              <a:rPr lang="en-US"/>
              <a:t>Access to the internet</a:t>
            </a:r>
            <a:endParaRPr/>
          </a:p>
        </p:txBody>
      </p:sp>
      <p:sp>
        <p:nvSpPr>
          <p:cNvPr id="82" name="Google Shape;82;gd74759ed05_0_7"/>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Slides: 9-15</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gd74759ed05_0_10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None/>
            </a:pPr>
            <a:r>
              <a:rPr lang="en-US" sz="4100">
                <a:solidFill>
                  <a:schemeClr val="lt1"/>
                </a:solidFill>
              </a:rPr>
              <a:t>Visual Literacy - Images of the Industrial Revolution</a:t>
            </a:r>
            <a:endParaRPr sz="4700">
              <a:solidFill>
                <a:schemeClr val="lt1"/>
              </a:solidFill>
            </a:endParaRPr>
          </a:p>
          <a:p>
            <a:pPr marL="0" lvl="0" indent="0" algn="ctr" rtl="0">
              <a:spcBef>
                <a:spcPts val="0"/>
              </a:spcBef>
              <a:spcAft>
                <a:spcPts val="0"/>
              </a:spcAft>
              <a:buNone/>
            </a:pPr>
            <a:endParaRPr/>
          </a:p>
        </p:txBody>
      </p:sp>
      <p:sp>
        <p:nvSpPr>
          <p:cNvPr id="88" name="Google Shape;88;gd74759ed05_0_100"/>
          <p:cNvSpPr txBox="1"/>
          <p:nvPr/>
        </p:nvSpPr>
        <p:spPr>
          <a:xfrm>
            <a:off x="6045625" y="5598800"/>
            <a:ext cx="2164200" cy="107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i="1"/>
              <a:t>The Munition Girls</a:t>
            </a:r>
            <a:endParaRPr i="1"/>
          </a:p>
          <a:p>
            <a:pPr marL="0" lvl="0" indent="0" algn="l" rtl="0">
              <a:spcBef>
                <a:spcPts val="0"/>
              </a:spcBef>
              <a:spcAft>
                <a:spcPts val="0"/>
              </a:spcAft>
              <a:buNone/>
            </a:pPr>
            <a:r>
              <a:rPr lang="en-US"/>
              <a:t>Stanhope Forbes</a:t>
            </a:r>
            <a:endParaRPr/>
          </a:p>
          <a:p>
            <a:pPr marL="0" lvl="0" indent="0" algn="l" rtl="0">
              <a:spcBef>
                <a:spcPts val="0"/>
              </a:spcBef>
              <a:spcAft>
                <a:spcPts val="0"/>
              </a:spcAft>
              <a:buNone/>
            </a:pPr>
            <a:r>
              <a:rPr lang="en-US"/>
              <a:t>1918</a:t>
            </a:r>
            <a:endParaRPr/>
          </a:p>
        </p:txBody>
      </p:sp>
      <p:pic>
        <p:nvPicPr>
          <p:cNvPr id="89" name="Google Shape;89;gd74759ed05_0_100"/>
          <p:cNvPicPr preferRelativeResize="0"/>
          <p:nvPr/>
        </p:nvPicPr>
        <p:blipFill>
          <a:blip r:embed="rId3">
            <a:alphaModFix/>
          </a:blip>
          <a:stretch>
            <a:fillRect/>
          </a:stretch>
        </p:blipFill>
        <p:spPr>
          <a:xfrm>
            <a:off x="271200" y="1679956"/>
            <a:ext cx="5685001" cy="4572819"/>
          </a:xfrm>
          <a:prstGeom prst="rect">
            <a:avLst/>
          </a:prstGeom>
          <a:noFill/>
          <a:ln w="38100" cap="flat" cmpd="sng">
            <a:solidFill>
              <a:srgbClr val="000000"/>
            </a:solidFill>
            <a:prstDash val="solid"/>
            <a:round/>
            <a:headEnd type="none" w="sm" len="sm"/>
            <a:tailEnd type="none" w="sm" len="sm"/>
          </a:ln>
        </p:spPr>
      </p:pic>
      <p:pic>
        <p:nvPicPr>
          <p:cNvPr id="90" name="Google Shape;90;gd74759ed05_0_100"/>
          <p:cNvPicPr preferRelativeResize="0"/>
          <p:nvPr/>
        </p:nvPicPr>
        <p:blipFill>
          <a:blip r:embed="rId4">
            <a:alphaModFix/>
          </a:blip>
          <a:stretch>
            <a:fillRect/>
          </a:stretch>
        </p:blipFill>
        <p:spPr>
          <a:xfrm>
            <a:off x="7718750" y="1184761"/>
            <a:ext cx="3677375" cy="4758956"/>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4129</Words>
  <Application>Microsoft Office PowerPoint</Application>
  <PresentationFormat>Widescreen</PresentationFormat>
  <Paragraphs>367</Paragraphs>
  <Slides>49</Slides>
  <Notes>49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Calibri</vt:lpstr>
      <vt:lpstr>Noto Sans Symbols</vt:lpstr>
      <vt:lpstr>Office Theme</vt:lpstr>
      <vt:lpstr>PowerPoint Presentation</vt:lpstr>
      <vt:lpstr>Eighth Grade Unit: Organization of Unit </vt:lpstr>
      <vt:lpstr>Grade Unit: Organization of Unit</vt:lpstr>
      <vt:lpstr>Eighth Grade Unit: Documenting Community</vt:lpstr>
      <vt:lpstr>Standards</vt:lpstr>
      <vt:lpstr>Vocabulary</vt:lpstr>
      <vt:lpstr>Student Project Materials Needed </vt:lpstr>
      <vt:lpstr>Key Question #1: What is industrialization?</vt:lpstr>
      <vt:lpstr>Visual Literacy - Images of the Industrial Revolution </vt:lpstr>
      <vt:lpstr>What is the Industrial Revolution?</vt:lpstr>
      <vt:lpstr>How are these images alike? How are they different? </vt:lpstr>
      <vt:lpstr>The Industrial Revolution</vt:lpstr>
      <vt:lpstr>The Industrial Revolution</vt:lpstr>
      <vt:lpstr>Visual Literacy - Industrialization</vt:lpstr>
      <vt:lpstr>What is industrialization?</vt:lpstr>
      <vt:lpstr>Key Question #2: How did the industrialization of the  late 1800s and early 1900s  impact immigration?</vt:lpstr>
      <vt:lpstr>Visual Literacy - Industrialization &amp; Immigrants</vt:lpstr>
      <vt:lpstr>Industrialization and Immigrants</vt:lpstr>
      <vt:lpstr>Industrialization and Immigrants</vt:lpstr>
      <vt:lpstr>Key Question #3: How did the industrialization of  the late 1800s and early 1900s impact cities?</vt:lpstr>
      <vt:lpstr>Visual Literacy - Industrialization and Cities</vt:lpstr>
      <vt:lpstr>Urbanization</vt:lpstr>
      <vt:lpstr>Industrialization and Cities</vt:lpstr>
      <vt:lpstr>Factories and Cities</vt:lpstr>
      <vt:lpstr>Factory Conditions</vt:lpstr>
      <vt:lpstr>Life in Cities in the late 1800s and early 1900s</vt:lpstr>
      <vt:lpstr>Key Question #4: How did artists document industrialization in  late 1800s and early 1900s?</vt:lpstr>
      <vt:lpstr>Visual Literacy - City Life in the 1900s</vt:lpstr>
      <vt:lpstr>Depicting City Life in the 1900s </vt:lpstr>
      <vt:lpstr>Depicting City Life in the 1900s </vt:lpstr>
      <vt:lpstr>Visual Literacy - City Life in the 1900s</vt:lpstr>
      <vt:lpstr>How are these images alike? How are they different? </vt:lpstr>
      <vt:lpstr>Depicting City Life in the 1900s </vt:lpstr>
      <vt:lpstr>Depicting City Life in the 1900s </vt:lpstr>
      <vt:lpstr>Depicting City Life in the 1900s </vt:lpstr>
      <vt:lpstr>Key Question #5: What are the elements of a good composition?</vt:lpstr>
      <vt:lpstr>Visual Literacy - Examining Photography</vt:lpstr>
      <vt:lpstr>Composition</vt:lpstr>
      <vt:lpstr>Parts of  Good Composition</vt:lpstr>
      <vt:lpstr>Element of Composition - Focal Point</vt:lpstr>
      <vt:lpstr>Element of Composition - Contrast</vt:lpstr>
      <vt:lpstr>Element of Composition - Rule of Thirds</vt:lpstr>
      <vt:lpstr>Element of Composition - Rule of Thirds</vt:lpstr>
      <vt:lpstr>Student Project: Documenting Community </vt:lpstr>
      <vt:lpstr>Use the Project Rubric to Assess Student Project</vt:lpstr>
      <vt:lpstr>Student Project: Reflection </vt:lpstr>
      <vt:lpstr>Student Project: Reflection </vt:lpstr>
      <vt:lpstr>Distance Learning Accommodations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Jessica Mapes</cp:lastModifiedBy>
  <cp:revision>1</cp:revision>
  <dcterms:created xsi:type="dcterms:W3CDTF">2019-11-15T18:15:52Z</dcterms:created>
  <dcterms:modified xsi:type="dcterms:W3CDTF">2021-06-18T20:14:56Z</dcterms:modified>
</cp:coreProperties>
</file>