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3" roundtripDataSignature="AMtx7mh0slqDQF3uC75eWmtLepbW8A+a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tenberg.org/files/19994/19994-h/19994-h.htm#Page_18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Town_mouse_country_mouse.png" TargetMode="External"/><Relationship Id="rId7" Type="http://schemas.openxmlformats.org/officeDocument/2006/relationships/hyperlink" Target="https://www.pexels.com/photo/people-crossing-busy-city-street-2103828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maxpixel.net/Oak-Green-Autumn-Branch-Isolated-Nature-Acorn-3740718" TargetMode="External"/><Relationship Id="rId5" Type="http://schemas.openxmlformats.org/officeDocument/2006/relationships/hyperlink" Target="https://www.pikist.com/free-photo-satte" TargetMode="External"/><Relationship Id="rId4" Type="http://schemas.openxmlformats.org/officeDocument/2006/relationships/hyperlink" Target="https://www.maxpixel.net/Farm-Countryside-Wheat-Rural-Barn-5679832" TargetMode="Externa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Town_mouse_country_mouse.png" TargetMode="External"/><Relationship Id="rId7" Type="http://schemas.openxmlformats.org/officeDocument/2006/relationships/hyperlink" Target="https://www.pexels.com/photo/people-crossing-busy-city-street-2103828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maxpixel.net/Oak-Green-Autumn-Branch-Isolated-Nature-Acorn-3740718" TargetMode="External"/><Relationship Id="rId5" Type="http://schemas.openxmlformats.org/officeDocument/2006/relationships/hyperlink" Target="https://www.pikist.com/free-photo-satte" TargetMode="External"/><Relationship Id="rId4" Type="http://schemas.openxmlformats.org/officeDocument/2006/relationships/hyperlink" Target="https://www.maxpixel.net/Farm-Countryside-Wheat-Rural-Barn-5679832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s/pedestrians-crossing-traffic-1853552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crowd-of-people-on-street-1518419/" TargetMode="External"/><Relationship Id="rId7" Type="http://schemas.openxmlformats.org/officeDocument/2006/relationships/hyperlink" Target="https://en.wikipedia.org/wiki/File:Taxi_picture.png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xhere.com/en/photo/818726" TargetMode="External"/><Relationship Id="rId5" Type="http://schemas.openxmlformats.org/officeDocument/2006/relationships/hyperlink" Target="https://www.maxpixel.net/Urban-Skyscrapers-Buildings-Towers-Sun-City-48846" TargetMode="External"/><Relationship Id="rId4" Type="http://schemas.openxmlformats.org/officeDocument/2006/relationships/hyperlink" Target="https://en.wikipedia.org/wiki/File:Bellevue_Apartment_Building.jpg" TargetMode="Externa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crowd-of-people-on-street-1518419/" TargetMode="External"/><Relationship Id="rId7" Type="http://schemas.openxmlformats.org/officeDocument/2006/relationships/hyperlink" Target="https://en.wikipedia.org/wiki/File:Taxi_picture.png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xhere.com/en/photo/818726" TargetMode="External"/><Relationship Id="rId5" Type="http://schemas.openxmlformats.org/officeDocument/2006/relationships/hyperlink" Target="https://www.maxpixel.net/Urban-Skyscrapers-Buildings-Towers-Sun-City-48846" TargetMode="External"/><Relationship Id="rId4" Type="http://schemas.openxmlformats.org/officeDocument/2006/relationships/hyperlink" Target="https://en.wikipedia.org/wiki/File:Bellevue_Apartment_Building.jpg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crowd-of-people-on-street-1518419/" TargetMode="External"/><Relationship Id="rId7" Type="http://schemas.openxmlformats.org/officeDocument/2006/relationships/hyperlink" Target="https://en.wikipedia.org/wiki/File:Taxi_picture.png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xhere.com/en/photo/818726" TargetMode="External"/><Relationship Id="rId5" Type="http://schemas.openxmlformats.org/officeDocument/2006/relationships/hyperlink" Target="https://www.maxpixel.net/Urban-Skyscrapers-Buildings-Towers-Sun-City-48846" TargetMode="External"/><Relationship Id="rId4" Type="http://schemas.openxmlformats.org/officeDocument/2006/relationships/hyperlink" Target="https://en.wikipedia.org/wiki/File:Bellevue_Apartment_Building.jpg" TargetMode="Externa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Rural_landscape.JPG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pxhere.com/en/photo/696937" TargetMode="External"/><Relationship Id="rId3" Type="http://schemas.openxmlformats.org/officeDocument/2006/relationships/hyperlink" Target="https://commons.wikimedia.org/wiki/File:201409_cow.svg" TargetMode="External"/><Relationship Id="rId7" Type="http://schemas.openxmlformats.org/officeDocument/2006/relationships/hyperlink" Target="https://www.maxpixel.net/Side-Animal-Pig-View-Farm-Pink-Barn-48363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publicdomainpictures.net/en/view-image.php?image=16901&amp;picture=gold-fields" TargetMode="External"/><Relationship Id="rId5" Type="http://schemas.openxmlformats.org/officeDocument/2006/relationships/hyperlink" Target="https://pnghut.com/png/7eWYRpmNey/farmer-clip-art-shed-village-cliparts-transparent-png" TargetMode="External"/><Relationship Id="rId4" Type="http://schemas.openxmlformats.org/officeDocument/2006/relationships/hyperlink" Target="https://pixabay.com/photos/isolated-utb-tractor-tug-2240623/" TargetMode="External"/></Relationships>
</file>

<file path=ppt/notesSlides/_rels/notes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axpixel.net/Side-Animal-Pig-View-Farm-Pink-Barn-48363" TargetMode="External"/><Relationship Id="rId3" Type="http://schemas.openxmlformats.org/officeDocument/2006/relationships/hyperlink" Target="https://en.wikipedia.org/wiki/File:Town_mouse_country_mouse.png" TargetMode="External"/><Relationship Id="rId7" Type="http://schemas.openxmlformats.org/officeDocument/2006/relationships/hyperlink" Target="https://www.publicdomainpictures.net/en/view-image.php?image=16901&amp;picture=gold-fields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nghut.com/png/7eWYRpmNey/farmer-clip-art-shed-village-cliparts-transparent-png" TargetMode="External"/><Relationship Id="rId5" Type="http://schemas.openxmlformats.org/officeDocument/2006/relationships/hyperlink" Target="https://pixabay.com/photos/isolated-utb-tractor-tug-2240623/" TargetMode="External"/><Relationship Id="rId10" Type="http://schemas.openxmlformats.org/officeDocument/2006/relationships/hyperlink" Target="https://en.wikipedia.org/wiki/File:Rural_landscape.JPG" TargetMode="External"/><Relationship Id="rId4" Type="http://schemas.openxmlformats.org/officeDocument/2006/relationships/hyperlink" Target="https://commons.wikimedia.org/wiki/File:201409_cow.svg" TargetMode="External"/><Relationship Id="rId9" Type="http://schemas.openxmlformats.org/officeDocument/2006/relationships/hyperlink" Target="https://pxhere.com/en/photo/696937" TargetMode="External"/></Relationships>
</file>

<file path=ppt/notesSlides/_rels/notes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pxhere.com/en/photo/696937" TargetMode="External"/><Relationship Id="rId3" Type="http://schemas.openxmlformats.org/officeDocument/2006/relationships/hyperlink" Target="https://commons.wikimedia.org/wiki/File:201409_cow.svg" TargetMode="External"/><Relationship Id="rId7" Type="http://schemas.openxmlformats.org/officeDocument/2006/relationships/hyperlink" Target="https://www.maxpixel.net/Side-Animal-Pig-View-Farm-Pink-Barn-48363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publicdomainpictures.net/en/view-image.php?image=16901&amp;picture=gold-fields" TargetMode="External"/><Relationship Id="rId5" Type="http://schemas.openxmlformats.org/officeDocument/2006/relationships/hyperlink" Target="https://pnghut.com/png/7eWYRpmNey/farmer-clip-art-shed-village-cliparts-transparent-png" TargetMode="External"/><Relationship Id="rId4" Type="http://schemas.openxmlformats.org/officeDocument/2006/relationships/hyperlink" Target="https://pixabay.com/photos/isolated-utb-tractor-tug-2240623/" TargetMode="External"/></Relationships>
</file>

<file path=ppt/notesSlides/_rels/notes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tree-trunk-leaves-branches-nature-576847/" TargetMode="External"/><Relationship Id="rId3" Type="http://schemas.openxmlformats.org/officeDocument/2006/relationships/hyperlink" Target="https://publicdomainvectors.org/en/free-clipart/School/40808.html" TargetMode="External"/><Relationship Id="rId7" Type="http://schemas.openxmlformats.org/officeDocument/2006/relationships/hyperlink" Target="https://www.freeimg.net/photo/36736/siamesecat-siamese-cat-kitty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photos/dog-cartoon-dog-illustration-kid-dog-4841702/" TargetMode="External"/><Relationship Id="rId5" Type="http://schemas.openxmlformats.org/officeDocument/2006/relationships/hyperlink" Target="https://pixabay.com/illustrations/schoolbus-school-education-vehicle-1501332/" TargetMode="External"/><Relationship Id="rId10" Type="http://schemas.openxmlformats.org/officeDocument/2006/relationships/hyperlink" Target="https://commons.wikimedia.org/wiki/File:Red_Car_Closed_Window_Cartoon_Vector.svg" TargetMode="External"/><Relationship Id="rId4" Type="http://schemas.openxmlformats.org/officeDocument/2006/relationships/hyperlink" Target="https://pixabay.com/vectors/house-building-facade-architecture-5834215/" TargetMode="External"/><Relationship Id="rId9" Type="http://schemas.openxmlformats.org/officeDocument/2006/relationships/hyperlink" Target="https://freesvg.org/cartoon-children" TargetMode="Externa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Town_mouse_country_mouse.png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Town_mouse_country_mouse.png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Town_mouse_country_mouse.png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pikist.com/free-photo-shprp" TargetMode="Externa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rant_Wood_-_Fall_Plowing.jpg" TargetMode="External"/><Relationship Id="rId3" Type="http://schemas.openxmlformats.org/officeDocument/2006/relationships/hyperlink" Target="https://www.maxpixel.net/Artistic-Colorful-Artwork-Cityscape-Painting-Vivid-3411528" TargetMode="External"/><Relationship Id="rId7" Type="http://schemas.openxmlformats.org/officeDocument/2006/relationships/hyperlink" Target="https://www.pxfuel.com/en/free-photo-oakem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commons.wikimedia.org/wiki/File:Charles_Ethan_Porter_-_Autumn_Landscape_-_Google_Art_Project.jpg" TargetMode="External"/><Relationship Id="rId5" Type="http://schemas.openxmlformats.org/officeDocument/2006/relationships/hyperlink" Target="https://www.pikist.com/free-photo-vzirz" TargetMode="Externa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is_Street;_Rainy_Day#/media/File:Gustave_Caillebotte_-_Paris_Street;_Rainy_Day_-_Google_Art_Project.jpg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is_Street;_Rainy_Day#/media/File:Gustave_Caillebotte_-_Paris_Street;_Rainy_Day_-_Google_Art_Project.jpg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is_Street;_Rainy_Day#/media/File:Gustave_Caillebotte_-_Paris_Street;_Rainy_Day_-_Google_Art_Project.jpg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is_Street;_Rainy_Day#/media/File:Gustave_Caillebotte_-_Paris_Street;_Rainy_Day_-_Google_Art_Project.jpg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is_Street;_Rainy_Day#/media/File:Gustave_Caillebotte_-_Paris_Street;_Rainy_Day_-_Google_Art_Project.jpg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ris_Street;_Rainy_Day#/media/File:Gustave_Caillebotte_-_Paris_Street;_Rainy_Day_-_Google_Art_Project.jpg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Grant_Wood_-_Fall_Plowing.jpg" TargetMode="External"/><Relationship Id="rId3" Type="http://schemas.openxmlformats.org/officeDocument/2006/relationships/hyperlink" Target="https://www.maxpixel.net/Artistic-Colorful-Artwork-Cityscape-Painting-Vivid-3411528" TargetMode="External"/><Relationship Id="rId7" Type="http://schemas.openxmlformats.org/officeDocument/2006/relationships/hyperlink" Target="https://www.pxfuel.com/en/free-photo-oakem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commons.wikimedia.org/wiki/File:Charles_Ethan_Porter_-_Autumn_Landscape_-_Google_Art_Project.jpg" TargetMode="External"/><Relationship Id="rId5" Type="http://schemas.openxmlformats.org/officeDocument/2006/relationships/hyperlink" Target="https://www.pikist.com/free-photo-vzirz" TargetMode="Externa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rant_Wood_-_Fall_Plowing.jpg" TargetMode="External"/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Paris_Street;_Rainy_Day#/media/File:Gustave_Caillebotte_-_Paris_Street;_Rainy_Day_-_Google_Art_Project.jpg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kist.com/free-photo-shprp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kist.com/free-photo-shprp" TargetMode="External"/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kist.com/free-photo-shprp" TargetMode="External"/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kist.com/free-photo-shprp" TargetMode="External"/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kist.com/free-photo-shprp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kist.com/free-photo-shprp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File:Place_de_Dublin_depuis_la_rue_de_Moscou_(cropped).jpg" TargetMode="Externa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tenberg.org/files/19994/19994-h/19994-h.htm#Page_18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" name="Google Shape;3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78a8191a1e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78a8191a1e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78a8191a1e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78a8191a1e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https://www.gutenberg.org/files/19994/19994-h/19994-h.htm#Page_18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8a8191a1e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8a8191a1e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https://en.wikipedia.org/wiki/File:Town_mouse_country_mouse.png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https://www.maxpixel.net/Farm-Countryside-Wheat-Rural-Barn-5679832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https://www.pikist.com/free-photo-satte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https://www.maxpixel.net/Oak-Green-Autumn-Branch-Isolated-Nature-Acorn-3740718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https://www.pexels.com/photo/people-crossing-busy-city-street-2103828/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8a8191a1e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8a8191a1e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https://en.wikipedia.org/wiki/File:Town_mouse_country_mouse.png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https://www.maxpixel.net/Farm-Countryside-Wheat-Rural-Barn-5679832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https://www.pikist.com/free-photo-satte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0563C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https://www.maxpixel.net/Oak-Green-Autumn-Branch-Isolated-Nature-Acorn-3740718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https://www.pexels.com/photo/people-crossing-busy-city-street-2103828/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8a8191a1e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g78a8191a1e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a890ef64bd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ga890ef64bd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https://pixabay.com/photos/pedestrians-crossing-traffic-1853552/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78a8191a1e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78a8191a1e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https://www.pexels.com/photo/crowd-of-people-on-street-1518419/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https://en.wikipedia.org/wiki/File:Bellevue_Apartment_Building.jpg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https://www.maxpixel.net/Urban-Skyscrapers-Buildings-Towers-Sun-City-48846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https://pxhere.com/en/photo/818726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https://en.wikipedia.org/wiki/File:Taxi_picture.png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78a8191a1e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g78a8191a1e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https://www.pexels.com/photo/crowd-of-people-on-street-1518419/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https://en.wikipedia.org/wiki/File:Bellevue_Apartment_Building.jpg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https://www.maxpixel.net/Urban-Skyscrapers-Buildings-Towers-Sun-City-48846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https://pxhere.com/en/photo/818726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https://en.wikipedia.org/wiki/File:Taxi_picture.png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8a8191a1e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g78a8191a1e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https://www.pexels.com/photo/crowd-of-people-on-street-1518419/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https://en.wikipedia.org/wiki/File:Bellevue_Apartment_Building.jpg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https://www.maxpixel.net/Urban-Skyscrapers-Buildings-Towers-Sun-City-48846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https://pxhere.com/en/photo/818726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https://en.wikipedia.org/wiki/File:Taxi_picture.png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78a8191a1e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g78a8191a1e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https://en.wikipedia.org/wiki/File:Rural_landscape.JPG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aaf0f94893_0_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7" name="Google Shape;37;gaaf0f94893_0_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78a8191a1e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78a8191a1e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https://commons.wikimedia.org/wiki/File:201409_cow.svg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https://pixabay.com/photos/isolated-utb-tractor-tug-2240623/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https://pnghut.com/png/7eWYRpmNey/farmer-clip-art-shed-village-cliparts-transparent-png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https://www.publicdomainpictures.net/en/view-image.php?image=16901&amp;picture=gold-fields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https://www.maxpixel.net/Side-Animal-Pig-View-Farm-Pink-Barn-48363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8"/>
              </a:rPr>
              <a:t>https://pxhere.com/en/photo/696937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78a8191a1e_0_1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g78a8191a1e_0_1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https://en.wikipedia.org/wiki/File:Town_mouse_country_mouse.png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https://commons.wikimedia.org/wiki/File:201409_cow.svg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https://pixabay.com/photos/isolated-utb-tractor-tug-2240623/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https://pnghut.com/png/7eWYRpmNey/farmer-clip-art-shed-village-cliparts-transparent-png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https://www.publicdomainpictures.net/en/view-image.php?image=16901&amp;picture=gold-fields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https://www.maxpixel.net/Side-Animal-Pig-View-Farm-Pink-Barn-48363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u="sng">
                <a:solidFill>
                  <a:srgbClr val="0563C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https://pxhere.com/en/photo/696937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https://en.wikipedia.org/wiki/File:Rural_landscape.JPG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78a8191a1e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g78a8191a1e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https://commons.wikimedia.org/wiki/File:201409_cow.svg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https://pixabay.com/photos/isolated-utb-tractor-tug-2240623/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https://pnghut.com/png/7eWYRpmNey/farmer-clip-art-shed-village-cliparts-transparent-png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https://www.publicdomainpictures.net/en/view-image.php?image=16901&amp;picture=gold-fields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https://www.maxpixel.net/Side-Animal-Pig-View-Farm-Pink-Barn-48363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https://pxhere.com/en/photo/696937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8a8191a1e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78a8191a1e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https://publicdomainvectors.org/en/free-clipart/School/40808.html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https://pixabay.com/vectors/house-building-facade-architecture-5834215/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https://pixabay.com/illustrations/schoolbus-school-education-vehicle-1501332/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https://pixabay.com/photos/dog-cartoon-dog-illustration-kid-dog-4841702/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https://www.freeimg.net/photo/36736/siamesecat-siamese-cat-kitty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8"/>
              </a:rPr>
              <a:t>https://pixabay.com/vectors/tree-trunk-leaves-branches-nature-576847/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9"/>
              </a:rPr>
              <a:t>https://freesvg.org/cartoon-children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0"/>
              </a:rPr>
              <a:t>https://commons.wikimedia.org/wiki/File:Red_Car_Closed_Window_Cartoon_Vector.svg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78a8191a1e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78a8191a1e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https://en.wikipedia.org/wiki/File:Town_mouse_country_mouse.png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aaf0f9489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aaf0f9489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https://en.wikipedia.org/wiki/File:Town_mouse_country_mouse.png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aaf0f9489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aaf0f94893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https://en.wikipedia.org/wiki/File:Town_mouse_country_mouse.png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aaf0f94893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0" name="Google Shape;320;gaaf0f94893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aaf0f94893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aaf0f94893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https://commons.wikimedia.org/wiki/File:Grant_Wood_-_Fall_Plowing.jpg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aaf0f94893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aaf0f94893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78a8191a1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4" name="Google Shape;44;g78a8191a1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aaf0f94893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aaf0f94893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https://www.pikist.com/free-photo-shprp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aaf0f9489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aaf0f9489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af0f94893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af0f94893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aaf0f94893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aaf0f94893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aaf0f94893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aaf0f94893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https://www.maxpixel.net/Artistic-Colorful-Artwork-Cityscape-Painting-Vivid-3411528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https://en.wikipedia.org/wiki/Paris_Street;_Rainy_Day#/media/File:Gustave_Caillebotte_-_Paris_Street;_Rainy_Day_-_Google_Art_Project.jpg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https://www.pikist.com/free-photo-vzirz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https://commons.wikimedia.org/wiki/File:Charles_Ethan_Porter_-_Autumn_Landscape_-_Google_Art_Project.jpg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https://www.pxfuel.com/en/free-photo-oakem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aaf0f94893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aaf0f94893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https://en.wikipedia.org/wiki/Paris_Street;_Rainy_Day#/media/File:Gustave_Caillebotte_-_Paris_Street;_Rainy_Day_-_Google_Art_Project.jpg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aaf0f94893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aaf0f94893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aaf0f94893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aaf0f94893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aaf0f94893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aaf0f94893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aaf0f94893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aaf0f94893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78a8191a1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1" name="Google Shape;51;g78a8191a1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aaf0f94893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aaf0f94893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aaf0f94893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aaf0f94893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https://www.maxpixel.net/Artistic-Colorful-Artwork-Cityscape-Painting-Vivid-3411528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https://www.pikist.com/free-photo-vzirz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https://commons.wikimedia.org/wiki/File:Charles_Ethan_Porter_-_Autumn_Landscape_-_Google_Art_Project.jpg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https://www.pxfuel.com/en/free-photo-oakem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aaf0f94893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aaf0f94893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aaf0f94893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aaf0f94893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aaf0f94893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aaf0f94893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aaf0f94893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aaf0f94893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aaf0f94893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aaf0f94893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aaf0f94893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aaf0f94893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aaf0f94893_0_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aaf0f94893_0_3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aaf0f94893_0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aaf0f94893_0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https://commons.wikimedia.org/wiki/File:Grant_Wood_-_Fall_Plowing.jpg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https://en.wikipedia.org/wiki/Paris_Street;_Rainy_Day#/media/File:Gustave_Caillebotte_-_Paris_Street;_Rainy_Day_-_Google_Art_Project.jpg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a890ef64b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ga890ef64bd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aaf0f94893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aaf0f94893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https://www.pikist.com/free-photo-shprp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aaf0f94893_0_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aaf0f94893_0_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https://www.pikist.com/free-photo-shprp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aaf0f94893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aaf0f94893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https://www.pikist.com/free-photo-shprp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aaf0f94893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Google Shape;565;gaaf0f94893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https://www.pikist.com/free-photo-shprp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aaf0f94893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aaf0f94893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https://www.pikist.com/free-photo-shprp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aaf0f94893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aaf0f94893_0_2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https://www.pikist.com/free-photo-shprp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u="sng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https://en.wikipedia.org/wiki/File:Place_de_Dublin_depuis_la_rue_de_Moscou_(cropped).jpg</a:t>
            </a:r>
            <a:r>
              <a:rPr lang="en-US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aaf0f94893_0_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aaf0f94893_0_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aaf0f94893_0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aaf0f94893_0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612" name="Google Shape;61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a890ef64bd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" name="Google Shape;65;ga890ef64bd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a890ef64b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ga890ef64b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a890ef64b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" name="Google Shape;78;ga890ef64bd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8a8191a1e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8a8191a1e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https://www.gutenberg.org/files/19994/19994-h/19994-h.htm#Page_18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5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body" idx="3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body" idx="3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body" idx="3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body" idx="3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body" idx="3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d0FGjsoKKI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slide" Target="slide4.xml"/><Relationship Id="rId7" Type="http://schemas.openxmlformats.org/officeDocument/2006/relationships/slide" Target="slide4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5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8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xfuel.com/en/free-photo-oakem" TargetMode="External"/><Relationship Id="rId5" Type="http://schemas.openxmlformats.org/officeDocument/2006/relationships/image" Target="../media/image40.jpg"/><Relationship Id="rId4" Type="http://schemas.openxmlformats.org/officeDocument/2006/relationships/image" Target="../media/image39.jpg"/><Relationship Id="rId9" Type="http://schemas.openxmlformats.org/officeDocument/2006/relationships/image" Target="../media/image4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hyperlink" Target="https://commons.wikimedia.org/wiki/File:Charles_Ethan_Porter_-_Autumn_Landscape_-_Google_Art_Project.jpg" TargetMode="External"/><Relationship Id="rId7" Type="http://schemas.openxmlformats.org/officeDocument/2006/relationships/hyperlink" Target="https://www.maxpixel.net/Artistic-Colorful-Artwork-Cityscape-Painting-Vivid-3411528" TargetMode="External"/><Relationship Id="rId12" Type="http://schemas.openxmlformats.org/officeDocument/2006/relationships/image" Target="../media/image35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11" Type="http://schemas.openxmlformats.org/officeDocument/2006/relationships/image" Target="../media/image42.jpg"/><Relationship Id="rId5" Type="http://schemas.openxmlformats.org/officeDocument/2006/relationships/hyperlink" Target="https://www.pikist.com/free-photo-vzirz" TargetMode="External"/><Relationship Id="rId10" Type="http://schemas.openxmlformats.org/officeDocument/2006/relationships/image" Target="../media/image41.jpg"/><Relationship Id="rId4" Type="http://schemas.openxmlformats.org/officeDocument/2006/relationships/image" Target="../media/image38.jpg"/><Relationship Id="rId9" Type="http://schemas.openxmlformats.org/officeDocument/2006/relationships/hyperlink" Target="https://www.pxfuel.com/en/free-photo-oakem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37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37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37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37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3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tenberg.org/files/19994/19994-h/19994-h.htm#Page_18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Gd0FGjsoKK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tenberg.org/files/19994/19994-h/19994-h.htm#Page_18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78a8191a1e_0_7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Who are the Country Mouse and the Town Mouse?</a:t>
            </a:r>
            <a:endParaRPr/>
          </a:p>
        </p:txBody>
      </p:sp>
      <p:sp>
        <p:nvSpPr>
          <p:cNvPr id="96" name="Google Shape;96;g78a8191a1e_0_79"/>
          <p:cNvSpPr txBox="1">
            <a:spLocks noGrp="1"/>
          </p:cNvSpPr>
          <p:nvPr>
            <p:ph type="body" idx="1"/>
          </p:nvPr>
        </p:nvSpPr>
        <p:spPr>
          <a:xfrm>
            <a:off x="1300875" y="3093750"/>
            <a:ext cx="4633800" cy="3908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u="sng">
                <a:solidFill>
                  <a:schemeClr val="hlink"/>
                </a:solidFill>
                <a:hlinkClick r:id="rId3"/>
              </a:rPr>
              <a:t>Video Link</a:t>
            </a:r>
            <a:endParaRPr/>
          </a:p>
          <a:p>
            <a:pPr marL="457200" lvl="0" indent="-387350" algn="l" rtl="0">
              <a:spcBef>
                <a:spcPts val="1000"/>
              </a:spcBef>
              <a:spcAft>
                <a:spcPts val="1000"/>
              </a:spcAft>
              <a:buSzPts val="2500"/>
              <a:buChar char="-"/>
            </a:pPr>
            <a:r>
              <a:rPr lang="en-US"/>
              <a:t>Video length is 4:50 mins</a:t>
            </a:r>
            <a:endParaRPr/>
          </a:p>
        </p:txBody>
      </p:sp>
      <p:sp>
        <p:nvSpPr>
          <p:cNvPr id="97" name="Google Shape;97;g78a8191a1e_0_79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46338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Watch, </a:t>
            </a:r>
            <a:r>
              <a:rPr lang="en-US" i="1"/>
              <a:t>The City Mouse and the Country Mouse</a:t>
            </a:r>
            <a:r>
              <a:rPr lang="en-US"/>
              <a:t> </a:t>
            </a:r>
            <a:r>
              <a:rPr lang="en-US" i="1"/>
              <a:t>Read Aloud</a:t>
            </a:r>
            <a:endParaRPr i="1"/>
          </a:p>
        </p:txBody>
      </p:sp>
      <p:pic>
        <p:nvPicPr>
          <p:cNvPr id="98" name="Google Shape;98;g78a8191a1e_0_7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51650" y="1861636"/>
            <a:ext cx="5952524" cy="34092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78a8191a1e_0_70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Questions About the Reading</a:t>
            </a:r>
            <a:endParaRPr/>
          </a:p>
        </p:txBody>
      </p:sp>
      <p:sp>
        <p:nvSpPr>
          <p:cNvPr id="104" name="Google Shape;104;g78a8191a1e_0_70"/>
          <p:cNvSpPr txBox="1">
            <a:spLocks noGrp="1"/>
          </p:cNvSpPr>
          <p:nvPr>
            <p:ph type="body" idx="1"/>
          </p:nvPr>
        </p:nvSpPr>
        <p:spPr>
          <a:xfrm>
            <a:off x="726875" y="1410800"/>
            <a:ext cx="10164300" cy="325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Who are the main characters of the story?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Where do the characters live?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happens in the story?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do you think the story means? </a:t>
            </a:r>
            <a:endParaRPr/>
          </a:p>
        </p:txBody>
      </p:sp>
      <p:pic>
        <p:nvPicPr>
          <p:cNvPr id="105" name="Google Shape;105;g78a8191a1e_0_70" descr="THE TOWN MOUSE AND THE COUNTRY MOUS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12975" y="1192225"/>
            <a:ext cx="3278200" cy="474677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78a8191a1e_0_8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Country Mouse</a:t>
            </a:r>
            <a:endParaRPr/>
          </a:p>
        </p:txBody>
      </p:sp>
      <p:sp>
        <p:nvSpPr>
          <p:cNvPr id="111" name="Google Shape;111;g78a8191a1e_0_87"/>
          <p:cNvSpPr txBox="1">
            <a:spLocks noGrp="1"/>
          </p:cNvSpPr>
          <p:nvPr>
            <p:ph type="body" idx="2"/>
          </p:nvPr>
        </p:nvSpPr>
        <p:spPr>
          <a:xfrm>
            <a:off x="290700" y="964625"/>
            <a:ext cx="11901300" cy="1145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Based on the story, which images do you think go with the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Country Mouse?</a:t>
            </a:r>
            <a:endParaRPr/>
          </a:p>
        </p:txBody>
      </p:sp>
      <p:pic>
        <p:nvPicPr>
          <p:cNvPr id="112" name="Google Shape;112;g78a8191a1e_0_87"/>
          <p:cNvPicPr preferRelativeResize="0"/>
          <p:nvPr/>
        </p:nvPicPr>
        <p:blipFill rotWithShape="1">
          <a:blip r:embed="rId3">
            <a:alphaModFix/>
          </a:blip>
          <a:srcRect l="47938"/>
          <a:stretch/>
        </p:blipFill>
        <p:spPr>
          <a:xfrm>
            <a:off x="543200" y="2211975"/>
            <a:ext cx="2330424" cy="44762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3" name="Google Shape;113;g78a8191a1e_0_87"/>
          <p:cNvPicPr preferRelativeResize="0"/>
          <p:nvPr/>
        </p:nvPicPr>
        <p:blipFill rotWithShape="1">
          <a:blip r:embed="rId4">
            <a:alphaModFix/>
          </a:blip>
          <a:srcRect l="18125" t="7776" r="20388" b="10883"/>
          <a:stretch/>
        </p:blipFill>
        <p:spPr>
          <a:xfrm>
            <a:off x="8522515" y="4594825"/>
            <a:ext cx="1710586" cy="150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78a8191a1e_0_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16125" y="4312250"/>
            <a:ext cx="3110655" cy="207378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5" name="Google Shape;115;g78a8191a1e_0_87"/>
          <p:cNvSpPr/>
          <p:nvPr/>
        </p:nvSpPr>
        <p:spPr>
          <a:xfrm>
            <a:off x="8408513" y="4480650"/>
            <a:ext cx="1938600" cy="17370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6" name="Google Shape;116;g78a8191a1e_0_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16125" y="1950725"/>
            <a:ext cx="3110650" cy="2073766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7" name="Google Shape;117;g78a8191a1e_0_87"/>
          <p:cNvSpPr/>
          <p:nvPr/>
        </p:nvSpPr>
        <p:spPr>
          <a:xfrm>
            <a:off x="4530825" y="1930925"/>
            <a:ext cx="3110700" cy="21534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" name="Google Shape;118;g78a8191a1e_0_87"/>
          <p:cNvPicPr preferRelativeResize="0"/>
          <p:nvPr/>
        </p:nvPicPr>
        <p:blipFill rotWithShape="1">
          <a:blip r:embed="rId7">
            <a:alphaModFix/>
          </a:blip>
          <a:srcRect t="9288"/>
          <a:stretch/>
        </p:blipFill>
        <p:spPr>
          <a:xfrm>
            <a:off x="8522525" y="1687700"/>
            <a:ext cx="1938600" cy="263983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78a8191a1e_0_9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 Mouse</a:t>
            </a:r>
            <a:endParaRPr/>
          </a:p>
        </p:txBody>
      </p:sp>
      <p:sp>
        <p:nvSpPr>
          <p:cNvPr id="124" name="Google Shape;124;g78a8191a1e_0_94"/>
          <p:cNvSpPr txBox="1">
            <a:spLocks noGrp="1"/>
          </p:cNvSpPr>
          <p:nvPr>
            <p:ph type="body" idx="2"/>
          </p:nvPr>
        </p:nvSpPr>
        <p:spPr>
          <a:xfrm>
            <a:off x="272475" y="964625"/>
            <a:ext cx="117225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Based on the story, which images do you think go with the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City Mouse?</a:t>
            </a:r>
            <a:endParaRPr/>
          </a:p>
        </p:txBody>
      </p:sp>
      <p:pic>
        <p:nvPicPr>
          <p:cNvPr id="125" name="Google Shape;125;g78a8191a1e_0_94"/>
          <p:cNvPicPr preferRelativeResize="0"/>
          <p:nvPr/>
        </p:nvPicPr>
        <p:blipFill rotWithShape="1">
          <a:blip r:embed="rId3">
            <a:alphaModFix/>
          </a:blip>
          <a:srcRect r="50597"/>
          <a:stretch/>
        </p:blipFill>
        <p:spPr>
          <a:xfrm>
            <a:off x="535275" y="2228000"/>
            <a:ext cx="2212000" cy="44776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6" name="Google Shape;126;g78a8191a1e_0_94"/>
          <p:cNvPicPr preferRelativeResize="0"/>
          <p:nvPr/>
        </p:nvPicPr>
        <p:blipFill rotWithShape="1">
          <a:blip r:embed="rId4">
            <a:alphaModFix/>
          </a:blip>
          <a:srcRect l="18125" t="7776" r="20388" b="10883"/>
          <a:stretch/>
        </p:blipFill>
        <p:spPr>
          <a:xfrm>
            <a:off x="8522515" y="4594825"/>
            <a:ext cx="1710586" cy="150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g78a8191a1e_0_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16125" y="4312250"/>
            <a:ext cx="3110655" cy="207378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8" name="Google Shape;128;g78a8191a1e_0_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16125" y="1950725"/>
            <a:ext cx="3110650" cy="2073766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9" name="Google Shape;129;g78a8191a1e_0_94"/>
          <p:cNvPicPr preferRelativeResize="0"/>
          <p:nvPr/>
        </p:nvPicPr>
        <p:blipFill rotWithShape="1">
          <a:blip r:embed="rId7">
            <a:alphaModFix/>
          </a:blip>
          <a:srcRect t="9288"/>
          <a:stretch/>
        </p:blipFill>
        <p:spPr>
          <a:xfrm>
            <a:off x="8522525" y="1687700"/>
            <a:ext cx="1938600" cy="263983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30" name="Google Shape;130;g78a8191a1e_0_94"/>
          <p:cNvSpPr/>
          <p:nvPr/>
        </p:nvSpPr>
        <p:spPr>
          <a:xfrm>
            <a:off x="8522525" y="1687600"/>
            <a:ext cx="2027100" cy="26397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g78a8191a1e_0_94"/>
          <p:cNvSpPr/>
          <p:nvPr/>
        </p:nvSpPr>
        <p:spPr>
          <a:xfrm>
            <a:off x="4440300" y="4312200"/>
            <a:ext cx="3186600" cy="2073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8a8191a1e_0_113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 sz="3300"/>
              <a:t>Key Question #2: What Are Urban and Rural Communities?</a:t>
            </a:r>
            <a:endParaRPr sz="3300"/>
          </a:p>
        </p:txBody>
      </p:sp>
      <p:sp>
        <p:nvSpPr>
          <p:cNvPr id="137" name="Google Shape;137;g78a8191a1e_0_113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4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and define urban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and define rural 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attributes of urban communities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attributes of rural communities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attributes of urban and rural communities that are the same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Materials Needed: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Internet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Pencil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“Urban and Rural Communities Venn Diagram” worksheet</a:t>
            </a:r>
            <a:endParaRPr/>
          </a:p>
        </p:txBody>
      </p:sp>
      <p:sp>
        <p:nvSpPr>
          <p:cNvPr id="138" name="Google Shape;138;g78a8191a1e_0_113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4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en-US"/>
              <a:t>Slides: 14-26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a890ef64bd_0_4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399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What is an urban community?</a:t>
            </a:r>
            <a:endParaRPr/>
          </a:p>
        </p:txBody>
      </p:sp>
      <p:sp>
        <p:nvSpPr>
          <p:cNvPr id="144" name="Google Shape;144;ga890ef64bd_0_49"/>
          <p:cNvSpPr txBox="1">
            <a:spLocks noGrp="1"/>
          </p:cNvSpPr>
          <p:nvPr>
            <p:ph type="body" idx="1"/>
          </p:nvPr>
        </p:nvSpPr>
        <p:spPr>
          <a:xfrm>
            <a:off x="361125" y="1550125"/>
            <a:ext cx="5225100" cy="31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/>
              <a:t>Urban Communities</a:t>
            </a:r>
            <a:r>
              <a:rPr lang="en-US"/>
              <a:t> are where many people live and work. These are usually cities or large towns. The ground is mostly taken up by roads, sidewalks, building, and maybe small parks.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/>
              <a:t>More people live in urban communities than rural communities.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/>
              <a:t>Urban is the opposite of rural. </a:t>
            </a:r>
            <a:endParaRPr/>
          </a:p>
        </p:txBody>
      </p:sp>
      <p:pic>
        <p:nvPicPr>
          <p:cNvPr id="145" name="Google Shape;145;ga890ef64bd_0_49" descr="Pedestrians, Crossing, Traffic, Intersection, Juncti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6225" y="1550124"/>
            <a:ext cx="6154476" cy="4087376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78a8191a1e_0_152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an urban community?</a:t>
            </a:r>
            <a:endParaRPr/>
          </a:p>
        </p:txBody>
      </p:sp>
      <p:sp>
        <p:nvSpPr>
          <p:cNvPr id="151" name="Google Shape;151;g78a8191a1e_0_152"/>
          <p:cNvSpPr txBox="1">
            <a:spLocks noGrp="1"/>
          </p:cNvSpPr>
          <p:nvPr>
            <p:ph type="body" idx="2"/>
          </p:nvPr>
        </p:nvSpPr>
        <p:spPr>
          <a:xfrm>
            <a:off x="151350" y="964625"/>
            <a:ext cx="119490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Here are some things you will find in an urban community:</a:t>
            </a:r>
            <a:endParaRPr/>
          </a:p>
        </p:txBody>
      </p:sp>
      <p:pic>
        <p:nvPicPr>
          <p:cNvPr id="152" name="Google Shape;152;g78a8191a1e_0_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350" y="1767852"/>
            <a:ext cx="3132572" cy="234695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3" name="Google Shape;153;g78a8191a1e_0_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97876" y="1767850"/>
            <a:ext cx="2497426" cy="1421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78a8191a1e_0_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2525" y="2186749"/>
            <a:ext cx="4096902" cy="2731277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5" name="Google Shape;155;g78a8191a1e_0_1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59962" y="3992350"/>
            <a:ext cx="1773258" cy="234695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6" name="Google Shape;156;g78a8191a1e_0_152"/>
          <p:cNvSpPr txBox="1"/>
          <p:nvPr/>
        </p:nvSpPr>
        <p:spPr>
          <a:xfrm>
            <a:off x="151350" y="411480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Apartment buildings</a:t>
            </a:r>
            <a:endParaRPr/>
          </a:p>
        </p:txBody>
      </p:sp>
      <p:sp>
        <p:nvSpPr>
          <p:cNvPr id="157" name="Google Shape;157;g78a8191a1e_0_152"/>
          <p:cNvSpPr txBox="1"/>
          <p:nvPr/>
        </p:nvSpPr>
        <p:spPr>
          <a:xfrm>
            <a:off x="4097875" y="322695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Taxis</a:t>
            </a:r>
            <a:endParaRPr/>
          </a:p>
        </p:txBody>
      </p:sp>
      <p:sp>
        <p:nvSpPr>
          <p:cNvPr id="158" name="Google Shape;158;g78a8191a1e_0_152"/>
          <p:cNvSpPr txBox="1"/>
          <p:nvPr/>
        </p:nvSpPr>
        <p:spPr>
          <a:xfrm>
            <a:off x="368950" y="621500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 bus</a:t>
            </a:r>
            <a:endParaRPr/>
          </a:p>
        </p:txBody>
      </p:sp>
      <p:sp>
        <p:nvSpPr>
          <p:cNvPr id="159" name="Google Shape;159;g78a8191a1e_0_152"/>
          <p:cNvSpPr txBox="1"/>
          <p:nvPr/>
        </p:nvSpPr>
        <p:spPr>
          <a:xfrm>
            <a:off x="4353250" y="633930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Tall buildings</a:t>
            </a:r>
            <a:endParaRPr/>
          </a:p>
        </p:txBody>
      </p:sp>
      <p:sp>
        <p:nvSpPr>
          <p:cNvPr id="160" name="Google Shape;160;g78a8191a1e_0_152"/>
          <p:cNvSpPr txBox="1"/>
          <p:nvPr/>
        </p:nvSpPr>
        <p:spPr>
          <a:xfrm>
            <a:off x="7232525" y="49637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Crowds of people</a:t>
            </a:r>
            <a:endParaRPr/>
          </a:p>
        </p:txBody>
      </p:sp>
      <p:pic>
        <p:nvPicPr>
          <p:cNvPr id="161" name="Google Shape;161;g78a8191a1e_0_1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4425" y="4918025"/>
            <a:ext cx="3430751" cy="1292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8a8191a1e_0_18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What is an urban community?</a:t>
            </a:r>
            <a:endParaRPr/>
          </a:p>
        </p:txBody>
      </p:sp>
      <p:sp>
        <p:nvSpPr>
          <p:cNvPr id="167" name="Google Shape;167;g78a8191a1e_0_187"/>
          <p:cNvSpPr txBox="1">
            <a:spLocks noGrp="1"/>
          </p:cNvSpPr>
          <p:nvPr>
            <p:ph type="body" idx="1"/>
          </p:nvPr>
        </p:nvSpPr>
        <p:spPr>
          <a:xfrm>
            <a:off x="308875" y="1117025"/>
            <a:ext cx="52251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/>
              <a:t>Does the City Mouse or the Country Mouse live in an urban community?</a:t>
            </a:r>
            <a:endParaRPr/>
          </a:p>
        </p:txBody>
      </p:sp>
      <p:pic>
        <p:nvPicPr>
          <p:cNvPr id="168" name="Google Shape;168;g78a8191a1e_0_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91658" y="1816488"/>
            <a:ext cx="2687829" cy="152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g78a8191a1e_0_187"/>
          <p:cNvPicPr preferRelativeResize="0"/>
          <p:nvPr/>
        </p:nvPicPr>
        <p:blipFill rotWithShape="1">
          <a:blip r:embed="rId4">
            <a:alphaModFix/>
          </a:blip>
          <a:srcRect l="47938"/>
          <a:stretch/>
        </p:blipFill>
        <p:spPr>
          <a:xfrm>
            <a:off x="709450" y="2067425"/>
            <a:ext cx="1623981" cy="3119288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0" name="Google Shape;170;g78a8191a1e_0_187"/>
          <p:cNvPicPr preferRelativeResize="0"/>
          <p:nvPr/>
        </p:nvPicPr>
        <p:blipFill rotWithShape="1">
          <a:blip r:embed="rId4">
            <a:alphaModFix/>
          </a:blip>
          <a:srcRect r="50597"/>
          <a:stretch/>
        </p:blipFill>
        <p:spPr>
          <a:xfrm>
            <a:off x="2752000" y="2067425"/>
            <a:ext cx="1540973" cy="31192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1" name="Google Shape;171;g78a8191a1e_0_187"/>
          <p:cNvSpPr/>
          <p:nvPr/>
        </p:nvSpPr>
        <p:spPr>
          <a:xfrm>
            <a:off x="2660175" y="1968125"/>
            <a:ext cx="1776600" cy="3309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2" name="Google Shape;172;g78a8191a1e_0_1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161" y="1407825"/>
            <a:ext cx="3520416" cy="2346952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3" name="Google Shape;173;g78a8191a1e_0_1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82362" y="3754775"/>
            <a:ext cx="1773258" cy="234695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4" name="Google Shape;174;g78a8191a1e_0_18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58275" y="4282075"/>
            <a:ext cx="3430751" cy="1292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78a8191a1e_0_12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What is an urban community?</a:t>
            </a:r>
            <a:endParaRPr/>
          </a:p>
        </p:txBody>
      </p:sp>
      <p:sp>
        <p:nvSpPr>
          <p:cNvPr id="180" name="Google Shape;180;g78a8191a1e_0_129"/>
          <p:cNvSpPr txBox="1">
            <a:spLocks noGrp="1"/>
          </p:cNvSpPr>
          <p:nvPr>
            <p:ph type="body" idx="1"/>
          </p:nvPr>
        </p:nvSpPr>
        <p:spPr>
          <a:xfrm>
            <a:off x="392100" y="1177600"/>
            <a:ext cx="11407800" cy="31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/>
              <a:t>Do you live in an urban community? How do you know? </a:t>
            </a:r>
            <a:endParaRPr b="1"/>
          </a:p>
        </p:txBody>
      </p:sp>
      <p:pic>
        <p:nvPicPr>
          <p:cNvPr id="181" name="Google Shape;181;g78a8191a1e_0_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2100" y="1750927"/>
            <a:ext cx="3132572" cy="234695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82" name="Google Shape;182;g78a8191a1e_0_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8626" y="1750925"/>
            <a:ext cx="2497426" cy="1421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g78a8191a1e_0_1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73275" y="2169824"/>
            <a:ext cx="4096902" cy="2731277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84" name="Google Shape;184;g78a8191a1e_0_1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00712" y="3975425"/>
            <a:ext cx="1773258" cy="234695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5" name="Google Shape;185;g78a8191a1e_0_129"/>
          <p:cNvSpPr txBox="1"/>
          <p:nvPr/>
        </p:nvSpPr>
        <p:spPr>
          <a:xfrm>
            <a:off x="392100" y="40978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Apartment buildings</a:t>
            </a:r>
            <a:endParaRPr/>
          </a:p>
        </p:txBody>
      </p:sp>
      <p:sp>
        <p:nvSpPr>
          <p:cNvPr id="186" name="Google Shape;186;g78a8191a1e_0_129"/>
          <p:cNvSpPr txBox="1"/>
          <p:nvPr/>
        </p:nvSpPr>
        <p:spPr>
          <a:xfrm>
            <a:off x="4338625" y="32100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Taxis</a:t>
            </a:r>
            <a:endParaRPr/>
          </a:p>
        </p:txBody>
      </p:sp>
      <p:sp>
        <p:nvSpPr>
          <p:cNvPr id="187" name="Google Shape;187;g78a8191a1e_0_129"/>
          <p:cNvSpPr txBox="1"/>
          <p:nvPr/>
        </p:nvSpPr>
        <p:spPr>
          <a:xfrm>
            <a:off x="609700" y="61980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 bus</a:t>
            </a:r>
            <a:endParaRPr/>
          </a:p>
        </p:txBody>
      </p:sp>
      <p:sp>
        <p:nvSpPr>
          <p:cNvPr id="188" name="Google Shape;188;g78a8191a1e_0_129"/>
          <p:cNvSpPr txBox="1"/>
          <p:nvPr/>
        </p:nvSpPr>
        <p:spPr>
          <a:xfrm>
            <a:off x="4594000" y="63223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Tall buildings</a:t>
            </a:r>
            <a:endParaRPr/>
          </a:p>
        </p:txBody>
      </p:sp>
      <p:sp>
        <p:nvSpPr>
          <p:cNvPr id="189" name="Google Shape;189;g78a8191a1e_0_129"/>
          <p:cNvSpPr txBox="1"/>
          <p:nvPr/>
        </p:nvSpPr>
        <p:spPr>
          <a:xfrm>
            <a:off x="7473275" y="494685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Crowds of people</a:t>
            </a:r>
            <a:endParaRPr/>
          </a:p>
        </p:txBody>
      </p:sp>
      <p:pic>
        <p:nvPicPr>
          <p:cNvPr id="190" name="Google Shape;190;g78a8191a1e_0_1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5175" y="4901100"/>
            <a:ext cx="3430751" cy="1292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8a8191a1e_0_11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What is an rural community?</a:t>
            </a:r>
            <a:endParaRPr/>
          </a:p>
        </p:txBody>
      </p:sp>
      <p:sp>
        <p:nvSpPr>
          <p:cNvPr id="196" name="Google Shape;196;g78a8191a1e_0_119"/>
          <p:cNvSpPr txBox="1">
            <a:spLocks noGrp="1"/>
          </p:cNvSpPr>
          <p:nvPr>
            <p:ph type="body" idx="1"/>
          </p:nvPr>
        </p:nvSpPr>
        <p:spPr>
          <a:xfrm>
            <a:off x="361125" y="1550125"/>
            <a:ext cx="5225100" cy="31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/>
              <a:t>Rural Communities</a:t>
            </a:r>
            <a:r>
              <a:rPr lang="en-US"/>
              <a:t> are areas where there are not towns or cities. These are sometimes called the “country.” The ground is mostly taken up with dirt and plants.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/>
              <a:t>Less people live in rural communities than urban communities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/>
              <a:t>Rural is the opposite of urban. </a:t>
            </a:r>
            <a:endParaRPr/>
          </a:p>
        </p:txBody>
      </p:sp>
      <p:pic>
        <p:nvPicPr>
          <p:cNvPr id="197" name="Google Shape;197;g78a8191a1e_0_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4250" y="1550125"/>
            <a:ext cx="5842277" cy="3948126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aaf0f94893_0_45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Second Grade Unit: </a:t>
            </a:r>
            <a:r>
              <a:rPr lang="en-US">
                <a:solidFill>
                  <a:srgbClr val="FFFFFF"/>
                </a:solidFill>
              </a:rPr>
              <a:t>Organization of Unit</a:t>
            </a:r>
            <a:endParaRPr sz="6800">
              <a:solidFill>
                <a:srgbClr val="FFFFFF"/>
              </a:solidFill>
            </a:endParaRPr>
          </a:p>
        </p:txBody>
      </p:sp>
      <p:sp>
        <p:nvSpPr>
          <p:cNvPr id="40" name="Google Shape;40;gaaf0f94893_0_457"/>
          <p:cNvSpPr txBox="1">
            <a:spLocks noGrp="1"/>
          </p:cNvSpPr>
          <p:nvPr>
            <p:ph type="body" idx="2"/>
          </p:nvPr>
        </p:nvSpPr>
        <p:spPr>
          <a:xfrm>
            <a:off x="5641650" y="1495050"/>
            <a:ext cx="68322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r>
              <a:rPr lang="en-US" sz="3000"/>
              <a:t>Unit Organization:</a:t>
            </a:r>
            <a:endParaRPr sz="3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endParaRPr sz="1800"/>
          </a:p>
          <a:p>
            <a:pPr marL="457200" lvl="0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lphaUcPeriod"/>
            </a:pPr>
            <a:r>
              <a:rPr lang="en-US" sz="3000"/>
              <a:t>Learning Objective</a:t>
            </a:r>
            <a:endParaRPr sz="3000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lphaLcPeriod"/>
            </a:pPr>
            <a:r>
              <a:rPr lang="en-US" sz="3000"/>
              <a:t>Key Question</a:t>
            </a:r>
            <a:endParaRPr sz="3000"/>
          </a:p>
          <a:p>
            <a:pPr marL="914400" lvl="1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lphaLcPeriod"/>
            </a:pPr>
            <a:r>
              <a:rPr lang="en-US" sz="3000"/>
              <a:t>Key Question</a:t>
            </a:r>
            <a:endParaRPr sz="30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lphaUcPeriod"/>
            </a:pPr>
            <a:r>
              <a:rPr lang="en-US" sz="3000"/>
              <a:t>Final Learning Project</a:t>
            </a:r>
            <a:endParaRPr sz="3000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4191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AutoNum type="alphaUcPeriod"/>
            </a:pPr>
            <a:r>
              <a:rPr lang="en-US" sz="3000"/>
              <a:t>Standards-Aligned Assessment </a:t>
            </a:r>
            <a:endParaRPr sz="3000"/>
          </a:p>
        </p:txBody>
      </p:sp>
      <p:pic>
        <p:nvPicPr>
          <p:cNvPr id="41" name="Google Shape;41;gaaf0f94893_0_4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400" y="1495042"/>
            <a:ext cx="4362450" cy="459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8a8191a1e_0_15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is an rural community?</a:t>
            </a:r>
            <a:endParaRPr/>
          </a:p>
        </p:txBody>
      </p:sp>
      <p:sp>
        <p:nvSpPr>
          <p:cNvPr id="203" name="Google Shape;203;g78a8191a1e_0_159"/>
          <p:cNvSpPr txBox="1">
            <a:spLocks noGrp="1"/>
          </p:cNvSpPr>
          <p:nvPr>
            <p:ph type="body" idx="2"/>
          </p:nvPr>
        </p:nvSpPr>
        <p:spPr>
          <a:xfrm>
            <a:off x="151350" y="964625"/>
            <a:ext cx="119490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Here are some things you will find in an rural community:</a:t>
            </a:r>
            <a:endParaRPr/>
          </a:p>
        </p:txBody>
      </p:sp>
      <p:pic>
        <p:nvPicPr>
          <p:cNvPr id="204" name="Google Shape;204;g78a8191a1e_0_159"/>
          <p:cNvPicPr preferRelativeResize="0"/>
          <p:nvPr/>
        </p:nvPicPr>
        <p:blipFill rotWithShape="1">
          <a:blip r:embed="rId3">
            <a:alphaModFix/>
          </a:blip>
          <a:srcRect t="10451" b="15949"/>
          <a:stretch/>
        </p:blipFill>
        <p:spPr>
          <a:xfrm>
            <a:off x="151350" y="1737350"/>
            <a:ext cx="3131300" cy="230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g78a8191a1e_0_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544" y="4226700"/>
            <a:ext cx="3131299" cy="23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g78a8191a1e_0_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9986" y="1616247"/>
            <a:ext cx="3627482" cy="2082175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7" name="Google Shape;207;g78a8191a1e_0_1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19968" y="4350050"/>
            <a:ext cx="3408182" cy="2082186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8" name="Google Shape;208;g78a8191a1e_0_159"/>
          <p:cNvSpPr txBox="1"/>
          <p:nvPr/>
        </p:nvSpPr>
        <p:spPr>
          <a:xfrm>
            <a:off x="151350" y="40419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Farm Animals: Cows</a:t>
            </a:r>
            <a:endParaRPr/>
          </a:p>
        </p:txBody>
      </p:sp>
      <p:sp>
        <p:nvSpPr>
          <p:cNvPr id="209" name="Google Shape;209;g78a8191a1e_0_159"/>
          <p:cNvSpPr txBox="1"/>
          <p:nvPr/>
        </p:nvSpPr>
        <p:spPr>
          <a:xfrm>
            <a:off x="151350" y="64322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Tractors</a:t>
            </a:r>
            <a:endParaRPr/>
          </a:p>
        </p:txBody>
      </p:sp>
      <p:sp>
        <p:nvSpPr>
          <p:cNvPr id="210" name="Google Shape;210;g78a8191a1e_0_159"/>
          <p:cNvSpPr txBox="1"/>
          <p:nvPr/>
        </p:nvSpPr>
        <p:spPr>
          <a:xfrm>
            <a:off x="4319975" y="36984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Farms</a:t>
            </a:r>
            <a:endParaRPr/>
          </a:p>
        </p:txBody>
      </p:sp>
      <p:sp>
        <p:nvSpPr>
          <p:cNvPr id="211" name="Google Shape;211;g78a8191a1e_0_159"/>
          <p:cNvSpPr txBox="1"/>
          <p:nvPr/>
        </p:nvSpPr>
        <p:spPr>
          <a:xfrm>
            <a:off x="4319975" y="64322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Fields</a:t>
            </a:r>
            <a:endParaRPr/>
          </a:p>
        </p:txBody>
      </p:sp>
      <p:sp>
        <p:nvSpPr>
          <p:cNvPr id="212" name="Google Shape;212;g78a8191a1e_0_159"/>
          <p:cNvSpPr txBox="1"/>
          <p:nvPr/>
        </p:nvSpPr>
        <p:spPr>
          <a:xfrm>
            <a:off x="8882700" y="32913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Farm Animals: Pigs</a:t>
            </a:r>
            <a:endParaRPr/>
          </a:p>
        </p:txBody>
      </p:sp>
      <p:sp>
        <p:nvSpPr>
          <p:cNvPr id="213" name="Google Shape;213;g78a8191a1e_0_159"/>
          <p:cNvSpPr txBox="1"/>
          <p:nvPr/>
        </p:nvSpPr>
        <p:spPr>
          <a:xfrm>
            <a:off x="8782150" y="56489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Crops</a:t>
            </a:r>
            <a:endParaRPr/>
          </a:p>
        </p:txBody>
      </p:sp>
      <p:pic>
        <p:nvPicPr>
          <p:cNvPr id="214" name="Google Shape;214;g78a8191a1e_0_1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882708" y="1737351"/>
            <a:ext cx="2564642" cy="162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g78a8191a1e_0_15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782152" y="3804931"/>
            <a:ext cx="2765726" cy="1843998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8a8191a1e_0_19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What is an rural community?</a:t>
            </a:r>
            <a:endParaRPr/>
          </a:p>
        </p:txBody>
      </p:sp>
      <p:sp>
        <p:nvSpPr>
          <p:cNvPr id="221" name="Google Shape;221;g78a8191a1e_0_199"/>
          <p:cNvSpPr txBox="1">
            <a:spLocks noGrp="1"/>
          </p:cNvSpPr>
          <p:nvPr>
            <p:ph type="body" idx="1"/>
          </p:nvPr>
        </p:nvSpPr>
        <p:spPr>
          <a:xfrm>
            <a:off x="256625" y="1114700"/>
            <a:ext cx="5225100" cy="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/>
              <a:t>Does the City Mouse or the Country Mouse live in an rural community?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500"/>
              <a:buNone/>
            </a:pPr>
            <a:endParaRPr b="1"/>
          </a:p>
        </p:txBody>
      </p:sp>
      <p:pic>
        <p:nvPicPr>
          <p:cNvPr id="222" name="Google Shape;222;g78a8191a1e_0_1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3110" y="4853875"/>
            <a:ext cx="2531064" cy="188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g78a8191a1e_0_199"/>
          <p:cNvPicPr preferRelativeResize="0"/>
          <p:nvPr/>
        </p:nvPicPr>
        <p:blipFill rotWithShape="1">
          <a:blip r:embed="rId4">
            <a:alphaModFix/>
          </a:blip>
          <a:srcRect t="10451" b="15949"/>
          <a:stretch/>
        </p:blipFill>
        <p:spPr>
          <a:xfrm>
            <a:off x="709450" y="5233047"/>
            <a:ext cx="2042550" cy="1503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78a8191a1e_0_199"/>
          <p:cNvPicPr preferRelativeResize="0"/>
          <p:nvPr/>
        </p:nvPicPr>
        <p:blipFill rotWithShape="1">
          <a:blip r:embed="rId5">
            <a:alphaModFix/>
          </a:blip>
          <a:srcRect l="47938"/>
          <a:stretch/>
        </p:blipFill>
        <p:spPr>
          <a:xfrm>
            <a:off x="709450" y="2067425"/>
            <a:ext cx="1623981" cy="3119288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5" name="Google Shape;225;g78a8191a1e_0_199"/>
          <p:cNvPicPr preferRelativeResize="0"/>
          <p:nvPr/>
        </p:nvPicPr>
        <p:blipFill rotWithShape="1">
          <a:blip r:embed="rId5">
            <a:alphaModFix/>
          </a:blip>
          <a:srcRect r="50597"/>
          <a:stretch/>
        </p:blipFill>
        <p:spPr>
          <a:xfrm>
            <a:off x="2752000" y="2067425"/>
            <a:ext cx="1540973" cy="31192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6" name="Google Shape;226;g78a8191a1e_0_199"/>
          <p:cNvSpPr/>
          <p:nvPr/>
        </p:nvSpPr>
        <p:spPr>
          <a:xfrm>
            <a:off x="633138" y="1972400"/>
            <a:ext cx="1776600" cy="3309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7" name="Google Shape;227;g78a8191a1e_0_1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83876" y="1341450"/>
            <a:ext cx="3369723" cy="22772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8" name="Google Shape;228;g78a8191a1e_0_19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4686" y="2585972"/>
            <a:ext cx="3627482" cy="2082175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29" name="Google Shape;229;g78a8191a1e_0_19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782152" y="3804931"/>
            <a:ext cx="2765726" cy="1843998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8a8191a1e_0_143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What is an rural community?</a:t>
            </a:r>
            <a:endParaRPr/>
          </a:p>
        </p:txBody>
      </p:sp>
      <p:sp>
        <p:nvSpPr>
          <p:cNvPr id="235" name="Google Shape;235;g78a8191a1e_0_143"/>
          <p:cNvSpPr txBox="1">
            <a:spLocks noGrp="1"/>
          </p:cNvSpPr>
          <p:nvPr>
            <p:ph type="body" idx="1"/>
          </p:nvPr>
        </p:nvSpPr>
        <p:spPr>
          <a:xfrm>
            <a:off x="383700" y="1076000"/>
            <a:ext cx="11424600" cy="312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/>
              <a:t>Do you live in an rural  community? How do you know? </a:t>
            </a:r>
            <a:endParaRPr b="1"/>
          </a:p>
        </p:txBody>
      </p:sp>
      <p:pic>
        <p:nvPicPr>
          <p:cNvPr id="236" name="Google Shape;236;g78a8191a1e_0_143"/>
          <p:cNvPicPr preferRelativeResize="0"/>
          <p:nvPr/>
        </p:nvPicPr>
        <p:blipFill rotWithShape="1">
          <a:blip r:embed="rId3">
            <a:alphaModFix/>
          </a:blip>
          <a:srcRect t="10451" b="15949"/>
          <a:stretch/>
        </p:blipFill>
        <p:spPr>
          <a:xfrm>
            <a:off x="151350" y="1737350"/>
            <a:ext cx="3131300" cy="230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78a8191a1e_0_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544" y="4226700"/>
            <a:ext cx="3131299" cy="23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g78a8191a1e_0_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19986" y="1616247"/>
            <a:ext cx="3627482" cy="2082175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9" name="Google Shape;239;g78a8191a1e_0_1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19968" y="4350050"/>
            <a:ext cx="3408182" cy="2082186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40" name="Google Shape;240;g78a8191a1e_0_143"/>
          <p:cNvSpPr txBox="1"/>
          <p:nvPr/>
        </p:nvSpPr>
        <p:spPr>
          <a:xfrm>
            <a:off x="151350" y="40419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Farm Animals: Cows</a:t>
            </a:r>
            <a:endParaRPr/>
          </a:p>
        </p:txBody>
      </p:sp>
      <p:sp>
        <p:nvSpPr>
          <p:cNvPr id="241" name="Google Shape;241;g78a8191a1e_0_143"/>
          <p:cNvSpPr txBox="1"/>
          <p:nvPr/>
        </p:nvSpPr>
        <p:spPr>
          <a:xfrm>
            <a:off x="151350" y="64322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Tractors</a:t>
            </a:r>
            <a:endParaRPr/>
          </a:p>
        </p:txBody>
      </p:sp>
      <p:sp>
        <p:nvSpPr>
          <p:cNvPr id="242" name="Google Shape;242;g78a8191a1e_0_143"/>
          <p:cNvSpPr txBox="1"/>
          <p:nvPr/>
        </p:nvSpPr>
        <p:spPr>
          <a:xfrm>
            <a:off x="4319975" y="36984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Farms</a:t>
            </a:r>
            <a:endParaRPr/>
          </a:p>
        </p:txBody>
      </p:sp>
      <p:sp>
        <p:nvSpPr>
          <p:cNvPr id="243" name="Google Shape;243;g78a8191a1e_0_143"/>
          <p:cNvSpPr txBox="1"/>
          <p:nvPr/>
        </p:nvSpPr>
        <p:spPr>
          <a:xfrm>
            <a:off x="4319975" y="64322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Fields</a:t>
            </a:r>
            <a:endParaRPr/>
          </a:p>
        </p:txBody>
      </p:sp>
      <p:sp>
        <p:nvSpPr>
          <p:cNvPr id="244" name="Google Shape;244;g78a8191a1e_0_143"/>
          <p:cNvSpPr txBox="1"/>
          <p:nvPr/>
        </p:nvSpPr>
        <p:spPr>
          <a:xfrm>
            <a:off x="8882700" y="32913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Farm Animals: Pigs</a:t>
            </a:r>
            <a:endParaRPr/>
          </a:p>
        </p:txBody>
      </p:sp>
      <p:sp>
        <p:nvSpPr>
          <p:cNvPr id="245" name="Google Shape;245;g78a8191a1e_0_143"/>
          <p:cNvSpPr txBox="1"/>
          <p:nvPr/>
        </p:nvSpPr>
        <p:spPr>
          <a:xfrm>
            <a:off x="8782150" y="564892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Crops</a:t>
            </a:r>
            <a:endParaRPr/>
          </a:p>
        </p:txBody>
      </p:sp>
      <p:pic>
        <p:nvPicPr>
          <p:cNvPr id="246" name="Google Shape;246;g78a8191a1e_0_1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882708" y="1737351"/>
            <a:ext cx="2564642" cy="162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g78a8191a1e_0_14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782152" y="3804931"/>
            <a:ext cx="2765726" cy="1843998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8a8191a1e_0_213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do rural and urban communities have in common?</a:t>
            </a:r>
            <a:endParaRPr/>
          </a:p>
        </p:txBody>
      </p:sp>
      <p:sp>
        <p:nvSpPr>
          <p:cNvPr id="253" name="Google Shape;253;g78a8191a1e_0_213"/>
          <p:cNvSpPr txBox="1">
            <a:spLocks noGrp="1"/>
          </p:cNvSpPr>
          <p:nvPr>
            <p:ph type="body" idx="2"/>
          </p:nvPr>
        </p:nvSpPr>
        <p:spPr>
          <a:xfrm>
            <a:off x="755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Both rural and urban communities have:</a:t>
            </a:r>
            <a:endParaRPr/>
          </a:p>
        </p:txBody>
      </p:sp>
      <p:pic>
        <p:nvPicPr>
          <p:cNvPr id="254" name="Google Shape;254;g78a8191a1e_0_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4677" y="4679300"/>
            <a:ext cx="2508065" cy="1730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78a8191a1e_0_213"/>
          <p:cNvSpPr txBox="1"/>
          <p:nvPr/>
        </p:nvSpPr>
        <p:spPr>
          <a:xfrm>
            <a:off x="75525" y="435865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Schools</a:t>
            </a:r>
            <a:endParaRPr/>
          </a:p>
        </p:txBody>
      </p:sp>
      <p:sp>
        <p:nvSpPr>
          <p:cNvPr id="256" name="Google Shape;256;g78a8191a1e_0_213"/>
          <p:cNvSpPr txBox="1"/>
          <p:nvPr/>
        </p:nvSpPr>
        <p:spPr>
          <a:xfrm>
            <a:off x="4364725" y="451475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Houses</a:t>
            </a:r>
            <a:endParaRPr/>
          </a:p>
        </p:txBody>
      </p:sp>
      <p:sp>
        <p:nvSpPr>
          <p:cNvPr id="257" name="Google Shape;257;g78a8191a1e_0_213"/>
          <p:cNvSpPr txBox="1"/>
          <p:nvPr/>
        </p:nvSpPr>
        <p:spPr>
          <a:xfrm>
            <a:off x="7917750" y="2744400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School buses</a:t>
            </a:r>
            <a:endParaRPr/>
          </a:p>
        </p:txBody>
      </p:sp>
      <p:sp>
        <p:nvSpPr>
          <p:cNvPr id="258" name="Google Shape;258;g78a8191a1e_0_213"/>
          <p:cNvSpPr txBox="1"/>
          <p:nvPr/>
        </p:nvSpPr>
        <p:spPr>
          <a:xfrm>
            <a:off x="8882625" y="4678675"/>
            <a:ext cx="33093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Cars</a:t>
            </a:r>
            <a:endParaRPr/>
          </a:p>
        </p:txBody>
      </p:sp>
      <p:sp>
        <p:nvSpPr>
          <p:cNvPr id="259" name="Google Shape;259;g78a8191a1e_0_213"/>
          <p:cNvSpPr txBox="1"/>
          <p:nvPr/>
        </p:nvSpPr>
        <p:spPr>
          <a:xfrm>
            <a:off x="243350" y="6404000"/>
            <a:ext cx="9189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Dogs</a:t>
            </a:r>
            <a:endParaRPr/>
          </a:p>
        </p:txBody>
      </p:sp>
      <p:sp>
        <p:nvSpPr>
          <p:cNvPr id="260" name="Google Shape;260;g78a8191a1e_0_213"/>
          <p:cNvSpPr txBox="1"/>
          <p:nvPr/>
        </p:nvSpPr>
        <p:spPr>
          <a:xfrm>
            <a:off x="2625125" y="6296000"/>
            <a:ext cx="9189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Cats</a:t>
            </a:r>
            <a:endParaRPr/>
          </a:p>
        </p:txBody>
      </p:sp>
      <p:sp>
        <p:nvSpPr>
          <p:cNvPr id="261" name="Google Shape;261;g78a8191a1e_0_213"/>
          <p:cNvSpPr txBox="1"/>
          <p:nvPr/>
        </p:nvSpPr>
        <p:spPr>
          <a:xfrm>
            <a:off x="4813300" y="6453900"/>
            <a:ext cx="9189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Trees</a:t>
            </a:r>
            <a:endParaRPr/>
          </a:p>
        </p:txBody>
      </p:sp>
      <p:sp>
        <p:nvSpPr>
          <p:cNvPr id="262" name="Google Shape;262;g78a8191a1e_0_213"/>
          <p:cNvSpPr txBox="1"/>
          <p:nvPr/>
        </p:nvSpPr>
        <p:spPr>
          <a:xfrm>
            <a:off x="6883650" y="6453900"/>
            <a:ext cx="2186100" cy="4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People</a:t>
            </a:r>
            <a:endParaRPr/>
          </a:p>
        </p:txBody>
      </p:sp>
      <p:pic>
        <p:nvPicPr>
          <p:cNvPr id="263" name="Google Shape;263;g78a8191a1e_0_2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675" y="1991225"/>
            <a:ext cx="4050515" cy="23574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64" name="Google Shape;264;g78a8191a1e_0_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82200" y="2008638"/>
            <a:ext cx="3191825" cy="2506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g78a8191a1e_0_2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47025" y="1316137"/>
            <a:ext cx="3664726" cy="1832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g78a8191a1e_0_213"/>
          <p:cNvPicPr preferRelativeResize="0"/>
          <p:nvPr/>
        </p:nvPicPr>
        <p:blipFill rotWithShape="1">
          <a:blip r:embed="rId7">
            <a:alphaModFix/>
          </a:blip>
          <a:srcRect l="14935" t="16801" r="9249" b="17770"/>
          <a:stretch/>
        </p:blipFill>
        <p:spPr>
          <a:xfrm>
            <a:off x="325150" y="4822650"/>
            <a:ext cx="1715250" cy="161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78a8191a1e_0_2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74650" y="4458200"/>
            <a:ext cx="918901" cy="1837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78a8191a1e_0_2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894050" y="4704151"/>
            <a:ext cx="1715250" cy="185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g78a8191a1e_0_213"/>
          <p:cNvPicPr preferRelativeResize="0"/>
          <p:nvPr/>
        </p:nvPicPr>
        <p:blipFill rotWithShape="1">
          <a:blip r:embed="rId10">
            <a:alphaModFix/>
          </a:blip>
          <a:srcRect l="21339" t="24579" r="20719" b="13570"/>
          <a:stretch/>
        </p:blipFill>
        <p:spPr>
          <a:xfrm>
            <a:off x="8882625" y="3298050"/>
            <a:ext cx="2348998" cy="1410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8a8191a1e_0_23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Urban and Rural Communities</a:t>
            </a:r>
            <a:endParaRPr/>
          </a:p>
        </p:txBody>
      </p:sp>
      <p:sp>
        <p:nvSpPr>
          <p:cNvPr id="275" name="Google Shape;275;g78a8191a1e_0_237"/>
          <p:cNvSpPr txBox="1">
            <a:spLocks noGrp="1"/>
          </p:cNvSpPr>
          <p:nvPr>
            <p:ph type="body" idx="2"/>
          </p:nvPr>
        </p:nvSpPr>
        <p:spPr>
          <a:xfrm>
            <a:off x="755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List items found in urban communities:</a:t>
            </a:r>
            <a:endParaRPr/>
          </a:p>
        </p:txBody>
      </p:sp>
      <p:sp>
        <p:nvSpPr>
          <p:cNvPr id="276" name="Google Shape;276;g78a8191a1e_0_237"/>
          <p:cNvSpPr/>
          <p:nvPr/>
        </p:nvSpPr>
        <p:spPr>
          <a:xfrm>
            <a:off x="2327600" y="1672025"/>
            <a:ext cx="4789800" cy="4789800"/>
          </a:xfrm>
          <a:prstGeom prst="ellipse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g78a8191a1e_0_237"/>
          <p:cNvSpPr/>
          <p:nvPr/>
        </p:nvSpPr>
        <p:spPr>
          <a:xfrm>
            <a:off x="4555800" y="1754775"/>
            <a:ext cx="4789800" cy="4789800"/>
          </a:xfrm>
          <a:prstGeom prst="ellipse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g78a8191a1e_0_237"/>
          <p:cNvSpPr txBox="1"/>
          <p:nvPr/>
        </p:nvSpPr>
        <p:spPr>
          <a:xfrm>
            <a:off x="3790650" y="19158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Urban</a:t>
            </a:r>
            <a:endParaRPr sz="2400" b="1"/>
          </a:p>
        </p:txBody>
      </p:sp>
      <p:sp>
        <p:nvSpPr>
          <p:cNvPr id="279" name="Google Shape;279;g78a8191a1e_0_237"/>
          <p:cNvSpPr txBox="1"/>
          <p:nvPr/>
        </p:nvSpPr>
        <p:spPr>
          <a:xfrm>
            <a:off x="6573050" y="19158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Rural</a:t>
            </a:r>
            <a:endParaRPr sz="2400" b="1"/>
          </a:p>
        </p:txBody>
      </p:sp>
      <p:sp>
        <p:nvSpPr>
          <p:cNvPr id="280" name="Google Shape;280;g78a8191a1e_0_237"/>
          <p:cNvSpPr txBox="1"/>
          <p:nvPr/>
        </p:nvSpPr>
        <p:spPr>
          <a:xfrm>
            <a:off x="5035975" y="23337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Both</a:t>
            </a:r>
            <a:endParaRPr sz="2400" b="1"/>
          </a:p>
        </p:txBody>
      </p:sp>
      <p:pic>
        <p:nvPicPr>
          <p:cNvPr id="281" name="Google Shape;281;g78a8191a1e_0_237"/>
          <p:cNvPicPr preferRelativeResize="0"/>
          <p:nvPr/>
        </p:nvPicPr>
        <p:blipFill rotWithShape="1">
          <a:blip r:embed="rId3">
            <a:alphaModFix/>
          </a:blip>
          <a:srcRect l="47938"/>
          <a:stretch/>
        </p:blipFill>
        <p:spPr>
          <a:xfrm>
            <a:off x="9870875" y="2259000"/>
            <a:ext cx="1623981" cy="3119288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82" name="Google Shape;282;g78a8191a1e_0_237"/>
          <p:cNvPicPr preferRelativeResize="0"/>
          <p:nvPr/>
        </p:nvPicPr>
        <p:blipFill rotWithShape="1">
          <a:blip r:embed="rId3">
            <a:alphaModFix/>
          </a:blip>
          <a:srcRect r="50597"/>
          <a:stretch/>
        </p:blipFill>
        <p:spPr>
          <a:xfrm>
            <a:off x="261350" y="2258988"/>
            <a:ext cx="1540973" cy="31192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83" name="Google Shape;283;g78a8191a1e_0_237"/>
          <p:cNvSpPr txBox="1"/>
          <p:nvPr/>
        </p:nvSpPr>
        <p:spPr>
          <a:xfrm>
            <a:off x="75525" y="5889125"/>
            <a:ext cx="33435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Students can follow along and complete their own venn diagram using the “Urban and Rural Communities Venn Diagram” worksheet. </a:t>
            </a:r>
            <a:endParaRPr/>
          </a:p>
        </p:txBody>
      </p:sp>
      <p:sp>
        <p:nvSpPr>
          <p:cNvPr id="284" name="Google Shape;284;g78a8191a1e_0_237"/>
          <p:cNvSpPr txBox="1"/>
          <p:nvPr/>
        </p:nvSpPr>
        <p:spPr>
          <a:xfrm>
            <a:off x="2848900" y="2551738"/>
            <a:ext cx="1940100" cy="31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apartment buildings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museum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taxi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crowds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tall buildings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city buses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aaf0f94893_0_6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Urban and Rural Communities</a:t>
            </a:r>
            <a:endParaRPr/>
          </a:p>
        </p:txBody>
      </p:sp>
      <p:sp>
        <p:nvSpPr>
          <p:cNvPr id="290" name="Google Shape;290;gaaf0f94893_0_6"/>
          <p:cNvSpPr txBox="1">
            <a:spLocks noGrp="1"/>
          </p:cNvSpPr>
          <p:nvPr>
            <p:ph type="body" idx="2"/>
          </p:nvPr>
        </p:nvSpPr>
        <p:spPr>
          <a:xfrm>
            <a:off x="755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List items found in rural communities:</a:t>
            </a:r>
            <a:endParaRPr/>
          </a:p>
        </p:txBody>
      </p:sp>
      <p:sp>
        <p:nvSpPr>
          <p:cNvPr id="291" name="Google Shape;291;gaaf0f94893_0_6"/>
          <p:cNvSpPr/>
          <p:nvPr/>
        </p:nvSpPr>
        <p:spPr>
          <a:xfrm>
            <a:off x="2327600" y="1672025"/>
            <a:ext cx="4789800" cy="4789800"/>
          </a:xfrm>
          <a:prstGeom prst="ellipse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aaf0f94893_0_6"/>
          <p:cNvSpPr/>
          <p:nvPr/>
        </p:nvSpPr>
        <p:spPr>
          <a:xfrm>
            <a:off x="4555800" y="1754775"/>
            <a:ext cx="4789800" cy="4789800"/>
          </a:xfrm>
          <a:prstGeom prst="ellipse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gaaf0f94893_0_6"/>
          <p:cNvSpPr txBox="1"/>
          <p:nvPr/>
        </p:nvSpPr>
        <p:spPr>
          <a:xfrm>
            <a:off x="3790650" y="19158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Urban</a:t>
            </a:r>
            <a:endParaRPr sz="2400" b="1"/>
          </a:p>
        </p:txBody>
      </p:sp>
      <p:sp>
        <p:nvSpPr>
          <p:cNvPr id="294" name="Google Shape;294;gaaf0f94893_0_6"/>
          <p:cNvSpPr txBox="1"/>
          <p:nvPr/>
        </p:nvSpPr>
        <p:spPr>
          <a:xfrm>
            <a:off x="6573050" y="19158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Rural</a:t>
            </a:r>
            <a:endParaRPr sz="2400" b="1"/>
          </a:p>
        </p:txBody>
      </p:sp>
      <p:sp>
        <p:nvSpPr>
          <p:cNvPr id="295" name="Google Shape;295;gaaf0f94893_0_6"/>
          <p:cNvSpPr txBox="1"/>
          <p:nvPr/>
        </p:nvSpPr>
        <p:spPr>
          <a:xfrm>
            <a:off x="5035975" y="23337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Both</a:t>
            </a:r>
            <a:endParaRPr sz="2400" b="1"/>
          </a:p>
        </p:txBody>
      </p:sp>
      <p:pic>
        <p:nvPicPr>
          <p:cNvPr id="296" name="Google Shape;296;gaaf0f94893_0_6"/>
          <p:cNvPicPr preferRelativeResize="0"/>
          <p:nvPr/>
        </p:nvPicPr>
        <p:blipFill rotWithShape="1">
          <a:blip r:embed="rId3">
            <a:alphaModFix/>
          </a:blip>
          <a:srcRect l="47938"/>
          <a:stretch/>
        </p:blipFill>
        <p:spPr>
          <a:xfrm>
            <a:off x="9870875" y="2259000"/>
            <a:ext cx="1623981" cy="3119288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97" name="Google Shape;297;gaaf0f94893_0_6"/>
          <p:cNvPicPr preferRelativeResize="0"/>
          <p:nvPr/>
        </p:nvPicPr>
        <p:blipFill rotWithShape="1">
          <a:blip r:embed="rId3">
            <a:alphaModFix/>
          </a:blip>
          <a:srcRect r="50597"/>
          <a:stretch/>
        </p:blipFill>
        <p:spPr>
          <a:xfrm>
            <a:off x="261350" y="2258988"/>
            <a:ext cx="1540973" cy="31192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8" name="Google Shape;298;gaaf0f94893_0_6"/>
          <p:cNvSpPr txBox="1"/>
          <p:nvPr/>
        </p:nvSpPr>
        <p:spPr>
          <a:xfrm>
            <a:off x="75525" y="5889125"/>
            <a:ext cx="33435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Students can follow along and complete their own venn diagram using the “Urban and Rural Communities Venn Diagram” worksheet. </a:t>
            </a:r>
            <a:endParaRPr/>
          </a:p>
        </p:txBody>
      </p:sp>
      <p:sp>
        <p:nvSpPr>
          <p:cNvPr id="299" name="Google Shape;299;gaaf0f94893_0_6"/>
          <p:cNvSpPr txBox="1"/>
          <p:nvPr/>
        </p:nvSpPr>
        <p:spPr>
          <a:xfrm>
            <a:off x="2753925" y="2551738"/>
            <a:ext cx="1940100" cy="31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apartment buildings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museum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taxi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crowds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tall buildings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city buses</a:t>
            </a:r>
            <a:endParaRPr sz="1800"/>
          </a:p>
        </p:txBody>
      </p:sp>
      <p:sp>
        <p:nvSpPr>
          <p:cNvPr id="300" name="Google Shape;300;gaaf0f94893_0_6"/>
          <p:cNvSpPr txBox="1"/>
          <p:nvPr/>
        </p:nvSpPr>
        <p:spPr>
          <a:xfrm>
            <a:off x="7260700" y="2696975"/>
            <a:ext cx="1654800" cy="31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farms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crops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fields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cows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tractors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fields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aaf0f94893_0_21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Urban and Rural Communities</a:t>
            </a:r>
            <a:endParaRPr/>
          </a:p>
        </p:txBody>
      </p:sp>
      <p:sp>
        <p:nvSpPr>
          <p:cNvPr id="306" name="Google Shape;306;gaaf0f94893_0_21"/>
          <p:cNvSpPr txBox="1">
            <a:spLocks noGrp="1"/>
          </p:cNvSpPr>
          <p:nvPr>
            <p:ph type="body" idx="2"/>
          </p:nvPr>
        </p:nvSpPr>
        <p:spPr>
          <a:xfrm>
            <a:off x="755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List items found in both urban and rural communities:</a:t>
            </a:r>
            <a:endParaRPr/>
          </a:p>
        </p:txBody>
      </p:sp>
      <p:sp>
        <p:nvSpPr>
          <p:cNvPr id="307" name="Google Shape;307;gaaf0f94893_0_21"/>
          <p:cNvSpPr/>
          <p:nvPr/>
        </p:nvSpPr>
        <p:spPr>
          <a:xfrm>
            <a:off x="2327600" y="1672025"/>
            <a:ext cx="4789800" cy="4789800"/>
          </a:xfrm>
          <a:prstGeom prst="ellipse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gaaf0f94893_0_21"/>
          <p:cNvSpPr/>
          <p:nvPr/>
        </p:nvSpPr>
        <p:spPr>
          <a:xfrm>
            <a:off x="4555800" y="1754775"/>
            <a:ext cx="4789800" cy="4789800"/>
          </a:xfrm>
          <a:prstGeom prst="ellipse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gaaf0f94893_0_21"/>
          <p:cNvSpPr txBox="1"/>
          <p:nvPr/>
        </p:nvSpPr>
        <p:spPr>
          <a:xfrm>
            <a:off x="3790650" y="19158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Urban</a:t>
            </a:r>
            <a:endParaRPr sz="2400" b="1"/>
          </a:p>
        </p:txBody>
      </p:sp>
      <p:sp>
        <p:nvSpPr>
          <p:cNvPr id="310" name="Google Shape;310;gaaf0f94893_0_21"/>
          <p:cNvSpPr txBox="1"/>
          <p:nvPr/>
        </p:nvSpPr>
        <p:spPr>
          <a:xfrm>
            <a:off x="6573050" y="19158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Rural</a:t>
            </a:r>
            <a:endParaRPr sz="2400" b="1"/>
          </a:p>
        </p:txBody>
      </p:sp>
      <p:sp>
        <p:nvSpPr>
          <p:cNvPr id="311" name="Google Shape;311;gaaf0f94893_0_21"/>
          <p:cNvSpPr txBox="1"/>
          <p:nvPr/>
        </p:nvSpPr>
        <p:spPr>
          <a:xfrm>
            <a:off x="5035975" y="2333750"/>
            <a:ext cx="1654800" cy="41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/>
              <a:t>Both</a:t>
            </a:r>
            <a:endParaRPr sz="2400" b="1"/>
          </a:p>
        </p:txBody>
      </p:sp>
      <p:pic>
        <p:nvPicPr>
          <p:cNvPr id="312" name="Google Shape;312;gaaf0f94893_0_21"/>
          <p:cNvPicPr preferRelativeResize="0"/>
          <p:nvPr/>
        </p:nvPicPr>
        <p:blipFill rotWithShape="1">
          <a:blip r:embed="rId3">
            <a:alphaModFix/>
          </a:blip>
          <a:srcRect l="47938"/>
          <a:stretch/>
        </p:blipFill>
        <p:spPr>
          <a:xfrm>
            <a:off x="9870875" y="2259000"/>
            <a:ext cx="1623981" cy="3119288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13" name="Google Shape;313;gaaf0f94893_0_21"/>
          <p:cNvPicPr preferRelativeResize="0"/>
          <p:nvPr/>
        </p:nvPicPr>
        <p:blipFill rotWithShape="1">
          <a:blip r:embed="rId3">
            <a:alphaModFix/>
          </a:blip>
          <a:srcRect r="50597"/>
          <a:stretch/>
        </p:blipFill>
        <p:spPr>
          <a:xfrm>
            <a:off x="261350" y="2258988"/>
            <a:ext cx="1540973" cy="31192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14" name="Google Shape;314;gaaf0f94893_0_21"/>
          <p:cNvSpPr txBox="1"/>
          <p:nvPr/>
        </p:nvSpPr>
        <p:spPr>
          <a:xfrm>
            <a:off x="75525" y="5889125"/>
            <a:ext cx="33435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Students can follow along and complete their own venn diagram using the “Urban and Rural Communities Venn Diagram” worksheet. </a:t>
            </a:r>
            <a:endParaRPr/>
          </a:p>
        </p:txBody>
      </p:sp>
      <p:sp>
        <p:nvSpPr>
          <p:cNvPr id="315" name="Google Shape;315;gaaf0f94893_0_21"/>
          <p:cNvSpPr txBox="1"/>
          <p:nvPr/>
        </p:nvSpPr>
        <p:spPr>
          <a:xfrm>
            <a:off x="2753900" y="2551738"/>
            <a:ext cx="1940100" cy="31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apartment buildings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museums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taxi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crowds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tall buildings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city buses</a:t>
            </a:r>
            <a:endParaRPr sz="1800"/>
          </a:p>
        </p:txBody>
      </p:sp>
      <p:sp>
        <p:nvSpPr>
          <p:cNvPr id="316" name="Google Shape;316;gaaf0f94893_0_21"/>
          <p:cNvSpPr txBox="1"/>
          <p:nvPr/>
        </p:nvSpPr>
        <p:spPr>
          <a:xfrm>
            <a:off x="7212725" y="2696975"/>
            <a:ext cx="1654800" cy="31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farms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crops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fields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cows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tractors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fields</a:t>
            </a:r>
            <a:endParaRPr sz="1800"/>
          </a:p>
        </p:txBody>
      </p:sp>
      <p:sp>
        <p:nvSpPr>
          <p:cNvPr id="317" name="Google Shape;317;gaaf0f94893_0_21"/>
          <p:cNvSpPr txBox="1"/>
          <p:nvPr/>
        </p:nvSpPr>
        <p:spPr>
          <a:xfrm>
            <a:off x="5035975" y="2887375"/>
            <a:ext cx="1654800" cy="31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schools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dogs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cats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houses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trees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cars</a:t>
            </a:r>
            <a:endParaRPr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aaf0f94893_0_3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 sz="3100"/>
              <a:t>Key Question #3: How Do Artists Depict Urban and Rural Communities?</a:t>
            </a:r>
            <a:endParaRPr sz="3100"/>
          </a:p>
        </p:txBody>
      </p:sp>
      <p:sp>
        <p:nvSpPr>
          <p:cNvPr id="323" name="Google Shape;323;gaaf0f94893_0_37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4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use visual literacy to examine an artwork about a rural community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use visual literacy to examine an artwork about an urban community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and define the term “landscape”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and define the term “cityscape”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the artists Grant Wood and Gustave Caillebotte and their works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Materials Needed: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Internet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gaaf0f94893_0_37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4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en-US"/>
              <a:t>Slides: 27-46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aaf0f94893_0_43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5700"/>
          </a:p>
        </p:txBody>
      </p:sp>
      <p:pic>
        <p:nvPicPr>
          <p:cNvPr id="330" name="Google Shape;330;gaaf0f94893_0_43"/>
          <p:cNvPicPr preferRelativeResize="0"/>
          <p:nvPr/>
        </p:nvPicPr>
        <p:blipFill rotWithShape="1">
          <a:blip r:embed="rId3">
            <a:alphaModFix/>
          </a:blip>
          <a:srcRect b="7629"/>
          <a:stretch/>
        </p:blipFill>
        <p:spPr>
          <a:xfrm>
            <a:off x="6599300" y="1240338"/>
            <a:ext cx="3927475" cy="4695066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1" name="Google Shape;331;gaaf0f94893_0_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676" y="1516600"/>
            <a:ext cx="5783302" cy="44188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aaf0f94893_0_52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/>
          </a:p>
        </p:txBody>
      </p:sp>
      <p:pic>
        <p:nvPicPr>
          <p:cNvPr id="337" name="Google Shape;337;gaaf0f94893_0_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676" y="1516600"/>
            <a:ext cx="5783302" cy="44188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8" name="Google Shape;338;gaaf0f94893_0_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66993" y="1516600"/>
            <a:ext cx="3414532" cy="44188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78a8191a1e_0_0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Second Grade Unit: </a:t>
            </a:r>
            <a:r>
              <a:rPr lang="en-US">
                <a:solidFill>
                  <a:srgbClr val="FFFFFF"/>
                </a:solidFill>
              </a:rPr>
              <a:t>Organization of Unit</a:t>
            </a:r>
            <a:endParaRPr sz="6800">
              <a:solidFill>
                <a:srgbClr val="FFFFFF"/>
              </a:solidFill>
            </a:endParaRPr>
          </a:p>
        </p:txBody>
      </p:sp>
      <p:sp>
        <p:nvSpPr>
          <p:cNvPr id="47" name="Google Shape;47;g78a8191a1e_0_0"/>
          <p:cNvSpPr txBox="1">
            <a:spLocks noGrp="1"/>
          </p:cNvSpPr>
          <p:nvPr>
            <p:ph type="body" idx="2"/>
          </p:nvPr>
        </p:nvSpPr>
        <p:spPr>
          <a:xfrm>
            <a:off x="4266000" y="1147500"/>
            <a:ext cx="7762500" cy="11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r>
              <a:rPr lang="en-US" sz="3000"/>
              <a:t>Unit Organization:</a:t>
            </a:r>
            <a:endParaRPr sz="3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lphaUcPeriod"/>
            </a:pPr>
            <a:r>
              <a:rPr lang="en-US" sz="2000" u="sng">
                <a:solidFill>
                  <a:schemeClr val="hlink"/>
                </a:solidFill>
                <a:hlinkClick r:id="rId3" action="ppaction://hlinksldjump"/>
              </a:rPr>
              <a:t>Learning Objective:</a:t>
            </a:r>
            <a:r>
              <a:rPr lang="en-US" sz="2000"/>
              <a:t> Through examining the work of artists, students will synthesize their understanding of urban communities, rural communities, cityscapes, and landscapes to create their own cityscape or landscape artwork. </a:t>
            </a:r>
            <a:endParaRPr sz="1800" i="1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i="1"/>
          </a:p>
          <a:p>
            <a:pPr marL="914400" lvl="1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lphaLcPeriod"/>
            </a:pPr>
            <a:r>
              <a:rPr lang="en-US" sz="2000" u="sng">
                <a:solidFill>
                  <a:schemeClr val="hlink"/>
                </a:solidFill>
                <a:hlinkClick r:id="rId4" action="ppaction://hlinksldjump"/>
              </a:rPr>
              <a:t>Key Question #1: </a:t>
            </a:r>
            <a:r>
              <a:rPr lang="en-US" sz="2000">
                <a:solidFill>
                  <a:srgbClr val="000000"/>
                </a:solidFill>
              </a:rPr>
              <a:t>Who are the Country Mouse &amp; the Town Mouse?</a:t>
            </a:r>
            <a:endParaRPr sz="2000">
              <a:solidFill>
                <a:srgbClr val="000000"/>
              </a:solidFill>
            </a:endParaRPr>
          </a:p>
          <a:p>
            <a:pPr marL="914400" lvl="1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AutoNum type="alphaLcPeriod"/>
            </a:pPr>
            <a:r>
              <a:rPr lang="en-US" sz="2000" u="sng">
                <a:solidFill>
                  <a:schemeClr val="hlink"/>
                </a:solidFill>
                <a:hlinkClick r:id="rId5" action="ppaction://hlinksldjump"/>
              </a:rPr>
              <a:t>Key Question #2:</a:t>
            </a:r>
            <a:r>
              <a:rPr lang="en-US" sz="2000"/>
              <a:t> What are urban and rural communities?</a:t>
            </a:r>
            <a:endParaRPr sz="2000"/>
          </a:p>
          <a:p>
            <a:pPr marL="914400" lvl="1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AutoNum type="alphaLcPeriod"/>
            </a:pPr>
            <a:r>
              <a:rPr lang="en-US" sz="2000" u="sng">
                <a:solidFill>
                  <a:schemeClr val="hlink"/>
                </a:solidFill>
                <a:hlinkClick r:id="rId6" action="ppaction://hlinksldjump"/>
              </a:rPr>
              <a:t>Key Question #3: </a:t>
            </a:r>
            <a:r>
              <a:rPr lang="en-US" sz="2000"/>
              <a:t>How do artists depict urban and rural communities?</a:t>
            </a:r>
            <a:endParaRPr sz="2000"/>
          </a:p>
          <a:p>
            <a:pPr marL="9144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AutoNum type="alphaUcPeriod"/>
            </a:pPr>
            <a:r>
              <a:rPr lang="en-US" sz="2000" u="sng">
                <a:solidFill>
                  <a:schemeClr val="hlink"/>
                </a:solidFill>
                <a:hlinkClick r:id="rId7" action="ppaction://hlinksldjump"/>
              </a:rPr>
              <a:t>Student Project:</a:t>
            </a:r>
            <a:r>
              <a:rPr lang="en-US" sz="2000"/>
              <a:t> Create a Cityscape or a Landscape Artwork</a:t>
            </a:r>
            <a:endParaRPr sz="2000" i="1"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 </a:t>
            </a:r>
            <a:endParaRPr sz="2000"/>
          </a:p>
          <a:p>
            <a:pPr marL="457200" lvl="0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AutoNum type="alphaUcPeriod"/>
            </a:pPr>
            <a:r>
              <a:rPr lang="en-US" sz="2000" u="sng">
                <a:solidFill>
                  <a:schemeClr val="hlink"/>
                </a:solidFill>
                <a:hlinkClick r:id="rId8" action="ppaction://hlinksldjump"/>
              </a:rPr>
              <a:t>Standards Aligned Assessment </a:t>
            </a:r>
            <a:r>
              <a:rPr lang="en-US" sz="2000"/>
              <a:t>(students will be assessed on):</a:t>
            </a:r>
            <a:endParaRPr sz="200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lphaLcPeriod"/>
            </a:pPr>
            <a:r>
              <a:rPr lang="en-US" sz="2000"/>
              <a:t>Creation of a cityscape or landscape</a:t>
            </a:r>
            <a:endParaRPr sz="2000"/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lphaLcPeriod"/>
            </a:pPr>
            <a:r>
              <a:rPr lang="en-US" sz="2000"/>
              <a:t>Application of marker or crayon color</a:t>
            </a:r>
            <a:endParaRPr sz="1500"/>
          </a:p>
        </p:txBody>
      </p:sp>
      <p:pic>
        <p:nvPicPr>
          <p:cNvPr id="48" name="Google Shape;48;g78a8191a1e_0_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77950" y="1312075"/>
            <a:ext cx="3966127" cy="528818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aaf0f94893_0_5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gaaf0f94893_0_59"/>
          <p:cNvSpPr txBox="1">
            <a:spLocks noGrp="1"/>
          </p:cNvSpPr>
          <p:nvPr>
            <p:ph type="body" idx="2"/>
          </p:nvPr>
        </p:nvSpPr>
        <p:spPr>
          <a:xfrm>
            <a:off x="1610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How are these images the same?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How are they different?</a:t>
            </a:r>
            <a:endParaRPr/>
          </a:p>
        </p:txBody>
      </p:sp>
      <p:pic>
        <p:nvPicPr>
          <p:cNvPr id="345" name="Google Shape;345;gaaf0f94893_0_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3974" y="22745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6" name="Google Shape;346;gaaf0f94893_0_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2751" y="2581224"/>
            <a:ext cx="5909825" cy="3324289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aaf0f94893_0_68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gaaf0f94893_0_68"/>
          <p:cNvSpPr txBox="1">
            <a:spLocks noGrp="1"/>
          </p:cNvSpPr>
          <p:nvPr>
            <p:ph type="body" idx="1"/>
          </p:nvPr>
        </p:nvSpPr>
        <p:spPr>
          <a:xfrm>
            <a:off x="5936174" y="1218875"/>
            <a:ext cx="5913000" cy="263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Did you guess that this is a painting of growing crops and a farm?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Can you find the river? Can you find the farm building?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kind of crops do you think grow here? </a:t>
            </a:r>
            <a:endParaRPr/>
          </a:p>
        </p:txBody>
      </p:sp>
      <p:sp>
        <p:nvSpPr>
          <p:cNvPr id="353" name="Google Shape;353;gaaf0f94893_0_68"/>
          <p:cNvSpPr txBox="1"/>
          <p:nvPr/>
        </p:nvSpPr>
        <p:spPr>
          <a:xfrm>
            <a:off x="475750" y="5585675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354" name="Google Shape;354;gaaf0f94893_0_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648000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aaf0f94893_0_10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gaaf0f94893_0_109"/>
          <p:cNvSpPr txBox="1">
            <a:spLocks noGrp="1"/>
          </p:cNvSpPr>
          <p:nvPr>
            <p:ph type="body" idx="1"/>
          </p:nvPr>
        </p:nvSpPr>
        <p:spPr>
          <a:xfrm>
            <a:off x="5936174" y="1218875"/>
            <a:ext cx="5913000" cy="263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Does this artwork depict an urban or rural community?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do you know? </a:t>
            </a:r>
            <a:endParaRPr/>
          </a:p>
        </p:txBody>
      </p:sp>
      <p:pic>
        <p:nvPicPr>
          <p:cNvPr id="361" name="Google Shape;361;gaaf0f94893_0_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648000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62" name="Google Shape;362;gaaf0f94893_0_109"/>
          <p:cNvSpPr txBox="1"/>
          <p:nvPr/>
        </p:nvSpPr>
        <p:spPr>
          <a:xfrm>
            <a:off x="475750" y="5585675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aaf0f94893_0_15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gaaf0f94893_0_154"/>
          <p:cNvSpPr txBox="1">
            <a:spLocks noGrp="1"/>
          </p:cNvSpPr>
          <p:nvPr>
            <p:ph type="body" idx="1"/>
          </p:nvPr>
        </p:nvSpPr>
        <p:spPr>
          <a:xfrm>
            <a:off x="5936174" y="1218875"/>
            <a:ext cx="5913000" cy="263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Artworks that show rural communities are called, </a:t>
            </a:r>
            <a:r>
              <a:rPr lang="en-US" b="1"/>
              <a:t>landscapes.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Landscapes</a:t>
            </a:r>
            <a:r>
              <a:rPr lang="en-US"/>
              <a:t> are artworks that show land, fields, crops, and other plant life.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Is this artwork a </a:t>
            </a:r>
            <a:r>
              <a:rPr lang="en-US" b="1"/>
              <a:t>landscape</a:t>
            </a:r>
            <a:r>
              <a:rPr lang="en-US"/>
              <a:t>? How do you know?</a:t>
            </a:r>
            <a:endParaRPr/>
          </a:p>
        </p:txBody>
      </p:sp>
      <p:pic>
        <p:nvPicPr>
          <p:cNvPr id="369" name="Google Shape;369;gaaf0f94893_0_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648000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70" name="Google Shape;370;gaaf0f94893_0_154"/>
          <p:cNvSpPr txBox="1"/>
          <p:nvPr/>
        </p:nvSpPr>
        <p:spPr>
          <a:xfrm>
            <a:off x="475750" y="5585675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aaf0f94893_0_161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gaaf0f94893_0_161"/>
          <p:cNvSpPr txBox="1">
            <a:spLocks noGrp="1"/>
          </p:cNvSpPr>
          <p:nvPr>
            <p:ph type="body" idx="2"/>
          </p:nvPr>
        </p:nvSpPr>
        <p:spPr>
          <a:xfrm>
            <a:off x="1610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Which artworks are landscapes?</a:t>
            </a:r>
            <a:endParaRPr/>
          </a:p>
        </p:txBody>
      </p:sp>
      <p:pic>
        <p:nvPicPr>
          <p:cNvPr id="377" name="Google Shape;377;gaaf0f94893_0_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3450" y="4314074"/>
            <a:ext cx="2873827" cy="2107097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78" name="Google Shape;378;gaaf0f94893_0_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30274" y="1220726"/>
            <a:ext cx="2166850" cy="30139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79" name="Google Shape;379;gaaf0f94893_0_1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68437" y="1879810"/>
            <a:ext cx="3170554" cy="21071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80" name="Google Shape;380;gaaf0f94893_0_161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83100" y="4387025"/>
            <a:ext cx="2669176" cy="17687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81" name="Google Shape;381;gaaf0f94893_0_161"/>
          <p:cNvSpPr/>
          <p:nvPr/>
        </p:nvSpPr>
        <p:spPr>
          <a:xfrm>
            <a:off x="9555400" y="1220775"/>
            <a:ext cx="2316600" cy="30138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gaaf0f94893_0_161"/>
          <p:cNvSpPr/>
          <p:nvPr/>
        </p:nvSpPr>
        <p:spPr>
          <a:xfrm>
            <a:off x="3033513" y="4314075"/>
            <a:ext cx="2873700" cy="21072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3" name="Google Shape;383;gaaf0f94893_0_16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3476" y="2500263"/>
            <a:ext cx="2431053" cy="1857467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84" name="Google Shape;384;gaaf0f94893_0_161"/>
          <p:cNvSpPr/>
          <p:nvPr/>
        </p:nvSpPr>
        <p:spPr>
          <a:xfrm>
            <a:off x="413475" y="2500275"/>
            <a:ext cx="2431200" cy="18867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5" name="Google Shape;385;gaaf0f94893_0_161" descr="Gustave Caillebotte - Paris Street; Rainy Day - Google Art Project.jp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422786" y="1764554"/>
            <a:ext cx="2988850" cy="226469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aaf0f94893_0_7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5700"/>
          </a:p>
        </p:txBody>
      </p:sp>
      <p:pic>
        <p:nvPicPr>
          <p:cNvPr id="391" name="Google Shape;391;gaaf0f94893_0_77"/>
          <p:cNvPicPr preferRelativeResize="0"/>
          <p:nvPr/>
        </p:nvPicPr>
        <p:blipFill rotWithShape="1">
          <a:blip r:embed="rId3">
            <a:alphaModFix/>
          </a:blip>
          <a:srcRect b="7629"/>
          <a:stretch/>
        </p:blipFill>
        <p:spPr>
          <a:xfrm>
            <a:off x="7074225" y="1240338"/>
            <a:ext cx="3927475" cy="4695066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92" name="Google Shape;392;gaaf0f94893_0_77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325" y="1240350"/>
            <a:ext cx="6196318" cy="469505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aaf0f94893_0_83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/>
          </a:p>
        </p:txBody>
      </p:sp>
      <p:pic>
        <p:nvPicPr>
          <p:cNvPr id="398" name="Google Shape;398;gaaf0f94893_0_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3393" y="1516600"/>
            <a:ext cx="3414532" cy="44188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99" name="Google Shape;399;gaaf0f94893_0_83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325" y="1240350"/>
            <a:ext cx="6196318" cy="469505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aaf0f94893_0_8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gaaf0f94893_0_89"/>
          <p:cNvSpPr txBox="1">
            <a:spLocks noGrp="1"/>
          </p:cNvSpPr>
          <p:nvPr>
            <p:ph type="body" idx="2"/>
          </p:nvPr>
        </p:nvSpPr>
        <p:spPr>
          <a:xfrm>
            <a:off x="1610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How are these images the same? </a:t>
            </a:r>
            <a:endParaRPr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How are they different?</a:t>
            </a:r>
            <a:endParaRPr/>
          </a:p>
        </p:txBody>
      </p:sp>
      <p:pic>
        <p:nvPicPr>
          <p:cNvPr id="406" name="Google Shape;406;gaaf0f94893_0_89" descr="Gustave Caillebotte - Paris Street; Rainy Day - Google Art Projec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075" y="2274525"/>
            <a:ext cx="5093299" cy="3859276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07" name="Google Shape;407;gaaf0f94893_0_89" descr="File:Place de Dublin depuis la rue de Moscou (cropped)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2525" y="2274525"/>
            <a:ext cx="5483888" cy="385927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aaf0f94893_0_116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gaaf0f94893_0_116"/>
          <p:cNvSpPr txBox="1">
            <a:spLocks noGrp="1"/>
          </p:cNvSpPr>
          <p:nvPr>
            <p:ph type="body" idx="1"/>
          </p:nvPr>
        </p:nvSpPr>
        <p:spPr>
          <a:xfrm>
            <a:off x="6299450" y="1218875"/>
            <a:ext cx="5549700" cy="263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Did you guess that this is a painting of city streets?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Can you find the streets? Can you find the buildings?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kinds of things do you think happen here? </a:t>
            </a:r>
            <a:endParaRPr/>
          </a:p>
        </p:txBody>
      </p:sp>
      <p:sp>
        <p:nvSpPr>
          <p:cNvPr id="414" name="Google Shape;414;gaaf0f94893_0_116"/>
          <p:cNvSpPr txBox="1"/>
          <p:nvPr/>
        </p:nvSpPr>
        <p:spPr>
          <a:xfrm>
            <a:off x="457475" y="57786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  <p:pic>
        <p:nvPicPr>
          <p:cNvPr id="415" name="Google Shape;415;gaaf0f94893_0_116" descr="Gustave Caillebotte - Paris Street; Rainy Day - Google Art Projec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475" y="1562075"/>
            <a:ext cx="5564822" cy="421655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aaf0f94893_0_96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gaaf0f94893_0_96"/>
          <p:cNvSpPr txBox="1">
            <a:spLocks noGrp="1"/>
          </p:cNvSpPr>
          <p:nvPr>
            <p:ph type="body" idx="1"/>
          </p:nvPr>
        </p:nvSpPr>
        <p:spPr>
          <a:xfrm>
            <a:off x="6299450" y="1218875"/>
            <a:ext cx="5549700" cy="263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Does this artwork depict an urban or rural community?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How do you know? </a:t>
            </a:r>
            <a:endParaRPr/>
          </a:p>
        </p:txBody>
      </p:sp>
      <p:pic>
        <p:nvPicPr>
          <p:cNvPr id="422" name="Google Shape;422;gaaf0f94893_0_96" descr="Gustave Caillebotte - Paris Street; Rainy Day - Google Art Projec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475" y="1562075"/>
            <a:ext cx="5564822" cy="421655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23" name="Google Shape;423;gaaf0f94893_0_96"/>
          <p:cNvSpPr txBox="1"/>
          <p:nvPr/>
        </p:nvSpPr>
        <p:spPr>
          <a:xfrm>
            <a:off x="457475" y="57786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78a8191a1e_0_6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>
                <a:solidFill>
                  <a:schemeClr val="lt1"/>
                </a:solidFill>
              </a:rPr>
              <a:t>Second Grade Unit: Cityscapes and Landscapes </a:t>
            </a:r>
            <a:endParaRPr sz="6800">
              <a:solidFill>
                <a:srgbClr val="FFFFFF"/>
              </a:solidFill>
            </a:endParaRPr>
          </a:p>
        </p:txBody>
      </p:sp>
      <p:sp>
        <p:nvSpPr>
          <p:cNvPr id="54" name="Google Shape;54;g78a8191a1e_0_6"/>
          <p:cNvSpPr txBox="1">
            <a:spLocks noGrp="1"/>
          </p:cNvSpPr>
          <p:nvPr>
            <p:ph type="body" idx="2"/>
          </p:nvPr>
        </p:nvSpPr>
        <p:spPr>
          <a:xfrm>
            <a:off x="5101650" y="1974300"/>
            <a:ext cx="68322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r>
              <a:rPr lang="en-US" sz="3000"/>
              <a:t>Learning Objective:</a:t>
            </a:r>
            <a:endParaRPr sz="3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endParaRPr sz="3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None/>
            </a:pPr>
            <a:r>
              <a:rPr lang="en-US" sz="2200"/>
              <a:t>Through examining the work of artists, students will synthesize their understanding of urban communities, rural communities, cityscapes, and landscapes to create their own cityscape or landscape artwork. </a:t>
            </a:r>
            <a:endParaRPr sz="2200" i="1"/>
          </a:p>
        </p:txBody>
      </p:sp>
      <p:pic>
        <p:nvPicPr>
          <p:cNvPr id="55" name="Google Shape;55;g78a8191a1e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0875" y="1312075"/>
            <a:ext cx="3966127" cy="528818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aaf0f94893_0_191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gaaf0f94893_0_191"/>
          <p:cNvSpPr txBox="1">
            <a:spLocks noGrp="1"/>
          </p:cNvSpPr>
          <p:nvPr>
            <p:ph type="body" idx="1"/>
          </p:nvPr>
        </p:nvSpPr>
        <p:spPr>
          <a:xfrm>
            <a:off x="6164150" y="1218875"/>
            <a:ext cx="5685000" cy="263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Artworks that show urban communities are called, </a:t>
            </a:r>
            <a:r>
              <a:rPr lang="en-US" b="1"/>
              <a:t>cityscapes.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Cityscapes</a:t>
            </a:r>
            <a:r>
              <a:rPr lang="en-US"/>
              <a:t> are artworks that show cities; they show buildings, streets, and sidewalks.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Is this artwork a </a:t>
            </a:r>
            <a:r>
              <a:rPr lang="en-US" b="1"/>
              <a:t>cityscape</a:t>
            </a:r>
            <a:r>
              <a:rPr lang="en-US"/>
              <a:t>? How do you know?</a:t>
            </a:r>
            <a:endParaRPr/>
          </a:p>
        </p:txBody>
      </p:sp>
      <p:pic>
        <p:nvPicPr>
          <p:cNvPr id="430" name="Google Shape;430;gaaf0f94893_0_191" descr="Gustave Caillebotte - Paris Street; Rainy Day - Google Art Projec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475" y="1562075"/>
            <a:ext cx="5564822" cy="421655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31" name="Google Shape;431;gaaf0f94893_0_191"/>
          <p:cNvSpPr txBox="1"/>
          <p:nvPr/>
        </p:nvSpPr>
        <p:spPr>
          <a:xfrm>
            <a:off x="457475" y="57786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aaf0f94893_0_17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7" name="Google Shape;437;gaaf0f94893_0_174"/>
          <p:cNvSpPr txBox="1">
            <a:spLocks noGrp="1"/>
          </p:cNvSpPr>
          <p:nvPr>
            <p:ph type="body" idx="2"/>
          </p:nvPr>
        </p:nvSpPr>
        <p:spPr>
          <a:xfrm>
            <a:off x="161024" y="964625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Which artworks are cityscapes?</a:t>
            </a:r>
            <a:endParaRPr/>
          </a:p>
        </p:txBody>
      </p:sp>
      <p:pic>
        <p:nvPicPr>
          <p:cNvPr id="438" name="Google Shape;438;gaaf0f94893_0_17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3450" y="4314074"/>
            <a:ext cx="2873827" cy="2107097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39" name="Google Shape;439;gaaf0f94893_0_17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30274" y="1220726"/>
            <a:ext cx="2166850" cy="30139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40" name="Google Shape;440;gaaf0f94893_0_17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68437" y="1879810"/>
            <a:ext cx="3170554" cy="21071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41" name="Google Shape;441;gaaf0f94893_0_174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383100" y="4387025"/>
            <a:ext cx="2669176" cy="17687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42" name="Google Shape;442;gaaf0f94893_0_174"/>
          <p:cNvSpPr/>
          <p:nvPr/>
        </p:nvSpPr>
        <p:spPr>
          <a:xfrm>
            <a:off x="6383100" y="4387025"/>
            <a:ext cx="2669100" cy="17688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3" name="Google Shape;443;gaaf0f94893_0_174" descr="Gustave Caillebotte - Paris Street; Rainy Day - Google Art Project.jp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422786" y="1764554"/>
            <a:ext cx="2988850" cy="226469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44" name="Google Shape;444;gaaf0f94893_0_174"/>
          <p:cNvSpPr/>
          <p:nvPr/>
        </p:nvSpPr>
        <p:spPr>
          <a:xfrm>
            <a:off x="3033450" y="1843300"/>
            <a:ext cx="3170700" cy="21072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gaaf0f94893_0_174"/>
          <p:cNvSpPr/>
          <p:nvPr/>
        </p:nvSpPr>
        <p:spPr>
          <a:xfrm>
            <a:off x="6383100" y="1745825"/>
            <a:ext cx="3101400" cy="22647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46" name="Google Shape;446;gaaf0f94893_0_17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13476" y="2500263"/>
            <a:ext cx="2431053" cy="1857467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aaf0f94893_0_123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gaaf0f94893_0_123"/>
          <p:cNvSpPr txBox="1">
            <a:spLocks noGrp="1"/>
          </p:cNvSpPr>
          <p:nvPr>
            <p:ph type="body" idx="2"/>
          </p:nvPr>
        </p:nvSpPr>
        <p:spPr>
          <a:xfrm>
            <a:off x="161025" y="964625"/>
            <a:ext cx="117642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Which image depicts an urban community? How do you know?</a:t>
            </a:r>
            <a:endParaRPr/>
          </a:p>
        </p:txBody>
      </p:sp>
      <p:pic>
        <p:nvPicPr>
          <p:cNvPr id="453" name="Google Shape;453;gaaf0f94893_0_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9909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54" name="Google Shape;454;gaaf0f94893_0_123"/>
          <p:cNvSpPr txBox="1"/>
          <p:nvPr/>
        </p:nvSpPr>
        <p:spPr>
          <a:xfrm>
            <a:off x="436400" y="5928600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455" name="Google Shape;455;gaaf0f94893_0_123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078" y="1974425"/>
            <a:ext cx="5042797" cy="38210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56" name="Google Shape;456;gaaf0f94893_0_123"/>
          <p:cNvSpPr/>
          <p:nvPr/>
        </p:nvSpPr>
        <p:spPr>
          <a:xfrm>
            <a:off x="6425075" y="1971200"/>
            <a:ext cx="5153700" cy="38211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gaaf0f94893_0_123"/>
          <p:cNvSpPr txBox="1"/>
          <p:nvPr/>
        </p:nvSpPr>
        <p:spPr>
          <a:xfrm>
            <a:off x="6360525" y="57954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aaf0f94893_0_200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gaaf0f94893_0_200"/>
          <p:cNvSpPr txBox="1">
            <a:spLocks noGrp="1"/>
          </p:cNvSpPr>
          <p:nvPr>
            <p:ph type="body" idx="2"/>
          </p:nvPr>
        </p:nvSpPr>
        <p:spPr>
          <a:xfrm>
            <a:off x="161025" y="964625"/>
            <a:ext cx="117642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Which image depicts a cityscape? How do you know?</a:t>
            </a:r>
            <a:endParaRPr/>
          </a:p>
        </p:txBody>
      </p:sp>
      <p:pic>
        <p:nvPicPr>
          <p:cNvPr id="464" name="Google Shape;464;gaaf0f94893_0_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9909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65" name="Google Shape;465;gaaf0f94893_0_200"/>
          <p:cNvSpPr txBox="1"/>
          <p:nvPr/>
        </p:nvSpPr>
        <p:spPr>
          <a:xfrm>
            <a:off x="436400" y="5928600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466" name="Google Shape;466;gaaf0f94893_0_200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078" y="1974425"/>
            <a:ext cx="5042797" cy="38210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67" name="Google Shape;467;gaaf0f94893_0_200"/>
          <p:cNvSpPr/>
          <p:nvPr/>
        </p:nvSpPr>
        <p:spPr>
          <a:xfrm>
            <a:off x="6425075" y="1935825"/>
            <a:ext cx="5042700" cy="38211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gaaf0f94893_0_200"/>
          <p:cNvSpPr txBox="1"/>
          <p:nvPr/>
        </p:nvSpPr>
        <p:spPr>
          <a:xfrm>
            <a:off x="6360525" y="57954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aaf0f94893_0_13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gaaf0f94893_0_134"/>
          <p:cNvSpPr txBox="1">
            <a:spLocks noGrp="1"/>
          </p:cNvSpPr>
          <p:nvPr>
            <p:ph type="body" idx="2"/>
          </p:nvPr>
        </p:nvSpPr>
        <p:spPr>
          <a:xfrm>
            <a:off x="161025" y="964625"/>
            <a:ext cx="119541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Which image depicts a rural community? How do you know?</a:t>
            </a:r>
            <a:endParaRPr/>
          </a:p>
        </p:txBody>
      </p:sp>
      <p:pic>
        <p:nvPicPr>
          <p:cNvPr id="475" name="Google Shape;475;gaaf0f94893_0_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9909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76" name="Google Shape;476;gaaf0f94893_0_134"/>
          <p:cNvSpPr/>
          <p:nvPr/>
        </p:nvSpPr>
        <p:spPr>
          <a:xfrm>
            <a:off x="515075" y="1935825"/>
            <a:ext cx="5153700" cy="4047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gaaf0f94893_0_134"/>
          <p:cNvSpPr txBox="1"/>
          <p:nvPr/>
        </p:nvSpPr>
        <p:spPr>
          <a:xfrm>
            <a:off x="436400" y="5928600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478" name="Google Shape;478;gaaf0f94893_0_134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078" y="1974425"/>
            <a:ext cx="5042797" cy="38210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79" name="Google Shape;479;gaaf0f94893_0_134"/>
          <p:cNvSpPr txBox="1"/>
          <p:nvPr/>
        </p:nvSpPr>
        <p:spPr>
          <a:xfrm>
            <a:off x="6360525" y="57954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aaf0f94893_0_210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gaaf0f94893_0_210"/>
          <p:cNvSpPr txBox="1">
            <a:spLocks noGrp="1"/>
          </p:cNvSpPr>
          <p:nvPr>
            <p:ph type="body" idx="2"/>
          </p:nvPr>
        </p:nvSpPr>
        <p:spPr>
          <a:xfrm>
            <a:off x="161025" y="964625"/>
            <a:ext cx="119541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Which image depicts a landscape? How do you know?</a:t>
            </a:r>
            <a:endParaRPr/>
          </a:p>
        </p:txBody>
      </p:sp>
      <p:pic>
        <p:nvPicPr>
          <p:cNvPr id="486" name="Google Shape;486;gaaf0f94893_0_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9909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87" name="Google Shape;487;gaaf0f94893_0_210"/>
          <p:cNvSpPr/>
          <p:nvPr/>
        </p:nvSpPr>
        <p:spPr>
          <a:xfrm>
            <a:off x="515075" y="1990925"/>
            <a:ext cx="5153700" cy="39378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gaaf0f94893_0_210"/>
          <p:cNvSpPr txBox="1"/>
          <p:nvPr/>
        </p:nvSpPr>
        <p:spPr>
          <a:xfrm>
            <a:off x="436400" y="5928600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489" name="Google Shape;489;gaaf0f94893_0_210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078" y="1974425"/>
            <a:ext cx="5042797" cy="38210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90" name="Google Shape;490;gaaf0f94893_0_210"/>
          <p:cNvSpPr txBox="1"/>
          <p:nvPr/>
        </p:nvSpPr>
        <p:spPr>
          <a:xfrm>
            <a:off x="6360525" y="57954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aaf0f94893_0_14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100">
                <a:solidFill>
                  <a:schemeClr val="lt1"/>
                </a:solidFill>
              </a:rPr>
              <a:t>How Do Artists Depict Urban and Rural Communities?</a:t>
            </a:r>
            <a:endParaRPr sz="47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gaaf0f94893_0_144"/>
          <p:cNvSpPr txBox="1">
            <a:spLocks noGrp="1"/>
          </p:cNvSpPr>
          <p:nvPr>
            <p:ph type="body" idx="1"/>
          </p:nvPr>
        </p:nvSpPr>
        <p:spPr>
          <a:xfrm>
            <a:off x="377775" y="1251950"/>
            <a:ext cx="5582400" cy="5269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These artworks are by artists named Grant Wood and Gustave Caillebotte. </a:t>
            </a:r>
            <a:endParaRPr sz="27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Grant Wood is an American artist. He liked to paint pictures of rural communities in America. He created many landscapes. </a:t>
            </a:r>
            <a:endParaRPr sz="27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Gustave Caillebotte is a French artist. He liked to paint realistic images of the world around him. He painted a cityscape of the urban community of the city of Paris. </a:t>
            </a:r>
            <a:endParaRPr sz="2700"/>
          </a:p>
        </p:txBody>
      </p:sp>
      <p:pic>
        <p:nvPicPr>
          <p:cNvPr id="497" name="Google Shape;497;gaaf0f94893_0_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31916" y="3580619"/>
            <a:ext cx="2503046" cy="2098426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98" name="Google Shape;498;gaaf0f94893_0_144"/>
          <p:cNvSpPr txBox="1"/>
          <p:nvPr/>
        </p:nvSpPr>
        <p:spPr>
          <a:xfrm>
            <a:off x="8693700" y="5679041"/>
            <a:ext cx="2541000" cy="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499" name="Google Shape;499;gaaf0f94893_0_144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60566" y="1067088"/>
            <a:ext cx="2449216" cy="203624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00" name="Google Shape;500;gaaf0f94893_0_144"/>
          <p:cNvSpPr txBox="1"/>
          <p:nvPr/>
        </p:nvSpPr>
        <p:spPr>
          <a:xfrm>
            <a:off x="6029213" y="3103333"/>
            <a:ext cx="2702700" cy="2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aaf0f94893_0_220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/>
              <a:t>Student Project: Create a Cityscape or Landscape Artwork</a:t>
            </a:r>
            <a:endParaRPr sz="3900" i="1"/>
          </a:p>
        </p:txBody>
      </p:sp>
      <p:sp>
        <p:nvSpPr>
          <p:cNvPr id="506" name="Google Shape;506;gaaf0f94893_0_220"/>
          <p:cNvSpPr txBox="1">
            <a:spLocks noGrp="1"/>
          </p:cNvSpPr>
          <p:nvPr>
            <p:ph type="body" idx="1"/>
          </p:nvPr>
        </p:nvSpPr>
        <p:spPr>
          <a:xfrm>
            <a:off x="1300875" y="1844700"/>
            <a:ext cx="10530300" cy="1884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choose to create a cityscape or a landscape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review a cityscape and a landscape by Wayne Thiebaud for review and inspiration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sketch out lines for their cityscape or landscape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add color to their cityscape or landscape using markers or crayons</a:t>
            </a:r>
            <a:endParaRPr/>
          </a:p>
        </p:txBody>
      </p:sp>
      <p:sp>
        <p:nvSpPr>
          <p:cNvPr id="507" name="Google Shape;507;gaaf0f94893_0_220"/>
          <p:cNvSpPr txBox="1">
            <a:spLocks noGrp="1"/>
          </p:cNvSpPr>
          <p:nvPr>
            <p:ph type="body" idx="3"/>
          </p:nvPr>
        </p:nvSpPr>
        <p:spPr>
          <a:xfrm>
            <a:off x="1338525" y="3877398"/>
            <a:ext cx="9590400" cy="1632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Materials Needed</a:t>
            </a:r>
            <a:endParaRPr>
              <a:solidFill>
                <a:srgbClr val="000000"/>
              </a:solidFill>
            </a:endParaRPr>
          </a:p>
          <a:p>
            <a:pPr marL="457200" lvl="0" indent="-387350" algn="l" rtl="0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Char char="-"/>
            </a:pPr>
            <a:r>
              <a:rPr lang="en-US">
                <a:solidFill>
                  <a:srgbClr val="000000"/>
                </a:solidFill>
              </a:rPr>
              <a:t>9 in x 12 in white paper</a:t>
            </a:r>
            <a:endParaRPr>
              <a:solidFill>
                <a:srgbClr val="000000"/>
              </a:solidFill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-"/>
            </a:pPr>
            <a:r>
              <a:rPr lang="en-US">
                <a:solidFill>
                  <a:srgbClr val="000000"/>
                </a:solidFill>
              </a:rPr>
              <a:t>Pencil</a:t>
            </a:r>
            <a:endParaRPr>
              <a:solidFill>
                <a:srgbClr val="000000"/>
              </a:solidFill>
            </a:endParaRPr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-"/>
            </a:pPr>
            <a:r>
              <a:rPr lang="en-US">
                <a:solidFill>
                  <a:srgbClr val="000000"/>
                </a:solidFill>
              </a:rPr>
              <a:t>Markers or crayons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508" name="Google Shape;508;gaaf0f94893_0_220"/>
          <p:cNvSpPr txBox="1">
            <a:spLocks noGrp="1"/>
          </p:cNvSpPr>
          <p:nvPr>
            <p:ph type="body" idx="2"/>
          </p:nvPr>
        </p:nvSpPr>
        <p:spPr>
          <a:xfrm>
            <a:off x="1338524" y="1110663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Slides:  47-56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aaf0f94893_0_365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gaaf0f94893_0_365"/>
          <p:cNvSpPr txBox="1">
            <a:spLocks noGrp="1"/>
          </p:cNvSpPr>
          <p:nvPr>
            <p:ph type="body" idx="2"/>
          </p:nvPr>
        </p:nvSpPr>
        <p:spPr>
          <a:xfrm>
            <a:off x="161025" y="964625"/>
            <a:ext cx="119541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Review:  Which image depicts a cityscape? How do you know?</a:t>
            </a:r>
            <a:endParaRPr/>
          </a:p>
        </p:txBody>
      </p:sp>
      <p:pic>
        <p:nvPicPr>
          <p:cNvPr id="515" name="Google Shape;515;gaaf0f94893_0_3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9909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16" name="Google Shape;516;gaaf0f94893_0_365"/>
          <p:cNvSpPr txBox="1"/>
          <p:nvPr/>
        </p:nvSpPr>
        <p:spPr>
          <a:xfrm>
            <a:off x="436400" y="5928600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517" name="Google Shape;517;gaaf0f94893_0_365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078" y="1974425"/>
            <a:ext cx="5042797" cy="38210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18" name="Google Shape;518;gaaf0f94893_0_365"/>
          <p:cNvSpPr/>
          <p:nvPr/>
        </p:nvSpPr>
        <p:spPr>
          <a:xfrm>
            <a:off x="6425075" y="1935825"/>
            <a:ext cx="5042700" cy="38211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gaaf0f94893_0_365"/>
          <p:cNvSpPr txBox="1"/>
          <p:nvPr/>
        </p:nvSpPr>
        <p:spPr>
          <a:xfrm>
            <a:off x="6360525" y="5795425"/>
            <a:ext cx="5564700" cy="3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Paris Street, Rainy Day, </a:t>
            </a:r>
            <a:r>
              <a:rPr lang="en-US"/>
              <a:t>Gustave Caillebotte, 1877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aaf0f94893_0_375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10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gaaf0f94893_0_375"/>
          <p:cNvSpPr txBox="1"/>
          <p:nvPr/>
        </p:nvSpPr>
        <p:spPr>
          <a:xfrm>
            <a:off x="6309450" y="5854650"/>
            <a:ext cx="45330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San Francisco West Side Ridge</a:t>
            </a:r>
            <a:endParaRPr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Wayne Thiebaud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2001</a:t>
            </a:r>
            <a:endParaRPr/>
          </a:p>
        </p:txBody>
      </p:sp>
      <p:sp>
        <p:nvSpPr>
          <p:cNvPr id="526" name="Google Shape;526;gaaf0f94893_0_375"/>
          <p:cNvSpPr txBox="1">
            <a:spLocks noGrp="1"/>
          </p:cNvSpPr>
          <p:nvPr>
            <p:ph type="body" idx="2"/>
          </p:nvPr>
        </p:nvSpPr>
        <p:spPr>
          <a:xfrm>
            <a:off x="161025" y="964625"/>
            <a:ext cx="119541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Review:  Which image depicts a landscape? How do you know?</a:t>
            </a:r>
            <a:endParaRPr/>
          </a:p>
        </p:txBody>
      </p:sp>
      <p:pic>
        <p:nvPicPr>
          <p:cNvPr id="527" name="Google Shape;527;gaaf0f94893_0_3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086" y="1990925"/>
            <a:ext cx="5153626" cy="3937682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28" name="Google Shape;528;gaaf0f94893_0_375"/>
          <p:cNvSpPr/>
          <p:nvPr/>
        </p:nvSpPr>
        <p:spPr>
          <a:xfrm>
            <a:off x="515075" y="1990925"/>
            <a:ext cx="5153700" cy="39378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9" name="Google Shape;529;gaaf0f94893_0_375"/>
          <p:cNvSpPr txBox="1"/>
          <p:nvPr/>
        </p:nvSpPr>
        <p:spPr>
          <a:xfrm>
            <a:off x="436400" y="5928600"/>
            <a:ext cx="52323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/>
              <a:t>Fall Plowing</a:t>
            </a:r>
            <a:r>
              <a:rPr lang="en-US"/>
              <a:t>, Grant Wood, 1931</a:t>
            </a:r>
            <a:endParaRPr/>
          </a:p>
        </p:txBody>
      </p:sp>
      <p:pic>
        <p:nvPicPr>
          <p:cNvPr id="530" name="Google Shape;530;gaaf0f94893_0_375" descr="Gustave Caillebotte - Paris Street; Rainy Day - Google Art Project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25078" y="1974425"/>
            <a:ext cx="5042797" cy="38210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a890ef64bd_0_21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399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Standards</a:t>
            </a:r>
            <a:endParaRPr/>
          </a:p>
        </p:txBody>
      </p:sp>
      <p:sp>
        <p:nvSpPr>
          <p:cNvPr id="61" name="Google Shape;61;ga890ef64bd_0_21"/>
          <p:cNvSpPr txBox="1"/>
          <p:nvPr/>
        </p:nvSpPr>
        <p:spPr>
          <a:xfrm>
            <a:off x="1300875" y="1302525"/>
            <a:ext cx="9590400" cy="28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Standards assessed:</a:t>
            </a:r>
            <a:endParaRPr sz="2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>
                <a:latin typeface="Calibri"/>
                <a:ea typeface="Calibri"/>
                <a:cs typeface="Calibri"/>
                <a:sym typeface="Calibri"/>
              </a:rPr>
              <a:t>HSS 2.2.4  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Compare and contrast basic land use in urban, suburban, and rural environments in California.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700" b="1">
                <a:latin typeface="Calibri"/>
                <a:ea typeface="Calibri"/>
                <a:cs typeface="Calibri"/>
                <a:sym typeface="Calibri"/>
              </a:rPr>
              <a:t>2.VA:Cr1.2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 Make art or design with various materials and tools to explore personal interests, questions, and curiosity.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700" b="1">
                <a:latin typeface="Calibri"/>
                <a:ea typeface="Calibri"/>
                <a:cs typeface="Calibri"/>
                <a:sym typeface="Calibri"/>
              </a:rPr>
              <a:t>2.VA:Cr2.1 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Experiment with various materials and tools to explore personal interests in a work of art or design. 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ga890ef64bd_0_21"/>
          <p:cNvSpPr txBox="1"/>
          <p:nvPr/>
        </p:nvSpPr>
        <p:spPr>
          <a:xfrm>
            <a:off x="1300875" y="3807525"/>
            <a:ext cx="9590400" cy="8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Standards used but not assessed:</a:t>
            </a:r>
            <a:endParaRPr sz="2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1">
                <a:latin typeface="Calibri"/>
                <a:ea typeface="Calibri"/>
                <a:cs typeface="Calibri"/>
                <a:sym typeface="Calibri"/>
              </a:rPr>
              <a:t>2.VA:Cr1.1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 Brainstorm to generate multiple approaches to an art or design problem.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700" b="1">
                <a:latin typeface="Calibri"/>
                <a:ea typeface="Calibri"/>
                <a:cs typeface="Calibri"/>
                <a:sym typeface="Calibri"/>
              </a:rPr>
              <a:t>2.VA:Cr2.2 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 Demonstrate safe procedures for using and cleaning art tools, equipment, and studio spaces.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700" b="1">
                <a:latin typeface="Calibri"/>
                <a:ea typeface="Calibri"/>
                <a:cs typeface="Calibri"/>
                <a:sym typeface="Calibri"/>
              </a:rPr>
              <a:t>2.VA:Cr3</a:t>
            </a: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 Discuss and reflect with peers about choices made in creating artwork.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2.VA:Re7.1 </a:t>
            </a:r>
            <a:r>
              <a:rPr lang="en-US" sz="1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Perceive and describe aesthetic characteristics of one’s natural world and constructed environments.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aaf0f94893_0_266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gaaf0f94893_0_266"/>
          <p:cNvSpPr txBox="1"/>
          <p:nvPr/>
        </p:nvSpPr>
        <p:spPr>
          <a:xfrm>
            <a:off x="7813524" y="2010275"/>
            <a:ext cx="36231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Create a cityscape or landscape inspired by an urban or rural community 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7" name="Google Shape;537;gaaf0f94893_0_2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5975" y="1399175"/>
            <a:ext cx="3495827" cy="4661103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38" name="Google Shape;538;gaaf0f94893_0_266"/>
          <p:cNvSpPr txBox="1"/>
          <p:nvPr/>
        </p:nvSpPr>
        <p:spPr>
          <a:xfrm>
            <a:off x="453338" y="3239600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Cityscape - urban community</a:t>
            </a:r>
            <a:endParaRPr/>
          </a:p>
        </p:txBody>
      </p:sp>
      <p:sp>
        <p:nvSpPr>
          <p:cNvPr id="539" name="Google Shape;539;gaaf0f94893_0_266"/>
          <p:cNvSpPr txBox="1"/>
          <p:nvPr/>
        </p:nvSpPr>
        <p:spPr>
          <a:xfrm>
            <a:off x="453338" y="5897675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Landscape - rural community</a:t>
            </a:r>
            <a:endParaRPr/>
          </a:p>
        </p:txBody>
      </p:sp>
      <p:pic>
        <p:nvPicPr>
          <p:cNvPr id="540" name="Google Shape;540;gaaf0f94893_0_2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200" y="4112370"/>
            <a:ext cx="3218112" cy="18102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41" name="Google Shape;541;gaaf0f94893_0_266" descr="File:Place de Dublin depuis la rue de Moscou (cropped)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151" y="1202406"/>
            <a:ext cx="2891100" cy="2034619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aaf0f94893_0_39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gaaf0f94893_0_397"/>
          <p:cNvSpPr txBox="1"/>
          <p:nvPr/>
        </p:nvSpPr>
        <p:spPr>
          <a:xfrm>
            <a:off x="7813524" y="2010275"/>
            <a:ext cx="36231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Step 1: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Choose to make either a cityscape or landscape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gaaf0f94893_0_397"/>
          <p:cNvSpPr txBox="1"/>
          <p:nvPr/>
        </p:nvSpPr>
        <p:spPr>
          <a:xfrm>
            <a:off x="523029" y="3830122"/>
            <a:ext cx="38616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Cityscape - urban community</a:t>
            </a:r>
            <a:endParaRPr/>
          </a:p>
        </p:txBody>
      </p:sp>
      <p:sp>
        <p:nvSpPr>
          <p:cNvPr id="549" name="Google Shape;549;gaaf0f94893_0_397"/>
          <p:cNvSpPr txBox="1"/>
          <p:nvPr/>
        </p:nvSpPr>
        <p:spPr>
          <a:xfrm>
            <a:off x="3722625" y="6167582"/>
            <a:ext cx="4011300" cy="4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Landscape - rural community</a:t>
            </a:r>
            <a:endParaRPr/>
          </a:p>
        </p:txBody>
      </p:sp>
      <p:pic>
        <p:nvPicPr>
          <p:cNvPr id="550" name="Google Shape;550;gaaf0f94893_0_3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26875" y="4136226"/>
            <a:ext cx="3679161" cy="206955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51" name="Google Shape;551;gaaf0f94893_0_397" descr="File:Place de Dublin depuis la rue de Moscou (cropped)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000" y="1280352"/>
            <a:ext cx="3623100" cy="2549774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aaf0f94893_0_27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gaaf0f94893_0_279"/>
          <p:cNvSpPr txBox="1"/>
          <p:nvPr/>
        </p:nvSpPr>
        <p:spPr>
          <a:xfrm>
            <a:off x="7813524" y="2010275"/>
            <a:ext cx="36231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Step 2: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Draw lines to create your cityscape or landscape 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8" name="Google Shape;558;gaaf0f94893_0_2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7050" y="1662675"/>
            <a:ext cx="3267198" cy="4356274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59" name="Google Shape;559;gaaf0f94893_0_279"/>
          <p:cNvSpPr txBox="1"/>
          <p:nvPr/>
        </p:nvSpPr>
        <p:spPr>
          <a:xfrm>
            <a:off x="453338" y="3239600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Cityscape - urban community</a:t>
            </a:r>
            <a:endParaRPr/>
          </a:p>
        </p:txBody>
      </p:sp>
      <p:sp>
        <p:nvSpPr>
          <p:cNvPr id="560" name="Google Shape;560;gaaf0f94893_0_279"/>
          <p:cNvSpPr txBox="1"/>
          <p:nvPr/>
        </p:nvSpPr>
        <p:spPr>
          <a:xfrm>
            <a:off x="453338" y="5897675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Landscape - rural community</a:t>
            </a:r>
            <a:endParaRPr/>
          </a:p>
        </p:txBody>
      </p:sp>
      <p:pic>
        <p:nvPicPr>
          <p:cNvPr id="561" name="Google Shape;561;gaaf0f94893_0_2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200" y="4112370"/>
            <a:ext cx="3218112" cy="18102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62" name="Google Shape;562;gaaf0f94893_0_279" descr="File:Place de Dublin depuis la rue de Moscou (cropped)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151" y="1202406"/>
            <a:ext cx="2891100" cy="2034619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aaf0f94893_0_27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gaaf0f94893_0_274"/>
          <p:cNvSpPr txBox="1"/>
          <p:nvPr/>
        </p:nvSpPr>
        <p:spPr>
          <a:xfrm>
            <a:off x="7813524" y="2010275"/>
            <a:ext cx="36231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Step 3: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Draw more lines and shapes to add details to your cityscape or landscape 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9" name="Google Shape;569;gaaf0f94893_0_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6150" y="1605850"/>
            <a:ext cx="3233427" cy="4311226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70" name="Google Shape;570;gaaf0f94893_0_274"/>
          <p:cNvSpPr txBox="1"/>
          <p:nvPr/>
        </p:nvSpPr>
        <p:spPr>
          <a:xfrm>
            <a:off x="453338" y="3239600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Cityscape - urban community</a:t>
            </a:r>
            <a:endParaRPr/>
          </a:p>
        </p:txBody>
      </p:sp>
      <p:sp>
        <p:nvSpPr>
          <p:cNvPr id="571" name="Google Shape;571;gaaf0f94893_0_274"/>
          <p:cNvSpPr txBox="1"/>
          <p:nvPr/>
        </p:nvSpPr>
        <p:spPr>
          <a:xfrm>
            <a:off x="453338" y="5897675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Landscape - rural community</a:t>
            </a:r>
            <a:endParaRPr/>
          </a:p>
        </p:txBody>
      </p:sp>
      <p:pic>
        <p:nvPicPr>
          <p:cNvPr id="572" name="Google Shape;572;gaaf0f94893_0_2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200" y="4112370"/>
            <a:ext cx="3218112" cy="18102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73" name="Google Shape;573;gaaf0f94893_0_274" descr="File:Place de Dublin depuis la rue de Moscou (cropped)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151" y="1202406"/>
            <a:ext cx="2891100" cy="2034619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aaf0f94893_0_284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gaaf0f94893_0_284"/>
          <p:cNvSpPr txBox="1"/>
          <p:nvPr/>
        </p:nvSpPr>
        <p:spPr>
          <a:xfrm>
            <a:off x="7813524" y="1399175"/>
            <a:ext cx="36231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Step 4: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Add color to your cityscape or landscape.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Make sure to color neatly; avoid scribbles.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0" name="Google Shape;580;gaaf0f94893_0_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36750" y="1544800"/>
            <a:ext cx="3279210" cy="4372271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81" name="Google Shape;581;gaaf0f94893_0_284"/>
          <p:cNvSpPr txBox="1"/>
          <p:nvPr/>
        </p:nvSpPr>
        <p:spPr>
          <a:xfrm>
            <a:off x="453338" y="3239600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Cityscape - urban community</a:t>
            </a:r>
            <a:endParaRPr/>
          </a:p>
        </p:txBody>
      </p:sp>
      <p:sp>
        <p:nvSpPr>
          <p:cNvPr id="582" name="Google Shape;582;gaaf0f94893_0_284"/>
          <p:cNvSpPr txBox="1"/>
          <p:nvPr/>
        </p:nvSpPr>
        <p:spPr>
          <a:xfrm>
            <a:off x="453338" y="5897675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Landscape - rural community</a:t>
            </a:r>
            <a:endParaRPr/>
          </a:p>
        </p:txBody>
      </p:sp>
      <p:pic>
        <p:nvPicPr>
          <p:cNvPr id="583" name="Google Shape;583;gaaf0f94893_0_2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200" y="4112370"/>
            <a:ext cx="3218112" cy="18102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84" name="Google Shape;584;gaaf0f94893_0_284" descr="File:Place de Dublin depuis la rue de Moscou (cropped)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151" y="1202406"/>
            <a:ext cx="2891100" cy="2034619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aaf0f94893_0_289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lt1"/>
                </a:solidFill>
              </a:rPr>
              <a:t>Student Project: Create a Cityscape or Landscape Artwork</a:t>
            </a:r>
            <a:endParaRPr sz="3900" i="1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0" name="Google Shape;590;gaaf0f94893_0_289"/>
          <p:cNvSpPr txBox="1"/>
          <p:nvPr/>
        </p:nvSpPr>
        <p:spPr>
          <a:xfrm>
            <a:off x="7830949" y="1243900"/>
            <a:ext cx="36231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Step 5: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Add more color and details to your cityscape or landscape.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Make sure to color neatly; avoid scribbles.</a:t>
            </a:r>
            <a:endParaRPr sz="3200" b="1">
              <a:solidFill>
                <a:srgbClr val="00009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1" name="Google Shape;591;gaaf0f94893_0_2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5975" y="1399175"/>
            <a:ext cx="3495827" cy="4661103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92" name="Google Shape;592;gaaf0f94893_0_289"/>
          <p:cNvSpPr txBox="1"/>
          <p:nvPr/>
        </p:nvSpPr>
        <p:spPr>
          <a:xfrm>
            <a:off x="453338" y="3239600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Cityscape - urban community</a:t>
            </a:r>
            <a:endParaRPr/>
          </a:p>
        </p:txBody>
      </p:sp>
      <p:sp>
        <p:nvSpPr>
          <p:cNvPr id="593" name="Google Shape;593;gaaf0f94893_0_289"/>
          <p:cNvSpPr txBox="1"/>
          <p:nvPr/>
        </p:nvSpPr>
        <p:spPr>
          <a:xfrm>
            <a:off x="453338" y="5897675"/>
            <a:ext cx="2891100" cy="3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Landscape - rural community</a:t>
            </a:r>
            <a:endParaRPr/>
          </a:p>
        </p:txBody>
      </p:sp>
      <p:pic>
        <p:nvPicPr>
          <p:cNvPr id="594" name="Google Shape;594;gaaf0f94893_0_2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200" y="4112370"/>
            <a:ext cx="3218112" cy="1810200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95" name="Google Shape;595;gaaf0f94893_0_289" descr="File:Place de Dublin depuis la rue de Moscou (cropped)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151" y="1202406"/>
            <a:ext cx="2891100" cy="2034619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aaf0f94893_0_311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the Project Rubric to Assess Student Project</a:t>
            </a:r>
            <a:endParaRPr/>
          </a:p>
        </p:txBody>
      </p:sp>
      <p:pic>
        <p:nvPicPr>
          <p:cNvPr id="601" name="Google Shape;601;gaaf0f94893_0_3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2825" y="1225000"/>
            <a:ext cx="3495827" cy="4661103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02" name="Google Shape;602;gaaf0f94893_0_311"/>
          <p:cNvPicPr preferRelativeResize="0"/>
          <p:nvPr/>
        </p:nvPicPr>
        <p:blipFill rotWithShape="1">
          <a:blip r:embed="rId4">
            <a:alphaModFix/>
          </a:blip>
          <a:srcRect r="6041" b="36366"/>
          <a:stretch/>
        </p:blipFill>
        <p:spPr>
          <a:xfrm>
            <a:off x="152400" y="1463950"/>
            <a:ext cx="7993425" cy="4183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aaf0f94893_0_407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Distance Learning Accommodations </a:t>
            </a:r>
            <a:endParaRPr/>
          </a:p>
        </p:txBody>
      </p:sp>
      <p:sp>
        <p:nvSpPr>
          <p:cNvPr id="608" name="Google Shape;608;gaaf0f94893_0_407"/>
          <p:cNvSpPr txBox="1">
            <a:spLocks noGrp="1"/>
          </p:cNvSpPr>
          <p:nvPr>
            <p:ph type="body" idx="1"/>
          </p:nvPr>
        </p:nvSpPr>
        <p:spPr>
          <a:xfrm>
            <a:off x="1300875" y="2518975"/>
            <a:ext cx="9590400" cy="3515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Push out Key Questions to students synchronously using video conferencing software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Push out Key Questions to students asynchronously using an online learning platform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Provide take-home kits of art materials to students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Push out Student Project to students synchronously using video conferencing software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Push out Student Project to students asynchronously using an online learning platform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can turn artwork in for assessment using a photograph of artwork and an online learning platform</a:t>
            </a:r>
            <a:endParaRPr/>
          </a:p>
        </p:txBody>
      </p:sp>
      <p:sp>
        <p:nvSpPr>
          <p:cNvPr id="609" name="Google Shape;609;gaaf0f94893_0_407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4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The following steps can be taken to adapt this unit for distance learning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3"/>
          <p:cNvSpPr txBox="1"/>
          <p:nvPr/>
        </p:nvSpPr>
        <p:spPr>
          <a:xfrm>
            <a:off x="683394" y="3429000"/>
            <a:ext cx="10818795" cy="7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rPr>
              <a:t>Closing Slide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a890ef64bd_0_28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399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/>
              <a:t>Vocabulary</a:t>
            </a:r>
            <a:endParaRPr/>
          </a:p>
        </p:txBody>
      </p:sp>
      <p:sp>
        <p:nvSpPr>
          <p:cNvPr id="68" name="Google Shape;68;ga890ef64bd_0_28"/>
          <p:cNvSpPr txBox="1"/>
          <p:nvPr/>
        </p:nvSpPr>
        <p:spPr>
          <a:xfrm>
            <a:off x="761550" y="1211325"/>
            <a:ext cx="10114200" cy="50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latin typeface="Calibri"/>
                <a:ea typeface="Calibri"/>
                <a:cs typeface="Calibri"/>
                <a:sym typeface="Calibri"/>
              </a:rPr>
              <a:t>Rural Communities</a:t>
            </a:r>
            <a:r>
              <a:rPr lang="en-US" sz="25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areas where there are no towns or cities. These are sometimes called the “country.” The ground is mostly taken up with dirt and plants. </a:t>
            </a:r>
            <a:endParaRPr sz="2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</a:pPr>
            <a:r>
              <a:rPr lang="en-US" sz="25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Urban Communities</a:t>
            </a: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are where many people live and work. These are usually cities or large towns. The ground is mostly taken up by roads, sidewalks, buildings, and maybe small parks.</a:t>
            </a:r>
            <a:endParaRPr sz="2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Landscapes</a:t>
            </a: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an artwork that shows the country; landscapes show land, fields, crops, and other plant life. </a:t>
            </a:r>
            <a:r>
              <a:rPr lang="en-US" sz="25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5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Cityscape - </a:t>
            </a: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 artwork that shows a city or town; cityscapes show buildings, streets, and sidewalks. </a:t>
            </a: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a890ef64bd_0_35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399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Student Project Materials Needed</a:t>
            </a:r>
            <a:endParaRPr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endParaRPr/>
          </a:p>
        </p:txBody>
      </p:sp>
      <p:sp>
        <p:nvSpPr>
          <p:cNvPr id="74" name="Google Shape;74;ga890ef64bd_0_35"/>
          <p:cNvSpPr txBox="1"/>
          <p:nvPr/>
        </p:nvSpPr>
        <p:spPr>
          <a:xfrm>
            <a:off x="5163225" y="1731300"/>
            <a:ext cx="65697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Materials Needed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oto Sans Symbols"/>
              <a:buChar char="-"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in x 12 in white paper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oto Sans Symbols"/>
              <a:buChar char="-"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Pencil</a:t>
            </a:r>
            <a:endParaRPr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oto Sans Symbols"/>
              <a:buChar char="-"/>
            </a:pPr>
            <a:r>
              <a:rPr lang="en-US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Markers or crayons</a:t>
            </a:r>
            <a:endParaRPr sz="2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ga890ef64bd_0_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0875" y="1312075"/>
            <a:ext cx="3966127" cy="528818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a890ef64bd_0_42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399" cy="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US" sz="3300"/>
              <a:t>Key Question #1: Who are the Country Mouse and the Town Mouse?</a:t>
            </a:r>
            <a:endParaRPr sz="3300"/>
          </a:p>
        </p:txBody>
      </p:sp>
      <p:sp>
        <p:nvSpPr>
          <p:cNvPr id="81" name="Google Shape;81;ga890ef64bd_0_42"/>
          <p:cNvSpPr txBox="1">
            <a:spLocks noGrp="1"/>
          </p:cNvSpPr>
          <p:nvPr>
            <p:ph type="body" idx="1"/>
          </p:nvPr>
        </p:nvSpPr>
        <p:spPr>
          <a:xfrm>
            <a:off x="1300873" y="2035728"/>
            <a:ext cx="9590400" cy="26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read Aesop fable of the Country Mouse &amp; Town Mouse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watch a video of the fable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attributes of Country Mouse</a:t>
            </a:r>
            <a:endParaRPr/>
          </a:p>
          <a:p>
            <a:pPr marL="457200" lvl="0" indent="-387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Students will identify attributes of Town Mouse</a:t>
            </a:r>
            <a:endParaRPr/>
          </a:p>
          <a:p>
            <a:pPr marL="4572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Materials Needed: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/>
              <a:t>Access to the internet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i="1" u="sng">
                <a:solidFill>
                  <a:schemeClr val="hlink"/>
                </a:solidFill>
                <a:hlinkClick r:id="rId3"/>
              </a:rPr>
              <a:t>The Country Mouse and the City Mouse</a:t>
            </a:r>
            <a:r>
              <a:rPr lang="en-US" u="sng">
                <a:solidFill>
                  <a:schemeClr val="hlink"/>
                </a:solidFill>
                <a:hlinkClick r:id="rId3"/>
              </a:rPr>
              <a:t> by Aesop (open source edition via The Project Gutenberg Ebook of the Aesop for Children</a:t>
            </a:r>
            <a:endParaRPr/>
          </a:p>
          <a:p>
            <a:pPr marL="457200" lvl="0" indent="-387350" algn="l" rtl="0">
              <a:spcBef>
                <a:spcPts val="0"/>
              </a:spcBef>
              <a:spcAft>
                <a:spcPts val="1000"/>
              </a:spcAft>
              <a:buSzPts val="2500"/>
              <a:buChar char="-"/>
            </a:pPr>
            <a:r>
              <a:rPr lang="en-US" i="1" u="sng">
                <a:solidFill>
                  <a:schemeClr val="hlink"/>
                </a:solidFill>
                <a:hlinkClick r:id="rId4"/>
              </a:rPr>
              <a:t>The City Mouse and Country Mouse Read Aloud</a:t>
            </a:r>
            <a:r>
              <a:rPr lang="en-US" u="sng">
                <a:solidFill>
                  <a:schemeClr val="hlink"/>
                </a:solidFill>
                <a:hlinkClick r:id="rId4"/>
              </a:rPr>
              <a:t> video</a:t>
            </a:r>
            <a:endParaRPr/>
          </a:p>
        </p:txBody>
      </p:sp>
      <p:sp>
        <p:nvSpPr>
          <p:cNvPr id="82" name="Google Shape;82;ga890ef64bd_0_42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9590400" cy="5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r>
              <a:rPr lang="en-US"/>
              <a:t>Slides: 8-13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78a8191a1e_0_61"/>
          <p:cNvSpPr txBox="1">
            <a:spLocks noGrp="1"/>
          </p:cNvSpPr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Who are the Country Mouse and the Town Mouse?</a:t>
            </a:r>
            <a:endParaRPr/>
          </a:p>
        </p:txBody>
      </p:sp>
      <p:sp>
        <p:nvSpPr>
          <p:cNvPr id="88" name="Google Shape;88;g78a8191a1e_0_61"/>
          <p:cNvSpPr txBox="1">
            <a:spLocks noGrp="1"/>
          </p:cNvSpPr>
          <p:nvPr>
            <p:ph type="body" idx="1"/>
          </p:nvPr>
        </p:nvSpPr>
        <p:spPr>
          <a:xfrm>
            <a:off x="1300875" y="3093750"/>
            <a:ext cx="4633800" cy="3908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7350" algn="l" rtl="0">
              <a:spcBef>
                <a:spcPts val="0"/>
              </a:spcBef>
              <a:spcAft>
                <a:spcPts val="0"/>
              </a:spcAft>
              <a:buSzPts val="2500"/>
              <a:buChar char="-"/>
            </a:pPr>
            <a:r>
              <a:rPr lang="en-US" u="sng">
                <a:solidFill>
                  <a:schemeClr val="hlink"/>
                </a:solidFill>
                <a:hlinkClick r:id="rId3"/>
              </a:rPr>
              <a:t>Open source edition via The Project Gutenberg Ebook of The Aesop for Children, by Aesop</a:t>
            </a:r>
            <a:endParaRPr/>
          </a:p>
          <a:p>
            <a:pPr marL="457200" lvl="0" indent="-387350" algn="l" rtl="0">
              <a:spcBef>
                <a:spcPts val="1000"/>
              </a:spcBef>
              <a:spcAft>
                <a:spcPts val="1000"/>
              </a:spcAft>
              <a:buSzPts val="2500"/>
              <a:buChar char="-"/>
            </a:pPr>
            <a:r>
              <a:rPr lang="en-US" i="1"/>
              <a:t>The Town Mouse and the Country Mouse</a:t>
            </a:r>
            <a:r>
              <a:rPr lang="en-US"/>
              <a:t> is on page 18</a:t>
            </a:r>
            <a:endParaRPr/>
          </a:p>
        </p:txBody>
      </p:sp>
      <p:sp>
        <p:nvSpPr>
          <p:cNvPr id="89" name="Google Shape;89;g78a8191a1e_0_61"/>
          <p:cNvSpPr txBox="1">
            <a:spLocks noGrp="1"/>
          </p:cNvSpPr>
          <p:nvPr>
            <p:ph type="body" idx="2"/>
          </p:nvPr>
        </p:nvSpPr>
        <p:spPr>
          <a:xfrm>
            <a:off x="1300874" y="1447800"/>
            <a:ext cx="4633800" cy="5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Read, </a:t>
            </a:r>
            <a:r>
              <a:rPr lang="en-US" i="1"/>
              <a:t>The Town Mouse and the Country Mouse</a:t>
            </a:r>
            <a:r>
              <a:rPr lang="en-US"/>
              <a:t> by Aesop</a:t>
            </a:r>
            <a:endParaRPr/>
          </a:p>
        </p:txBody>
      </p:sp>
      <p:pic>
        <p:nvPicPr>
          <p:cNvPr id="90" name="Google Shape;90;g78a8191a1e_0_61" descr="THE TOWN MOUSE AND THE COUNTRY MOUSE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4175" y="2229375"/>
            <a:ext cx="4943925" cy="30306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4518</Words>
  <Application>Microsoft Office PowerPoint</Application>
  <PresentationFormat>Widescreen</PresentationFormat>
  <Paragraphs>509</Paragraphs>
  <Slides>58</Slides>
  <Notes>58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2" baseType="lpstr">
      <vt:lpstr>Arial</vt:lpstr>
      <vt:lpstr>Calibri</vt:lpstr>
      <vt:lpstr>Noto Sans Symbols</vt:lpstr>
      <vt:lpstr>Office Theme</vt:lpstr>
      <vt:lpstr>PowerPoint Presentation</vt:lpstr>
      <vt:lpstr>Second Grade Unit: Organization of Unit</vt:lpstr>
      <vt:lpstr>Second Grade Unit: Organization of Unit</vt:lpstr>
      <vt:lpstr>Second Grade Unit: Cityscapes and Landscapes </vt:lpstr>
      <vt:lpstr>Standards</vt:lpstr>
      <vt:lpstr>Vocabulary</vt:lpstr>
      <vt:lpstr>Student Project Materials Needed </vt:lpstr>
      <vt:lpstr>Key Question #1: Who are the Country Mouse and the Town Mouse?</vt:lpstr>
      <vt:lpstr>Who are the Country Mouse and the Town Mouse?</vt:lpstr>
      <vt:lpstr>Who are the Country Mouse and the Town Mouse?</vt:lpstr>
      <vt:lpstr>Questions About the Reading</vt:lpstr>
      <vt:lpstr>Country Mouse</vt:lpstr>
      <vt:lpstr>City Mouse</vt:lpstr>
      <vt:lpstr>Key Question #2: What Are Urban and Rural Communities?</vt:lpstr>
      <vt:lpstr>What is an urban community?</vt:lpstr>
      <vt:lpstr>What is an urban community?</vt:lpstr>
      <vt:lpstr>What is an urban community?</vt:lpstr>
      <vt:lpstr>What is an urban community?</vt:lpstr>
      <vt:lpstr>What is an rural community?</vt:lpstr>
      <vt:lpstr>What is an rural community?</vt:lpstr>
      <vt:lpstr>What is an rural community?</vt:lpstr>
      <vt:lpstr>What is an rural community?</vt:lpstr>
      <vt:lpstr>What do rural and urban communities have in common?</vt:lpstr>
      <vt:lpstr>Urban and Rural Communities</vt:lpstr>
      <vt:lpstr>Urban and Rural Communities</vt:lpstr>
      <vt:lpstr>Urban and Rural Communities</vt:lpstr>
      <vt:lpstr>Key Question #3: How Do Artists Depict Urban and Rural Communities?</vt:lpstr>
      <vt:lpstr>How Do Artists Depict Urban and Rural Communities?</vt:lpstr>
      <vt:lpstr>How Do Artists Depict Urban and Rural Communities?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</vt:lpstr>
      <vt:lpstr>How Do Artists Depict Urban and Rural Communities?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How Do Artists Depict Urban and Rural Communities? </vt:lpstr>
      <vt:lpstr>Student Project: Create a Cityscape or Landscape Artwork</vt:lpstr>
      <vt:lpstr>Student Project: Create a Cityscape or Landscape Artwork   </vt:lpstr>
      <vt:lpstr>Student Project: Create a Cityscape or Landscape Artwork  </vt:lpstr>
      <vt:lpstr>Student Project: Create a Cityscape or Landscape Artwork  </vt:lpstr>
      <vt:lpstr>Student Project: Create a Cityscape or Landscape Artwork  </vt:lpstr>
      <vt:lpstr>Student Project: Create a Cityscape or Landscape Artwork  </vt:lpstr>
      <vt:lpstr>Student Project: Create a Cityscape or Landscape Artwork  </vt:lpstr>
      <vt:lpstr>Student Project: Create a Cityscape or Landscape Artwork  </vt:lpstr>
      <vt:lpstr>Student Project: Create a Cityscape or Landscape Artwork  </vt:lpstr>
      <vt:lpstr>Use the Project Rubric to Assess Student Project</vt:lpstr>
      <vt:lpstr>Distance Learning Accommodations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Jessica Mapes</cp:lastModifiedBy>
  <cp:revision>1</cp:revision>
  <dcterms:created xsi:type="dcterms:W3CDTF">2019-11-15T18:15:52Z</dcterms:created>
  <dcterms:modified xsi:type="dcterms:W3CDTF">2021-06-18T20:09:05Z</dcterms:modified>
</cp:coreProperties>
</file>