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5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Lst>
  <p:sldSz cx="12192000" cy="6858000"/>
  <p:notesSz cx="6858000" cy="9144000"/>
  <p:embeddedFontLst>
    <p:embeddedFont>
      <p:font typeface="Calibri" panose="020F0502020204030204" pitchFamily="34" charset="0"/>
      <p:regular r:id="rId55"/>
      <p:bold r:id="rId56"/>
      <p:italic r:id="rId57"/>
      <p:boldItalic r:id="rId58"/>
    </p:embeddedFont>
    <p:embeddedFont>
      <p:font typeface="Lato" panose="020B0604020202020204" charset="0"/>
      <p:regular r:id="rId59"/>
      <p:bold r:id="rId60"/>
      <p:italic r:id="rId61"/>
      <p:boldItalic r:id="rId62"/>
    </p:embeddedFont>
    <p:embeddedFont>
      <p:font typeface="Roboto" panose="020B0604020202020204" charset="0"/>
      <p:regular r:id="rId63"/>
      <p:bold r:id="rId64"/>
      <p:italic r:id="rId65"/>
      <p:boldItalic r:id="rId6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7" roundtripDataSignature="AMtx7mhcD5D1zNjopOFFfmbDMqNcn8+Nu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80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9.fntdata"/><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4.fntdata"/><Relationship Id="rId66" Type="http://schemas.openxmlformats.org/officeDocument/2006/relationships/font" Target="fonts/font12.fntdata"/><Relationship Id="rId5" Type="http://schemas.openxmlformats.org/officeDocument/2006/relationships/slide" Target="slides/slide4.xml"/><Relationship Id="rId61" Type="http://schemas.openxmlformats.org/officeDocument/2006/relationships/font" Target="fonts/font7.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2.fntdata"/><Relationship Id="rId64" Type="http://schemas.openxmlformats.org/officeDocument/2006/relationships/font" Target="fonts/font10.fntdata"/><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5.fntdata"/><Relationship Id="rId67" Type="http://customschemas.google.com/relationships/presentationmetadata" Target="meta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62" Type="http://schemas.openxmlformats.org/officeDocument/2006/relationships/font" Target="fonts/font8.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3.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6.fntdata"/><Relationship Id="rId65"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font" Target="fonts/font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youtube.com/watch?v=VbKroPF3W5Q"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youtube.com/watch?v=VbKroPF3W5Q"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en.wikipedia.org/wiki/Beijing_National_Stadiu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flickr.com/photos/josephmorris/9958994804/"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s://www.guggenheim-bilbao.eus/en/learn/schools/teachers-guides/ai-weiwei-dropping-han-dynasty-urn-1995"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flickr.com/photos/josephmorris/9958994804/"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s://www.guggenheim-bilbao.eus/en/learn/schools/teachers-guides/ai-weiwei-dropping-han-dynasty-urn-1995"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art21.org/watch/art-in-the-twenty-first-century/s6/ai-weiwei-in-change-segment/"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flickr.com/photos/josephmorris/9958994804/"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https://www.sfmoma.org/artwork/2016.75.1-10/"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ww.flickr.com/photos/josephmorris/9958994804/"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flickr.com/photos/74568056@N00/2764431960" TargetMode="External"/><Relationship Id="rId2" Type="http://schemas.openxmlformats.org/officeDocument/2006/relationships/slide" Target="../slides/slide31.xml"/><Relationship Id="rId1" Type="http://schemas.openxmlformats.org/officeDocument/2006/relationships/notesMaster" Target="../notesMasters/notesMaster1.xml"/><Relationship Id="rId5" Type="http://schemas.openxmlformats.org/officeDocument/2006/relationships/hyperlink" Target="https://www.flickr.com/people/worldbank/" TargetMode="External"/><Relationship Id="rId4" Type="http://schemas.openxmlformats.org/officeDocument/2006/relationships/hyperlink" Target="https://creativecommons.org/licenses/by-nc-nd/2.0/" TargetMode="Externa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khanacademy.org/humanities/art-asia/imperial-china/x97ec695a:people-s-republic-of-china-1949present/a/ai-weiwei-remembering-and-the-politics-of-dissent" TargetMode="External"/><Relationship Id="rId2" Type="http://schemas.openxmlformats.org/officeDocument/2006/relationships/slide" Target="../slides/slide32.xml"/><Relationship Id="rId1" Type="http://schemas.openxmlformats.org/officeDocument/2006/relationships/notesMaster" Target="../notesMasters/notesMaster1.xml"/><Relationship Id="rId5" Type="http://schemas.openxmlformats.org/officeDocument/2006/relationships/hyperlink" Target="https://www.flickr.com/people/kindee/" TargetMode="External"/><Relationship Id="rId4" Type="http://schemas.openxmlformats.org/officeDocument/2006/relationships/hyperlink" Target="https://creativecommons.org/licenses/by-nd/2.0/" TargetMode="Externa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creativecommons.org/licenses/by-nd/2.0/"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s://www.flickr.com/people/kindee/" TargetMode="Externa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www.youtube.com/watch?v=MVnH8ou3Kd4"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inquiriesjournal.com/articles/1661/appropriation-in-contemporary-art"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 name="Google Shape;37;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4" name="Google Shape;94;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Image source: https://en.wikipedia.org/wiki/Tiananmen_Square</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Image Source: https://en.wikipedia.org/wiki/Tiananmen_Square</a:t>
            </a:r>
            <a:endParaRPr>
              <a:solidFill>
                <a:schemeClr val="dk1"/>
              </a:solidFill>
            </a:endParaRPr>
          </a:p>
          <a:p>
            <a:pPr marL="0" lvl="0" indent="0" algn="l" rtl="0">
              <a:spcBef>
                <a:spcPts val="0"/>
              </a:spcBef>
              <a:spcAft>
                <a:spcPts val="0"/>
              </a:spcAft>
              <a:buNone/>
            </a:pPr>
            <a:endParaRPr/>
          </a:p>
        </p:txBody>
      </p:sp>
      <p:sp>
        <p:nvSpPr>
          <p:cNvPr id="101" name="Google Shape;101;p1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d671fbf996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d671fbf99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Source of photo and text: https://en.wikipedia.org/wiki/Mao_Zedong</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Image Source: https://en.wikipedia.org/wiki/Tiananmen_Square</a:t>
            </a:r>
            <a:endParaRPr>
              <a:solidFill>
                <a:schemeClr val="dk1"/>
              </a:solidFill>
            </a:endParaRPr>
          </a:p>
          <a:p>
            <a:pPr marL="0" lvl="0" indent="0" algn="l" rtl="0">
              <a:spcBef>
                <a:spcPts val="0"/>
              </a:spcBef>
              <a:spcAft>
                <a:spcPts val="0"/>
              </a:spcAft>
              <a:buNone/>
            </a:pPr>
            <a:endParaRPr/>
          </a:p>
        </p:txBody>
      </p:sp>
      <p:sp>
        <p:nvSpPr>
          <p:cNvPr id="118" name="Google Shape;118;p1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Image Source: https://en.wikipedia.org/wiki/Tiananmen_Square</a:t>
            </a:r>
            <a:endParaRPr>
              <a:solidFill>
                <a:schemeClr val="dk1"/>
              </a:solidFill>
            </a:endParaRPr>
          </a:p>
          <a:p>
            <a:pPr marL="0" lvl="0" indent="0" algn="l" rtl="0">
              <a:spcBef>
                <a:spcPts val="0"/>
              </a:spcBef>
              <a:spcAft>
                <a:spcPts val="0"/>
              </a:spcAft>
              <a:buNone/>
            </a:pPr>
            <a:endParaRPr/>
          </a:p>
        </p:txBody>
      </p:sp>
      <p:sp>
        <p:nvSpPr>
          <p:cNvPr id="126" name="Google Shape;126;p1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CLASS DISCUSSION</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 name="Google Shape;139;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5" name="Google Shape;145;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US"/>
              <a:t>Image Source: </a:t>
            </a:r>
            <a:r>
              <a:rPr lang="en-US" u="sng">
                <a:solidFill>
                  <a:schemeClr val="hlink"/>
                </a:solidFill>
                <a:hlinkClick r:id="rId3"/>
              </a:rPr>
              <a:t>https://www.youtube.com/watch?v=VbKroPF3W5Q</a:t>
            </a:r>
            <a:endParaRPr/>
          </a:p>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u="sng">
                <a:solidFill>
                  <a:schemeClr val="hlink"/>
                </a:solidFill>
                <a:hlinkClick r:id="rId3"/>
              </a:rPr>
              <a:t>https://www.youtube.com/watch?v=VbKroPF3W5Q</a:t>
            </a:r>
            <a:endParaRPr/>
          </a:p>
          <a:p>
            <a:pPr marL="0" marR="0" lvl="0" indent="0" algn="l" rtl="0">
              <a:lnSpc>
                <a:spcPct val="100000"/>
              </a:lnSpc>
              <a:spcBef>
                <a:spcPts val="0"/>
              </a:spcBef>
              <a:spcAft>
                <a:spcPts val="0"/>
              </a:spcAft>
              <a:buClr>
                <a:srgbClr val="000000"/>
              </a:buClr>
              <a:buSzPts val="1100"/>
              <a:buFont typeface="Arial"/>
              <a:buNone/>
            </a:pPr>
            <a:r>
              <a:rPr lang="en-US"/>
              <a:t>This is an excellent and impartial presentation of the facts by Al Jazeera. It contains numerous first person accounts of the events, 23 minutes.</a:t>
            </a:r>
            <a:endParaRPr/>
          </a:p>
          <a:p>
            <a:pPr marL="0" marR="0" lvl="0" indent="0" algn="l" rtl="0">
              <a:lnSpc>
                <a:spcPct val="100000"/>
              </a:lnSpc>
              <a:spcBef>
                <a:spcPts val="0"/>
              </a:spcBef>
              <a:spcAft>
                <a:spcPts val="0"/>
              </a:spcAft>
              <a:buClr>
                <a:srgbClr val="000000"/>
              </a:buClr>
              <a:buSzPts val="1100"/>
              <a:buFont typeface="Arial"/>
              <a:buNone/>
            </a:pP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d7a3ece322_0_1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d7a3ece322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Google Shape;4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 name="Google Shape;4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7" name="Google Shape;167;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US" sz="1100" b="0" i="0" u="none" strike="noStrike" cap="none">
                <a:solidFill>
                  <a:srgbClr val="000000"/>
                </a:solidFill>
                <a:latin typeface="Arial"/>
                <a:ea typeface="Arial"/>
                <a:cs typeface="Arial"/>
                <a:sym typeface="Arial"/>
              </a:rPr>
              <a:t>Source: </a:t>
            </a:r>
            <a:r>
              <a:rPr lang="en-US" u="sng">
                <a:solidFill>
                  <a:schemeClr val="hlink"/>
                </a:solidFill>
                <a:hlinkClick r:id="rId3"/>
              </a:rPr>
              <a:t>https://en.wikipedia.org/wiki/Beijing_National_Stadium</a:t>
            </a:r>
            <a:endParaRPr/>
          </a:p>
          <a:p>
            <a:pPr marL="0" marR="0" lvl="0" indent="0" algn="l" rtl="0">
              <a:lnSpc>
                <a:spcPct val="100000"/>
              </a:lnSpc>
              <a:spcBef>
                <a:spcPts val="0"/>
              </a:spcBef>
              <a:spcAft>
                <a:spcPts val="0"/>
              </a:spcAft>
              <a:buNone/>
            </a:pPr>
            <a:r>
              <a:rPr lang="en-US" sz="1100" b="0" i="0" u="none" strike="noStrike" cap="none">
                <a:solidFill>
                  <a:srgbClr val="000000"/>
                </a:solidFill>
                <a:latin typeface="Arial"/>
                <a:ea typeface="Arial"/>
                <a:cs typeface="Arial"/>
                <a:sym typeface="Arial"/>
              </a:rPr>
              <a:t> Beijing National Stadium, officially the National Stadium, also known as the Bird's Nest, is a stadium in Beijing. The stadium (BNS) was jointly designed by architects Jacques Herzog and Pierre de Meuron of Herzog &amp; de Meuron, project architect Stefan Marbach, artist Ai Weiwei, and CADG which was led by chief architect Li Xinggang. The stadium was designed for use throughout the 2008 Summer Olympics and Paralympics and will be used again in the 2022 Winter Olympics and Paralympics. Photo of Ai Weiwei: https://www.flickr.com/photos/a-weidinger/25056718692</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6" name="Google Shape;176;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0" algn="l" rtl="0">
              <a:lnSpc>
                <a:spcPct val="100000"/>
              </a:lnSpc>
              <a:spcBef>
                <a:spcPts val="0"/>
              </a:spcBef>
              <a:spcAft>
                <a:spcPts val="0"/>
              </a:spcAft>
              <a:buNone/>
            </a:pPr>
            <a:r>
              <a:rPr lang="en-US" b="1">
                <a:solidFill>
                  <a:schemeClr val="dk1"/>
                </a:solidFill>
              </a:rPr>
              <a:t>Image Source:</a:t>
            </a:r>
            <a:r>
              <a:rPr lang="en-US">
                <a:solidFill>
                  <a:schemeClr val="dk1"/>
                </a:solidFill>
              </a:rPr>
              <a:t> </a:t>
            </a:r>
            <a:r>
              <a:rPr lang="en-US" u="sng">
                <a:solidFill>
                  <a:schemeClr val="hlink"/>
                </a:solidFill>
                <a:hlinkClick r:id="rId3"/>
              </a:rPr>
              <a:t>https://www.flickr.com/photos/josephmorris/9958994804/</a:t>
            </a:r>
            <a:endParaRPr>
              <a:solidFill>
                <a:schemeClr val="dk1"/>
              </a:solidFill>
            </a:endParaRPr>
          </a:p>
          <a:p>
            <a:pPr marL="457200" lvl="0" indent="0" algn="l" rtl="0">
              <a:lnSpc>
                <a:spcPct val="100000"/>
              </a:lnSpc>
              <a:spcBef>
                <a:spcPts val="0"/>
              </a:spcBef>
              <a:spcAft>
                <a:spcPts val="0"/>
              </a:spcAft>
              <a:buNone/>
            </a:pPr>
            <a:endParaRPr>
              <a:solidFill>
                <a:schemeClr val="dk1"/>
              </a:solidFill>
            </a:endParaRPr>
          </a:p>
          <a:p>
            <a:pPr marL="457200" lvl="0" indent="0" algn="l" rtl="0">
              <a:lnSpc>
                <a:spcPct val="100000"/>
              </a:lnSpc>
              <a:spcBef>
                <a:spcPts val="0"/>
              </a:spcBef>
              <a:spcAft>
                <a:spcPts val="0"/>
              </a:spcAft>
              <a:buNone/>
            </a:pPr>
            <a:r>
              <a:rPr lang="en-US" b="1">
                <a:solidFill>
                  <a:schemeClr val="dk1"/>
                </a:solidFill>
              </a:rPr>
              <a:t>Text Source: </a:t>
            </a:r>
            <a:r>
              <a:rPr lang="en-US" u="sng">
                <a:solidFill>
                  <a:schemeClr val="hlink"/>
                </a:solidFill>
                <a:hlinkClick r:id="rId4"/>
              </a:rPr>
              <a:t>https://www.guggenheim-bilbao.eus/en/learn/schools/teachers-guides/ai-weiwei-dropping-han-dynasty-urn-1995</a:t>
            </a:r>
            <a:endParaRPr>
              <a:solidFill>
                <a:schemeClr val="dk1"/>
              </a:solidFill>
            </a:endParaRPr>
          </a:p>
          <a:p>
            <a:pPr marL="457200" lvl="0" indent="0" algn="l" rtl="0">
              <a:lnSpc>
                <a:spcPct val="100000"/>
              </a:lnSpc>
              <a:spcBef>
                <a:spcPts val="0"/>
              </a:spcBef>
              <a:spcAft>
                <a:spcPts val="0"/>
              </a:spcAft>
              <a:buNone/>
            </a:pPr>
            <a:r>
              <a:rPr lang="en-US" b="1"/>
              <a:t>POSSIBLE ADDITIONAL </a:t>
            </a:r>
            <a:r>
              <a:rPr lang="en-US" sz="1100" b="1" i="0" u="none" strike="noStrike" cap="none">
                <a:solidFill>
                  <a:srgbClr val="000000"/>
                </a:solidFill>
              </a:rPr>
              <a:t>ACTIVITIES:</a:t>
            </a:r>
            <a:endParaRPr b="1"/>
          </a:p>
          <a:p>
            <a:pPr marL="457200" lvl="0" indent="0" algn="l" rtl="0">
              <a:lnSpc>
                <a:spcPct val="100000"/>
              </a:lnSpc>
              <a:spcBef>
                <a:spcPts val="0"/>
              </a:spcBef>
              <a:spcAft>
                <a:spcPts val="0"/>
              </a:spcAft>
              <a:buNone/>
            </a:pPr>
            <a:r>
              <a:rPr lang="en-US" sz="1100" b="0" i="0" u="none" strike="noStrike" cap="none">
                <a:solidFill>
                  <a:srgbClr val="000000"/>
                </a:solidFill>
                <a:latin typeface="Arial"/>
                <a:ea typeface="Arial"/>
                <a:cs typeface="Arial"/>
                <a:sym typeface="Arial"/>
              </a:rPr>
              <a:t>In order to create </a:t>
            </a:r>
            <a:r>
              <a:rPr lang="en-US"/>
              <a:t>his</a:t>
            </a:r>
            <a:r>
              <a:rPr lang="en-US" sz="1100" b="0" i="0" u="none" strike="noStrike" cap="none">
                <a:solidFill>
                  <a:srgbClr val="000000"/>
                </a:solidFill>
                <a:latin typeface="Arial"/>
                <a:ea typeface="Arial"/>
                <a:cs typeface="Arial"/>
                <a:sym typeface="Arial"/>
              </a:rPr>
              <a:t> work, the photographer shot several photos in rapid succession, and two urns, not one, were used because Ai’s photographer was unable to capture the first urn’s fall to the ground. The effect of these three photographs aligned in succession recalls stop-motion animation. Traditional stop-motion animation is a complicated, time-consuming process, but the emergence of free, automated software apps has made it something anyone can try. Ask students to experiment with capturing motion through a series of still photographs.</a:t>
            </a:r>
            <a:endParaRPr/>
          </a:p>
          <a:p>
            <a:pPr marL="457200" lvl="0" indent="0" algn="l" rtl="0">
              <a:lnSpc>
                <a:spcPct val="100000"/>
              </a:lnSpc>
              <a:spcBef>
                <a:spcPts val="0"/>
              </a:spcBef>
              <a:spcAft>
                <a:spcPts val="0"/>
              </a:spcAft>
              <a:buNone/>
            </a:pPr>
            <a:r>
              <a:rPr lang="en-US" sz="1100" b="0" i="0" u="none" strike="noStrike" cap="none">
                <a:solidFill>
                  <a:srgbClr val="000000"/>
                </a:solidFill>
                <a:latin typeface="Arial"/>
                <a:ea typeface="Arial"/>
                <a:cs typeface="Arial"/>
                <a:sym typeface="Arial"/>
              </a:rPr>
              <a:t>Ai is able to call attention to social issues through his art. Ask students to identify an issue they feel strongly about. How might they create a work that calls attention to that issue?</a:t>
            </a:r>
            <a:endParaRPr/>
          </a:p>
          <a:p>
            <a:pPr marL="457200" lvl="0" indent="0" algn="l" rtl="0">
              <a:lnSpc>
                <a:spcPct val="100000"/>
              </a:lnSpc>
              <a:spcBef>
                <a:spcPts val="0"/>
              </a:spcBef>
              <a:spcAft>
                <a:spcPts val="0"/>
              </a:spcAft>
              <a:buNone/>
            </a:pPr>
            <a:br>
              <a:rPr lang="en-US"/>
            </a:b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1" name="Google Shape;191;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7" name="Google Shape;197;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Clr>
                <a:schemeClr val="dk1"/>
              </a:buClr>
              <a:buSzPts val="1100"/>
              <a:buFont typeface="Arial"/>
              <a:buNone/>
            </a:pPr>
            <a:r>
              <a:rPr lang="en-US" b="1">
                <a:solidFill>
                  <a:schemeClr val="dk1"/>
                </a:solidFill>
              </a:rPr>
              <a:t>Image Source: </a:t>
            </a:r>
            <a:r>
              <a:rPr lang="en-US" u="sng">
                <a:solidFill>
                  <a:srgbClr val="0563C1"/>
                </a:solidFill>
                <a:hlinkClick r:id="rId3">
                  <a:extLst>
                    <a:ext uri="{A12FA001-AC4F-418D-AE19-62706E023703}">
                      <ahyp:hlinkClr xmlns:ahyp="http://schemas.microsoft.com/office/drawing/2018/hyperlinkcolor" val="tx"/>
                    </a:ext>
                  </a:extLst>
                </a:hlinkClick>
              </a:rPr>
              <a:t>https://www.flickr.com/photos/josephmorris/9958994804/</a:t>
            </a:r>
            <a:endParaRPr>
              <a:solidFill>
                <a:schemeClr val="dk1"/>
              </a:solidFill>
            </a:endParaRPr>
          </a:p>
          <a:p>
            <a:pPr marL="457200" lvl="0" indent="0" algn="l" rtl="0">
              <a:spcBef>
                <a:spcPts val="0"/>
              </a:spcBef>
              <a:spcAft>
                <a:spcPts val="0"/>
              </a:spcAft>
              <a:buClr>
                <a:schemeClr val="dk1"/>
              </a:buClr>
              <a:buSzPts val="1100"/>
              <a:buFont typeface="Arial"/>
              <a:buNone/>
            </a:pPr>
            <a:endParaRPr>
              <a:solidFill>
                <a:schemeClr val="dk1"/>
              </a:solidFill>
            </a:endParaRPr>
          </a:p>
          <a:p>
            <a:pPr marL="457200" lvl="0" indent="0" algn="l" rtl="0">
              <a:spcBef>
                <a:spcPts val="0"/>
              </a:spcBef>
              <a:spcAft>
                <a:spcPts val="0"/>
              </a:spcAft>
              <a:buClr>
                <a:schemeClr val="dk1"/>
              </a:buClr>
              <a:buSzPts val="1100"/>
              <a:buFont typeface="Arial"/>
              <a:buNone/>
            </a:pPr>
            <a:r>
              <a:rPr lang="en-US" b="1">
                <a:solidFill>
                  <a:schemeClr val="dk1"/>
                </a:solidFill>
              </a:rPr>
              <a:t>Text Source: </a:t>
            </a:r>
            <a:r>
              <a:rPr lang="en-US" u="sng">
                <a:solidFill>
                  <a:srgbClr val="0563C1"/>
                </a:solidFill>
                <a:hlinkClick r:id="rId4">
                  <a:extLst>
                    <a:ext uri="{A12FA001-AC4F-418D-AE19-62706E023703}">
                      <ahyp:hlinkClr xmlns:ahyp="http://schemas.microsoft.com/office/drawing/2018/hyperlinkcolor" val="tx"/>
                    </a:ext>
                  </a:extLst>
                </a:hlinkClick>
              </a:rPr>
              <a:t>https://www.guggenheim-bilbao.eus/en/learn/schools/teachers-guides/ai-weiwei-dropping-han-dynasty-urn-1995</a:t>
            </a:r>
            <a:endParaRPr>
              <a:solidFill>
                <a:schemeClr val="dk1"/>
              </a:solidFill>
            </a:endParaRPr>
          </a:p>
          <a:p>
            <a:pPr marL="457200" lvl="0" indent="0" algn="l" rtl="0">
              <a:spcBef>
                <a:spcPts val="0"/>
              </a:spcBef>
              <a:spcAft>
                <a:spcPts val="0"/>
              </a:spcAft>
              <a:buNone/>
            </a:pPr>
            <a:r>
              <a:rPr lang="en-US">
                <a:solidFill>
                  <a:schemeClr val="dk1"/>
                </a:solidFill>
              </a:rPr>
              <a:t>One of Ai’s most famous pieces, incorporates what Ai has called a “cultural readymade.” The work captures Ai as he drops a 2,000-year-old ceremonial urn, allowing it to smash to the floor at his feet. Not only did this artifact have considerable value, it also had symbolic and cultural worth. The Han dynasty (206 BCE–220 CE) is considered a defining period in the history of Chinese civilization, and to deliberately break an iconic form from that era is equivalent to tossing away an entire inheritance of cultural meaning about China. With this work, Ai began his ongoing use of antique readymade objects, demonstrating his questioning attitude toward how and by whom cultural values are created.</a:t>
            </a:r>
            <a:endParaRPr>
              <a:solidFill>
                <a:schemeClr val="dk1"/>
              </a:solidFill>
            </a:endParaRPr>
          </a:p>
          <a:p>
            <a:pPr marL="457200" lvl="0" indent="0" algn="l" rtl="0">
              <a:spcBef>
                <a:spcPts val="0"/>
              </a:spcBef>
              <a:spcAft>
                <a:spcPts val="0"/>
              </a:spcAft>
              <a:buNone/>
            </a:pPr>
            <a:r>
              <a:rPr lang="en-US">
                <a:solidFill>
                  <a:schemeClr val="dk1"/>
                </a:solidFill>
              </a:rPr>
              <a:t>Some were outraged by this work, calling it an act of desecration. Ai countered by saying, “Chairman Mao used to tell us that we can only build a new world if we destroy the old one.” This statement refers to the widespread destruction of antiquities during </a:t>
            </a:r>
            <a:r>
              <a:rPr lang="en-US" b="1">
                <a:solidFill>
                  <a:schemeClr val="dk1"/>
                </a:solidFill>
              </a:rPr>
              <a:t>China’s Cultural Revolution </a:t>
            </a:r>
            <a:r>
              <a:rPr lang="en-US">
                <a:solidFill>
                  <a:schemeClr val="dk1"/>
                </a:solidFill>
              </a:rPr>
              <a:t>(1966–76) and the instruction that in order to build a new society one must destroy the </a:t>
            </a:r>
            <a:r>
              <a:rPr lang="en-US" i="1">
                <a:solidFill>
                  <a:schemeClr val="dk1"/>
                </a:solidFill>
              </a:rPr>
              <a:t>si jiu </a:t>
            </a:r>
            <a:r>
              <a:rPr lang="en-US">
                <a:solidFill>
                  <a:schemeClr val="dk1"/>
                </a:solidFill>
              </a:rPr>
              <a:t>(Four Olds): old customs, habits, culture, and ideas. By dropping the urn, Ai lets go of the social and cultural structures that impart value.</a:t>
            </a:r>
            <a:endParaRPr>
              <a:solidFill>
                <a:schemeClr val="dk1"/>
              </a:solidFill>
            </a:endParaRPr>
          </a:p>
          <a:p>
            <a:pPr marL="457200" lvl="0" indent="0" algn="l" rtl="0">
              <a:spcBef>
                <a:spcPts val="0"/>
              </a:spcBef>
              <a:spcAft>
                <a:spcPts val="0"/>
              </a:spcAft>
              <a:buNone/>
            </a:pPr>
            <a:r>
              <a:rPr lang="en-US">
                <a:solidFill>
                  <a:schemeClr val="dk1"/>
                </a:solidFill>
              </a:rPr>
              <a:t>Possible QUESTIONS:</a:t>
            </a:r>
            <a:endParaRPr>
              <a:solidFill>
                <a:schemeClr val="dk1"/>
              </a:solidFill>
            </a:endParaRPr>
          </a:p>
          <a:p>
            <a:pPr marL="457200" lvl="0" indent="0" algn="l" rtl="0">
              <a:spcBef>
                <a:spcPts val="0"/>
              </a:spcBef>
              <a:spcAft>
                <a:spcPts val="0"/>
              </a:spcAft>
              <a:buNone/>
            </a:pPr>
            <a:r>
              <a:rPr lang="en-US">
                <a:solidFill>
                  <a:schemeClr val="dk1"/>
                </a:solidFill>
              </a:rPr>
              <a:t>Ask students to describe what is happening in this work.</a:t>
            </a:r>
            <a:endParaRPr>
              <a:solidFill>
                <a:schemeClr val="dk1"/>
              </a:solidFill>
            </a:endParaRPr>
          </a:p>
          <a:p>
            <a:pPr marL="457200" lvl="0" indent="0" algn="l" rtl="0">
              <a:spcBef>
                <a:spcPts val="0"/>
              </a:spcBef>
              <a:spcAft>
                <a:spcPts val="0"/>
              </a:spcAft>
              <a:buNone/>
            </a:pPr>
            <a:r>
              <a:rPr lang="en-US">
                <a:solidFill>
                  <a:schemeClr val="dk1"/>
                </a:solidFill>
              </a:rPr>
              <a:t>Discuss the meaning of Ai’s statement regarding this work: “It’s powerful only because someone thinks it’s powerful and invests value in the object.”</a:t>
            </a:r>
            <a:endParaRPr>
              <a:solidFill>
                <a:schemeClr val="dk1"/>
              </a:solidFill>
            </a:endParaRPr>
          </a:p>
          <a:p>
            <a:pPr marL="457200" lvl="0" indent="0" algn="l" rtl="0">
              <a:spcBef>
                <a:spcPts val="0"/>
              </a:spcBef>
              <a:spcAft>
                <a:spcPts val="0"/>
              </a:spcAft>
              <a:buNone/>
            </a:pPr>
            <a:r>
              <a:rPr lang="en-US">
                <a:solidFill>
                  <a:schemeClr val="dk1"/>
                </a:solidFill>
              </a:rPr>
              <a:t>How has Ai used elements of shock and surprise in this work?</a:t>
            </a:r>
            <a:endParaRPr>
              <a:solidFill>
                <a:schemeClr val="dk1"/>
              </a:solidFill>
            </a:endParaRPr>
          </a:p>
          <a:p>
            <a:pPr marL="457200" lvl="0" indent="0" algn="l" rtl="0">
              <a:spcBef>
                <a:spcPts val="0"/>
              </a:spcBef>
              <a:spcAft>
                <a:spcPts val="0"/>
              </a:spcAft>
              <a:buNone/>
            </a:pPr>
            <a:r>
              <a:rPr lang="en-US">
                <a:solidFill>
                  <a:schemeClr val="dk1"/>
                </a:solidFill>
              </a:rPr>
              <a:t>These photographs of Ai dropping a 2,000-year-old Han dynasty urn capture a moment when tradition is challenged by new values. Some might view this act as pure vandalism, while others will see it as an artistic statement that challenges the status quo. Discuss and debate these questions with your students. Which aspects of tradition do they think should be preserved? Which traditions do they think should be reexamined and revised?</a:t>
            </a:r>
            <a:endParaRPr>
              <a:solidFill>
                <a:schemeClr val="dk1"/>
              </a:solidFill>
            </a:endParaRPr>
          </a:p>
          <a:p>
            <a:pPr marL="457200" lvl="0" indent="0" algn="l" rtl="0">
              <a:spcBef>
                <a:spcPts val="0"/>
              </a:spcBef>
              <a:spcAft>
                <a:spcPts val="0"/>
              </a:spcAft>
              <a:buNone/>
            </a:pP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4" name="Google Shape;204;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0" algn="l" rtl="0">
              <a:lnSpc>
                <a:spcPct val="100000"/>
              </a:lnSpc>
              <a:spcBef>
                <a:spcPts val="0"/>
              </a:spcBef>
              <a:spcAft>
                <a:spcPts val="0"/>
              </a:spcAft>
              <a:buNone/>
            </a:pPr>
            <a:r>
              <a:rPr lang="en-US" b="1"/>
              <a:t>Ai Weiwei Image Source</a:t>
            </a:r>
            <a:r>
              <a:rPr lang="en-US"/>
              <a:t>: https://www.flickr.com/photos/joelogon/8123134150/</a:t>
            </a:r>
            <a:endParaRPr/>
          </a:p>
          <a:p>
            <a:pPr marL="457200" lvl="0" indent="0" algn="l" rtl="0">
              <a:lnSpc>
                <a:spcPct val="100000"/>
              </a:lnSpc>
              <a:spcBef>
                <a:spcPts val="0"/>
              </a:spcBef>
              <a:spcAft>
                <a:spcPts val="0"/>
              </a:spcAft>
              <a:buNone/>
            </a:pPr>
            <a:r>
              <a:rPr lang="en-US" b="1"/>
              <a:t>Text Source:</a:t>
            </a:r>
            <a:r>
              <a:rPr lang="en-US"/>
              <a:t> https://www.phillips.com/detail/ai-weiwei/UK010119/17</a:t>
            </a:r>
            <a:endParaRPr/>
          </a:p>
          <a:p>
            <a:pPr marL="457200" lvl="0" indent="0" algn="l" rtl="0">
              <a:lnSpc>
                <a:spcPct val="100000"/>
              </a:lnSpc>
              <a:spcBef>
                <a:spcPts val="0"/>
              </a:spcBef>
              <a:spcAft>
                <a:spcPts val="0"/>
              </a:spcAft>
              <a:buNone/>
            </a:pPr>
            <a:r>
              <a:rPr lang="en-US" sz="1100" b="0" i="0" u="none" strike="noStrike" cap="none">
                <a:solidFill>
                  <a:srgbClr val="000000"/>
                </a:solidFill>
                <a:latin typeface="Arial"/>
                <a:ea typeface="Arial"/>
                <a:cs typeface="Arial"/>
                <a:sym typeface="Arial"/>
              </a:rPr>
              <a:t>Adorning a treasured relic from the </a:t>
            </a:r>
            <a:r>
              <a:rPr lang="en-US"/>
              <a:t>Neolithic Age </a:t>
            </a:r>
            <a:r>
              <a:rPr lang="en-US" sz="1100" b="0" i="0" u="none" strike="noStrike" cap="none">
                <a:solidFill>
                  <a:srgbClr val="000000"/>
                </a:solidFill>
                <a:latin typeface="Arial"/>
                <a:ea typeface="Arial"/>
                <a:cs typeface="Arial"/>
                <a:sym typeface="Arial"/>
              </a:rPr>
              <a:t>coalesces ancient tradition and contemporary iconography. The aged surface of the </a:t>
            </a:r>
            <a:r>
              <a:rPr lang="en-US"/>
              <a:t>vase</a:t>
            </a:r>
            <a:r>
              <a:rPr lang="en-US" sz="1100" b="0" i="0" u="none" strike="noStrike" cap="none">
                <a:solidFill>
                  <a:srgbClr val="000000"/>
                </a:solidFill>
                <a:latin typeface="Arial"/>
                <a:ea typeface="Arial"/>
                <a:cs typeface="Arial"/>
                <a:sym typeface="Arial"/>
              </a:rPr>
              <a:t>, brimming with historical import, is smeared by bright commercial script and suddenly re-purposed into a symbol of modernity, boldness, and defiance. As it wraps itself around the vestige, the logo invites the viewer to reflect on a number of present-day issues, including the crucial subject of mass production.</a:t>
            </a:r>
            <a:r>
              <a:rPr lang="en-US"/>
              <a:t> </a:t>
            </a:r>
            <a:r>
              <a:rPr lang="en-US" sz="1100" b="0" i="0" u="none" strike="noStrike" cap="none">
                <a:solidFill>
                  <a:srgbClr val="000000"/>
                </a:solidFill>
                <a:latin typeface="Arial"/>
                <a:ea typeface="Arial"/>
                <a:cs typeface="Arial"/>
                <a:sym typeface="Arial"/>
              </a:rPr>
              <a:t>Executed in </a:t>
            </a:r>
            <a:r>
              <a:rPr lang="en-US"/>
              <a:t>2007</a:t>
            </a:r>
            <a:r>
              <a:rPr lang="en-US" sz="1100" b="0" i="0" u="none" strike="noStrike" cap="none">
                <a:solidFill>
                  <a:srgbClr val="000000"/>
                </a:solidFill>
                <a:latin typeface="Arial"/>
                <a:ea typeface="Arial"/>
                <a:cs typeface="Arial"/>
                <a:sym typeface="Arial"/>
              </a:rPr>
              <a:t>, </a:t>
            </a:r>
            <a:r>
              <a:rPr lang="en-US" sz="1100" b="0" i="1" u="none" strike="noStrike" cap="none">
                <a:solidFill>
                  <a:srgbClr val="000000"/>
                </a:solidFill>
                <a:latin typeface="Arial"/>
                <a:ea typeface="Arial"/>
                <a:cs typeface="Arial"/>
                <a:sym typeface="Arial"/>
              </a:rPr>
              <a:t>Coca-Cola Vase </a:t>
            </a:r>
            <a:r>
              <a:rPr lang="en-US" sz="1100" b="0" i="0" u="none" strike="noStrike" cap="none">
                <a:solidFill>
                  <a:srgbClr val="000000"/>
                </a:solidFill>
                <a:latin typeface="Arial"/>
                <a:ea typeface="Arial"/>
                <a:cs typeface="Arial"/>
                <a:sym typeface="Arial"/>
              </a:rPr>
              <a:t>belongs to Ai’s eponymous series commenced shortly after the artist’s return to China in 1994, following a decade of living in America. Having arrived in the United States in 1981, Ai discovered Andy Warhol’s iconic processed images. </a:t>
            </a:r>
            <a:r>
              <a:rPr lang="en-US" sz="1100" b="1" i="0" u="none" strike="noStrike" cap="none">
                <a:solidFill>
                  <a:srgbClr val="000000"/>
                </a:solidFill>
                <a:latin typeface="Arial"/>
                <a:ea typeface="Arial"/>
                <a:cs typeface="Arial"/>
                <a:sym typeface="Arial"/>
              </a:rPr>
              <a:t>Within a culture where ‘the richest consumers buy essentially the same thing as the poorest...a Coke is a Coke and no amount of money can get you a better Coke than the one the bum on the corner is drinking’ (Andy Warhol, quoted in The Philosophy of Andy Warhol: (From A to B and Back Again), New York, 1975, p. 100).</a:t>
            </a:r>
            <a:r>
              <a:rPr lang="en-US" sz="1100" b="0" i="0" u="none" strike="noStrike" cap="none">
                <a:solidFill>
                  <a:srgbClr val="000000"/>
                </a:solidFill>
                <a:latin typeface="Arial"/>
                <a:ea typeface="Arial"/>
                <a:cs typeface="Arial"/>
                <a:sym typeface="Arial"/>
              </a:rPr>
              <a:t> Reflecting on the precious quality of </a:t>
            </a:r>
            <a:r>
              <a:rPr lang="en-US"/>
              <a:t>ancient vases</a:t>
            </a:r>
            <a:r>
              <a:rPr lang="en-US" sz="1100" b="0" i="0" u="none" strike="noStrike" cap="none">
                <a:solidFill>
                  <a:srgbClr val="000000"/>
                </a:solidFill>
                <a:latin typeface="Arial"/>
                <a:ea typeface="Arial"/>
                <a:cs typeface="Arial"/>
                <a:sym typeface="Arial"/>
              </a:rPr>
              <a:t> in contrast to the easy accessibility and pervasiveness of soft-drink Coca-Colas, Ai remarked, ‘every day I went to the antique market, but I didn’t have much to do. So one day I Coca Cola’d a pot, because it reminded me of a Coca-Cola souvenir plate I once bought in Atlantic City’ (Ai Weiwei, quoted in ‘It Is Impossible to Simplify My Feelings About China: Ai Weiwei on His Controversial Art, in 2006’, ARTnews, 7 August 2015, online). Shedding the </a:t>
            </a:r>
            <a:r>
              <a:rPr lang="en-US"/>
              <a:t>vases</a:t>
            </a:r>
            <a:r>
              <a:rPr lang="en-US" sz="1100" b="0" i="0" u="none" strike="noStrike" cap="none">
                <a:solidFill>
                  <a:srgbClr val="000000"/>
                </a:solidFill>
                <a:latin typeface="Arial"/>
                <a:ea typeface="Arial"/>
                <a:cs typeface="Arial"/>
                <a:sym typeface="Arial"/>
              </a:rPr>
              <a:t> of their anthropological importance, Ai’s irreverent gesture transforms them into products of contemporary culture.</a:t>
            </a:r>
            <a:r>
              <a:rPr lang="en-US"/>
              <a:t>  </a:t>
            </a:r>
            <a:endParaRPr/>
          </a:p>
          <a:p>
            <a:pPr marL="457200" lvl="0" indent="0" algn="l" rtl="0">
              <a:lnSpc>
                <a:spcPct val="100000"/>
              </a:lnSpc>
              <a:spcBef>
                <a:spcPts val="0"/>
              </a:spcBef>
              <a:spcAft>
                <a:spcPts val="0"/>
              </a:spcAft>
              <a:buNone/>
            </a:pPr>
            <a:r>
              <a:rPr lang="en-US" b="1"/>
              <a:t>Warhol Image Source:</a:t>
            </a:r>
            <a:r>
              <a:rPr lang="en-US"/>
              <a:t> https://en.wikipedia.org/wiki/Green_Coca-Cola_Bottles</a:t>
            </a: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4" name="Google Shape;214;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1" name="Google Shape;221;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8" name="Google Shape;228;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0" algn="l" rtl="0">
              <a:lnSpc>
                <a:spcPct val="100000"/>
              </a:lnSpc>
              <a:spcBef>
                <a:spcPts val="0"/>
              </a:spcBef>
              <a:spcAft>
                <a:spcPts val="0"/>
              </a:spcAft>
              <a:buNone/>
            </a:pPr>
            <a:r>
              <a:rPr lang="en-US" u="sng">
                <a:solidFill>
                  <a:schemeClr val="hlink"/>
                </a:solidFill>
                <a:hlinkClick r:id="rId3"/>
              </a:rPr>
              <a:t>https://art21.org/watch/art-in-the-twenty-first-century/s6/ai-weiwei-in-change-segment/</a:t>
            </a:r>
            <a:r>
              <a:rPr lang="en-US" u="sng"/>
              <a:t> </a:t>
            </a:r>
            <a:endParaRPr/>
          </a:p>
          <a:p>
            <a:pPr marL="457200" marR="0" lvl="0" indent="0" algn="l" rtl="0">
              <a:lnSpc>
                <a:spcPct val="100000"/>
              </a:lnSpc>
              <a:spcBef>
                <a:spcPts val="0"/>
              </a:spcBef>
              <a:spcAft>
                <a:spcPts val="0"/>
              </a:spcAft>
              <a:buNone/>
            </a:pPr>
            <a:r>
              <a:rPr lang="en-US" u="none"/>
              <a:t> 17 min</a:t>
            </a:r>
            <a:endParaRPr/>
          </a:p>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5" name="Google Shape;235;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SzPts val="1100"/>
              <a:buNone/>
            </a:pPr>
            <a:r>
              <a:rPr lang="en-US" b="1">
                <a:solidFill>
                  <a:schemeClr val="dk1"/>
                </a:solidFill>
              </a:rPr>
              <a:t>Image Source:</a:t>
            </a:r>
            <a:r>
              <a:rPr lang="en-US">
                <a:solidFill>
                  <a:schemeClr val="dk1"/>
                </a:solidFill>
              </a:rPr>
              <a:t> </a:t>
            </a:r>
            <a:r>
              <a:rPr lang="en-US" u="sng">
                <a:solidFill>
                  <a:srgbClr val="0563C1"/>
                </a:solidFill>
                <a:hlinkClick r:id="rId3">
                  <a:extLst>
                    <a:ext uri="{A12FA001-AC4F-418D-AE19-62706E023703}">
                      <ahyp:hlinkClr xmlns:ahyp="http://schemas.microsoft.com/office/drawing/2018/hyperlinkcolor" val="tx"/>
                    </a:ext>
                  </a:extLst>
                </a:hlinkClick>
              </a:rPr>
              <a:t>https://www.flickr.com/photos/josephmorris/9958994804/</a:t>
            </a:r>
            <a:endParaRPr/>
          </a:p>
          <a:p>
            <a:pPr marL="0" lvl="0" indent="0" algn="l" rtl="0">
              <a:lnSpc>
                <a:spcPct val="100000"/>
              </a:lnSpc>
              <a:spcBef>
                <a:spcPts val="0"/>
              </a:spcBef>
              <a:spcAft>
                <a:spcPts val="0"/>
              </a:spcAft>
              <a:buSzPts val="1100"/>
              <a:buNone/>
            </a:pPr>
            <a:r>
              <a:rPr lang="en-US" b="1"/>
              <a:t>Note:</a:t>
            </a:r>
            <a:r>
              <a:rPr lang="en-US"/>
              <a:t> visit </a:t>
            </a:r>
            <a:r>
              <a:rPr lang="en-US" u="sng">
                <a:solidFill>
                  <a:schemeClr val="hlink"/>
                </a:solidFill>
                <a:hlinkClick r:id="rId4"/>
              </a:rPr>
              <a:t>https://www.sfmoma.org/artwork/2016.75.1-10/</a:t>
            </a:r>
            <a:r>
              <a:rPr lang="en-US"/>
              <a:t> for a better view of the whole “Colored Vases” artwork.</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ge066aa3118_0_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8" name="Google Shape;48;ge066aa3118_0_4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5" name="Google Shape;245;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b="1">
                <a:solidFill>
                  <a:schemeClr val="dk1"/>
                </a:solidFill>
              </a:rPr>
              <a:t>Image Source:</a:t>
            </a:r>
            <a:r>
              <a:rPr lang="en-US">
                <a:solidFill>
                  <a:schemeClr val="dk1"/>
                </a:solidFill>
              </a:rPr>
              <a:t> </a:t>
            </a:r>
            <a:r>
              <a:rPr lang="en-US" u="sng">
                <a:solidFill>
                  <a:srgbClr val="0563C1"/>
                </a:solidFill>
                <a:hlinkClick r:id="rId3">
                  <a:extLst>
                    <a:ext uri="{A12FA001-AC4F-418D-AE19-62706E023703}">
                      <ahyp:hlinkClr xmlns:ahyp="http://schemas.microsoft.com/office/drawing/2018/hyperlinkcolor" val="tx"/>
                    </a:ext>
                  </a:extLst>
                </a:hlinkClick>
              </a:rPr>
              <a:t>https://www.flickr.com/photos/josephmorris/9958994804/</a:t>
            </a:r>
            <a:endParaRPr>
              <a:solidFill>
                <a:schemeClr val="dk1"/>
              </a:solidFill>
            </a:endParaRPr>
          </a:p>
          <a:p>
            <a:pPr marL="0" marR="0" lvl="0" indent="0" algn="l" rtl="0">
              <a:lnSpc>
                <a:spcPct val="100000"/>
              </a:lnSpc>
              <a:spcBef>
                <a:spcPts val="0"/>
              </a:spcBef>
              <a:spcAft>
                <a:spcPts val="0"/>
              </a:spcAft>
              <a:buClr>
                <a:srgbClr val="000000"/>
              </a:buClr>
              <a:buSzPts val="1100"/>
              <a:buFont typeface="Arial"/>
              <a:buNone/>
            </a:pPr>
            <a:endParaRPr/>
          </a:p>
          <a:p>
            <a:pPr marL="0" lvl="0" indent="0" algn="l" rtl="0">
              <a:lnSpc>
                <a:spcPct val="100000"/>
              </a:lnSpc>
              <a:spcBef>
                <a:spcPts val="0"/>
              </a:spcBef>
              <a:spcAft>
                <a:spcPts val="0"/>
              </a:spcAft>
              <a:buNone/>
            </a:pPr>
            <a:r>
              <a:rPr lang="en-US" sz="1100" b="0" i="0" u="none" strike="noStrike" cap="none">
                <a:solidFill>
                  <a:srgbClr val="000000"/>
                </a:solidFill>
                <a:latin typeface="Arial"/>
                <a:ea typeface="Arial"/>
                <a:cs typeface="Arial"/>
                <a:sym typeface="Arial"/>
              </a:rPr>
              <a:t>What was the first thing you noticed about this work of art? Why do you think you noticed that first?</a:t>
            </a:r>
            <a:endParaRPr/>
          </a:p>
          <a:p>
            <a:pPr marL="0" lvl="0" indent="0" algn="l" rtl="0">
              <a:lnSpc>
                <a:spcPct val="100000"/>
              </a:lnSpc>
              <a:spcBef>
                <a:spcPts val="0"/>
              </a:spcBef>
              <a:spcAft>
                <a:spcPts val="0"/>
              </a:spcAft>
              <a:buNone/>
            </a:pPr>
            <a:r>
              <a:rPr lang="en-US" sz="1100" b="0" i="0" u="none" strike="noStrike" cap="none">
                <a:solidFill>
                  <a:srgbClr val="000000"/>
                </a:solidFill>
                <a:latin typeface="Arial"/>
                <a:ea typeface="Arial"/>
                <a:cs typeface="Arial"/>
                <a:sym typeface="Arial"/>
              </a:rPr>
              <a:t>This work is made out of historic pots that have been painted by the artist. How does the choice of materials contribute to your reaction to the piece?</a:t>
            </a:r>
            <a:endParaRPr/>
          </a:p>
          <a:p>
            <a:pPr marL="0" lvl="0" indent="0" algn="l" rtl="0">
              <a:lnSpc>
                <a:spcPct val="100000"/>
              </a:lnSpc>
              <a:spcBef>
                <a:spcPts val="0"/>
              </a:spcBef>
              <a:spcAft>
                <a:spcPts val="0"/>
              </a:spcAft>
              <a:buNone/>
            </a:pPr>
            <a:r>
              <a:rPr lang="en-US" sz="1100" b="0" i="0" u="none" strike="noStrike" cap="none">
                <a:solidFill>
                  <a:srgbClr val="000000"/>
                </a:solidFill>
                <a:latin typeface="Arial"/>
                <a:ea typeface="Arial"/>
                <a:cs typeface="Arial"/>
                <a:sym typeface="Arial"/>
              </a:rPr>
              <a:t>How does this work compare to your expectations of what a work of art should be, or should look like?</a:t>
            </a:r>
            <a:endParaRPr/>
          </a:p>
          <a:p>
            <a:pPr marL="0" lvl="0" indent="0" algn="l" rtl="0">
              <a:lnSpc>
                <a:spcPct val="100000"/>
              </a:lnSpc>
              <a:spcBef>
                <a:spcPts val="0"/>
              </a:spcBef>
              <a:spcAft>
                <a:spcPts val="0"/>
              </a:spcAft>
              <a:buNone/>
            </a:pPr>
            <a:r>
              <a:rPr lang="en-US" sz="1100" b="0" i="0" u="none" strike="noStrike" cap="none">
                <a:solidFill>
                  <a:srgbClr val="000000"/>
                </a:solidFill>
                <a:latin typeface="Arial"/>
                <a:ea typeface="Arial"/>
                <a:cs typeface="Arial"/>
                <a:sym typeface="Arial"/>
              </a:rPr>
              <a:t>If this work is the artists half of a conversation with you, what would you say back to the artist?</a:t>
            </a:r>
            <a:endParaRPr/>
          </a:p>
          <a:p>
            <a:pPr marL="0" lvl="0" indent="0" algn="l" rtl="0">
              <a:lnSpc>
                <a:spcPct val="100000"/>
              </a:lnSpc>
              <a:spcBef>
                <a:spcPts val="0"/>
              </a:spcBef>
              <a:spcAft>
                <a:spcPts val="0"/>
              </a:spcAft>
              <a:buNone/>
            </a:pPr>
            <a:r>
              <a:rPr lang="en-US" sz="1100" b="0" i="0" u="none" strike="noStrike" cap="none">
                <a:solidFill>
                  <a:srgbClr val="000000"/>
                </a:solidFill>
                <a:latin typeface="Arial"/>
                <a:ea typeface="Arial"/>
                <a:cs typeface="Arial"/>
                <a:sym typeface="Arial"/>
              </a:rPr>
              <a:t>The artist has said: “by changing the meaning of the object, shaking its foundation, we are also changing our own condition. We can question what we are.” What do these pots say about who we are today?</a:t>
            </a:r>
            <a:endParaRPr/>
          </a:p>
          <a:p>
            <a:pPr marL="0" marR="0" lvl="0" indent="0" algn="l" rtl="0">
              <a:lnSpc>
                <a:spcPct val="100000"/>
              </a:lnSpc>
              <a:spcBef>
                <a:spcPts val="0"/>
              </a:spcBef>
              <a:spcAft>
                <a:spcPts val="0"/>
              </a:spcAft>
              <a:buNone/>
            </a:pPr>
            <a:r>
              <a:rPr lang="en-US" b="1"/>
              <a:t>Text source:</a:t>
            </a:r>
            <a:r>
              <a:rPr lang="en-US"/>
              <a:t> https://www.sfmoma.org/read/discussion-questions-ai-weiwei-colored-vases/</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3" name="Google Shape;253;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t>Image source: </a:t>
            </a:r>
            <a:r>
              <a:rPr lang="en-US" u="sng">
                <a:solidFill>
                  <a:schemeClr val="hlink"/>
                </a:solidFill>
                <a:hlinkClick r:id="rId3"/>
              </a:rPr>
              <a:t>https://www.flickr.com/photos/74568056@N00/2764431960</a:t>
            </a:r>
            <a:r>
              <a:rPr lang="en-US"/>
              <a:t> and </a:t>
            </a:r>
            <a:r>
              <a:rPr lang="en-US" sz="1300">
                <a:solidFill>
                  <a:schemeClr val="dk1"/>
                </a:solidFill>
                <a:highlight>
                  <a:srgbClr val="FFFFFF"/>
                </a:highlight>
                <a:latin typeface="Roboto"/>
                <a:ea typeface="Roboto"/>
                <a:cs typeface="Roboto"/>
                <a:sym typeface="Roboto"/>
              </a:rPr>
              <a:t>Sichuan Province after 2008 earthquake, China, photo: </a:t>
            </a:r>
            <a:r>
              <a:rPr lang="en-US" sz="1300">
                <a:solidFill>
                  <a:schemeClr val="dk1"/>
                </a:solidFill>
                <a:uFill>
                  <a:noFill/>
                </a:uFill>
                <a:latin typeface="Roboto"/>
                <a:ea typeface="Roboto"/>
                <a:cs typeface="Roboto"/>
                <a:sym typeface="Roboto"/>
                <a:hlinkClick r:id="rId4">
                  <a:extLst>
                    <a:ext uri="{A12FA001-AC4F-418D-AE19-62706E023703}">
                      <ahyp:hlinkClr xmlns:ahyp="http://schemas.microsoft.com/office/drawing/2018/hyperlinkcolor" val="tx"/>
                    </a:ext>
                  </a:extLst>
                </a:hlinkClick>
              </a:rPr>
              <a:t>CC BY-NC-ND 2.0</a:t>
            </a:r>
            <a:r>
              <a:rPr lang="en-US" sz="1300">
                <a:solidFill>
                  <a:schemeClr val="dk1"/>
                </a:solidFill>
                <a:highlight>
                  <a:srgbClr val="FFFFFF"/>
                </a:highlight>
                <a:latin typeface="Roboto"/>
                <a:ea typeface="Roboto"/>
                <a:cs typeface="Roboto"/>
                <a:sym typeface="Roboto"/>
              </a:rPr>
              <a:t> by </a:t>
            </a:r>
            <a:r>
              <a:rPr lang="en-US" sz="1300">
                <a:solidFill>
                  <a:schemeClr val="dk1"/>
                </a:solidFill>
                <a:uFill>
                  <a:noFill/>
                </a:uFill>
                <a:latin typeface="Roboto"/>
                <a:ea typeface="Roboto"/>
                <a:cs typeface="Roboto"/>
                <a:sym typeface="Roboto"/>
                <a:hlinkClick r:id="rId5">
                  <a:extLst>
                    <a:ext uri="{A12FA001-AC4F-418D-AE19-62706E023703}">
                      <ahyp:hlinkClr xmlns:ahyp="http://schemas.microsoft.com/office/drawing/2018/hyperlinkcolor" val="tx"/>
                    </a:ext>
                  </a:extLst>
                </a:hlinkClick>
              </a:rPr>
              <a:t>World Bank Photo Collection</a:t>
            </a:r>
            <a:r>
              <a:rPr lang="en-US"/>
              <a:t> found at </a:t>
            </a:r>
            <a:r>
              <a:rPr lang="en-US">
                <a:solidFill>
                  <a:schemeClr val="dk1"/>
                </a:solidFill>
              </a:rPr>
              <a:t>https://publicdelivery.org/ai-weiwei-remembering-haus-der-kunst-muenchen-2009/</a:t>
            </a:r>
            <a:endParaRPr/>
          </a:p>
          <a:p>
            <a:pPr marL="0" lvl="0" indent="0" algn="l" rtl="0">
              <a:lnSpc>
                <a:spcPct val="100000"/>
              </a:lnSpc>
              <a:spcBef>
                <a:spcPts val="0"/>
              </a:spcBef>
              <a:spcAft>
                <a:spcPts val="0"/>
              </a:spcAft>
              <a:buSzPts val="1100"/>
              <a:buNone/>
            </a:pPr>
            <a:r>
              <a:rPr lang="en-US" b="1"/>
              <a:t>Text Source:</a:t>
            </a:r>
            <a:r>
              <a:rPr lang="en-US"/>
              <a:t> https://www.theguardian.com/artanddesign/2018/feb/15/ai-weiwei-remembering-sichuan-earthquake</a:t>
            </a:r>
            <a:endParaRPr/>
          </a:p>
          <a:p>
            <a:pPr marL="0" lvl="0" indent="0" algn="l" rtl="0">
              <a:lnSpc>
                <a:spcPct val="100000"/>
              </a:lnSpc>
              <a:spcBef>
                <a:spcPts val="0"/>
              </a:spcBef>
              <a:spcAft>
                <a:spcPts val="0"/>
              </a:spcAft>
              <a:buSzPts val="1100"/>
              <a:buNone/>
            </a:pPr>
            <a:r>
              <a:rPr lang="en-US" b="1"/>
              <a:t>Source for quote:</a:t>
            </a:r>
            <a:r>
              <a:rPr lang="en-US"/>
              <a:t> </a:t>
            </a:r>
            <a:r>
              <a:rPr lang="en-US">
                <a:solidFill>
                  <a:schemeClr val="dk1"/>
                </a:solidFill>
              </a:rPr>
              <a:t>https://www.khanacademy.org/humanities/art-asia/imperial-china/x97ec695a:people-s-republic-of-china-1949present/a/ai-weiwei-remembering-and-the-politics-of-dissent</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2" name="Google Shape;262;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100" b="0" i="0" u="none" strike="noStrike" cap="none">
                <a:solidFill>
                  <a:srgbClr val="000000"/>
                </a:solidFill>
                <a:latin typeface="Arial"/>
                <a:ea typeface="Arial"/>
                <a:cs typeface="Arial"/>
                <a:sym typeface="Arial"/>
              </a:rPr>
              <a:t>Perhaps the work that contributed most to Weiwei’s current imprisonment and the destruction of his studio was his investigation of corruption in the construction of the schools that collapsed during the 2008 earthquake in Sichuan, China. Like many others, Weiwei investigated how improper material and the contravention of civil engineering laws led to the wholesale destruction of schools (which led in turn to the deaths of thousands of children trapped within them), Weiwei has produced a list of all the victims of the earthquake on his blog. This act is typical Weiwei's use of the internet to communicate information. The idea to use backpacks came from my visit to Sichuan after the earthquake in May 2008. During the earthquake many schools collapsed. Thousands of young students lost their lives, and you could see bags and study material everywhere. Then you realize individual life, media, and the lives of the students are serving very different purposes. The lives of the students disappeared within the state propaganda, and very soon everybody will forget everything.</a:t>
            </a:r>
            <a:r>
              <a:rPr lang="en-US" sz="1100" b="1" i="0" u="none" strike="noStrike" cap="none">
                <a:solidFill>
                  <a:srgbClr val="000000"/>
                </a:solidFill>
              </a:rPr>
              <a:t> </a:t>
            </a:r>
            <a:r>
              <a:rPr lang="en-US" b="1"/>
              <a:t>Image and Text source:</a:t>
            </a:r>
            <a:endParaRPr b="1"/>
          </a:p>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https://www.khanacademy.org/humanities/art-asia/imperial-china/x97ec695a:people-s-republic-of-china-1949present/a/ai-weiwei-remembering-and-the-politics-of-dissent</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b="1">
                <a:solidFill>
                  <a:schemeClr val="dk1"/>
                </a:solidFill>
                <a:latin typeface="Calibri"/>
                <a:ea typeface="Calibri"/>
                <a:cs typeface="Calibri"/>
                <a:sym typeface="Calibri"/>
              </a:rPr>
              <a:t>Image source: </a:t>
            </a:r>
            <a:r>
              <a:rPr lang="en-US" sz="1300">
                <a:solidFill>
                  <a:schemeClr val="dk1"/>
                </a:solidFill>
                <a:highlight>
                  <a:srgbClr val="FFFFFF"/>
                </a:highlight>
                <a:latin typeface="Calibri"/>
                <a:ea typeface="Calibri"/>
                <a:cs typeface="Calibri"/>
                <a:sym typeface="Calibri"/>
              </a:rPr>
              <a:t>Ai Weiwei – </a:t>
            </a:r>
            <a:r>
              <a:rPr lang="en-US" sz="1300" i="1">
                <a:solidFill>
                  <a:schemeClr val="dk1"/>
                </a:solidFill>
                <a:latin typeface="Calibri"/>
                <a:ea typeface="Calibri"/>
                <a:cs typeface="Calibri"/>
                <a:sym typeface="Calibri"/>
              </a:rPr>
              <a:t>Remembering</a:t>
            </a:r>
            <a:r>
              <a:rPr lang="en-US" sz="1300">
                <a:solidFill>
                  <a:schemeClr val="dk1"/>
                </a:solidFill>
                <a:highlight>
                  <a:srgbClr val="FFFFFF"/>
                </a:highlight>
                <a:latin typeface="Calibri"/>
                <a:ea typeface="Calibri"/>
                <a:cs typeface="Calibri"/>
                <a:sym typeface="Calibri"/>
              </a:rPr>
              <a:t>, 2009, backpacks and metal armature, 925 x 10605 x 10 cm (364 x 4175 x 4 in), Haus der Kunst, Munich, photo: </a:t>
            </a:r>
            <a:r>
              <a:rPr lang="en-US" sz="1300">
                <a:solidFill>
                  <a:schemeClr val="dk1"/>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CC BY-ND 2.0</a:t>
            </a:r>
            <a:r>
              <a:rPr lang="en-US" sz="1300">
                <a:solidFill>
                  <a:schemeClr val="dk1"/>
                </a:solidFill>
                <a:highlight>
                  <a:srgbClr val="FFFFFF"/>
                </a:highlight>
                <a:latin typeface="Calibri"/>
                <a:ea typeface="Calibri"/>
                <a:cs typeface="Calibri"/>
                <a:sym typeface="Calibri"/>
              </a:rPr>
              <a:t> by </a:t>
            </a:r>
            <a:r>
              <a:rPr lang="en-US" sz="1300">
                <a:solidFill>
                  <a:schemeClr val="dk1"/>
                </a:solidFill>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douglemoine</a:t>
            </a:r>
            <a:r>
              <a:rPr lang="en-US" b="1">
                <a:solidFill>
                  <a:schemeClr val="dk1"/>
                </a:solidFill>
                <a:latin typeface="Calibri"/>
                <a:ea typeface="Calibri"/>
                <a:cs typeface="Calibri"/>
                <a:sym typeface="Calibri"/>
              </a:rPr>
              <a:t> at https://publicdelivery.org/ai-weiwei-remembering-haus-der-kunst-muenchen-2009/</a:t>
            </a:r>
            <a:endParaRPr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br>
              <a:rPr lang="en-US">
                <a:solidFill>
                  <a:schemeClr val="dk1"/>
                </a:solidFill>
              </a:rPr>
            </a:br>
            <a:endParaRPr>
              <a:solidFill>
                <a:schemeClr val="dk1"/>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0" name="Google Shape;270;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sz="1300" b="1">
                <a:latin typeface="Calibri"/>
                <a:ea typeface="Calibri"/>
                <a:cs typeface="Calibri"/>
                <a:sym typeface="Calibri"/>
              </a:rPr>
              <a:t>Repetition</a:t>
            </a:r>
            <a:r>
              <a:rPr lang="en-US" sz="1300">
                <a:latin typeface="Calibri"/>
                <a:ea typeface="Calibri"/>
                <a:cs typeface="Calibri"/>
                <a:sym typeface="Calibri"/>
              </a:rPr>
              <a:t>  (backpacks which are stand ins for the children who died ) and </a:t>
            </a:r>
            <a:r>
              <a:rPr lang="en-US" sz="1300" b="1">
                <a:latin typeface="Calibri"/>
                <a:ea typeface="Calibri"/>
                <a:cs typeface="Calibri"/>
                <a:sym typeface="Calibri"/>
              </a:rPr>
              <a:t>Scale</a:t>
            </a:r>
            <a:r>
              <a:rPr lang="en-US" sz="1300">
                <a:latin typeface="Calibri"/>
                <a:ea typeface="Calibri"/>
                <a:cs typeface="Calibri"/>
                <a:sym typeface="Calibri"/>
              </a:rPr>
              <a:t> (all of the backpacks compose a work the size of the side of a building = big impact) </a:t>
            </a:r>
            <a:r>
              <a:rPr lang="en-US" sz="1300" b="1">
                <a:latin typeface="Calibri"/>
                <a:ea typeface="Calibri"/>
                <a:cs typeface="Calibri"/>
                <a:sym typeface="Calibri"/>
              </a:rPr>
              <a:t>Colors</a:t>
            </a:r>
            <a:r>
              <a:rPr lang="en-US" sz="1300">
                <a:latin typeface="Calibri"/>
                <a:ea typeface="Calibri"/>
                <a:cs typeface="Calibri"/>
                <a:sym typeface="Calibri"/>
              </a:rPr>
              <a:t> are bright and vivid, they sand out. Note: More images of “Remembering” can be found at </a:t>
            </a:r>
            <a:r>
              <a:rPr lang="en-US">
                <a:solidFill>
                  <a:schemeClr val="dk1"/>
                </a:solidFill>
              </a:rPr>
              <a:t>https://publicdelivery.org/ai-weiwei-remembering-haus-der-kunst-muenchen-2009/</a:t>
            </a:r>
            <a:endParaRPr sz="13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b="1">
                <a:solidFill>
                  <a:schemeClr val="dk1"/>
                </a:solidFill>
              </a:rPr>
              <a:t>Image source: </a:t>
            </a:r>
            <a:r>
              <a:rPr lang="en-US" sz="1300">
                <a:solidFill>
                  <a:schemeClr val="dk1"/>
                </a:solidFill>
                <a:highlight>
                  <a:srgbClr val="FFFFFF"/>
                </a:highlight>
                <a:latin typeface="Calibri"/>
                <a:ea typeface="Calibri"/>
                <a:cs typeface="Calibri"/>
                <a:sym typeface="Calibri"/>
              </a:rPr>
              <a:t>Ai Weiwei – </a:t>
            </a:r>
            <a:r>
              <a:rPr lang="en-US" sz="1300" i="1">
                <a:solidFill>
                  <a:schemeClr val="dk1"/>
                </a:solidFill>
                <a:latin typeface="Calibri"/>
                <a:ea typeface="Calibri"/>
                <a:cs typeface="Calibri"/>
                <a:sym typeface="Calibri"/>
              </a:rPr>
              <a:t>Remembering</a:t>
            </a:r>
            <a:r>
              <a:rPr lang="en-US" sz="1300">
                <a:solidFill>
                  <a:schemeClr val="dk1"/>
                </a:solidFill>
                <a:highlight>
                  <a:srgbClr val="FFFFFF"/>
                </a:highlight>
                <a:latin typeface="Calibri"/>
                <a:ea typeface="Calibri"/>
                <a:cs typeface="Calibri"/>
                <a:sym typeface="Calibri"/>
              </a:rPr>
              <a:t>, 2009, backpacks and metal armature, 925 x 10605 x 10 cm (364 x 4175 x 4 in), Haus der Kunst, Munich, photo: </a:t>
            </a:r>
            <a:r>
              <a:rPr lang="en-US" sz="1300">
                <a:solidFill>
                  <a:schemeClr val="dk1"/>
                </a:solidFill>
                <a:uFill>
                  <a:noFill/>
                </a:uFill>
                <a:latin typeface="Calibri"/>
                <a:ea typeface="Calibri"/>
                <a:cs typeface="Calibri"/>
                <a:sym typeface="Calibri"/>
                <a:hlinkClick r:id="rId3">
                  <a:extLst>
                    <a:ext uri="{A12FA001-AC4F-418D-AE19-62706E023703}">
                      <ahyp:hlinkClr xmlns:ahyp="http://schemas.microsoft.com/office/drawing/2018/hyperlinkcolor" val="tx"/>
                    </a:ext>
                  </a:extLst>
                </a:hlinkClick>
              </a:rPr>
              <a:t>CC BY-ND 2.0</a:t>
            </a:r>
            <a:r>
              <a:rPr lang="en-US" sz="1300">
                <a:solidFill>
                  <a:schemeClr val="dk1"/>
                </a:solidFill>
                <a:highlight>
                  <a:srgbClr val="FFFFFF"/>
                </a:highlight>
                <a:latin typeface="Calibri"/>
                <a:ea typeface="Calibri"/>
                <a:cs typeface="Calibri"/>
                <a:sym typeface="Calibri"/>
              </a:rPr>
              <a:t> by </a:t>
            </a:r>
            <a:r>
              <a:rPr lang="en-US" sz="1300">
                <a:solidFill>
                  <a:schemeClr val="dk1"/>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douglemoine</a:t>
            </a:r>
            <a:r>
              <a:rPr lang="en-US">
                <a:solidFill>
                  <a:schemeClr val="dk1"/>
                </a:solidFill>
                <a:latin typeface="Calibri"/>
                <a:ea typeface="Calibri"/>
                <a:cs typeface="Calibri"/>
                <a:sym typeface="Calibri"/>
              </a:rPr>
              <a:t> at https://publicdelivery.org/ai-weiwei-remembering-haus-der-kunst-muenchen-2009/</a:t>
            </a:r>
            <a:endParaRPr>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8" name="Google Shape;278;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“Campbell’s Soup Cans”: </a:t>
            </a:r>
            <a:r>
              <a:rPr lang="en-US" sz="1100" b="0" i="0" u="none" strike="noStrike" cap="none">
                <a:solidFill>
                  <a:srgbClr val="000000"/>
                </a:solidFill>
                <a:latin typeface="Arial"/>
                <a:ea typeface="Arial"/>
                <a:cs typeface="Arial"/>
                <a:sym typeface="Arial"/>
              </a:rPr>
              <a:t>1962, the canvases were displayed together on shelves, like products in a grocery aisle. At the time, </a:t>
            </a:r>
            <a:r>
              <a:rPr lang="en-US" sz="1100" b="1" i="0" u="none" strike="noStrike" cap="none">
                <a:solidFill>
                  <a:srgbClr val="000000"/>
                </a:solidFill>
                <a:latin typeface="Arial"/>
                <a:ea typeface="Arial"/>
                <a:cs typeface="Arial"/>
                <a:sym typeface="Arial"/>
              </a:rPr>
              <a:t>Campbell's</a:t>
            </a:r>
            <a:r>
              <a:rPr lang="en-US" sz="1100" b="0" i="0" u="none" strike="noStrike" cap="none">
                <a:solidFill>
                  <a:srgbClr val="000000"/>
                </a:solidFill>
                <a:latin typeface="Arial"/>
                <a:ea typeface="Arial"/>
                <a:cs typeface="Arial"/>
                <a:sym typeface="Arial"/>
              </a:rPr>
              <a:t> sold 32 </a:t>
            </a:r>
            <a:r>
              <a:rPr lang="en-US" sz="1100" b="1" i="0" u="none" strike="noStrike" cap="none">
                <a:solidFill>
                  <a:srgbClr val="000000"/>
                </a:solidFill>
                <a:latin typeface="Arial"/>
                <a:ea typeface="Arial"/>
                <a:cs typeface="Arial"/>
                <a:sym typeface="Arial"/>
              </a:rPr>
              <a:t>soup</a:t>
            </a:r>
            <a:r>
              <a:rPr lang="en-US" sz="1100" b="0" i="0" u="none" strike="noStrike" cap="none">
                <a:solidFill>
                  <a:srgbClr val="000000"/>
                </a:solidFill>
                <a:latin typeface="Arial"/>
                <a:ea typeface="Arial"/>
                <a:cs typeface="Arial"/>
                <a:sym typeface="Arial"/>
              </a:rPr>
              <a:t> varieties; each one of </a:t>
            </a:r>
            <a:r>
              <a:rPr lang="en-US" sz="1100" b="1" i="0" u="none" strike="noStrike" cap="none">
                <a:solidFill>
                  <a:srgbClr val="000000"/>
                </a:solidFill>
                <a:latin typeface="Arial"/>
                <a:ea typeface="Arial"/>
                <a:cs typeface="Arial"/>
                <a:sym typeface="Arial"/>
              </a:rPr>
              <a:t>Warhol's</a:t>
            </a:r>
            <a:r>
              <a:rPr lang="en-US" sz="1100" b="0" i="0" u="none" strike="noStrike" cap="none">
                <a:solidFill>
                  <a:srgbClr val="000000"/>
                </a:solidFill>
                <a:latin typeface="Arial"/>
                <a:ea typeface="Arial"/>
                <a:cs typeface="Arial"/>
                <a:sym typeface="Arial"/>
              </a:rPr>
              <a:t> 32 canvases corresponds to a different flavor. </a:t>
            </a:r>
            <a:r>
              <a:rPr lang="en-US" b="0"/>
              <a:t>1962. Synthetic polymer paint on thirty-two canvases, Each canvas 20 x 16" (50.8 x 40.6 cm). Overall installation with 3" between each panel is 97" high x 163" wide</a:t>
            </a:r>
            <a:r>
              <a:rPr lang="en-US"/>
              <a:t>. </a:t>
            </a:r>
            <a:r>
              <a:rPr lang="en-US" b="1"/>
              <a:t>Image and Text Source: </a:t>
            </a:r>
            <a:r>
              <a:rPr lang="en-US"/>
              <a:t>https://www.moma.org/collection/works/79809</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8" name="Google Shape;288;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0" algn="l" rtl="0">
              <a:lnSpc>
                <a:spcPct val="100000"/>
              </a:lnSpc>
              <a:spcBef>
                <a:spcPts val="0"/>
              </a:spcBef>
              <a:spcAft>
                <a:spcPts val="0"/>
              </a:spcAft>
              <a:buNone/>
            </a:pPr>
            <a:r>
              <a:rPr lang="en-US" u="sng">
                <a:solidFill>
                  <a:schemeClr val="hlink"/>
                </a:solidFill>
                <a:hlinkClick r:id="rId3"/>
              </a:rPr>
              <a:t>https://www.youtube.com/watch?v=MVnH8ou3Kd4</a:t>
            </a:r>
            <a:r>
              <a:rPr lang="en-US"/>
              <a:t> </a:t>
            </a:r>
            <a:endParaRPr/>
          </a:p>
          <a:p>
            <a:pPr marL="0" lvl="0" indent="0" algn="l" rtl="0">
              <a:lnSpc>
                <a:spcPct val="100000"/>
              </a:lnSpc>
              <a:spcBef>
                <a:spcPts val="0"/>
              </a:spcBef>
              <a:spcAft>
                <a:spcPts val="0"/>
              </a:spcAft>
              <a:buSzPts val="1100"/>
              <a:buNone/>
            </a:pPr>
            <a:endParaRPr/>
          </a:p>
          <a:p>
            <a:pPr marL="457200" lvl="0" indent="0" algn="l" rtl="0">
              <a:lnSpc>
                <a:spcPct val="100000"/>
              </a:lnSpc>
              <a:spcBef>
                <a:spcPts val="0"/>
              </a:spcBef>
              <a:spcAft>
                <a:spcPts val="0"/>
              </a:spcAft>
              <a:buNone/>
            </a:pPr>
            <a:r>
              <a:rPr lang="en-US"/>
              <a:t>TEDTALK approximately 10 minutes</a:t>
            </a:r>
            <a:endParaRPr/>
          </a:p>
          <a:p>
            <a:pPr marL="457200" lvl="0" indent="0" algn="l" rtl="0">
              <a:lnSpc>
                <a:spcPct val="100000"/>
              </a:lnSpc>
              <a:spcBef>
                <a:spcPts val="0"/>
              </a:spcBef>
              <a:spcAft>
                <a:spcPts val="0"/>
              </a:spcAft>
              <a:buNone/>
            </a:pPr>
            <a:r>
              <a:rPr lang="en-US"/>
              <a:t>AiWeiwei currently lives in exile in England</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6" name="Google Shape;296;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2" name="Google Shape;302;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9" name="Google Shape;309;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Distribute Short Vocabulary Quiz</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e066aa2ee2_0_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e066aa2ee2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ga890ef64bd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4" name="Google Shape;54;ga890ef64bd_0_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4" name="Google Shape;324;p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a:t>Distribute Conceptual Art Project Worksheet to each group. Note: This is a good opportunity to facilitate a discussion about appropriation as a strategy in creating artwork. Read and/or share these two articles to help frame the discussion: </a:t>
            </a:r>
            <a:r>
              <a:rPr lang="en-US" sz="1200" u="sng">
                <a:solidFill>
                  <a:schemeClr val="dk1"/>
                </a:solidFill>
                <a:latin typeface="Calibri"/>
                <a:ea typeface="Calibri"/>
                <a:cs typeface="Calibri"/>
                <a:sym typeface="Calibri"/>
              </a:rPr>
              <a:t>https://www.artsy.net/article/artsy-editorial-artists-appropriation-theft</a:t>
            </a:r>
            <a:endParaRPr sz="1200" u="sng">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1200" u="sng">
                <a:solidFill>
                  <a:srgbClr val="954F72"/>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http://www.inquiriesjournal.com/articles/1661/appropriation-in-contemporary-art</a:t>
            </a:r>
            <a:endParaRPr sz="1200" u="sng">
              <a:solidFill>
                <a:srgbClr val="954F72"/>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a:solidFill>
                <a:schemeClr val="dk1"/>
              </a:solidFill>
            </a:endParaRPr>
          </a:p>
          <a:p>
            <a:pPr marL="0" marR="0" lvl="0" indent="0" algn="l" rtl="0">
              <a:lnSpc>
                <a:spcPct val="100000"/>
              </a:lnSpc>
              <a:spcBef>
                <a:spcPts val="0"/>
              </a:spcBef>
              <a:spcAft>
                <a:spcPts val="0"/>
              </a:spcAft>
              <a:buClr>
                <a:srgbClr val="000000"/>
              </a:buClr>
              <a:buSzPts val="1100"/>
              <a:buFont typeface="Arial"/>
              <a:buNone/>
            </a:pP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df8cba6fc7_0_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1" name="Google Shape;331;gdf8cba6fc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These three objects from the Smithsonian collection. Each object resonates with meaning for Americans. Students should be encouraged to research the object and its context in order to discover various aspects of its meaning and to inspire connections to contemporary issues they may wish to interject on the </a:t>
            </a:r>
            <a:r>
              <a:rPr lang="en-US">
                <a:solidFill>
                  <a:schemeClr val="dk1"/>
                </a:solidFill>
                <a:latin typeface="Calibri"/>
                <a:ea typeface="Calibri"/>
                <a:cs typeface="Calibri"/>
                <a:sym typeface="Calibri"/>
              </a:rPr>
              <a:t>object to create their conceptual artwork. Please note that two of the objects carry the symbol indicating free use </a:t>
            </a:r>
            <a:r>
              <a:rPr lang="en-US">
                <a:solidFill>
                  <a:schemeClr val="dk1"/>
                </a:solidFill>
                <a:highlight>
                  <a:srgbClr val="FFFFFF"/>
                </a:highlight>
                <a:latin typeface="Calibri"/>
                <a:ea typeface="Calibri"/>
                <a:cs typeface="Calibri"/>
                <a:sym typeface="Calibri"/>
              </a:rPr>
              <a:t>Creative Commons Zero (CC0), meaning you can use, transform, and share the open access assets without asking permission from the Smithsonian</a:t>
            </a:r>
            <a:r>
              <a:rPr lang="en-US">
                <a:solidFill>
                  <a:schemeClr val="dk1"/>
                </a:solidFill>
                <a:latin typeface="Calibri"/>
                <a:ea typeface="Calibri"/>
                <a:cs typeface="Calibri"/>
                <a:sym typeface="Calibri"/>
              </a:rPr>
              <a:t>. The use of the Klan hood, however, is restricted. For use in a nonprofit educational classroom, the Copyright Acts doctrine of Free Use should apply and allow teachers to show copyrighted material in the classroom and allow students to use copyrighted material in their artworks if they will not be using the works for commercial purposes. Image source: si.edu</a:t>
            </a:r>
            <a:endParaRPr>
              <a:solidFill>
                <a:schemeClr val="dk1"/>
              </a:solidFill>
              <a:latin typeface="Calibri"/>
              <a:ea typeface="Calibri"/>
              <a:cs typeface="Calibri"/>
              <a:sym typeface="Calibri"/>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dfb8b0fa8c_0_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6" name="Google Shape;346;gdfb8b0fa8c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3" name="Google Shape;353;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e066aa2dfa_0_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1" name="Google Shape;361;ge066aa2dfa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e0b53f8a51_0_1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 name="Google Shape;370;ge0b53f8a51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Using Google Drawings, the image of the uniform was juxtaposed with the head of Kamala Harris and her legs with the emblematic sneakers. The image was repeated and gradually enlarged in order to create the sense that there is an army of Kamala’s standing soldier like and ready to serve as they project out toward the viewer. The statement explains the connection between the original object and the new meaning.</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8" name="Google Shape;378;p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5" name="Google Shape;385;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3" name="Google Shape;393;p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0" name="Google Shape;400;p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ga890ef64bd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 name="Google Shape;60;ga890ef64bd_0_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7" name="Google Shape;407;p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aebf64782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3" name="Google Shape;413;gaebf647824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0" name="Google Shape;420;p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6" name="Google Shape;66;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a890ef64bd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 name="Google Shape;73;ga890ef64bd_0_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d7a3ece322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d7a3ece32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6" name="Google Shape;86;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Start by posing this questions to the class: Has anyone ever visited? It is a major tourist attraction when visiting Beijing. </a:t>
            </a:r>
            <a:r>
              <a:rPr lang="en-US" b="1"/>
              <a:t>Image Source: </a:t>
            </a:r>
            <a:r>
              <a:rPr lang="en-US"/>
              <a:t>https://en.wikipedia.org/wiki/Tiananmen_Square</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6"/>
        <p:cNvGrpSpPr/>
        <p:nvPr/>
      </p:nvGrpSpPr>
      <p:grpSpPr>
        <a:xfrm>
          <a:off x="0" y="0"/>
          <a:ext cx="0" cy="0"/>
          <a:chOff x="0" y="0"/>
          <a:chExt cx="0" cy="0"/>
        </a:xfrm>
      </p:grpSpPr>
      <p:sp>
        <p:nvSpPr>
          <p:cNvPr id="7" name="Google Shape;7;p5"/>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 name="Google Shape;8;p5"/>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 name="Google Shape;9;p5"/>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 name="Google Shape;10;p5"/>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1"/>
        <p:cNvGrpSpPr/>
        <p:nvPr/>
      </p:nvGrpSpPr>
      <p:grpSpPr>
        <a:xfrm>
          <a:off x="0" y="0"/>
          <a:ext cx="0" cy="0"/>
          <a:chOff x="0" y="0"/>
          <a:chExt cx="0" cy="0"/>
        </a:xfrm>
      </p:grpSpPr>
      <p:sp>
        <p:nvSpPr>
          <p:cNvPr id="12" name="Google Shape;12;p6"/>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3" name="Google Shape;13;p6"/>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 name="Google Shape;14;p6"/>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 name="Google Shape;15;p6"/>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
        <p:cNvGrpSpPr/>
        <p:nvPr/>
      </p:nvGrpSpPr>
      <p:grpSpPr>
        <a:xfrm>
          <a:off x="0" y="0"/>
          <a:ext cx="0" cy="0"/>
          <a:chOff x="0" y="0"/>
          <a:chExt cx="0" cy="0"/>
        </a:xfrm>
      </p:grpSpPr>
      <p:sp>
        <p:nvSpPr>
          <p:cNvPr id="17" name="Google Shape;17;p5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 name="Google Shape;18;p5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 name="Google Shape;19;p5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20"/>
        <p:cNvGrpSpPr/>
        <p:nvPr/>
      </p:nvGrpSpPr>
      <p:grpSpPr>
        <a:xfrm>
          <a:off x="0" y="0"/>
          <a:ext cx="0" cy="0"/>
          <a:chOff x="0" y="0"/>
          <a:chExt cx="0" cy="0"/>
        </a:xfrm>
      </p:grpSpPr>
      <p:sp>
        <p:nvSpPr>
          <p:cNvPr id="21" name="Google Shape;21;p7"/>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 name="Google Shape;22;p7"/>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3" name="Google Shape;23;p7"/>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 name="Google Shape;24;p7"/>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7" name="Google Shape;27;p8"/>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8" name="Google Shape;28;p8"/>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9" name="Google Shape;29;p8"/>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30"/>
        <p:cNvGrpSpPr/>
        <p:nvPr/>
      </p:nvGrpSpPr>
      <p:grpSpPr>
        <a:xfrm>
          <a:off x="0" y="0"/>
          <a:ext cx="0" cy="0"/>
          <a:chOff x="0" y="0"/>
          <a:chExt cx="0" cy="0"/>
        </a:xfrm>
      </p:grpSpPr>
      <p:sp>
        <p:nvSpPr>
          <p:cNvPr id="31" name="Google Shape;31;p9"/>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2" name="Google Shape;32;p9"/>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3" name="Google Shape;33;p9"/>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4" name="Google Shape;34;p9"/>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8">
            <a:alphaModFix/>
          </a:blip>
          <a:stretch>
            <a:fillRect/>
          </a:stretch>
        </a:blip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s://en.wikipedia.org/wiki/Establishment_of_the_People%27s_Republic_of_China" TargetMode="External"/><Relationship Id="rId3" Type="http://schemas.openxmlformats.org/officeDocument/2006/relationships/hyperlink" Target="https://en.wikipedia.org/wiki/Communism" TargetMode="External"/><Relationship Id="rId7" Type="http://schemas.openxmlformats.org/officeDocument/2006/relationships/hyperlink" Target="https://en.wikipedia.org/wiki/Chairman_of_the_Chinese_Communist_Party" TargetMode="External"/><Relationship Id="rId12" Type="http://schemas.openxmlformats.org/officeDocument/2006/relationships/image" Target="../media/image6.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hyperlink" Target="https://en.wikipedia.org/wiki/China" TargetMode="External"/><Relationship Id="rId11" Type="http://schemas.openxmlformats.org/officeDocument/2006/relationships/hyperlink" Target="https://en.wikipedia.org/wiki/Cultural_Revolution" TargetMode="External"/><Relationship Id="rId5" Type="http://schemas.openxmlformats.org/officeDocument/2006/relationships/hyperlink" Target="https://en.wikipedia.org/wiki/List_of_national_founders" TargetMode="External"/><Relationship Id="rId10" Type="http://schemas.openxmlformats.org/officeDocument/2006/relationships/hyperlink" Target="https://en.wikipedia.org/wiki/Red_Guards" TargetMode="External"/><Relationship Id="rId4" Type="http://schemas.openxmlformats.org/officeDocument/2006/relationships/hyperlink" Target="https://en.wikipedia.org/wiki/Revolutionary" TargetMode="External"/><Relationship Id="rId9" Type="http://schemas.openxmlformats.org/officeDocument/2006/relationships/hyperlink" Target="https://en.wikipedia.org/wiki/Death_and_state_funeral_of_Mao_Zedong"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hyperlink" Target="https://www.youtube.com/watch?v=VbKroPF3W5Q"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2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art21.org/watch/art-in-the-twenty-first-century/s6/ai-weiwei-in-change-segment/"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hyperlink" Target="https://www.youtube.com/watch?v=MVnH8ou3Kd4" TargetMode="Externa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7.jpg"/><Relationship Id="rId7"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hyperlink" Target="https://www.si.edu/Termsofuse" TargetMode="External"/><Relationship Id="rId5" Type="http://schemas.openxmlformats.org/officeDocument/2006/relationships/image" Target="../media/image29.png"/><Relationship Id="rId4" Type="http://schemas.openxmlformats.org/officeDocument/2006/relationships/image" Target="../media/image28.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hyperlink" Target="https://www.youtube.com/watch?v=MWHVchoTlik"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4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8"/>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pic>
        <p:nvPicPr>
          <p:cNvPr id="96" name="Google Shape;96;p14"/>
          <p:cNvPicPr preferRelativeResize="0"/>
          <p:nvPr/>
        </p:nvPicPr>
        <p:blipFill rotWithShape="1">
          <a:blip r:embed="rId3">
            <a:alphaModFix/>
          </a:blip>
          <a:srcRect/>
          <a:stretch/>
        </p:blipFill>
        <p:spPr>
          <a:xfrm>
            <a:off x="1703425" y="1048650"/>
            <a:ext cx="9288650" cy="3120425"/>
          </a:xfrm>
          <a:prstGeom prst="rect">
            <a:avLst/>
          </a:prstGeom>
          <a:noFill/>
          <a:ln w="28575" cap="flat" cmpd="sng">
            <a:solidFill>
              <a:srgbClr val="000000"/>
            </a:solidFill>
            <a:prstDash val="solid"/>
            <a:round/>
            <a:headEnd type="none" w="sm" len="sm"/>
            <a:tailEnd type="none" w="sm" len="sm"/>
          </a:ln>
        </p:spPr>
      </p:pic>
      <p:sp>
        <p:nvSpPr>
          <p:cNvPr id="97" name="Google Shape;97;p14"/>
          <p:cNvSpPr txBox="1"/>
          <p:nvPr/>
        </p:nvSpPr>
        <p:spPr>
          <a:xfrm>
            <a:off x="1300871" y="4286014"/>
            <a:ext cx="9590253" cy="977394"/>
          </a:xfrm>
          <a:prstGeom prst="rect">
            <a:avLst/>
          </a:prstGeom>
          <a:noFill/>
          <a:ln>
            <a:noFill/>
          </a:ln>
        </p:spPr>
        <p:txBody>
          <a:bodyPr spcFirstLastPara="1" wrap="square" lIns="91425" tIns="45700" rIns="91425" bIns="45700" anchor="t" anchorCtr="0">
            <a:noAutofit/>
          </a:bodyPr>
          <a:lstStyle/>
          <a:p>
            <a:pPr marL="457200" marR="0" lvl="0" indent="-387350" algn="l" rtl="0">
              <a:lnSpc>
                <a:spcPct val="90000"/>
              </a:lnSpc>
              <a:spcBef>
                <a:spcPts val="1000"/>
              </a:spcBef>
              <a:spcAft>
                <a:spcPts val="0"/>
              </a:spcAft>
              <a:buClr>
                <a:srgbClr val="FF0000"/>
              </a:buClr>
              <a:buSzPts val="2500"/>
              <a:buFont typeface="Noto Sans Symbols"/>
              <a:buChar char="▪"/>
            </a:pPr>
            <a:r>
              <a:rPr lang="en-US" sz="2800" b="0" i="0" u="none" strike="noStrike" cap="none">
                <a:solidFill>
                  <a:srgbClr val="1D00B5"/>
                </a:solidFill>
                <a:latin typeface="Calibri"/>
                <a:ea typeface="Calibri"/>
                <a:cs typeface="Calibri"/>
                <a:sym typeface="Calibri"/>
              </a:rPr>
              <a:t>104 acres in central Beijing, the country’s capital. </a:t>
            </a:r>
            <a:endParaRPr/>
          </a:p>
          <a:p>
            <a:pPr marL="457200" marR="0" lvl="0" indent="-387350" algn="l" rtl="0">
              <a:lnSpc>
                <a:spcPct val="90000"/>
              </a:lnSpc>
              <a:spcBef>
                <a:spcPts val="1000"/>
              </a:spcBef>
              <a:spcAft>
                <a:spcPts val="0"/>
              </a:spcAft>
              <a:buClr>
                <a:srgbClr val="FF0000"/>
              </a:buClr>
              <a:buSzPts val="2500"/>
              <a:buFont typeface="Noto Sans Symbols"/>
              <a:buChar char="▪"/>
            </a:pPr>
            <a:r>
              <a:rPr lang="en-US" sz="2800" b="0" i="0" u="none" strike="noStrike" cap="none">
                <a:solidFill>
                  <a:srgbClr val="1D00B5"/>
                </a:solidFill>
                <a:latin typeface="Calibri"/>
                <a:ea typeface="Calibri"/>
                <a:cs typeface="Calibri"/>
                <a:sym typeface="Calibri"/>
              </a:rPr>
              <a:t>The square was built  in 1415 during the Ming Dynasty, an important imperial dynasty in Chinese history. </a:t>
            </a:r>
            <a:endParaRPr sz="2800" b="0" i="0" u="none" strike="noStrike" cap="none">
              <a:solidFill>
                <a:schemeClr val="dk1"/>
              </a:solidFill>
              <a:latin typeface="Calibri"/>
              <a:ea typeface="Calibri"/>
              <a:cs typeface="Calibri"/>
              <a:sym typeface="Calibri"/>
            </a:endParaRPr>
          </a:p>
          <a:p>
            <a:pPr marL="457200" marR="0" lvl="0" indent="-387350" algn="l" rtl="0">
              <a:lnSpc>
                <a:spcPct val="90000"/>
              </a:lnSpc>
              <a:spcBef>
                <a:spcPts val="1000"/>
              </a:spcBef>
              <a:spcAft>
                <a:spcPts val="0"/>
              </a:spcAft>
              <a:buClr>
                <a:srgbClr val="FF0000"/>
              </a:buClr>
              <a:buSzPts val="2500"/>
              <a:buFont typeface="Noto Sans Symbols"/>
              <a:buChar char="▪"/>
            </a:pPr>
            <a:r>
              <a:rPr lang="en-US" sz="2800" b="0" i="0" u="none" strike="noStrike" cap="none">
                <a:solidFill>
                  <a:srgbClr val="1D00B5"/>
                </a:solidFill>
                <a:latin typeface="Calibri"/>
                <a:ea typeface="Calibri"/>
                <a:cs typeface="Calibri"/>
                <a:sym typeface="Calibri"/>
              </a:rPr>
              <a:t>National Museum of China at east edge, Great Hall of the People for government activity on west edge.</a:t>
            </a:r>
            <a:endParaRPr/>
          </a:p>
          <a:p>
            <a:pPr marL="457200" marR="0" lvl="0" indent="-228600" algn="l" rtl="0">
              <a:lnSpc>
                <a:spcPct val="90000"/>
              </a:lnSpc>
              <a:spcBef>
                <a:spcPts val="1000"/>
              </a:spcBef>
              <a:spcAft>
                <a:spcPts val="0"/>
              </a:spcAft>
              <a:buClr>
                <a:srgbClr val="FF0000"/>
              </a:buClr>
              <a:buSzPts val="2500"/>
              <a:buFont typeface="Noto Sans Symbols"/>
              <a:buNone/>
            </a:pPr>
            <a:endParaRPr sz="2800" b="0" i="0" u="none" strike="noStrike" cap="none">
              <a:solidFill>
                <a:schemeClr val="dk1"/>
              </a:solidFill>
              <a:latin typeface="Calibri"/>
              <a:ea typeface="Calibri"/>
              <a:cs typeface="Calibri"/>
              <a:sym typeface="Calibri"/>
            </a:endParaRPr>
          </a:p>
          <a:p>
            <a:pPr marL="457200" marR="0" lvl="0" indent="-228600" algn="l" rtl="0">
              <a:lnSpc>
                <a:spcPct val="90000"/>
              </a:lnSpc>
              <a:spcBef>
                <a:spcPts val="1000"/>
              </a:spcBef>
              <a:spcAft>
                <a:spcPts val="0"/>
              </a:spcAft>
              <a:buClr>
                <a:srgbClr val="FF0000"/>
              </a:buClr>
              <a:buSzPts val="2500"/>
              <a:buFont typeface="Noto Sans Symbols"/>
              <a:buNone/>
            </a:pPr>
            <a:endParaRPr sz="2800" b="0" i="0" u="none" strike="noStrike" cap="none">
              <a:solidFill>
                <a:schemeClr val="dk1"/>
              </a:solidFill>
              <a:latin typeface="Calibri"/>
              <a:ea typeface="Calibri"/>
              <a:cs typeface="Calibri"/>
              <a:sym typeface="Calibri"/>
            </a:endParaRPr>
          </a:p>
          <a:p>
            <a:pPr marL="457200" marR="0" lvl="0" indent="-228600" algn="l" rtl="0">
              <a:lnSpc>
                <a:spcPct val="90000"/>
              </a:lnSpc>
              <a:spcBef>
                <a:spcPts val="1000"/>
              </a:spcBef>
              <a:spcAft>
                <a:spcPts val="0"/>
              </a:spcAft>
              <a:buClr>
                <a:srgbClr val="FF0000"/>
              </a:buClr>
              <a:buSzPts val="2500"/>
              <a:buFont typeface="Noto Sans Symbols"/>
              <a:buNone/>
            </a:pPr>
            <a:endParaRPr sz="2500" b="0" i="0" u="none" strike="noStrike" cap="none">
              <a:solidFill>
                <a:schemeClr val="dk1"/>
              </a:solidFill>
              <a:latin typeface="Calibri"/>
              <a:ea typeface="Calibri"/>
              <a:cs typeface="Calibri"/>
              <a:sym typeface="Calibri"/>
            </a:endParaRPr>
          </a:p>
        </p:txBody>
      </p:sp>
      <p:sp>
        <p:nvSpPr>
          <p:cNvPr id="98" name="Google Shape;98;p14"/>
          <p:cNvSpPr txBox="1"/>
          <p:nvPr/>
        </p:nvSpPr>
        <p:spPr>
          <a:xfrm>
            <a:off x="-377875" y="131821"/>
            <a:ext cx="12947700" cy="7206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4000"/>
              <a:buFont typeface="Arial"/>
              <a:buNone/>
            </a:pPr>
            <a:r>
              <a:rPr lang="en-US" sz="4000" b="1" i="0" u="none" strike="noStrike" cap="none">
                <a:solidFill>
                  <a:schemeClr val="lt1"/>
                </a:solidFill>
                <a:latin typeface="Calibri"/>
                <a:ea typeface="Calibri"/>
                <a:cs typeface="Calibri"/>
                <a:sym typeface="Calibri"/>
              </a:rPr>
              <a:t>China’s Tiananmen Square</a:t>
            </a:r>
            <a:endParaRPr/>
          </a:p>
          <a:p>
            <a:pPr marL="0" marR="0" lvl="0" indent="0" algn="ctr" rtl="0">
              <a:lnSpc>
                <a:spcPct val="90000"/>
              </a:lnSpc>
              <a:spcBef>
                <a:spcPts val="0"/>
              </a:spcBef>
              <a:spcAft>
                <a:spcPts val="0"/>
              </a:spcAft>
              <a:buClr>
                <a:srgbClr val="FFFFFF"/>
              </a:buClr>
              <a:buSzPts val="4000"/>
              <a:buFont typeface="Calibri"/>
              <a:buNone/>
            </a:pPr>
            <a:endParaRPr sz="4000" b="1" i="0" u="none" strike="noStrike" cap="none">
              <a:solidFill>
                <a:srgbClr val="FFFFFF"/>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pic>
        <p:nvPicPr>
          <p:cNvPr id="103" name="Google Shape;103;p15"/>
          <p:cNvPicPr preferRelativeResize="0"/>
          <p:nvPr/>
        </p:nvPicPr>
        <p:blipFill rotWithShape="1">
          <a:blip r:embed="rId3">
            <a:alphaModFix/>
          </a:blip>
          <a:srcRect/>
          <a:stretch/>
        </p:blipFill>
        <p:spPr>
          <a:xfrm>
            <a:off x="3014501" y="1103450"/>
            <a:ext cx="6353152" cy="4236275"/>
          </a:xfrm>
          <a:prstGeom prst="rect">
            <a:avLst/>
          </a:prstGeom>
          <a:noFill/>
          <a:ln w="28575" cap="flat" cmpd="sng">
            <a:solidFill>
              <a:srgbClr val="000000"/>
            </a:solidFill>
            <a:prstDash val="solid"/>
            <a:round/>
            <a:headEnd type="none" w="sm" len="sm"/>
            <a:tailEnd type="none" w="sm" len="sm"/>
          </a:ln>
        </p:spPr>
      </p:pic>
      <p:sp>
        <p:nvSpPr>
          <p:cNvPr id="104" name="Google Shape;104;p15"/>
          <p:cNvSpPr txBox="1">
            <a:spLocks noGrp="1"/>
          </p:cNvSpPr>
          <p:nvPr>
            <p:ph type="title"/>
          </p:nvPr>
        </p:nvSpPr>
        <p:spPr>
          <a:xfrm>
            <a:off x="-377872" y="166636"/>
            <a:ext cx="12947742" cy="186909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4000"/>
              <a:buFont typeface="Arial"/>
              <a:buNone/>
            </a:pPr>
            <a:r>
              <a:rPr lang="en-US">
                <a:solidFill>
                  <a:schemeClr val="lt1"/>
                </a:solidFill>
              </a:rPr>
              <a:t>China’s Tiananmen Square</a:t>
            </a:r>
            <a:endParaRPr/>
          </a:p>
        </p:txBody>
      </p:sp>
      <p:sp>
        <p:nvSpPr>
          <p:cNvPr id="105" name="Google Shape;105;p15"/>
          <p:cNvSpPr txBox="1"/>
          <p:nvPr/>
        </p:nvSpPr>
        <p:spPr>
          <a:xfrm>
            <a:off x="1799635" y="5339727"/>
            <a:ext cx="10392365" cy="977394"/>
          </a:xfrm>
          <a:prstGeom prst="rect">
            <a:avLst/>
          </a:prstGeom>
          <a:noFill/>
          <a:ln>
            <a:noFill/>
          </a:ln>
        </p:spPr>
        <p:txBody>
          <a:bodyPr spcFirstLastPara="1" wrap="square" lIns="91425" tIns="45700" rIns="91425" bIns="45700" anchor="t" anchorCtr="0">
            <a:noAutofit/>
          </a:bodyPr>
          <a:lstStyle/>
          <a:p>
            <a:pPr marL="457200" marR="0" lvl="0" indent="-387350" algn="l" rtl="0">
              <a:lnSpc>
                <a:spcPct val="90000"/>
              </a:lnSpc>
              <a:spcBef>
                <a:spcPts val="1000"/>
              </a:spcBef>
              <a:spcAft>
                <a:spcPts val="0"/>
              </a:spcAft>
              <a:buClr>
                <a:srgbClr val="FF0000"/>
              </a:buClr>
              <a:buSzPts val="2500"/>
              <a:buFont typeface="Noto Sans Symbols"/>
              <a:buChar char="▪"/>
            </a:pPr>
            <a:r>
              <a:rPr lang="en-US" sz="2800" b="0" i="0" u="none" strike="noStrike" cap="none">
                <a:solidFill>
                  <a:srgbClr val="1D00B5"/>
                </a:solidFill>
                <a:latin typeface="Calibri"/>
                <a:ea typeface="Calibri"/>
                <a:cs typeface="Calibri"/>
                <a:sym typeface="Calibri"/>
              </a:rPr>
              <a:t>Gate to the Forbidden City’s Imperial Palace at north edge. </a:t>
            </a:r>
            <a:endParaRPr/>
          </a:p>
          <a:p>
            <a:pPr marL="457200" marR="0" lvl="0" indent="-387350" algn="l" rtl="0">
              <a:lnSpc>
                <a:spcPct val="90000"/>
              </a:lnSpc>
              <a:spcBef>
                <a:spcPts val="1000"/>
              </a:spcBef>
              <a:spcAft>
                <a:spcPts val="0"/>
              </a:spcAft>
              <a:buClr>
                <a:srgbClr val="FF0000"/>
              </a:buClr>
              <a:buSzPts val="2500"/>
              <a:buFont typeface="Noto Sans Symbols"/>
              <a:buChar char="▪"/>
            </a:pPr>
            <a:r>
              <a:rPr lang="en-US" sz="2800" b="0" i="0" u="none" strike="noStrike" cap="none">
                <a:solidFill>
                  <a:srgbClr val="1D00B5"/>
                </a:solidFill>
                <a:latin typeface="Calibri"/>
                <a:ea typeface="Calibri"/>
                <a:cs typeface="Calibri"/>
                <a:sym typeface="Calibri"/>
              </a:rPr>
              <a:t>Note giant portrait of </a:t>
            </a:r>
            <a:r>
              <a:rPr lang="en-US" sz="2800" b="1" i="0" u="none" strike="noStrike" cap="none">
                <a:solidFill>
                  <a:srgbClr val="1D00B5"/>
                </a:solidFill>
                <a:latin typeface="Calibri"/>
                <a:ea typeface="Calibri"/>
                <a:cs typeface="Calibri"/>
                <a:sym typeface="Calibri"/>
              </a:rPr>
              <a:t>Mao </a:t>
            </a:r>
            <a:r>
              <a:rPr lang="en-US" sz="2800" b="1">
                <a:solidFill>
                  <a:srgbClr val="1D00B5"/>
                </a:solidFill>
                <a:latin typeface="Calibri"/>
                <a:ea typeface="Calibri"/>
                <a:cs typeface="Calibri"/>
                <a:sym typeface="Calibri"/>
              </a:rPr>
              <a:t>Tse-tung</a:t>
            </a:r>
            <a:r>
              <a:rPr lang="en-US" sz="2800" b="0" i="0" u="none" strike="noStrike" cap="none">
                <a:solidFill>
                  <a:srgbClr val="1D00B5"/>
                </a:solidFill>
                <a:latin typeface="Calibri"/>
                <a:ea typeface="Calibri"/>
                <a:cs typeface="Calibri"/>
                <a:sym typeface="Calibri"/>
              </a:rPr>
              <a:t>.</a:t>
            </a:r>
            <a:endParaRPr sz="2800" b="0" i="0" u="none" strike="noStrike" cap="none">
              <a:solidFill>
                <a:schemeClr val="dk1"/>
              </a:solidFill>
              <a:latin typeface="Calibri"/>
              <a:ea typeface="Calibri"/>
              <a:cs typeface="Calibri"/>
              <a:sym typeface="Calibri"/>
            </a:endParaRPr>
          </a:p>
          <a:p>
            <a:pPr marL="457200" marR="0" lvl="0" indent="-228600" algn="l" rtl="0">
              <a:lnSpc>
                <a:spcPct val="90000"/>
              </a:lnSpc>
              <a:spcBef>
                <a:spcPts val="1000"/>
              </a:spcBef>
              <a:spcAft>
                <a:spcPts val="0"/>
              </a:spcAft>
              <a:buClr>
                <a:srgbClr val="FF0000"/>
              </a:buClr>
              <a:buSzPts val="2500"/>
              <a:buFont typeface="Noto Sans Symbols"/>
              <a:buNone/>
            </a:pPr>
            <a:endParaRPr sz="2500" b="0" i="0" u="none" strike="noStrike" cap="none">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gd671fbf996_0_0"/>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chemeClr val="dk1"/>
              </a:buClr>
              <a:buSzPts val="4000"/>
              <a:buFont typeface="Arial"/>
              <a:buNone/>
            </a:pPr>
            <a:r>
              <a:rPr lang="en-US">
                <a:solidFill>
                  <a:schemeClr val="lt1"/>
                </a:solidFill>
              </a:rPr>
              <a:t>Vocabulary</a:t>
            </a:r>
            <a:endParaRPr/>
          </a:p>
        </p:txBody>
      </p:sp>
      <p:sp>
        <p:nvSpPr>
          <p:cNvPr id="111" name="Google Shape;111;gd671fbf996_0_0"/>
          <p:cNvSpPr txBox="1">
            <a:spLocks noGrp="1"/>
          </p:cNvSpPr>
          <p:nvPr>
            <p:ph type="body" idx="2"/>
          </p:nvPr>
        </p:nvSpPr>
        <p:spPr>
          <a:xfrm>
            <a:off x="1242800" y="1650750"/>
            <a:ext cx="5715900" cy="18720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sz="2800">
                <a:solidFill>
                  <a:srgbClr val="1D00B5"/>
                </a:solidFill>
              </a:rPr>
              <a:t>Mao Tse-tung</a:t>
            </a:r>
            <a:r>
              <a:rPr lang="en-US"/>
              <a:t>  </a:t>
            </a:r>
            <a:endParaRPr/>
          </a:p>
          <a:p>
            <a:pPr marL="0" lvl="0" indent="0" algn="l" rtl="0">
              <a:spcBef>
                <a:spcPts val="1000"/>
              </a:spcBef>
              <a:spcAft>
                <a:spcPts val="0"/>
              </a:spcAft>
              <a:buNone/>
            </a:pPr>
            <a:r>
              <a:rPr lang="en-US" sz="2000" b="0">
                <a:solidFill>
                  <a:srgbClr val="202122"/>
                </a:solidFill>
                <a:highlight>
                  <a:srgbClr val="FFFFFF"/>
                </a:highlight>
              </a:rPr>
              <a:t>A Chinese </a:t>
            </a:r>
            <a:r>
              <a:rPr lang="en-US" sz="2000" b="0">
                <a:solidFill>
                  <a:srgbClr val="0B0080"/>
                </a:solidFill>
                <a:uFill>
                  <a:noFill/>
                </a:uFill>
                <a:hlinkClick r:id="rId3">
                  <a:extLst>
                    <a:ext uri="{A12FA001-AC4F-418D-AE19-62706E023703}">
                      <ahyp:hlinkClr xmlns:ahyp="http://schemas.microsoft.com/office/drawing/2018/hyperlinkcolor" val="tx"/>
                    </a:ext>
                  </a:extLst>
                </a:hlinkClick>
              </a:rPr>
              <a:t>communist</a:t>
            </a:r>
            <a:r>
              <a:rPr lang="en-US" sz="2000" b="0">
                <a:solidFill>
                  <a:srgbClr val="202122"/>
                </a:solidFill>
                <a:highlight>
                  <a:srgbClr val="FFFFFF"/>
                </a:highlight>
              </a:rPr>
              <a:t> </a:t>
            </a:r>
            <a:r>
              <a:rPr lang="en-US" sz="2000" b="0">
                <a:solidFill>
                  <a:srgbClr val="0B0080"/>
                </a:solidFill>
                <a:uFill>
                  <a:noFill/>
                </a:uFill>
                <a:hlinkClick r:id="rId4">
                  <a:extLst>
                    <a:ext uri="{A12FA001-AC4F-418D-AE19-62706E023703}">
                      <ahyp:hlinkClr xmlns:ahyp="http://schemas.microsoft.com/office/drawing/2018/hyperlinkcolor" val="tx"/>
                    </a:ext>
                  </a:extLst>
                </a:hlinkClick>
              </a:rPr>
              <a:t>revolutionary</a:t>
            </a:r>
            <a:r>
              <a:rPr lang="en-US" sz="2000" b="0">
                <a:solidFill>
                  <a:srgbClr val="202122"/>
                </a:solidFill>
                <a:highlight>
                  <a:srgbClr val="FFFFFF"/>
                </a:highlight>
              </a:rPr>
              <a:t> who was the </a:t>
            </a:r>
            <a:r>
              <a:rPr lang="en-US" sz="2000" b="0">
                <a:solidFill>
                  <a:srgbClr val="0B0080"/>
                </a:solidFill>
                <a:uFill>
                  <a:noFill/>
                </a:uFill>
                <a:hlinkClick r:id="rId5">
                  <a:extLst>
                    <a:ext uri="{A12FA001-AC4F-418D-AE19-62706E023703}">
                      <ahyp:hlinkClr xmlns:ahyp="http://schemas.microsoft.com/office/drawing/2018/hyperlinkcolor" val="tx"/>
                    </a:ext>
                  </a:extLst>
                </a:hlinkClick>
              </a:rPr>
              <a:t>founder</a:t>
            </a:r>
            <a:r>
              <a:rPr lang="en-US" sz="2000" b="0">
                <a:solidFill>
                  <a:srgbClr val="202122"/>
                </a:solidFill>
                <a:highlight>
                  <a:srgbClr val="FFFFFF"/>
                </a:highlight>
              </a:rPr>
              <a:t> of the </a:t>
            </a:r>
            <a:r>
              <a:rPr lang="en-US" sz="2000" b="0">
                <a:solidFill>
                  <a:srgbClr val="0B0080"/>
                </a:solidFill>
                <a:uFill>
                  <a:noFill/>
                </a:uFill>
                <a:hlinkClick r:id="rId6">
                  <a:extLst>
                    <a:ext uri="{A12FA001-AC4F-418D-AE19-62706E023703}">
                      <ahyp:hlinkClr xmlns:ahyp="http://schemas.microsoft.com/office/drawing/2018/hyperlinkcolor" val="tx"/>
                    </a:ext>
                  </a:extLst>
                </a:hlinkClick>
              </a:rPr>
              <a:t>People's Republic of China</a:t>
            </a:r>
            <a:r>
              <a:rPr lang="en-US" sz="2000" b="0">
                <a:solidFill>
                  <a:srgbClr val="202122"/>
                </a:solidFill>
                <a:highlight>
                  <a:srgbClr val="FFFFFF"/>
                </a:highlight>
              </a:rPr>
              <a:t> (PRC), which he ruled as the </a:t>
            </a:r>
            <a:r>
              <a:rPr lang="en-US" sz="2000" b="0">
                <a:solidFill>
                  <a:srgbClr val="0B0080"/>
                </a:solidFill>
                <a:uFill>
                  <a:noFill/>
                </a:uFill>
                <a:hlinkClick r:id="rId7">
                  <a:extLst>
                    <a:ext uri="{A12FA001-AC4F-418D-AE19-62706E023703}">
                      <ahyp:hlinkClr xmlns:ahyp="http://schemas.microsoft.com/office/drawing/2018/hyperlinkcolor" val="tx"/>
                    </a:ext>
                  </a:extLst>
                </a:hlinkClick>
              </a:rPr>
              <a:t>chairman of the Chinese Communist Party</a:t>
            </a:r>
            <a:r>
              <a:rPr lang="en-US" sz="2000" b="0">
                <a:solidFill>
                  <a:srgbClr val="202122"/>
                </a:solidFill>
                <a:highlight>
                  <a:srgbClr val="FFFFFF"/>
                </a:highlight>
              </a:rPr>
              <a:t> from its </a:t>
            </a:r>
            <a:r>
              <a:rPr lang="en-US" sz="2000" b="0">
                <a:solidFill>
                  <a:srgbClr val="0B0080"/>
                </a:solidFill>
                <a:uFill>
                  <a:noFill/>
                </a:uFill>
                <a:hlinkClick r:id="rId8">
                  <a:extLst>
                    <a:ext uri="{A12FA001-AC4F-418D-AE19-62706E023703}">
                      <ahyp:hlinkClr xmlns:ahyp="http://schemas.microsoft.com/office/drawing/2018/hyperlinkcolor" val="tx"/>
                    </a:ext>
                  </a:extLst>
                </a:hlinkClick>
              </a:rPr>
              <a:t>establishment</a:t>
            </a:r>
            <a:r>
              <a:rPr lang="en-US" sz="2000" b="0">
                <a:solidFill>
                  <a:srgbClr val="202122"/>
                </a:solidFill>
                <a:highlight>
                  <a:srgbClr val="FFFFFF"/>
                </a:highlight>
              </a:rPr>
              <a:t> in 1949 until </a:t>
            </a:r>
            <a:r>
              <a:rPr lang="en-US" sz="2000" b="0">
                <a:solidFill>
                  <a:srgbClr val="0B0080"/>
                </a:solidFill>
                <a:uFill>
                  <a:noFill/>
                </a:uFill>
                <a:hlinkClick r:id="rId9">
                  <a:extLst>
                    <a:ext uri="{A12FA001-AC4F-418D-AE19-62706E023703}">
                      <ahyp:hlinkClr xmlns:ahyp="http://schemas.microsoft.com/office/drawing/2018/hyperlinkcolor" val="tx"/>
                    </a:ext>
                  </a:extLst>
                </a:hlinkClick>
              </a:rPr>
              <a:t>his death</a:t>
            </a:r>
            <a:r>
              <a:rPr lang="en-US" sz="2000" b="0">
                <a:solidFill>
                  <a:srgbClr val="202122"/>
                </a:solidFill>
                <a:highlight>
                  <a:srgbClr val="FFFFFF"/>
                </a:highlight>
              </a:rPr>
              <a:t> in 1976.</a:t>
            </a:r>
            <a:endParaRPr sz="2000"/>
          </a:p>
        </p:txBody>
      </p:sp>
      <p:sp>
        <p:nvSpPr>
          <p:cNvPr id="112" name="Google Shape;112;gd671fbf996_0_0"/>
          <p:cNvSpPr txBox="1">
            <a:spLocks noGrp="1"/>
          </p:cNvSpPr>
          <p:nvPr>
            <p:ph type="body" idx="3"/>
          </p:nvPr>
        </p:nvSpPr>
        <p:spPr>
          <a:xfrm>
            <a:off x="9651150" y="2365700"/>
            <a:ext cx="2193000" cy="16644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1200">
                <a:solidFill>
                  <a:srgbClr val="202122"/>
                </a:solidFill>
                <a:highlight>
                  <a:srgbClr val="FFFFFF"/>
                </a:highlight>
                <a:latin typeface="Arial"/>
                <a:ea typeface="Arial"/>
                <a:cs typeface="Arial"/>
                <a:sym typeface="Arial"/>
              </a:rPr>
              <a:t>A public appearance of Chairman Mao among </a:t>
            </a:r>
            <a:r>
              <a:rPr lang="en-US" sz="1200">
                <a:solidFill>
                  <a:srgbClr val="0B0080"/>
                </a:solidFill>
                <a:uFill>
                  <a:noFill/>
                </a:uFill>
                <a:latin typeface="Arial"/>
                <a:ea typeface="Arial"/>
                <a:cs typeface="Arial"/>
                <a:sym typeface="Arial"/>
                <a:hlinkClick r:id="rId10">
                  <a:extLst>
                    <a:ext uri="{A12FA001-AC4F-418D-AE19-62706E023703}">
                      <ahyp:hlinkClr xmlns:ahyp="http://schemas.microsoft.com/office/drawing/2018/hyperlinkcolor" val="tx"/>
                    </a:ext>
                  </a:extLst>
                </a:hlinkClick>
              </a:rPr>
              <a:t>Red Guards</a:t>
            </a:r>
            <a:r>
              <a:rPr lang="en-US" sz="1200">
                <a:solidFill>
                  <a:srgbClr val="202122"/>
                </a:solidFill>
                <a:highlight>
                  <a:srgbClr val="FFFFFF"/>
                </a:highlight>
                <a:latin typeface="Arial"/>
                <a:ea typeface="Arial"/>
                <a:cs typeface="Arial"/>
                <a:sym typeface="Arial"/>
              </a:rPr>
              <a:t>, in Beijing, during the </a:t>
            </a:r>
            <a:r>
              <a:rPr lang="en-US" sz="1200">
                <a:solidFill>
                  <a:srgbClr val="0B0080"/>
                </a:solidFill>
                <a:uFill>
                  <a:noFill/>
                </a:uFill>
                <a:latin typeface="Arial"/>
                <a:ea typeface="Arial"/>
                <a:cs typeface="Arial"/>
                <a:sym typeface="Arial"/>
                <a:hlinkClick r:id="rId11">
                  <a:extLst>
                    <a:ext uri="{A12FA001-AC4F-418D-AE19-62706E023703}">
                      <ahyp:hlinkClr xmlns:ahyp="http://schemas.microsoft.com/office/drawing/2018/hyperlinkcolor" val="tx"/>
                    </a:ext>
                  </a:extLst>
                </a:hlinkClick>
              </a:rPr>
              <a:t>Cultural Revolution</a:t>
            </a:r>
            <a:r>
              <a:rPr lang="en-US" sz="1200">
                <a:solidFill>
                  <a:srgbClr val="202122"/>
                </a:solidFill>
                <a:highlight>
                  <a:srgbClr val="FFFFFF"/>
                </a:highlight>
                <a:latin typeface="Arial"/>
                <a:ea typeface="Arial"/>
                <a:cs typeface="Arial"/>
                <a:sym typeface="Arial"/>
              </a:rPr>
              <a:t> (1966)</a:t>
            </a:r>
            <a:endParaRPr/>
          </a:p>
        </p:txBody>
      </p:sp>
      <p:pic>
        <p:nvPicPr>
          <p:cNvPr id="113" name="Google Shape;113;gd671fbf996_0_0"/>
          <p:cNvPicPr preferRelativeResize="0"/>
          <p:nvPr/>
        </p:nvPicPr>
        <p:blipFill>
          <a:blip r:embed="rId12">
            <a:alphaModFix/>
          </a:blip>
          <a:stretch>
            <a:fillRect/>
          </a:stretch>
        </p:blipFill>
        <p:spPr>
          <a:xfrm>
            <a:off x="6869952" y="1172375"/>
            <a:ext cx="2693050" cy="4951201"/>
          </a:xfrm>
          <a:prstGeom prst="rect">
            <a:avLst/>
          </a:prstGeom>
          <a:noFill/>
          <a:ln w="28575" cap="flat" cmpd="sng">
            <a:solidFill>
              <a:schemeClr val="dk2"/>
            </a:solidFill>
            <a:prstDash val="solid"/>
            <a:round/>
            <a:headEnd type="none" w="sm" len="sm"/>
            <a:tailEnd type="none" w="sm" len="sm"/>
          </a:ln>
        </p:spPr>
      </p:pic>
      <p:sp>
        <p:nvSpPr>
          <p:cNvPr id="114" name="Google Shape;114;gd671fbf996_0_0"/>
          <p:cNvSpPr/>
          <p:nvPr/>
        </p:nvSpPr>
        <p:spPr>
          <a:xfrm>
            <a:off x="6295425" y="3649525"/>
            <a:ext cx="1130700" cy="14400"/>
          </a:xfrm>
          <a:prstGeom prst="rightArrow">
            <a:avLst>
              <a:gd name="adj1" fmla="val 50000"/>
              <a:gd name="adj2" fmla="val 50000"/>
            </a:avLst>
          </a:prstGeom>
          <a:solidFill>
            <a:schemeClr val="lt2"/>
          </a:solid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0000"/>
              </a:solidFill>
            </a:endParaRPr>
          </a:p>
        </p:txBody>
      </p:sp>
      <p:sp>
        <p:nvSpPr>
          <p:cNvPr id="115" name="Google Shape;115;gd671fbf996_0_0"/>
          <p:cNvSpPr txBox="1">
            <a:spLocks noGrp="1"/>
          </p:cNvSpPr>
          <p:nvPr>
            <p:ph type="body" idx="2"/>
          </p:nvPr>
        </p:nvSpPr>
        <p:spPr>
          <a:xfrm>
            <a:off x="1154050" y="4208875"/>
            <a:ext cx="5715900" cy="18720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sz="2800">
                <a:solidFill>
                  <a:srgbClr val="1D00B5"/>
                </a:solidFill>
              </a:rPr>
              <a:t>Cultural Revolution</a:t>
            </a:r>
            <a:r>
              <a:rPr lang="en-US"/>
              <a:t>  </a:t>
            </a:r>
            <a:endParaRPr/>
          </a:p>
          <a:p>
            <a:pPr marL="0" lvl="0" indent="0" algn="l" rtl="0">
              <a:spcBef>
                <a:spcPts val="0"/>
              </a:spcBef>
              <a:spcAft>
                <a:spcPts val="0"/>
              </a:spcAft>
              <a:buNone/>
            </a:pPr>
            <a:r>
              <a:rPr lang="en-US" sz="2000" b="0">
                <a:solidFill>
                  <a:schemeClr val="dk1"/>
                </a:solidFill>
              </a:rPr>
              <a:t>Launched by Mao from 1966-1979, its stated goal</a:t>
            </a:r>
            <a:endParaRPr sz="2000" b="0">
              <a:solidFill>
                <a:schemeClr val="dk1"/>
              </a:solidFill>
            </a:endParaRPr>
          </a:p>
          <a:p>
            <a:pPr marL="0" lvl="0" indent="0" algn="l" rtl="0">
              <a:spcBef>
                <a:spcPts val="0"/>
              </a:spcBef>
              <a:spcAft>
                <a:spcPts val="0"/>
              </a:spcAft>
              <a:buNone/>
            </a:pPr>
            <a:r>
              <a:rPr lang="en-US" sz="2000" b="0">
                <a:solidFill>
                  <a:schemeClr val="dk1"/>
                </a:solidFill>
              </a:rPr>
              <a:t>was to preserve Chinese communism by purging</a:t>
            </a:r>
            <a:endParaRPr sz="2000" b="0">
              <a:solidFill>
                <a:schemeClr val="dk1"/>
              </a:solidFill>
            </a:endParaRPr>
          </a:p>
          <a:p>
            <a:pPr marL="0" lvl="0" indent="0" algn="l" rtl="0">
              <a:spcBef>
                <a:spcPts val="0"/>
              </a:spcBef>
              <a:spcAft>
                <a:spcPts val="0"/>
              </a:spcAft>
              <a:buNone/>
            </a:pPr>
            <a:r>
              <a:rPr lang="en-US" sz="2000" b="0">
                <a:solidFill>
                  <a:schemeClr val="dk1"/>
                </a:solidFill>
              </a:rPr>
              <a:t>remnants of capitalist and traditional elements</a:t>
            </a:r>
            <a:endParaRPr sz="2000" b="0">
              <a:solidFill>
                <a:schemeClr val="dk1"/>
              </a:solidFill>
            </a:endParaRPr>
          </a:p>
          <a:p>
            <a:pPr marL="0" lvl="0" indent="0" algn="l" rtl="0">
              <a:spcBef>
                <a:spcPts val="0"/>
              </a:spcBef>
              <a:spcAft>
                <a:spcPts val="0"/>
              </a:spcAft>
              <a:buNone/>
            </a:pPr>
            <a:r>
              <a:rPr lang="en-US" sz="2000" b="0">
                <a:solidFill>
                  <a:schemeClr val="dk1"/>
                </a:solidFill>
              </a:rPr>
              <a:t>from Chinese society. These elements were known</a:t>
            </a:r>
            <a:endParaRPr sz="2000" b="0">
              <a:solidFill>
                <a:schemeClr val="dk1"/>
              </a:solidFill>
            </a:endParaRPr>
          </a:p>
          <a:p>
            <a:pPr marL="0" lvl="0" indent="0" algn="l" rtl="0">
              <a:spcBef>
                <a:spcPts val="0"/>
              </a:spcBef>
              <a:spcAft>
                <a:spcPts val="0"/>
              </a:spcAft>
              <a:buNone/>
            </a:pPr>
            <a:r>
              <a:rPr lang="en-US" sz="2000" b="0">
                <a:solidFill>
                  <a:schemeClr val="dk1"/>
                </a:solidFill>
              </a:rPr>
              <a:t>as the “Four Olds” (Old Ideas, Old Culture, Old</a:t>
            </a:r>
            <a:endParaRPr sz="2000" b="0">
              <a:solidFill>
                <a:schemeClr val="dk1"/>
              </a:solidFill>
            </a:endParaRPr>
          </a:p>
          <a:p>
            <a:pPr marL="0" lvl="0" indent="0" algn="l" rtl="0">
              <a:spcBef>
                <a:spcPts val="0"/>
              </a:spcBef>
              <a:spcAft>
                <a:spcPts val="0"/>
              </a:spcAft>
              <a:buClr>
                <a:schemeClr val="dk1"/>
              </a:buClr>
              <a:buSzPts val="2500"/>
              <a:buFont typeface="Arial"/>
              <a:buNone/>
            </a:pPr>
            <a:r>
              <a:rPr lang="en-US" sz="2000" b="0">
                <a:solidFill>
                  <a:schemeClr val="dk1"/>
                </a:solidFill>
              </a:rPr>
              <a:t>Habits, and Old Customs).</a:t>
            </a:r>
            <a:endParaRPr sz="2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16"/>
          <p:cNvSpPr txBox="1">
            <a:spLocks noGrp="1"/>
          </p:cNvSpPr>
          <p:nvPr>
            <p:ph type="body" idx="3"/>
          </p:nvPr>
        </p:nvSpPr>
        <p:spPr>
          <a:xfrm>
            <a:off x="1213875" y="5004200"/>
            <a:ext cx="10383600" cy="977400"/>
          </a:xfrm>
          <a:prstGeom prst="rect">
            <a:avLst/>
          </a:prstGeom>
          <a:noFill/>
          <a:ln>
            <a:noFill/>
          </a:ln>
        </p:spPr>
        <p:txBody>
          <a:bodyPr spcFirstLastPara="1" wrap="square" lIns="91425" tIns="45700" rIns="91425" bIns="45700" anchor="t" anchorCtr="0">
            <a:noAutofit/>
          </a:bodyPr>
          <a:lstStyle/>
          <a:p>
            <a:pPr marL="457200" marR="0" lvl="0" indent="-387350" algn="l" rtl="0">
              <a:lnSpc>
                <a:spcPct val="90000"/>
              </a:lnSpc>
              <a:spcBef>
                <a:spcPts val="1000"/>
              </a:spcBef>
              <a:spcAft>
                <a:spcPts val="0"/>
              </a:spcAft>
              <a:buClr>
                <a:srgbClr val="FF0000"/>
              </a:buClr>
              <a:buSzPts val="2500"/>
              <a:buFont typeface="Noto Sans Symbols"/>
              <a:buChar char="▪"/>
            </a:pPr>
            <a:r>
              <a:rPr lang="en-US" sz="2800">
                <a:solidFill>
                  <a:srgbClr val="1D00B5"/>
                </a:solidFill>
              </a:rPr>
              <a:t>Mao Tse-tung Mausoleum on south edge opposite Forbidden City.</a:t>
            </a:r>
            <a:endParaRPr/>
          </a:p>
          <a:p>
            <a:pPr marL="457200" marR="0" lvl="0" indent="-387350" algn="l" rtl="0">
              <a:lnSpc>
                <a:spcPct val="90000"/>
              </a:lnSpc>
              <a:spcBef>
                <a:spcPts val="1000"/>
              </a:spcBef>
              <a:spcAft>
                <a:spcPts val="0"/>
              </a:spcAft>
              <a:buClr>
                <a:srgbClr val="FF0000"/>
              </a:buClr>
              <a:buSzPts val="2500"/>
              <a:buFont typeface="Noto Sans Symbols"/>
              <a:buChar char="▪"/>
            </a:pPr>
            <a:r>
              <a:rPr lang="en-US" sz="2800">
                <a:solidFill>
                  <a:srgbClr val="1D00B5"/>
                </a:solidFill>
              </a:rPr>
              <a:t>The Mausoleum was built directly behind the Monument to the People’s Heroes erected in 1952</a:t>
            </a:r>
            <a:endParaRPr>
              <a:solidFill>
                <a:srgbClr val="1D00B5"/>
              </a:solidFill>
            </a:endParaRPr>
          </a:p>
        </p:txBody>
      </p:sp>
      <p:pic>
        <p:nvPicPr>
          <p:cNvPr id="121" name="Google Shape;121;p16"/>
          <p:cNvPicPr preferRelativeResize="0"/>
          <p:nvPr/>
        </p:nvPicPr>
        <p:blipFill rotWithShape="1">
          <a:blip r:embed="rId3">
            <a:alphaModFix/>
          </a:blip>
          <a:srcRect/>
          <a:stretch/>
        </p:blipFill>
        <p:spPr>
          <a:xfrm>
            <a:off x="6581025" y="1097774"/>
            <a:ext cx="4816565" cy="3612424"/>
          </a:xfrm>
          <a:prstGeom prst="rect">
            <a:avLst/>
          </a:prstGeom>
          <a:noFill/>
          <a:ln w="28575" cap="flat" cmpd="sng">
            <a:solidFill>
              <a:srgbClr val="000000"/>
            </a:solidFill>
            <a:prstDash val="solid"/>
            <a:round/>
            <a:headEnd type="none" w="sm" len="sm"/>
            <a:tailEnd type="none" w="sm" len="sm"/>
          </a:ln>
        </p:spPr>
      </p:pic>
      <p:sp>
        <p:nvSpPr>
          <p:cNvPr id="122" name="Google Shape;122;p16"/>
          <p:cNvSpPr txBox="1">
            <a:spLocks noGrp="1"/>
          </p:cNvSpPr>
          <p:nvPr>
            <p:ph type="title"/>
          </p:nvPr>
        </p:nvSpPr>
        <p:spPr>
          <a:xfrm>
            <a:off x="-377875" y="166632"/>
            <a:ext cx="12947700" cy="58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4000"/>
              <a:buFont typeface="Arial"/>
              <a:buNone/>
            </a:pPr>
            <a:r>
              <a:rPr lang="en-US">
                <a:solidFill>
                  <a:schemeClr val="lt1"/>
                </a:solidFill>
              </a:rPr>
              <a:t>China’s Tiananmen Square</a:t>
            </a:r>
            <a:endParaRPr>
              <a:solidFill>
                <a:schemeClr val="lt1"/>
              </a:solidFill>
            </a:endParaRPr>
          </a:p>
          <a:p>
            <a:pPr marL="0" lvl="0" indent="0" algn="ctr" rtl="0">
              <a:lnSpc>
                <a:spcPct val="90000"/>
              </a:lnSpc>
              <a:spcBef>
                <a:spcPts val="0"/>
              </a:spcBef>
              <a:spcAft>
                <a:spcPts val="0"/>
              </a:spcAft>
              <a:buSzPts val="4000"/>
              <a:buNone/>
            </a:pPr>
            <a:endParaRPr/>
          </a:p>
        </p:txBody>
      </p:sp>
      <p:pic>
        <p:nvPicPr>
          <p:cNvPr id="123" name="Google Shape;123;p16"/>
          <p:cNvPicPr preferRelativeResize="0"/>
          <p:nvPr/>
        </p:nvPicPr>
        <p:blipFill rotWithShape="1">
          <a:blip r:embed="rId4">
            <a:alphaModFix/>
          </a:blip>
          <a:srcRect/>
          <a:stretch/>
        </p:blipFill>
        <p:spPr>
          <a:xfrm>
            <a:off x="794350" y="1048618"/>
            <a:ext cx="4882125" cy="3661582"/>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pic>
        <p:nvPicPr>
          <p:cNvPr id="128" name="Google Shape;128;p17"/>
          <p:cNvPicPr preferRelativeResize="0"/>
          <p:nvPr/>
        </p:nvPicPr>
        <p:blipFill rotWithShape="1">
          <a:blip r:embed="rId3">
            <a:alphaModFix/>
          </a:blip>
          <a:srcRect/>
          <a:stretch/>
        </p:blipFill>
        <p:spPr>
          <a:xfrm>
            <a:off x="478926" y="1099124"/>
            <a:ext cx="7332226" cy="5499151"/>
          </a:xfrm>
          <a:prstGeom prst="rect">
            <a:avLst/>
          </a:prstGeom>
          <a:noFill/>
          <a:ln w="28575" cap="flat" cmpd="sng">
            <a:solidFill>
              <a:srgbClr val="000000"/>
            </a:solidFill>
            <a:prstDash val="solid"/>
            <a:round/>
            <a:headEnd type="none" w="sm" len="sm"/>
            <a:tailEnd type="none" w="sm" len="sm"/>
          </a:ln>
        </p:spPr>
      </p:pic>
      <p:sp>
        <p:nvSpPr>
          <p:cNvPr id="129" name="Google Shape;129;p17"/>
          <p:cNvSpPr txBox="1"/>
          <p:nvPr/>
        </p:nvSpPr>
        <p:spPr>
          <a:xfrm>
            <a:off x="8117308" y="1559521"/>
            <a:ext cx="3880728" cy="3364883"/>
          </a:xfrm>
          <a:prstGeom prst="rect">
            <a:avLst/>
          </a:prstGeom>
          <a:noFill/>
          <a:ln>
            <a:noFill/>
          </a:ln>
        </p:spPr>
        <p:txBody>
          <a:bodyPr spcFirstLastPara="1" wrap="square" lIns="91425" tIns="45700" rIns="91425" bIns="45700" anchor="t" anchorCtr="0">
            <a:noAutofit/>
          </a:bodyPr>
          <a:lstStyle/>
          <a:p>
            <a:pPr marL="457200" marR="0" lvl="0" indent="-387350" algn="l" rtl="0">
              <a:lnSpc>
                <a:spcPct val="90000"/>
              </a:lnSpc>
              <a:spcBef>
                <a:spcPts val="1000"/>
              </a:spcBef>
              <a:spcAft>
                <a:spcPts val="0"/>
              </a:spcAft>
              <a:buClr>
                <a:srgbClr val="FF0000"/>
              </a:buClr>
              <a:buSzPts val="2500"/>
              <a:buFont typeface="Noto Sans Symbols"/>
              <a:buChar char="▪"/>
            </a:pPr>
            <a:r>
              <a:rPr lang="en-US" sz="2800" b="0" i="0" u="none" strike="noStrike" cap="none">
                <a:solidFill>
                  <a:srgbClr val="1D00B5"/>
                </a:solidFill>
                <a:latin typeface="Calibri"/>
                <a:ea typeface="Calibri"/>
                <a:cs typeface="Calibri"/>
                <a:sym typeface="Calibri"/>
              </a:rPr>
              <a:t>The site is important for parades and public gatherings such as the National Day of Mourning for the victims of the Sichuan earthquake in 2008. </a:t>
            </a:r>
            <a:endParaRPr sz="2500" b="0" i="0" u="none" strike="noStrike" cap="none">
              <a:solidFill>
                <a:srgbClr val="1D00B5"/>
              </a:solidFill>
              <a:latin typeface="Calibri"/>
              <a:ea typeface="Calibri"/>
              <a:cs typeface="Calibri"/>
              <a:sym typeface="Calibri"/>
            </a:endParaRPr>
          </a:p>
        </p:txBody>
      </p:sp>
      <p:sp>
        <p:nvSpPr>
          <p:cNvPr id="130" name="Google Shape;130;p17"/>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4000"/>
              <a:buFont typeface="Arial"/>
              <a:buNone/>
            </a:pPr>
            <a:r>
              <a:rPr lang="en-US">
                <a:solidFill>
                  <a:schemeClr val="lt1"/>
                </a:solidFill>
              </a:rPr>
              <a:t>China’s Tiananmen Square</a:t>
            </a:r>
            <a:endParaRPr>
              <a:solidFill>
                <a:schemeClr val="lt1"/>
              </a:solidFill>
            </a:endParaRPr>
          </a:p>
          <a:p>
            <a:pPr marL="0" lvl="0" indent="0" algn="ctr" rtl="0">
              <a:lnSpc>
                <a:spcPct val="90000"/>
              </a:lnSpc>
              <a:spcBef>
                <a:spcPts val="0"/>
              </a:spcBef>
              <a:spcAft>
                <a:spcPts val="0"/>
              </a:spcAft>
              <a:buSzPts val="4000"/>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18"/>
          <p:cNvSpPr txBox="1">
            <a:spLocks noGrp="1"/>
          </p:cNvSpPr>
          <p:nvPr>
            <p:ph type="title"/>
          </p:nvPr>
        </p:nvSpPr>
        <p:spPr>
          <a:xfrm>
            <a:off x="-377872" y="166636"/>
            <a:ext cx="12947742" cy="186909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4000"/>
              <a:buFont typeface="Arial"/>
              <a:buNone/>
            </a:pPr>
            <a:r>
              <a:rPr lang="en-US">
                <a:solidFill>
                  <a:schemeClr val="lt1"/>
                </a:solidFill>
              </a:rPr>
              <a:t>Class Discussion</a:t>
            </a:r>
            <a:endParaRPr>
              <a:solidFill>
                <a:schemeClr val="lt1"/>
              </a:solidFill>
            </a:endParaRPr>
          </a:p>
          <a:p>
            <a:pPr marL="0" lvl="0" indent="0" algn="ctr" rtl="0">
              <a:lnSpc>
                <a:spcPct val="90000"/>
              </a:lnSpc>
              <a:spcBef>
                <a:spcPts val="0"/>
              </a:spcBef>
              <a:spcAft>
                <a:spcPts val="0"/>
              </a:spcAft>
              <a:buSzPts val="4000"/>
              <a:buNone/>
            </a:pPr>
            <a:endParaRPr/>
          </a:p>
        </p:txBody>
      </p:sp>
      <p:sp>
        <p:nvSpPr>
          <p:cNvPr id="136" name="Google Shape;136;p18"/>
          <p:cNvSpPr txBox="1"/>
          <p:nvPr/>
        </p:nvSpPr>
        <p:spPr>
          <a:xfrm>
            <a:off x="2235594" y="1731883"/>
            <a:ext cx="8115300" cy="164918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1D00B5"/>
                </a:solidFill>
                <a:latin typeface="Calibri"/>
                <a:ea typeface="Calibri"/>
                <a:cs typeface="Calibri"/>
                <a:sym typeface="Calibri"/>
              </a:rPr>
              <a:t>Are there comparable public sites in the United States?</a:t>
            </a:r>
            <a:endParaRPr/>
          </a:p>
          <a:p>
            <a:pPr marL="0" marR="0" lvl="0" indent="0" algn="l" rtl="0">
              <a:lnSpc>
                <a:spcPct val="90000"/>
              </a:lnSpc>
              <a:spcBef>
                <a:spcPts val="1000"/>
              </a:spcBef>
              <a:spcAft>
                <a:spcPts val="0"/>
              </a:spcAft>
              <a:buClr>
                <a:srgbClr val="000090"/>
              </a:buClr>
              <a:buSzPts val="3200"/>
              <a:buFont typeface="Arial"/>
              <a:buNone/>
            </a:pPr>
            <a:endParaRPr sz="3200" b="1" i="0" u="none" strike="noStrike" cap="none">
              <a:solidFill>
                <a:srgbClr val="1D00B5"/>
              </a:solidFill>
              <a:latin typeface="Calibri"/>
              <a:ea typeface="Calibri"/>
              <a:cs typeface="Calibri"/>
              <a:sym typeface="Calibri"/>
            </a:endParaRPr>
          </a:p>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1D00B5"/>
                </a:solidFill>
                <a:latin typeface="Calibri"/>
                <a:ea typeface="Calibri"/>
                <a:cs typeface="Calibri"/>
                <a:sym typeface="Calibri"/>
              </a:rPr>
              <a:t>What features of Tiananmen Square are also present at public sites in the United States?</a:t>
            </a:r>
            <a:endParaRPr sz="3200" b="1" i="0" u="none" strike="noStrike" cap="none">
              <a:solidFill>
                <a:srgbClr val="000090"/>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19"/>
          <p:cNvSpPr txBox="1">
            <a:spLocks noGrp="1"/>
          </p:cNvSpPr>
          <p:nvPr>
            <p:ph type="title"/>
          </p:nvPr>
        </p:nvSpPr>
        <p:spPr>
          <a:xfrm>
            <a:off x="-377872" y="166636"/>
            <a:ext cx="12947742" cy="186909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4000"/>
              <a:buFont typeface="Arial"/>
              <a:buNone/>
            </a:pPr>
            <a:r>
              <a:rPr lang="en-US">
                <a:solidFill>
                  <a:schemeClr val="lt1"/>
                </a:solidFill>
              </a:rPr>
              <a:t>Assessment</a:t>
            </a:r>
            <a:endParaRPr>
              <a:solidFill>
                <a:schemeClr val="lt1"/>
              </a:solidFill>
            </a:endParaRPr>
          </a:p>
          <a:p>
            <a:pPr marL="0" lvl="0" indent="0" algn="ctr" rtl="0">
              <a:lnSpc>
                <a:spcPct val="90000"/>
              </a:lnSpc>
              <a:spcBef>
                <a:spcPts val="0"/>
              </a:spcBef>
              <a:spcAft>
                <a:spcPts val="0"/>
              </a:spcAft>
              <a:buSzPts val="4000"/>
              <a:buNone/>
            </a:pPr>
            <a:endParaRPr/>
          </a:p>
        </p:txBody>
      </p:sp>
      <p:sp>
        <p:nvSpPr>
          <p:cNvPr id="142" name="Google Shape;142;p19"/>
          <p:cNvSpPr txBox="1"/>
          <p:nvPr/>
        </p:nvSpPr>
        <p:spPr>
          <a:xfrm>
            <a:off x="2000600" y="1211125"/>
            <a:ext cx="8843100" cy="1649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chemeClr val="dk1"/>
                </a:solidFill>
                <a:latin typeface="Calibri"/>
                <a:ea typeface="Calibri"/>
                <a:cs typeface="Calibri"/>
                <a:sym typeface="Calibri"/>
              </a:rPr>
              <a:t>ASSESSMENT 1: QUICK WRITE</a:t>
            </a:r>
            <a:endParaRPr/>
          </a:p>
          <a:p>
            <a:pPr marL="0" marR="0" lvl="0" indent="0" algn="l" rtl="0">
              <a:lnSpc>
                <a:spcPct val="90000"/>
              </a:lnSpc>
              <a:spcBef>
                <a:spcPts val="1000"/>
              </a:spcBef>
              <a:spcAft>
                <a:spcPts val="0"/>
              </a:spcAft>
              <a:buClr>
                <a:srgbClr val="000090"/>
              </a:buClr>
              <a:buSzPts val="3200"/>
              <a:buFont typeface="Arial"/>
              <a:buNone/>
            </a:pPr>
            <a:endParaRPr sz="3200" b="1" i="0" u="none" strike="noStrike" cap="none">
              <a:solidFill>
                <a:srgbClr val="1D00B5"/>
              </a:solidFill>
              <a:latin typeface="Calibri"/>
              <a:ea typeface="Calibri"/>
              <a:cs typeface="Calibri"/>
              <a:sym typeface="Calibri"/>
            </a:endParaRPr>
          </a:p>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1D00B5"/>
                </a:solidFill>
                <a:latin typeface="Calibri"/>
                <a:ea typeface="Calibri"/>
                <a:cs typeface="Calibri"/>
                <a:sym typeface="Calibri"/>
              </a:rPr>
              <a:t>Ask students to list two public sites in the U.S. that might be comparable to Tiananmen Square.</a:t>
            </a:r>
            <a:endParaRPr/>
          </a:p>
          <a:p>
            <a:pPr marL="0" marR="0" lvl="0" indent="0" algn="l" rtl="0">
              <a:lnSpc>
                <a:spcPct val="90000"/>
              </a:lnSpc>
              <a:spcBef>
                <a:spcPts val="1000"/>
              </a:spcBef>
              <a:spcAft>
                <a:spcPts val="0"/>
              </a:spcAft>
              <a:buClr>
                <a:srgbClr val="000090"/>
              </a:buClr>
              <a:buSzPts val="3200"/>
              <a:buFont typeface="Arial"/>
              <a:buNone/>
            </a:pPr>
            <a:endParaRPr sz="3200" b="1" i="0" u="none" strike="noStrike" cap="none">
              <a:solidFill>
                <a:srgbClr val="1D00B5"/>
              </a:solidFill>
              <a:latin typeface="Calibri"/>
              <a:ea typeface="Calibri"/>
              <a:cs typeface="Calibri"/>
              <a:sym typeface="Calibri"/>
            </a:endParaRPr>
          </a:p>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1D00B5"/>
                </a:solidFill>
                <a:latin typeface="Calibri"/>
                <a:ea typeface="Calibri"/>
                <a:cs typeface="Calibri"/>
                <a:sym typeface="Calibri"/>
              </a:rPr>
              <a:t>Ask students to list </a:t>
            </a:r>
            <a:r>
              <a:rPr lang="en-US" sz="3200" b="1">
                <a:solidFill>
                  <a:srgbClr val="1D00B5"/>
                </a:solidFill>
                <a:latin typeface="Calibri"/>
                <a:ea typeface="Calibri"/>
                <a:cs typeface="Calibri"/>
                <a:sym typeface="Calibri"/>
              </a:rPr>
              <a:t>two</a:t>
            </a:r>
            <a:r>
              <a:rPr lang="en-US" sz="3200" b="1" i="0" u="none" strike="noStrike" cap="none">
                <a:solidFill>
                  <a:srgbClr val="1D00B5"/>
                </a:solidFill>
                <a:latin typeface="Calibri"/>
                <a:ea typeface="Calibri"/>
                <a:cs typeface="Calibri"/>
                <a:sym typeface="Calibri"/>
              </a:rPr>
              <a:t> architectural characteristics or qualities of Tiananmen Square and identify a site in the U.S. with the same characteristic or quality. </a:t>
            </a:r>
            <a:endParaRPr sz="3200" b="1" i="0" u="none" strike="noStrike" cap="none">
              <a:solidFill>
                <a:srgbClr val="000090"/>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0"/>
          <p:cNvSpPr txBox="1">
            <a:spLocks noGrp="1"/>
          </p:cNvSpPr>
          <p:nvPr>
            <p:ph type="title"/>
          </p:nvPr>
        </p:nvSpPr>
        <p:spPr>
          <a:xfrm>
            <a:off x="-377872" y="166636"/>
            <a:ext cx="12947742" cy="186909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4000"/>
              <a:buFont typeface="Arial"/>
              <a:buNone/>
            </a:pPr>
            <a:r>
              <a:rPr lang="en-US">
                <a:solidFill>
                  <a:schemeClr val="lt1"/>
                </a:solidFill>
              </a:rPr>
              <a:t>China’s Tiananmen Square Uprising</a:t>
            </a:r>
            <a:endParaRPr>
              <a:solidFill>
                <a:schemeClr val="lt1"/>
              </a:solidFill>
            </a:endParaRPr>
          </a:p>
          <a:p>
            <a:pPr marL="0" lvl="0" indent="0" algn="ctr" rtl="0">
              <a:lnSpc>
                <a:spcPct val="90000"/>
              </a:lnSpc>
              <a:spcBef>
                <a:spcPts val="0"/>
              </a:spcBef>
              <a:spcAft>
                <a:spcPts val="0"/>
              </a:spcAft>
              <a:buSzPts val="4000"/>
              <a:buNone/>
            </a:pPr>
            <a:endParaRPr/>
          </a:p>
        </p:txBody>
      </p:sp>
      <p:sp>
        <p:nvSpPr>
          <p:cNvPr id="148" name="Google Shape;148;p20"/>
          <p:cNvSpPr txBox="1"/>
          <p:nvPr/>
        </p:nvSpPr>
        <p:spPr>
          <a:xfrm>
            <a:off x="471052" y="3304308"/>
            <a:ext cx="11665527" cy="602673"/>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sz="3200" b="1" i="0" u="none" strike="noStrike" cap="none">
                <a:solidFill>
                  <a:srgbClr val="1D00B5"/>
                </a:solidFill>
                <a:latin typeface="Calibri"/>
                <a:ea typeface="Calibri"/>
                <a:cs typeface="Calibri"/>
                <a:sym typeface="Calibri"/>
              </a:rPr>
              <a:t>  In 1989 the square was the site of a million demonstrators who wanted new freedoms and better access to the country’s economic expansion. After weeks of demonstrating the government enacted martial law and sent soldiers to disperse the crowds resulting in thousands of injuries and deaths. The country has not seen such a large public demonstration since.</a:t>
            </a:r>
            <a:endParaRPr/>
          </a:p>
        </p:txBody>
      </p:sp>
      <p:pic>
        <p:nvPicPr>
          <p:cNvPr id="149" name="Google Shape;149;p20"/>
          <p:cNvPicPr preferRelativeResize="0"/>
          <p:nvPr/>
        </p:nvPicPr>
        <p:blipFill rotWithShape="1">
          <a:blip r:embed="rId3">
            <a:alphaModFix/>
          </a:blip>
          <a:srcRect/>
          <a:stretch/>
        </p:blipFill>
        <p:spPr>
          <a:xfrm>
            <a:off x="810581" y="903696"/>
            <a:ext cx="4440312" cy="2400612"/>
          </a:xfrm>
          <a:prstGeom prst="rect">
            <a:avLst/>
          </a:prstGeom>
          <a:noFill/>
          <a:ln w="28575" cap="flat" cmpd="sng">
            <a:solidFill>
              <a:srgbClr val="000000"/>
            </a:solidFill>
            <a:prstDash val="solid"/>
            <a:round/>
            <a:headEnd type="none" w="sm" len="sm"/>
            <a:tailEnd type="none" w="sm" len="sm"/>
          </a:ln>
        </p:spPr>
      </p:pic>
      <p:pic>
        <p:nvPicPr>
          <p:cNvPr id="150" name="Google Shape;150;p20"/>
          <p:cNvPicPr preferRelativeResize="0"/>
          <p:nvPr/>
        </p:nvPicPr>
        <p:blipFill rotWithShape="1">
          <a:blip r:embed="rId4">
            <a:alphaModFix/>
          </a:blip>
          <a:srcRect/>
          <a:stretch/>
        </p:blipFill>
        <p:spPr>
          <a:xfrm>
            <a:off x="6803052" y="903696"/>
            <a:ext cx="4402966" cy="2400612"/>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1"/>
          <p:cNvSpPr txBox="1">
            <a:spLocks noGrp="1"/>
          </p:cNvSpPr>
          <p:nvPr>
            <p:ph type="title"/>
          </p:nvPr>
        </p:nvSpPr>
        <p:spPr>
          <a:xfrm>
            <a:off x="-377872" y="166636"/>
            <a:ext cx="12947742" cy="186909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4000"/>
              <a:buFont typeface="Arial"/>
              <a:buNone/>
            </a:pPr>
            <a:r>
              <a:rPr lang="en-US">
                <a:solidFill>
                  <a:schemeClr val="lt1"/>
                </a:solidFill>
              </a:rPr>
              <a:t>China’s Tiananmen Square Uprising</a:t>
            </a:r>
            <a:endParaRPr>
              <a:solidFill>
                <a:schemeClr val="lt1"/>
              </a:solidFill>
            </a:endParaRPr>
          </a:p>
          <a:p>
            <a:pPr marL="0" lvl="0" indent="0" algn="ctr" rtl="0">
              <a:lnSpc>
                <a:spcPct val="90000"/>
              </a:lnSpc>
              <a:spcBef>
                <a:spcPts val="0"/>
              </a:spcBef>
              <a:spcAft>
                <a:spcPts val="0"/>
              </a:spcAft>
              <a:buSzPts val="4000"/>
              <a:buNone/>
            </a:pPr>
            <a:endParaRPr/>
          </a:p>
        </p:txBody>
      </p:sp>
      <p:sp>
        <p:nvSpPr>
          <p:cNvPr id="156" name="Google Shape;156;p21"/>
          <p:cNvSpPr txBox="1">
            <a:spLocks noGrp="1"/>
          </p:cNvSpPr>
          <p:nvPr>
            <p:ph type="body" idx="1"/>
          </p:nvPr>
        </p:nvSpPr>
        <p:spPr>
          <a:xfrm>
            <a:off x="713748" y="1635939"/>
            <a:ext cx="9590400" cy="26349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0"/>
              </a:spcBef>
              <a:spcAft>
                <a:spcPts val="0"/>
              </a:spcAft>
              <a:buClr>
                <a:schemeClr val="dk1"/>
              </a:buClr>
              <a:buSzPts val="2500"/>
              <a:buFont typeface="Arial"/>
              <a:buNone/>
            </a:pPr>
            <a:r>
              <a:rPr lang="en-US" sz="3200" b="1">
                <a:solidFill>
                  <a:srgbClr val="000090"/>
                </a:solidFill>
              </a:rPr>
              <a:t>Watch Video</a:t>
            </a:r>
            <a:endParaRPr sz="3200" b="1">
              <a:solidFill>
                <a:srgbClr val="000090"/>
              </a:solidFill>
            </a:endParaRPr>
          </a:p>
          <a:p>
            <a:pPr marL="457200" marR="0" lvl="0" indent="-228600" algn="l" rtl="0">
              <a:lnSpc>
                <a:spcPct val="90000"/>
              </a:lnSpc>
              <a:spcBef>
                <a:spcPts val="0"/>
              </a:spcBef>
              <a:spcAft>
                <a:spcPts val="0"/>
              </a:spcAft>
              <a:buClr>
                <a:schemeClr val="dk1"/>
              </a:buClr>
              <a:buSzPts val="2500"/>
              <a:buFont typeface="Arial"/>
              <a:buNone/>
            </a:pPr>
            <a:r>
              <a:rPr lang="en-US" sz="3200" b="1" i="1">
                <a:solidFill>
                  <a:srgbClr val="000090"/>
                </a:solidFill>
              </a:rPr>
              <a:t>It Happened in </a:t>
            </a:r>
            <a:endParaRPr sz="3200" b="1">
              <a:solidFill>
                <a:srgbClr val="000090"/>
              </a:solidFill>
            </a:endParaRPr>
          </a:p>
          <a:p>
            <a:pPr marL="457200" marR="0" lvl="0" indent="-228600" algn="l" rtl="0">
              <a:lnSpc>
                <a:spcPct val="90000"/>
              </a:lnSpc>
              <a:spcBef>
                <a:spcPts val="0"/>
              </a:spcBef>
              <a:spcAft>
                <a:spcPts val="0"/>
              </a:spcAft>
              <a:buClr>
                <a:schemeClr val="dk1"/>
              </a:buClr>
              <a:buSzPts val="2500"/>
              <a:buFont typeface="Arial"/>
              <a:buNone/>
            </a:pPr>
            <a:r>
              <a:rPr lang="en-US" sz="3200" b="1" i="1">
                <a:solidFill>
                  <a:srgbClr val="000090"/>
                </a:solidFill>
              </a:rPr>
              <a:t>Tiananmen Square</a:t>
            </a:r>
            <a:endParaRPr sz="3200" b="1" i="1">
              <a:solidFill>
                <a:srgbClr val="000090"/>
              </a:solidFill>
            </a:endParaRPr>
          </a:p>
          <a:p>
            <a:pPr marL="457200" marR="0" lvl="0" indent="-228600" algn="l" rtl="0">
              <a:lnSpc>
                <a:spcPct val="90000"/>
              </a:lnSpc>
              <a:spcBef>
                <a:spcPts val="0"/>
              </a:spcBef>
              <a:spcAft>
                <a:spcPts val="0"/>
              </a:spcAft>
              <a:buClr>
                <a:schemeClr val="dk1"/>
              </a:buClr>
              <a:buSzPts val="2500"/>
              <a:buFont typeface="Arial"/>
              <a:buNone/>
            </a:pPr>
            <a:endParaRPr sz="3200" i="1"/>
          </a:p>
          <a:p>
            <a:pPr marL="457200" marR="0" lvl="0" indent="-228600" algn="l" rtl="0">
              <a:lnSpc>
                <a:spcPct val="90000"/>
              </a:lnSpc>
              <a:spcBef>
                <a:spcPts val="0"/>
              </a:spcBef>
              <a:spcAft>
                <a:spcPts val="0"/>
              </a:spcAft>
              <a:buClr>
                <a:schemeClr val="dk1"/>
              </a:buClr>
              <a:buSzPts val="2500"/>
              <a:buFont typeface="Arial"/>
              <a:buNone/>
            </a:pPr>
            <a:r>
              <a:rPr lang="en-US" sz="3200" u="sng">
                <a:solidFill>
                  <a:schemeClr val="hlink"/>
                </a:solidFill>
                <a:hlinkClick r:id="rId3"/>
              </a:rPr>
              <a:t>video link</a:t>
            </a:r>
            <a:endParaRPr sz="3200" u="sng">
              <a:solidFill>
                <a:srgbClr val="0070C0"/>
              </a:solidFill>
            </a:endParaRPr>
          </a:p>
          <a:p>
            <a:pPr marL="457200" marR="0" lvl="0" indent="-228600" algn="l" rtl="0">
              <a:lnSpc>
                <a:spcPct val="90000"/>
              </a:lnSpc>
              <a:spcBef>
                <a:spcPts val="0"/>
              </a:spcBef>
              <a:spcAft>
                <a:spcPts val="0"/>
              </a:spcAft>
              <a:buClr>
                <a:schemeClr val="dk1"/>
              </a:buClr>
              <a:buSzPts val="2500"/>
              <a:buFont typeface="Arial"/>
              <a:buNone/>
            </a:pPr>
            <a:r>
              <a:rPr lang="en-US" sz="3200"/>
              <a:t>23 mins</a:t>
            </a:r>
            <a:endParaRPr sz="3200"/>
          </a:p>
        </p:txBody>
      </p:sp>
      <p:pic>
        <p:nvPicPr>
          <p:cNvPr id="157" name="Google Shape;157;p21"/>
          <p:cNvPicPr preferRelativeResize="0"/>
          <p:nvPr/>
        </p:nvPicPr>
        <p:blipFill rotWithShape="1">
          <a:blip r:embed="rId4">
            <a:alphaModFix/>
          </a:blip>
          <a:srcRect/>
          <a:stretch/>
        </p:blipFill>
        <p:spPr>
          <a:xfrm>
            <a:off x="5179550" y="1447801"/>
            <a:ext cx="6363475" cy="3350726"/>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gd7a3ece322_0_14"/>
          <p:cNvSpPr txBox="1">
            <a:spLocks noGrp="1"/>
          </p:cNvSpPr>
          <p:nvPr>
            <p:ph type="title"/>
          </p:nvPr>
        </p:nvSpPr>
        <p:spPr>
          <a:xfrm>
            <a:off x="37881" y="-57989"/>
            <a:ext cx="12116400" cy="798000"/>
          </a:xfrm>
          <a:prstGeom prst="rect">
            <a:avLst/>
          </a:prstGeom>
        </p:spPr>
        <p:txBody>
          <a:bodyPr spcFirstLastPara="1" wrap="square" lIns="91425" tIns="45700" rIns="91425" bIns="45700" anchor="t" anchorCtr="0">
            <a:noAutofit/>
          </a:bodyPr>
          <a:lstStyle/>
          <a:p>
            <a:pPr marL="457200" lvl="0" indent="-228600" algn="ctr" rtl="0">
              <a:spcBef>
                <a:spcPts val="1000"/>
              </a:spcBef>
              <a:spcAft>
                <a:spcPts val="0"/>
              </a:spcAft>
              <a:buNone/>
            </a:pPr>
            <a:r>
              <a:rPr lang="en-US" sz="3600">
                <a:solidFill>
                  <a:schemeClr val="lt1"/>
                </a:solidFill>
              </a:rPr>
              <a:t>Key Question: Why does Ai Weiwei’s conceptual art concern the Chinese government?</a:t>
            </a:r>
            <a:endParaRPr sz="3600">
              <a:solidFill>
                <a:schemeClr val="lt1"/>
              </a:solidFill>
            </a:endParaRPr>
          </a:p>
        </p:txBody>
      </p:sp>
      <p:sp>
        <p:nvSpPr>
          <p:cNvPr id="163" name="Google Shape;163;gd7a3ece322_0_14"/>
          <p:cNvSpPr txBox="1">
            <a:spLocks noGrp="1"/>
          </p:cNvSpPr>
          <p:nvPr>
            <p:ph type="body" idx="1"/>
          </p:nvPr>
        </p:nvSpPr>
        <p:spPr>
          <a:xfrm>
            <a:off x="1300873" y="2035728"/>
            <a:ext cx="9590400" cy="26349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	Students will learn about Ai Weiwei an important artist and activist </a:t>
            </a:r>
            <a:endParaRPr/>
          </a:p>
          <a:p>
            <a:pPr marL="0" lvl="0" indent="457200" algn="l" rtl="0">
              <a:spcBef>
                <a:spcPts val="0"/>
              </a:spcBef>
              <a:spcAft>
                <a:spcPts val="0"/>
              </a:spcAft>
              <a:buClr>
                <a:schemeClr val="dk1"/>
              </a:buClr>
              <a:buSzPts val="1100"/>
              <a:buFont typeface="Arial"/>
              <a:buNone/>
            </a:pPr>
            <a:r>
              <a:rPr lang="en-US"/>
              <a:t>in China.</a:t>
            </a:r>
            <a:endParaRPr/>
          </a:p>
          <a:p>
            <a:pPr marL="0" lvl="0" indent="0" algn="l" rtl="0">
              <a:spcBef>
                <a:spcPts val="0"/>
              </a:spcBef>
              <a:spcAft>
                <a:spcPts val="0"/>
              </a:spcAft>
              <a:buNone/>
            </a:pPr>
            <a:r>
              <a:rPr lang="en-US"/>
              <a:t>-	Students are introduced to new vocabulary terms (Han Dynasty, </a:t>
            </a:r>
            <a:endParaRPr/>
          </a:p>
          <a:p>
            <a:pPr marL="0" lvl="0" indent="457200" algn="l" rtl="0">
              <a:spcBef>
                <a:spcPts val="0"/>
              </a:spcBef>
              <a:spcAft>
                <a:spcPts val="0"/>
              </a:spcAft>
              <a:buNone/>
            </a:pPr>
            <a:r>
              <a:rPr lang="en-US"/>
              <a:t>Cultural Revolution, conceptual art, appropriation) that help them </a:t>
            </a:r>
            <a:endParaRPr/>
          </a:p>
          <a:p>
            <a:pPr marL="0" lvl="0" indent="457200" algn="l" rtl="0">
              <a:spcBef>
                <a:spcPts val="0"/>
              </a:spcBef>
              <a:spcAft>
                <a:spcPts val="0"/>
              </a:spcAft>
              <a:buNone/>
            </a:pPr>
            <a:r>
              <a:rPr lang="en-US"/>
              <a:t>understand the context for Ai Weiwei’s art works.</a:t>
            </a:r>
            <a:endParaRPr/>
          </a:p>
          <a:p>
            <a:pPr marL="0" lvl="0" indent="0" algn="l" rtl="0">
              <a:spcBef>
                <a:spcPts val="0"/>
              </a:spcBef>
              <a:spcAft>
                <a:spcPts val="0"/>
              </a:spcAft>
              <a:buClr>
                <a:schemeClr val="dk1"/>
              </a:buClr>
              <a:buSzPts val="1100"/>
              <a:buFont typeface="Arial"/>
              <a:buNone/>
            </a:pPr>
            <a:r>
              <a:rPr lang="en-US"/>
              <a:t>-	Students will analyze specific art works by Ai Weiwei.</a:t>
            </a:r>
            <a:endParaRPr/>
          </a:p>
        </p:txBody>
      </p:sp>
      <p:sp>
        <p:nvSpPr>
          <p:cNvPr id="164" name="Google Shape;164;gd7a3ece322_0_14"/>
          <p:cNvSpPr txBox="1">
            <a:spLocks noGrp="1"/>
          </p:cNvSpPr>
          <p:nvPr>
            <p:ph type="body" idx="2"/>
          </p:nvPr>
        </p:nvSpPr>
        <p:spPr>
          <a:xfrm>
            <a:off x="1300874" y="1447800"/>
            <a:ext cx="9590400" cy="5880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a:t>Slides:  19 - 38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Google Shape;43;p2"/>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en-US" sz="2800">
                <a:solidFill>
                  <a:schemeClr val="lt1"/>
                </a:solidFill>
              </a:rPr>
              <a:t>Tenth Grade Unit: </a:t>
            </a:r>
            <a:br>
              <a:rPr lang="en-US" sz="2800">
                <a:solidFill>
                  <a:schemeClr val="lt1"/>
                </a:solidFill>
              </a:rPr>
            </a:br>
            <a:r>
              <a:rPr lang="en-US" sz="2800"/>
              <a:t>Conceptual Art through the Lens of Ai Weiwei</a:t>
            </a:r>
            <a:endParaRPr sz="2800">
              <a:solidFill>
                <a:schemeClr val="lt1"/>
              </a:solidFill>
            </a:endParaRPr>
          </a:p>
          <a:p>
            <a:pPr marL="0" lvl="0" indent="0" algn="ctr" rtl="0">
              <a:lnSpc>
                <a:spcPct val="90000"/>
              </a:lnSpc>
              <a:spcBef>
                <a:spcPts val="0"/>
              </a:spcBef>
              <a:spcAft>
                <a:spcPts val="0"/>
              </a:spcAft>
              <a:buClr>
                <a:srgbClr val="FFFFFF"/>
              </a:buClr>
              <a:buSzPts val="4000"/>
              <a:buFont typeface="Calibri"/>
              <a:buNone/>
            </a:pPr>
            <a:endParaRPr/>
          </a:p>
        </p:txBody>
      </p:sp>
      <p:pic>
        <p:nvPicPr>
          <p:cNvPr id="44" name="Google Shape;44;p2"/>
          <p:cNvPicPr preferRelativeResize="0"/>
          <p:nvPr/>
        </p:nvPicPr>
        <p:blipFill rotWithShape="1">
          <a:blip r:embed="rId3">
            <a:alphaModFix/>
          </a:blip>
          <a:srcRect/>
          <a:stretch/>
        </p:blipFill>
        <p:spPr>
          <a:xfrm>
            <a:off x="395400" y="1495042"/>
            <a:ext cx="4362450" cy="4591050"/>
          </a:xfrm>
          <a:prstGeom prst="rect">
            <a:avLst/>
          </a:prstGeom>
          <a:noFill/>
          <a:ln>
            <a:noFill/>
          </a:ln>
        </p:spPr>
      </p:pic>
      <p:sp>
        <p:nvSpPr>
          <p:cNvPr id="45" name="Google Shape;45;p2"/>
          <p:cNvSpPr/>
          <p:nvPr/>
        </p:nvSpPr>
        <p:spPr>
          <a:xfrm>
            <a:off x="5856514" y="1495042"/>
            <a:ext cx="6096000" cy="329320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3000" b="1" i="0" u="none" strike="noStrike" cap="none">
                <a:solidFill>
                  <a:srgbClr val="000090"/>
                </a:solidFill>
                <a:latin typeface="Calibri"/>
                <a:ea typeface="Calibri"/>
                <a:cs typeface="Calibri"/>
                <a:sym typeface="Calibri"/>
              </a:rPr>
              <a:t>Unit Organization:</a:t>
            </a:r>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a:p>
            <a:pPr marL="0" marR="0" lvl="0" indent="-190500" algn="l" rtl="0">
              <a:lnSpc>
                <a:spcPct val="100000"/>
              </a:lnSpc>
              <a:spcBef>
                <a:spcPts val="0"/>
              </a:spcBef>
              <a:spcAft>
                <a:spcPts val="0"/>
              </a:spcAft>
              <a:buClr>
                <a:srgbClr val="000000"/>
              </a:buClr>
              <a:buSzPts val="3000"/>
              <a:buFont typeface="Arial"/>
              <a:buAutoNum type="arabicPeriod"/>
            </a:pPr>
            <a:r>
              <a:rPr lang="en-US" sz="3000" b="1" i="0" u="none" strike="noStrike" cap="none">
                <a:solidFill>
                  <a:srgbClr val="000090"/>
                </a:solidFill>
                <a:latin typeface="Calibri"/>
                <a:ea typeface="Calibri"/>
                <a:cs typeface="Calibri"/>
                <a:sym typeface="Calibri"/>
              </a:rPr>
              <a:t> Learning Objective</a:t>
            </a:r>
            <a:endParaRPr sz="3000" b="1" i="0" u="none" strike="noStrike" cap="none">
              <a:solidFill>
                <a:srgbClr val="000090"/>
              </a:solidFill>
              <a:latin typeface="Arial"/>
              <a:ea typeface="Arial"/>
              <a:cs typeface="Arial"/>
              <a:sym typeface="Arial"/>
            </a:endParaRPr>
          </a:p>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rgbClr val="000000"/>
              </a:buClr>
              <a:buSzPts val="3000"/>
              <a:buFont typeface="Arial"/>
              <a:buAutoNum type="arabicPeriod"/>
            </a:pPr>
            <a:r>
              <a:rPr lang="en-US" sz="3000" b="0" i="0" u="none" strike="noStrike" cap="none">
                <a:solidFill>
                  <a:srgbClr val="000000"/>
                </a:solidFill>
                <a:latin typeface="Calibri"/>
                <a:ea typeface="Calibri"/>
                <a:cs typeface="Calibri"/>
                <a:sym typeface="Calibri"/>
              </a:rPr>
              <a:t>Key Question</a:t>
            </a:r>
            <a:endParaRPr sz="30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rgbClr val="000000"/>
              </a:buClr>
              <a:buSzPts val="3000"/>
              <a:buFont typeface="Arial"/>
              <a:buAutoNum type="arabicPeriod"/>
            </a:pPr>
            <a:r>
              <a:rPr lang="en-US" sz="3000" b="0" i="0" u="none" strike="noStrike" cap="none">
                <a:solidFill>
                  <a:srgbClr val="000000"/>
                </a:solidFill>
                <a:latin typeface="Calibri"/>
                <a:ea typeface="Calibri"/>
                <a:cs typeface="Calibri"/>
                <a:sym typeface="Calibri"/>
              </a:rPr>
              <a:t>Key Question</a:t>
            </a:r>
            <a:endParaRPr sz="3000" b="0" i="0" u="none" strike="noStrike" cap="none">
              <a:solidFill>
                <a:srgbClr val="000000"/>
              </a:solidFill>
              <a:latin typeface="Arial"/>
              <a:ea typeface="Arial"/>
              <a:cs typeface="Arial"/>
              <a:sym typeface="Arial"/>
            </a:endParaRPr>
          </a:p>
          <a:p>
            <a:pPr marL="0" marR="0" lvl="0" indent="-190500" algn="l" rtl="0">
              <a:lnSpc>
                <a:spcPct val="100000"/>
              </a:lnSpc>
              <a:spcBef>
                <a:spcPts val="0"/>
              </a:spcBef>
              <a:spcAft>
                <a:spcPts val="0"/>
              </a:spcAft>
              <a:buClr>
                <a:srgbClr val="000000"/>
              </a:buClr>
              <a:buSzPts val="3000"/>
              <a:buFont typeface="Arial"/>
              <a:buAutoNum type="arabicPeriod"/>
            </a:pPr>
            <a:r>
              <a:rPr lang="en-US" sz="3000" b="1" i="0" u="none" strike="noStrike" cap="none">
                <a:solidFill>
                  <a:srgbClr val="000090"/>
                </a:solidFill>
                <a:latin typeface="Calibri"/>
                <a:ea typeface="Calibri"/>
                <a:cs typeface="Calibri"/>
                <a:sym typeface="Calibri"/>
              </a:rPr>
              <a:t> Final Learning Project</a:t>
            </a:r>
            <a:endParaRPr sz="3000" b="1" i="0" u="none" strike="noStrike" cap="none">
              <a:solidFill>
                <a:srgbClr val="000090"/>
              </a:solidFill>
              <a:latin typeface="Arial"/>
              <a:ea typeface="Arial"/>
              <a:cs typeface="Arial"/>
              <a:sym typeface="Arial"/>
            </a:endParaRPr>
          </a:p>
          <a:p>
            <a:pPr marL="0" marR="0" lvl="0" indent="-190500" algn="l" rtl="0">
              <a:lnSpc>
                <a:spcPct val="100000"/>
              </a:lnSpc>
              <a:spcBef>
                <a:spcPts val="0"/>
              </a:spcBef>
              <a:spcAft>
                <a:spcPts val="0"/>
              </a:spcAft>
              <a:buClr>
                <a:srgbClr val="000000"/>
              </a:buClr>
              <a:buSzPts val="3000"/>
              <a:buFont typeface="Arial"/>
              <a:buAutoNum type="arabicPeriod"/>
            </a:pPr>
            <a:r>
              <a:rPr lang="en-US" sz="3000" b="1" i="0" u="none" strike="noStrike" cap="none">
                <a:solidFill>
                  <a:srgbClr val="000090"/>
                </a:solidFill>
                <a:latin typeface="Calibri"/>
                <a:ea typeface="Calibri"/>
                <a:cs typeface="Calibri"/>
                <a:sym typeface="Calibri"/>
              </a:rPr>
              <a:t> Standards-Aligned Assessment </a:t>
            </a:r>
            <a:endParaRPr sz="3000" b="1" i="0" u="none" strike="noStrike" cap="none">
              <a:solidFill>
                <a:srgbClr val="00009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2"/>
          <p:cNvSpPr txBox="1">
            <a:spLocks noGrp="1"/>
          </p:cNvSpPr>
          <p:nvPr>
            <p:ph type="body" idx="2"/>
          </p:nvPr>
        </p:nvSpPr>
        <p:spPr>
          <a:xfrm>
            <a:off x="7062207" y="3129850"/>
            <a:ext cx="4499827" cy="5618018"/>
          </a:xfrm>
          <a:prstGeom prst="rect">
            <a:avLst/>
          </a:prstGeom>
          <a:noFill/>
          <a:ln>
            <a:noFill/>
          </a:ln>
        </p:spPr>
        <p:txBody>
          <a:bodyPr spcFirstLastPara="1" wrap="square" lIns="91425" tIns="45700" rIns="91425" bIns="45700" anchor="t" anchorCtr="0">
            <a:noAutofit/>
          </a:bodyPr>
          <a:lstStyle/>
          <a:p>
            <a:pPr marL="457200" marR="0" lvl="0" indent="-228600" algn="ctr" rtl="0">
              <a:lnSpc>
                <a:spcPct val="90000"/>
              </a:lnSpc>
              <a:spcBef>
                <a:spcPts val="1000"/>
              </a:spcBef>
              <a:spcAft>
                <a:spcPts val="0"/>
              </a:spcAft>
              <a:buClr>
                <a:srgbClr val="000090"/>
              </a:buClr>
              <a:buSzPts val="3200"/>
              <a:buFont typeface="Arial"/>
              <a:buNone/>
            </a:pPr>
            <a:r>
              <a:rPr lang="en-US" sz="2800" b="0">
                <a:solidFill>
                  <a:schemeClr val="dk1"/>
                </a:solidFill>
              </a:rPr>
              <a:t>   Artist Ai Weiwei designed the stadium in collaboration with Herzog &amp; Meuron Architects. </a:t>
            </a:r>
            <a:endParaRPr sz="2800">
              <a:solidFill>
                <a:schemeClr val="dk1"/>
              </a:solidFill>
            </a:endParaRPr>
          </a:p>
        </p:txBody>
      </p:sp>
      <p:pic>
        <p:nvPicPr>
          <p:cNvPr id="170" name="Google Shape;170;p22"/>
          <p:cNvPicPr preferRelativeResize="0"/>
          <p:nvPr/>
        </p:nvPicPr>
        <p:blipFill rotWithShape="1">
          <a:blip r:embed="rId3">
            <a:alphaModFix/>
          </a:blip>
          <a:srcRect/>
          <a:stretch/>
        </p:blipFill>
        <p:spPr>
          <a:xfrm>
            <a:off x="616450" y="1130238"/>
            <a:ext cx="5461077" cy="3646800"/>
          </a:xfrm>
          <a:prstGeom prst="rect">
            <a:avLst/>
          </a:prstGeom>
          <a:noFill/>
          <a:ln w="28575" cap="flat" cmpd="sng">
            <a:solidFill>
              <a:srgbClr val="000000"/>
            </a:solidFill>
            <a:prstDash val="solid"/>
            <a:round/>
            <a:headEnd type="none" w="sm" len="sm"/>
            <a:tailEnd type="none" w="sm" len="sm"/>
          </a:ln>
        </p:spPr>
      </p:pic>
      <p:sp>
        <p:nvSpPr>
          <p:cNvPr id="171" name="Google Shape;171;p22"/>
          <p:cNvSpPr txBox="1"/>
          <p:nvPr/>
        </p:nvSpPr>
        <p:spPr>
          <a:xfrm>
            <a:off x="-53699" y="110982"/>
            <a:ext cx="12116399" cy="7980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4000"/>
              <a:buFont typeface="Arial"/>
              <a:buNone/>
            </a:pPr>
            <a:r>
              <a:rPr lang="en-US" sz="4000" b="1" i="0" u="none" strike="noStrike" cap="none">
                <a:solidFill>
                  <a:schemeClr val="lt1"/>
                </a:solidFill>
                <a:latin typeface="Calibri"/>
                <a:ea typeface="Calibri"/>
                <a:cs typeface="Calibri"/>
                <a:sym typeface="Calibri"/>
              </a:rPr>
              <a:t>The Art of Ai Weiwei </a:t>
            </a:r>
            <a:endParaRPr/>
          </a:p>
          <a:p>
            <a:pPr marL="0" marR="0" lvl="0" indent="0" algn="ctr" rtl="0">
              <a:lnSpc>
                <a:spcPct val="90000"/>
              </a:lnSpc>
              <a:spcBef>
                <a:spcPts val="0"/>
              </a:spcBef>
              <a:spcAft>
                <a:spcPts val="0"/>
              </a:spcAft>
              <a:buClr>
                <a:srgbClr val="FFFFFF"/>
              </a:buClr>
              <a:buSzPts val="4000"/>
              <a:buFont typeface="Calibri"/>
              <a:buNone/>
            </a:pPr>
            <a:endParaRPr sz="4000" b="1" i="0" u="none" strike="noStrike" cap="none">
              <a:solidFill>
                <a:srgbClr val="FFFFFF"/>
              </a:solidFill>
              <a:latin typeface="Calibri"/>
              <a:ea typeface="Calibri"/>
              <a:cs typeface="Calibri"/>
              <a:sym typeface="Calibri"/>
            </a:endParaRPr>
          </a:p>
        </p:txBody>
      </p:sp>
      <p:sp>
        <p:nvSpPr>
          <p:cNvPr id="172" name="Google Shape;172;p22"/>
          <p:cNvSpPr txBox="1"/>
          <p:nvPr/>
        </p:nvSpPr>
        <p:spPr>
          <a:xfrm>
            <a:off x="0" y="4998297"/>
            <a:ext cx="9590253" cy="587928"/>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sz="3200" b="1" i="0" u="none" strike="noStrike" cap="none">
                <a:solidFill>
                  <a:srgbClr val="000090"/>
                </a:solidFill>
                <a:latin typeface="Calibri"/>
                <a:ea typeface="Calibri"/>
                <a:cs typeface="Calibri"/>
                <a:sym typeface="Calibri"/>
              </a:rPr>
              <a:t>  17 miles north of Tiananmen Square is the National Stadium called “the bird’s nest” built for the 2008 summer Olympics</a:t>
            </a:r>
            <a:endParaRPr/>
          </a:p>
        </p:txBody>
      </p:sp>
      <p:pic>
        <p:nvPicPr>
          <p:cNvPr id="173" name="Google Shape;173;p22"/>
          <p:cNvPicPr preferRelativeResize="0"/>
          <p:nvPr/>
        </p:nvPicPr>
        <p:blipFill>
          <a:blip r:embed="rId4">
            <a:alphaModFix/>
          </a:blip>
          <a:stretch>
            <a:fillRect/>
          </a:stretch>
        </p:blipFill>
        <p:spPr>
          <a:xfrm>
            <a:off x="8388850" y="1130250"/>
            <a:ext cx="1846525" cy="1835700"/>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pic>
        <p:nvPicPr>
          <p:cNvPr id="178" name="Google Shape;178;p23"/>
          <p:cNvPicPr preferRelativeResize="0"/>
          <p:nvPr/>
        </p:nvPicPr>
        <p:blipFill rotWithShape="1">
          <a:blip r:embed="rId3">
            <a:alphaModFix/>
          </a:blip>
          <a:srcRect/>
          <a:stretch/>
        </p:blipFill>
        <p:spPr>
          <a:xfrm>
            <a:off x="415122" y="1052975"/>
            <a:ext cx="7477101" cy="4993052"/>
          </a:xfrm>
          <a:prstGeom prst="rect">
            <a:avLst/>
          </a:prstGeom>
          <a:noFill/>
          <a:ln w="28575" cap="flat" cmpd="sng">
            <a:solidFill>
              <a:srgbClr val="000000"/>
            </a:solidFill>
            <a:prstDash val="solid"/>
            <a:round/>
            <a:headEnd type="none" w="sm" len="sm"/>
            <a:tailEnd type="none" w="sm" len="sm"/>
          </a:ln>
        </p:spPr>
      </p:pic>
      <p:sp>
        <p:nvSpPr>
          <p:cNvPr id="179" name="Google Shape;179;p23"/>
          <p:cNvSpPr txBox="1"/>
          <p:nvPr/>
        </p:nvSpPr>
        <p:spPr>
          <a:xfrm>
            <a:off x="-53699" y="110982"/>
            <a:ext cx="12116399" cy="7980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4000"/>
              <a:buFont typeface="Arial"/>
              <a:buNone/>
            </a:pPr>
            <a:r>
              <a:rPr lang="en-US" sz="4000" b="1" i="0" u="none" strike="noStrike" cap="none">
                <a:solidFill>
                  <a:schemeClr val="lt1"/>
                </a:solidFill>
                <a:latin typeface="Calibri"/>
                <a:ea typeface="Calibri"/>
                <a:cs typeface="Calibri"/>
                <a:sym typeface="Calibri"/>
              </a:rPr>
              <a:t>The Art of Ai Weiwei </a:t>
            </a:r>
            <a:endParaRPr/>
          </a:p>
          <a:p>
            <a:pPr marL="0" marR="0" lvl="0" indent="0" algn="ctr" rtl="0">
              <a:lnSpc>
                <a:spcPct val="90000"/>
              </a:lnSpc>
              <a:spcBef>
                <a:spcPts val="0"/>
              </a:spcBef>
              <a:spcAft>
                <a:spcPts val="0"/>
              </a:spcAft>
              <a:buClr>
                <a:srgbClr val="FFFFFF"/>
              </a:buClr>
              <a:buSzPts val="4000"/>
              <a:buFont typeface="Calibri"/>
              <a:buNone/>
            </a:pPr>
            <a:endParaRPr sz="4000" b="1" i="0" u="none" strike="noStrike" cap="none">
              <a:solidFill>
                <a:srgbClr val="FFFFFF"/>
              </a:solidFill>
              <a:latin typeface="Calibri"/>
              <a:ea typeface="Calibri"/>
              <a:cs typeface="Calibri"/>
              <a:sym typeface="Calibri"/>
            </a:endParaRPr>
          </a:p>
        </p:txBody>
      </p:sp>
      <p:sp>
        <p:nvSpPr>
          <p:cNvPr id="180" name="Google Shape;180;p23"/>
          <p:cNvSpPr txBox="1"/>
          <p:nvPr/>
        </p:nvSpPr>
        <p:spPr>
          <a:xfrm>
            <a:off x="8012325" y="1447800"/>
            <a:ext cx="3757200" cy="15225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sz="3200" b="1" i="0" u="none" strike="noStrike" cap="none">
                <a:solidFill>
                  <a:srgbClr val="000090"/>
                </a:solidFill>
                <a:latin typeface="Calibri"/>
                <a:ea typeface="Calibri"/>
                <a:cs typeface="Calibri"/>
                <a:sym typeface="Calibri"/>
              </a:rPr>
              <a:t>  Why do you think it is called “The Bird’s Nest?”</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4"/>
          <p:cNvSpPr txBox="1">
            <a:spLocks noGrp="1"/>
          </p:cNvSpPr>
          <p:nvPr>
            <p:ph type="title"/>
          </p:nvPr>
        </p:nvSpPr>
        <p:spPr>
          <a:xfrm>
            <a:off x="75531" y="11"/>
            <a:ext cx="12116400"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4000"/>
              <a:buFont typeface="Arial"/>
              <a:buNone/>
            </a:pPr>
            <a:r>
              <a:rPr lang="en-US">
                <a:solidFill>
                  <a:schemeClr val="lt1"/>
                </a:solidFill>
              </a:rPr>
              <a:t>The Art of Ai Weiwei </a:t>
            </a:r>
            <a:endParaRPr>
              <a:solidFill>
                <a:schemeClr val="lt1"/>
              </a:solidFill>
            </a:endParaRPr>
          </a:p>
          <a:p>
            <a:pPr marL="0" lvl="0" indent="0" algn="ctr" rtl="0">
              <a:lnSpc>
                <a:spcPct val="90000"/>
              </a:lnSpc>
              <a:spcBef>
                <a:spcPts val="0"/>
              </a:spcBef>
              <a:spcAft>
                <a:spcPts val="0"/>
              </a:spcAft>
              <a:buSzPts val="4000"/>
              <a:buNone/>
            </a:pPr>
            <a:endParaRPr/>
          </a:p>
        </p:txBody>
      </p:sp>
      <p:sp>
        <p:nvSpPr>
          <p:cNvPr id="186" name="Google Shape;186;p24"/>
          <p:cNvSpPr txBox="1">
            <a:spLocks noGrp="1"/>
          </p:cNvSpPr>
          <p:nvPr>
            <p:ph type="body" idx="3"/>
          </p:nvPr>
        </p:nvSpPr>
        <p:spPr>
          <a:xfrm>
            <a:off x="-43575" y="3863875"/>
            <a:ext cx="12354600" cy="9774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90000"/>
              </a:lnSpc>
              <a:spcBef>
                <a:spcPts val="1000"/>
              </a:spcBef>
              <a:spcAft>
                <a:spcPts val="0"/>
              </a:spcAft>
              <a:buClr>
                <a:srgbClr val="FF0000"/>
              </a:buClr>
              <a:buSzPts val="2400"/>
              <a:buFont typeface="Noto Sans Symbols"/>
              <a:buChar char="▪"/>
            </a:pPr>
            <a:r>
              <a:rPr lang="en-US" sz="2400">
                <a:solidFill>
                  <a:srgbClr val="1D00B5"/>
                </a:solidFill>
              </a:rPr>
              <a:t>B</a:t>
            </a:r>
            <a:r>
              <a:rPr lang="en-US" sz="2400">
                <a:solidFill>
                  <a:srgbClr val="1D00B5"/>
                </a:solidFill>
                <a:latin typeface="Calibri"/>
                <a:ea typeface="Calibri"/>
                <a:cs typeface="Calibri"/>
                <a:sym typeface="Calibri"/>
              </a:rPr>
              <a:t>orn in Beijing </a:t>
            </a:r>
            <a:r>
              <a:rPr lang="en-US" sz="2400">
                <a:solidFill>
                  <a:srgbClr val="1D00B5"/>
                </a:solidFill>
              </a:rPr>
              <a:t>he</a:t>
            </a:r>
            <a:r>
              <a:rPr lang="en-US" sz="2400">
                <a:solidFill>
                  <a:srgbClr val="1D00B5"/>
                </a:solidFill>
                <a:latin typeface="Calibri"/>
                <a:ea typeface="Calibri"/>
                <a:cs typeface="Calibri"/>
                <a:sym typeface="Calibri"/>
              </a:rPr>
              <a:t> grew up in difficult circumstances. His famous poet father was persecuted during the </a:t>
            </a:r>
            <a:r>
              <a:rPr lang="en-US" sz="2400" b="1">
                <a:solidFill>
                  <a:srgbClr val="1D00B5"/>
                </a:solidFill>
              </a:rPr>
              <a:t>Cultural Revolution</a:t>
            </a:r>
            <a:r>
              <a:rPr lang="en-US" sz="2400">
                <a:solidFill>
                  <a:srgbClr val="1D00B5"/>
                </a:solidFill>
                <a:latin typeface="Calibri"/>
                <a:ea typeface="Calibri"/>
                <a:cs typeface="Calibri"/>
                <a:sym typeface="Calibri"/>
              </a:rPr>
              <a:t> and exiled </a:t>
            </a:r>
            <a:r>
              <a:rPr lang="en-US" sz="2400">
                <a:solidFill>
                  <a:srgbClr val="1D00B5"/>
                </a:solidFill>
              </a:rPr>
              <a:t>to hard labor in a </a:t>
            </a:r>
            <a:r>
              <a:rPr lang="en-US" sz="2400">
                <a:solidFill>
                  <a:srgbClr val="1D00B5"/>
                </a:solidFill>
                <a:latin typeface="Calibri"/>
                <a:ea typeface="Calibri"/>
                <a:cs typeface="Calibri"/>
                <a:sym typeface="Calibri"/>
              </a:rPr>
              <a:t>remote </a:t>
            </a:r>
            <a:r>
              <a:rPr lang="en-US" sz="2400">
                <a:solidFill>
                  <a:srgbClr val="1D00B5"/>
                </a:solidFill>
              </a:rPr>
              <a:t>China.</a:t>
            </a:r>
            <a:endParaRPr sz="2400"/>
          </a:p>
          <a:p>
            <a:pPr marL="457200" marR="0" lvl="0" indent="-381000" algn="l" rtl="0">
              <a:lnSpc>
                <a:spcPct val="90000"/>
              </a:lnSpc>
              <a:spcBef>
                <a:spcPts val="1000"/>
              </a:spcBef>
              <a:spcAft>
                <a:spcPts val="0"/>
              </a:spcAft>
              <a:buClr>
                <a:srgbClr val="FF0000"/>
              </a:buClr>
              <a:buSzPts val="2400"/>
              <a:buFont typeface="Noto Sans Symbols"/>
              <a:buChar char="▪"/>
            </a:pPr>
            <a:r>
              <a:rPr lang="en-US" sz="2400">
                <a:solidFill>
                  <a:srgbClr val="1D00B5"/>
                </a:solidFill>
                <a:latin typeface="Calibri"/>
                <a:ea typeface="Calibri"/>
                <a:cs typeface="Calibri"/>
                <a:sym typeface="Calibri"/>
              </a:rPr>
              <a:t>During Tiananmen Square Uprising Ai was studying art in New York City </a:t>
            </a:r>
            <a:r>
              <a:rPr lang="en-US" sz="2400">
                <a:solidFill>
                  <a:srgbClr val="1D00B5"/>
                </a:solidFill>
              </a:rPr>
              <a:t>and began to </a:t>
            </a:r>
            <a:r>
              <a:rPr lang="en-US" sz="2400">
                <a:solidFill>
                  <a:srgbClr val="1D00B5"/>
                </a:solidFill>
                <a:latin typeface="Calibri"/>
                <a:ea typeface="Calibri"/>
                <a:cs typeface="Calibri"/>
                <a:sym typeface="Calibri"/>
              </a:rPr>
              <a:t>appreciat</a:t>
            </a:r>
            <a:r>
              <a:rPr lang="en-US" sz="2400">
                <a:solidFill>
                  <a:srgbClr val="1D00B5"/>
                </a:solidFill>
              </a:rPr>
              <a:t>e</a:t>
            </a:r>
            <a:r>
              <a:rPr lang="en-US" sz="2400">
                <a:solidFill>
                  <a:srgbClr val="1D00B5"/>
                </a:solidFill>
                <a:latin typeface="Calibri"/>
                <a:ea typeface="Calibri"/>
                <a:cs typeface="Calibri"/>
                <a:sym typeface="Calibri"/>
              </a:rPr>
              <a:t> </a:t>
            </a:r>
            <a:r>
              <a:rPr lang="en-US" sz="2400" b="1">
                <a:solidFill>
                  <a:srgbClr val="1D00B5"/>
                </a:solidFill>
              </a:rPr>
              <a:t>conceptual  art.</a:t>
            </a:r>
            <a:endParaRPr sz="2400" b="1"/>
          </a:p>
          <a:p>
            <a:pPr marL="457200" marR="0" lvl="0" indent="-381000" algn="l" rtl="0">
              <a:lnSpc>
                <a:spcPct val="90000"/>
              </a:lnSpc>
              <a:spcBef>
                <a:spcPts val="1000"/>
              </a:spcBef>
              <a:spcAft>
                <a:spcPts val="0"/>
              </a:spcAft>
              <a:buClr>
                <a:srgbClr val="FF0000"/>
              </a:buClr>
              <a:buSzPts val="2400"/>
              <a:buFont typeface="Noto Sans Symbols"/>
              <a:buChar char="▪"/>
            </a:pPr>
            <a:r>
              <a:rPr lang="en-US" sz="2400">
                <a:solidFill>
                  <a:srgbClr val="1D00B5"/>
                </a:solidFill>
                <a:latin typeface="Calibri"/>
                <a:ea typeface="Calibri"/>
                <a:cs typeface="Calibri"/>
                <a:sym typeface="Calibri"/>
              </a:rPr>
              <a:t>In 1993 he returned to China and began agitating for social change.</a:t>
            </a:r>
            <a:endParaRPr sz="2400"/>
          </a:p>
          <a:p>
            <a:pPr marL="457200" marR="0" lvl="0" indent="-381000" algn="l" rtl="0">
              <a:lnSpc>
                <a:spcPct val="90000"/>
              </a:lnSpc>
              <a:spcBef>
                <a:spcPts val="1000"/>
              </a:spcBef>
              <a:spcAft>
                <a:spcPts val="0"/>
              </a:spcAft>
              <a:buClr>
                <a:srgbClr val="FF0000"/>
              </a:buClr>
              <a:buSzPts val="2400"/>
              <a:buFont typeface="Noto Sans Symbols"/>
              <a:buChar char="▪"/>
            </a:pPr>
            <a:r>
              <a:rPr lang="en-US" sz="2400">
                <a:solidFill>
                  <a:srgbClr val="1D00B5"/>
                </a:solidFill>
                <a:latin typeface="Calibri"/>
                <a:ea typeface="Calibri"/>
                <a:cs typeface="Calibri"/>
                <a:sym typeface="Calibri"/>
              </a:rPr>
              <a:t>In 2011 he was arrested by Chinese authorities.</a:t>
            </a:r>
            <a:endParaRPr sz="2400"/>
          </a:p>
          <a:p>
            <a:pPr marL="457200" marR="0" lvl="0" indent="-381000" algn="l" rtl="0">
              <a:lnSpc>
                <a:spcPct val="90000"/>
              </a:lnSpc>
              <a:spcBef>
                <a:spcPts val="1000"/>
              </a:spcBef>
              <a:spcAft>
                <a:spcPts val="0"/>
              </a:spcAft>
              <a:buClr>
                <a:srgbClr val="FF0000"/>
              </a:buClr>
              <a:buSzPts val="2400"/>
              <a:buFont typeface="Noto Sans Symbols"/>
              <a:buChar char="▪"/>
            </a:pPr>
            <a:r>
              <a:rPr lang="en-US" sz="2400">
                <a:solidFill>
                  <a:srgbClr val="1D00B5"/>
                </a:solidFill>
                <a:latin typeface="Calibri"/>
                <a:ea typeface="Calibri"/>
                <a:cs typeface="Calibri"/>
                <a:sym typeface="Calibri"/>
              </a:rPr>
              <a:t>In 2015 he relocated to Europe where he </a:t>
            </a:r>
            <a:r>
              <a:rPr lang="en-US" sz="2400">
                <a:solidFill>
                  <a:srgbClr val="1D00B5"/>
                </a:solidFill>
              </a:rPr>
              <a:t>continues to live in</a:t>
            </a:r>
            <a:r>
              <a:rPr lang="en-US" sz="2400">
                <a:solidFill>
                  <a:srgbClr val="1D00B5"/>
                </a:solidFill>
                <a:latin typeface="Calibri"/>
                <a:ea typeface="Calibri"/>
                <a:cs typeface="Calibri"/>
                <a:sym typeface="Calibri"/>
              </a:rPr>
              <a:t> exile. </a:t>
            </a:r>
            <a:endParaRPr sz="2400">
              <a:solidFill>
                <a:srgbClr val="1D00B5"/>
              </a:solidFill>
              <a:latin typeface="Calibri"/>
              <a:ea typeface="Calibri"/>
              <a:cs typeface="Calibri"/>
              <a:sym typeface="Calibri"/>
            </a:endParaRPr>
          </a:p>
        </p:txBody>
      </p:sp>
      <p:sp>
        <p:nvSpPr>
          <p:cNvPr id="187" name="Google Shape;187;p24"/>
          <p:cNvSpPr txBox="1">
            <a:spLocks noGrp="1"/>
          </p:cNvSpPr>
          <p:nvPr>
            <p:ph type="body" idx="1"/>
          </p:nvPr>
        </p:nvSpPr>
        <p:spPr>
          <a:xfrm>
            <a:off x="7166176" y="1726825"/>
            <a:ext cx="3603600" cy="14643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0"/>
              </a:spcBef>
              <a:spcAft>
                <a:spcPts val="0"/>
              </a:spcAft>
              <a:buClr>
                <a:schemeClr val="dk1"/>
              </a:buClr>
              <a:buSzPts val="2500"/>
              <a:buFont typeface="Arial"/>
              <a:buNone/>
            </a:pPr>
            <a:r>
              <a:rPr lang="en-US" sz="2000">
                <a:solidFill>
                  <a:srgbClr val="000000"/>
                </a:solidFill>
                <a:latin typeface="Arial"/>
                <a:ea typeface="Arial"/>
                <a:cs typeface="Arial"/>
                <a:sym typeface="Arial"/>
              </a:rPr>
              <a:t>Background:</a:t>
            </a:r>
            <a:r>
              <a:rPr lang="en-US" sz="2000" i="1">
                <a:solidFill>
                  <a:srgbClr val="000000"/>
                </a:solidFill>
                <a:latin typeface="Arial"/>
                <a:ea typeface="Arial"/>
                <a:cs typeface="Arial"/>
                <a:sym typeface="Arial"/>
              </a:rPr>
              <a:t> Dropping a </a:t>
            </a:r>
            <a:endParaRPr sz="2000" i="1">
              <a:solidFill>
                <a:srgbClr val="000000"/>
              </a:solidFill>
              <a:latin typeface="Arial"/>
              <a:ea typeface="Arial"/>
              <a:cs typeface="Arial"/>
              <a:sym typeface="Arial"/>
            </a:endParaRPr>
          </a:p>
          <a:p>
            <a:pPr marL="457200" marR="0" lvl="0" indent="-228600" algn="l" rtl="0">
              <a:lnSpc>
                <a:spcPct val="90000"/>
              </a:lnSpc>
              <a:spcBef>
                <a:spcPts val="0"/>
              </a:spcBef>
              <a:spcAft>
                <a:spcPts val="0"/>
              </a:spcAft>
              <a:buClr>
                <a:schemeClr val="dk1"/>
              </a:buClr>
              <a:buSzPts val="2500"/>
              <a:buFont typeface="Arial"/>
              <a:buNone/>
            </a:pPr>
            <a:r>
              <a:rPr lang="en-US" sz="2000" i="1">
                <a:solidFill>
                  <a:srgbClr val="000000"/>
                </a:solidFill>
                <a:latin typeface="Arial"/>
                <a:ea typeface="Arial"/>
                <a:cs typeface="Arial"/>
                <a:sym typeface="Arial"/>
              </a:rPr>
              <a:t>Han</a:t>
            </a:r>
            <a:r>
              <a:rPr lang="en-US" sz="2000"/>
              <a:t> </a:t>
            </a:r>
            <a:r>
              <a:rPr lang="en-US" sz="2000" i="1">
                <a:solidFill>
                  <a:srgbClr val="000000"/>
                </a:solidFill>
                <a:latin typeface="Arial"/>
                <a:ea typeface="Arial"/>
                <a:cs typeface="Arial"/>
                <a:sym typeface="Arial"/>
              </a:rPr>
              <a:t>Dynasty Urn </a:t>
            </a:r>
            <a:r>
              <a:rPr lang="en-US" sz="2000">
                <a:solidFill>
                  <a:srgbClr val="000000"/>
                </a:solidFill>
                <a:latin typeface="Arial"/>
                <a:ea typeface="Arial"/>
                <a:cs typeface="Arial"/>
                <a:sym typeface="Arial"/>
              </a:rPr>
              <a:t>1995 </a:t>
            </a:r>
            <a:endParaRPr sz="2000">
              <a:solidFill>
                <a:srgbClr val="000000"/>
              </a:solidFill>
              <a:latin typeface="Arial"/>
              <a:ea typeface="Arial"/>
              <a:cs typeface="Arial"/>
              <a:sym typeface="Arial"/>
            </a:endParaRPr>
          </a:p>
          <a:p>
            <a:pPr marL="457200" marR="0" lvl="0" indent="-228600" algn="l" rtl="0">
              <a:lnSpc>
                <a:spcPct val="90000"/>
              </a:lnSpc>
              <a:spcBef>
                <a:spcPts val="0"/>
              </a:spcBef>
              <a:spcAft>
                <a:spcPts val="0"/>
              </a:spcAft>
              <a:buClr>
                <a:schemeClr val="dk1"/>
              </a:buClr>
              <a:buSzPts val="2500"/>
              <a:buFont typeface="Arial"/>
              <a:buNone/>
            </a:pPr>
            <a:endParaRPr sz="2000">
              <a:solidFill>
                <a:srgbClr val="000000"/>
              </a:solidFill>
              <a:latin typeface="Arial"/>
              <a:ea typeface="Arial"/>
              <a:cs typeface="Arial"/>
              <a:sym typeface="Arial"/>
            </a:endParaRPr>
          </a:p>
          <a:p>
            <a:pPr marL="457200" marR="0" lvl="0" indent="-228600" algn="l" rtl="0">
              <a:lnSpc>
                <a:spcPct val="90000"/>
              </a:lnSpc>
              <a:spcBef>
                <a:spcPts val="0"/>
              </a:spcBef>
              <a:spcAft>
                <a:spcPts val="0"/>
              </a:spcAft>
              <a:buClr>
                <a:schemeClr val="dk1"/>
              </a:buClr>
              <a:buSzPts val="2500"/>
              <a:buFont typeface="Arial"/>
              <a:buNone/>
            </a:pPr>
            <a:r>
              <a:rPr lang="en-US" sz="2000">
                <a:solidFill>
                  <a:srgbClr val="000000"/>
                </a:solidFill>
                <a:latin typeface="Arial"/>
                <a:ea typeface="Arial"/>
                <a:cs typeface="Arial"/>
                <a:sym typeface="Arial"/>
              </a:rPr>
              <a:t>Foreground: </a:t>
            </a:r>
            <a:endParaRPr sz="2000"/>
          </a:p>
          <a:p>
            <a:pPr marL="457200" marR="0" lvl="0" indent="-228600" algn="l" rtl="0">
              <a:lnSpc>
                <a:spcPct val="90000"/>
              </a:lnSpc>
              <a:spcBef>
                <a:spcPts val="0"/>
              </a:spcBef>
              <a:spcAft>
                <a:spcPts val="0"/>
              </a:spcAft>
              <a:buClr>
                <a:schemeClr val="dk1"/>
              </a:buClr>
              <a:buSzPts val="2500"/>
              <a:buFont typeface="Arial"/>
              <a:buNone/>
            </a:pPr>
            <a:r>
              <a:rPr lang="en-US" sz="2000" i="1"/>
              <a:t>Colored Vases  </a:t>
            </a:r>
            <a:r>
              <a:rPr lang="en-US" sz="2000"/>
              <a:t>2007</a:t>
            </a:r>
            <a:endParaRPr sz="2000">
              <a:solidFill>
                <a:srgbClr val="000000"/>
              </a:solidFill>
              <a:latin typeface="Arial"/>
              <a:ea typeface="Arial"/>
              <a:cs typeface="Arial"/>
              <a:sym typeface="Arial"/>
            </a:endParaRPr>
          </a:p>
        </p:txBody>
      </p:sp>
      <p:pic>
        <p:nvPicPr>
          <p:cNvPr id="188" name="Google Shape;188;p24"/>
          <p:cNvPicPr preferRelativeResize="0"/>
          <p:nvPr/>
        </p:nvPicPr>
        <p:blipFill rotWithShape="1">
          <a:blip r:embed="rId3">
            <a:alphaModFix/>
          </a:blip>
          <a:srcRect l="11416" t="17287" r="10336"/>
          <a:stretch/>
        </p:blipFill>
        <p:spPr>
          <a:xfrm>
            <a:off x="4674600" y="1054075"/>
            <a:ext cx="2325200" cy="2809801"/>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5"/>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Vocabulary</a:t>
            </a:r>
            <a:endParaRPr/>
          </a:p>
        </p:txBody>
      </p:sp>
      <p:sp>
        <p:nvSpPr>
          <p:cNvPr id="194" name="Google Shape;194;p25"/>
          <p:cNvSpPr txBox="1">
            <a:spLocks noGrp="1"/>
          </p:cNvSpPr>
          <p:nvPr>
            <p:ph type="body" idx="1"/>
          </p:nvPr>
        </p:nvSpPr>
        <p:spPr>
          <a:xfrm>
            <a:off x="1380250" y="1616200"/>
            <a:ext cx="9927300" cy="2634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800" b="1">
                <a:solidFill>
                  <a:srgbClr val="1D00B5"/>
                </a:solidFill>
              </a:rPr>
              <a:t>Han Dynasty</a:t>
            </a:r>
            <a:r>
              <a:rPr lang="en-US" sz="2800" b="1"/>
              <a:t>  </a:t>
            </a:r>
            <a:endParaRPr sz="2800" b="1"/>
          </a:p>
          <a:p>
            <a:pPr marL="0" lvl="0" indent="0" algn="l" rtl="0">
              <a:spcBef>
                <a:spcPts val="0"/>
              </a:spcBef>
              <a:spcAft>
                <a:spcPts val="0"/>
              </a:spcAft>
              <a:buClr>
                <a:schemeClr val="dk1"/>
              </a:buClr>
              <a:buSzPts val="1100"/>
              <a:buFont typeface="Arial"/>
              <a:buNone/>
            </a:pPr>
            <a:r>
              <a:rPr lang="en-US" sz="2000"/>
              <a:t>One of multiple dynasties that ruled China (206 BCE to 220 CE). It is considered the Golden Age in Chinese history due to the prolonged period of stability and prosperity .</a:t>
            </a:r>
            <a:endParaRPr sz="2000"/>
          </a:p>
          <a:p>
            <a:pPr marL="0" marR="0" lvl="0" indent="0" algn="l" rtl="0">
              <a:lnSpc>
                <a:spcPct val="90000"/>
              </a:lnSpc>
              <a:spcBef>
                <a:spcPts val="0"/>
              </a:spcBef>
              <a:spcAft>
                <a:spcPts val="0"/>
              </a:spcAft>
              <a:buClr>
                <a:schemeClr val="dk1"/>
              </a:buClr>
              <a:buSzPts val="2500"/>
              <a:buFont typeface="Arial"/>
              <a:buNone/>
            </a:pPr>
            <a:endParaRPr sz="2800" b="1">
              <a:solidFill>
                <a:srgbClr val="1D00B5"/>
              </a:solidFill>
            </a:endParaRPr>
          </a:p>
          <a:p>
            <a:pPr marL="0" marR="0" lvl="0" indent="0" algn="l" rtl="0">
              <a:lnSpc>
                <a:spcPct val="90000"/>
              </a:lnSpc>
              <a:spcBef>
                <a:spcPts val="0"/>
              </a:spcBef>
              <a:spcAft>
                <a:spcPts val="0"/>
              </a:spcAft>
              <a:buClr>
                <a:schemeClr val="dk1"/>
              </a:buClr>
              <a:buSzPts val="2500"/>
              <a:buFont typeface="Arial"/>
              <a:buNone/>
            </a:pPr>
            <a:endParaRPr sz="2800" b="1">
              <a:solidFill>
                <a:srgbClr val="1D00B5"/>
              </a:solidFill>
            </a:endParaRPr>
          </a:p>
          <a:p>
            <a:pPr marL="0" marR="0" lvl="0" indent="0" algn="l" rtl="0">
              <a:lnSpc>
                <a:spcPct val="90000"/>
              </a:lnSpc>
              <a:spcBef>
                <a:spcPts val="0"/>
              </a:spcBef>
              <a:spcAft>
                <a:spcPts val="0"/>
              </a:spcAft>
              <a:buClr>
                <a:schemeClr val="dk1"/>
              </a:buClr>
              <a:buSzPts val="2500"/>
              <a:buFont typeface="Arial"/>
              <a:buNone/>
            </a:pPr>
            <a:r>
              <a:rPr lang="en-US" sz="2800" b="1">
                <a:solidFill>
                  <a:srgbClr val="1D00B5"/>
                </a:solidFill>
              </a:rPr>
              <a:t>Conceptual art</a:t>
            </a:r>
            <a:r>
              <a:rPr lang="en-US" sz="2800" b="1"/>
              <a:t> </a:t>
            </a:r>
            <a:endParaRPr sz="2800"/>
          </a:p>
          <a:p>
            <a:pPr marL="0" marR="0" lvl="0" indent="0" algn="l" rtl="0">
              <a:lnSpc>
                <a:spcPct val="90000"/>
              </a:lnSpc>
              <a:spcBef>
                <a:spcPts val="0"/>
              </a:spcBef>
              <a:spcAft>
                <a:spcPts val="0"/>
              </a:spcAft>
              <a:buClr>
                <a:schemeClr val="dk1"/>
              </a:buClr>
              <a:buSzPts val="2500"/>
              <a:buFont typeface="Arial"/>
              <a:buNone/>
            </a:pPr>
            <a:r>
              <a:rPr lang="en-US" sz="2000"/>
              <a:t>Art in which the idea or concept presented by the artist is considered more important</a:t>
            </a:r>
            <a:endParaRPr sz="2000"/>
          </a:p>
          <a:p>
            <a:pPr marL="0" marR="0" lvl="0" indent="0" algn="l" rtl="0">
              <a:lnSpc>
                <a:spcPct val="90000"/>
              </a:lnSpc>
              <a:spcBef>
                <a:spcPts val="0"/>
              </a:spcBef>
              <a:spcAft>
                <a:spcPts val="0"/>
              </a:spcAft>
              <a:buClr>
                <a:schemeClr val="dk1"/>
              </a:buClr>
              <a:buSzPts val="2500"/>
              <a:buFont typeface="Arial"/>
              <a:buNone/>
            </a:pPr>
            <a:r>
              <a:rPr lang="en-US" sz="2000"/>
              <a:t>than its appearance or execution.</a:t>
            </a:r>
            <a:endParaRPr sz="2000"/>
          </a:p>
          <a:p>
            <a:pPr marL="457200" marR="0" lvl="0" indent="-228600" algn="l" rtl="0">
              <a:lnSpc>
                <a:spcPct val="90000"/>
              </a:lnSpc>
              <a:spcBef>
                <a:spcPts val="0"/>
              </a:spcBef>
              <a:spcAft>
                <a:spcPts val="0"/>
              </a:spcAft>
              <a:buClr>
                <a:schemeClr val="dk1"/>
              </a:buClr>
              <a:buSzPts val="2500"/>
              <a:buFont typeface="Arial"/>
              <a:buNone/>
            </a:pPr>
            <a:r>
              <a:rPr lang="en-US" b="1"/>
              <a:t> </a:t>
            </a:r>
            <a:endParaRPr/>
          </a:p>
          <a:p>
            <a:pPr marL="457200" marR="0" lvl="0" indent="-228600" algn="l" rtl="0">
              <a:lnSpc>
                <a:spcPct val="90000"/>
              </a:lnSpc>
              <a:spcBef>
                <a:spcPts val="0"/>
              </a:spcBef>
              <a:spcAft>
                <a:spcPts val="0"/>
              </a:spcAft>
              <a:buClr>
                <a:schemeClr val="dk1"/>
              </a:buClr>
              <a:buSzPts val="2500"/>
              <a:buFont typeface="Arial"/>
              <a:buNone/>
            </a:pPr>
            <a:endParaRPr/>
          </a:p>
          <a:p>
            <a:pPr marL="457200" marR="0" lvl="0" indent="-228600" algn="l" rtl="0">
              <a:lnSpc>
                <a:spcPct val="90000"/>
              </a:lnSpc>
              <a:spcBef>
                <a:spcPts val="0"/>
              </a:spcBef>
              <a:spcAft>
                <a:spcPts val="0"/>
              </a:spcAft>
              <a:buClr>
                <a:schemeClr val="dk1"/>
              </a:buClr>
              <a:buSzPts val="2500"/>
              <a:buFont typeface="Arial"/>
              <a:buNone/>
            </a:pPr>
            <a:r>
              <a:rPr lang="en-US" b="1"/>
              <a:t>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26"/>
          <p:cNvSpPr txBox="1">
            <a:spLocks noGrp="1"/>
          </p:cNvSpPr>
          <p:nvPr>
            <p:ph type="body" idx="3"/>
          </p:nvPr>
        </p:nvSpPr>
        <p:spPr>
          <a:xfrm>
            <a:off x="965263" y="4504814"/>
            <a:ext cx="9939300" cy="1802700"/>
          </a:xfrm>
          <a:prstGeom prst="rect">
            <a:avLst/>
          </a:prstGeom>
          <a:noFill/>
          <a:ln>
            <a:noFill/>
          </a:ln>
        </p:spPr>
        <p:txBody>
          <a:bodyPr spcFirstLastPara="1" wrap="square" lIns="91425" tIns="45700" rIns="91425" bIns="45700" anchor="t" anchorCtr="0">
            <a:noAutofit/>
          </a:bodyPr>
          <a:lstStyle/>
          <a:p>
            <a:pPr marL="69850" lvl="0" indent="0" algn="l" rtl="0">
              <a:lnSpc>
                <a:spcPct val="100000"/>
              </a:lnSpc>
              <a:spcBef>
                <a:spcPts val="1000"/>
              </a:spcBef>
              <a:spcAft>
                <a:spcPts val="0"/>
              </a:spcAft>
              <a:buSzPts val="2500"/>
              <a:buNone/>
            </a:pPr>
            <a:r>
              <a:rPr lang="en-US" sz="3000" b="1">
                <a:solidFill>
                  <a:srgbClr val="1D00B5"/>
                </a:solidFill>
                <a:latin typeface="Calibri"/>
                <a:ea typeface="Calibri"/>
                <a:cs typeface="Calibri"/>
                <a:sym typeface="Calibri"/>
              </a:rPr>
              <a:t>Describe what is happening in this work. </a:t>
            </a:r>
            <a:endParaRPr sz="3000"/>
          </a:p>
          <a:p>
            <a:pPr marL="69850" lvl="0" indent="0" algn="l" rtl="0">
              <a:lnSpc>
                <a:spcPct val="100000"/>
              </a:lnSpc>
              <a:spcBef>
                <a:spcPts val="1000"/>
              </a:spcBef>
              <a:spcAft>
                <a:spcPts val="0"/>
              </a:spcAft>
              <a:buSzPts val="2500"/>
              <a:buNone/>
            </a:pPr>
            <a:r>
              <a:rPr lang="en-US" sz="3000" b="1">
                <a:solidFill>
                  <a:srgbClr val="1D00B5"/>
                </a:solidFill>
                <a:latin typeface="Calibri"/>
                <a:ea typeface="Calibri"/>
                <a:cs typeface="Calibri"/>
                <a:sym typeface="Calibri"/>
              </a:rPr>
              <a:t>How has Ai used elements of shock and surprise?</a:t>
            </a:r>
            <a:endParaRPr sz="3000"/>
          </a:p>
          <a:p>
            <a:pPr marL="69850" lvl="0" indent="0" algn="l" rtl="0">
              <a:lnSpc>
                <a:spcPct val="100000"/>
              </a:lnSpc>
              <a:spcBef>
                <a:spcPts val="1000"/>
              </a:spcBef>
              <a:spcAft>
                <a:spcPts val="0"/>
              </a:spcAft>
              <a:buSzPts val="2500"/>
              <a:buNone/>
            </a:pPr>
            <a:r>
              <a:rPr lang="en-US" sz="3000" b="1">
                <a:solidFill>
                  <a:srgbClr val="1D00B5"/>
                </a:solidFill>
                <a:latin typeface="Calibri"/>
                <a:ea typeface="Calibri"/>
                <a:cs typeface="Calibri"/>
                <a:sym typeface="Calibri"/>
              </a:rPr>
              <a:t>Can you think of traditions that should be reexamined and revised?</a:t>
            </a:r>
            <a:endParaRPr sz="3000"/>
          </a:p>
        </p:txBody>
      </p:sp>
      <p:sp>
        <p:nvSpPr>
          <p:cNvPr id="200" name="Google Shape;200;p26"/>
          <p:cNvSpPr txBox="1">
            <a:spLocks noGrp="1"/>
          </p:cNvSpPr>
          <p:nvPr>
            <p:ph type="body" idx="1"/>
          </p:nvPr>
        </p:nvSpPr>
        <p:spPr>
          <a:xfrm>
            <a:off x="8588375" y="1334125"/>
            <a:ext cx="3429600" cy="12549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0"/>
              </a:spcBef>
              <a:spcAft>
                <a:spcPts val="0"/>
              </a:spcAft>
              <a:buClr>
                <a:schemeClr val="dk1"/>
              </a:buClr>
              <a:buSzPts val="2500"/>
              <a:buFont typeface="Arial"/>
              <a:buNone/>
            </a:pPr>
            <a:r>
              <a:rPr lang="en-US" sz="2000" i="1">
                <a:solidFill>
                  <a:srgbClr val="000000"/>
                </a:solidFill>
                <a:latin typeface="Arial"/>
                <a:ea typeface="Arial"/>
                <a:cs typeface="Arial"/>
                <a:sym typeface="Arial"/>
              </a:rPr>
              <a:t>Dropping a Han</a:t>
            </a:r>
            <a:endParaRPr/>
          </a:p>
          <a:p>
            <a:pPr marL="457200" marR="0" lvl="0" indent="-228600" algn="l" rtl="0">
              <a:lnSpc>
                <a:spcPct val="90000"/>
              </a:lnSpc>
              <a:spcBef>
                <a:spcPts val="0"/>
              </a:spcBef>
              <a:spcAft>
                <a:spcPts val="0"/>
              </a:spcAft>
              <a:buClr>
                <a:schemeClr val="dk1"/>
              </a:buClr>
              <a:buSzPts val="2500"/>
              <a:buFont typeface="Arial"/>
              <a:buNone/>
            </a:pPr>
            <a:r>
              <a:rPr lang="en-US" sz="2000" i="1">
                <a:solidFill>
                  <a:srgbClr val="000000"/>
                </a:solidFill>
                <a:latin typeface="Arial"/>
                <a:ea typeface="Arial"/>
                <a:cs typeface="Arial"/>
                <a:sym typeface="Arial"/>
              </a:rPr>
              <a:t>Dynasty Urn </a:t>
            </a:r>
            <a:endParaRPr/>
          </a:p>
          <a:p>
            <a:pPr marL="457200" marR="0" lvl="0" indent="-228600" algn="l" rtl="0">
              <a:lnSpc>
                <a:spcPct val="90000"/>
              </a:lnSpc>
              <a:spcBef>
                <a:spcPts val="0"/>
              </a:spcBef>
              <a:spcAft>
                <a:spcPts val="0"/>
              </a:spcAft>
              <a:buClr>
                <a:schemeClr val="dk1"/>
              </a:buClr>
              <a:buSzPts val="2500"/>
              <a:buFont typeface="Arial"/>
              <a:buNone/>
            </a:pPr>
            <a:r>
              <a:rPr lang="en-US" sz="2000">
                <a:solidFill>
                  <a:srgbClr val="000000"/>
                </a:solidFill>
                <a:latin typeface="Arial"/>
                <a:ea typeface="Arial"/>
                <a:cs typeface="Arial"/>
                <a:sym typeface="Arial"/>
              </a:rPr>
              <a:t>1995 </a:t>
            </a:r>
            <a:endParaRPr/>
          </a:p>
          <a:p>
            <a:pPr marL="457200" marR="0" lvl="0" indent="-228600" algn="l" rtl="0">
              <a:lnSpc>
                <a:spcPct val="90000"/>
              </a:lnSpc>
              <a:spcBef>
                <a:spcPts val="0"/>
              </a:spcBef>
              <a:spcAft>
                <a:spcPts val="0"/>
              </a:spcAft>
              <a:buClr>
                <a:schemeClr val="dk1"/>
              </a:buClr>
              <a:buSzPts val="2500"/>
              <a:buFont typeface="Arial"/>
              <a:buNone/>
            </a:pPr>
            <a:endParaRPr sz="2000">
              <a:solidFill>
                <a:srgbClr val="000000"/>
              </a:solidFill>
              <a:latin typeface="Arial"/>
              <a:ea typeface="Arial"/>
              <a:cs typeface="Arial"/>
              <a:sym typeface="Arial"/>
            </a:endParaRPr>
          </a:p>
          <a:p>
            <a:pPr marL="457200" marR="0" lvl="0" indent="-228600" algn="l" rtl="0">
              <a:lnSpc>
                <a:spcPct val="90000"/>
              </a:lnSpc>
              <a:spcBef>
                <a:spcPts val="0"/>
              </a:spcBef>
              <a:spcAft>
                <a:spcPts val="0"/>
              </a:spcAft>
              <a:buClr>
                <a:schemeClr val="dk1"/>
              </a:buClr>
              <a:buSzPts val="2500"/>
              <a:buFont typeface="Arial"/>
              <a:buNone/>
            </a:pPr>
            <a:r>
              <a:rPr lang="en-US" sz="2000">
                <a:solidFill>
                  <a:srgbClr val="1D00B5"/>
                </a:solidFill>
                <a:latin typeface="Arial"/>
                <a:ea typeface="Arial"/>
                <a:cs typeface="Arial"/>
                <a:sym typeface="Arial"/>
              </a:rPr>
              <a:t>Ai is photographed</a:t>
            </a:r>
            <a:endParaRPr/>
          </a:p>
          <a:p>
            <a:pPr marL="457200" marR="0" lvl="0" indent="-228600" algn="l" rtl="0">
              <a:lnSpc>
                <a:spcPct val="90000"/>
              </a:lnSpc>
              <a:spcBef>
                <a:spcPts val="0"/>
              </a:spcBef>
              <a:spcAft>
                <a:spcPts val="0"/>
              </a:spcAft>
              <a:buClr>
                <a:schemeClr val="dk1"/>
              </a:buClr>
              <a:buSzPts val="2500"/>
              <a:buFont typeface="Arial"/>
              <a:buNone/>
            </a:pPr>
            <a:r>
              <a:rPr lang="en-US" sz="2000">
                <a:solidFill>
                  <a:srgbClr val="1D00B5"/>
                </a:solidFill>
                <a:latin typeface="Arial"/>
                <a:ea typeface="Arial"/>
                <a:cs typeface="Arial"/>
                <a:sym typeface="Arial"/>
              </a:rPr>
              <a:t>dropping a 2000 year old</a:t>
            </a:r>
            <a:endParaRPr/>
          </a:p>
          <a:p>
            <a:pPr marL="457200" marR="0" lvl="0" indent="-228600" algn="l" rtl="0">
              <a:lnSpc>
                <a:spcPct val="90000"/>
              </a:lnSpc>
              <a:spcBef>
                <a:spcPts val="0"/>
              </a:spcBef>
              <a:spcAft>
                <a:spcPts val="0"/>
              </a:spcAft>
              <a:buClr>
                <a:schemeClr val="dk1"/>
              </a:buClr>
              <a:buSzPts val="2500"/>
              <a:buFont typeface="Arial"/>
              <a:buNone/>
            </a:pPr>
            <a:r>
              <a:rPr lang="en-US" sz="2000">
                <a:solidFill>
                  <a:srgbClr val="1D00B5"/>
                </a:solidFill>
                <a:latin typeface="Arial"/>
                <a:ea typeface="Arial"/>
                <a:cs typeface="Arial"/>
                <a:sym typeface="Arial"/>
              </a:rPr>
              <a:t>Han Dynasty ceremonial</a:t>
            </a:r>
            <a:endParaRPr sz="2000">
              <a:solidFill>
                <a:srgbClr val="1D00B5"/>
              </a:solidFill>
              <a:latin typeface="Arial"/>
              <a:ea typeface="Arial"/>
              <a:cs typeface="Arial"/>
              <a:sym typeface="Arial"/>
            </a:endParaRPr>
          </a:p>
          <a:p>
            <a:pPr marL="457200" marR="0" lvl="0" indent="-228600" algn="l" rtl="0">
              <a:lnSpc>
                <a:spcPct val="90000"/>
              </a:lnSpc>
              <a:spcBef>
                <a:spcPts val="0"/>
              </a:spcBef>
              <a:spcAft>
                <a:spcPts val="0"/>
              </a:spcAft>
              <a:buClr>
                <a:schemeClr val="dk1"/>
              </a:buClr>
              <a:buSzPts val="2500"/>
              <a:buFont typeface="Arial"/>
              <a:buNone/>
            </a:pPr>
            <a:r>
              <a:rPr lang="en-US" sz="2000">
                <a:solidFill>
                  <a:srgbClr val="1D00B5"/>
                </a:solidFill>
                <a:latin typeface="Arial"/>
                <a:ea typeface="Arial"/>
                <a:cs typeface="Arial"/>
                <a:sym typeface="Arial"/>
              </a:rPr>
              <a:t>urn</a:t>
            </a:r>
            <a:endParaRPr sz="2000">
              <a:solidFill>
                <a:srgbClr val="1D00B5"/>
              </a:solidFill>
            </a:endParaRPr>
          </a:p>
        </p:txBody>
      </p:sp>
      <p:pic>
        <p:nvPicPr>
          <p:cNvPr id="201" name="Google Shape;201;p26"/>
          <p:cNvPicPr preferRelativeResize="0"/>
          <p:nvPr/>
        </p:nvPicPr>
        <p:blipFill rotWithShape="1">
          <a:blip r:embed="rId3">
            <a:alphaModFix/>
          </a:blip>
          <a:srcRect l="11416" t="17287" r="10336" b="39066"/>
          <a:stretch/>
        </p:blipFill>
        <p:spPr>
          <a:xfrm>
            <a:off x="1297805" y="216725"/>
            <a:ext cx="6534096" cy="4166349"/>
          </a:xfrm>
          <a:prstGeom prst="rect">
            <a:avLst/>
          </a:prstGeom>
          <a:noFill/>
          <a:ln w="38100" cap="flat" cmpd="sng">
            <a:solidFill>
              <a:schemeClr val="dk2"/>
            </a:solidFill>
            <a:prstDash val="solid"/>
            <a:round/>
            <a:headEnd type="none" w="sm" len="sm"/>
            <a:tailEnd type="none" w="sm" len="sm"/>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7"/>
          <p:cNvSpPr txBox="1"/>
          <p:nvPr/>
        </p:nvSpPr>
        <p:spPr>
          <a:xfrm>
            <a:off x="3727052" y="1194943"/>
            <a:ext cx="6615000" cy="2979300"/>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200"/>
              </a:spcBef>
              <a:spcAft>
                <a:spcPts val="0"/>
              </a:spcAft>
              <a:buClr>
                <a:srgbClr val="000090"/>
              </a:buClr>
              <a:buSzPts val="3200"/>
              <a:buFont typeface="Arial"/>
              <a:buNone/>
            </a:pPr>
            <a:r>
              <a:rPr lang="en-US" sz="1600" i="0" u="none" strike="noStrike" cap="none">
                <a:solidFill>
                  <a:schemeClr val="dk1"/>
                </a:solidFill>
                <a:latin typeface="Calibri"/>
                <a:ea typeface="Calibri"/>
                <a:cs typeface="Calibri"/>
                <a:sym typeface="Calibri"/>
              </a:rPr>
              <a:t>Ai Weiwei</a:t>
            </a:r>
            <a:endParaRPr>
              <a:latin typeface="Calibri"/>
              <a:ea typeface="Calibri"/>
              <a:cs typeface="Calibri"/>
              <a:sym typeface="Calibri"/>
            </a:endParaRPr>
          </a:p>
          <a:p>
            <a:pPr marL="228600" marR="0" lvl="0" indent="-228600" algn="l" rtl="0">
              <a:lnSpc>
                <a:spcPct val="90000"/>
              </a:lnSpc>
              <a:spcBef>
                <a:spcPts val="200"/>
              </a:spcBef>
              <a:spcAft>
                <a:spcPts val="0"/>
              </a:spcAft>
              <a:buClr>
                <a:srgbClr val="000090"/>
              </a:buClr>
              <a:buSzPts val="3200"/>
              <a:buFont typeface="Arial"/>
              <a:buNone/>
            </a:pPr>
            <a:r>
              <a:rPr lang="en-US" sz="1600" i="0" u="none" strike="noStrike" cap="none">
                <a:solidFill>
                  <a:schemeClr val="dk1"/>
                </a:solidFill>
                <a:latin typeface="Calibri"/>
                <a:ea typeface="Calibri"/>
                <a:cs typeface="Calibri"/>
                <a:sym typeface="Calibri"/>
              </a:rPr>
              <a:t>C</a:t>
            </a:r>
            <a:r>
              <a:rPr lang="en-US" sz="1600" i="1" u="none" strike="noStrike" cap="none">
                <a:solidFill>
                  <a:schemeClr val="dk1"/>
                </a:solidFill>
                <a:latin typeface="Calibri"/>
                <a:ea typeface="Calibri"/>
                <a:cs typeface="Calibri"/>
                <a:sym typeface="Calibri"/>
              </a:rPr>
              <a:t>oca-Cola Vase</a:t>
            </a:r>
            <a:endParaRPr>
              <a:latin typeface="Calibri"/>
              <a:ea typeface="Calibri"/>
              <a:cs typeface="Calibri"/>
              <a:sym typeface="Calibri"/>
            </a:endParaRPr>
          </a:p>
          <a:p>
            <a:pPr marL="0" lvl="0" indent="0" algn="l" rtl="0">
              <a:lnSpc>
                <a:spcPct val="90000"/>
              </a:lnSpc>
              <a:spcBef>
                <a:spcPts val="200"/>
              </a:spcBef>
              <a:spcAft>
                <a:spcPts val="0"/>
              </a:spcAft>
              <a:buClr>
                <a:srgbClr val="000090"/>
              </a:buClr>
              <a:buSzPts val="3200"/>
              <a:buFont typeface="Arial"/>
              <a:buNone/>
            </a:pPr>
            <a:r>
              <a:rPr lang="en-US" sz="1500">
                <a:solidFill>
                  <a:srgbClr val="212121"/>
                </a:solidFill>
                <a:highlight>
                  <a:srgbClr val="FFFFFF"/>
                </a:highlight>
              </a:rPr>
              <a:t>Vase from Neolithic Age </a:t>
            </a:r>
            <a:endParaRPr sz="1500">
              <a:solidFill>
                <a:srgbClr val="212121"/>
              </a:solidFill>
              <a:highlight>
                <a:srgbClr val="FFFFFF"/>
              </a:highlight>
            </a:endParaRPr>
          </a:p>
          <a:p>
            <a:pPr marL="0" lvl="0" indent="0" algn="l" rtl="0">
              <a:lnSpc>
                <a:spcPct val="90000"/>
              </a:lnSpc>
              <a:spcBef>
                <a:spcPts val="200"/>
              </a:spcBef>
              <a:spcAft>
                <a:spcPts val="0"/>
              </a:spcAft>
              <a:buClr>
                <a:srgbClr val="000090"/>
              </a:buClr>
              <a:buSzPts val="3200"/>
              <a:buFont typeface="Arial"/>
              <a:buNone/>
            </a:pPr>
            <a:r>
              <a:rPr lang="en-US" sz="1500">
                <a:solidFill>
                  <a:srgbClr val="212121"/>
                </a:solidFill>
                <a:highlight>
                  <a:srgbClr val="FFFFFF"/>
                </a:highlight>
              </a:rPr>
              <a:t>(5,000 – 3,000 B.C.) </a:t>
            </a:r>
            <a:endParaRPr sz="1500">
              <a:solidFill>
                <a:srgbClr val="212121"/>
              </a:solidFill>
              <a:highlight>
                <a:srgbClr val="FFFFFF"/>
              </a:highlight>
            </a:endParaRPr>
          </a:p>
          <a:p>
            <a:pPr marL="0" lvl="0" indent="0" algn="l" rtl="0">
              <a:lnSpc>
                <a:spcPct val="90000"/>
              </a:lnSpc>
              <a:spcBef>
                <a:spcPts val="200"/>
              </a:spcBef>
              <a:spcAft>
                <a:spcPts val="0"/>
              </a:spcAft>
              <a:buClr>
                <a:srgbClr val="000090"/>
              </a:buClr>
              <a:buSzPts val="3200"/>
              <a:buFont typeface="Arial"/>
              <a:buNone/>
            </a:pPr>
            <a:r>
              <a:rPr lang="en-US" sz="1500">
                <a:solidFill>
                  <a:srgbClr val="212121"/>
                </a:solidFill>
                <a:highlight>
                  <a:srgbClr val="FFFFFF"/>
                </a:highlight>
              </a:rPr>
              <a:t>and paint. 2007</a:t>
            </a:r>
            <a:endParaRPr sz="1600">
              <a:solidFill>
                <a:schemeClr val="dk1"/>
              </a:solidFill>
              <a:latin typeface="Calibri"/>
              <a:ea typeface="Calibri"/>
              <a:cs typeface="Calibri"/>
              <a:sym typeface="Calibri"/>
            </a:endParaRPr>
          </a:p>
        </p:txBody>
      </p:sp>
      <p:sp>
        <p:nvSpPr>
          <p:cNvPr id="207" name="Google Shape;207;p27"/>
          <p:cNvSpPr txBox="1"/>
          <p:nvPr/>
        </p:nvSpPr>
        <p:spPr>
          <a:xfrm>
            <a:off x="367149" y="204910"/>
            <a:ext cx="12116399" cy="7980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4000"/>
              <a:buFont typeface="Arial"/>
              <a:buNone/>
            </a:pPr>
            <a:r>
              <a:rPr lang="en-US" sz="4000" b="1" i="0" u="none" strike="noStrike" cap="none">
                <a:solidFill>
                  <a:schemeClr val="lt1"/>
                </a:solidFill>
                <a:latin typeface="Calibri"/>
                <a:ea typeface="Calibri"/>
                <a:cs typeface="Calibri"/>
                <a:sym typeface="Calibri"/>
              </a:rPr>
              <a:t>The Art of Ai Weiwei </a:t>
            </a:r>
            <a:endParaRPr/>
          </a:p>
          <a:p>
            <a:pPr marL="0" marR="0" lvl="0" indent="0" algn="ctr" rtl="0">
              <a:lnSpc>
                <a:spcPct val="90000"/>
              </a:lnSpc>
              <a:spcBef>
                <a:spcPts val="0"/>
              </a:spcBef>
              <a:spcAft>
                <a:spcPts val="0"/>
              </a:spcAft>
              <a:buClr>
                <a:srgbClr val="FFFFFF"/>
              </a:buClr>
              <a:buSzPts val="4000"/>
              <a:buFont typeface="Calibri"/>
              <a:buNone/>
            </a:pPr>
            <a:endParaRPr sz="4000" b="1" i="0" u="none" strike="noStrike" cap="none">
              <a:solidFill>
                <a:srgbClr val="FFFFFF"/>
              </a:solidFill>
              <a:latin typeface="Calibri"/>
              <a:ea typeface="Calibri"/>
              <a:cs typeface="Calibri"/>
              <a:sym typeface="Calibri"/>
            </a:endParaRPr>
          </a:p>
        </p:txBody>
      </p:sp>
      <p:pic>
        <p:nvPicPr>
          <p:cNvPr id="208" name="Google Shape;208;p27"/>
          <p:cNvPicPr preferRelativeResize="0"/>
          <p:nvPr/>
        </p:nvPicPr>
        <p:blipFill rotWithShape="1">
          <a:blip r:embed="rId3">
            <a:alphaModFix/>
          </a:blip>
          <a:srcRect/>
          <a:stretch/>
        </p:blipFill>
        <p:spPr>
          <a:xfrm>
            <a:off x="6485880" y="1194950"/>
            <a:ext cx="3523844" cy="5063125"/>
          </a:xfrm>
          <a:prstGeom prst="rect">
            <a:avLst/>
          </a:prstGeom>
          <a:noFill/>
          <a:ln>
            <a:noFill/>
          </a:ln>
        </p:spPr>
      </p:pic>
      <p:sp>
        <p:nvSpPr>
          <p:cNvPr id="209" name="Google Shape;209;p27"/>
          <p:cNvSpPr txBox="1"/>
          <p:nvPr/>
        </p:nvSpPr>
        <p:spPr>
          <a:xfrm>
            <a:off x="10009726" y="1194948"/>
            <a:ext cx="3834300" cy="2453400"/>
          </a:xfrm>
          <a:prstGeom prst="rect">
            <a:avLst/>
          </a:prstGeom>
          <a:noFill/>
          <a:ln>
            <a:noFill/>
          </a:ln>
        </p:spPr>
        <p:txBody>
          <a:bodyPr spcFirstLastPara="1" wrap="square" lIns="91425" tIns="45700" rIns="91425" bIns="45700" anchor="t" anchorCtr="0">
            <a:noAutofit/>
          </a:bodyPr>
          <a:lstStyle/>
          <a:p>
            <a:pPr marL="228600" marR="0" lvl="0" indent="-228600" algn="l" rtl="0">
              <a:lnSpc>
                <a:spcPct val="100000"/>
              </a:lnSpc>
              <a:spcBef>
                <a:spcPts val="200"/>
              </a:spcBef>
              <a:spcAft>
                <a:spcPts val="0"/>
              </a:spcAft>
              <a:buClr>
                <a:srgbClr val="000090"/>
              </a:buClr>
              <a:buSzPts val="3200"/>
              <a:buFont typeface="Arial"/>
              <a:buNone/>
            </a:pPr>
            <a:r>
              <a:rPr lang="en-US" sz="1600" i="0" u="none" strike="noStrike" cap="none">
                <a:solidFill>
                  <a:schemeClr val="dk1"/>
                </a:solidFill>
                <a:latin typeface="Calibri"/>
                <a:ea typeface="Calibri"/>
                <a:cs typeface="Calibri"/>
                <a:sym typeface="Calibri"/>
              </a:rPr>
              <a:t>Andy Warhol</a:t>
            </a:r>
            <a:endParaRPr>
              <a:latin typeface="Calibri"/>
              <a:ea typeface="Calibri"/>
              <a:cs typeface="Calibri"/>
              <a:sym typeface="Calibri"/>
            </a:endParaRPr>
          </a:p>
          <a:p>
            <a:pPr marL="228600" marR="0" lvl="0" indent="-228600" algn="l" rtl="0">
              <a:lnSpc>
                <a:spcPct val="100000"/>
              </a:lnSpc>
              <a:spcBef>
                <a:spcPts val="200"/>
              </a:spcBef>
              <a:spcAft>
                <a:spcPts val="0"/>
              </a:spcAft>
              <a:buClr>
                <a:srgbClr val="000090"/>
              </a:buClr>
              <a:buSzPts val="3200"/>
              <a:buFont typeface="Arial"/>
              <a:buNone/>
            </a:pPr>
            <a:r>
              <a:rPr lang="en-US" sz="1600" i="1" u="none" strike="noStrike" cap="none">
                <a:solidFill>
                  <a:schemeClr val="dk1"/>
                </a:solidFill>
                <a:latin typeface="Calibri"/>
                <a:ea typeface="Calibri"/>
                <a:cs typeface="Calibri"/>
                <a:sym typeface="Calibri"/>
              </a:rPr>
              <a:t>Green Coca-Cola Bottles</a:t>
            </a:r>
            <a:endParaRPr sz="1600" i="1" u="none" strike="noStrike" cap="none">
              <a:solidFill>
                <a:schemeClr val="dk1"/>
              </a:solidFill>
              <a:latin typeface="Calibri"/>
              <a:ea typeface="Calibri"/>
              <a:cs typeface="Calibri"/>
              <a:sym typeface="Calibri"/>
            </a:endParaRPr>
          </a:p>
          <a:p>
            <a:pPr marL="0" marR="0" lvl="0" indent="0" algn="l" rtl="0">
              <a:lnSpc>
                <a:spcPct val="100000"/>
              </a:lnSpc>
              <a:spcBef>
                <a:spcPts val="200"/>
              </a:spcBef>
              <a:spcAft>
                <a:spcPts val="0"/>
              </a:spcAft>
              <a:buClr>
                <a:srgbClr val="000090"/>
              </a:buClr>
              <a:buSzPts val="3200"/>
              <a:buFont typeface="Arial"/>
              <a:buNone/>
            </a:pPr>
            <a:r>
              <a:rPr lang="en-US" sz="1600">
                <a:solidFill>
                  <a:schemeClr val="dk1"/>
                </a:solidFill>
                <a:latin typeface="Calibri"/>
                <a:ea typeface="Calibri"/>
                <a:cs typeface="Calibri"/>
                <a:sym typeface="Calibri"/>
              </a:rPr>
              <a:t>screen print</a:t>
            </a:r>
            <a:r>
              <a:rPr lang="en-US" sz="1600" i="0" u="none" strike="noStrike" cap="none">
                <a:solidFill>
                  <a:schemeClr val="dk1"/>
                </a:solidFill>
                <a:latin typeface="Calibri"/>
                <a:ea typeface="Calibri"/>
                <a:cs typeface="Calibri"/>
                <a:sym typeface="Calibri"/>
              </a:rPr>
              <a:t> on canvas</a:t>
            </a:r>
            <a:endParaRPr sz="1600" i="0" u="none" strike="noStrike" cap="none">
              <a:solidFill>
                <a:schemeClr val="dk1"/>
              </a:solidFill>
              <a:latin typeface="Calibri"/>
              <a:ea typeface="Calibri"/>
              <a:cs typeface="Calibri"/>
              <a:sym typeface="Calibri"/>
            </a:endParaRPr>
          </a:p>
          <a:p>
            <a:pPr marL="228600" lvl="0" indent="-228600" algn="l" rtl="0">
              <a:spcBef>
                <a:spcPts val="200"/>
              </a:spcBef>
              <a:spcAft>
                <a:spcPts val="0"/>
              </a:spcAft>
              <a:buClr>
                <a:srgbClr val="000090"/>
              </a:buClr>
              <a:buSzPts val="3200"/>
              <a:buFont typeface="Arial"/>
              <a:buNone/>
            </a:pPr>
            <a:r>
              <a:rPr lang="en-US" sz="1600">
                <a:solidFill>
                  <a:schemeClr val="dk1"/>
                </a:solidFill>
                <a:latin typeface="Calibri"/>
                <a:ea typeface="Calibri"/>
                <a:cs typeface="Calibri"/>
                <a:sym typeface="Calibri"/>
              </a:rPr>
              <a:t>1962</a:t>
            </a:r>
            <a:endParaRPr sz="1600">
              <a:solidFill>
                <a:schemeClr val="dk1"/>
              </a:solidFill>
              <a:latin typeface="Calibri"/>
              <a:ea typeface="Calibri"/>
              <a:cs typeface="Calibri"/>
              <a:sym typeface="Calibri"/>
            </a:endParaRPr>
          </a:p>
        </p:txBody>
      </p:sp>
      <p:sp>
        <p:nvSpPr>
          <p:cNvPr id="210" name="Google Shape;210;p27"/>
          <p:cNvSpPr txBox="1">
            <a:spLocks noGrp="1"/>
          </p:cNvSpPr>
          <p:nvPr>
            <p:ph type="body" idx="1"/>
          </p:nvPr>
        </p:nvSpPr>
        <p:spPr>
          <a:xfrm>
            <a:off x="559037" y="5495549"/>
            <a:ext cx="4758900" cy="38211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0"/>
              </a:spcBef>
              <a:spcAft>
                <a:spcPts val="0"/>
              </a:spcAft>
              <a:buClr>
                <a:schemeClr val="dk1"/>
              </a:buClr>
              <a:buSzPts val="2500"/>
              <a:buFont typeface="Arial"/>
              <a:buNone/>
            </a:pPr>
            <a:r>
              <a:rPr lang="en-US" sz="3200"/>
              <a:t>What do you </a:t>
            </a:r>
            <a:r>
              <a:rPr lang="en-US" sz="3200" b="1">
                <a:solidFill>
                  <a:srgbClr val="1D00B5"/>
                </a:solidFill>
              </a:rPr>
              <a:t>See</a:t>
            </a:r>
            <a:r>
              <a:rPr lang="en-US" sz="3200"/>
              <a:t>, </a:t>
            </a:r>
            <a:r>
              <a:rPr lang="en-US" sz="3200" b="1">
                <a:solidFill>
                  <a:srgbClr val="1D00B5"/>
                </a:solidFill>
              </a:rPr>
              <a:t>Think,</a:t>
            </a:r>
            <a:r>
              <a:rPr lang="en-US" sz="3200"/>
              <a:t> </a:t>
            </a:r>
            <a:r>
              <a:rPr lang="en-US" sz="3200" b="1">
                <a:solidFill>
                  <a:srgbClr val="000090"/>
                </a:solidFill>
              </a:rPr>
              <a:t>Wonder,</a:t>
            </a:r>
            <a:r>
              <a:rPr lang="en-US" sz="3200"/>
              <a:t> about each artwork?</a:t>
            </a:r>
            <a:endParaRPr sz="3200"/>
          </a:p>
        </p:txBody>
      </p:sp>
      <p:pic>
        <p:nvPicPr>
          <p:cNvPr id="211" name="Google Shape;211;p27"/>
          <p:cNvPicPr preferRelativeResize="0"/>
          <p:nvPr/>
        </p:nvPicPr>
        <p:blipFill>
          <a:blip r:embed="rId4">
            <a:alphaModFix/>
          </a:blip>
          <a:stretch>
            <a:fillRect/>
          </a:stretch>
        </p:blipFill>
        <p:spPr>
          <a:xfrm>
            <a:off x="702175" y="1194949"/>
            <a:ext cx="2952025" cy="3633249"/>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28"/>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Vocabulary</a:t>
            </a:r>
            <a:endParaRPr/>
          </a:p>
        </p:txBody>
      </p:sp>
      <p:sp>
        <p:nvSpPr>
          <p:cNvPr id="217" name="Google Shape;217;p28"/>
          <p:cNvSpPr txBox="1">
            <a:spLocks noGrp="1"/>
          </p:cNvSpPr>
          <p:nvPr>
            <p:ph type="body" idx="1"/>
          </p:nvPr>
        </p:nvSpPr>
        <p:spPr>
          <a:xfrm>
            <a:off x="1565700" y="2022125"/>
            <a:ext cx="9408600" cy="26349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0"/>
              </a:spcBef>
              <a:spcAft>
                <a:spcPts val="0"/>
              </a:spcAft>
              <a:buClr>
                <a:schemeClr val="dk1"/>
              </a:buClr>
              <a:buSzPts val="2500"/>
              <a:buFont typeface="Arial"/>
              <a:buNone/>
            </a:pPr>
            <a:r>
              <a:rPr lang="en-US">
                <a:solidFill>
                  <a:srgbClr val="000090"/>
                </a:solidFill>
              </a:rPr>
              <a:t>Both Ai Weiwei and Warhol use the strategy called</a:t>
            </a:r>
            <a:r>
              <a:rPr lang="en-US" b="1">
                <a:solidFill>
                  <a:srgbClr val="000090"/>
                </a:solidFill>
              </a:rPr>
              <a:t> “appropriation”</a:t>
            </a:r>
            <a:endParaRPr b="1">
              <a:solidFill>
                <a:srgbClr val="000090"/>
              </a:solidFill>
            </a:endParaRPr>
          </a:p>
          <a:p>
            <a:pPr marL="457200" marR="0" lvl="0" indent="-228600" algn="l" rtl="0">
              <a:lnSpc>
                <a:spcPct val="90000"/>
              </a:lnSpc>
              <a:spcBef>
                <a:spcPts val="0"/>
              </a:spcBef>
              <a:spcAft>
                <a:spcPts val="0"/>
              </a:spcAft>
              <a:buClr>
                <a:schemeClr val="dk1"/>
              </a:buClr>
              <a:buSzPts val="2500"/>
              <a:buFont typeface="Arial"/>
              <a:buNone/>
            </a:pPr>
            <a:r>
              <a:rPr lang="en-US">
                <a:solidFill>
                  <a:srgbClr val="000090"/>
                </a:solidFill>
              </a:rPr>
              <a:t>which is the  practice of using pre-existing objects and images in an</a:t>
            </a:r>
            <a:endParaRPr>
              <a:solidFill>
                <a:srgbClr val="000090"/>
              </a:solidFill>
            </a:endParaRPr>
          </a:p>
          <a:p>
            <a:pPr marL="457200" marR="0" lvl="0" indent="-228600" algn="l" rtl="0">
              <a:lnSpc>
                <a:spcPct val="90000"/>
              </a:lnSpc>
              <a:spcBef>
                <a:spcPts val="0"/>
              </a:spcBef>
              <a:spcAft>
                <a:spcPts val="0"/>
              </a:spcAft>
              <a:buClr>
                <a:schemeClr val="dk1"/>
              </a:buClr>
              <a:buSzPts val="2500"/>
              <a:buFont typeface="Arial"/>
              <a:buNone/>
            </a:pPr>
            <a:r>
              <a:rPr lang="en-US">
                <a:solidFill>
                  <a:srgbClr val="000090"/>
                </a:solidFill>
              </a:rPr>
              <a:t>artwork without greatly altering the originals. </a:t>
            </a:r>
            <a:endParaRPr>
              <a:solidFill>
                <a:srgbClr val="000090"/>
              </a:solidFill>
            </a:endParaRPr>
          </a:p>
          <a:p>
            <a:pPr marL="457200" marR="0" lvl="0" indent="-228600" algn="l" rtl="0">
              <a:lnSpc>
                <a:spcPct val="90000"/>
              </a:lnSpc>
              <a:spcBef>
                <a:spcPts val="0"/>
              </a:spcBef>
              <a:spcAft>
                <a:spcPts val="0"/>
              </a:spcAft>
              <a:buClr>
                <a:schemeClr val="dk1"/>
              </a:buClr>
              <a:buSzPts val="2500"/>
              <a:buFont typeface="Arial"/>
              <a:buNone/>
            </a:pPr>
            <a:r>
              <a:rPr lang="en-US" b="1"/>
              <a:t> </a:t>
            </a:r>
            <a:endParaRPr/>
          </a:p>
        </p:txBody>
      </p:sp>
      <p:sp>
        <p:nvSpPr>
          <p:cNvPr id="218" name="Google Shape;218;p28"/>
          <p:cNvSpPr txBox="1"/>
          <p:nvPr/>
        </p:nvSpPr>
        <p:spPr>
          <a:xfrm>
            <a:off x="2507975" y="3488975"/>
            <a:ext cx="6538200" cy="17202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sz="1600" b="1" i="0" u="none" strike="noStrike" cap="none">
                <a:solidFill>
                  <a:srgbClr val="000090"/>
                </a:solidFill>
                <a:latin typeface="Calibri"/>
                <a:ea typeface="Calibri"/>
                <a:cs typeface="Calibri"/>
                <a:sym typeface="Calibri"/>
              </a:rPr>
              <a:t>    </a:t>
            </a:r>
            <a:r>
              <a:rPr lang="en-US" sz="2400" b="1" i="0" u="none" strike="noStrike" cap="none">
                <a:solidFill>
                  <a:srgbClr val="000090"/>
                </a:solidFill>
                <a:latin typeface="Calibri"/>
                <a:ea typeface="Calibri"/>
                <a:cs typeface="Calibri"/>
                <a:sym typeface="Calibri"/>
              </a:rPr>
              <a:t>Ai was influenced by the American Pop Artist Andy Warhol who said:</a:t>
            </a:r>
            <a:endParaRPr sz="2400"/>
          </a:p>
          <a:p>
            <a:pPr marL="457200" marR="0" lvl="0" indent="-228600" algn="l" rtl="0">
              <a:lnSpc>
                <a:spcPct val="90000"/>
              </a:lnSpc>
              <a:spcBef>
                <a:spcPts val="1000"/>
              </a:spcBef>
              <a:spcAft>
                <a:spcPts val="0"/>
              </a:spcAft>
              <a:buClr>
                <a:srgbClr val="000090"/>
              </a:buClr>
              <a:buSzPts val="3200"/>
              <a:buFont typeface="Arial"/>
              <a:buNone/>
            </a:pPr>
            <a:r>
              <a:rPr lang="en-US" sz="1600" b="1" i="0" u="none" strike="noStrike" cap="none">
                <a:solidFill>
                  <a:srgbClr val="000000"/>
                </a:solidFill>
                <a:latin typeface="Calibri"/>
                <a:ea typeface="Calibri"/>
                <a:cs typeface="Calibri"/>
                <a:sym typeface="Calibri"/>
              </a:rPr>
              <a:t>    </a:t>
            </a:r>
            <a:r>
              <a:rPr lang="en-US" sz="2000" i="1" u="none" strike="noStrike" cap="none">
                <a:solidFill>
                  <a:srgbClr val="000000"/>
                </a:solidFill>
                <a:latin typeface="Calibri"/>
                <a:ea typeface="Calibri"/>
                <a:cs typeface="Calibri"/>
                <a:sym typeface="Calibri"/>
              </a:rPr>
              <a:t>Within a culture where the richest consumers buy essentially the same thing as the poorest...a Coke is a Coke and no amount of money can get you a better Coke than the one the bum on the corner is drinking.</a:t>
            </a:r>
            <a:endParaRPr sz="2000" i="1" u="none" strike="noStrike" cap="none">
              <a:solidFill>
                <a:srgbClr val="000090"/>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0"/>
          <p:cNvSpPr txBox="1">
            <a:spLocks noGrp="1"/>
          </p:cNvSpPr>
          <p:nvPr>
            <p:ph type="body" idx="2"/>
          </p:nvPr>
        </p:nvSpPr>
        <p:spPr>
          <a:xfrm>
            <a:off x="1300874" y="1447800"/>
            <a:ext cx="95904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r>
              <a:rPr lang="en-US"/>
              <a:t>Ai Weiwei’s Strategies for Making Conceptual Art</a:t>
            </a:r>
            <a:endParaRPr/>
          </a:p>
        </p:txBody>
      </p:sp>
      <p:sp>
        <p:nvSpPr>
          <p:cNvPr id="224" name="Google Shape;224;p30"/>
          <p:cNvSpPr txBox="1">
            <a:spLocks noGrp="1"/>
          </p:cNvSpPr>
          <p:nvPr>
            <p:ph type="body" idx="1"/>
          </p:nvPr>
        </p:nvSpPr>
        <p:spPr>
          <a:xfrm>
            <a:off x="746692" y="2222072"/>
            <a:ext cx="11445308" cy="4822272"/>
          </a:xfrm>
          <a:prstGeom prst="rect">
            <a:avLst/>
          </a:prstGeom>
          <a:noFill/>
          <a:ln>
            <a:noFill/>
          </a:ln>
        </p:spPr>
        <p:txBody>
          <a:bodyPr spcFirstLastPara="1" wrap="square" lIns="91425" tIns="45700" rIns="91425" bIns="45700" anchor="t" anchorCtr="0">
            <a:noAutofit/>
          </a:bodyPr>
          <a:lstStyle/>
          <a:p>
            <a:pPr marL="228600" marR="0" lvl="0" indent="0" algn="l" rtl="0">
              <a:lnSpc>
                <a:spcPct val="90000"/>
              </a:lnSpc>
              <a:spcBef>
                <a:spcPts val="0"/>
              </a:spcBef>
              <a:spcAft>
                <a:spcPts val="0"/>
              </a:spcAft>
              <a:buClr>
                <a:schemeClr val="dk1"/>
              </a:buClr>
              <a:buSzPts val="2500"/>
              <a:buFont typeface="Arial"/>
              <a:buNone/>
            </a:pPr>
            <a:r>
              <a:rPr lang="en-US" sz="2800" b="1"/>
              <a:t>Use recognizable and historic Chinese forms</a:t>
            </a:r>
            <a:r>
              <a:rPr lang="en-US" sz="2800"/>
              <a:t> to critically examine current political and social issues.</a:t>
            </a:r>
            <a:endParaRPr/>
          </a:p>
          <a:p>
            <a:pPr marL="457200" marR="0" lvl="0" indent="-228600" algn="l" rtl="0">
              <a:lnSpc>
                <a:spcPct val="90000"/>
              </a:lnSpc>
              <a:spcBef>
                <a:spcPts val="0"/>
              </a:spcBef>
              <a:spcAft>
                <a:spcPts val="0"/>
              </a:spcAft>
              <a:buClr>
                <a:schemeClr val="dk1"/>
              </a:buClr>
              <a:buSzPts val="2500"/>
              <a:buFont typeface="Arial"/>
              <a:buNone/>
            </a:pPr>
            <a:r>
              <a:rPr lang="en-US" sz="2800"/>
              <a:t> </a:t>
            </a:r>
            <a:endParaRPr/>
          </a:p>
          <a:p>
            <a:pPr marL="457200" marR="0" lvl="0" indent="-228600" algn="l" rtl="0">
              <a:lnSpc>
                <a:spcPct val="90000"/>
              </a:lnSpc>
              <a:spcBef>
                <a:spcPts val="0"/>
              </a:spcBef>
              <a:spcAft>
                <a:spcPts val="0"/>
              </a:spcAft>
              <a:buClr>
                <a:schemeClr val="dk1"/>
              </a:buClr>
              <a:buSzPts val="2500"/>
              <a:buFont typeface="Arial"/>
              <a:buNone/>
            </a:pPr>
            <a:r>
              <a:rPr lang="en-US" sz="2800" b="1"/>
              <a:t>Use reclaimed materials</a:t>
            </a:r>
            <a:r>
              <a:rPr lang="en-US" sz="2800"/>
              <a:t>—ancient pottery and wood from destroyed temples—in a conceptual gesture that connects tradition with contemporary social concerns. </a:t>
            </a:r>
            <a:endParaRPr/>
          </a:p>
          <a:p>
            <a:pPr marL="457200" marR="0" lvl="0" indent="-228600" algn="l" rtl="0">
              <a:lnSpc>
                <a:spcPct val="90000"/>
              </a:lnSpc>
              <a:spcBef>
                <a:spcPts val="0"/>
              </a:spcBef>
              <a:spcAft>
                <a:spcPts val="0"/>
              </a:spcAft>
              <a:buClr>
                <a:schemeClr val="dk1"/>
              </a:buClr>
              <a:buSzPts val="2500"/>
              <a:buFont typeface="Arial"/>
              <a:buNone/>
            </a:pPr>
            <a:endParaRPr sz="2800"/>
          </a:p>
          <a:p>
            <a:pPr marL="457200" marR="0" lvl="0" indent="-228600" algn="l" rtl="0">
              <a:lnSpc>
                <a:spcPct val="90000"/>
              </a:lnSpc>
              <a:spcBef>
                <a:spcPts val="0"/>
              </a:spcBef>
              <a:spcAft>
                <a:spcPts val="0"/>
              </a:spcAft>
              <a:buClr>
                <a:schemeClr val="dk1"/>
              </a:buClr>
              <a:buSzPts val="2500"/>
              <a:buFont typeface="Arial"/>
              <a:buNone/>
            </a:pPr>
            <a:r>
              <a:rPr lang="en-US" sz="2800" b="1"/>
              <a:t>Employ sarcasm</a:t>
            </a:r>
            <a:r>
              <a:rPr lang="en-US" sz="2800"/>
              <a:t>, </a:t>
            </a:r>
            <a:r>
              <a:rPr lang="en-US" sz="2800" b="1"/>
              <a:t>juxtaposition</a:t>
            </a:r>
            <a:r>
              <a:rPr lang="en-US" sz="2800"/>
              <a:t>, and </a:t>
            </a:r>
            <a:r>
              <a:rPr lang="en-US" sz="2800" b="1"/>
              <a:t>repetition</a:t>
            </a:r>
            <a:r>
              <a:rPr lang="en-US" sz="2800"/>
              <a:t> to reinvigorate the potency and symbolism of traditional images and to reframe the familiar with minimal means. </a:t>
            </a:r>
            <a:endParaRPr/>
          </a:p>
        </p:txBody>
      </p:sp>
      <p:sp>
        <p:nvSpPr>
          <p:cNvPr id="225" name="Google Shape;225;p30"/>
          <p:cNvSpPr txBox="1"/>
          <p:nvPr/>
        </p:nvSpPr>
        <p:spPr>
          <a:xfrm>
            <a:off x="367149" y="260328"/>
            <a:ext cx="12116399" cy="7980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4000"/>
              <a:buFont typeface="Arial"/>
              <a:buNone/>
            </a:pPr>
            <a:r>
              <a:rPr lang="en-US" sz="4000" b="1" i="0" u="none" strike="noStrike" cap="none">
                <a:solidFill>
                  <a:schemeClr val="lt1"/>
                </a:solidFill>
                <a:latin typeface="Calibri"/>
                <a:ea typeface="Calibri"/>
                <a:cs typeface="Calibri"/>
                <a:sym typeface="Calibri"/>
              </a:rPr>
              <a:t>The Art of Ai Weiwei </a:t>
            </a:r>
            <a:endParaRPr/>
          </a:p>
          <a:p>
            <a:pPr marL="0" marR="0" lvl="0" indent="0" algn="ctr" rtl="0">
              <a:lnSpc>
                <a:spcPct val="90000"/>
              </a:lnSpc>
              <a:spcBef>
                <a:spcPts val="0"/>
              </a:spcBef>
              <a:spcAft>
                <a:spcPts val="0"/>
              </a:spcAft>
              <a:buClr>
                <a:srgbClr val="FFFFFF"/>
              </a:buClr>
              <a:buSzPts val="4000"/>
              <a:buFont typeface="Calibri"/>
              <a:buNone/>
            </a:pPr>
            <a:endParaRPr sz="4000" b="1" i="0" u="none" strike="noStrike" cap="none">
              <a:solidFill>
                <a:srgbClr val="FFFFFF"/>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1"/>
          <p:cNvSpPr txBox="1">
            <a:spLocks noGrp="1"/>
          </p:cNvSpPr>
          <p:nvPr>
            <p:ph type="body" idx="2"/>
          </p:nvPr>
        </p:nvSpPr>
        <p:spPr>
          <a:xfrm>
            <a:off x="631294" y="1649368"/>
            <a:ext cx="6615000" cy="29793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a:t>Watch Video</a:t>
            </a:r>
            <a:endParaRPr/>
          </a:p>
          <a:p>
            <a:pPr marL="457200" marR="0" lvl="0" indent="-228600" algn="l" rtl="0">
              <a:lnSpc>
                <a:spcPct val="90000"/>
              </a:lnSpc>
              <a:spcBef>
                <a:spcPts val="1000"/>
              </a:spcBef>
              <a:spcAft>
                <a:spcPts val="0"/>
              </a:spcAft>
              <a:buClr>
                <a:srgbClr val="000090"/>
              </a:buClr>
              <a:buSzPts val="3200"/>
              <a:buFont typeface="Arial"/>
              <a:buNone/>
            </a:pPr>
            <a:r>
              <a:rPr lang="en-US" i="1"/>
              <a:t>Art 21: Change</a:t>
            </a:r>
            <a:endParaRPr i="1"/>
          </a:p>
          <a:p>
            <a:pPr marL="457200" marR="0" lvl="0" indent="-228600" algn="l" rtl="0">
              <a:lnSpc>
                <a:spcPct val="90000"/>
              </a:lnSpc>
              <a:spcBef>
                <a:spcPts val="1000"/>
              </a:spcBef>
              <a:spcAft>
                <a:spcPts val="0"/>
              </a:spcAft>
              <a:buClr>
                <a:srgbClr val="000090"/>
              </a:buClr>
              <a:buSzPts val="3200"/>
              <a:buFont typeface="Arial"/>
              <a:buNone/>
            </a:pPr>
            <a:endParaRPr i="1"/>
          </a:p>
          <a:p>
            <a:pPr marL="457200" marR="0" lvl="0" indent="-228600" algn="l" rtl="0">
              <a:lnSpc>
                <a:spcPct val="90000"/>
              </a:lnSpc>
              <a:spcBef>
                <a:spcPts val="1000"/>
              </a:spcBef>
              <a:spcAft>
                <a:spcPts val="0"/>
              </a:spcAft>
              <a:buClr>
                <a:srgbClr val="000090"/>
              </a:buClr>
              <a:buSzPts val="3200"/>
              <a:buFont typeface="Arial"/>
              <a:buNone/>
            </a:pPr>
            <a:r>
              <a:rPr lang="en-US" sz="2500" b="0" u="sng">
                <a:solidFill>
                  <a:schemeClr val="hlink"/>
                </a:solidFill>
                <a:hlinkClick r:id="rId3"/>
              </a:rPr>
              <a:t>Video Link</a:t>
            </a:r>
            <a:endParaRPr sz="2500" b="0" u="sng">
              <a:solidFill>
                <a:srgbClr val="0070C0"/>
              </a:solidFill>
            </a:endParaRPr>
          </a:p>
          <a:p>
            <a:pPr marL="457200" marR="0" lvl="0" indent="-228600" algn="l" rtl="0">
              <a:lnSpc>
                <a:spcPct val="90000"/>
              </a:lnSpc>
              <a:spcBef>
                <a:spcPts val="1000"/>
              </a:spcBef>
              <a:spcAft>
                <a:spcPts val="0"/>
              </a:spcAft>
              <a:buClr>
                <a:srgbClr val="000090"/>
              </a:buClr>
              <a:buSzPts val="3200"/>
              <a:buFont typeface="Arial"/>
              <a:buNone/>
            </a:pPr>
            <a:r>
              <a:rPr lang="en-US" sz="2500" b="0">
                <a:solidFill>
                  <a:schemeClr val="dk1"/>
                </a:solidFill>
              </a:rPr>
              <a:t>17 mins</a:t>
            </a:r>
            <a:endParaRPr sz="2500" b="0">
              <a:solidFill>
                <a:schemeClr val="dk1"/>
              </a:solidFill>
            </a:endParaRPr>
          </a:p>
        </p:txBody>
      </p:sp>
      <p:sp>
        <p:nvSpPr>
          <p:cNvPr id="231" name="Google Shape;231;p31"/>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4000"/>
              <a:buFont typeface="Arial"/>
              <a:buNone/>
            </a:pPr>
            <a:r>
              <a:rPr lang="en-US">
                <a:solidFill>
                  <a:schemeClr val="lt1"/>
                </a:solidFill>
              </a:rPr>
              <a:t>The Art of Ai Weiwei </a:t>
            </a:r>
            <a:endParaRPr>
              <a:solidFill>
                <a:schemeClr val="lt1"/>
              </a:solidFill>
            </a:endParaRPr>
          </a:p>
          <a:p>
            <a:pPr marL="0" lvl="0" indent="0" algn="ctr" rtl="0">
              <a:lnSpc>
                <a:spcPct val="90000"/>
              </a:lnSpc>
              <a:spcBef>
                <a:spcPts val="0"/>
              </a:spcBef>
              <a:spcAft>
                <a:spcPts val="0"/>
              </a:spcAft>
              <a:buSzPts val="4000"/>
              <a:buNone/>
            </a:pPr>
            <a:endParaRPr/>
          </a:p>
        </p:txBody>
      </p:sp>
      <p:pic>
        <p:nvPicPr>
          <p:cNvPr id="232" name="Google Shape;232;p31"/>
          <p:cNvPicPr preferRelativeResize="0"/>
          <p:nvPr/>
        </p:nvPicPr>
        <p:blipFill rotWithShape="1">
          <a:blip r:embed="rId4">
            <a:alphaModFix/>
          </a:blip>
          <a:srcRect/>
          <a:stretch/>
        </p:blipFill>
        <p:spPr>
          <a:xfrm>
            <a:off x="5010004" y="1649374"/>
            <a:ext cx="7005762" cy="3324516"/>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3"/>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4000"/>
              <a:buFont typeface="Arial"/>
              <a:buNone/>
            </a:pPr>
            <a:r>
              <a:rPr lang="en-US">
                <a:solidFill>
                  <a:schemeClr val="lt1"/>
                </a:solidFill>
              </a:rPr>
              <a:t>The Art of Ai Weiwei </a:t>
            </a:r>
            <a:endParaRPr>
              <a:solidFill>
                <a:schemeClr val="lt1"/>
              </a:solidFill>
            </a:endParaRPr>
          </a:p>
          <a:p>
            <a:pPr marL="0" lvl="0" indent="0" algn="ctr" rtl="0">
              <a:lnSpc>
                <a:spcPct val="90000"/>
              </a:lnSpc>
              <a:spcBef>
                <a:spcPts val="0"/>
              </a:spcBef>
              <a:spcAft>
                <a:spcPts val="0"/>
              </a:spcAft>
              <a:buSzPts val="4000"/>
              <a:buNone/>
            </a:pPr>
            <a:endParaRPr/>
          </a:p>
        </p:txBody>
      </p:sp>
      <p:sp>
        <p:nvSpPr>
          <p:cNvPr id="238" name="Google Shape;238;p33"/>
          <p:cNvSpPr txBox="1">
            <a:spLocks noGrp="1"/>
          </p:cNvSpPr>
          <p:nvPr>
            <p:ph type="body" idx="1"/>
          </p:nvPr>
        </p:nvSpPr>
        <p:spPr>
          <a:xfrm>
            <a:off x="7193672" y="1811814"/>
            <a:ext cx="4168594" cy="3857072"/>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0"/>
              </a:spcBef>
              <a:spcAft>
                <a:spcPts val="0"/>
              </a:spcAft>
              <a:buSzPts val="2500"/>
              <a:buNone/>
            </a:pPr>
            <a:r>
              <a:rPr lang="en-US" sz="2800" b="1">
                <a:solidFill>
                  <a:srgbClr val="1D00B5"/>
                </a:solidFill>
                <a:latin typeface="Calibri"/>
                <a:ea typeface="Calibri"/>
                <a:cs typeface="Calibri"/>
                <a:sym typeface="Calibri"/>
              </a:rPr>
              <a:t>This work is made out of</a:t>
            </a:r>
            <a:endParaRPr sz="2800" b="1">
              <a:solidFill>
                <a:srgbClr val="1D00B5"/>
              </a:solidFill>
            </a:endParaRPr>
          </a:p>
          <a:p>
            <a:pPr marL="457200" lvl="0" indent="-228600" algn="l" rtl="0">
              <a:lnSpc>
                <a:spcPct val="90000"/>
              </a:lnSpc>
              <a:spcBef>
                <a:spcPts val="0"/>
              </a:spcBef>
              <a:spcAft>
                <a:spcPts val="0"/>
              </a:spcAft>
              <a:buSzPts val="2500"/>
              <a:buNone/>
            </a:pPr>
            <a:r>
              <a:rPr lang="en-US" sz="2800" b="1">
                <a:solidFill>
                  <a:srgbClr val="1D00B5"/>
                </a:solidFill>
                <a:latin typeface="Calibri"/>
                <a:ea typeface="Calibri"/>
                <a:cs typeface="Calibri"/>
                <a:sym typeface="Calibri"/>
              </a:rPr>
              <a:t>historic pots that have</a:t>
            </a:r>
            <a:endParaRPr sz="2800" b="1">
              <a:solidFill>
                <a:srgbClr val="1D00B5"/>
              </a:solidFill>
            </a:endParaRPr>
          </a:p>
          <a:p>
            <a:pPr marL="457200" lvl="0" indent="-228600" algn="l" rtl="0">
              <a:lnSpc>
                <a:spcPct val="90000"/>
              </a:lnSpc>
              <a:spcBef>
                <a:spcPts val="0"/>
              </a:spcBef>
              <a:spcAft>
                <a:spcPts val="0"/>
              </a:spcAft>
              <a:buSzPts val="2500"/>
              <a:buNone/>
            </a:pPr>
            <a:r>
              <a:rPr lang="en-US" sz="2800" b="1">
                <a:solidFill>
                  <a:srgbClr val="1D00B5"/>
                </a:solidFill>
                <a:latin typeface="Calibri"/>
                <a:ea typeface="Calibri"/>
                <a:cs typeface="Calibri"/>
                <a:sym typeface="Calibri"/>
              </a:rPr>
              <a:t>been painted by the</a:t>
            </a:r>
            <a:endParaRPr sz="2800" b="1">
              <a:solidFill>
                <a:srgbClr val="1D00B5"/>
              </a:solidFill>
            </a:endParaRPr>
          </a:p>
          <a:p>
            <a:pPr marL="457200" lvl="0" indent="-228600" algn="l" rtl="0">
              <a:lnSpc>
                <a:spcPct val="90000"/>
              </a:lnSpc>
              <a:spcBef>
                <a:spcPts val="0"/>
              </a:spcBef>
              <a:spcAft>
                <a:spcPts val="0"/>
              </a:spcAft>
              <a:buSzPts val="2500"/>
              <a:buNone/>
            </a:pPr>
            <a:r>
              <a:rPr lang="en-US" sz="2800" b="1">
                <a:solidFill>
                  <a:srgbClr val="1D00B5"/>
                </a:solidFill>
                <a:latin typeface="Calibri"/>
                <a:ea typeface="Calibri"/>
                <a:cs typeface="Calibri"/>
                <a:sym typeface="Calibri"/>
              </a:rPr>
              <a:t>artist. How does the</a:t>
            </a:r>
            <a:endParaRPr sz="2800" b="1">
              <a:solidFill>
                <a:srgbClr val="1D00B5"/>
              </a:solidFill>
            </a:endParaRPr>
          </a:p>
          <a:p>
            <a:pPr marL="457200" lvl="0" indent="-228600" algn="l" rtl="0">
              <a:lnSpc>
                <a:spcPct val="90000"/>
              </a:lnSpc>
              <a:spcBef>
                <a:spcPts val="0"/>
              </a:spcBef>
              <a:spcAft>
                <a:spcPts val="0"/>
              </a:spcAft>
              <a:buSzPts val="2500"/>
              <a:buNone/>
            </a:pPr>
            <a:r>
              <a:rPr lang="en-US" sz="2800" b="1">
                <a:solidFill>
                  <a:srgbClr val="1D00B5"/>
                </a:solidFill>
                <a:latin typeface="Calibri"/>
                <a:ea typeface="Calibri"/>
                <a:cs typeface="Calibri"/>
                <a:sym typeface="Calibri"/>
              </a:rPr>
              <a:t>choice of materials</a:t>
            </a:r>
            <a:endParaRPr sz="2800" b="1">
              <a:solidFill>
                <a:srgbClr val="1D00B5"/>
              </a:solidFill>
            </a:endParaRPr>
          </a:p>
          <a:p>
            <a:pPr marL="457200" lvl="0" indent="-228600" algn="l" rtl="0">
              <a:lnSpc>
                <a:spcPct val="90000"/>
              </a:lnSpc>
              <a:spcBef>
                <a:spcPts val="0"/>
              </a:spcBef>
              <a:spcAft>
                <a:spcPts val="0"/>
              </a:spcAft>
              <a:buSzPts val="2500"/>
              <a:buNone/>
            </a:pPr>
            <a:r>
              <a:rPr lang="en-US" sz="2800" b="1">
                <a:solidFill>
                  <a:srgbClr val="1D00B5"/>
                </a:solidFill>
                <a:latin typeface="Calibri"/>
                <a:ea typeface="Calibri"/>
                <a:cs typeface="Calibri"/>
                <a:sym typeface="Calibri"/>
              </a:rPr>
              <a:t>contribute to your</a:t>
            </a:r>
            <a:endParaRPr sz="2800" b="1">
              <a:solidFill>
                <a:srgbClr val="1D00B5"/>
              </a:solidFill>
            </a:endParaRPr>
          </a:p>
          <a:p>
            <a:pPr marL="457200" lvl="0" indent="-228600" algn="l" rtl="0">
              <a:lnSpc>
                <a:spcPct val="90000"/>
              </a:lnSpc>
              <a:spcBef>
                <a:spcPts val="0"/>
              </a:spcBef>
              <a:spcAft>
                <a:spcPts val="0"/>
              </a:spcAft>
              <a:buSzPts val="2500"/>
              <a:buNone/>
            </a:pPr>
            <a:r>
              <a:rPr lang="en-US" sz="2800" b="1">
                <a:solidFill>
                  <a:srgbClr val="1D00B5"/>
                </a:solidFill>
                <a:latin typeface="Calibri"/>
                <a:ea typeface="Calibri"/>
                <a:cs typeface="Calibri"/>
                <a:sym typeface="Calibri"/>
              </a:rPr>
              <a:t>reaction to the piece?</a:t>
            </a:r>
            <a:endParaRPr/>
          </a:p>
          <a:p>
            <a:pPr marL="457200" marR="0" lvl="0" indent="-228600" algn="l" rtl="0">
              <a:lnSpc>
                <a:spcPct val="90000"/>
              </a:lnSpc>
              <a:spcBef>
                <a:spcPts val="0"/>
              </a:spcBef>
              <a:spcAft>
                <a:spcPts val="0"/>
              </a:spcAft>
              <a:buClr>
                <a:schemeClr val="dk1"/>
              </a:buClr>
              <a:buSzPts val="2500"/>
              <a:buFont typeface="Arial"/>
              <a:buNone/>
            </a:pPr>
            <a:endParaRPr>
              <a:solidFill>
                <a:srgbClr val="1D00B5"/>
              </a:solidFill>
              <a:latin typeface="Calibri"/>
              <a:ea typeface="Calibri"/>
              <a:cs typeface="Calibri"/>
              <a:sym typeface="Calibri"/>
            </a:endParaRPr>
          </a:p>
        </p:txBody>
      </p:sp>
      <p:sp>
        <p:nvSpPr>
          <p:cNvPr id="239" name="Google Shape;239;p33"/>
          <p:cNvSpPr/>
          <p:nvPr/>
        </p:nvSpPr>
        <p:spPr>
          <a:xfrm>
            <a:off x="3232825" y="1435200"/>
            <a:ext cx="304500" cy="4204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33"/>
          <p:cNvSpPr txBox="1"/>
          <p:nvPr/>
        </p:nvSpPr>
        <p:spPr>
          <a:xfrm>
            <a:off x="956800" y="5218925"/>
            <a:ext cx="20730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2000">
              <a:latin typeface="Calibri"/>
              <a:ea typeface="Calibri"/>
              <a:cs typeface="Calibri"/>
              <a:sym typeface="Calibri"/>
            </a:endParaRPr>
          </a:p>
        </p:txBody>
      </p:sp>
      <p:sp>
        <p:nvSpPr>
          <p:cNvPr id="241" name="Google Shape;241;p33"/>
          <p:cNvSpPr txBox="1"/>
          <p:nvPr/>
        </p:nvSpPr>
        <p:spPr>
          <a:xfrm>
            <a:off x="704325" y="5100575"/>
            <a:ext cx="8350200" cy="1416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000">
                <a:solidFill>
                  <a:schemeClr val="dk1"/>
                </a:solidFill>
                <a:latin typeface="Calibri"/>
                <a:ea typeface="Calibri"/>
                <a:cs typeface="Calibri"/>
                <a:sym typeface="Calibri"/>
              </a:rPr>
              <a:t>Ai Weiwei</a:t>
            </a:r>
            <a:endParaRPr sz="2000">
              <a:solidFill>
                <a:schemeClr val="dk1"/>
              </a:solidFill>
              <a:latin typeface="Calibri"/>
              <a:ea typeface="Calibri"/>
              <a:cs typeface="Calibri"/>
              <a:sym typeface="Calibri"/>
            </a:endParaRPr>
          </a:p>
          <a:p>
            <a:pPr marL="0" lvl="0" indent="0" algn="l" rtl="0">
              <a:spcBef>
                <a:spcPts val="0"/>
              </a:spcBef>
              <a:spcAft>
                <a:spcPts val="0"/>
              </a:spcAft>
              <a:buNone/>
            </a:pPr>
            <a:r>
              <a:rPr lang="en-US" sz="2000" i="1">
                <a:solidFill>
                  <a:schemeClr val="dk1"/>
                </a:solidFill>
                <a:latin typeface="Calibri"/>
                <a:ea typeface="Calibri"/>
                <a:cs typeface="Calibri"/>
                <a:sym typeface="Calibri"/>
              </a:rPr>
              <a:t>Colored Vases  </a:t>
            </a:r>
            <a:r>
              <a:rPr lang="en-US" sz="2000">
                <a:solidFill>
                  <a:schemeClr val="dk1"/>
                </a:solidFill>
                <a:latin typeface="Calibri"/>
                <a:ea typeface="Calibri"/>
                <a:cs typeface="Calibri"/>
                <a:sym typeface="Calibri"/>
              </a:rPr>
              <a:t>(detail)</a:t>
            </a:r>
            <a:endParaRPr sz="20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US" sz="2000">
                <a:solidFill>
                  <a:schemeClr val="dk1"/>
                </a:solidFill>
                <a:latin typeface="Calibri"/>
                <a:ea typeface="Calibri"/>
                <a:cs typeface="Calibri"/>
                <a:sym typeface="Calibri"/>
              </a:rPr>
              <a:t>2007</a:t>
            </a:r>
            <a:endParaRPr sz="20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2000">
                <a:solidFill>
                  <a:schemeClr val="dk1"/>
                </a:solidFill>
                <a:latin typeface="Calibri"/>
                <a:ea typeface="Calibri"/>
                <a:cs typeface="Calibri"/>
                <a:sym typeface="Calibri"/>
              </a:rPr>
              <a:t>paint and Neolithic vases dated 5,000-3,000 BCE</a:t>
            </a:r>
            <a:endParaRPr sz="2000">
              <a:solidFill>
                <a:schemeClr val="dk1"/>
              </a:solidFill>
              <a:latin typeface="Calibri"/>
              <a:ea typeface="Calibri"/>
              <a:cs typeface="Calibri"/>
              <a:sym typeface="Calibri"/>
            </a:endParaRPr>
          </a:p>
        </p:txBody>
      </p:sp>
      <p:pic>
        <p:nvPicPr>
          <p:cNvPr id="242" name="Google Shape;242;p33"/>
          <p:cNvPicPr preferRelativeResize="0"/>
          <p:nvPr/>
        </p:nvPicPr>
        <p:blipFill rotWithShape="1">
          <a:blip r:embed="rId3">
            <a:alphaModFix/>
          </a:blip>
          <a:srcRect l="11416" t="46504" r="10336"/>
          <a:stretch/>
        </p:blipFill>
        <p:spPr>
          <a:xfrm>
            <a:off x="704336" y="1304100"/>
            <a:ext cx="4781639" cy="373714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ge066aa3118_0_45"/>
          <p:cNvSpPr txBox="1">
            <a:spLocks noGrp="1"/>
          </p:cNvSpPr>
          <p:nvPr>
            <p:ph type="title"/>
          </p:nvPr>
        </p:nvSpPr>
        <p:spPr>
          <a:xfrm>
            <a:off x="75531" y="166636"/>
            <a:ext cx="12116400"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Font typeface="Calibri"/>
              <a:buNone/>
            </a:pPr>
            <a:r>
              <a:rPr lang="en-US">
                <a:solidFill>
                  <a:schemeClr val="lt1"/>
                </a:solidFill>
              </a:rPr>
              <a:t>Grade Unit: </a:t>
            </a:r>
            <a:r>
              <a:rPr lang="en-US">
                <a:solidFill>
                  <a:srgbClr val="FFFFFF"/>
                </a:solidFill>
              </a:rPr>
              <a:t>Organization of Unit</a:t>
            </a:r>
            <a:endParaRPr sz="6800">
              <a:solidFill>
                <a:srgbClr val="FFFFFF"/>
              </a:solidFill>
            </a:endParaRPr>
          </a:p>
        </p:txBody>
      </p:sp>
      <p:sp>
        <p:nvSpPr>
          <p:cNvPr id="51" name="Google Shape;51;ge066aa3118_0_45"/>
          <p:cNvSpPr txBox="1">
            <a:spLocks noGrp="1"/>
          </p:cNvSpPr>
          <p:nvPr>
            <p:ph type="body" idx="2"/>
          </p:nvPr>
        </p:nvSpPr>
        <p:spPr>
          <a:xfrm>
            <a:off x="571625" y="1046650"/>
            <a:ext cx="11457000" cy="5811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00090"/>
              </a:buClr>
              <a:buSzPts val="3200"/>
              <a:buNone/>
            </a:pPr>
            <a:r>
              <a:rPr lang="en-US" sz="3000"/>
              <a:t>Unit Organization:</a:t>
            </a:r>
            <a:endParaRPr sz="3000"/>
          </a:p>
          <a:p>
            <a:pPr marL="0" lvl="0" indent="0" algn="l" rtl="0">
              <a:lnSpc>
                <a:spcPct val="90000"/>
              </a:lnSpc>
              <a:spcBef>
                <a:spcPts val="0"/>
              </a:spcBef>
              <a:spcAft>
                <a:spcPts val="0"/>
              </a:spcAft>
              <a:buClr>
                <a:srgbClr val="000090"/>
              </a:buClr>
              <a:buSzPts val="3200"/>
              <a:buNone/>
            </a:pPr>
            <a:endParaRPr sz="2000"/>
          </a:p>
          <a:p>
            <a:pPr marL="457200" lvl="0" indent="-342900" algn="l" rtl="0">
              <a:lnSpc>
                <a:spcPct val="90000"/>
              </a:lnSpc>
              <a:spcBef>
                <a:spcPts val="0"/>
              </a:spcBef>
              <a:spcAft>
                <a:spcPts val="0"/>
              </a:spcAft>
              <a:buSzPts val="1800"/>
              <a:buAutoNum type="alphaUcPeriod"/>
            </a:pPr>
            <a:r>
              <a:rPr lang="en-US" sz="1800" u="sng">
                <a:solidFill>
                  <a:schemeClr val="hlink"/>
                </a:solidFill>
                <a:hlinkClick r:id="" action="ppaction://noaction"/>
              </a:rPr>
              <a:t>Learning Objective:</a:t>
            </a:r>
            <a:r>
              <a:rPr lang="en-US" sz="1800"/>
              <a:t> By analyzing the Chinese context of the works of Ai Weiwei and creating student conceptual works referencing the American historical context, students will increase their skills and ability to interpret art and understand its sociocultural meanings</a:t>
            </a:r>
            <a:endParaRPr sz="1800" i="1"/>
          </a:p>
          <a:p>
            <a:pPr marL="457200" lvl="0" indent="0" algn="l" rtl="0">
              <a:lnSpc>
                <a:spcPct val="90000"/>
              </a:lnSpc>
              <a:spcBef>
                <a:spcPts val="0"/>
              </a:spcBef>
              <a:spcAft>
                <a:spcPts val="0"/>
              </a:spcAft>
              <a:buSzPts val="3200"/>
              <a:buNone/>
            </a:pPr>
            <a:endParaRPr sz="1800" i="1"/>
          </a:p>
          <a:p>
            <a:pPr marL="914400" lvl="1" indent="-342900" algn="l" rtl="0">
              <a:lnSpc>
                <a:spcPct val="90000"/>
              </a:lnSpc>
              <a:spcBef>
                <a:spcPts val="0"/>
              </a:spcBef>
              <a:spcAft>
                <a:spcPts val="0"/>
              </a:spcAft>
              <a:buClr>
                <a:srgbClr val="000000"/>
              </a:buClr>
              <a:buSzPts val="1800"/>
              <a:buAutoNum type="alphaLcPeriod"/>
            </a:pPr>
            <a:r>
              <a:rPr lang="en-US" sz="1800" u="sng">
                <a:solidFill>
                  <a:schemeClr val="hlink"/>
                </a:solidFill>
              </a:rPr>
              <a:t>Key Question #1:</a:t>
            </a:r>
            <a:r>
              <a:rPr lang="en-US" sz="1800">
                <a:solidFill>
                  <a:srgbClr val="000000"/>
                </a:solidFill>
              </a:rPr>
              <a:t> </a:t>
            </a:r>
            <a:r>
              <a:rPr lang="en-US" sz="1800"/>
              <a:t>Why was China’s Tiananmen Square uprising so significant in 1989 and still today?</a:t>
            </a:r>
            <a:endParaRPr sz="800"/>
          </a:p>
          <a:p>
            <a:pPr marL="914400" lvl="1" indent="-342900" algn="l" rtl="0">
              <a:lnSpc>
                <a:spcPct val="90000"/>
              </a:lnSpc>
              <a:spcBef>
                <a:spcPts val="0"/>
              </a:spcBef>
              <a:spcAft>
                <a:spcPts val="0"/>
              </a:spcAft>
              <a:buClr>
                <a:srgbClr val="000000"/>
              </a:buClr>
              <a:buSzPts val="1800"/>
              <a:buAutoNum type="alphaLcPeriod"/>
            </a:pPr>
            <a:r>
              <a:rPr lang="en-US" sz="1800" u="sng">
                <a:solidFill>
                  <a:srgbClr val="0563C1"/>
                </a:solidFill>
              </a:rPr>
              <a:t>Key Question #2:</a:t>
            </a:r>
            <a:r>
              <a:rPr lang="en-US" sz="1800">
                <a:solidFill>
                  <a:srgbClr val="000000"/>
                </a:solidFill>
              </a:rPr>
              <a:t> </a:t>
            </a:r>
            <a:r>
              <a:rPr lang="en-US" sz="1800"/>
              <a:t>Why does Ai Weiwei’s conceptual art concern the Chinese government?</a:t>
            </a:r>
            <a:endParaRPr sz="1800"/>
          </a:p>
          <a:p>
            <a:pPr marL="914400" lvl="1" indent="-342900" algn="l" rtl="0">
              <a:lnSpc>
                <a:spcPct val="90000"/>
              </a:lnSpc>
              <a:spcBef>
                <a:spcPts val="0"/>
              </a:spcBef>
              <a:spcAft>
                <a:spcPts val="0"/>
              </a:spcAft>
              <a:buClr>
                <a:srgbClr val="000000"/>
              </a:buClr>
              <a:buSzPts val="1800"/>
              <a:buAutoNum type="alphaLcPeriod"/>
            </a:pPr>
            <a:r>
              <a:rPr lang="en-US" sz="1800" u="sng">
                <a:solidFill>
                  <a:srgbClr val="0563C1"/>
                </a:solidFill>
              </a:rPr>
              <a:t>Key Question #3: </a:t>
            </a:r>
            <a:r>
              <a:rPr lang="en-US" sz="1800">
                <a:solidFill>
                  <a:srgbClr val="000000"/>
                </a:solidFill>
              </a:rPr>
              <a:t>How did the industrialization of the late 1800s and early 1900s impact cities?</a:t>
            </a:r>
            <a:endParaRPr sz="1800">
              <a:solidFill>
                <a:srgbClr val="000000"/>
              </a:solidFill>
            </a:endParaRPr>
          </a:p>
          <a:p>
            <a:pPr marL="914400" lvl="1" indent="-342900" algn="l" rtl="0">
              <a:lnSpc>
                <a:spcPct val="90000"/>
              </a:lnSpc>
              <a:spcBef>
                <a:spcPts val="0"/>
              </a:spcBef>
              <a:spcAft>
                <a:spcPts val="0"/>
              </a:spcAft>
              <a:buClr>
                <a:srgbClr val="000000"/>
              </a:buClr>
              <a:buSzPts val="1800"/>
              <a:buAutoNum type="alphaLcPeriod"/>
            </a:pPr>
            <a:r>
              <a:rPr lang="en-US" sz="1800" u="sng">
                <a:solidFill>
                  <a:srgbClr val="0563C1"/>
                </a:solidFill>
              </a:rPr>
              <a:t>Key Question #4:</a:t>
            </a:r>
            <a:r>
              <a:rPr lang="en-US" sz="1800">
                <a:solidFill>
                  <a:srgbClr val="000000"/>
                </a:solidFill>
              </a:rPr>
              <a:t> </a:t>
            </a:r>
            <a:r>
              <a:rPr lang="en-US" sz="1800"/>
              <a:t>Can Ai Weiwei’s approach to making art that critiques Chinese history be utilized to create works that critique American history?</a:t>
            </a:r>
            <a:endParaRPr sz="1800">
              <a:solidFill>
                <a:srgbClr val="000000"/>
              </a:solidFill>
            </a:endParaRPr>
          </a:p>
          <a:p>
            <a:pPr marL="914400" lvl="0" indent="0" algn="l" rtl="0">
              <a:lnSpc>
                <a:spcPct val="90000"/>
              </a:lnSpc>
              <a:spcBef>
                <a:spcPts val="0"/>
              </a:spcBef>
              <a:spcAft>
                <a:spcPts val="0"/>
              </a:spcAft>
              <a:buSzPts val="3200"/>
              <a:buNone/>
            </a:pPr>
            <a:endParaRPr sz="1800"/>
          </a:p>
          <a:p>
            <a:pPr marL="457200" lvl="0" indent="-342900" algn="l" rtl="0">
              <a:lnSpc>
                <a:spcPct val="100000"/>
              </a:lnSpc>
              <a:spcBef>
                <a:spcPts val="0"/>
              </a:spcBef>
              <a:spcAft>
                <a:spcPts val="0"/>
              </a:spcAft>
              <a:buSzPts val="1800"/>
              <a:buAutoNum type="alphaUcPeriod"/>
            </a:pPr>
            <a:r>
              <a:rPr lang="en-US" sz="1800" u="sng">
                <a:solidFill>
                  <a:schemeClr val="hlink"/>
                </a:solidFill>
              </a:rPr>
              <a:t>Student Project:</a:t>
            </a:r>
            <a:r>
              <a:rPr lang="en-US" sz="1800"/>
              <a:t> Working in teams, student’s select objects significant to American History, and alter them using Google Draw to create a new meaning. </a:t>
            </a:r>
            <a:endParaRPr sz="1800" i="1"/>
          </a:p>
          <a:p>
            <a:pPr marL="457200" lvl="0" indent="0" algn="l" rtl="0">
              <a:lnSpc>
                <a:spcPct val="90000"/>
              </a:lnSpc>
              <a:spcBef>
                <a:spcPts val="0"/>
              </a:spcBef>
              <a:spcAft>
                <a:spcPts val="0"/>
              </a:spcAft>
              <a:buSzPts val="3200"/>
              <a:buNone/>
            </a:pPr>
            <a:r>
              <a:rPr lang="en-US" sz="1800"/>
              <a:t> </a:t>
            </a:r>
            <a:endParaRPr sz="1800"/>
          </a:p>
          <a:p>
            <a:pPr marL="457200" lvl="0" indent="-342900" algn="l" rtl="0">
              <a:lnSpc>
                <a:spcPct val="90000"/>
              </a:lnSpc>
              <a:spcBef>
                <a:spcPts val="0"/>
              </a:spcBef>
              <a:spcAft>
                <a:spcPts val="0"/>
              </a:spcAft>
              <a:buSzPts val="1800"/>
              <a:buAutoNum type="alphaUcPeriod"/>
            </a:pPr>
            <a:r>
              <a:rPr lang="en-US" sz="1800" u="sng">
                <a:solidFill>
                  <a:schemeClr val="hlink"/>
                </a:solidFill>
              </a:rPr>
              <a:t>Standards Aligned Assessment</a:t>
            </a:r>
            <a:r>
              <a:rPr lang="en-US" sz="1800"/>
              <a:t> (students will be assessed on):</a:t>
            </a:r>
            <a:endParaRPr sz="1800"/>
          </a:p>
          <a:p>
            <a:pPr marL="914400" lvl="0" indent="-342900" algn="l" rtl="0">
              <a:lnSpc>
                <a:spcPct val="100000"/>
              </a:lnSpc>
              <a:spcBef>
                <a:spcPts val="0"/>
              </a:spcBef>
              <a:spcAft>
                <a:spcPts val="0"/>
              </a:spcAft>
              <a:buClr>
                <a:schemeClr val="dk1"/>
              </a:buClr>
              <a:buSzPts val="1800"/>
              <a:buAutoNum type="alphaLcPeriod"/>
            </a:pPr>
            <a:r>
              <a:rPr lang="en-US" sz="1800" b="0">
                <a:solidFill>
                  <a:schemeClr val="dk1"/>
                </a:solidFill>
              </a:rPr>
              <a:t>Understanding key visual art vocabulary.</a:t>
            </a:r>
            <a:endParaRPr sz="1800" b="0">
              <a:solidFill>
                <a:schemeClr val="dk1"/>
              </a:solidFill>
            </a:endParaRPr>
          </a:p>
          <a:p>
            <a:pPr marL="914400" lvl="0" indent="-342900" algn="l" rtl="0">
              <a:lnSpc>
                <a:spcPct val="100000"/>
              </a:lnSpc>
              <a:spcBef>
                <a:spcPts val="0"/>
              </a:spcBef>
              <a:spcAft>
                <a:spcPts val="0"/>
              </a:spcAft>
              <a:buClr>
                <a:schemeClr val="dk1"/>
              </a:buClr>
              <a:buSzPts val="1800"/>
              <a:buAutoNum type="alphaLcPeriod"/>
            </a:pPr>
            <a:r>
              <a:rPr lang="en-US" sz="1800" b="0">
                <a:solidFill>
                  <a:schemeClr val="dk1"/>
                </a:solidFill>
              </a:rPr>
              <a:t>Interpreting contemporary Chinese art by understanding its visual language and context. </a:t>
            </a:r>
            <a:endParaRPr sz="1800" b="0">
              <a:solidFill>
                <a:schemeClr val="dk1"/>
              </a:solidFill>
            </a:endParaRPr>
          </a:p>
          <a:p>
            <a:pPr marL="914400" lvl="0" indent="-342900" algn="l" rtl="0">
              <a:lnSpc>
                <a:spcPct val="100000"/>
              </a:lnSpc>
              <a:spcBef>
                <a:spcPts val="0"/>
              </a:spcBef>
              <a:spcAft>
                <a:spcPts val="0"/>
              </a:spcAft>
              <a:buClr>
                <a:schemeClr val="dk1"/>
              </a:buClr>
              <a:buSzPts val="1800"/>
              <a:buAutoNum type="alphaLcPeriod"/>
            </a:pPr>
            <a:r>
              <a:rPr lang="en-US" sz="1800" b="0">
                <a:solidFill>
                  <a:schemeClr val="dk1"/>
                </a:solidFill>
              </a:rPr>
              <a:t>Creating conceptual art by altering American artifacts to create new meanings. </a:t>
            </a:r>
            <a:endParaRPr sz="1800" b="0">
              <a:solidFill>
                <a:schemeClr val="dk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2"/>
          <p:cNvSpPr txBox="1">
            <a:spLocks noGrp="1"/>
          </p:cNvSpPr>
          <p:nvPr>
            <p:ph type="body" idx="1"/>
          </p:nvPr>
        </p:nvSpPr>
        <p:spPr>
          <a:xfrm>
            <a:off x="8105745" y="1546516"/>
            <a:ext cx="3922381" cy="4047911"/>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0"/>
              </a:spcBef>
              <a:spcAft>
                <a:spcPts val="0"/>
              </a:spcAft>
              <a:buSzPts val="2500"/>
              <a:buNone/>
            </a:pPr>
            <a:r>
              <a:rPr lang="en-US" sz="2800" b="1">
                <a:solidFill>
                  <a:srgbClr val="1D00B5"/>
                </a:solidFill>
                <a:latin typeface="Calibri"/>
                <a:ea typeface="Calibri"/>
                <a:cs typeface="Calibri"/>
                <a:sym typeface="Calibri"/>
              </a:rPr>
              <a:t>What was the first</a:t>
            </a:r>
            <a:endParaRPr sz="2800" b="1">
              <a:solidFill>
                <a:srgbClr val="1D00B5"/>
              </a:solidFill>
            </a:endParaRPr>
          </a:p>
          <a:p>
            <a:pPr marL="457200" lvl="0" indent="-228600" algn="l" rtl="0">
              <a:lnSpc>
                <a:spcPct val="90000"/>
              </a:lnSpc>
              <a:spcBef>
                <a:spcPts val="0"/>
              </a:spcBef>
              <a:spcAft>
                <a:spcPts val="0"/>
              </a:spcAft>
              <a:buSzPts val="2500"/>
              <a:buNone/>
            </a:pPr>
            <a:r>
              <a:rPr lang="en-US" sz="2800" b="1">
                <a:solidFill>
                  <a:srgbClr val="1D00B5"/>
                </a:solidFill>
                <a:latin typeface="Calibri"/>
                <a:ea typeface="Calibri"/>
                <a:cs typeface="Calibri"/>
                <a:sym typeface="Calibri"/>
              </a:rPr>
              <a:t>thing you noticed about</a:t>
            </a:r>
            <a:endParaRPr sz="2800" b="1">
              <a:solidFill>
                <a:srgbClr val="1D00B5"/>
              </a:solidFill>
            </a:endParaRPr>
          </a:p>
          <a:p>
            <a:pPr marL="457200" lvl="0" indent="-228600" algn="l" rtl="0">
              <a:lnSpc>
                <a:spcPct val="90000"/>
              </a:lnSpc>
              <a:spcBef>
                <a:spcPts val="0"/>
              </a:spcBef>
              <a:spcAft>
                <a:spcPts val="0"/>
              </a:spcAft>
              <a:buSzPts val="2500"/>
              <a:buNone/>
            </a:pPr>
            <a:r>
              <a:rPr lang="en-US" sz="2800" b="1">
                <a:solidFill>
                  <a:srgbClr val="1D00B5"/>
                </a:solidFill>
                <a:latin typeface="Calibri"/>
                <a:ea typeface="Calibri"/>
                <a:cs typeface="Calibri"/>
                <a:sym typeface="Calibri"/>
              </a:rPr>
              <a:t>this work of art? Why</a:t>
            </a:r>
            <a:endParaRPr sz="2800" b="1">
              <a:solidFill>
                <a:srgbClr val="1D00B5"/>
              </a:solidFill>
            </a:endParaRPr>
          </a:p>
          <a:p>
            <a:pPr marL="457200" lvl="0" indent="-228600" algn="l" rtl="0">
              <a:lnSpc>
                <a:spcPct val="90000"/>
              </a:lnSpc>
              <a:spcBef>
                <a:spcPts val="0"/>
              </a:spcBef>
              <a:spcAft>
                <a:spcPts val="0"/>
              </a:spcAft>
              <a:buSzPts val="2500"/>
              <a:buNone/>
            </a:pPr>
            <a:r>
              <a:rPr lang="en-US" sz="2800" b="1">
                <a:solidFill>
                  <a:srgbClr val="1D00B5"/>
                </a:solidFill>
                <a:latin typeface="Calibri"/>
                <a:ea typeface="Calibri"/>
                <a:cs typeface="Calibri"/>
                <a:sym typeface="Calibri"/>
              </a:rPr>
              <a:t>do you think you</a:t>
            </a:r>
            <a:endParaRPr sz="2800" b="1">
              <a:solidFill>
                <a:srgbClr val="1D00B5"/>
              </a:solidFill>
            </a:endParaRPr>
          </a:p>
          <a:p>
            <a:pPr marL="457200" lvl="0" indent="-228600" algn="l" rtl="0">
              <a:lnSpc>
                <a:spcPct val="90000"/>
              </a:lnSpc>
              <a:spcBef>
                <a:spcPts val="0"/>
              </a:spcBef>
              <a:spcAft>
                <a:spcPts val="0"/>
              </a:spcAft>
              <a:buSzPts val="2500"/>
              <a:buNone/>
            </a:pPr>
            <a:r>
              <a:rPr lang="en-US" sz="2800" b="1">
                <a:solidFill>
                  <a:srgbClr val="1D00B5"/>
                </a:solidFill>
                <a:latin typeface="Calibri"/>
                <a:ea typeface="Calibri"/>
                <a:cs typeface="Calibri"/>
                <a:sym typeface="Calibri"/>
              </a:rPr>
              <a:t>noticed that first?</a:t>
            </a:r>
            <a:endParaRPr/>
          </a:p>
          <a:p>
            <a:pPr marL="457200" marR="0" lvl="0" indent="-228600" algn="l" rtl="0">
              <a:lnSpc>
                <a:spcPct val="90000"/>
              </a:lnSpc>
              <a:spcBef>
                <a:spcPts val="0"/>
              </a:spcBef>
              <a:spcAft>
                <a:spcPts val="0"/>
              </a:spcAft>
              <a:buClr>
                <a:schemeClr val="dk1"/>
              </a:buClr>
              <a:buSzPts val="2500"/>
              <a:buFont typeface="Arial"/>
              <a:buNone/>
            </a:pPr>
            <a:endParaRPr>
              <a:solidFill>
                <a:srgbClr val="1D00B5"/>
              </a:solidFill>
              <a:latin typeface="Calibri"/>
              <a:ea typeface="Calibri"/>
              <a:cs typeface="Calibri"/>
              <a:sym typeface="Calibri"/>
            </a:endParaRPr>
          </a:p>
        </p:txBody>
      </p:sp>
      <p:sp>
        <p:nvSpPr>
          <p:cNvPr id="248" name="Google Shape;248;p32"/>
          <p:cNvSpPr/>
          <p:nvPr/>
        </p:nvSpPr>
        <p:spPr>
          <a:xfrm>
            <a:off x="1168726" y="5171910"/>
            <a:ext cx="6096000" cy="1015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1" u="none" strike="noStrike" cap="none">
                <a:solidFill>
                  <a:schemeClr val="dk1"/>
                </a:solidFill>
                <a:latin typeface="Calibri"/>
                <a:ea typeface="Calibri"/>
                <a:cs typeface="Calibri"/>
                <a:sym typeface="Calibri"/>
              </a:rPr>
              <a:t>Colored Vases (detail)</a:t>
            </a:r>
            <a:endParaRPr sz="20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2000" b="0" i="0" u="none" strike="noStrike" cap="none">
                <a:solidFill>
                  <a:schemeClr val="dk1"/>
                </a:solidFill>
                <a:latin typeface="Calibri"/>
                <a:ea typeface="Calibri"/>
                <a:cs typeface="Calibri"/>
                <a:sym typeface="Calibri"/>
              </a:rPr>
              <a:t> 51 vases from the Neolithic age dunked in common industrial paint</a:t>
            </a:r>
            <a:endParaRPr>
              <a:solidFill>
                <a:schemeClr val="dk1"/>
              </a:solidFill>
            </a:endParaRPr>
          </a:p>
        </p:txBody>
      </p:sp>
      <p:sp>
        <p:nvSpPr>
          <p:cNvPr id="249" name="Google Shape;249;p32"/>
          <p:cNvSpPr txBox="1"/>
          <p:nvPr/>
        </p:nvSpPr>
        <p:spPr>
          <a:xfrm>
            <a:off x="37799" y="100989"/>
            <a:ext cx="12116399" cy="7980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4000"/>
              <a:buFont typeface="Arial"/>
              <a:buNone/>
            </a:pPr>
            <a:r>
              <a:rPr lang="en-US" sz="4000" b="1" i="0" u="none" strike="noStrike" cap="none">
                <a:solidFill>
                  <a:schemeClr val="lt1"/>
                </a:solidFill>
                <a:latin typeface="Calibri"/>
                <a:ea typeface="Calibri"/>
                <a:cs typeface="Calibri"/>
                <a:sym typeface="Calibri"/>
              </a:rPr>
              <a:t>The Art of Ai Weiwei </a:t>
            </a:r>
            <a:endParaRPr/>
          </a:p>
          <a:p>
            <a:pPr marL="0" marR="0" lvl="0" indent="0" algn="ctr" rtl="0">
              <a:lnSpc>
                <a:spcPct val="90000"/>
              </a:lnSpc>
              <a:spcBef>
                <a:spcPts val="0"/>
              </a:spcBef>
              <a:spcAft>
                <a:spcPts val="0"/>
              </a:spcAft>
              <a:buClr>
                <a:srgbClr val="FFFFFF"/>
              </a:buClr>
              <a:buSzPts val="4000"/>
              <a:buFont typeface="Calibri"/>
              <a:buNone/>
            </a:pPr>
            <a:endParaRPr sz="4000" b="1" i="0" u="none" strike="noStrike" cap="none">
              <a:solidFill>
                <a:srgbClr val="FFFFFF"/>
              </a:solidFill>
              <a:latin typeface="Calibri"/>
              <a:ea typeface="Calibri"/>
              <a:cs typeface="Calibri"/>
              <a:sym typeface="Calibri"/>
            </a:endParaRPr>
          </a:p>
        </p:txBody>
      </p:sp>
      <p:pic>
        <p:nvPicPr>
          <p:cNvPr id="250" name="Google Shape;250;p32"/>
          <p:cNvPicPr preferRelativeResize="0"/>
          <p:nvPr/>
        </p:nvPicPr>
        <p:blipFill rotWithShape="1">
          <a:blip r:embed="rId3">
            <a:alphaModFix/>
          </a:blip>
          <a:srcRect l="11416" t="50181" r="10336"/>
          <a:stretch/>
        </p:blipFill>
        <p:spPr>
          <a:xfrm>
            <a:off x="1168723" y="1045112"/>
            <a:ext cx="5561568" cy="4047899"/>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35"/>
          <p:cNvSpPr txBox="1">
            <a:spLocks noGrp="1"/>
          </p:cNvSpPr>
          <p:nvPr>
            <p:ph type="body" idx="2"/>
          </p:nvPr>
        </p:nvSpPr>
        <p:spPr>
          <a:xfrm>
            <a:off x="1300874" y="1447800"/>
            <a:ext cx="95904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endParaRPr/>
          </a:p>
        </p:txBody>
      </p:sp>
      <p:sp>
        <p:nvSpPr>
          <p:cNvPr id="256" name="Google Shape;256;p35"/>
          <p:cNvSpPr txBox="1">
            <a:spLocks noGrp="1"/>
          </p:cNvSpPr>
          <p:nvPr>
            <p:ph type="body" idx="3"/>
          </p:nvPr>
        </p:nvSpPr>
        <p:spPr>
          <a:xfrm>
            <a:off x="355499" y="4457106"/>
            <a:ext cx="11836500" cy="977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None/>
            </a:pPr>
            <a:r>
              <a:rPr lang="en-US" sz="2000">
                <a:solidFill>
                  <a:srgbClr val="1D00B5"/>
                </a:solidFill>
              </a:rPr>
              <a:t>The artwork that contributed most to Weiwei’s imprisonment, destruction of his studio and exile in England, was </a:t>
            </a:r>
            <a:r>
              <a:rPr lang="en-US" sz="2000" i="1">
                <a:solidFill>
                  <a:srgbClr val="1D00B5"/>
                </a:solidFill>
              </a:rPr>
              <a:t>Remembering</a:t>
            </a:r>
            <a:r>
              <a:rPr lang="en-US" sz="2000">
                <a:solidFill>
                  <a:srgbClr val="1D00B5"/>
                </a:solidFill>
              </a:rPr>
              <a:t> that resulted from his investigation of corruption in the construction of schools that collapsed during the 2008 earthquake in Sichuan, China. He investigated how improper material and the bypassing of civil engineering laws led to the wholesale destruction of schools (which led in turn to the deaths of thousands of children trapped within them).</a:t>
            </a:r>
            <a:endParaRPr sz="2000" b="1"/>
          </a:p>
          <a:p>
            <a:pPr marL="2286000" lvl="0" indent="457200" algn="l" rtl="0">
              <a:spcBef>
                <a:spcPts val="1000"/>
              </a:spcBef>
              <a:spcAft>
                <a:spcPts val="0"/>
              </a:spcAft>
              <a:buNone/>
            </a:pPr>
            <a:r>
              <a:rPr lang="en-US" sz="2000" i="1"/>
              <a:t>...a natural disaster is a public matter.</a:t>
            </a:r>
            <a:endParaRPr sz="2000" i="1"/>
          </a:p>
          <a:p>
            <a:pPr marL="5486400" lvl="0" indent="0" algn="l" rtl="0">
              <a:spcBef>
                <a:spcPts val="1000"/>
              </a:spcBef>
              <a:spcAft>
                <a:spcPts val="0"/>
              </a:spcAft>
              <a:buNone/>
            </a:pPr>
            <a:r>
              <a:rPr lang="en-US" sz="2000"/>
              <a:t>-Ai Weiwei</a:t>
            </a:r>
            <a:endParaRPr sz="2000"/>
          </a:p>
        </p:txBody>
      </p:sp>
      <p:sp>
        <p:nvSpPr>
          <p:cNvPr id="257" name="Google Shape;257;p35"/>
          <p:cNvSpPr txBox="1"/>
          <p:nvPr/>
        </p:nvSpPr>
        <p:spPr>
          <a:xfrm>
            <a:off x="75601" y="192600"/>
            <a:ext cx="12116399" cy="7980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4000"/>
              <a:buFont typeface="Arial"/>
              <a:buNone/>
            </a:pPr>
            <a:r>
              <a:rPr lang="en-US" sz="4000" b="1" i="0" u="none" strike="noStrike" cap="none">
                <a:solidFill>
                  <a:schemeClr val="lt1"/>
                </a:solidFill>
                <a:latin typeface="Calibri"/>
                <a:ea typeface="Calibri"/>
                <a:cs typeface="Calibri"/>
                <a:sym typeface="Calibri"/>
              </a:rPr>
              <a:t>The Art of Ai Weiwei </a:t>
            </a:r>
            <a:endParaRPr/>
          </a:p>
          <a:p>
            <a:pPr marL="0" marR="0" lvl="0" indent="0" algn="ctr" rtl="0">
              <a:lnSpc>
                <a:spcPct val="90000"/>
              </a:lnSpc>
              <a:spcBef>
                <a:spcPts val="0"/>
              </a:spcBef>
              <a:spcAft>
                <a:spcPts val="0"/>
              </a:spcAft>
              <a:buClr>
                <a:srgbClr val="FFFFFF"/>
              </a:buClr>
              <a:buSzPts val="4000"/>
              <a:buFont typeface="Calibri"/>
              <a:buNone/>
            </a:pPr>
            <a:endParaRPr sz="4000" b="1" i="0" u="none" strike="noStrike" cap="none">
              <a:solidFill>
                <a:srgbClr val="FFFFFF"/>
              </a:solidFill>
              <a:latin typeface="Calibri"/>
              <a:ea typeface="Calibri"/>
              <a:cs typeface="Calibri"/>
              <a:sym typeface="Calibri"/>
            </a:endParaRPr>
          </a:p>
        </p:txBody>
      </p:sp>
      <p:pic>
        <p:nvPicPr>
          <p:cNvPr id="258" name="Google Shape;258;p35"/>
          <p:cNvPicPr preferRelativeResize="0"/>
          <p:nvPr/>
        </p:nvPicPr>
        <p:blipFill>
          <a:blip r:embed="rId3">
            <a:alphaModFix/>
          </a:blip>
          <a:stretch>
            <a:fillRect/>
          </a:stretch>
        </p:blipFill>
        <p:spPr>
          <a:xfrm>
            <a:off x="803100" y="806550"/>
            <a:ext cx="4692649" cy="3519487"/>
          </a:xfrm>
          <a:prstGeom prst="rect">
            <a:avLst/>
          </a:prstGeom>
          <a:noFill/>
          <a:ln w="28575" cap="flat" cmpd="sng">
            <a:solidFill>
              <a:schemeClr val="dk2"/>
            </a:solidFill>
            <a:prstDash val="solid"/>
            <a:round/>
            <a:headEnd type="none" w="sm" len="sm"/>
            <a:tailEnd type="none" w="sm" len="sm"/>
          </a:ln>
        </p:spPr>
      </p:pic>
      <p:pic>
        <p:nvPicPr>
          <p:cNvPr id="259" name="Google Shape;259;p35"/>
          <p:cNvPicPr preferRelativeResize="0"/>
          <p:nvPr/>
        </p:nvPicPr>
        <p:blipFill>
          <a:blip r:embed="rId4">
            <a:alphaModFix/>
          </a:blip>
          <a:stretch>
            <a:fillRect/>
          </a:stretch>
        </p:blipFill>
        <p:spPr>
          <a:xfrm>
            <a:off x="6263842" y="806550"/>
            <a:ext cx="5072382" cy="3519474"/>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36"/>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4000"/>
              <a:buFont typeface="Arial"/>
              <a:buNone/>
            </a:pPr>
            <a:r>
              <a:rPr lang="en-US">
                <a:solidFill>
                  <a:schemeClr val="lt1"/>
                </a:solidFill>
              </a:rPr>
              <a:t>The Art of Ai Weiwei </a:t>
            </a:r>
            <a:endParaRPr>
              <a:solidFill>
                <a:schemeClr val="lt1"/>
              </a:solidFill>
            </a:endParaRPr>
          </a:p>
          <a:p>
            <a:pPr marL="0" lvl="0" indent="0" algn="ctr" rtl="0">
              <a:lnSpc>
                <a:spcPct val="90000"/>
              </a:lnSpc>
              <a:spcBef>
                <a:spcPts val="0"/>
              </a:spcBef>
              <a:spcAft>
                <a:spcPts val="0"/>
              </a:spcAft>
              <a:buSzPts val="4000"/>
              <a:buNone/>
            </a:pPr>
            <a:endParaRPr/>
          </a:p>
        </p:txBody>
      </p:sp>
      <p:sp>
        <p:nvSpPr>
          <p:cNvPr id="265" name="Google Shape;265;p36"/>
          <p:cNvSpPr txBox="1">
            <a:spLocks noGrp="1"/>
          </p:cNvSpPr>
          <p:nvPr>
            <p:ph type="body" idx="1"/>
          </p:nvPr>
        </p:nvSpPr>
        <p:spPr>
          <a:xfrm>
            <a:off x="728813" y="6018275"/>
            <a:ext cx="8215500" cy="38211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0"/>
              </a:spcBef>
              <a:spcAft>
                <a:spcPts val="0"/>
              </a:spcAft>
              <a:buClr>
                <a:schemeClr val="dk1"/>
              </a:buClr>
              <a:buSzPts val="2500"/>
              <a:buFont typeface="Arial"/>
              <a:buNone/>
            </a:pPr>
            <a:r>
              <a:rPr lang="en-US"/>
              <a:t>What do you </a:t>
            </a:r>
            <a:r>
              <a:rPr lang="en-US" b="1">
                <a:solidFill>
                  <a:srgbClr val="1D00B5"/>
                </a:solidFill>
              </a:rPr>
              <a:t>See</a:t>
            </a:r>
            <a:r>
              <a:rPr lang="en-US"/>
              <a:t>, </a:t>
            </a:r>
            <a:r>
              <a:rPr lang="en-US" b="1">
                <a:solidFill>
                  <a:srgbClr val="1D00B5"/>
                </a:solidFill>
              </a:rPr>
              <a:t>Think,</a:t>
            </a:r>
            <a:r>
              <a:rPr lang="en-US"/>
              <a:t> </a:t>
            </a:r>
            <a:r>
              <a:rPr lang="en-US" b="1">
                <a:solidFill>
                  <a:srgbClr val="000090"/>
                </a:solidFill>
              </a:rPr>
              <a:t>Wonder,</a:t>
            </a:r>
            <a:r>
              <a:rPr lang="en-US"/>
              <a:t> about this artwork?</a:t>
            </a:r>
            <a:endParaRPr/>
          </a:p>
        </p:txBody>
      </p:sp>
      <p:pic>
        <p:nvPicPr>
          <p:cNvPr id="266" name="Google Shape;266;p36"/>
          <p:cNvPicPr preferRelativeResize="0"/>
          <p:nvPr/>
        </p:nvPicPr>
        <p:blipFill>
          <a:blip r:embed="rId3">
            <a:alphaModFix/>
          </a:blip>
          <a:stretch>
            <a:fillRect/>
          </a:stretch>
        </p:blipFill>
        <p:spPr>
          <a:xfrm>
            <a:off x="549525" y="1098867"/>
            <a:ext cx="8215501" cy="4660259"/>
          </a:xfrm>
          <a:prstGeom prst="rect">
            <a:avLst/>
          </a:prstGeom>
          <a:noFill/>
          <a:ln>
            <a:noFill/>
          </a:ln>
        </p:spPr>
      </p:pic>
      <p:sp>
        <p:nvSpPr>
          <p:cNvPr id="267" name="Google Shape;267;p36"/>
          <p:cNvSpPr txBox="1"/>
          <p:nvPr/>
        </p:nvSpPr>
        <p:spPr>
          <a:xfrm>
            <a:off x="8632203" y="1390913"/>
            <a:ext cx="3096300" cy="22494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sz="2000" b="0" i="0" u="none" strike="noStrike" cap="none">
                <a:solidFill>
                  <a:schemeClr val="dk1"/>
                </a:solidFill>
                <a:latin typeface="Calibri"/>
                <a:ea typeface="Calibri"/>
                <a:cs typeface="Calibri"/>
                <a:sym typeface="Calibri"/>
              </a:rPr>
              <a:t>    </a:t>
            </a:r>
            <a:r>
              <a:rPr lang="en-US" sz="2000" b="0" i="1" u="none" strike="noStrike" cap="none">
                <a:solidFill>
                  <a:schemeClr val="dk1"/>
                </a:solidFill>
                <a:latin typeface="Calibri"/>
                <a:ea typeface="Calibri"/>
                <a:cs typeface="Calibri"/>
                <a:sym typeface="Calibri"/>
              </a:rPr>
              <a:t>Remembering</a:t>
            </a:r>
            <a:endParaRPr/>
          </a:p>
          <a:p>
            <a:pPr marL="457200" marR="0" lvl="0" indent="-228600" algn="l" rtl="0">
              <a:lnSpc>
                <a:spcPct val="90000"/>
              </a:lnSpc>
              <a:spcBef>
                <a:spcPts val="1000"/>
              </a:spcBef>
              <a:spcAft>
                <a:spcPts val="0"/>
              </a:spcAft>
              <a:buClr>
                <a:srgbClr val="000090"/>
              </a:buClr>
              <a:buSzPts val="3200"/>
              <a:buFont typeface="Arial"/>
              <a:buNone/>
            </a:pPr>
            <a:r>
              <a:rPr lang="en-US" sz="2000" b="0" i="0" u="none" strike="noStrike" cap="none">
                <a:solidFill>
                  <a:schemeClr val="dk1"/>
                </a:solidFill>
                <a:latin typeface="Calibri"/>
                <a:ea typeface="Calibri"/>
                <a:cs typeface="Calibri"/>
                <a:sym typeface="Calibri"/>
              </a:rPr>
              <a:t>    Installation of 9,000 children’s backpacks on façade of </a:t>
            </a:r>
            <a:r>
              <a:rPr lang="en-US" sz="2000">
                <a:solidFill>
                  <a:schemeClr val="dk1"/>
                </a:solidFill>
                <a:latin typeface="Calibri"/>
                <a:ea typeface="Calibri"/>
                <a:cs typeface="Calibri"/>
                <a:sym typeface="Calibri"/>
              </a:rPr>
              <a:t>art museum </a:t>
            </a:r>
            <a:r>
              <a:rPr lang="en-US" sz="2000" b="0" i="0" u="none" strike="noStrike" cap="none">
                <a:solidFill>
                  <a:schemeClr val="dk1"/>
                </a:solidFill>
                <a:latin typeface="Calibri"/>
                <a:ea typeface="Calibri"/>
                <a:cs typeface="Calibri"/>
                <a:sym typeface="Calibri"/>
              </a:rPr>
              <a:t>in Munich, Germany, 2009 </a:t>
            </a:r>
            <a:endParaRPr/>
          </a:p>
          <a:p>
            <a:pPr marL="457200" marR="0" lvl="0" indent="-228600" algn="l" rtl="0">
              <a:lnSpc>
                <a:spcPct val="90000"/>
              </a:lnSpc>
              <a:spcBef>
                <a:spcPts val="1000"/>
              </a:spcBef>
              <a:spcAft>
                <a:spcPts val="0"/>
              </a:spcAft>
              <a:buClr>
                <a:srgbClr val="000090"/>
              </a:buClr>
              <a:buSzPts val="3200"/>
              <a:buFont typeface="Arial"/>
              <a:buNone/>
            </a:pPr>
            <a:r>
              <a:rPr lang="en-US" sz="2000" b="0" i="0" u="none" strike="noStrike" cap="none">
                <a:solidFill>
                  <a:schemeClr val="dk1"/>
                </a:solidFill>
                <a:latin typeface="Calibri"/>
                <a:ea typeface="Calibri"/>
                <a:cs typeface="Calibri"/>
                <a:sym typeface="Calibri"/>
              </a:rPr>
              <a:t>   </a:t>
            </a:r>
            <a:endParaRPr/>
          </a:p>
          <a:p>
            <a:pPr marL="457200" marR="0" lvl="0" indent="-228600" algn="l" rtl="0">
              <a:lnSpc>
                <a:spcPct val="90000"/>
              </a:lnSpc>
              <a:spcBef>
                <a:spcPts val="1000"/>
              </a:spcBef>
              <a:spcAft>
                <a:spcPts val="0"/>
              </a:spcAft>
              <a:buClr>
                <a:srgbClr val="000090"/>
              </a:buClr>
              <a:buSzPts val="3200"/>
              <a:buFont typeface="Arial"/>
              <a:buNone/>
            </a:pPr>
            <a:r>
              <a:rPr lang="en-US" sz="2000" b="0" i="0" u="none" strike="noStrike" cap="none">
                <a:solidFill>
                  <a:schemeClr val="dk1"/>
                </a:solidFill>
                <a:latin typeface="Calibri"/>
                <a:ea typeface="Calibri"/>
                <a:cs typeface="Calibri"/>
                <a:sym typeface="Calibri"/>
              </a:rPr>
              <a:t>    The Chinese letters spell out </a:t>
            </a:r>
            <a:r>
              <a:rPr lang="en-US" sz="2000">
                <a:solidFill>
                  <a:schemeClr val="dk1"/>
                </a:solidFill>
                <a:latin typeface="Calibri"/>
                <a:ea typeface="Calibri"/>
                <a:cs typeface="Calibri"/>
                <a:sym typeface="Calibri"/>
              </a:rPr>
              <a:t>a</a:t>
            </a:r>
            <a:r>
              <a:rPr lang="en-US" sz="2000" b="0" i="0" u="none" strike="noStrike" cap="none">
                <a:solidFill>
                  <a:schemeClr val="dk1"/>
                </a:solidFill>
                <a:latin typeface="Calibri"/>
                <a:ea typeface="Calibri"/>
                <a:cs typeface="Calibri"/>
                <a:sym typeface="Calibri"/>
              </a:rPr>
              <a:t> mothers quote “She lived happily for seven years in this world.”</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37"/>
          <p:cNvSpPr txBox="1">
            <a:spLocks noGrp="1"/>
          </p:cNvSpPr>
          <p:nvPr>
            <p:ph type="body" idx="1"/>
          </p:nvPr>
        </p:nvSpPr>
        <p:spPr>
          <a:xfrm>
            <a:off x="1300873" y="2035728"/>
            <a:ext cx="9590400" cy="26349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2500"/>
              <a:buNone/>
            </a:pPr>
            <a:endParaRPr/>
          </a:p>
        </p:txBody>
      </p:sp>
      <p:sp>
        <p:nvSpPr>
          <p:cNvPr id="273" name="Google Shape;273;p37"/>
          <p:cNvSpPr txBox="1">
            <a:spLocks noGrp="1"/>
          </p:cNvSpPr>
          <p:nvPr>
            <p:ph type="body" idx="2"/>
          </p:nvPr>
        </p:nvSpPr>
        <p:spPr>
          <a:xfrm>
            <a:off x="7810925" y="1875527"/>
            <a:ext cx="4917600" cy="2394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a:t>What visual qualities</a:t>
            </a:r>
            <a:endParaRPr/>
          </a:p>
          <a:p>
            <a:pPr marL="457200" marR="0" lvl="0" indent="-228600" algn="l" rtl="0">
              <a:lnSpc>
                <a:spcPct val="90000"/>
              </a:lnSpc>
              <a:spcBef>
                <a:spcPts val="1000"/>
              </a:spcBef>
              <a:spcAft>
                <a:spcPts val="0"/>
              </a:spcAft>
              <a:buClr>
                <a:srgbClr val="000090"/>
              </a:buClr>
              <a:buSzPts val="3200"/>
              <a:buFont typeface="Arial"/>
              <a:buNone/>
            </a:pPr>
            <a:r>
              <a:rPr lang="en-US"/>
              <a:t>capture the viewers</a:t>
            </a:r>
            <a:endParaRPr/>
          </a:p>
          <a:p>
            <a:pPr marL="457200" marR="0" lvl="0" indent="-228600" algn="l" rtl="0">
              <a:lnSpc>
                <a:spcPct val="90000"/>
              </a:lnSpc>
              <a:spcBef>
                <a:spcPts val="1000"/>
              </a:spcBef>
              <a:spcAft>
                <a:spcPts val="0"/>
              </a:spcAft>
              <a:buClr>
                <a:srgbClr val="000090"/>
              </a:buClr>
              <a:buSzPts val="3200"/>
              <a:buFont typeface="Arial"/>
              <a:buNone/>
            </a:pPr>
            <a:r>
              <a:rPr lang="en-US"/>
              <a:t>attention and add to</a:t>
            </a:r>
            <a:endParaRPr/>
          </a:p>
          <a:p>
            <a:pPr marL="457200" marR="0" lvl="0" indent="-228600" algn="l" rtl="0">
              <a:lnSpc>
                <a:spcPct val="90000"/>
              </a:lnSpc>
              <a:spcBef>
                <a:spcPts val="1000"/>
              </a:spcBef>
              <a:spcAft>
                <a:spcPts val="0"/>
              </a:spcAft>
              <a:buClr>
                <a:srgbClr val="000090"/>
              </a:buClr>
              <a:buSzPts val="3200"/>
              <a:buFont typeface="Arial"/>
              <a:buNone/>
            </a:pPr>
            <a:r>
              <a:rPr lang="en-US"/>
              <a:t>the work’s  meaning?</a:t>
            </a:r>
            <a:endParaRPr/>
          </a:p>
          <a:p>
            <a:pPr marL="0" lvl="0" indent="0" algn="l" rtl="0">
              <a:lnSpc>
                <a:spcPct val="90000"/>
              </a:lnSpc>
              <a:spcBef>
                <a:spcPts val="1000"/>
              </a:spcBef>
              <a:spcAft>
                <a:spcPts val="0"/>
              </a:spcAft>
              <a:buSzPts val="3200"/>
              <a:buNone/>
            </a:pPr>
            <a:endParaRPr/>
          </a:p>
        </p:txBody>
      </p:sp>
      <p:sp>
        <p:nvSpPr>
          <p:cNvPr id="274" name="Google Shape;274;p37"/>
          <p:cNvSpPr txBox="1">
            <a:spLocks noGrp="1"/>
          </p:cNvSpPr>
          <p:nvPr>
            <p:ph type="title"/>
          </p:nvPr>
        </p:nvSpPr>
        <p:spPr>
          <a:xfrm>
            <a:off x="75531" y="166636"/>
            <a:ext cx="12116400"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Class Discussion</a:t>
            </a:r>
            <a:endParaRPr/>
          </a:p>
        </p:txBody>
      </p:sp>
      <p:pic>
        <p:nvPicPr>
          <p:cNvPr id="275" name="Google Shape;275;p37"/>
          <p:cNvPicPr preferRelativeResize="0"/>
          <p:nvPr/>
        </p:nvPicPr>
        <p:blipFill>
          <a:blip r:embed="rId3">
            <a:alphaModFix/>
          </a:blip>
          <a:stretch>
            <a:fillRect/>
          </a:stretch>
        </p:blipFill>
        <p:spPr>
          <a:xfrm>
            <a:off x="129650" y="1213887"/>
            <a:ext cx="7895976" cy="443022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38"/>
          <p:cNvSpPr txBox="1">
            <a:spLocks noGrp="1"/>
          </p:cNvSpPr>
          <p:nvPr>
            <p:ph type="title"/>
          </p:nvPr>
        </p:nvSpPr>
        <p:spPr>
          <a:xfrm>
            <a:off x="-377872" y="166636"/>
            <a:ext cx="12947742" cy="186909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4000"/>
              <a:buFont typeface="Arial"/>
              <a:buNone/>
            </a:pPr>
            <a:r>
              <a:rPr lang="en-US">
                <a:solidFill>
                  <a:schemeClr val="lt1"/>
                </a:solidFill>
              </a:rPr>
              <a:t>Assessment</a:t>
            </a:r>
            <a:endParaRPr>
              <a:solidFill>
                <a:schemeClr val="lt1"/>
              </a:solidFill>
            </a:endParaRPr>
          </a:p>
          <a:p>
            <a:pPr marL="0" lvl="0" indent="0" algn="ctr" rtl="0">
              <a:lnSpc>
                <a:spcPct val="90000"/>
              </a:lnSpc>
              <a:spcBef>
                <a:spcPts val="0"/>
              </a:spcBef>
              <a:spcAft>
                <a:spcPts val="0"/>
              </a:spcAft>
              <a:buSzPts val="4000"/>
              <a:buNone/>
            </a:pPr>
            <a:endParaRPr/>
          </a:p>
        </p:txBody>
      </p:sp>
      <p:sp>
        <p:nvSpPr>
          <p:cNvPr id="281" name="Google Shape;281;p38"/>
          <p:cNvSpPr txBox="1"/>
          <p:nvPr/>
        </p:nvSpPr>
        <p:spPr>
          <a:xfrm>
            <a:off x="1581765" y="838377"/>
            <a:ext cx="9380673" cy="1649184"/>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1000"/>
              </a:spcBef>
              <a:spcAft>
                <a:spcPts val="0"/>
              </a:spcAft>
              <a:buClr>
                <a:srgbClr val="000090"/>
              </a:buClr>
              <a:buSzPts val="3200"/>
              <a:buFont typeface="Arial"/>
              <a:buNone/>
            </a:pPr>
            <a:r>
              <a:rPr lang="en-US" sz="3200" b="1">
                <a:solidFill>
                  <a:schemeClr val="dk1"/>
                </a:solidFill>
                <a:latin typeface="Calibri"/>
                <a:ea typeface="Calibri"/>
                <a:cs typeface="Calibri"/>
                <a:sym typeface="Calibri"/>
              </a:rPr>
              <a:t>Assessment</a:t>
            </a:r>
            <a:r>
              <a:rPr lang="en-US" sz="3200" b="1" i="0" u="none" strike="noStrike" cap="none">
                <a:solidFill>
                  <a:schemeClr val="dk1"/>
                </a:solidFill>
                <a:latin typeface="Calibri"/>
                <a:ea typeface="Calibri"/>
                <a:cs typeface="Calibri"/>
                <a:sym typeface="Calibri"/>
              </a:rPr>
              <a:t> 2: </a:t>
            </a:r>
            <a:r>
              <a:rPr lang="en-US" sz="3200" b="1">
                <a:solidFill>
                  <a:schemeClr val="dk1"/>
                </a:solidFill>
                <a:latin typeface="Calibri"/>
                <a:ea typeface="Calibri"/>
                <a:cs typeface="Calibri"/>
                <a:sym typeface="Calibri"/>
              </a:rPr>
              <a:t>Quick Write</a:t>
            </a:r>
            <a:endParaRPr/>
          </a:p>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1D00B5"/>
                </a:solidFill>
                <a:latin typeface="Calibri"/>
                <a:ea typeface="Calibri"/>
                <a:cs typeface="Calibri"/>
                <a:sym typeface="Calibri"/>
              </a:rPr>
              <a:t>List one visual </a:t>
            </a:r>
            <a:r>
              <a:rPr lang="en-US" sz="3200" b="1">
                <a:solidFill>
                  <a:srgbClr val="1D00B5"/>
                </a:solidFill>
                <a:latin typeface="Calibri"/>
                <a:ea typeface="Calibri"/>
                <a:cs typeface="Calibri"/>
                <a:sym typeface="Calibri"/>
              </a:rPr>
              <a:t>characteristic</a:t>
            </a:r>
            <a:r>
              <a:rPr lang="en-US" sz="3200" b="1" i="0" u="none" strike="noStrike" cap="none">
                <a:solidFill>
                  <a:srgbClr val="1D00B5"/>
                </a:solidFill>
                <a:latin typeface="Calibri"/>
                <a:ea typeface="Calibri"/>
                <a:cs typeface="Calibri"/>
                <a:sym typeface="Calibri"/>
              </a:rPr>
              <a:t> that is prominent in </a:t>
            </a:r>
            <a:r>
              <a:rPr lang="en-US" sz="3200" b="1">
                <a:solidFill>
                  <a:srgbClr val="1D00B5"/>
                </a:solidFill>
                <a:latin typeface="Calibri"/>
                <a:ea typeface="Calibri"/>
                <a:cs typeface="Calibri"/>
                <a:sym typeface="Calibri"/>
              </a:rPr>
              <a:t>each</a:t>
            </a:r>
            <a:r>
              <a:rPr lang="en-US" sz="3200" b="1" i="0" u="none" strike="noStrike" cap="none">
                <a:solidFill>
                  <a:srgbClr val="1D00B5"/>
                </a:solidFill>
                <a:latin typeface="Calibri"/>
                <a:ea typeface="Calibri"/>
                <a:cs typeface="Calibri"/>
                <a:sym typeface="Calibri"/>
              </a:rPr>
              <a:t> artwork and what meaning it conveys. </a:t>
            </a:r>
            <a:endParaRPr/>
          </a:p>
          <a:p>
            <a:pPr marL="0" marR="0" lvl="0" indent="0" algn="l" rtl="0">
              <a:lnSpc>
                <a:spcPct val="90000"/>
              </a:lnSpc>
              <a:spcBef>
                <a:spcPts val="1000"/>
              </a:spcBef>
              <a:spcAft>
                <a:spcPts val="0"/>
              </a:spcAft>
              <a:buClr>
                <a:srgbClr val="000090"/>
              </a:buClr>
              <a:buSzPts val="3200"/>
              <a:buFont typeface="Arial"/>
              <a:buNone/>
            </a:pPr>
            <a:endParaRPr sz="3200" b="1" i="0" u="none" strike="noStrike" cap="none">
              <a:solidFill>
                <a:srgbClr val="1D00B5"/>
              </a:solidFill>
              <a:latin typeface="Calibri"/>
              <a:ea typeface="Calibri"/>
              <a:cs typeface="Calibri"/>
              <a:sym typeface="Calibri"/>
            </a:endParaRPr>
          </a:p>
        </p:txBody>
      </p:sp>
      <p:sp>
        <p:nvSpPr>
          <p:cNvPr id="282" name="Google Shape;282;p38"/>
          <p:cNvSpPr txBox="1"/>
          <p:nvPr/>
        </p:nvSpPr>
        <p:spPr>
          <a:xfrm>
            <a:off x="5189325" y="5716050"/>
            <a:ext cx="4226700" cy="24534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200"/>
              </a:spcBef>
              <a:spcAft>
                <a:spcPts val="0"/>
              </a:spcAft>
              <a:buClr>
                <a:srgbClr val="000090"/>
              </a:buClr>
              <a:buSzPts val="3200"/>
              <a:buFont typeface="Arial"/>
              <a:buNone/>
            </a:pPr>
            <a:r>
              <a:rPr lang="en-US" sz="1600" b="0" i="0" u="none" strike="noStrike" cap="none">
                <a:solidFill>
                  <a:schemeClr val="dk1"/>
                </a:solidFill>
                <a:latin typeface="Arial"/>
                <a:ea typeface="Arial"/>
                <a:cs typeface="Arial"/>
                <a:sym typeface="Arial"/>
              </a:rPr>
              <a:t>A</a:t>
            </a:r>
            <a:r>
              <a:rPr lang="en-US" sz="1600" i="0" u="none" strike="noStrike" cap="none">
                <a:solidFill>
                  <a:schemeClr val="dk1"/>
                </a:solidFill>
                <a:latin typeface="Calibri"/>
                <a:ea typeface="Calibri"/>
                <a:cs typeface="Calibri"/>
                <a:sym typeface="Calibri"/>
              </a:rPr>
              <a:t>ndy Warhol</a:t>
            </a:r>
            <a:r>
              <a:rPr lang="en-US" sz="1600">
                <a:solidFill>
                  <a:schemeClr val="dk1"/>
                </a:solidFill>
                <a:latin typeface="Calibri"/>
                <a:ea typeface="Calibri"/>
                <a:cs typeface="Calibri"/>
                <a:sym typeface="Calibri"/>
              </a:rPr>
              <a:t> </a:t>
            </a:r>
            <a:r>
              <a:rPr lang="en-US" sz="1600" i="0" u="none" strike="noStrike" cap="none">
                <a:solidFill>
                  <a:schemeClr val="dk1"/>
                </a:solidFill>
                <a:latin typeface="Calibri"/>
                <a:ea typeface="Calibri"/>
                <a:cs typeface="Calibri"/>
                <a:sym typeface="Calibri"/>
              </a:rPr>
              <a:t> </a:t>
            </a:r>
            <a:endParaRPr sz="1600" i="0" u="none" strike="noStrike" cap="none">
              <a:solidFill>
                <a:schemeClr val="dk1"/>
              </a:solidFill>
              <a:latin typeface="Calibri"/>
              <a:ea typeface="Calibri"/>
              <a:cs typeface="Calibri"/>
              <a:sym typeface="Calibri"/>
            </a:endParaRPr>
          </a:p>
          <a:p>
            <a:pPr marL="228600" marR="0" lvl="0" indent="0" algn="l" rtl="0">
              <a:lnSpc>
                <a:spcPct val="100000"/>
              </a:lnSpc>
              <a:spcBef>
                <a:spcPts val="200"/>
              </a:spcBef>
              <a:spcAft>
                <a:spcPts val="0"/>
              </a:spcAft>
              <a:buClr>
                <a:srgbClr val="000090"/>
              </a:buClr>
              <a:buSzPts val="3200"/>
              <a:buFont typeface="Arial"/>
              <a:buNone/>
            </a:pPr>
            <a:r>
              <a:rPr lang="en-US" sz="1600" i="1" u="none" strike="noStrike" cap="none">
                <a:solidFill>
                  <a:schemeClr val="dk1"/>
                </a:solidFill>
                <a:latin typeface="Calibri"/>
                <a:ea typeface="Calibri"/>
                <a:cs typeface="Calibri"/>
                <a:sym typeface="Calibri"/>
              </a:rPr>
              <a:t>Campbell</a:t>
            </a:r>
            <a:r>
              <a:rPr lang="en-US" sz="1600" i="1">
                <a:solidFill>
                  <a:schemeClr val="dk1"/>
                </a:solidFill>
                <a:latin typeface="Calibri"/>
                <a:ea typeface="Calibri"/>
                <a:cs typeface="Calibri"/>
                <a:sym typeface="Calibri"/>
              </a:rPr>
              <a:t>’s </a:t>
            </a:r>
            <a:r>
              <a:rPr lang="en-US" sz="1600" i="1" u="none" strike="noStrike" cap="none">
                <a:solidFill>
                  <a:schemeClr val="dk1"/>
                </a:solidFill>
                <a:latin typeface="Calibri"/>
                <a:ea typeface="Calibri"/>
                <a:cs typeface="Calibri"/>
                <a:sym typeface="Calibri"/>
              </a:rPr>
              <a:t>Soup Cans</a:t>
            </a:r>
            <a:endParaRPr i="1">
              <a:latin typeface="Calibri"/>
              <a:ea typeface="Calibri"/>
              <a:cs typeface="Calibri"/>
              <a:sym typeface="Calibri"/>
            </a:endParaRPr>
          </a:p>
          <a:p>
            <a:pPr marL="228600" marR="0" lvl="0" indent="0" algn="l" rtl="0">
              <a:lnSpc>
                <a:spcPct val="100000"/>
              </a:lnSpc>
              <a:spcBef>
                <a:spcPts val="200"/>
              </a:spcBef>
              <a:spcAft>
                <a:spcPts val="0"/>
              </a:spcAft>
              <a:buClr>
                <a:srgbClr val="000090"/>
              </a:buClr>
              <a:buSzPts val="3200"/>
              <a:buFont typeface="Arial"/>
              <a:buNone/>
            </a:pPr>
            <a:r>
              <a:rPr lang="en-US" sz="1600" i="0" u="none" strike="noStrike" cap="none">
                <a:solidFill>
                  <a:schemeClr val="dk1"/>
                </a:solidFill>
                <a:latin typeface="Calibri"/>
                <a:ea typeface="Calibri"/>
                <a:cs typeface="Calibri"/>
                <a:sym typeface="Calibri"/>
              </a:rPr>
              <a:t> 32 painted canvases  each corresponds to a different soup flavor, 1962</a:t>
            </a:r>
            <a:endParaRPr sz="1600" i="0" u="none" strike="noStrike" cap="none">
              <a:solidFill>
                <a:schemeClr val="dk1"/>
              </a:solidFill>
              <a:latin typeface="Calibri"/>
              <a:ea typeface="Calibri"/>
              <a:cs typeface="Calibri"/>
              <a:sym typeface="Calibri"/>
            </a:endParaRPr>
          </a:p>
          <a:p>
            <a:pPr marL="228600" marR="0" lvl="0" indent="-228600" algn="l" rtl="0">
              <a:lnSpc>
                <a:spcPct val="100000"/>
              </a:lnSpc>
              <a:spcBef>
                <a:spcPts val="200"/>
              </a:spcBef>
              <a:spcAft>
                <a:spcPts val="0"/>
              </a:spcAft>
              <a:buClr>
                <a:srgbClr val="000090"/>
              </a:buClr>
              <a:buSzPts val="3200"/>
              <a:buFont typeface="Arial"/>
              <a:buNone/>
            </a:pPr>
            <a:r>
              <a:rPr lang="en-US" sz="1600">
                <a:solidFill>
                  <a:schemeClr val="dk1"/>
                </a:solidFill>
                <a:latin typeface="Calibri"/>
                <a:ea typeface="Calibri"/>
                <a:cs typeface="Calibri"/>
                <a:sym typeface="Calibri"/>
              </a:rPr>
              <a:t>    </a:t>
            </a:r>
            <a:endParaRPr sz="1600">
              <a:solidFill>
                <a:schemeClr val="dk1"/>
              </a:solidFill>
              <a:latin typeface="Calibri"/>
              <a:ea typeface="Calibri"/>
              <a:cs typeface="Calibri"/>
              <a:sym typeface="Calibri"/>
            </a:endParaRPr>
          </a:p>
          <a:p>
            <a:pPr marL="228600" marR="0" lvl="0" indent="-228600" algn="l" rtl="0">
              <a:lnSpc>
                <a:spcPct val="100000"/>
              </a:lnSpc>
              <a:spcBef>
                <a:spcPts val="200"/>
              </a:spcBef>
              <a:spcAft>
                <a:spcPts val="0"/>
              </a:spcAft>
              <a:buClr>
                <a:srgbClr val="000090"/>
              </a:buClr>
              <a:buSzPts val="3200"/>
              <a:buFont typeface="Arial"/>
              <a:buNone/>
            </a:pPr>
            <a:r>
              <a:rPr lang="en-US" sz="1600" i="0" u="none" strike="noStrike" cap="none">
                <a:solidFill>
                  <a:schemeClr val="dk1"/>
                </a:solidFill>
                <a:latin typeface="Calibri"/>
                <a:ea typeface="Calibri"/>
                <a:cs typeface="Calibri"/>
                <a:sym typeface="Calibri"/>
              </a:rPr>
              <a:t>    </a:t>
            </a:r>
            <a:endParaRPr>
              <a:latin typeface="Calibri"/>
              <a:ea typeface="Calibri"/>
              <a:cs typeface="Calibri"/>
              <a:sym typeface="Calibri"/>
            </a:endParaRPr>
          </a:p>
        </p:txBody>
      </p:sp>
      <p:pic>
        <p:nvPicPr>
          <p:cNvPr id="283" name="Google Shape;283;p38"/>
          <p:cNvPicPr preferRelativeResize="0"/>
          <p:nvPr/>
        </p:nvPicPr>
        <p:blipFill>
          <a:blip r:embed="rId3">
            <a:alphaModFix/>
          </a:blip>
          <a:stretch>
            <a:fillRect/>
          </a:stretch>
        </p:blipFill>
        <p:spPr>
          <a:xfrm>
            <a:off x="5344425" y="2408330"/>
            <a:ext cx="5311498" cy="3231520"/>
          </a:xfrm>
          <a:prstGeom prst="rect">
            <a:avLst/>
          </a:prstGeom>
          <a:noFill/>
          <a:ln>
            <a:noFill/>
          </a:ln>
        </p:spPr>
      </p:pic>
      <p:sp>
        <p:nvSpPr>
          <p:cNvPr id="284" name="Google Shape;284;p38"/>
          <p:cNvSpPr txBox="1"/>
          <p:nvPr/>
        </p:nvSpPr>
        <p:spPr>
          <a:xfrm>
            <a:off x="1271501" y="5453100"/>
            <a:ext cx="2538600" cy="2979300"/>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200"/>
              </a:spcBef>
              <a:spcAft>
                <a:spcPts val="0"/>
              </a:spcAft>
              <a:buClr>
                <a:srgbClr val="000090"/>
              </a:buClr>
              <a:buSzPts val="3200"/>
              <a:buFont typeface="Arial"/>
              <a:buNone/>
            </a:pPr>
            <a:r>
              <a:rPr lang="en-US" sz="1600" i="0" u="none" strike="noStrike" cap="none">
                <a:solidFill>
                  <a:schemeClr val="dk1"/>
                </a:solidFill>
                <a:latin typeface="Calibri"/>
                <a:ea typeface="Calibri"/>
                <a:cs typeface="Calibri"/>
                <a:sym typeface="Calibri"/>
              </a:rPr>
              <a:t>Ai Weiwei</a:t>
            </a:r>
            <a:endParaRPr>
              <a:latin typeface="Calibri"/>
              <a:ea typeface="Calibri"/>
              <a:cs typeface="Calibri"/>
              <a:sym typeface="Calibri"/>
            </a:endParaRPr>
          </a:p>
          <a:p>
            <a:pPr marL="228600" marR="0" lvl="0" indent="-228600" algn="l" rtl="0">
              <a:lnSpc>
                <a:spcPct val="90000"/>
              </a:lnSpc>
              <a:spcBef>
                <a:spcPts val="200"/>
              </a:spcBef>
              <a:spcAft>
                <a:spcPts val="0"/>
              </a:spcAft>
              <a:buClr>
                <a:srgbClr val="000090"/>
              </a:buClr>
              <a:buSzPts val="3200"/>
              <a:buFont typeface="Arial"/>
              <a:buNone/>
            </a:pPr>
            <a:r>
              <a:rPr lang="en-US" sz="1600" i="0" u="none" strike="noStrike" cap="none">
                <a:solidFill>
                  <a:schemeClr val="dk1"/>
                </a:solidFill>
                <a:latin typeface="Calibri"/>
                <a:ea typeface="Calibri"/>
                <a:cs typeface="Calibri"/>
                <a:sym typeface="Calibri"/>
              </a:rPr>
              <a:t>C</a:t>
            </a:r>
            <a:r>
              <a:rPr lang="en-US" sz="1600" i="1" u="none" strike="noStrike" cap="none">
                <a:solidFill>
                  <a:schemeClr val="dk1"/>
                </a:solidFill>
                <a:latin typeface="Calibri"/>
                <a:ea typeface="Calibri"/>
                <a:cs typeface="Calibri"/>
                <a:sym typeface="Calibri"/>
              </a:rPr>
              <a:t>oca-Cola Vase</a:t>
            </a:r>
            <a:endParaRPr>
              <a:latin typeface="Calibri"/>
              <a:ea typeface="Calibri"/>
              <a:cs typeface="Calibri"/>
              <a:sym typeface="Calibri"/>
            </a:endParaRPr>
          </a:p>
          <a:p>
            <a:pPr marL="0" lvl="0" indent="0" algn="l" rtl="0">
              <a:lnSpc>
                <a:spcPct val="90000"/>
              </a:lnSpc>
              <a:spcBef>
                <a:spcPts val="200"/>
              </a:spcBef>
              <a:spcAft>
                <a:spcPts val="0"/>
              </a:spcAft>
              <a:buClr>
                <a:srgbClr val="000090"/>
              </a:buClr>
              <a:buSzPts val="3200"/>
              <a:buFont typeface="Arial"/>
              <a:buNone/>
            </a:pPr>
            <a:r>
              <a:rPr lang="en-US" sz="1500">
                <a:solidFill>
                  <a:srgbClr val="212121"/>
                </a:solidFill>
                <a:highlight>
                  <a:srgbClr val="FFFFFF"/>
                </a:highlight>
              </a:rPr>
              <a:t>Vase from Neolithic Age </a:t>
            </a:r>
            <a:endParaRPr sz="1500">
              <a:solidFill>
                <a:srgbClr val="212121"/>
              </a:solidFill>
              <a:highlight>
                <a:srgbClr val="FFFFFF"/>
              </a:highlight>
            </a:endParaRPr>
          </a:p>
          <a:p>
            <a:pPr marL="0" lvl="0" indent="0" algn="l" rtl="0">
              <a:lnSpc>
                <a:spcPct val="90000"/>
              </a:lnSpc>
              <a:spcBef>
                <a:spcPts val="200"/>
              </a:spcBef>
              <a:spcAft>
                <a:spcPts val="0"/>
              </a:spcAft>
              <a:buClr>
                <a:srgbClr val="000090"/>
              </a:buClr>
              <a:buSzPts val="3200"/>
              <a:buFont typeface="Arial"/>
              <a:buNone/>
            </a:pPr>
            <a:r>
              <a:rPr lang="en-US" sz="1500">
                <a:solidFill>
                  <a:srgbClr val="212121"/>
                </a:solidFill>
                <a:highlight>
                  <a:srgbClr val="FFFFFF"/>
                </a:highlight>
              </a:rPr>
              <a:t>(5,000 – 3,000 B.C.) </a:t>
            </a:r>
            <a:endParaRPr sz="1500">
              <a:solidFill>
                <a:srgbClr val="212121"/>
              </a:solidFill>
              <a:highlight>
                <a:srgbClr val="FFFFFF"/>
              </a:highlight>
            </a:endParaRPr>
          </a:p>
          <a:p>
            <a:pPr marL="0" lvl="0" indent="0" algn="l" rtl="0">
              <a:lnSpc>
                <a:spcPct val="90000"/>
              </a:lnSpc>
              <a:spcBef>
                <a:spcPts val="200"/>
              </a:spcBef>
              <a:spcAft>
                <a:spcPts val="0"/>
              </a:spcAft>
              <a:buClr>
                <a:srgbClr val="000090"/>
              </a:buClr>
              <a:buSzPts val="3200"/>
              <a:buFont typeface="Arial"/>
              <a:buNone/>
            </a:pPr>
            <a:r>
              <a:rPr lang="en-US" sz="1500">
                <a:solidFill>
                  <a:srgbClr val="212121"/>
                </a:solidFill>
                <a:highlight>
                  <a:srgbClr val="FFFFFF"/>
                </a:highlight>
              </a:rPr>
              <a:t>and paint, 2007</a:t>
            </a:r>
            <a:endParaRPr sz="1600">
              <a:solidFill>
                <a:schemeClr val="dk1"/>
              </a:solidFill>
              <a:latin typeface="Calibri"/>
              <a:ea typeface="Calibri"/>
              <a:cs typeface="Calibri"/>
              <a:sym typeface="Calibri"/>
            </a:endParaRPr>
          </a:p>
        </p:txBody>
      </p:sp>
      <p:pic>
        <p:nvPicPr>
          <p:cNvPr id="285" name="Google Shape;285;p38"/>
          <p:cNvPicPr preferRelativeResize="0"/>
          <p:nvPr/>
        </p:nvPicPr>
        <p:blipFill>
          <a:blip r:embed="rId4">
            <a:alphaModFix/>
          </a:blip>
          <a:stretch>
            <a:fillRect/>
          </a:stretch>
        </p:blipFill>
        <p:spPr>
          <a:xfrm>
            <a:off x="1271500" y="2520175"/>
            <a:ext cx="2237050" cy="2753275"/>
          </a:xfrm>
          <a:prstGeom prst="rect">
            <a:avLst/>
          </a:prstGeom>
          <a:noFill/>
          <a:ln w="76200" cap="flat" cmpd="sng">
            <a:solidFill>
              <a:schemeClr val="dk2"/>
            </a:solidFill>
            <a:prstDash val="solid"/>
            <a:round/>
            <a:headEnd type="none" w="sm" len="sm"/>
            <a:tailEnd type="none" w="sm" len="sm"/>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39"/>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4000"/>
              <a:buFont typeface="Arial"/>
              <a:buNone/>
            </a:pPr>
            <a:r>
              <a:rPr lang="en-US">
                <a:solidFill>
                  <a:schemeClr val="lt1"/>
                </a:solidFill>
              </a:rPr>
              <a:t>The Art of Ai Weiwei </a:t>
            </a:r>
            <a:endParaRPr>
              <a:solidFill>
                <a:schemeClr val="lt1"/>
              </a:solidFill>
            </a:endParaRPr>
          </a:p>
          <a:p>
            <a:pPr marL="0" lvl="0" indent="0" algn="ctr" rtl="0">
              <a:lnSpc>
                <a:spcPct val="90000"/>
              </a:lnSpc>
              <a:spcBef>
                <a:spcPts val="0"/>
              </a:spcBef>
              <a:spcAft>
                <a:spcPts val="0"/>
              </a:spcAft>
              <a:buSzPts val="4000"/>
              <a:buNone/>
            </a:pPr>
            <a:endParaRPr/>
          </a:p>
        </p:txBody>
      </p:sp>
      <p:pic>
        <p:nvPicPr>
          <p:cNvPr id="291" name="Google Shape;291;p39"/>
          <p:cNvPicPr preferRelativeResize="0"/>
          <p:nvPr/>
        </p:nvPicPr>
        <p:blipFill rotWithShape="1">
          <a:blip r:embed="rId3">
            <a:alphaModFix/>
          </a:blip>
          <a:srcRect/>
          <a:stretch/>
        </p:blipFill>
        <p:spPr>
          <a:xfrm>
            <a:off x="4959143" y="1451449"/>
            <a:ext cx="6788997" cy="3955099"/>
          </a:xfrm>
          <a:prstGeom prst="rect">
            <a:avLst/>
          </a:prstGeom>
          <a:noFill/>
          <a:ln w="28575" cap="flat" cmpd="sng">
            <a:solidFill>
              <a:srgbClr val="000000"/>
            </a:solidFill>
            <a:prstDash val="solid"/>
            <a:round/>
            <a:headEnd type="none" w="sm" len="sm"/>
            <a:tailEnd type="none" w="sm" len="sm"/>
          </a:ln>
        </p:spPr>
      </p:pic>
      <p:sp>
        <p:nvSpPr>
          <p:cNvPr id="292" name="Google Shape;292;p39"/>
          <p:cNvSpPr txBox="1"/>
          <p:nvPr/>
        </p:nvSpPr>
        <p:spPr>
          <a:xfrm>
            <a:off x="3458244" y="3878593"/>
            <a:ext cx="6615000" cy="29793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endParaRPr sz="3200" b="1" i="0" u="none" strike="noStrike" cap="none">
              <a:solidFill>
                <a:schemeClr val="dk1"/>
              </a:solidFill>
              <a:latin typeface="Calibri"/>
              <a:ea typeface="Calibri"/>
              <a:cs typeface="Calibri"/>
              <a:sym typeface="Calibri"/>
            </a:endParaRPr>
          </a:p>
        </p:txBody>
      </p:sp>
      <p:sp>
        <p:nvSpPr>
          <p:cNvPr id="293" name="Google Shape;293;p39"/>
          <p:cNvSpPr txBox="1">
            <a:spLocks noGrp="1"/>
          </p:cNvSpPr>
          <p:nvPr>
            <p:ph type="body" idx="2"/>
          </p:nvPr>
        </p:nvSpPr>
        <p:spPr>
          <a:xfrm>
            <a:off x="399344" y="1939343"/>
            <a:ext cx="6615000" cy="29793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a:t>Watch Video</a:t>
            </a:r>
            <a:endParaRPr/>
          </a:p>
          <a:p>
            <a:pPr marL="457200" lvl="0" indent="-228600" algn="l" rtl="0">
              <a:spcBef>
                <a:spcPts val="1000"/>
              </a:spcBef>
              <a:spcAft>
                <a:spcPts val="0"/>
              </a:spcAft>
              <a:buClr>
                <a:srgbClr val="000090"/>
              </a:buClr>
              <a:buSzPts val="3200"/>
              <a:buFont typeface="Arial"/>
              <a:buNone/>
            </a:pPr>
            <a:r>
              <a:rPr lang="en-US" i="1"/>
              <a:t>Ai Weiwei Ted Talk</a:t>
            </a:r>
            <a:endParaRPr i="1"/>
          </a:p>
          <a:p>
            <a:pPr marL="457200" marR="0" lvl="0" indent="-228600" algn="l" rtl="0">
              <a:lnSpc>
                <a:spcPct val="90000"/>
              </a:lnSpc>
              <a:spcBef>
                <a:spcPts val="1000"/>
              </a:spcBef>
              <a:spcAft>
                <a:spcPts val="0"/>
              </a:spcAft>
              <a:buClr>
                <a:srgbClr val="000090"/>
              </a:buClr>
              <a:buSzPts val="3200"/>
              <a:buFont typeface="Arial"/>
              <a:buNone/>
            </a:pPr>
            <a:endParaRPr sz="3000" i="1"/>
          </a:p>
          <a:p>
            <a:pPr marL="457200" marR="0" lvl="0" indent="-228600" algn="l" rtl="0">
              <a:lnSpc>
                <a:spcPct val="90000"/>
              </a:lnSpc>
              <a:spcBef>
                <a:spcPts val="1000"/>
              </a:spcBef>
              <a:spcAft>
                <a:spcPts val="0"/>
              </a:spcAft>
              <a:buClr>
                <a:srgbClr val="000090"/>
              </a:buClr>
              <a:buSzPts val="3200"/>
              <a:buFont typeface="Arial"/>
              <a:buNone/>
            </a:pPr>
            <a:r>
              <a:rPr lang="en-US" sz="2500" b="0" u="sng">
                <a:solidFill>
                  <a:schemeClr val="hlink"/>
                </a:solidFill>
                <a:hlinkClick r:id="rId4"/>
              </a:rPr>
              <a:t>Video Link</a:t>
            </a:r>
            <a:endParaRPr sz="2500" b="0" u="sng">
              <a:solidFill>
                <a:srgbClr val="0070C0"/>
              </a:solidFill>
            </a:endParaRPr>
          </a:p>
          <a:p>
            <a:pPr marL="457200" marR="0" lvl="0" indent="-228600" algn="l" rtl="0">
              <a:lnSpc>
                <a:spcPct val="90000"/>
              </a:lnSpc>
              <a:spcBef>
                <a:spcPts val="1000"/>
              </a:spcBef>
              <a:spcAft>
                <a:spcPts val="0"/>
              </a:spcAft>
              <a:buClr>
                <a:srgbClr val="000090"/>
              </a:buClr>
              <a:buSzPts val="3200"/>
              <a:buFont typeface="Arial"/>
              <a:buNone/>
            </a:pPr>
            <a:r>
              <a:rPr lang="en-US" sz="2500" b="0">
                <a:solidFill>
                  <a:schemeClr val="dk1"/>
                </a:solidFill>
              </a:rPr>
              <a:t>10 mins</a:t>
            </a:r>
            <a:endParaRPr sz="2500" b="0">
              <a:solidFill>
                <a:schemeClr val="dk1"/>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41"/>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Review Arts Vocabulary</a:t>
            </a:r>
            <a:endParaRPr/>
          </a:p>
        </p:txBody>
      </p:sp>
      <p:sp>
        <p:nvSpPr>
          <p:cNvPr id="299" name="Google Shape;299;p41"/>
          <p:cNvSpPr txBox="1">
            <a:spLocks noGrp="1"/>
          </p:cNvSpPr>
          <p:nvPr>
            <p:ph type="body" idx="2"/>
          </p:nvPr>
        </p:nvSpPr>
        <p:spPr>
          <a:xfrm>
            <a:off x="264006" y="1090207"/>
            <a:ext cx="11485200" cy="5880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sz="2500"/>
              <a:t>Conceptual art</a:t>
            </a:r>
            <a:r>
              <a:rPr lang="en-US"/>
              <a:t> 																			</a:t>
            </a:r>
            <a:endParaRPr/>
          </a:p>
          <a:p>
            <a:pPr marL="457200" marR="0" lvl="0" indent="-228600" algn="l" rtl="0">
              <a:lnSpc>
                <a:spcPct val="90000"/>
              </a:lnSpc>
              <a:spcBef>
                <a:spcPts val="1000"/>
              </a:spcBef>
              <a:spcAft>
                <a:spcPts val="0"/>
              </a:spcAft>
              <a:buClr>
                <a:srgbClr val="000090"/>
              </a:buClr>
              <a:buSzPts val="3200"/>
              <a:buFont typeface="Arial"/>
              <a:buNone/>
            </a:pPr>
            <a:r>
              <a:rPr lang="en-US" sz="2000" b="0">
                <a:solidFill>
                  <a:schemeClr val="dk1"/>
                </a:solidFill>
              </a:rPr>
              <a:t>art in which the idea or concept presented by the artist is considered more important than its appearance</a:t>
            </a:r>
            <a:endParaRPr sz="2000" b="0">
              <a:solidFill>
                <a:schemeClr val="dk1"/>
              </a:solidFill>
            </a:endParaRPr>
          </a:p>
          <a:p>
            <a:pPr marL="457200" marR="0" lvl="0" indent="-228600" algn="l" rtl="0">
              <a:lnSpc>
                <a:spcPct val="90000"/>
              </a:lnSpc>
              <a:spcBef>
                <a:spcPts val="1000"/>
              </a:spcBef>
              <a:spcAft>
                <a:spcPts val="0"/>
              </a:spcAft>
              <a:buClr>
                <a:srgbClr val="000090"/>
              </a:buClr>
              <a:buSzPts val="3200"/>
              <a:buFont typeface="Arial"/>
              <a:buNone/>
            </a:pPr>
            <a:r>
              <a:rPr lang="en-US" sz="2000" b="0">
                <a:solidFill>
                  <a:schemeClr val="dk1"/>
                </a:solidFill>
              </a:rPr>
              <a:t>or execution.</a:t>
            </a:r>
            <a:endParaRPr sz="2000" b="0">
              <a:solidFill>
                <a:schemeClr val="dk1"/>
              </a:solidFill>
            </a:endParaRPr>
          </a:p>
          <a:p>
            <a:pPr marL="457200" lvl="0" indent="-228600" algn="l" rtl="0">
              <a:spcBef>
                <a:spcPts val="0"/>
              </a:spcBef>
              <a:spcAft>
                <a:spcPts val="0"/>
              </a:spcAft>
              <a:buClr>
                <a:schemeClr val="dk1"/>
              </a:buClr>
              <a:buSzPts val="2500"/>
              <a:buFont typeface="Arial"/>
              <a:buNone/>
            </a:pPr>
            <a:endParaRPr sz="2000" b="0">
              <a:solidFill>
                <a:schemeClr val="dk1"/>
              </a:solidFill>
            </a:endParaRPr>
          </a:p>
          <a:p>
            <a:pPr marL="457200" lvl="0" indent="-228600" algn="l" rtl="0">
              <a:spcBef>
                <a:spcPts val="0"/>
              </a:spcBef>
              <a:spcAft>
                <a:spcPts val="0"/>
              </a:spcAft>
              <a:buClr>
                <a:schemeClr val="dk1"/>
              </a:buClr>
              <a:buSzPts val="2500"/>
              <a:buFont typeface="Arial"/>
              <a:buNone/>
            </a:pPr>
            <a:r>
              <a:rPr lang="en-US" sz="2500"/>
              <a:t>Appropriation</a:t>
            </a:r>
            <a:endParaRPr sz="2500"/>
          </a:p>
          <a:p>
            <a:pPr marL="457200" lvl="0" indent="-228600" algn="l" rtl="0">
              <a:spcBef>
                <a:spcPts val="0"/>
              </a:spcBef>
              <a:spcAft>
                <a:spcPts val="0"/>
              </a:spcAft>
              <a:buClr>
                <a:schemeClr val="dk1"/>
              </a:buClr>
              <a:buSzPts val="2500"/>
              <a:buFont typeface="Arial"/>
              <a:buNone/>
            </a:pPr>
            <a:r>
              <a:rPr lang="en-US" sz="2000" b="0">
                <a:solidFill>
                  <a:schemeClr val="dk1"/>
                </a:solidFill>
              </a:rPr>
              <a:t>practice of using pre-existing objects and images in an artwork without greatly altering the originals. </a:t>
            </a:r>
            <a:endParaRPr sz="2000" b="0">
              <a:solidFill>
                <a:schemeClr val="dk1"/>
              </a:solidFill>
            </a:endParaRPr>
          </a:p>
          <a:p>
            <a:pPr marL="457200" marR="0" lvl="0" indent="-228600" algn="l" rtl="0">
              <a:lnSpc>
                <a:spcPct val="90000"/>
              </a:lnSpc>
              <a:spcBef>
                <a:spcPts val="1000"/>
              </a:spcBef>
              <a:spcAft>
                <a:spcPts val="0"/>
              </a:spcAft>
              <a:buClr>
                <a:srgbClr val="000090"/>
              </a:buClr>
              <a:buSzPts val="3200"/>
              <a:buFont typeface="Arial"/>
              <a:buNone/>
            </a:pPr>
            <a:endParaRPr/>
          </a:p>
          <a:p>
            <a:pPr marL="457200" marR="0" lvl="0" indent="-228600" algn="l" rtl="0">
              <a:lnSpc>
                <a:spcPct val="90000"/>
              </a:lnSpc>
              <a:spcBef>
                <a:spcPts val="1000"/>
              </a:spcBef>
              <a:spcAft>
                <a:spcPts val="0"/>
              </a:spcAft>
              <a:buClr>
                <a:srgbClr val="000090"/>
              </a:buClr>
              <a:buSzPts val="3200"/>
              <a:buFont typeface="Arial"/>
              <a:buNone/>
            </a:pPr>
            <a:r>
              <a:rPr lang="en-US" sz="2500"/>
              <a:t>Visual Analysis</a:t>
            </a:r>
            <a:endParaRPr/>
          </a:p>
          <a:p>
            <a:pPr marL="457200" marR="0" lvl="0" indent="-228600" algn="l" rtl="0">
              <a:lnSpc>
                <a:spcPct val="90000"/>
              </a:lnSpc>
              <a:spcBef>
                <a:spcPts val="1000"/>
              </a:spcBef>
              <a:spcAft>
                <a:spcPts val="0"/>
              </a:spcAft>
              <a:buClr>
                <a:srgbClr val="000090"/>
              </a:buClr>
              <a:buSzPts val="3200"/>
              <a:buFont typeface="Arial"/>
              <a:buNone/>
            </a:pPr>
            <a:r>
              <a:rPr lang="en-US" sz="2000" b="0">
                <a:solidFill>
                  <a:schemeClr val="dk1"/>
                </a:solidFill>
              </a:rPr>
              <a:t>a method of understanding art that focuses on an artwork's visual elements, such as color, line, texture,</a:t>
            </a:r>
            <a:endParaRPr sz="2000" b="0">
              <a:solidFill>
                <a:schemeClr val="dk1"/>
              </a:solidFill>
            </a:endParaRPr>
          </a:p>
          <a:p>
            <a:pPr marL="457200" marR="0" lvl="0" indent="-228600" algn="l" rtl="0">
              <a:lnSpc>
                <a:spcPct val="90000"/>
              </a:lnSpc>
              <a:spcBef>
                <a:spcPts val="1000"/>
              </a:spcBef>
              <a:spcAft>
                <a:spcPts val="0"/>
              </a:spcAft>
              <a:buClr>
                <a:srgbClr val="000090"/>
              </a:buClr>
              <a:buSzPts val="3200"/>
              <a:buFont typeface="Arial"/>
              <a:buNone/>
            </a:pPr>
            <a:r>
              <a:rPr lang="en-US" sz="2000" b="0">
                <a:solidFill>
                  <a:schemeClr val="dk1"/>
                </a:solidFill>
              </a:rPr>
              <a:t>and scale in order to suggest a particular meaning.</a:t>
            </a:r>
            <a:endParaRPr sz="2000" b="0">
              <a:solidFill>
                <a:schemeClr val="dk1"/>
              </a:solidFill>
            </a:endParaRPr>
          </a:p>
          <a:p>
            <a:pPr marL="457200" marR="0" lvl="0" indent="-228600" algn="l" rtl="0">
              <a:lnSpc>
                <a:spcPct val="90000"/>
              </a:lnSpc>
              <a:spcBef>
                <a:spcPts val="1000"/>
              </a:spcBef>
              <a:spcAft>
                <a:spcPts val="0"/>
              </a:spcAft>
              <a:buClr>
                <a:srgbClr val="000090"/>
              </a:buClr>
              <a:buSzPts val="3200"/>
              <a:buFont typeface="Arial"/>
              <a:buNone/>
            </a:pPr>
            <a:endParaRPr sz="2000" b="0">
              <a:solidFill>
                <a:schemeClr val="dk1"/>
              </a:solidFill>
            </a:endParaRPr>
          </a:p>
          <a:p>
            <a:pPr marL="457200" marR="0" lvl="0" indent="-228600" algn="l" rtl="0">
              <a:lnSpc>
                <a:spcPct val="90000"/>
              </a:lnSpc>
              <a:spcBef>
                <a:spcPts val="1000"/>
              </a:spcBef>
              <a:spcAft>
                <a:spcPts val="0"/>
              </a:spcAft>
              <a:buClr>
                <a:srgbClr val="000090"/>
              </a:buClr>
              <a:buSzPts val="3200"/>
              <a:buFont typeface="Arial"/>
              <a:buNone/>
            </a:pPr>
            <a:r>
              <a:rPr lang="en-US" sz="2500"/>
              <a:t>Art Criticism</a:t>
            </a:r>
            <a:endParaRPr/>
          </a:p>
          <a:p>
            <a:pPr marL="457200" marR="0" lvl="0" indent="-228600" algn="l" rtl="0">
              <a:lnSpc>
                <a:spcPct val="90000"/>
              </a:lnSpc>
              <a:spcBef>
                <a:spcPts val="1000"/>
              </a:spcBef>
              <a:spcAft>
                <a:spcPts val="0"/>
              </a:spcAft>
              <a:buClr>
                <a:srgbClr val="000090"/>
              </a:buClr>
              <a:buSzPts val="3200"/>
              <a:buFont typeface="Arial"/>
              <a:buNone/>
            </a:pPr>
            <a:r>
              <a:rPr lang="en-US" sz="2000" b="0">
                <a:solidFill>
                  <a:schemeClr val="dk1"/>
                </a:solidFill>
              </a:rPr>
              <a:t>responding to, interpreting meaning, and making critical judgments about specific works of art.</a:t>
            </a:r>
            <a:endParaRPr sz="2000" b="0">
              <a:solidFill>
                <a:schemeClr val="dk1"/>
              </a:solidFill>
            </a:endParaRPr>
          </a:p>
          <a:p>
            <a:pPr marL="457200" marR="0" lvl="0" indent="-228600" algn="l" rtl="0">
              <a:lnSpc>
                <a:spcPct val="90000"/>
              </a:lnSpc>
              <a:spcBef>
                <a:spcPts val="1000"/>
              </a:spcBef>
              <a:spcAft>
                <a:spcPts val="0"/>
              </a:spcAft>
              <a:buClr>
                <a:srgbClr val="000090"/>
              </a:buClr>
              <a:buSzPts val="3200"/>
              <a:buFont typeface="Arial"/>
              <a:buNone/>
            </a:pPr>
            <a:endParaRPr/>
          </a:p>
          <a:p>
            <a:pPr marL="457200" lvl="0" indent="-228600" algn="l" rtl="0">
              <a:lnSpc>
                <a:spcPct val="90000"/>
              </a:lnSpc>
              <a:spcBef>
                <a:spcPts val="1000"/>
              </a:spcBef>
              <a:spcAft>
                <a:spcPts val="0"/>
              </a:spcAft>
              <a:buSzPts val="3200"/>
              <a:buNone/>
            </a:pPr>
            <a:endParaRPr/>
          </a:p>
          <a:p>
            <a:pPr marL="457200" lvl="0" indent="-228600" algn="l" rtl="0">
              <a:lnSpc>
                <a:spcPct val="90000"/>
              </a:lnSpc>
              <a:spcBef>
                <a:spcPts val="1000"/>
              </a:spcBef>
              <a:spcAft>
                <a:spcPts val="0"/>
              </a:spcAft>
              <a:buSzPts val="3200"/>
              <a:buNone/>
            </a:pP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42"/>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Review History Vocabulary</a:t>
            </a:r>
            <a:endParaRPr/>
          </a:p>
        </p:txBody>
      </p:sp>
      <p:sp>
        <p:nvSpPr>
          <p:cNvPr id="305" name="Google Shape;305;p42"/>
          <p:cNvSpPr txBox="1">
            <a:spLocks noGrp="1"/>
          </p:cNvSpPr>
          <p:nvPr>
            <p:ph type="body" idx="1"/>
          </p:nvPr>
        </p:nvSpPr>
        <p:spPr>
          <a:xfrm>
            <a:off x="75531" y="1020054"/>
            <a:ext cx="11645413" cy="26349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0"/>
              </a:spcBef>
              <a:spcAft>
                <a:spcPts val="0"/>
              </a:spcAft>
              <a:buClr>
                <a:schemeClr val="dk1"/>
              </a:buClr>
              <a:buSzPts val="2500"/>
              <a:buFont typeface="Arial"/>
              <a:buNone/>
            </a:pPr>
            <a:r>
              <a:rPr lang="en-US" b="1">
                <a:solidFill>
                  <a:srgbClr val="1D00B5"/>
                </a:solidFill>
              </a:rPr>
              <a:t>Tiananmen Square </a:t>
            </a:r>
            <a:endParaRPr>
              <a:solidFill>
                <a:srgbClr val="1D00B5"/>
              </a:solidFill>
            </a:endParaRPr>
          </a:p>
          <a:p>
            <a:pPr marL="457200" marR="0" lvl="0" indent="-228600" algn="l" rtl="0">
              <a:lnSpc>
                <a:spcPct val="90000"/>
              </a:lnSpc>
              <a:spcBef>
                <a:spcPts val="0"/>
              </a:spcBef>
              <a:spcAft>
                <a:spcPts val="0"/>
              </a:spcAft>
              <a:buClr>
                <a:schemeClr val="dk1"/>
              </a:buClr>
              <a:buSzPts val="2500"/>
              <a:buFont typeface="Arial"/>
              <a:buNone/>
            </a:pPr>
            <a:r>
              <a:rPr lang="en-US" sz="2000"/>
              <a:t>A city square in the center of Beijing. A prominent feature is the “Gate of Heavenly Peace” which separates</a:t>
            </a:r>
            <a:endParaRPr sz="2000"/>
          </a:p>
          <a:p>
            <a:pPr marL="457200" marR="0" lvl="0" indent="-228600" algn="l" rtl="0">
              <a:lnSpc>
                <a:spcPct val="90000"/>
              </a:lnSpc>
              <a:spcBef>
                <a:spcPts val="0"/>
              </a:spcBef>
              <a:spcAft>
                <a:spcPts val="0"/>
              </a:spcAft>
              <a:buClr>
                <a:schemeClr val="dk1"/>
              </a:buClr>
              <a:buSzPts val="2500"/>
              <a:buFont typeface="Arial"/>
              <a:buNone/>
            </a:pPr>
            <a:r>
              <a:rPr lang="en-US" sz="2000"/>
              <a:t>the square from the Forbidden City as well as Mao’s tomb. It has great cultural significance.</a:t>
            </a:r>
            <a:endParaRPr sz="2000"/>
          </a:p>
          <a:p>
            <a:pPr marL="457200" marR="0" lvl="0" indent="-228600" algn="l" rtl="0">
              <a:lnSpc>
                <a:spcPct val="90000"/>
              </a:lnSpc>
              <a:spcBef>
                <a:spcPts val="0"/>
              </a:spcBef>
              <a:spcAft>
                <a:spcPts val="0"/>
              </a:spcAft>
              <a:buClr>
                <a:schemeClr val="dk1"/>
              </a:buClr>
              <a:buSzPts val="2500"/>
              <a:buFont typeface="Arial"/>
              <a:buNone/>
            </a:pPr>
            <a:r>
              <a:rPr lang="en-US">
                <a:solidFill>
                  <a:srgbClr val="1D00B5"/>
                </a:solidFill>
              </a:rPr>
              <a:t> </a:t>
            </a:r>
            <a:endParaRPr/>
          </a:p>
          <a:p>
            <a:pPr marL="457200" marR="0" lvl="0" indent="-228600" algn="l" rtl="0">
              <a:lnSpc>
                <a:spcPct val="90000"/>
              </a:lnSpc>
              <a:spcBef>
                <a:spcPts val="0"/>
              </a:spcBef>
              <a:spcAft>
                <a:spcPts val="0"/>
              </a:spcAft>
              <a:buClr>
                <a:schemeClr val="dk1"/>
              </a:buClr>
              <a:buSzPts val="2500"/>
              <a:buFont typeface="Arial"/>
              <a:buNone/>
            </a:pPr>
            <a:r>
              <a:rPr lang="en-US" b="1">
                <a:solidFill>
                  <a:srgbClr val="1D00B5"/>
                </a:solidFill>
              </a:rPr>
              <a:t>Tiananmen Square Uprising</a:t>
            </a:r>
            <a:endParaRPr>
              <a:solidFill>
                <a:srgbClr val="1D00B5"/>
              </a:solidFill>
            </a:endParaRPr>
          </a:p>
          <a:p>
            <a:pPr marL="457200" marR="0" lvl="0" indent="-228600" algn="l" rtl="0">
              <a:lnSpc>
                <a:spcPct val="90000"/>
              </a:lnSpc>
              <a:spcBef>
                <a:spcPts val="0"/>
              </a:spcBef>
              <a:spcAft>
                <a:spcPts val="0"/>
              </a:spcAft>
              <a:buClr>
                <a:schemeClr val="dk1"/>
              </a:buClr>
              <a:buSzPts val="2500"/>
              <a:buFont typeface="Arial"/>
              <a:buNone/>
            </a:pPr>
            <a:r>
              <a:rPr lang="en-US" sz="2000"/>
              <a:t>student-led demonstrations calling for democracy, free speech and a free press in China. They were halted</a:t>
            </a:r>
            <a:endParaRPr sz="2000"/>
          </a:p>
          <a:p>
            <a:pPr marL="457200" marR="0" lvl="0" indent="-228600" algn="l" rtl="0">
              <a:lnSpc>
                <a:spcPct val="90000"/>
              </a:lnSpc>
              <a:spcBef>
                <a:spcPts val="0"/>
              </a:spcBef>
              <a:spcAft>
                <a:spcPts val="0"/>
              </a:spcAft>
              <a:buClr>
                <a:schemeClr val="dk1"/>
              </a:buClr>
              <a:buSzPts val="2500"/>
              <a:buFont typeface="Arial"/>
              <a:buNone/>
            </a:pPr>
            <a:r>
              <a:rPr lang="en-US" sz="2000"/>
              <a:t>in a bloody crackdown (the Tiananmen Square Massacre) by the Chinese government on June 4 and 5, 1989.</a:t>
            </a:r>
            <a:endParaRPr sz="2000"/>
          </a:p>
          <a:p>
            <a:pPr marL="457200" marR="0" lvl="0" indent="-228600" algn="l" rtl="0">
              <a:lnSpc>
                <a:spcPct val="90000"/>
              </a:lnSpc>
              <a:spcBef>
                <a:spcPts val="0"/>
              </a:spcBef>
              <a:spcAft>
                <a:spcPts val="0"/>
              </a:spcAft>
              <a:buClr>
                <a:schemeClr val="dk1"/>
              </a:buClr>
              <a:buSzPts val="2500"/>
              <a:buFont typeface="Arial"/>
              <a:buNone/>
            </a:pPr>
            <a:endParaRPr>
              <a:solidFill>
                <a:srgbClr val="1D00B5"/>
              </a:solidFill>
            </a:endParaRPr>
          </a:p>
          <a:p>
            <a:pPr marL="457200" marR="0" lvl="0" indent="-228600" algn="l" rtl="0">
              <a:lnSpc>
                <a:spcPct val="90000"/>
              </a:lnSpc>
              <a:spcBef>
                <a:spcPts val="0"/>
              </a:spcBef>
              <a:spcAft>
                <a:spcPts val="0"/>
              </a:spcAft>
              <a:buClr>
                <a:schemeClr val="dk1"/>
              </a:buClr>
              <a:buSzPts val="2500"/>
              <a:buFont typeface="Arial"/>
              <a:buNone/>
            </a:pPr>
            <a:r>
              <a:rPr lang="en-US" b="1">
                <a:solidFill>
                  <a:srgbClr val="1D00B5"/>
                </a:solidFill>
              </a:rPr>
              <a:t>Cultural Revolution</a:t>
            </a:r>
            <a:endParaRPr b="1">
              <a:solidFill>
                <a:srgbClr val="1D00B5"/>
              </a:solidFill>
            </a:endParaRPr>
          </a:p>
          <a:p>
            <a:pPr marL="457200" marR="0" lvl="0" indent="-228600" algn="l" rtl="0">
              <a:lnSpc>
                <a:spcPct val="90000"/>
              </a:lnSpc>
              <a:spcBef>
                <a:spcPts val="0"/>
              </a:spcBef>
              <a:spcAft>
                <a:spcPts val="0"/>
              </a:spcAft>
              <a:buClr>
                <a:schemeClr val="dk1"/>
              </a:buClr>
              <a:buSzPts val="2500"/>
              <a:buFont typeface="Arial"/>
              <a:buNone/>
            </a:pPr>
            <a:r>
              <a:rPr lang="en-US" sz="2000"/>
              <a:t>Launched by Mao, Chairman of the Communist Party, its stated goal was to preserve Chinese communism by purging remnants of capitalist and traditional elements from Chinese society. These elements were known as the “Four Olds” (Old Ideas, Old Culture, Old Habits, and Old Customs). (1966-1979).</a:t>
            </a:r>
            <a:endParaRPr sz="2000"/>
          </a:p>
          <a:p>
            <a:pPr marL="457200" marR="0" lvl="0" indent="-228600" algn="l" rtl="0">
              <a:lnSpc>
                <a:spcPct val="90000"/>
              </a:lnSpc>
              <a:spcBef>
                <a:spcPts val="0"/>
              </a:spcBef>
              <a:spcAft>
                <a:spcPts val="0"/>
              </a:spcAft>
              <a:buClr>
                <a:schemeClr val="dk1"/>
              </a:buClr>
              <a:buSzPts val="2500"/>
              <a:buFont typeface="Arial"/>
              <a:buNone/>
            </a:pPr>
            <a:endParaRPr>
              <a:solidFill>
                <a:srgbClr val="1D00B5"/>
              </a:solidFill>
            </a:endParaRPr>
          </a:p>
          <a:p>
            <a:pPr marL="457200" marR="0" lvl="0" indent="-228600" algn="l" rtl="0">
              <a:lnSpc>
                <a:spcPct val="90000"/>
              </a:lnSpc>
              <a:spcBef>
                <a:spcPts val="0"/>
              </a:spcBef>
              <a:spcAft>
                <a:spcPts val="0"/>
              </a:spcAft>
              <a:buClr>
                <a:schemeClr val="dk1"/>
              </a:buClr>
              <a:buSzPts val="2500"/>
              <a:buFont typeface="Arial"/>
              <a:buNone/>
            </a:pPr>
            <a:r>
              <a:rPr lang="en-US" b="1">
                <a:solidFill>
                  <a:srgbClr val="1D00B5"/>
                </a:solidFill>
              </a:rPr>
              <a:t>Han Dynasty</a:t>
            </a:r>
            <a:endParaRPr b="1">
              <a:solidFill>
                <a:srgbClr val="1D00B5"/>
              </a:solidFill>
            </a:endParaRPr>
          </a:p>
          <a:p>
            <a:pPr marL="457200" marR="0" lvl="0" indent="-228600" algn="l" rtl="0">
              <a:lnSpc>
                <a:spcPct val="90000"/>
              </a:lnSpc>
              <a:spcBef>
                <a:spcPts val="0"/>
              </a:spcBef>
              <a:spcAft>
                <a:spcPts val="0"/>
              </a:spcAft>
              <a:buClr>
                <a:schemeClr val="dk1"/>
              </a:buClr>
              <a:buSzPts val="2500"/>
              <a:buFont typeface="Arial"/>
              <a:buNone/>
            </a:pPr>
            <a:r>
              <a:rPr lang="en-US" sz="2000"/>
              <a:t>One of multiple dynasties that ruled China. Han Dynasty is considered the Golden Age in Chinese history due to the prolonged period of stability and prosperity( 206 BCE to 220 CE).</a:t>
            </a:r>
            <a:endParaRPr sz="2000"/>
          </a:p>
          <a:p>
            <a:pPr marL="457200" marR="0" lvl="0" indent="-228600" algn="l" rtl="0">
              <a:lnSpc>
                <a:spcPct val="90000"/>
              </a:lnSpc>
              <a:spcBef>
                <a:spcPts val="0"/>
              </a:spcBef>
              <a:spcAft>
                <a:spcPts val="0"/>
              </a:spcAft>
              <a:buClr>
                <a:schemeClr val="dk1"/>
              </a:buClr>
              <a:buSzPts val="2500"/>
              <a:buFont typeface="Arial"/>
              <a:buNone/>
            </a:pPr>
            <a:endParaRPr>
              <a:solidFill>
                <a:srgbClr val="1D00B5"/>
              </a:solidFill>
            </a:endParaRPr>
          </a:p>
          <a:p>
            <a:pPr marL="457200" marR="0" lvl="0" indent="-228600" algn="l" rtl="0">
              <a:lnSpc>
                <a:spcPct val="90000"/>
              </a:lnSpc>
              <a:spcBef>
                <a:spcPts val="0"/>
              </a:spcBef>
              <a:spcAft>
                <a:spcPts val="0"/>
              </a:spcAft>
              <a:buClr>
                <a:schemeClr val="dk1"/>
              </a:buClr>
              <a:buSzPts val="2500"/>
              <a:buFont typeface="Arial"/>
              <a:buNone/>
            </a:pPr>
            <a:endParaRPr>
              <a:solidFill>
                <a:srgbClr val="1D00B5"/>
              </a:solidFill>
            </a:endParaRPr>
          </a:p>
          <a:p>
            <a:pPr marL="457200" marR="0" lvl="0" indent="-228600" algn="l" rtl="0">
              <a:lnSpc>
                <a:spcPct val="90000"/>
              </a:lnSpc>
              <a:spcBef>
                <a:spcPts val="0"/>
              </a:spcBef>
              <a:spcAft>
                <a:spcPts val="0"/>
              </a:spcAft>
              <a:buClr>
                <a:schemeClr val="dk1"/>
              </a:buClr>
              <a:buSzPts val="2500"/>
              <a:buFont typeface="Arial"/>
              <a:buNone/>
            </a:pPr>
            <a:r>
              <a:rPr lang="en-US" b="1"/>
              <a:t> </a:t>
            </a:r>
            <a:endParaRPr/>
          </a:p>
          <a:p>
            <a:pPr marL="457200" marR="0" lvl="0" indent="-228600" algn="l" rtl="0">
              <a:lnSpc>
                <a:spcPct val="90000"/>
              </a:lnSpc>
              <a:spcBef>
                <a:spcPts val="0"/>
              </a:spcBef>
              <a:spcAft>
                <a:spcPts val="0"/>
              </a:spcAft>
              <a:buClr>
                <a:schemeClr val="dk1"/>
              </a:buClr>
              <a:buSzPts val="2500"/>
              <a:buFont typeface="Arial"/>
              <a:buNone/>
            </a:pPr>
            <a:r>
              <a:rPr lang="en-US" b="1"/>
              <a:t> </a:t>
            </a:r>
            <a:endParaRPr/>
          </a:p>
          <a:p>
            <a:pPr marL="0" lvl="0" indent="0" algn="l" rtl="0">
              <a:lnSpc>
                <a:spcPct val="90000"/>
              </a:lnSpc>
              <a:spcBef>
                <a:spcPts val="0"/>
              </a:spcBef>
              <a:spcAft>
                <a:spcPts val="0"/>
              </a:spcAft>
              <a:buSzPts val="2500"/>
              <a:buNone/>
            </a:pPr>
            <a:endParaRPr/>
          </a:p>
        </p:txBody>
      </p:sp>
      <p:sp>
        <p:nvSpPr>
          <p:cNvPr id="306" name="Google Shape;306;p42"/>
          <p:cNvSpPr txBox="1"/>
          <p:nvPr/>
        </p:nvSpPr>
        <p:spPr>
          <a:xfrm>
            <a:off x="-16292945" y="-2632364"/>
            <a:ext cx="18473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43"/>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Assessment</a:t>
            </a:r>
            <a:endParaRPr/>
          </a:p>
        </p:txBody>
      </p:sp>
      <p:pic>
        <p:nvPicPr>
          <p:cNvPr id="312" name="Google Shape;312;p43"/>
          <p:cNvPicPr preferRelativeResize="0"/>
          <p:nvPr/>
        </p:nvPicPr>
        <p:blipFill rotWithShape="1">
          <a:blip r:embed="rId3">
            <a:alphaModFix/>
          </a:blip>
          <a:srcRect/>
          <a:stretch/>
        </p:blipFill>
        <p:spPr>
          <a:xfrm>
            <a:off x="4826000" y="2159000"/>
            <a:ext cx="2540000" cy="2540000"/>
          </a:xfrm>
          <a:prstGeom prst="rect">
            <a:avLst/>
          </a:prstGeom>
          <a:noFill/>
          <a:ln>
            <a:noFill/>
          </a:ln>
        </p:spPr>
      </p:pic>
      <p:sp>
        <p:nvSpPr>
          <p:cNvPr id="313" name="Google Shape;313;p43"/>
          <p:cNvSpPr txBox="1">
            <a:spLocks noGrp="1"/>
          </p:cNvSpPr>
          <p:nvPr>
            <p:ph type="body" idx="1"/>
          </p:nvPr>
        </p:nvSpPr>
        <p:spPr>
          <a:xfrm rot="-1390457">
            <a:off x="3733121" y="469668"/>
            <a:ext cx="9591675" cy="480091"/>
          </a:xfrm>
          <a:prstGeom prst="rect">
            <a:avLst/>
          </a:prstGeom>
          <a:noFill/>
          <a:ln>
            <a:noFill/>
          </a:ln>
        </p:spPr>
        <p:txBody>
          <a:bodyPr spcFirstLastPara="1" wrap="square" lIns="91425" tIns="45700" rIns="91425" bIns="45700" anchor="t" anchorCtr="0">
            <a:spAutoFit/>
          </a:bodyPr>
          <a:lstStyle/>
          <a:p>
            <a:pPr marL="457200" marR="0" lvl="0" indent="-228600" algn="l" rtl="0">
              <a:lnSpc>
                <a:spcPct val="90000"/>
              </a:lnSpc>
              <a:spcBef>
                <a:spcPts val="0"/>
              </a:spcBef>
              <a:spcAft>
                <a:spcPts val="0"/>
              </a:spcAft>
              <a:buClr>
                <a:schemeClr val="dk1"/>
              </a:buClr>
              <a:buSzPts val="2500"/>
              <a:buFont typeface="Arial"/>
              <a:buNone/>
            </a:pPr>
            <a:r>
              <a:rPr lang="en-US" sz="2800" b="1" i="1">
                <a:solidFill>
                  <a:srgbClr val="FF0000"/>
                </a:solidFill>
              </a:rPr>
              <a:t>Quiz Time</a:t>
            </a:r>
            <a:endParaRPr/>
          </a:p>
        </p:txBody>
      </p:sp>
      <p:sp>
        <p:nvSpPr>
          <p:cNvPr id="314" name="Google Shape;314;p43"/>
          <p:cNvSpPr txBox="1">
            <a:spLocks noGrp="1"/>
          </p:cNvSpPr>
          <p:nvPr>
            <p:ph type="body" idx="2"/>
          </p:nvPr>
        </p:nvSpPr>
        <p:spPr>
          <a:xfrm>
            <a:off x="1300162" y="1145525"/>
            <a:ext cx="9591675" cy="58737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1000"/>
              </a:spcBef>
              <a:spcAft>
                <a:spcPts val="0"/>
              </a:spcAft>
              <a:buClr>
                <a:srgbClr val="000090"/>
              </a:buClr>
              <a:buSzPts val="3200"/>
              <a:buFont typeface="Arial"/>
              <a:buNone/>
            </a:pPr>
            <a:r>
              <a:rPr lang="en-US" sz="3200" b="1" i="0" u="none" strike="noStrike" cap="none">
                <a:solidFill>
                  <a:schemeClr val="dk1"/>
                </a:solidFill>
                <a:latin typeface="Calibri"/>
                <a:ea typeface="Calibri"/>
                <a:cs typeface="Calibri"/>
                <a:sym typeface="Calibri"/>
              </a:rPr>
              <a:t>A</a:t>
            </a:r>
            <a:r>
              <a:rPr lang="en-US">
                <a:solidFill>
                  <a:schemeClr val="dk1"/>
                </a:solidFill>
              </a:rPr>
              <a:t>ssessment</a:t>
            </a:r>
            <a:r>
              <a:rPr lang="en-US" sz="3200" b="1" i="0" u="none" strike="noStrike" cap="none">
                <a:solidFill>
                  <a:schemeClr val="dk1"/>
                </a:solidFill>
                <a:latin typeface="Calibri"/>
                <a:ea typeface="Calibri"/>
                <a:cs typeface="Calibri"/>
                <a:sym typeface="Calibri"/>
              </a:rPr>
              <a:t> 3: Vocabulary Quiz</a:t>
            </a:r>
            <a:endParaRPr/>
          </a:p>
          <a:p>
            <a:pPr marL="0" marR="0" lvl="0" indent="0" algn="l" rtl="0">
              <a:lnSpc>
                <a:spcPct val="90000"/>
              </a:lnSpc>
              <a:spcBef>
                <a:spcPts val="1000"/>
              </a:spcBef>
              <a:spcAft>
                <a:spcPts val="0"/>
              </a:spcAft>
              <a:buClr>
                <a:srgbClr val="000090"/>
              </a:buClr>
              <a:buSzPts val="3200"/>
              <a:buFont typeface="Arial"/>
              <a:buNone/>
            </a:pPr>
            <a:endParaRPr sz="3200" b="1" i="0" u="none" strike="noStrike" cap="none">
              <a:solidFill>
                <a:srgbClr val="1D00B5"/>
              </a:solidFill>
              <a:latin typeface="Calibri"/>
              <a:ea typeface="Calibri"/>
              <a:cs typeface="Calibri"/>
              <a:sym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ge066aa2ee2_0_8"/>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Student Project</a:t>
            </a:r>
            <a:endParaRPr/>
          </a:p>
        </p:txBody>
      </p:sp>
      <p:sp>
        <p:nvSpPr>
          <p:cNvPr id="320" name="Google Shape;320;ge066aa2ee2_0_8"/>
          <p:cNvSpPr txBox="1">
            <a:spLocks noGrp="1"/>
          </p:cNvSpPr>
          <p:nvPr>
            <p:ph type="body" idx="2"/>
          </p:nvPr>
        </p:nvSpPr>
        <p:spPr>
          <a:xfrm>
            <a:off x="1300874" y="1447800"/>
            <a:ext cx="9590400" cy="5880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a:t>Slides:  39 - 49   </a:t>
            </a:r>
            <a:endParaRPr/>
          </a:p>
          <a:p>
            <a:pPr marL="0" lvl="0" indent="0" algn="l" rtl="0">
              <a:spcBef>
                <a:spcPts val="1000"/>
              </a:spcBef>
              <a:spcAft>
                <a:spcPts val="0"/>
              </a:spcAft>
              <a:buNone/>
            </a:pPr>
            <a:endParaRPr/>
          </a:p>
        </p:txBody>
      </p:sp>
      <p:sp>
        <p:nvSpPr>
          <p:cNvPr id="321" name="Google Shape;321;ge066aa2ee2_0_8"/>
          <p:cNvSpPr txBox="1">
            <a:spLocks noGrp="1"/>
          </p:cNvSpPr>
          <p:nvPr>
            <p:ph type="body" idx="1"/>
          </p:nvPr>
        </p:nvSpPr>
        <p:spPr>
          <a:xfrm>
            <a:off x="1300875" y="2233200"/>
            <a:ext cx="10047900" cy="3536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	Students will select objects (or images) from the Smithsonian Museum’s </a:t>
            </a:r>
            <a:endParaRPr/>
          </a:p>
          <a:p>
            <a:pPr marL="0" lvl="0" indent="0" algn="l" rtl="0">
              <a:spcBef>
                <a:spcPts val="0"/>
              </a:spcBef>
              <a:spcAft>
                <a:spcPts val="0"/>
              </a:spcAft>
              <a:buNone/>
            </a:pPr>
            <a:r>
              <a:rPr lang="en-US"/>
              <a:t>      collection (or from another source) that symbolize American themes.</a:t>
            </a:r>
            <a:endParaRPr/>
          </a:p>
          <a:p>
            <a:pPr marL="0" lvl="0" indent="0" algn="l" rtl="0">
              <a:spcBef>
                <a:spcPts val="0"/>
              </a:spcBef>
              <a:spcAft>
                <a:spcPts val="0"/>
              </a:spcAft>
              <a:buNone/>
            </a:pPr>
            <a:endParaRPr/>
          </a:p>
          <a:p>
            <a:pPr marL="0" lvl="0" indent="0" algn="l" rtl="0">
              <a:spcBef>
                <a:spcPts val="0"/>
              </a:spcBef>
              <a:spcAft>
                <a:spcPts val="0"/>
              </a:spcAft>
              <a:buNone/>
            </a:pPr>
            <a:r>
              <a:rPr lang="en-US"/>
              <a:t>-	Students will alter the object utilizing Google Draw by employing one of  </a:t>
            </a:r>
            <a:endParaRPr/>
          </a:p>
          <a:p>
            <a:pPr marL="0" lvl="0" indent="0" algn="l" rtl="0">
              <a:spcBef>
                <a:spcPts val="0"/>
              </a:spcBef>
              <a:spcAft>
                <a:spcPts val="0"/>
              </a:spcAft>
              <a:buNone/>
            </a:pPr>
            <a:r>
              <a:rPr lang="en-US"/>
              <a:t>      the strategies of Ai Weiwei to create a new meaning:</a:t>
            </a:r>
            <a:endParaRPr/>
          </a:p>
          <a:p>
            <a:pPr marL="228600" lvl="0" indent="228600" algn="l" rtl="0">
              <a:spcBef>
                <a:spcPts val="0"/>
              </a:spcBef>
              <a:spcAft>
                <a:spcPts val="0"/>
              </a:spcAft>
              <a:buNone/>
            </a:pPr>
            <a:r>
              <a:rPr lang="en-US" sz="1600" b="1"/>
              <a:t>Use recognizable and historic forms</a:t>
            </a:r>
            <a:r>
              <a:rPr lang="en-US" sz="1600"/>
              <a:t> to critically examine current political and social issues.</a:t>
            </a:r>
            <a:endParaRPr sz="1600"/>
          </a:p>
          <a:p>
            <a:pPr marL="457200" lvl="0" indent="-228600" algn="l" rtl="0">
              <a:spcBef>
                <a:spcPts val="0"/>
              </a:spcBef>
              <a:spcAft>
                <a:spcPts val="0"/>
              </a:spcAft>
              <a:buNone/>
            </a:pPr>
            <a:r>
              <a:rPr lang="en-US" sz="1600"/>
              <a:t> 	</a:t>
            </a:r>
            <a:r>
              <a:rPr lang="en-US" sz="1600" b="1"/>
              <a:t>Use reclaimed materials</a:t>
            </a:r>
            <a:r>
              <a:rPr lang="en-US" sz="1600"/>
              <a:t>—ancient pottery and wood from destroyed temples—in a conceptual gesture that connects tradition with contemporary social concerns. </a:t>
            </a:r>
            <a:endParaRPr sz="1600"/>
          </a:p>
          <a:p>
            <a:pPr marL="457200" lvl="0" indent="0" algn="l" rtl="0">
              <a:spcBef>
                <a:spcPts val="0"/>
              </a:spcBef>
              <a:spcAft>
                <a:spcPts val="0"/>
              </a:spcAft>
              <a:buNone/>
            </a:pPr>
            <a:r>
              <a:rPr lang="en-US" sz="1600" b="1"/>
              <a:t>Employ sarcasm</a:t>
            </a:r>
            <a:r>
              <a:rPr lang="en-US" sz="1600"/>
              <a:t>, </a:t>
            </a:r>
            <a:r>
              <a:rPr lang="en-US" sz="1600" b="1"/>
              <a:t>juxtaposition</a:t>
            </a:r>
            <a:r>
              <a:rPr lang="en-US" sz="1600"/>
              <a:t>, and </a:t>
            </a:r>
            <a:r>
              <a:rPr lang="en-US" sz="1600" b="1"/>
              <a:t>repetition</a:t>
            </a:r>
            <a:r>
              <a:rPr lang="en-US" sz="1600"/>
              <a:t> to reinvigorate the potency and symbolism of traditional images and to reframe the familiar with minimal means. </a:t>
            </a:r>
            <a:endParaRPr sz="1600"/>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US"/>
              <a:t>-	Students gain understanding of two significant aspects of much  </a:t>
            </a:r>
            <a:endParaRPr/>
          </a:p>
          <a:p>
            <a:pPr marL="0" lvl="0" indent="0" algn="l" rtl="0">
              <a:spcBef>
                <a:spcPts val="0"/>
              </a:spcBef>
              <a:spcAft>
                <a:spcPts val="0"/>
              </a:spcAft>
              <a:buClr>
                <a:schemeClr val="dk1"/>
              </a:buClr>
              <a:buSzPts val="1100"/>
              <a:buFont typeface="Arial"/>
              <a:buNone/>
            </a:pPr>
            <a:r>
              <a:rPr lang="en-US"/>
              <a:t>      Contemporary Art today: appropriation and conceptual art.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ga890ef64bd_0_21"/>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Standards</a:t>
            </a:r>
            <a:endParaRPr/>
          </a:p>
        </p:txBody>
      </p:sp>
      <p:sp>
        <p:nvSpPr>
          <p:cNvPr id="57" name="Google Shape;57;ga890ef64bd_0_21"/>
          <p:cNvSpPr txBox="1">
            <a:spLocks noGrp="1"/>
          </p:cNvSpPr>
          <p:nvPr>
            <p:ph type="body" idx="1"/>
          </p:nvPr>
        </p:nvSpPr>
        <p:spPr>
          <a:xfrm>
            <a:off x="310241" y="2123965"/>
            <a:ext cx="11315701" cy="2683229"/>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0"/>
              </a:spcBef>
              <a:spcAft>
                <a:spcPts val="0"/>
              </a:spcAft>
              <a:buClr>
                <a:schemeClr val="dk1"/>
              </a:buClr>
              <a:buSzPts val="2500"/>
              <a:buFont typeface="Arial"/>
              <a:buNone/>
            </a:pPr>
            <a:r>
              <a:rPr lang="en-US" b="1"/>
              <a:t>HSS-10.9.4 -</a:t>
            </a:r>
            <a:r>
              <a:rPr lang="en-US"/>
              <a:t> Analyze the Chinese Civil War, the rise of Mao Tse-tung, and the subsequent political and economic upheavals in China (e.g., the Great Leap Forward, the Cultural Revolution, and the Tiananmen Square uprising). </a:t>
            </a:r>
            <a:endParaRPr/>
          </a:p>
          <a:p>
            <a:pPr marL="457200" lvl="0" indent="-228600" algn="l" rtl="0">
              <a:lnSpc>
                <a:spcPct val="90000"/>
              </a:lnSpc>
              <a:spcBef>
                <a:spcPts val="0"/>
              </a:spcBef>
              <a:spcAft>
                <a:spcPts val="0"/>
              </a:spcAft>
              <a:buSzPts val="2500"/>
              <a:buNone/>
            </a:pPr>
            <a:endParaRPr/>
          </a:p>
          <a:p>
            <a:pPr marL="457200" marR="0" lvl="0" indent="-228600" algn="l" rtl="0">
              <a:lnSpc>
                <a:spcPct val="90000"/>
              </a:lnSpc>
              <a:spcBef>
                <a:spcPts val="0"/>
              </a:spcBef>
              <a:spcAft>
                <a:spcPts val="0"/>
              </a:spcAft>
              <a:buClr>
                <a:schemeClr val="dk1"/>
              </a:buClr>
              <a:buSzPts val="2500"/>
              <a:buFont typeface="Arial"/>
              <a:buNone/>
            </a:pPr>
            <a:r>
              <a:rPr lang="en-US" b="1"/>
              <a:t>Prof.VA:Re8 -</a:t>
            </a:r>
            <a:r>
              <a:rPr lang="en-US"/>
              <a:t> Interpret an artwork or collection of works, supported by relevant and sufficient evidence found in the work and its various contexts.</a:t>
            </a:r>
            <a:endParaRPr/>
          </a:p>
          <a:p>
            <a:pPr marL="457200" marR="0" lvl="0" indent="-228600" algn="l" rtl="0">
              <a:lnSpc>
                <a:spcPct val="90000"/>
              </a:lnSpc>
              <a:spcBef>
                <a:spcPts val="0"/>
              </a:spcBef>
              <a:spcAft>
                <a:spcPts val="0"/>
              </a:spcAft>
              <a:buClr>
                <a:schemeClr val="dk1"/>
              </a:buClr>
              <a:buSzPts val="2500"/>
              <a:buFont typeface="Arial"/>
              <a:buNone/>
            </a:pPr>
            <a:endParaRPr/>
          </a:p>
          <a:p>
            <a:pPr marL="457200" marR="0" lvl="0" indent="-228600" algn="l" rtl="0">
              <a:lnSpc>
                <a:spcPct val="90000"/>
              </a:lnSpc>
              <a:spcBef>
                <a:spcPts val="0"/>
              </a:spcBef>
              <a:spcAft>
                <a:spcPts val="0"/>
              </a:spcAft>
              <a:buClr>
                <a:schemeClr val="dk1"/>
              </a:buClr>
              <a:buSzPts val="2500"/>
              <a:buFont typeface="Arial"/>
              <a:buNone/>
            </a:pPr>
            <a:r>
              <a:rPr lang="en-US" b="1"/>
              <a:t>Prof.VA:Cr1.2 -</a:t>
            </a:r>
            <a:r>
              <a:rPr lang="en-US"/>
              <a:t> Shape an artistic investigation of an aspect of present-day life using a contemporary practice of art or design.</a:t>
            </a:r>
            <a:endParaRPr/>
          </a:p>
          <a:p>
            <a:pPr marL="0" lvl="0" indent="0" algn="l" rtl="0">
              <a:lnSpc>
                <a:spcPct val="90000"/>
              </a:lnSpc>
              <a:spcBef>
                <a:spcPts val="0"/>
              </a:spcBef>
              <a:spcAft>
                <a:spcPts val="0"/>
              </a:spcAft>
              <a:buSzPts val="2500"/>
              <a:buNone/>
            </a:pPr>
            <a:endParaRPr sz="18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46"/>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FFFFFF"/>
              </a:buClr>
              <a:buSzPts val="4000"/>
              <a:buFont typeface="Calibri"/>
              <a:buNone/>
            </a:pPr>
            <a:r>
              <a:rPr lang="en-US">
                <a:solidFill>
                  <a:schemeClr val="lt1"/>
                </a:solidFill>
              </a:rPr>
              <a:t>Student Project</a:t>
            </a:r>
            <a:endParaRPr/>
          </a:p>
        </p:txBody>
      </p:sp>
      <p:pic>
        <p:nvPicPr>
          <p:cNvPr id="327" name="Google Shape;327;p46"/>
          <p:cNvPicPr preferRelativeResize="0"/>
          <p:nvPr/>
        </p:nvPicPr>
        <p:blipFill rotWithShape="1">
          <a:blip r:embed="rId3">
            <a:alphaModFix/>
          </a:blip>
          <a:srcRect/>
          <a:stretch/>
        </p:blipFill>
        <p:spPr>
          <a:xfrm>
            <a:off x="6791339" y="1115354"/>
            <a:ext cx="3931627" cy="5052693"/>
          </a:xfrm>
          <a:prstGeom prst="rect">
            <a:avLst/>
          </a:prstGeom>
          <a:noFill/>
          <a:ln>
            <a:noFill/>
          </a:ln>
        </p:spPr>
      </p:pic>
      <p:sp>
        <p:nvSpPr>
          <p:cNvPr id="328" name="Google Shape;328;p46"/>
          <p:cNvSpPr txBox="1"/>
          <p:nvPr/>
        </p:nvSpPr>
        <p:spPr>
          <a:xfrm>
            <a:off x="611475" y="1975375"/>
            <a:ext cx="5566200" cy="3493200"/>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chemeClr val="dk1"/>
              </a:buClr>
              <a:buSzPts val="2500"/>
              <a:buFont typeface="Arial"/>
              <a:buNone/>
            </a:pPr>
            <a:r>
              <a:rPr lang="en-US" sz="4000" b="1" i="0" u="none" strike="noStrike" cap="none">
                <a:solidFill>
                  <a:srgbClr val="000090"/>
                </a:solidFill>
                <a:latin typeface="Calibri"/>
                <a:ea typeface="Calibri"/>
                <a:cs typeface="Calibri"/>
                <a:sym typeface="Calibri"/>
              </a:rPr>
              <a:t>Step </a:t>
            </a:r>
            <a:r>
              <a:rPr lang="en-US" sz="4000" b="1">
                <a:solidFill>
                  <a:srgbClr val="000090"/>
                </a:solidFill>
                <a:latin typeface="Calibri"/>
                <a:ea typeface="Calibri"/>
                <a:cs typeface="Calibri"/>
                <a:sym typeface="Calibri"/>
              </a:rPr>
              <a:t>1</a:t>
            </a:r>
            <a:endParaRPr sz="4000"/>
          </a:p>
          <a:p>
            <a:pPr marL="0" marR="0" lvl="0" indent="0" algn="ctr" rtl="0">
              <a:lnSpc>
                <a:spcPct val="90000"/>
              </a:lnSpc>
              <a:spcBef>
                <a:spcPts val="0"/>
              </a:spcBef>
              <a:spcAft>
                <a:spcPts val="0"/>
              </a:spcAft>
              <a:buClr>
                <a:schemeClr val="dk1"/>
              </a:buClr>
              <a:buSzPts val="2500"/>
              <a:buFont typeface="Arial"/>
              <a:buNone/>
            </a:pPr>
            <a:endParaRPr sz="3200" b="1" i="0" u="none" strike="noStrike" cap="none">
              <a:solidFill>
                <a:srgbClr val="000090"/>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2500"/>
              <a:buFont typeface="Arial"/>
              <a:buNone/>
            </a:pPr>
            <a:r>
              <a:rPr lang="en-US" sz="2800" b="0" i="0" u="none" strike="noStrike" cap="none">
                <a:solidFill>
                  <a:schemeClr val="dk1"/>
                </a:solidFill>
                <a:latin typeface="Calibri"/>
                <a:ea typeface="Calibri"/>
                <a:cs typeface="Calibri"/>
                <a:sym typeface="Calibri"/>
              </a:rPr>
              <a:t>Groups of two or three</a:t>
            </a:r>
            <a:r>
              <a:rPr lang="en-US" sz="2800">
                <a:solidFill>
                  <a:schemeClr val="dk1"/>
                </a:solidFill>
                <a:latin typeface="Calibri"/>
                <a:ea typeface="Calibri"/>
                <a:cs typeface="Calibri"/>
                <a:sym typeface="Calibri"/>
              </a:rPr>
              <a:t> students</a:t>
            </a:r>
            <a:r>
              <a:rPr lang="en-US" sz="2800" b="0" i="0" u="none" strike="noStrike" cap="none">
                <a:solidFill>
                  <a:schemeClr val="dk1"/>
                </a:solidFill>
                <a:latin typeface="Calibri"/>
                <a:ea typeface="Calibri"/>
                <a:cs typeface="Calibri"/>
                <a:sym typeface="Calibri"/>
              </a:rPr>
              <a:t> </a:t>
            </a:r>
            <a:r>
              <a:rPr lang="en-US" sz="2800">
                <a:solidFill>
                  <a:schemeClr val="dk1"/>
                </a:solidFill>
                <a:latin typeface="Calibri"/>
                <a:ea typeface="Calibri"/>
                <a:cs typeface="Calibri"/>
                <a:sym typeface="Calibri"/>
              </a:rPr>
              <a:t>consider the question: </a:t>
            </a:r>
            <a:endParaRPr sz="2800">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2500"/>
              <a:buFont typeface="Arial"/>
              <a:buNone/>
            </a:pPr>
            <a:endParaRPr sz="2800">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2500"/>
              <a:buFont typeface="Arial"/>
              <a:buNone/>
            </a:pPr>
            <a:r>
              <a:rPr lang="en-US" sz="2800" i="1">
                <a:solidFill>
                  <a:schemeClr val="dk1"/>
                </a:solidFill>
                <a:latin typeface="Calibri"/>
                <a:ea typeface="Calibri"/>
                <a:cs typeface="Calibri"/>
                <a:sym typeface="Calibri"/>
              </a:rPr>
              <a:t>What are examples of objects from American history that represent key moments and/or evoke strong feelings?</a:t>
            </a:r>
            <a:endParaRPr i="1">
              <a:solidFill>
                <a:schemeClr val="dk1"/>
              </a:solidFill>
            </a:endParaRPr>
          </a:p>
          <a:p>
            <a:pPr marL="0" marR="0" lvl="0" indent="0" algn="l" rtl="0">
              <a:lnSpc>
                <a:spcPct val="90000"/>
              </a:lnSpc>
              <a:spcBef>
                <a:spcPts val="0"/>
              </a:spcBef>
              <a:spcAft>
                <a:spcPts val="0"/>
              </a:spcAft>
              <a:buClr>
                <a:schemeClr val="dk1"/>
              </a:buClr>
              <a:buSzPts val="2500"/>
              <a:buFont typeface="Arial"/>
              <a:buNone/>
            </a:pPr>
            <a:endParaRPr sz="2800">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2500"/>
              <a:buFont typeface="Arial"/>
              <a:buNone/>
            </a:pPr>
            <a:r>
              <a:rPr lang="en-US" sz="2800">
                <a:solidFill>
                  <a:schemeClr val="dk1"/>
                </a:solidFill>
                <a:latin typeface="Calibri"/>
                <a:ea typeface="Calibri"/>
                <a:cs typeface="Calibri"/>
                <a:sym typeface="Calibri"/>
              </a:rPr>
              <a:t>Refer to </a:t>
            </a:r>
            <a:r>
              <a:rPr lang="en-US" sz="2800" i="1">
                <a:solidFill>
                  <a:schemeClr val="dk1"/>
                </a:solidFill>
                <a:latin typeface="Calibri"/>
                <a:ea typeface="Calibri"/>
                <a:cs typeface="Calibri"/>
                <a:sym typeface="Calibri"/>
              </a:rPr>
              <a:t>The</a:t>
            </a:r>
            <a:r>
              <a:rPr lang="en-US" sz="2800">
                <a:solidFill>
                  <a:schemeClr val="dk1"/>
                </a:solidFill>
                <a:latin typeface="Calibri"/>
                <a:ea typeface="Calibri"/>
                <a:cs typeface="Calibri"/>
                <a:sym typeface="Calibri"/>
              </a:rPr>
              <a:t> </a:t>
            </a:r>
            <a:r>
              <a:rPr lang="en-US" sz="2800" b="0" i="1" u="none" strike="noStrike" cap="none">
                <a:solidFill>
                  <a:schemeClr val="dk1"/>
                </a:solidFill>
                <a:latin typeface="Calibri"/>
                <a:ea typeface="Calibri"/>
                <a:cs typeface="Calibri"/>
                <a:sym typeface="Calibri"/>
              </a:rPr>
              <a:t>Smithsonian</a:t>
            </a:r>
            <a:r>
              <a:rPr lang="en-US" sz="2800" i="1">
                <a:solidFill>
                  <a:schemeClr val="dk1"/>
                </a:solidFill>
                <a:latin typeface="Calibri"/>
                <a:ea typeface="Calibri"/>
                <a:cs typeface="Calibri"/>
                <a:sym typeface="Calibri"/>
              </a:rPr>
              <a:t>’s History of America in 101</a:t>
            </a:r>
            <a:r>
              <a:rPr lang="en-US" sz="2800" b="0" i="1" u="none" strike="noStrike" cap="none">
                <a:solidFill>
                  <a:schemeClr val="dk1"/>
                </a:solidFill>
                <a:latin typeface="Calibri"/>
                <a:ea typeface="Calibri"/>
                <a:cs typeface="Calibri"/>
                <a:sym typeface="Calibri"/>
              </a:rPr>
              <a:t> </a:t>
            </a:r>
            <a:r>
              <a:rPr lang="en-US" sz="2800" i="1">
                <a:solidFill>
                  <a:schemeClr val="dk1"/>
                </a:solidFill>
                <a:latin typeface="Calibri"/>
                <a:ea typeface="Calibri"/>
                <a:cs typeface="Calibri"/>
                <a:sym typeface="Calibri"/>
              </a:rPr>
              <a:t>O</a:t>
            </a:r>
            <a:r>
              <a:rPr lang="en-US" sz="2800" b="0" i="1" u="none" strike="noStrike" cap="none">
                <a:solidFill>
                  <a:schemeClr val="dk1"/>
                </a:solidFill>
                <a:latin typeface="Calibri"/>
                <a:ea typeface="Calibri"/>
                <a:cs typeface="Calibri"/>
                <a:sym typeface="Calibri"/>
              </a:rPr>
              <a:t>bjects</a:t>
            </a:r>
            <a:r>
              <a:rPr lang="en-US" sz="2800">
                <a:solidFill>
                  <a:schemeClr val="dk1"/>
                </a:solidFill>
                <a:latin typeface="Calibri"/>
                <a:ea typeface="Calibri"/>
                <a:cs typeface="Calibri"/>
                <a:sym typeface="Calibri"/>
              </a:rPr>
              <a:t> for ideas.</a:t>
            </a:r>
            <a:endParaRPr sz="28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2500"/>
              <a:buFont typeface="Arial"/>
              <a:buNone/>
            </a:pPr>
            <a:endParaRPr sz="2800">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2500"/>
              <a:buFont typeface="Arial"/>
              <a:buNone/>
            </a:pPr>
            <a:r>
              <a:rPr lang="en-US" sz="2800">
                <a:solidFill>
                  <a:schemeClr val="dk1"/>
                </a:solidFill>
                <a:latin typeface="Calibri"/>
                <a:ea typeface="Calibri"/>
                <a:cs typeface="Calibri"/>
                <a:sym typeface="Calibri"/>
              </a:rPr>
              <a:t>Select three objects for artworks.</a:t>
            </a:r>
            <a:endParaRPr sz="2800">
              <a:solidFill>
                <a:schemeClr val="dk1"/>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gdf8cba6fc7_0_9"/>
          <p:cNvSpPr txBox="1">
            <a:spLocks noGrp="1"/>
          </p:cNvSpPr>
          <p:nvPr>
            <p:ph type="title"/>
          </p:nvPr>
        </p:nvSpPr>
        <p:spPr>
          <a:xfrm>
            <a:off x="37806" y="11"/>
            <a:ext cx="12116400" cy="7980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FFFFFF"/>
              </a:buClr>
              <a:buSzPts val="4000"/>
              <a:buFont typeface="Calibri"/>
              <a:buNone/>
            </a:pPr>
            <a:r>
              <a:rPr lang="en-US">
                <a:solidFill>
                  <a:schemeClr val="lt1"/>
                </a:solidFill>
              </a:rPr>
              <a:t>Student Project</a:t>
            </a:r>
            <a:endParaRPr/>
          </a:p>
        </p:txBody>
      </p:sp>
      <p:sp>
        <p:nvSpPr>
          <p:cNvPr id="334" name="Google Shape;334;gdf8cba6fc7_0_9"/>
          <p:cNvSpPr txBox="1">
            <a:spLocks noGrp="1"/>
          </p:cNvSpPr>
          <p:nvPr>
            <p:ph type="body" idx="2"/>
          </p:nvPr>
        </p:nvSpPr>
        <p:spPr>
          <a:xfrm>
            <a:off x="595175" y="1024925"/>
            <a:ext cx="12416100" cy="5880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2800"/>
              <a:t>Examples of American Objects from Smithsonian Institute’s Collection</a:t>
            </a:r>
            <a:endParaRPr sz="2800"/>
          </a:p>
        </p:txBody>
      </p:sp>
      <p:pic>
        <p:nvPicPr>
          <p:cNvPr id="335" name="Google Shape;335;gdf8cba6fc7_0_9"/>
          <p:cNvPicPr preferRelativeResize="0"/>
          <p:nvPr/>
        </p:nvPicPr>
        <p:blipFill>
          <a:blip r:embed="rId3">
            <a:alphaModFix/>
          </a:blip>
          <a:stretch>
            <a:fillRect/>
          </a:stretch>
        </p:blipFill>
        <p:spPr>
          <a:xfrm>
            <a:off x="338400" y="3306125"/>
            <a:ext cx="2678050" cy="2932476"/>
          </a:xfrm>
          <a:prstGeom prst="rect">
            <a:avLst/>
          </a:prstGeom>
          <a:noFill/>
          <a:ln>
            <a:noFill/>
          </a:ln>
        </p:spPr>
      </p:pic>
      <p:pic>
        <p:nvPicPr>
          <p:cNvPr id="336" name="Google Shape;336;gdf8cba6fc7_0_9"/>
          <p:cNvPicPr preferRelativeResize="0"/>
          <p:nvPr/>
        </p:nvPicPr>
        <p:blipFill rotWithShape="1">
          <a:blip r:embed="rId4">
            <a:alphaModFix/>
          </a:blip>
          <a:srcRect l="9013" t="3633" r="-2037" b="10263"/>
          <a:stretch/>
        </p:blipFill>
        <p:spPr>
          <a:xfrm>
            <a:off x="8039776" y="3718549"/>
            <a:ext cx="3785074" cy="2380476"/>
          </a:xfrm>
          <a:prstGeom prst="rect">
            <a:avLst/>
          </a:prstGeom>
          <a:noFill/>
          <a:ln w="19050" cap="flat" cmpd="sng">
            <a:solidFill>
              <a:schemeClr val="dk2"/>
            </a:solidFill>
            <a:prstDash val="solid"/>
            <a:round/>
            <a:headEnd type="none" w="sm" len="sm"/>
            <a:tailEnd type="none" w="sm" len="sm"/>
          </a:ln>
        </p:spPr>
      </p:pic>
      <p:pic>
        <p:nvPicPr>
          <p:cNvPr id="337" name="Google Shape;337;gdf8cba6fc7_0_9"/>
          <p:cNvPicPr preferRelativeResize="0"/>
          <p:nvPr/>
        </p:nvPicPr>
        <p:blipFill rotWithShape="1">
          <a:blip r:embed="rId5">
            <a:alphaModFix/>
          </a:blip>
          <a:srcRect l="14921" t="40877" r="31404"/>
          <a:stretch/>
        </p:blipFill>
        <p:spPr>
          <a:xfrm>
            <a:off x="338400" y="6357925"/>
            <a:ext cx="716900" cy="471800"/>
          </a:xfrm>
          <a:prstGeom prst="rect">
            <a:avLst/>
          </a:prstGeom>
          <a:noFill/>
          <a:ln>
            <a:noFill/>
          </a:ln>
        </p:spPr>
      </p:pic>
      <p:pic>
        <p:nvPicPr>
          <p:cNvPr id="338" name="Google Shape;338;gdf8cba6fc7_0_9"/>
          <p:cNvPicPr preferRelativeResize="0"/>
          <p:nvPr/>
        </p:nvPicPr>
        <p:blipFill rotWithShape="1">
          <a:blip r:embed="rId5">
            <a:alphaModFix/>
          </a:blip>
          <a:srcRect l="14921" t="40877" r="31404"/>
          <a:stretch/>
        </p:blipFill>
        <p:spPr>
          <a:xfrm>
            <a:off x="8039775" y="6247475"/>
            <a:ext cx="716900" cy="471800"/>
          </a:xfrm>
          <a:prstGeom prst="rect">
            <a:avLst/>
          </a:prstGeom>
          <a:noFill/>
          <a:ln>
            <a:noFill/>
          </a:ln>
        </p:spPr>
      </p:pic>
      <p:sp>
        <p:nvSpPr>
          <p:cNvPr id="339" name="Google Shape;339;gdf8cba6fc7_0_9"/>
          <p:cNvSpPr txBox="1"/>
          <p:nvPr/>
        </p:nvSpPr>
        <p:spPr>
          <a:xfrm>
            <a:off x="8334525" y="2049025"/>
            <a:ext cx="3341700" cy="762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250">
                <a:solidFill>
                  <a:schemeClr val="dk1"/>
                </a:solidFill>
                <a:highlight>
                  <a:srgbClr val="FFFFFF"/>
                </a:highlight>
                <a:latin typeface="Calibri"/>
                <a:ea typeface="Calibri"/>
                <a:cs typeface="Calibri"/>
                <a:sym typeface="Calibri"/>
              </a:rPr>
              <a:t>A pair of Nike brand red and black Air Jordan I high top sneakers, also known as the "Notorious" Air Jordan I,  1985.</a:t>
            </a:r>
            <a:endParaRPr sz="1300">
              <a:solidFill>
                <a:schemeClr val="dk1"/>
              </a:solidFill>
              <a:latin typeface="Calibri"/>
              <a:ea typeface="Calibri"/>
              <a:cs typeface="Calibri"/>
              <a:sym typeface="Calibri"/>
            </a:endParaRPr>
          </a:p>
        </p:txBody>
      </p:sp>
      <p:sp>
        <p:nvSpPr>
          <p:cNvPr id="340" name="Google Shape;340;gdf8cba6fc7_0_9"/>
          <p:cNvSpPr txBox="1"/>
          <p:nvPr/>
        </p:nvSpPr>
        <p:spPr>
          <a:xfrm>
            <a:off x="226475" y="1664425"/>
            <a:ext cx="3449100" cy="1146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250">
                <a:solidFill>
                  <a:schemeClr val="dk1"/>
                </a:solidFill>
                <a:highlight>
                  <a:srgbClr val="FFFFFF"/>
                </a:highlight>
                <a:latin typeface="Calibri"/>
                <a:ea typeface="Calibri"/>
                <a:cs typeface="Calibri"/>
                <a:sym typeface="Calibri"/>
              </a:rPr>
              <a:t>Lincoln had the black silk mourning band added in remembrance of his son Willie. No one knows when he obtained the hat, or how often he wore it. The last time he put it on was to go to Ford’s Theatre on April 14, 1865.</a:t>
            </a:r>
            <a:endParaRPr sz="1300">
              <a:solidFill>
                <a:schemeClr val="dk1"/>
              </a:solidFill>
              <a:latin typeface="Calibri"/>
              <a:ea typeface="Calibri"/>
              <a:cs typeface="Calibri"/>
              <a:sym typeface="Calibri"/>
            </a:endParaRPr>
          </a:p>
        </p:txBody>
      </p:sp>
      <p:sp>
        <p:nvSpPr>
          <p:cNvPr id="341" name="Google Shape;341;gdf8cba6fc7_0_9"/>
          <p:cNvSpPr txBox="1"/>
          <p:nvPr/>
        </p:nvSpPr>
        <p:spPr>
          <a:xfrm>
            <a:off x="4515618" y="6247475"/>
            <a:ext cx="2570100" cy="69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a:solidFill>
                  <a:srgbClr val="212529"/>
                </a:solidFill>
                <a:highlight>
                  <a:srgbClr val="FFFFFF"/>
                </a:highlight>
                <a:latin typeface="Lato"/>
                <a:ea typeface="Lato"/>
                <a:cs typeface="Lato"/>
                <a:sym typeface="Lato"/>
              </a:rPr>
              <a:t>There are restrictions for re-using this media. For more information, visit the Smithsonian's </a:t>
            </a:r>
            <a:r>
              <a:rPr lang="en-US" sz="1100">
                <a:solidFill>
                  <a:srgbClr val="016F9D"/>
                </a:solidFill>
                <a:uFill>
                  <a:noFill/>
                </a:uFill>
                <a:latin typeface="Lato"/>
                <a:ea typeface="Lato"/>
                <a:cs typeface="Lato"/>
                <a:sym typeface="Lato"/>
                <a:hlinkClick r:id="rId6">
                  <a:extLst>
                    <a:ext uri="{A12FA001-AC4F-418D-AE19-62706E023703}">
                      <ahyp:hlinkClr xmlns:ahyp="http://schemas.microsoft.com/office/drawing/2018/hyperlinkcolor" val="tx"/>
                    </a:ext>
                  </a:extLst>
                </a:hlinkClick>
              </a:rPr>
              <a:t>Terms of Use</a:t>
            </a:r>
            <a:r>
              <a:rPr lang="en-US" sz="1100">
                <a:solidFill>
                  <a:srgbClr val="212529"/>
                </a:solidFill>
                <a:highlight>
                  <a:srgbClr val="FFFFFF"/>
                </a:highlight>
                <a:latin typeface="Lato"/>
                <a:ea typeface="Lato"/>
                <a:cs typeface="Lato"/>
                <a:sym typeface="Lato"/>
              </a:rPr>
              <a:t> page.</a:t>
            </a:r>
            <a:endParaRPr/>
          </a:p>
        </p:txBody>
      </p:sp>
      <p:sp>
        <p:nvSpPr>
          <p:cNvPr id="342" name="Google Shape;342;gdf8cba6fc7_0_9"/>
          <p:cNvSpPr txBox="1"/>
          <p:nvPr/>
        </p:nvSpPr>
        <p:spPr>
          <a:xfrm>
            <a:off x="4130525" y="1448600"/>
            <a:ext cx="3557100" cy="1483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1700"/>
              </a:spcAft>
              <a:buNone/>
            </a:pPr>
            <a:r>
              <a:rPr lang="en-US" sz="1250">
                <a:solidFill>
                  <a:schemeClr val="dk1"/>
                </a:solidFill>
                <a:highlight>
                  <a:srgbClr val="FFFFFF"/>
                </a:highlight>
                <a:latin typeface="Calibri"/>
                <a:ea typeface="Calibri"/>
                <a:cs typeface="Calibri"/>
                <a:sym typeface="Calibri"/>
              </a:rPr>
              <a:t>Founded in 1866 the Ku Klux Klan combated post-Civil War reforms and terrorized people. By the 1920s a reconstructed Klan was again a powerful political force, spreading hatred. Klan organizations rose to oppose the growing civil rights movements of the 1950s and ’60s.</a:t>
            </a:r>
            <a:endParaRPr sz="1250">
              <a:solidFill>
                <a:schemeClr val="dk1"/>
              </a:solidFill>
              <a:highlight>
                <a:srgbClr val="FFFFFF"/>
              </a:highlight>
              <a:latin typeface="Calibri"/>
              <a:ea typeface="Calibri"/>
              <a:cs typeface="Calibri"/>
              <a:sym typeface="Calibri"/>
            </a:endParaRPr>
          </a:p>
        </p:txBody>
      </p:sp>
      <p:pic>
        <p:nvPicPr>
          <p:cNvPr id="343" name="Google Shape;343;gdf8cba6fc7_0_9"/>
          <p:cNvPicPr preferRelativeResize="0"/>
          <p:nvPr/>
        </p:nvPicPr>
        <p:blipFill>
          <a:blip r:embed="rId7">
            <a:alphaModFix/>
          </a:blip>
          <a:stretch>
            <a:fillRect/>
          </a:stretch>
        </p:blipFill>
        <p:spPr>
          <a:xfrm>
            <a:off x="4602570" y="3306124"/>
            <a:ext cx="2396203" cy="293247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gdfb8b0fa8c_0_1"/>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endParaRPr/>
          </a:p>
        </p:txBody>
      </p:sp>
      <p:sp>
        <p:nvSpPr>
          <p:cNvPr id="349" name="Google Shape;349;gdfb8b0fa8c_0_1"/>
          <p:cNvSpPr txBox="1">
            <a:spLocks noGrp="1"/>
          </p:cNvSpPr>
          <p:nvPr>
            <p:ph type="body" idx="2"/>
          </p:nvPr>
        </p:nvSpPr>
        <p:spPr>
          <a:xfrm>
            <a:off x="1338524" y="1894175"/>
            <a:ext cx="9590400" cy="5880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2800" b="0">
                <a:solidFill>
                  <a:schemeClr val="dk1"/>
                </a:solidFill>
              </a:rPr>
              <a:t>After selecting objects students will brainstorm how to alter them in order to create a new meaning. Students may end up not being inspired and may select a different object.</a:t>
            </a:r>
            <a:endParaRPr sz="2800" b="0">
              <a:solidFill>
                <a:schemeClr val="dk1"/>
              </a:solidFill>
            </a:endParaRPr>
          </a:p>
          <a:p>
            <a:pPr marL="0" lvl="0" indent="0" algn="l" rtl="0">
              <a:spcBef>
                <a:spcPts val="1000"/>
              </a:spcBef>
              <a:spcAft>
                <a:spcPts val="0"/>
              </a:spcAft>
              <a:buNone/>
            </a:pPr>
            <a:endParaRPr sz="2800" b="0">
              <a:solidFill>
                <a:schemeClr val="dk1"/>
              </a:solidFill>
            </a:endParaRPr>
          </a:p>
        </p:txBody>
      </p:sp>
      <p:sp>
        <p:nvSpPr>
          <p:cNvPr id="350" name="Google Shape;350;gdfb8b0fa8c_0_1"/>
          <p:cNvSpPr txBox="1"/>
          <p:nvPr/>
        </p:nvSpPr>
        <p:spPr>
          <a:xfrm>
            <a:off x="4220325" y="964625"/>
            <a:ext cx="3000000" cy="738900"/>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US" sz="4000" b="1">
                <a:solidFill>
                  <a:srgbClr val="000090"/>
                </a:solidFill>
                <a:latin typeface="Calibri"/>
                <a:ea typeface="Calibri"/>
                <a:cs typeface="Calibri"/>
                <a:sym typeface="Calibri"/>
              </a:rPr>
              <a:t>Step 2</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45"/>
          <p:cNvSpPr txBox="1">
            <a:spLocks noGrp="1"/>
          </p:cNvSpPr>
          <p:nvPr>
            <p:ph type="title"/>
          </p:nvPr>
        </p:nvSpPr>
        <p:spPr>
          <a:xfrm>
            <a:off x="75531" y="166636"/>
            <a:ext cx="12116399" cy="798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lt1"/>
                </a:solidFill>
                <a:latin typeface="Calibri"/>
                <a:ea typeface="Calibri"/>
                <a:cs typeface="Calibri"/>
                <a:sym typeface="Calibri"/>
              </a:rPr>
              <a:t>Student Project</a:t>
            </a:r>
            <a:endParaRPr sz="4000" b="1" i="1"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6" name="Google Shape;356;p45"/>
          <p:cNvSpPr txBox="1">
            <a:spLocks noGrp="1"/>
          </p:cNvSpPr>
          <p:nvPr>
            <p:ph type="body" idx="1"/>
          </p:nvPr>
        </p:nvSpPr>
        <p:spPr>
          <a:xfrm>
            <a:off x="1139594" y="1415828"/>
            <a:ext cx="3623100" cy="3493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n-US" sz="4000" b="1" i="0" u="none" strike="noStrike" cap="none">
                <a:solidFill>
                  <a:srgbClr val="000090"/>
                </a:solidFill>
                <a:latin typeface="Calibri"/>
                <a:ea typeface="Calibri"/>
                <a:cs typeface="Calibri"/>
                <a:sym typeface="Calibri"/>
              </a:rPr>
              <a:t>Step </a:t>
            </a:r>
            <a:r>
              <a:rPr lang="en-US" sz="4000" b="1">
                <a:solidFill>
                  <a:srgbClr val="000090"/>
                </a:solidFill>
                <a:latin typeface="Calibri"/>
                <a:ea typeface="Calibri"/>
                <a:cs typeface="Calibri"/>
                <a:sym typeface="Calibri"/>
              </a:rPr>
              <a:t>3</a:t>
            </a:r>
            <a:endParaRPr sz="4000" b="1" i="0" u="none" strike="noStrike" cap="none">
              <a:solidFill>
                <a:srgbClr val="00009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3200"/>
              <a:buFont typeface="Arial"/>
              <a:buNone/>
            </a:pPr>
            <a:endParaRPr sz="3200" b="1" i="0" u="none" strike="noStrike" cap="none">
              <a:solidFill>
                <a:srgbClr val="00009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Calibri"/>
                <a:ea typeface="Calibri"/>
                <a:cs typeface="Calibri"/>
                <a:sym typeface="Calibri"/>
              </a:rPr>
              <a:t>Explore Google Drawings Tutorial</a:t>
            </a:r>
            <a:endParaRPr sz="3200" b="1" i="0" u="none" strike="noStrike" cap="none">
              <a:solidFill>
                <a:schemeClr val="dk1"/>
              </a:solidFill>
              <a:latin typeface="Calibri"/>
              <a:ea typeface="Calibri"/>
              <a:cs typeface="Calibri"/>
              <a:sym typeface="Calibri"/>
            </a:endParaRPr>
          </a:p>
        </p:txBody>
      </p:sp>
      <p:pic>
        <p:nvPicPr>
          <p:cNvPr id="357" name="Google Shape;357;p45"/>
          <p:cNvPicPr preferRelativeResize="0"/>
          <p:nvPr/>
        </p:nvPicPr>
        <p:blipFill rotWithShape="1">
          <a:blip r:embed="rId3">
            <a:alphaModFix/>
          </a:blip>
          <a:srcRect/>
          <a:stretch/>
        </p:blipFill>
        <p:spPr>
          <a:xfrm>
            <a:off x="5783174" y="1494173"/>
            <a:ext cx="5306002" cy="2879099"/>
          </a:xfrm>
          <a:prstGeom prst="rect">
            <a:avLst/>
          </a:prstGeom>
          <a:noFill/>
          <a:ln w="28575" cap="flat" cmpd="sng">
            <a:solidFill>
              <a:srgbClr val="000000"/>
            </a:solidFill>
            <a:prstDash val="solid"/>
            <a:round/>
            <a:headEnd type="none" w="sm" len="sm"/>
            <a:tailEnd type="none" w="sm" len="sm"/>
          </a:ln>
        </p:spPr>
      </p:pic>
      <p:sp>
        <p:nvSpPr>
          <p:cNvPr id="358" name="Google Shape;358;p45"/>
          <p:cNvSpPr txBox="1"/>
          <p:nvPr/>
        </p:nvSpPr>
        <p:spPr>
          <a:xfrm>
            <a:off x="5244231" y="4902828"/>
            <a:ext cx="10766100" cy="5880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sz="2000" b="1" i="0" u="sng" strike="noStrike" cap="none">
                <a:solidFill>
                  <a:srgbClr val="000090"/>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https://www.youtube.com/watch?v=MWHVchoTlik</a:t>
            </a:r>
            <a:r>
              <a:rPr lang="en-US" sz="2000" b="1" i="0" u="none" strike="noStrike" cap="none">
                <a:solidFill>
                  <a:srgbClr val="000090"/>
                </a:solidFill>
                <a:latin typeface="Calibri"/>
                <a:ea typeface="Calibri"/>
                <a:cs typeface="Calibri"/>
                <a:sym typeface="Calibri"/>
              </a:rPr>
              <a:t> </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ge066aa2dfa_0_5"/>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lnSpc>
                <a:spcPct val="100000"/>
              </a:lnSpc>
              <a:spcBef>
                <a:spcPts val="0"/>
              </a:spcBef>
              <a:spcAft>
                <a:spcPts val="0"/>
              </a:spcAft>
              <a:buNone/>
            </a:pPr>
            <a:r>
              <a:rPr lang="en-US"/>
              <a:t>Sample Art Project </a:t>
            </a:r>
            <a:endParaRPr/>
          </a:p>
          <a:p>
            <a:pPr marL="0" lvl="0" indent="0" algn="ctr" rtl="0">
              <a:spcBef>
                <a:spcPts val="0"/>
              </a:spcBef>
              <a:spcAft>
                <a:spcPts val="0"/>
              </a:spcAft>
              <a:buNone/>
            </a:pPr>
            <a:endParaRPr/>
          </a:p>
        </p:txBody>
      </p:sp>
      <p:sp>
        <p:nvSpPr>
          <p:cNvPr id="364" name="Google Shape;364;ge066aa2dfa_0_5"/>
          <p:cNvSpPr txBox="1">
            <a:spLocks noGrp="1"/>
          </p:cNvSpPr>
          <p:nvPr>
            <p:ph type="body" idx="1"/>
          </p:nvPr>
        </p:nvSpPr>
        <p:spPr>
          <a:xfrm>
            <a:off x="6019474" y="2111550"/>
            <a:ext cx="4668900" cy="26349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500">
                <a:highlight>
                  <a:srgbClr val="FFFFFF"/>
                </a:highlight>
              </a:rPr>
              <a:t>T</a:t>
            </a:r>
            <a:r>
              <a:rPr lang="en-US" sz="1800">
                <a:highlight>
                  <a:srgbClr val="FFFFFF"/>
                </a:highlight>
              </a:rPr>
              <a:t>he red mini-dress version of the Starfleet uniform was worn by Nichelle Nichols as the character Lt. Uhura on the television show </a:t>
            </a:r>
            <a:r>
              <a:rPr lang="en-US" sz="1800" i="1">
                <a:highlight>
                  <a:srgbClr val="FFFFFF"/>
                </a:highlight>
              </a:rPr>
              <a:t>Star Trek</a:t>
            </a:r>
            <a:r>
              <a:rPr lang="en-US" sz="1800">
                <a:highlight>
                  <a:srgbClr val="FFFFFF"/>
                </a:highlight>
              </a:rPr>
              <a:t>. “</a:t>
            </a:r>
            <a:r>
              <a:rPr lang="en-US" sz="1800"/>
              <a:t>Uhura</a:t>
            </a:r>
            <a:r>
              <a:rPr lang="en-US" sz="1800">
                <a:highlight>
                  <a:srgbClr val="FFFFFF"/>
                </a:highlight>
              </a:rPr>
              <a:t>" comes from the Swahili word </a:t>
            </a:r>
            <a:r>
              <a:rPr lang="en-US" sz="1800"/>
              <a:t>uhuru</a:t>
            </a:r>
            <a:r>
              <a:rPr lang="en-US" sz="1800">
                <a:highlight>
                  <a:srgbClr val="FFFFFF"/>
                </a:highlight>
              </a:rPr>
              <a:t>, </a:t>
            </a:r>
            <a:r>
              <a:rPr lang="en-US" sz="1800"/>
              <a:t>meaning</a:t>
            </a:r>
            <a:r>
              <a:rPr lang="en-US" sz="1800">
                <a:highlight>
                  <a:srgbClr val="FFFFFF"/>
                </a:highlight>
              </a:rPr>
              <a:t> "freedom." Her character served as a communications officer aboard the USS Enterprise. </a:t>
            </a:r>
            <a:endParaRPr sz="1800">
              <a:highlight>
                <a:srgbClr val="FFFFFF"/>
              </a:highlight>
            </a:endParaRPr>
          </a:p>
          <a:p>
            <a:pPr marL="0" lvl="0" indent="0" algn="l" rtl="0">
              <a:spcBef>
                <a:spcPts val="0"/>
              </a:spcBef>
              <a:spcAft>
                <a:spcPts val="0"/>
              </a:spcAft>
              <a:buNone/>
            </a:pPr>
            <a:endParaRPr sz="1800">
              <a:highlight>
                <a:srgbClr val="FFFFFF"/>
              </a:highlight>
            </a:endParaRPr>
          </a:p>
          <a:p>
            <a:pPr marL="0" lvl="0" indent="0" algn="l" rtl="0">
              <a:spcBef>
                <a:spcPts val="0"/>
              </a:spcBef>
              <a:spcAft>
                <a:spcPts val="0"/>
              </a:spcAft>
              <a:buNone/>
            </a:pPr>
            <a:r>
              <a:rPr lang="en-US" sz="1800" i="1">
                <a:highlight>
                  <a:srgbClr val="FFFFFF"/>
                </a:highlight>
              </a:rPr>
              <a:t>Star Trek </a:t>
            </a:r>
            <a:r>
              <a:rPr lang="en-US" sz="1800">
                <a:highlight>
                  <a:srgbClr val="FFFFFF"/>
                </a:highlight>
              </a:rPr>
              <a:t>was a television series of the 1960s, and later a series of successful films, in which a group of space explorers in their craft, the Enterprise, traveled through space. </a:t>
            </a:r>
            <a:r>
              <a:rPr lang="en-US" sz="1800"/>
              <a:t>Lt. Uhura represented a key part of the original </a:t>
            </a:r>
            <a:r>
              <a:rPr lang="en-US" sz="1800" i="1"/>
              <a:t>Star Trek's </a:t>
            </a:r>
            <a:r>
              <a:rPr lang="en-US" sz="1800"/>
              <a:t>racial, gender, and national diversity.</a:t>
            </a:r>
            <a:endParaRPr sz="1800">
              <a:highlight>
                <a:srgbClr val="FFFFFF"/>
              </a:highlight>
              <a:latin typeface="Arial"/>
              <a:ea typeface="Arial"/>
              <a:cs typeface="Arial"/>
              <a:sym typeface="Arial"/>
            </a:endParaRPr>
          </a:p>
        </p:txBody>
      </p:sp>
      <p:sp>
        <p:nvSpPr>
          <p:cNvPr id="365" name="Google Shape;365;ge066aa2dfa_0_5"/>
          <p:cNvSpPr txBox="1">
            <a:spLocks noGrp="1"/>
          </p:cNvSpPr>
          <p:nvPr>
            <p:ph type="body" idx="2"/>
          </p:nvPr>
        </p:nvSpPr>
        <p:spPr>
          <a:xfrm>
            <a:off x="1082375" y="964625"/>
            <a:ext cx="9901200" cy="5880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2500"/>
              <a:t>First select an object that has meaning to an American audience such as Uhura’s uniform from </a:t>
            </a:r>
            <a:r>
              <a:rPr lang="en-US" sz="2500" i="1"/>
              <a:t>Star Trek</a:t>
            </a:r>
            <a:r>
              <a:rPr lang="en-US" sz="2500"/>
              <a:t> (part of the Smithsonian’s collection).</a:t>
            </a:r>
            <a:endParaRPr sz="2500"/>
          </a:p>
          <a:p>
            <a:pPr marL="0" lvl="0" indent="0" algn="l" rtl="0">
              <a:spcBef>
                <a:spcPts val="1000"/>
              </a:spcBef>
              <a:spcAft>
                <a:spcPts val="0"/>
              </a:spcAft>
              <a:buNone/>
            </a:pPr>
            <a:endParaRPr/>
          </a:p>
        </p:txBody>
      </p:sp>
      <p:pic>
        <p:nvPicPr>
          <p:cNvPr id="366" name="Google Shape;366;ge066aa2dfa_0_5"/>
          <p:cNvPicPr preferRelativeResize="0"/>
          <p:nvPr/>
        </p:nvPicPr>
        <p:blipFill>
          <a:blip r:embed="rId3">
            <a:alphaModFix/>
          </a:blip>
          <a:stretch>
            <a:fillRect/>
          </a:stretch>
        </p:blipFill>
        <p:spPr>
          <a:xfrm>
            <a:off x="1383800" y="2035725"/>
            <a:ext cx="3359600" cy="4237301"/>
          </a:xfrm>
          <a:prstGeom prst="rect">
            <a:avLst/>
          </a:prstGeom>
          <a:noFill/>
          <a:ln>
            <a:noFill/>
          </a:ln>
        </p:spPr>
      </p:pic>
      <p:pic>
        <p:nvPicPr>
          <p:cNvPr id="367" name="Google Shape;367;ge066aa2dfa_0_5"/>
          <p:cNvPicPr preferRelativeResize="0"/>
          <p:nvPr/>
        </p:nvPicPr>
        <p:blipFill rotWithShape="1">
          <a:blip r:embed="rId4">
            <a:alphaModFix/>
          </a:blip>
          <a:srcRect l="14921" t="40877" r="31404"/>
          <a:stretch/>
        </p:blipFill>
        <p:spPr>
          <a:xfrm>
            <a:off x="1383800" y="6328750"/>
            <a:ext cx="716900" cy="47180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ge0b53f8a51_0_18"/>
          <p:cNvSpPr txBox="1">
            <a:spLocks noGrp="1"/>
          </p:cNvSpPr>
          <p:nvPr>
            <p:ph type="title"/>
          </p:nvPr>
        </p:nvSpPr>
        <p:spPr>
          <a:xfrm>
            <a:off x="37806"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Sample Art Project</a:t>
            </a:r>
            <a:endParaRPr/>
          </a:p>
        </p:txBody>
      </p:sp>
      <p:pic>
        <p:nvPicPr>
          <p:cNvPr id="373" name="Google Shape;373;ge0b53f8a51_0_18"/>
          <p:cNvPicPr preferRelativeResize="0"/>
          <p:nvPr/>
        </p:nvPicPr>
        <p:blipFill>
          <a:blip r:embed="rId3">
            <a:alphaModFix/>
          </a:blip>
          <a:stretch>
            <a:fillRect/>
          </a:stretch>
        </p:blipFill>
        <p:spPr>
          <a:xfrm>
            <a:off x="162300" y="1836675"/>
            <a:ext cx="7373450" cy="5530100"/>
          </a:xfrm>
          <a:prstGeom prst="rect">
            <a:avLst/>
          </a:prstGeom>
          <a:noFill/>
          <a:ln>
            <a:noFill/>
          </a:ln>
        </p:spPr>
      </p:pic>
      <p:sp>
        <p:nvSpPr>
          <p:cNvPr id="374" name="Google Shape;374;ge0b53f8a51_0_18"/>
          <p:cNvSpPr txBox="1"/>
          <p:nvPr/>
        </p:nvSpPr>
        <p:spPr>
          <a:xfrm>
            <a:off x="7710300" y="2101775"/>
            <a:ext cx="4481700" cy="4155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800" b="1">
                <a:latin typeface="Calibri"/>
                <a:ea typeface="Calibri"/>
                <a:cs typeface="Calibri"/>
                <a:sym typeface="Calibri"/>
              </a:rPr>
              <a:t>A</a:t>
            </a:r>
            <a:r>
              <a:rPr lang="en-US" sz="1600" b="1">
                <a:latin typeface="Calibri"/>
                <a:ea typeface="Calibri"/>
                <a:cs typeface="Calibri"/>
                <a:sym typeface="Calibri"/>
              </a:rPr>
              <a:t>rtist Statement</a:t>
            </a:r>
            <a:endParaRPr sz="1600" b="1">
              <a:latin typeface="Calibri"/>
              <a:ea typeface="Calibri"/>
              <a:cs typeface="Calibri"/>
              <a:sym typeface="Calibri"/>
            </a:endParaRPr>
          </a:p>
          <a:p>
            <a:pPr marL="0" lvl="0" indent="0" algn="l" rtl="0">
              <a:spcBef>
                <a:spcPts val="0"/>
              </a:spcBef>
              <a:spcAft>
                <a:spcPts val="0"/>
              </a:spcAft>
              <a:buNone/>
            </a:pPr>
            <a:endParaRPr sz="1600" b="1">
              <a:latin typeface="Calibri"/>
              <a:ea typeface="Calibri"/>
              <a:cs typeface="Calibri"/>
              <a:sym typeface="Calibri"/>
            </a:endParaRPr>
          </a:p>
          <a:p>
            <a:pPr marL="0" lvl="0" indent="0" algn="l" rtl="0">
              <a:spcBef>
                <a:spcPts val="0"/>
              </a:spcBef>
              <a:spcAft>
                <a:spcPts val="0"/>
              </a:spcAft>
              <a:buNone/>
            </a:pPr>
            <a:r>
              <a:rPr lang="en-US" sz="1600">
                <a:latin typeface="Calibri"/>
                <a:ea typeface="Calibri"/>
                <a:cs typeface="Calibri"/>
                <a:sym typeface="Calibri"/>
              </a:rPr>
              <a:t>The red mini-dress was the uniform of Lt. Uhura, Communications Officer of the Starship Enterprise on </a:t>
            </a:r>
            <a:r>
              <a:rPr lang="en-US" sz="1600" i="1">
                <a:latin typeface="Calibri"/>
                <a:ea typeface="Calibri"/>
                <a:cs typeface="Calibri"/>
                <a:sym typeface="Calibri"/>
              </a:rPr>
              <a:t>Star Trek</a:t>
            </a:r>
            <a:r>
              <a:rPr lang="en-US" sz="1600">
                <a:latin typeface="Calibri"/>
                <a:ea typeface="Calibri"/>
                <a:cs typeface="Calibri"/>
                <a:sym typeface="Calibri"/>
              </a:rPr>
              <a:t>. First seen in the early 1960’s Uhura’s role as a woman and an African American officer on a starship broke boundaries in U.S. popular culture at that time. </a:t>
            </a:r>
            <a:endParaRPr sz="1600">
              <a:latin typeface="Calibri"/>
              <a:ea typeface="Calibri"/>
              <a:cs typeface="Calibri"/>
              <a:sym typeface="Calibri"/>
            </a:endParaRPr>
          </a:p>
          <a:p>
            <a:pPr marL="0" lvl="0" indent="0" algn="l" rtl="0">
              <a:spcBef>
                <a:spcPts val="0"/>
              </a:spcBef>
              <a:spcAft>
                <a:spcPts val="0"/>
              </a:spcAft>
              <a:buNone/>
            </a:pPr>
            <a:endParaRPr sz="1600">
              <a:latin typeface="Calibri"/>
              <a:ea typeface="Calibri"/>
              <a:cs typeface="Calibri"/>
              <a:sym typeface="Calibri"/>
            </a:endParaRPr>
          </a:p>
          <a:p>
            <a:pPr marL="0" lvl="0" indent="0" algn="l" rtl="0">
              <a:spcBef>
                <a:spcPts val="0"/>
              </a:spcBef>
              <a:spcAft>
                <a:spcPts val="0"/>
              </a:spcAft>
              <a:buNone/>
            </a:pPr>
            <a:r>
              <a:rPr lang="en-US" sz="1600">
                <a:latin typeface="Calibri"/>
                <a:ea typeface="Calibri"/>
                <a:cs typeface="Calibri"/>
                <a:sym typeface="Calibri"/>
              </a:rPr>
              <a:t>Kamala Harris is a Black and Asian American woman. As the first woman Vice President, she break’s boundaries. She is up for the challenge however and stands ready to forge ahead as a leader serving the U.S. and assisting the country to travel through this challenging moment in U.S. history.</a:t>
            </a:r>
            <a:endParaRPr sz="1600">
              <a:latin typeface="Calibri"/>
              <a:ea typeface="Calibri"/>
              <a:cs typeface="Calibri"/>
              <a:sym typeface="Calibri"/>
            </a:endParaRPr>
          </a:p>
        </p:txBody>
      </p:sp>
      <p:sp>
        <p:nvSpPr>
          <p:cNvPr id="375" name="Google Shape;375;ge0b53f8a51_0_18"/>
          <p:cNvSpPr txBox="1">
            <a:spLocks noGrp="1"/>
          </p:cNvSpPr>
          <p:nvPr>
            <p:ph type="body" idx="2"/>
          </p:nvPr>
        </p:nvSpPr>
        <p:spPr>
          <a:xfrm>
            <a:off x="297575" y="907400"/>
            <a:ext cx="11894400" cy="5880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sz="2500"/>
              <a:t>Then manipulate the object using Google Drawing and write a statement that connects  the meaning of the original object with the new message.</a:t>
            </a:r>
            <a:endParaRPr sz="2500"/>
          </a:p>
          <a:p>
            <a:pPr marL="0" lvl="0" indent="0" algn="l" rtl="0">
              <a:spcBef>
                <a:spcPts val="1000"/>
              </a:spcBef>
              <a:spcAft>
                <a:spcPts val="0"/>
              </a:spcAft>
              <a:buNone/>
            </a:pPr>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47"/>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FFFFFF"/>
              </a:buClr>
              <a:buSzPts val="4000"/>
              <a:buFont typeface="Calibri"/>
              <a:buNone/>
            </a:pPr>
            <a:r>
              <a:rPr lang="en-US">
                <a:solidFill>
                  <a:schemeClr val="lt1"/>
                </a:solidFill>
              </a:rPr>
              <a:t>Student Project</a:t>
            </a:r>
            <a:endParaRPr/>
          </a:p>
        </p:txBody>
      </p:sp>
      <p:sp>
        <p:nvSpPr>
          <p:cNvPr id="381" name="Google Shape;381;p47"/>
          <p:cNvSpPr txBox="1"/>
          <p:nvPr/>
        </p:nvSpPr>
        <p:spPr>
          <a:xfrm>
            <a:off x="6434301" y="2043170"/>
            <a:ext cx="5040900" cy="2620500"/>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chemeClr val="dk1"/>
              </a:buClr>
              <a:buSzPts val="2500"/>
              <a:buFont typeface="Arial"/>
              <a:buNone/>
            </a:pPr>
            <a:r>
              <a:rPr lang="en-US" sz="4000" b="1" i="0" u="none" strike="noStrike" cap="none">
                <a:solidFill>
                  <a:srgbClr val="000090"/>
                </a:solidFill>
                <a:latin typeface="Calibri"/>
                <a:ea typeface="Calibri"/>
                <a:cs typeface="Calibri"/>
                <a:sym typeface="Calibri"/>
              </a:rPr>
              <a:t>Step 3</a:t>
            </a:r>
            <a:endParaRPr sz="4000"/>
          </a:p>
          <a:p>
            <a:pPr marL="0" marR="0" lvl="0" indent="0" algn="ctr" rtl="0">
              <a:lnSpc>
                <a:spcPct val="90000"/>
              </a:lnSpc>
              <a:spcBef>
                <a:spcPts val="0"/>
              </a:spcBef>
              <a:spcAft>
                <a:spcPts val="0"/>
              </a:spcAft>
              <a:buClr>
                <a:schemeClr val="dk1"/>
              </a:buClr>
              <a:buSzPts val="2500"/>
              <a:buFont typeface="Arial"/>
              <a:buNone/>
            </a:pPr>
            <a:endParaRPr sz="3200" b="1" i="0" u="none" strike="noStrike" cap="none">
              <a:solidFill>
                <a:srgbClr val="000090"/>
              </a:solidFill>
              <a:latin typeface="Calibri"/>
              <a:ea typeface="Calibri"/>
              <a:cs typeface="Calibri"/>
              <a:sym typeface="Calibri"/>
            </a:endParaRPr>
          </a:p>
          <a:p>
            <a:pPr marL="0" marR="0" lvl="0" indent="0" algn="ctr" rtl="0">
              <a:lnSpc>
                <a:spcPct val="90000"/>
              </a:lnSpc>
              <a:spcBef>
                <a:spcPts val="0"/>
              </a:spcBef>
              <a:spcAft>
                <a:spcPts val="0"/>
              </a:spcAft>
              <a:buClr>
                <a:schemeClr val="dk1"/>
              </a:buClr>
              <a:buSzPts val="2500"/>
              <a:buFont typeface="Arial"/>
              <a:buNone/>
            </a:pPr>
            <a:r>
              <a:rPr lang="en-US" sz="2800">
                <a:solidFill>
                  <a:schemeClr val="dk1"/>
                </a:solidFill>
                <a:latin typeface="Calibri"/>
                <a:ea typeface="Calibri"/>
                <a:cs typeface="Calibri"/>
                <a:sym typeface="Calibri"/>
              </a:rPr>
              <a:t>List the three</a:t>
            </a:r>
            <a:r>
              <a:rPr lang="en-US" sz="2800" b="0" i="0" u="none" strike="noStrike" cap="none">
                <a:solidFill>
                  <a:schemeClr val="dk1"/>
                </a:solidFill>
                <a:latin typeface="Calibri"/>
                <a:ea typeface="Calibri"/>
                <a:cs typeface="Calibri"/>
                <a:sym typeface="Calibri"/>
              </a:rPr>
              <a:t> selections </a:t>
            </a:r>
            <a:r>
              <a:rPr lang="en-US" sz="2800">
                <a:solidFill>
                  <a:schemeClr val="dk1"/>
                </a:solidFill>
                <a:latin typeface="Calibri"/>
                <a:ea typeface="Calibri"/>
                <a:cs typeface="Calibri"/>
                <a:sym typeface="Calibri"/>
              </a:rPr>
              <a:t>o</a:t>
            </a:r>
            <a:r>
              <a:rPr lang="en-US" sz="2800" b="0" i="0" u="none" strike="noStrike" cap="none">
                <a:solidFill>
                  <a:schemeClr val="dk1"/>
                </a:solidFill>
                <a:latin typeface="Calibri"/>
                <a:ea typeface="Calibri"/>
                <a:cs typeface="Calibri"/>
                <a:sym typeface="Calibri"/>
              </a:rPr>
              <a:t>n the Conceptual Art Project Worksheet</a:t>
            </a:r>
            <a:endParaRPr sz="2800"/>
          </a:p>
          <a:p>
            <a:pPr marL="0" marR="0" lvl="0" indent="0" algn="ctr" rtl="0">
              <a:lnSpc>
                <a:spcPct val="90000"/>
              </a:lnSpc>
              <a:spcBef>
                <a:spcPts val="0"/>
              </a:spcBef>
              <a:spcAft>
                <a:spcPts val="0"/>
              </a:spcAft>
              <a:buClr>
                <a:schemeClr val="dk1"/>
              </a:buClr>
              <a:buSzPts val="2500"/>
              <a:buFont typeface="Arial"/>
              <a:buNone/>
            </a:pPr>
            <a:endParaRPr sz="2800" b="1" i="0" u="none" strike="noStrike" cap="none">
              <a:solidFill>
                <a:srgbClr val="000090"/>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2500"/>
              <a:buFont typeface="Arial"/>
              <a:buNone/>
            </a:pPr>
            <a:endParaRPr sz="3200" b="0" i="0" u="none" strike="noStrike" cap="none">
              <a:solidFill>
                <a:schemeClr val="dk1"/>
              </a:solidFill>
              <a:latin typeface="Calibri"/>
              <a:ea typeface="Calibri"/>
              <a:cs typeface="Calibri"/>
              <a:sym typeface="Calibri"/>
            </a:endParaRPr>
          </a:p>
        </p:txBody>
      </p:sp>
      <p:pic>
        <p:nvPicPr>
          <p:cNvPr id="382" name="Google Shape;382;p47"/>
          <p:cNvPicPr preferRelativeResize="0"/>
          <p:nvPr/>
        </p:nvPicPr>
        <p:blipFill>
          <a:blip r:embed="rId3">
            <a:alphaModFix/>
          </a:blip>
          <a:stretch>
            <a:fillRect/>
          </a:stretch>
        </p:blipFill>
        <p:spPr>
          <a:xfrm>
            <a:off x="1104900" y="1094617"/>
            <a:ext cx="4600156" cy="5588558"/>
          </a:xfrm>
          <a:prstGeom prst="rect">
            <a:avLst/>
          </a:prstGeom>
          <a:noFill/>
          <a:ln w="38100" cap="flat" cmpd="sng">
            <a:solidFill>
              <a:schemeClr val="dk2"/>
            </a:solidFill>
            <a:prstDash val="solid"/>
            <a:round/>
            <a:headEnd type="none" w="sm" len="sm"/>
            <a:tailEnd type="none" w="sm" len="sm"/>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48"/>
          <p:cNvSpPr txBox="1">
            <a:spLocks noGrp="1"/>
          </p:cNvSpPr>
          <p:nvPr>
            <p:ph type="title"/>
          </p:nvPr>
        </p:nvSpPr>
        <p:spPr>
          <a:xfrm>
            <a:off x="640931" y="145061"/>
            <a:ext cx="12116400" cy="7980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FFFFFF"/>
              </a:buClr>
              <a:buSzPts val="4000"/>
              <a:buFont typeface="Calibri"/>
              <a:buNone/>
            </a:pPr>
            <a:r>
              <a:rPr lang="en-US">
                <a:solidFill>
                  <a:schemeClr val="lt1"/>
                </a:solidFill>
              </a:rPr>
              <a:t>Student Project</a:t>
            </a:r>
            <a:endParaRPr/>
          </a:p>
        </p:txBody>
      </p:sp>
      <p:sp>
        <p:nvSpPr>
          <p:cNvPr id="388" name="Google Shape;388;p48"/>
          <p:cNvSpPr txBox="1"/>
          <p:nvPr/>
        </p:nvSpPr>
        <p:spPr>
          <a:xfrm>
            <a:off x="347050" y="1392464"/>
            <a:ext cx="5040900" cy="3493200"/>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chemeClr val="dk1"/>
              </a:buClr>
              <a:buSzPts val="2500"/>
              <a:buFont typeface="Arial"/>
              <a:buNone/>
            </a:pPr>
            <a:r>
              <a:rPr lang="en-US" sz="3200" b="1" i="0" u="none" strike="noStrike" cap="none">
                <a:solidFill>
                  <a:srgbClr val="000090"/>
                </a:solidFill>
                <a:latin typeface="Calibri"/>
                <a:ea typeface="Calibri"/>
                <a:cs typeface="Calibri"/>
                <a:sym typeface="Calibri"/>
              </a:rPr>
              <a:t>Step 4</a:t>
            </a:r>
            <a:endParaRPr/>
          </a:p>
          <a:p>
            <a:pPr marL="0" marR="0" lvl="0" indent="0" algn="ctr" rtl="0">
              <a:lnSpc>
                <a:spcPct val="90000"/>
              </a:lnSpc>
              <a:spcBef>
                <a:spcPts val="0"/>
              </a:spcBef>
              <a:spcAft>
                <a:spcPts val="0"/>
              </a:spcAft>
              <a:buClr>
                <a:schemeClr val="dk1"/>
              </a:buClr>
              <a:buSzPts val="2500"/>
              <a:buFont typeface="Arial"/>
              <a:buNone/>
            </a:pPr>
            <a:endParaRPr sz="2800" b="1" i="0" u="none" strike="noStrike" cap="none">
              <a:solidFill>
                <a:srgbClr val="000090"/>
              </a:solidFill>
              <a:latin typeface="Calibri"/>
              <a:ea typeface="Calibri"/>
              <a:cs typeface="Calibri"/>
              <a:sym typeface="Calibri"/>
            </a:endParaRPr>
          </a:p>
          <a:p>
            <a:pPr marL="0" marR="0" lvl="0" indent="0" algn="ctr" rtl="0">
              <a:lnSpc>
                <a:spcPct val="90000"/>
              </a:lnSpc>
              <a:spcBef>
                <a:spcPts val="0"/>
              </a:spcBef>
              <a:spcAft>
                <a:spcPts val="0"/>
              </a:spcAft>
              <a:buClr>
                <a:schemeClr val="dk1"/>
              </a:buClr>
              <a:buSzPts val="2500"/>
              <a:buFont typeface="Arial"/>
              <a:buNone/>
            </a:pPr>
            <a:r>
              <a:rPr lang="en-US" sz="2800" b="0" i="0" u="none" strike="noStrike" cap="none">
                <a:solidFill>
                  <a:schemeClr val="dk1"/>
                </a:solidFill>
                <a:latin typeface="Calibri"/>
                <a:ea typeface="Calibri"/>
                <a:cs typeface="Calibri"/>
                <a:sym typeface="Calibri"/>
              </a:rPr>
              <a:t>Brainstorm and sketch alterations to the object utilizing Ai Weiwei’s strategies.</a:t>
            </a:r>
            <a:endParaRPr/>
          </a:p>
          <a:p>
            <a:pPr marL="0" marR="0" lvl="0" indent="0" algn="l" rtl="0">
              <a:lnSpc>
                <a:spcPct val="90000"/>
              </a:lnSpc>
              <a:spcBef>
                <a:spcPts val="0"/>
              </a:spcBef>
              <a:spcAft>
                <a:spcPts val="0"/>
              </a:spcAft>
              <a:buClr>
                <a:schemeClr val="dk1"/>
              </a:buClr>
              <a:buSzPts val="2500"/>
              <a:buFont typeface="Arial"/>
              <a:buNone/>
            </a:pPr>
            <a:endParaRPr sz="3200" b="0" i="0" u="none" strike="noStrike" cap="none">
              <a:solidFill>
                <a:schemeClr val="dk1"/>
              </a:solidFill>
              <a:latin typeface="Calibri"/>
              <a:ea typeface="Calibri"/>
              <a:cs typeface="Calibri"/>
              <a:sym typeface="Calibri"/>
            </a:endParaRPr>
          </a:p>
        </p:txBody>
      </p:sp>
      <p:sp>
        <p:nvSpPr>
          <p:cNvPr id="389" name="Google Shape;389;p48"/>
          <p:cNvSpPr txBox="1"/>
          <p:nvPr/>
        </p:nvSpPr>
        <p:spPr>
          <a:xfrm>
            <a:off x="5813300" y="1392475"/>
            <a:ext cx="3000000" cy="3509400"/>
          </a:xfrm>
          <a:prstGeom prst="rect">
            <a:avLst/>
          </a:prstGeom>
          <a:noFill/>
          <a:ln>
            <a:noFill/>
          </a:ln>
        </p:spPr>
        <p:txBody>
          <a:bodyPr spcFirstLastPara="1" wrap="square" lIns="91425" tIns="91425" rIns="91425" bIns="91425" anchor="t" anchorCtr="0">
            <a:spAutoFit/>
          </a:bodyPr>
          <a:lstStyle/>
          <a:p>
            <a:pPr marL="228600" lvl="0" indent="0" algn="l" rtl="0">
              <a:lnSpc>
                <a:spcPct val="90000"/>
              </a:lnSpc>
              <a:spcBef>
                <a:spcPts val="0"/>
              </a:spcBef>
              <a:spcAft>
                <a:spcPts val="0"/>
              </a:spcAft>
              <a:buNone/>
            </a:pPr>
            <a:r>
              <a:rPr lang="en-US" sz="2000" b="1">
                <a:solidFill>
                  <a:schemeClr val="dk1"/>
                </a:solidFill>
                <a:latin typeface="Calibri"/>
                <a:ea typeface="Calibri"/>
                <a:cs typeface="Calibri"/>
                <a:sym typeface="Calibri"/>
              </a:rPr>
              <a:t>Use recognizable and  </a:t>
            </a:r>
            <a:endParaRPr sz="2000" b="1">
              <a:solidFill>
                <a:schemeClr val="dk1"/>
              </a:solidFill>
              <a:latin typeface="Calibri"/>
              <a:ea typeface="Calibri"/>
              <a:cs typeface="Calibri"/>
              <a:sym typeface="Calibri"/>
            </a:endParaRPr>
          </a:p>
          <a:p>
            <a:pPr marL="228600" lvl="0" indent="0" algn="l" rtl="0">
              <a:lnSpc>
                <a:spcPct val="90000"/>
              </a:lnSpc>
              <a:spcBef>
                <a:spcPts val="0"/>
              </a:spcBef>
              <a:spcAft>
                <a:spcPts val="0"/>
              </a:spcAft>
              <a:buNone/>
            </a:pPr>
            <a:r>
              <a:rPr lang="en-US" sz="2000" b="1">
                <a:solidFill>
                  <a:schemeClr val="dk1"/>
                </a:solidFill>
                <a:latin typeface="Calibri"/>
                <a:ea typeface="Calibri"/>
                <a:cs typeface="Calibri"/>
                <a:sym typeface="Calibri"/>
              </a:rPr>
              <a:t>  historic forms</a:t>
            </a:r>
            <a:r>
              <a:rPr lang="en-US" sz="2000">
                <a:solidFill>
                  <a:schemeClr val="dk1"/>
                </a:solidFill>
                <a:latin typeface="Calibri"/>
                <a:ea typeface="Calibri"/>
                <a:cs typeface="Calibri"/>
                <a:sym typeface="Calibri"/>
              </a:rPr>
              <a:t> to </a:t>
            </a:r>
            <a:endParaRPr sz="2000">
              <a:solidFill>
                <a:schemeClr val="dk1"/>
              </a:solidFill>
              <a:latin typeface="Calibri"/>
              <a:ea typeface="Calibri"/>
              <a:cs typeface="Calibri"/>
              <a:sym typeface="Calibri"/>
            </a:endParaRPr>
          </a:p>
          <a:p>
            <a:pPr marL="228600" lvl="0" indent="0" algn="l" rtl="0">
              <a:lnSpc>
                <a:spcPct val="90000"/>
              </a:lnSpc>
              <a:spcBef>
                <a:spcPts val="0"/>
              </a:spcBef>
              <a:spcAft>
                <a:spcPts val="0"/>
              </a:spcAft>
              <a:buNone/>
            </a:pPr>
            <a:r>
              <a:rPr lang="en-US" sz="2000">
                <a:solidFill>
                  <a:schemeClr val="dk1"/>
                </a:solidFill>
                <a:latin typeface="Calibri"/>
                <a:ea typeface="Calibri"/>
                <a:cs typeface="Calibri"/>
                <a:sym typeface="Calibri"/>
              </a:rPr>
              <a:t>  critically examine </a:t>
            </a:r>
            <a:endParaRPr sz="2000">
              <a:solidFill>
                <a:schemeClr val="dk1"/>
              </a:solidFill>
              <a:latin typeface="Calibri"/>
              <a:ea typeface="Calibri"/>
              <a:cs typeface="Calibri"/>
              <a:sym typeface="Calibri"/>
            </a:endParaRPr>
          </a:p>
          <a:p>
            <a:pPr marL="228600" lvl="0" indent="0" algn="l" rtl="0">
              <a:lnSpc>
                <a:spcPct val="90000"/>
              </a:lnSpc>
              <a:spcBef>
                <a:spcPts val="0"/>
              </a:spcBef>
              <a:spcAft>
                <a:spcPts val="0"/>
              </a:spcAft>
              <a:buNone/>
            </a:pPr>
            <a:r>
              <a:rPr lang="en-US" sz="2000">
                <a:solidFill>
                  <a:schemeClr val="dk1"/>
                </a:solidFill>
                <a:latin typeface="Calibri"/>
                <a:ea typeface="Calibri"/>
                <a:cs typeface="Calibri"/>
                <a:sym typeface="Calibri"/>
              </a:rPr>
              <a:t>  current issues.</a:t>
            </a:r>
            <a:endParaRPr sz="2000">
              <a:solidFill>
                <a:schemeClr val="dk1"/>
              </a:solidFill>
              <a:latin typeface="Calibri"/>
              <a:ea typeface="Calibri"/>
              <a:cs typeface="Calibri"/>
              <a:sym typeface="Calibri"/>
            </a:endParaRPr>
          </a:p>
          <a:p>
            <a:pPr marL="457200" lvl="0" indent="-228600" algn="l" rtl="0">
              <a:lnSpc>
                <a:spcPct val="90000"/>
              </a:lnSpc>
              <a:spcBef>
                <a:spcPts val="0"/>
              </a:spcBef>
              <a:spcAft>
                <a:spcPts val="0"/>
              </a:spcAft>
              <a:buNone/>
            </a:pPr>
            <a:r>
              <a:rPr lang="en-US" sz="2000">
                <a:solidFill>
                  <a:schemeClr val="dk1"/>
                </a:solidFill>
                <a:latin typeface="Calibri"/>
                <a:ea typeface="Calibri"/>
                <a:cs typeface="Calibri"/>
                <a:sym typeface="Calibri"/>
              </a:rPr>
              <a:t> </a:t>
            </a:r>
            <a:endParaRPr sz="2000">
              <a:solidFill>
                <a:schemeClr val="dk1"/>
              </a:solidFill>
              <a:latin typeface="Calibri"/>
              <a:ea typeface="Calibri"/>
              <a:cs typeface="Calibri"/>
              <a:sym typeface="Calibri"/>
            </a:endParaRPr>
          </a:p>
          <a:p>
            <a:pPr marL="457200" lvl="0" indent="-228600" algn="l" rtl="0">
              <a:lnSpc>
                <a:spcPct val="90000"/>
              </a:lnSpc>
              <a:spcBef>
                <a:spcPts val="0"/>
              </a:spcBef>
              <a:spcAft>
                <a:spcPts val="0"/>
              </a:spcAft>
              <a:buNone/>
            </a:pPr>
            <a:r>
              <a:rPr lang="en-US" sz="2000" b="1">
                <a:solidFill>
                  <a:schemeClr val="dk1"/>
                </a:solidFill>
                <a:latin typeface="Calibri"/>
                <a:ea typeface="Calibri"/>
                <a:cs typeface="Calibri"/>
                <a:sym typeface="Calibri"/>
              </a:rPr>
              <a:t>Use reclaimed material </a:t>
            </a:r>
            <a:r>
              <a:rPr lang="en-US" sz="2000">
                <a:solidFill>
                  <a:schemeClr val="dk1"/>
                </a:solidFill>
                <a:latin typeface="Calibri"/>
                <a:ea typeface="Calibri"/>
                <a:cs typeface="Calibri"/>
                <a:sym typeface="Calibri"/>
              </a:rPr>
              <a:t>in a conceptual gesture that connects tradition with contemporary social concerns. </a:t>
            </a:r>
            <a:endParaRPr sz="2000">
              <a:solidFill>
                <a:schemeClr val="dk1"/>
              </a:solidFill>
              <a:latin typeface="Calibri"/>
              <a:ea typeface="Calibri"/>
              <a:cs typeface="Calibri"/>
              <a:sym typeface="Calibri"/>
            </a:endParaRPr>
          </a:p>
          <a:p>
            <a:pPr marL="457200" lvl="0" indent="-228600" algn="l" rtl="0">
              <a:lnSpc>
                <a:spcPct val="90000"/>
              </a:lnSpc>
              <a:spcBef>
                <a:spcPts val="0"/>
              </a:spcBef>
              <a:spcAft>
                <a:spcPts val="0"/>
              </a:spcAft>
              <a:buNone/>
            </a:pPr>
            <a:endParaRPr sz="2000">
              <a:solidFill>
                <a:schemeClr val="dk1"/>
              </a:solidFill>
              <a:latin typeface="Calibri"/>
              <a:ea typeface="Calibri"/>
              <a:cs typeface="Calibri"/>
              <a:sym typeface="Calibri"/>
            </a:endParaRPr>
          </a:p>
        </p:txBody>
      </p:sp>
      <p:sp>
        <p:nvSpPr>
          <p:cNvPr id="390" name="Google Shape;390;p48"/>
          <p:cNvSpPr txBox="1"/>
          <p:nvPr/>
        </p:nvSpPr>
        <p:spPr>
          <a:xfrm>
            <a:off x="9024575" y="1276475"/>
            <a:ext cx="3000000" cy="3232500"/>
          </a:xfrm>
          <a:prstGeom prst="rect">
            <a:avLst/>
          </a:prstGeom>
          <a:noFill/>
          <a:ln>
            <a:noFill/>
          </a:ln>
        </p:spPr>
        <p:txBody>
          <a:bodyPr spcFirstLastPara="1" wrap="square" lIns="91425" tIns="91425" rIns="91425" bIns="91425" anchor="t" anchorCtr="0">
            <a:spAutoFit/>
          </a:bodyPr>
          <a:lstStyle/>
          <a:p>
            <a:pPr marL="457200" lvl="0" indent="-228600" algn="l" rtl="0">
              <a:lnSpc>
                <a:spcPct val="90000"/>
              </a:lnSpc>
              <a:spcBef>
                <a:spcPts val="0"/>
              </a:spcBef>
              <a:spcAft>
                <a:spcPts val="0"/>
              </a:spcAft>
              <a:buNone/>
            </a:pPr>
            <a:endParaRPr sz="2000">
              <a:solidFill>
                <a:schemeClr val="dk1"/>
              </a:solidFill>
              <a:latin typeface="Calibri"/>
              <a:ea typeface="Calibri"/>
              <a:cs typeface="Calibri"/>
              <a:sym typeface="Calibri"/>
            </a:endParaRPr>
          </a:p>
          <a:p>
            <a:pPr marL="457200" lvl="0" indent="-228600" algn="l" rtl="0">
              <a:lnSpc>
                <a:spcPct val="90000"/>
              </a:lnSpc>
              <a:spcBef>
                <a:spcPts val="0"/>
              </a:spcBef>
              <a:spcAft>
                <a:spcPts val="0"/>
              </a:spcAft>
              <a:buNone/>
            </a:pPr>
            <a:r>
              <a:rPr lang="en-US" sz="2000">
                <a:solidFill>
                  <a:schemeClr val="dk1"/>
                </a:solidFill>
                <a:latin typeface="Calibri"/>
                <a:ea typeface="Calibri"/>
                <a:cs typeface="Calibri"/>
                <a:sym typeface="Calibri"/>
              </a:rPr>
              <a:t>Employ </a:t>
            </a:r>
            <a:r>
              <a:rPr lang="en-US" sz="2000" b="1">
                <a:solidFill>
                  <a:schemeClr val="dk1"/>
                </a:solidFill>
                <a:latin typeface="Calibri"/>
                <a:ea typeface="Calibri"/>
                <a:cs typeface="Calibri"/>
                <a:sym typeface="Calibri"/>
              </a:rPr>
              <a:t>sarcasm</a:t>
            </a:r>
            <a:r>
              <a:rPr lang="en-US" sz="2000">
                <a:solidFill>
                  <a:schemeClr val="dk1"/>
                </a:solidFill>
                <a:latin typeface="Calibri"/>
                <a:ea typeface="Calibri"/>
                <a:cs typeface="Calibri"/>
                <a:sym typeface="Calibri"/>
              </a:rPr>
              <a:t>, </a:t>
            </a:r>
            <a:r>
              <a:rPr lang="en-US" sz="2000" b="1">
                <a:solidFill>
                  <a:schemeClr val="dk1"/>
                </a:solidFill>
                <a:latin typeface="Calibri"/>
                <a:ea typeface="Calibri"/>
                <a:cs typeface="Calibri"/>
                <a:sym typeface="Calibri"/>
              </a:rPr>
              <a:t>juxtaposition</a:t>
            </a:r>
            <a:r>
              <a:rPr lang="en-US" sz="2000">
                <a:solidFill>
                  <a:schemeClr val="dk1"/>
                </a:solidFill>
                <a:latin typeface="Calibri"/>
                <a:ea typeface="Calibri"/>
                <a:cs typeface="Calibri"/>
                <a:sym typeface="Calibri"/>
              </a:rPr>
              <a:t>, and </a:t>
            </a:r>
            <a:r>
              <a:rPr lang="en-US" sz="2000" b="1">
                <a:solidFill>
                  <a:schemeClr val="dk1"/>
                </a:solidFill>
                <a:latin typeface="Calibri"/>
                <a:ea typeface="Calibri"/>
                <a:cs typeface="Calibri"/>
                <a:sym typeface="Calibri"/>
              </a:rPr>
              <a:t>repetition</a:t>
            </a:r>
            <a:r>
              <a:rPr lang="en-US" sz="2000">
                <a:solidFill>
                  <a:schemeClr val="dk1"/>
                </a:solidFill>
                <a:latin typeface="Calibri"/>
                <a:ea typeface="Calibri"/>
                <a:cs typeface="Calibri"/>
                <a:sym typeface="Calibri"/>
              </a:rPr>
              <a:t> to reinvigorate the potency and symbolism of traditional images and to reframe the familiar with minimal means. </a:t>
            </a:r>
            <a:endParaRPr sz="2000">
              <a:solidFill>
                <a:schemeClr val="dk1"/>
              </a:solidFill>
              <a:latin typeface="Calibri"/>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49"/>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FFFFFF"/>
              </a:buClr>
              <a:buSzPts val="4000"/>
              <a:buFont typeface="Calibri"/>
              <a:buNone/>
            </a:pPr>
            <a:r>
              <a:rPr lang="en-US">
                <a:solidFill>
                  <a:schemeClr val="lt1"/>
                </a:solidFill>
              </a:rPr>
              <a:t>Student Project</a:t>
            </a:r>
            <a:endParaRPr/>
          </a:p>
        </p:txBody>
      </p:sp>
      <p:sp>
        <p:nvSpPr>
          <p:cNvPr id="396" name="Google Shape;396;p49"/>
          <p:cNvSpPr txBox="1"/>
          <p:nvPr/>
        </p:nvSpPr>
        <p:spPr>
          <a:xfrm>
            <a:off x="6840575" y="1287114"/>
            <a:ext cx="5040900" cy="3493200"/>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chemeClr val="dk1"/>
              </a:buClr>
              <a:buSzPts val="2500"/>
              <a:buFont typeface="Arial"/>
              <a:buNone/>
            </a:pPr>
            <a:r>
              <a:rPr lang="en-US" sz="4000" b="1" i="0" u="none" strike="noStrike" cap="none">
                <a:solidFill>
                  <a:srgbClr val="000090"/>
                </a:solidFill>
                <a:latin typeface="Calibri"/>
                <a:ea typeface="Calibri"/>
                <a:cs typeface="Calibri"/>
                <a:sym typeface="Calibri"/>
              </a:rPr>
              <a:t>Step 5</a:t>
            </a:r>
            <a:endParaRPr sz="4000"/>
          </a:p>
          <a:p>
            <a:pPr marL="0" marR="0" lvl="0" indent="0" algn="ctr" rtl="0">
              <a:lnSpc>
                <a:spcPct val="90000"/>
              </a:lnSpc>
              <a:spcBef>
                <a:spcPts val="0"/>
              </a:spcBef>
              <a:spcAft>
                <a:spcPts val="0"/>
              </a:spcAft>
              <a:buClr>
                <a:schemeClr val="dk1"/>
              </a:buClr>
              <a:buSzPts val="2500"/>
              <a:buFont typeface="Arial"/>
              <a:buNone/>
            </a:pPr>
            <a:endParaRPr sz="2800" b="1" i="0" u="none" strike="noStrike" cap="none">
              <a:solidFill>
                <a:srgbClr val="000090"/>
              </a:solidFill>
              <a:latin typeface="Calibri"/>
              <a:ea typeface="Calibri"/>
              <a:cs typeface="Calibri"/>
              <a:sym typeface="Calibri"/>
            </a:endParaRPr>
          </a:p>
          <a:p>
            <a:pPr marL="0" marR="0" lvl="0" indent="0" algn="ctr" rtl="0">
              <a:lnSpc>
                <a:spcPct val="90000"/>
              </a:lnSpc>
              <a:spcBef>
                <a:spcPts val="0"/>
              </a:spcBef>
              <a:spcAft>
                <a:spcPts val="0"/>
              </a:spcAft>
              <a:buClr>
                <a:schemeClr val="dk1"/>
              </a:buClr>
              <a:buSzPts val="2500"/>
              <a:buFont typeface="Arial"/>
              <a:buNone/>
            </a:pPr>
            <a:r>
              <a:rPr lang="en-US" sz="2800" b="0" i="0" u="none" strike="noStrike" cap="none">
                <a:solidFill>
                  <a:schemeClr val="dk1"/>
                </a:solidFill>
                <a:latin typeface="Calibri"/>
                <a:ea typeface="Calibri"/>
                <a:cs typeface="Calibri"/>
                <a:sym typeface="Calibri"/>
              </a:rPr>
              <a:t>Finalize ideas and scan objects to Google Drawings make alterations to create a new meaning.</a:t>
            </a:r>
            <a:endParaRPr/>
          </a:p>
          <a:p>
            <a:pPr marL="0" marR="0" lvl="0" indent="0" algn="l" rtl="0">
              <a:lnSpc>
                <a:spcPct val="90000"/>
              </a:lnSpc>
              <a:spcBef>
                <a:spcPts val="0"/>
              </a:spcBef>
              <a:spcAft>
                <a:spcPts val="0"/>
              </a:spcAft>
              <a:buClr>
                <a:schemeClr val="dk1"/>
              </a:buClr>
              <a:buSzPts val="2500"/>
              <a:buFont typeface="Arial"/>
              <a:buNone/>
            </a:pPr>
            <a:endParaRPr sz="3200" b="0" i="0" u="none" strike="noStrike" cap="none">
              <a:solidFill>
                <a:schemeClr val="dk1"/>
              </a:solidFill>
              <a:latin typeface="Calibri"/>
              <a:ea typeface="Calibri"/>
              <a:cs typeface="Calibri"/>
              <a:sym typeface="Calibri"/>
            </a:endParaRPr>
          </a:p>
        </p:txBody>
      </p:sp>
      <p:pic>
        <p:nvPicPr>
          <p:cNvPr id="397" name="Google Shape;397;p49"/>
          <p:cNvPicPr preferRelativeResize="0"/>
          <p:nvPr/>
        </p:nvPicPr>
        <p:blipFill>
          <a:blip r:embed="rId3">
            <a:alphaModFix/>
          </a:blip>
          <a:stretch>
            <a:fillRect/>
          </a:stretch>
        </p:blipFill>
        <p:spPr>
          <a:xfrm>
            <a:off x="304800" y="1576967"/>
            <a:ext cx="6197601" cy="4164013"/>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50"/>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FFFFFF"/>
              </a:buClr>
              <a:buSzPts val="4000"/>
              <a:buFont typeface="Calibri"/>
              <a:buNone/>
            </a:pPr>
            <a:r>
              <a:rPr lang="en-US">
                <a:solidFill>
                  <a:schemeClr val="lt1"/>
                </a:solidFill>
              </a:rPr>
              <a:t>Student Project</a:t>
            </a:r>
            <a:endParaRPr/>
          </a:p>
        </p:txBody>
      </p:sp>
      <p:sp>
        <p:nvSpPr>
          <p:cNvPr id="403" name="Google Shape;403;p50"/>
          <p:cNvSpPr txBox="1"/>
          <p:nvPr/>
        </p:nvSpPr>
        <p:spPr>
          <a:xfrm>
            <a:off x="6399975" y="1682389"/>
            <a:ext cx="5040900" cy="3493200"/>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chemeClr val="dk1"/>
              </a:buClr>
              <a:buSzPts val="2500"/>
              <a:buFont typeface="Arial"/>
              <a:buNone/>
            </a:pPr>
            <a:r>
              <a:rPr lang="en-US" sz="4000" b="1" i="0" u="none" strike="noStrike" cap="none">
                <a:solidFill>
                  <a:srgbClr val="000090"/>
                </a:solidFill>
                <a:latin typeface="Calibri"/>
                <a:ea typeface="Calibri"/>
                <a:cs typeface="Calibri"/>
                <a:sym typeface="Calibri"/>
              </a:rPr>
              <a:t>Step 6</a:t>
            </a:r>
            <a:endParaRPr sz="4000"/>
          </a:p>
          <a:p>
            <a:pPr marL="0" marR="0" lvl="0" indent="0" algn="ctr" rtl="0">
              <a:lnSpc>
                <a:spcPct val="90000"/>
              </a:lnSpc>
              <a:spcBef>
                <a:spcPts val="0"/>
              </a:spcBef>
              <a:spcAft>
                <a:spcPts val="0"/>
              </a:spcAft>
              <a:buClr>
                <a:schemeClr val="dk1"/>
              </a:buClr>
              <a:buSzPts val="2500"/>
              <a:buFont typeface="Arial"/>
              <a:buNone/>
            </a:pPr>
            <a:endParaRPr sz="2800" b="1" i="0" u="none" strike="noStrike" cap="none">
              <a:solidFill>
                <a:srgbClr val="000090"/>
              </a:solidFill>
              <a:latin typeface="Calibri"/>
              <a:ea typeface="Calibri"/>
              <a:cs typeface="Calibri"/>
              <a:sym typeface="Calibri"/>
            </a:endParaRPr>
          </a:p>
          <a:p>
            <a:pPr marL="0" marR="0" lvl="0" indent="0" algn="ctr" rtl="0">
              <a:lnSpc>
                <a:spcPct val="90000"/>
              </a:lnSpc>
              <a:spcBef>
                <a:spcPts val="0"/>
              </a:spcBef>
              <a:spcAft>
                <a:spcPts val="0"/>
              </a:spcAft>
              <a:buClr>
                <a:schemeClr val="dk1"/>
              </a:buClr>
              <a:buSzPts val="2500"/>
              <a:buFont typeface="Arial"/>
              <a:buNone/>
            </a:pPr>
            <a:r>
              <a:rPr lang="en-US" sz="2800" b="0" i="0" u="none" strike="noStrike" cap="none">
                <a:solidFill>
                  <a:schemeClr val="dk1"/>
                </a:solidFill>
                <a:latin typeface="Calibri"/>
                <a:ea typeface="Calibri"/>
                <a:cs typeface="Calibri"/>
                <a:sym typeface="Calibri"/>
              </a:rPr>
              <a:t>Print your three drawings, write brief artist </a:t>
            </a:r>
            <a:r>
              <a:rPr lang="en-US" sz="2800">
                <a:solidFill>
                  <a:schemeClr val="dk1"/>
                </a:solidFill>
                <a:latin typeface="Calibri"/>
                <a:ea typeface="Calibri"/>
                <a:cs typeface="Calibri"/>
                <a:sym typeface="Calibri"/>
              </a:rPr>
              <a:t>statements,</a:t>
            </a:r>
            <a:r>
              <a:rPr lang="en-US" sz="2800" b="0" i="0" u="none" strike="noStrike" cap="none">
                <a:solidFill>
                  <a:schemeClr val="dk1"/>
                </a:solidFill>
                <a:latin typeface="Calibri"/>
                <a:ea typeface="Calibri"/>
                <a:cs typeface="Calibri"/>
                <a:sym typeface="Calibri"/>
              </a:rPr>
              <a:t> and submit with completed Project Worksheet.</a:t>
            </a:r>
            <a:endParaRPr sz="28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2500"/>
              <a:buFont typeface="Arial"/>
              <a:buNone/>
            </a:pPr>
            <a:endParaRPr sz="2800">
              <a:solidFill>
                <a:schemeClr val="dk1"/>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2500"/>
              <a:buFont typeface="Arial"/>
              <a:buNone/>
            </a:pPr>
            <a:endParaRPr sz="3200" b="0" i="0" u="none" strike="noStrike" cap="none">
              <a:solidFill>
                <a:schemeClr val="dk1"/>
              </a:solidFill>
              <a:latin typeface="Calibri"/>
              <a:ea typeface="Calibri"/>
              <a:cs typeface="Calibri"/>
              <a:sym typeface="Calibri"/>
            </a:endParaRPr>
          </a:p>
        </p:txBody>
      </p:sp>
      <p:pic>
        <p:nvPicPr>
          <p:cNvPr id="404" name="Google Shape;404;p50"/>
          <p:cNvPicPr preferRelativeResize="0"/>
          <p:nvPr/>
        </p:nvPicPr>
        <p:blipFill>
          <a:blip r:embed="rId3">
            <a:alphaModFix/>
          </a:blip>
          <a:stretch>
            <a:fillRect/>
          </a:stretch>
        </p:blipFill>
        <p:spPr>
          <a:xfrm>
            <a:off x="1104900" y="1094617"/>
            <a:ext cx="4600156" cy="5588558"/>
          </a:xfrm>
          <a:prstGeom prst="rect">
            <a:avLst/>
          </a:prstGeom>
          <a:noFill/>
          <a:ln w="38100" cap="flat" cmpd="sng">
            <a:solidFill>
              <a:schemeClr val="dk2"/>
            </a:solidFill>
            <a:prstDash val="solid"/>
            <a:round/>
            <a:headEnd type="none" w="sm" len="sm"/>
            <a:tailEnd type="none" w="sm" len="sm"/>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Google Shape;62;ga890ef64bd_0_28"/>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Vocabulary</a:t>
            </a:r>
            <a:endParaRPr/>
          </a:p>
        </p:txBody>
      </p:sp>
      <p:sp>
        <p:nvSpPr>
          <p:cNvPr id="63" name="Google Shape;63;ga890ef64bd_0_28"/>
          <p:cNvSpPr txBox="1">
            <a:spLocks noGrp="1"/>
          </p:cNvSpPr>
          <p:nvPr>
            <p:ph type="body" idx="1"/>
          </p:nvPr>
        </p:nvSpPr>
        <p:spPr>
          <a:xfrm>
            <a:off x="75531" y="1268285"/>
            <a:ext cx="11645413" cy="26349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0"/>
              </a:spcBef>
              <a:spcAft>
                <a:spcPts val="0"/>
              </a:spcAft>
              <a:buClr>
                <a:schemeClr val="dk1"/>
              </a:buClr>
              <a:buSzPts val="2500"/>
              <a:buFont typeface="Arial"/>
              <a:buNone/>
            </a:pPr>
            <a:r>
              <a:rPr lang="en-US" b="1"/>
              <a:t>Conceptual art </a:t>
            </a:r>
            <a:r>
              <a:rPr lang="en-US"/>
              <a:t>- art in which the idea or concept presented by the artist is considered more important than its appearance or execution.</a:t>
            </a:r>
            <a:endParaRPr/>
          </a:p>
          <a:p>
            <a:pPr marL="457200" marR="0" lvl="0" indent="-228600" algn="l" rtl="0">
              <a:lnSpc>
                <a:spcPct val="90000"/>
              </a:lnSpc>
              <a:spcBef>
                <a:spcPts val="0"/>
              </a:spcBef>
              <a:spcAft>
                <a:spcPts val="0"/>
              </a:spcAft>
              <a:buClr>
                <a:schemeClr val="dk1"/>
              </a:buClr>
              <a:buSzPts val="2500"/>
              <a:buFont typeface="Arial"/>
              <a:buNone/>
            </a:pPr>
            <a:r>
              <a:rPr lang="en-US" b="1"/>
              <a:t> </a:t>
            </a:r>
            <a:endParaRPr/>
          </a:p>
          <a:p>
            <a:pPr marL="457200" marR="0" lvl="0" indent="-228600" algn="l" rtl="0">
              <a:lnSpc>
                <a:spcPct val="90000"/>
              </a:lnSpc>
              <a:spcBef>
                <a:spcPts val="0"/>
              </a:spcBef>
              <a:spcAft>
                <a:spcPts val="0"/>
              </a:spcAft>
              <a:buClr>
                <a:schemeClr val="dk1"/>
              </a:buClr>
              <a:buSzPts val="2500"/>
              <a:buFont typeface="Arial"/>
              <a:buNone/>
            </a:pPr>
            <a:r>
              <a:rPr lang="en-US" b="1"/>
              <a:t>Appropriation </a:t>
            </a:r>
            <a:r>
              <a:rPr lang="en-US"/>
              <a:t>- In terms of art is the practice of using pre-existing objects and images in an artwork without really altering the originals. Example is Andy Warhol’s Campbell’s Soup Cans.</a:t>
            </a:r>
            <a:endParaRPr/>
          </a:p>
          <a:p>
            <a:pPr marL="457200" marR="0" lvl="0" indent="-228600" algn="l" rtl="0">
              <a:lnSpc>
                <a:spcPct val="90000"/>
              </a:lnSpc>
              <a:spcBef>
                <a:spcPts val="0"/>
              </a:spcBef>
              <a:spcAft>
                <a:spcPts val="0"/>
              </a:spcAft>
              <a:buClr>
                <a:schemeClr val="dk1"/>
              </a:buClr>
              <a:buSzPts val="2500"/>
              <a:buFont typeface="Arial"/>
              <a:buNone/>
            </a:pPr>
            <a:endParaRPr b="1"/>
          </a:p>
          <a:p>
            <a:pPr marL="457200" marR="0" lvl="0" indent="-228600" algn="l" rtl="0">
              <a:lnSpc>
                <a:spcPct val="90000"/>
              </a:lnSpc>
              <a:spcBef>
                <a:spcPts val="0"/>
              </a:spcBef>
              <a:spcAft>
                <a:spcPts val="0"/>
              </a:spcAft>
              <a:buClr>
                <a:schemeClr val="dk1"/>
              </a:buClr>
              <a:buSzPts val="2500"/>
              <a:buFont typeface="Arial"/>
              <a:buNone/>
            </a:pPr>
            <a:r>
              <a:rPr lang="en-US" b="1"/>
              <a:t>Visual Analysis - </a:t>
            </a:r>
            <a:r>
              <a:rPr lang="en-US"/>
              <a:t>a method of understanding art that focuses on an artwork's </a:t>
            </a:r>
            <a:r>
              <a:rPr lang="en-US" b="1"/>
              <a:t>visual </a:t>
            </a:r>
            <a:r>
              <a:rPr lang="en-US"/>
              <a:t>elements, such as color, line, texture, and scale in order to suggest a particular meaning.</a:t>
            </a:r>
            <a:endParaRPr/>
          </a:p>
          <a:p>
            <a:pPr marL="457200" marR="0" lvl="0" indent="-228600" algn="l" rtl="0">
              <a:lnSpc>
                <a:spcPct val="90000"/>
              </a:lnSpc>
              <a:spcBef>
                <a:spcPts val="0"/>
              </a:spcBef>
              <a:spcAft>
                <a:spcPts val="0"/>
              </a:spcAft>
              <a:buClr>
                <a:schemeClr val="dk1"/>
              </a:buClr>
              <a:buSzPts val="2500"/>
              <a:buFont typeface="Arial"/>
              <a:buNone/>
            </a:pPr>
            <a:endParaRPr b="1"/>
          </a:p>
          <a:p>
            <a:pPr marL="457200" marR="0" lvl="0" indent="-228600" algn="l" rtl="0">
              <a:lnSpc>
                <a:spcPct val="90000"/>
              </a:lnSpc>
              <a:spcBef>
                <a:spcPts val="0"/>
              </a:spcBef>
              <a:spcAft>
                <a:spcPts val="0"/>
              </a:spcAft>
              <a:buClr>
                <a:schemeClr val="dk1"/>
              </a:buClr>
              <a:buSzPts val="2500"/>
              <a:buFont typeface="Arial"/>
              <a:buNone/>
            </a:pPr>
            <a:r>
              <a:rPr lang="en-US" b="1"/>
              <a:t>Art Criticism - </a:t>
            </a:r>
            <a:r>
              <a:rPr lang="en-US"/>
              <a:t>responding to, interpreting meaning, and making critical judgments about specific works of art.</a:t>
            </a:r>
            <a:endParaRPr/>
          </a:p>
          <a:p>
            <a:pPr marL="457200" marR="0" lvl="0" indent="-228600" algn="l" rtl="0">
              <a:lnSpc>
                <a:spcPct val="90000"/>
              </a:lnSpc>
              <a:spcBef>
                <a:spcPts val="0"/>
              </a:spcBef>
              <a:spcAft>
                <a:spcPts val="0"/>
              </a:spcAft>
              <a:buClr>
                <a:schemeClr val="dk1"/>
              </a:buClr>
              <a:buSzPts val="2500"/>
              <a:buFont typeface="Arial"/>
              <a:buNone/>
            </a:pPr>
            <a:endParaRPr/>
          </a:p>
          <a:p>
            <a:pPr marL="457200" marR="0" lvl="0" indent="-228600" algn="l" rtl="0">
              <a:lnSpc>
                <a:spcPct val="90000"/>
              </a:lnSpc>
              <a:spcBef>
                <a:spcPts val="0"/>
              </a:spcBef>
              <a:spcAft>
                <a:spcPts val="0"/>
              </a:spcAft>
              <a:buClr>
                <a:schemeClr val="dk1"/>
              </a:buClr>
              <a:buSzPts val="2500"/>
              <a:buFont typeface="Arial"/>
              <a:buNone/>
            </a:pPr>
            <a:r>
              <a:rPr lang="en-US" b="1"/>
              <a:t> </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p51"/>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FFFFFF"/>
              </a:buClr>
              <a:buSzPts val="4000"/>
              <a:buFont typeface="Calibri"/>
              <a:buNone/>
            </a:pPr>
            <a:r>
              <a:rPr lang="en-US"/>
              <a:t>Use the Project Rubric to Assess Student Project</a:t>
            </a:r>
            <a:br>
              <a:rPr lang="en-US" b="0"/>
            </a:br>
            <a:br>
              <a:rPr lang="en-US"/>
            </a:br>
            <a:endParaRPr/>
          </a:p>
        </p:txBody>
      </p:sp>
      <p:pic>
        <p:nvPicPr>
          <p:cNvPr id="410" name="Google Shape;410;p51"/>
          <p:cNvPicPr preferRelativeResize="0"/>
          <p:nvPr/>
        </p:nvPicPr>
        <p:blipFill rotWithShape="1">
          <a:blip r:embed="rId3">
            <a:alphaModFix/>
          </a:blip>
          <a:srcRect/>
          <a:stretch/>
        </p:blipFill>
        <p:spPr>
          <a:xfrm>
            <a:off x="2774197" y="862152"/>
            <a:ext cx="7759332" cy="5995847"/>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aebf647824_0_0"/>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Distance Learning Accommodations </a:t>
            </a:r>
            <a:endParaRPr/>
          </a:p>
        </p:txBody>
      </p:sp>
      <p:sp>
        <p:nvSpPr>
          <p:cNvPr id="416" name="Google Shape;416;gaebf647824_0_0"/>
          <p:cNvSpPr txBox="1"/>
          <p:nvPr/>
        </p:nvSpPr>
        <p:spPr>
          <a:xfrm>
            <a:off x="1338531" y="2391328"/>
            <a:ext cx="9590400" cy="2634900"/>
          </a:xfrm>
          <a:prstGeom prst="rect">
            <a:avLst/>
          </a:prstGeom>
          <a:noFill/>
          <a:ln>
            <a:noFill/>
          </a:ln>
        </p:spPr>
        <p:txBody>
          <a:bodyPr spcFirstLastPara="1" wrap="square" lIns="91425" tIns="45700" rIns="91425" bIns="45700" anchor="t" anchorCtr="0">
            <a:noAutofit/>
          </a:bodyPr>
          <a:lstStyle/>
          <a:p>
            <a:pPr marL="571500" lvl="0" indent="-342900" algn="l" rtl="0">
              <a:lnSpc>
                <a:spcPct val="90000"/>
              </a:lnSpc>
              <a:spcBef>
                <a:spcPts val="0"/>
              </a:spcBef>
              <a:spcAft>
                <a:spcPts val="0"/>
              </a:spcAft>
              <a:buClr>
                <a:srgbClr val="FF0000"/>
              </a:buClr>
              <a:buSzPts val="2500"/>
              <a:buFont typeface="Noto Sans Symbols"/>
              <a:buChar char="▪"/>
            </a:pPr>
            <a:r>
              <a:rPr lang="en-US" sz="2500">
                <a:solidFill>
                  <a:srgbClr val="000000"/>
                </a:solidFill>
                <a:latin typeface="Calibri"/>
                <a:ea typeface="Calibri"/>
                <a:cs typeface="Calibri"/>
                <a:sym typeface="Calibri"/>
              </a:rPr>
              <a:t>Push out Key Exercises to students synchronously using video conferencing software</a:t>
            </a:r>
            <a:endParaRPr sz="2500">
              <a:solidFill>
                <a:srgbClr val="000000"/>
              </a:solidFill>
              <a:latin typeface="Calibri"/>
              <a:ea typeface="Calibri"/>
              <a:cs typeface="Calibri"/>
              <a:sym typeface="Calibri"/>
            </a:endParaRPr>
          </a:p>
          <a:p>
            <a:pPr marL="571500" lvl="0" indent="-342900" algn="l" rtl="0">
              <a:lnSpc>
                <a:spcPct val="90000"/>
              </a:lnSpc>
              <a:spcBef>
                <a:spcPts val="0"/>
              </a:spcBef>
              <a:spcAft>
                <a:spcPts val="0"/>
              </a:spcAft>
              <a:buClr>
                <a:srgbClr val="FF0000"/>
              </a:buClr>
              <a:buSzPts val="2500"/>
              <a:buFont typeface="Noto Sans Symbols"/>
              <a:buChar char="▪"/>
            </a:pPr>
            <a:r>
              <a:rPr lang="en-US" sz="2500">
                <a:solidFill>
                  <a:srgbClr val="000000"/>
                </a:solidFill>
                <a:latin typeface="Calibri"/>
                <a:ea typeface="Calibri"/>
                <a:cs typeface="Calibri"/>
                <a:sym typeface="Calibri"/>
              </a:rPr>
              <a:t>Push out Key Exercises to students asynchronously using an online learning platform</a:t>
            </a:r>
            <a:endParaRPr sz="2500">
              <a:solidFill>
                <a:srgbClr val="000000"/>
              </a:solidFill>
              <a:latin typeface="Calibri"/>
              <a:ea typeface="Calibri"/>
              <a:cs typeface="Calibri"/>
              <a:sym typeface="Calibri"/>
            </a:endParaRPr>
          </a:p>
          <a:p>
            <a:pPr marL="571500" lvl="0" indent="-342900" algn="l" rtl="0">
              <a:lnSpc>
                <a:spcPct val="90000"/>
              </a:lnSpc>
              <a:spcBef>
                <a:spcPts val="0"/>
              </a:spcBef>
              <a:spcAft>
                <a:spcPts val="0"/>
              </a:spcAft>
              <a:buClr>
                <a:srgbClr val="FF0000"/>
              </a:buClr>
              <a:buSzPts val="2500"/>
              <a:buFont typeface="Noto Sans Symbols"/>
              <a:buChar char="▪"/>
            </a:pPr>
            <a:r>
              <a:rPr lang="en-US" sz="2500">
                <a:solidFill>
                  <a:srgbClr val="000000"/>
                </a:solidFill>
                <a:latin typeface="Calibri"/>
                <a:ea typeface="Calibri"/>
                <a:cs typeface="Calibri"/>
                <a:sym typeface="Calibri"/>
              </a:rPr>
              <a:t>Provide take-home kits of art materials to students</a:t>
            </a:r>
            <a:endParaRPr sz="2500">
              <a:solidFill>
                <a:srgbClr val="000000"/>
              </a:solidFill>
              <a:latin typeface="Calibri"/>
              <a:ea typeface="Calibri"/>
              <a:cs typeface="Calibri"/>
              <a:sym typeface="Calibri"/>
            </a:endParaRPr>
          </a:p>
          <a:p>
            <a:pPr marL="571500" lvl="0" indent="-342900" algn="l" rtl="0">
              <a:lnSpc>
                <a:spcPct val="90000"/>
              </a:lnSpc>
              <a:spcBef>
                <a:spcPts val="0"/>
              </a:spcBef>
              <a:spcAft>
                <a:spcPts val="0"/>
              </a:spcAft>
              <a:buClr>
                <a:srgbClr val="FF0000"/>
              </a:buClr>
              <a:buSzPts val="2500"/>
              <a:buFont typeface="Noto Sans Symbols"/>
              <a:buChar char="▪"/>
            </a:pPr>
            <a:r>
              <a:rPr lang="en-US" sz="2500">
                <a:solidFill>
                  <a:srgbClr val="000000"/>
                </a:solidFill>
                <a:latin typeface="Calibri"/>
                <a:ea typeface="Calibri"/>
                <a:cs typeface="Calibri"/>
                <a:sym typeface="Calibri"/>
              </a:rPr>
              <a:t>Push out Student Project to students synchronously using video conferencing software</a:t>
            </a:r>
            <a:endParaRPr sz="2500">
              <a:solidFill>
                <a:srgbClr val="000000"/>
              </a:solidFill>
              <a:latin typeface="Calibri"/>
              <a:ea typeface="Calibri"/>
              <a:cs typeface="Calibri"/>
              <a:sym typeface="Calibri"/>
            </a:endParaRPr>
          </a:p>
          <a:p>
            <a:pPr marL="571500" lvl="0" indent="-342900" algn="l" rtl="0">
              <a:lnSpc>
                <a:spcPct val="90000"/>
              </a:lnSpc>
              <a:spcBef>
                <a:spcPts val="0"/>
              </a:spcBef>
              <a:spcAft>
                <a:spcPts val="0"/>
              </a:spcAft>
              <a:buClr>
                <a:srgbClr val="FF0000"/>
              </a:buClr>
              <a:buSzPts val="2500"/>
              <a:buFont typeface="Noto Sans Symbols"/>
              <a:buChar char="▪"/>
            </a:pPr>
            <a:r>
              <a:rPr lang="en-US" sz="2500">
                <a:solidFill>
                  <a:srgbClr val="000000"/>
                </a:solidFill>
                <a:latin typeface="Calibri"/>
                <a:ea typeface="Calibri"/>
                <a:cs typeface="Calibri"/>
                <a:sym typeface="Calibri"/>
              </a:rPr>
              <a:t>Push out Student Project to students asynchronously using an online learning platform</a:t>
            </a:r>
            <a:endParaRPr sz="2500">
              <a:solidFill>
                <a:srgbClr val="000000"/>
              </a:solidFill>
              <a:latin typeface="Calibri"/>
              <a:ea typeface="Calibri"/>
              <a:cs typeface="Calibri"/>
              <a:sym typeface="Calibri"/>
            </a:endParaRPr>
          </a:p>
          <a:p>
            <a:pPr marL="571500" lvl="0" indent="-342900" algn="l" rtl="0">
              <a:lnSpc>
                <a:spcPct val="90000"/>
              </a:lnSpc>
              <a:spcBef>
                <a:spcPts val="0"/>
              </a:spcBef>
              <a:spcAft>
                <a:spcPts val="0"/>
              </a:spcAft>
              <a:buClr>
                <a:srgbClr val="FF0000"/>
              </a:buClr>
              <a:buSzPts val="2500"/>
              <a:buFont typeface="Noto Sans Symbols"/>
              <a:buChar char="▪"/>
            </a:pPr>
            <a:r>
              <a:rPr lang="en-US" sz="2500">
                <a:solidFill>
                  <a:srgbClr val="000000"/>
                </a:solidFill>
                <a:latin typeface="Calibri"/>
                <a:ea typeface="Calibri"/>
                <a:cs typeface="Calibri"/>
                <a:sym typeface="Calibri"/>
              </a:rPr>
              <a:t>Students can turn artwork in for assessment using a photograph of artwork and an online learning platform</a:t>
            </a:r>
            <a:endParaRPr sz="2500">
              <a:solidFill>
                <a:srgbClr val="000000"/>
              </a:solidFill>
              <a:latin typeface="Calibri"/>
              <a:ea typeface="Calibri"/>
              <a:cs typeface="Calibri"/>
              <a:sym typeface="Calibri"/>
            </a:endParaRPr>
          </a:p>
          <a:p>
            <a:pPr marL="0" lvl="0" indent="0" algn="l" rtl="0">
              <a:lnSpc>
                <a:spcPct val="90000"/>
              </a:lnSpc>
              <a:spcBef>
                <a:spcPts val="0"/>
              </a:spcBef>
              <a:spcAft>
                <a:spcPts val="0"/>
              </a:spcAft>
              <a:buNone/>
            </a:pPr>
            <a:endParaRPr sz="2500">
              <a:solidFill>
                <a:srgbClr val="000000"/>
              </a:solidFill>
              <a:latin typeface="Calibri"/>
              <a:ea typeface="Calibri"/>
              <a:cs typeface="Calibri"/>
              <a:sym typeface="Calibri"/>
            </a:endParaRPr>
          </a:p>
        </p:txBody>
      </p:sp>
      <p:sp>
        <p:nvSpPr>
          <p:cNvPr id="417" name="Google Shape;417;gaebf647824_0_0"/>
          <p:cNvSpPr txBox="1"/>
          <p:nvPr/>
        </p:nvSpPr>
        <p:spPr>
          <a:xfrm>
            <a:off x="1338531" y="1080756"/>
            <a:ext cx="9590400" cy="977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None/>
            </a:pPr>
            <a:r>
              <a:rPr lang="en-US" sz="3200" b="1">
                <a:solidFill>
                  <a:srgbClr val="000098"/>
                </a:solidFill>
                <a:latin typeface="Calibri"/>
                <a:ea typeface="Calibri"/>
                <a:cs typeface="Calibri"/>
                <a:sym typeface="Calibri"/>
              </a:rPr>
              <a:t>The following steps can be taken to adapt this unit for distance learning</a:t>
            </a:r>
            <a:endParaRPr sz="3200" b="1">
              <a:solidFill>
                <a:srgbClr val="000098"/>
              </a:solidFill>
              <a:latin typeface="Calibri"/>
              <a:ea typeface="Calibri"/>
              <a:cs typeface="Calibri"/>
              <a:sym typeface="Calibri"/>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21"/>
        <p:cNvGrpSpPr/>
        <p:nvPr/>
      </p:nvGrpSpPr>
      <p:grpSpPr>
        <a:xfrm>
          <a:off x="0" y="0"/>
          <a:ext cx="0" cy="0"/>
          <a:chOff x="0" y="0"/>
          <a:chExt cx="0" cy="0"/>
        </a:xfrm>
      </p:grpSpPr>
      <p:sp>
        <p:nvSpPr>
          <p:cNvPr id="422" name="Google Shape;422;p3"/>
          <p:cNvSpPr/>
          <p:nvPr/>
        </p:nvSpPr>
        <p:spPr>
          <a:xfrm>
            <a:off x="3045224" y="2646724"/>
            <a:ext cx="5926800" cy="2062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800" i="1" u="none" strike="noStrike" cap="none">
                <a:solidFill>
                  <a:schemeClr val="dk1"/>
                </a:solidFill>
                <a:latin typeface="Calibri"/>
                <a:ea typeface="Calibri"/>
                <a:cs typeface="Calibri"/>
                <a:sym typeface="Calibri"/>
              </a:rPr>
              <a:t>Creativity is the power to reject the past, to change the status quo, and the seek new potential.</a:t>
            </a:r>
            <a:r>
              <a:rPr lang="en-US" sz="3200" i="1" u="none" strike="noStrike" cap="none">
                <a:solidFill>
                  <a:schemeClr val="dk1"/>
                </a:solidFill>
                <a:latin typeface="Calibri"/>
                <a:ea typeface="Calibri"/>
                <a:cs typeface="Calibri"/>
                <a:sym typeface="Calibri"/>
              </a:rPr>
              <a:t> </a:t>
            </a:r>
            <a:endParaRPr sz="3200" i="1" u="none" strike="noStrike" cap="none">
              <a:solidFill>
                <a:schemeClr val="dk1"/>
              </a:solidFill>
              <a:latin typeface="Calibri"/>
              <a:ea typeface="Calibri"/>
              <a:cs typeface="Calibri"/>
              <a:sym typeface="Calibri"/>
            </a:endParaRPr>
          </a:p>
          <a:p>
            <a:pPr marL="2743200" marR="0" lvl="0" indent="457200" algn="l" rtl="0">
              <a:lnSpc>
                <a:spcPct val="100000"/>
              </a:lnSpc>
              <a:spcBef>
                <a:spcPts val="0"/>
              </a:spcBef>
              <a:spcAft>
                <a:spcPts val="0"/>
              </a:spcAft>
              <a:buNone/>
            </a:pPr>
            <a:r>
              <a:rPr lang="en-US" sz="3200" i="0" u="none" strike="noStrike" cap="none">
                <a:solidFill>
                  <a:schemeClr val="dk1"/>
                </a:solidFill>
                <a:latin typeface="Calibri"/>
                <a:ea typeface="Calibri"/>
                <a:cs typeface="Calibri"/>
                <a:sym typeface="Calibri"/>
              </a:rPr>
              <a:t>– Ai Weiwei</a:t>
            </a:r>
            <a:endParaRPr sz="3200" i="0" u="none" strike="noStrike" cap="non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2"/>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Vocabulary</a:t>
            </a:r>
            <a:endParaRPr/>
          </a:p>
        </p:txBody>
      </p:sp>
      <p:sp>
        <p:nvSpPr>
          <p:cNvPr id="69" name="Google Shape;69;p12"/>
          <p:cNvSpPr txBox="1">
            <a:spLocks noGrp="1"/>
          </p:cNvSpPr>
          <p:nvPr>
            <p:ph type="body" idx="1"/>
          </p:nvPr>
        </p:nvSpPr>
        <p:spPr>
          <a:xfrm>
            <a:off x="75531" y="1020054"/>
            <a:ext cx="11645413" cy="26349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0"/>
              </a:spcBef>
              <a:spcAft>
                <a:spcPts val="0"/>
              </a:spcAft>
              <a:buClr>
                <a:schemeClr val="dk1"/>
              </a:buClr>
              <a:buSzPts val="2500"/>
              <a:buFont typeface="Arial"/>
              <a:buNone/>
            </a:pPr>
            <a:r>
              <a:rPr lang="en-US" b="1"/>
              <a:t>Tiananmen Square </a:t>
            </a:r>
            <a:r>
              <a:rPr lang="en-US">
                <a:solidFill>
                  <a:schemeClr val="dk1"/>
                </a:solidFill>
              </a:rPr>
              <a:t>- A city square in the center of Beijing. A prominent feature is the “Gate of Heavenly Peace” which separates the square from the Forbidden City as well as Mao’s tomb. It has great cultural significance.</a:t>
            </a:r>
            <a:endParaRPr/>
          </a:p>
          <a:p>
            <a:pPr marL="457200" marR="0" lvl="0" indent="-228600" algn="l" rtl="0">
              <a:lnSpc>
                <a:spcPct val="90000"/>
              </a:lnSpc>
              <a:spcBef>
                <a:spcPts val="0"/>
              </a:spcBef>
              <a:spcAft>
                <a:spcPts val="0"/>
              </a:spcAft>
              <a:buClr>
                <a:schemeClr val="dk1"/>
              </a:buClr>
              <a:buSzPts val="2500"/>
              <a:buFont typeface="Arial"/>
              <a:buNone/>
            </a:pPr>
            <a:r>
              <a:rPr lang="en-US"/>
              <a:t> </a:t>
            </a:r>
            <a:endParaRPr/>
          </a:p>
          <a:p>
            <a:pPr marL="457200" marR="0" lvl="0" indent="-228600" algn="l" rtl="0">
              <a:lnSpc>
                <a:spcPct val="90000"/>
              </a:lnSpc>
              <a:spcBef>
                <a:spcPts val="0"/>
              </a:spcBef>
              <a:spcAft>
                <a:spcPts val="0"/>
              </a:spcAft>
              <a:buClr>
                <a:schemeClr val="dk1"/>
              </a:buClr>
              <a:buSzPts val="2500"/>
              <a:buFont typeface="Arial"/>
              <a:buNone/>
            </a:pPr>
            <a:r>
              <a:rPr lang="en-US" b="1"/>
              <a:t>Tiananmen Square Uprising</a:t>
            </a:r>
            <a:r>
              <a:rPr lang="en-US"/>
              <a:t>- student-led demonstrations calling for democracy, free speech and a free press in China. They were halted in a bloody crackdown (the Tiananmen Square Massacre) by the Chinese government on June 4 and 5, 1989.</a:t>
            </a:r>
            <a:endParaRPr/>
          </a:p>
          <a:p>
            <a:pPr marL="457200" marR="0" lvl="0" indent="-228600" algn="l" rtl="0">
              <a:lnSpc>
                <a:spcPct val="90000"/>
              </a:lnSpc>
              <a:spcBef>
                <a:spcPts val="0"/>
              </a:spcBef>
              <a:spcAft>
                <a:spcPts val="0"/>
              </a:spcAft>
              <a:buClr>
                <a:schemeClr val="dk1"/>
              </a:buClr>
              <a:buSzPts val="2500"/>
              <a:buFont typeface="Arial"/>
              <a:buNone/>
            </a:pPr>
            <a:endParaRPr/>
          </a:p>
          <a:p>
            <a:pPr marL="457200" marR="0" lvl="0" indent="-228600" algn="l" rtl="0">
              <a:lnSpc>
                <a:spcPct val="90000"/>
              </a:lnSpc>
              <a:spcBef>
                <a:spcPts val="0"/>
              </a:spcBef>
              <a:spcAft>
                <a:spcPts val="0"/>
              </a:spcAft>
              <a:buClr>
                <a:schemeClr val="dk1"/>
              </a:buClr>
              <a:buSzPts val="2500"/>
              <a:buFont typeface="Arial"/>
              <a:buNone/>
            </a:pPr>
            <a:r>
              <a:rPr lang="en-US" b="1"/>
              <a:t>Cultural Revolution - </a:t>
            </a:r>
            <a:r>
              <a:rPr lang="en-US"/>
              <a:t>Launched by Mao Tse-tung, Chairman of the Communist Party from 1966-1979, its stated goal was to preserve Chinese communism by purging remnants of capitalist and traditional elements from Chinese society. These elements were known as the “Four Olds” (Old Ideas, Old Culture, Old Habits, and Old Customs).</a:t>
            </a:r>
            <a:endParaRPr/>
          </a:p>
          <a:p>
            <a:pPr marL="457200" marR="0" lvl="0" indent="-228600" algn="l" rtl="0">
              <a:lnSpc>
                <a:spcPct val="90000"/>
              </a:lnSpc>
              <a:spcBef>
                <a:spcPts val="0"/>
              </a:spcBef>
              <a:spcAft>
                <a:spcPts val="0"/>
              </a:spcAft>
              <a:buClr>
                <a:schemeClr val="dk1"/>
              </a:buClr>
              <a:buSzPts val="2500"/>
              <a:buFont typeface="Arial"/>
              <a:buNone/>
            </a:pPr>
            <a:endParaRPr/>
          </a:p>
          <a:p>
            <a:pPr marL="457200" marR="0" lvl="0" indent="-228600" algn="l" rtl="0">
              <a:lnSpc>
                <a:spcPct val="90000"/>
              </a:lnSpc>
              <a:spcBef>
                <a:spcPts val="0"/>
              </a:spcBef>
              <a:spcAft>
                <a:spcPts val="0"/>
              </a:spcAft>
              <a:buClr>
                <a:schemeClr val="dk1"/>
              </a:buClr>
              <a:buSzPts val="2500"/>
              <a:buFont typeface="Arial"/>
              <a:buNone/>
            </a:pPr>
            <a:r>
              <a:rPr lang="en-US" b="1"/>
              <a:t>Han Dynasty </a:t>
            </a:r>
            <a:r>
              <a:rPr lang="en-US"/>
              <a:t>- One of multiple dynasties that ruled China. Han Dynasty is considered the Golden Age in Chinese history due to the prolonged period of stability and prosperity( 206 BCE to 220 CE).</a:t>
            </a:r>
            <a:endParaRPr/>
          </a:p>
          <a:p>
            <a:pPr marL="457200" marR="0" lvl="0" indent="-228600" algn="l" rtl="0">
              <a:lnSpc>
                <a:spcPct val="90000"/>
              </a:lnSpc>
              <a:spcBef>
                <a:spcPts val="0"/>
              </a:spcBef>
              <a:spcAft>
                <a:spcPts val="0"/>
              </a:spcAft>
              <a:buClr>
                <a:schemeClr val="dk1"/>
              </a:buClr>
              <a:buSzPts val="2500"/>
              <a:buFont typeface="Arial"/>
              <a:buNone/>
            </a:pPr>
            <a:endParaRPr/>
          </a:p>
          <a:p>
            <a:pPr marL="457200" marR="0" lvl="0" indent="-228600" algn="l" rtl="0">
              <a:lnSpc>
                <a:spcPct val="90000"/>
              </a:lnSpc>
              <a:spcBef>
                <a:spcPts val="0"/>
              </a:spcBef>
              <a:spcAft>
                <a:spcPts val="0"/>
              </a:spcAft>
              <a:buClr>
                <a:schemeClr val="dk1"/>
              </a:buClr>
              <a:buSzPts val="2500"/>
              <a:buFont typeface="Arial"/>
              <a:buNone/>
            </a:pPr>
            <a:endParaRPr/>
          </a:p>
          <a:p>
            <a:pPr marL="457200" marR="0" lvl="0" indent="-228600" algn="l" rtl="0">
              <a:lnSpc>
                <a:spcPct val="90000"/>
              </a:lnSpc>
              <a:spcBef>
                <a:spcPts val="0"/>
              </a:spcBef>
              <a:spcAft>
                <a:spcPts val="0"/>
              </a:spcAft>
              <a:buClr>
                <a:schemeClr val="dk1"/>
              </a:buClr>
              <a:buSzPts val="2500"/>
              <a:buFont typeface="Arial"/>
              <a:buNone/>
            </a:pPr>
            <a:r>
              <a:rPr lang="en-US" b="1"/>
              <a:t> </a:t>
            </a:r>
            <a:endParaRPr/>
          </a:p>
          <a:p>
            <a:pPr marL="457200" marR="0" lvl="0" indent="-228600" algn="l" rtl="0">
              <a:lnSpc>
                <a:spcPct val="90000"/>
              </a:lnSpc>
              <a:spcBef>
                <a:spcPts val="0"/>
              </a:spcBef>
              <a:spcAft>
                <a:spcPts val="0"/>
              </a:spcAft>
              <a:buClr>
                <a:schemeClr val="dk1"/>
              </a:buClr>
              <a:buSzPts val="2500"/>
              <a:buFont typeface="Arial"/>
              <a:buNone/>
            </a:pPr>
            <a:r>
              <a:rPr lang="en-US" b="1"/>
              <a:t> </a:t>
            </a:r>
            <a:endParaRPr/>
          </a:p>
          <a:p>
            <a:pPr marL="0" lvl="0" indent="0" algn="l" rtl="0">
              <a:lnSpc>
                <a:spcPct val="90000"/>
              </a:lnSpc>
              <a:spcBef>
                <a:spcPts val="0"/>
              </a:spcBef>
              <a:spcAft>
                <a:spcPts val="0"/>
              </a:spcAft>
              <a:buSzPts val="2500"/>
              <a:buNone/>
            </a:pPr>
            <a:endParaRPr/>
          </a:p>
        </p:txBody>
      </p:sp>
      <p:sp>
        <p:nvSpPr>
          <p:cNvPr id="70" name="Google Shape;70;p12"/>
          <p:cNvSpPr txBox="1"/>
          <p:nvPr/>
        </p:nvSpPr>
        <p:spPr>
          <a:xfrm>
            <a:off x="-16292945" y="-2632364"/>
            <a:ext cx="18473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ga890ef64bd_0_35"/>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4000"/>
              <a:buFont typeface="Arial"/>
              <a:buNone/>
            </a:pPr>
            <a:r>
              <a:rPr lang="en-US">
                <a:solidFill>
                  <a:schemeClr val="lt1"/>
                </a:solidFill>
              </a:rPr>
              <a:t>Student Project Materials Needed</a:t>
            </a:r>
            <a:endParaRPr>
              <a:solidFill>
                <a:schemeClr val="lt1"/>
              </a:solidFill>
            </a:endParaRPr>
          </a:p>
          <a:p>
            <a:pPr marL="0" lvl="0" indent="0" algn="ctr" rtl="0">
              <a:lnSpc>
                <a:spcPct val="90000"/>
              </a:lnSpc>
              <a:spcBef>
                <a:spcPts val="0"/>
              </a:spcBef>
              <a:spcAft>
                <a:spcPts val="0"/>
              </a:spcAft>
              <a:buSzPts val="4000"/>
              <a:buNone/>
            </a:pPr>
            <a:endParaRPr/>
          </a:p>
        </p:txBody>
      </p:sp>
      <p:sp>
        <p:nvSpPr>
          <p:cNvPr id="76" name="Google Shape;76;ga890ef64bd_0_35"/>
          <p:cNvSpPr txBox="1">
            <a:spLocks noGrp="1"/>
          </p:cNvSpPr>
          <p:nvPr>
            <p:ph type="body" idx="1"/>
          </p:nvPr>
        </p:nvSpPr>
        <p:spPr>
          <a:xfrm>
            <a:off x="1300872" y="2035853"/>
            <a:ext cx="10335985" cy="26349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2500"/>
              <a:buNone/>
            </a:pPr>
            <a:r>
              <a:rPr lang="en-US"/>
              <a:t>Quiz</a:t>
            </a:r>
            <a:endParaRPr/>
          </a:p>
          <a:p>
            <a:pPr marL="0" lvl="0" indent="0" algn="l" rtl="0">
              <a:lnSpc>
                <a:spcPct val="90000"/>
              </a:lnSpc>
              <a:spcBef>
                <a:spcPts val="0"/>
              </a:spcBef>
              <a:spcAft>
                <a:spcPts val="0"/>
              </a:spcAft>
              <a:buSzPts val="2500"/>
              <a:buNone/>
            </a:pPr>
            <a:r>
              <a:rPr lang="en-US"/>
              <a:t>Paper and pencils to draw sketches as needed</a:t>
            </a:r>
            <a:endParaRPr/>
          </a:p>
          <a:p>
            <a:pPr marL="0" lvl="0" indent="0" algn="l" rtl="0">
              <a:lnSpc>
                <a:spcPct val="90000"/>
              </a:lnSpc>
              <a:spcBef>
                <a:spcPts val="0"/>
              </a:spcBef>
              <a:spcAft>
                <a:spcPts val="0"/>
              </a:spcAft>
              <a:buSzPts val="2500"/>
              <a:buNone/>
            </a:pPr>
            <a:r>
              <a:rPr lang="en-US"/>
              <a:t>Access to Google Draw</a:t>
            </a:r>
            <a:endParaRPr/>
          </a:p>
          <a:p>
            <a:pPr marL="0" lvl="0" indent="0" algn="l" rtl="0">
              <a:lnSpc>
                <a:spcPct val="90000"/>
              </a:lnSpc>
              <a:spcBef>
                <a:spcPts val="0"/>
              </a:spcBef>
              <a:spcAft>
                <a:spcPts val="0"/>
              </a:spcAft>
              <a:buSzPts val="2500"/>
              <a:buNone/>
            </a:pPr>
            <a:r>
              <a:rPr lang="en-US"/>
              <a:t>Project Worksheet</a:t>
            </a:r>
            <a:endParaRPr/>
          </a:p>
          <a:p>
            <a:pPr marL="0" lvl="0" indent="0" algn="l" rtl="0">
              <a:lnSpc>
                <a:spcPct val="90000"/>
              </a:lnSpc>
              <a:spcBef>
                <a:spcPts val="0"/>
              </a:spcBef>
              <a:spcAft>
                <a:spcPts val="0"/>
              </a:spcAft>
              <a:buSzPts val="2500"/>
              <a:buNone/>
            </a:pPr>
            <a:r>
              <a:rPr lang="en-US" i="1"/>
              <a:t>The Smithsonian’s History of America in 101 Objects</a:t>
            </a:r>
            <a:r>
              <a:rPr lang="en-US"/>
              <a:t> </a:t>
            </a:r>
            <a:endParaRPr/>
          </a:p>
          <a:p>
            <a:pPr marL="0" lvl="0" indent="0" algn="l" rtl="0">
              <a:lnSpc>
                <a:spcPct val="90000"/>
              </a:lnSpc>
              <a:spcBef>
                <a:spcPts val="0"/>
              </a:spcBef>
              <a:spcAft>
                <a:spcPts val="0"/>
              </a:spcAft>
              <a:buSzPts val="2500"/>
              <a:buNone/>
            </a:pPr>
            <a:r>
              <a:rPr lang="en-US"/>
              <a:t>Internet access to www.si.edu</a:t>
            </a:r>
            <a:endParaRPr/>
          </a:p>
          <a:p>
            <a:pPr marL="0" lvl="0" indent="0" algn="l" rtl="0">
              <a:lnSpc>
                <a:spcPct val="90000"/>
              </a:lnSpc>
              <a:spcBef>
                <a:spcPts val="0"/>
              </a:spcBef>
              <a:spcAft>
                <a:spcPts val="0"/>
              </a:spcAft>
              <a:buSzPts val="2500"/>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gd7a3ece322_0_0"/>
          <p:cNvSpPr txBox="1">
            <a:spLocks noGrp="1"/>
          </p:cNvSpPr>
          <p:nvPr>
            <p:ph type="title"/>
          </p:nvPr>
        </p:nvSpPr>
        <p:spPr>
          <a:xfrm>
            <a:off x="37806" y="-86964"/>
            <a:ext cx="12116400" cy="798000"/>
          </a:xfrm>
          <a:prstGeom prst="rect">
            <a:avLst/>
          </a:prstGeom>
        </p:spPr>
        <p:txBody>
          <a:bodyPr spcFirstLastPara="1" wrap="square" lIns="91425" tIns="45700" rIns="91425" bIns="45700" anchor="t" anchorCtr="0">
            <a:noAutofit/>
          </a:bodyPr>
          <a:lstStyle/>
          <a:p>
            <a:pPr marL="457200" lvl="0" indent="-228600" algn="ctr" rtl="0">
              <a:spcBef>
                <a:spcPts val="1000"/>
              </a:spcBef>
              <a:spcAft>
                <a:spcPts val="0"/>
              </a:spcAft>
              <a:buClr>
                <a:schemeClr val="dk1"/>
              </a:buClr>
              <a:buSzPts val="3200"/>
              <a:buFont typeface="Arial"/>
              <a:buNone/>
            </a:pPr>
            <a:r>
              <a:rPr lang="en-US" sz="3600">
                <a:solidFill>
                  <a:schemeClr val="lt1"/>
                </a:solidFill>
              </a:rPr>
              <a:t>Key Question: Why was China’s Tiananmen Square uprising significant in 1989 and still today?</a:t>
            </a:r>
            <a:endParaRPr sz="3600">
              <a:solidFill>
                <a:schemeClr val="lt1"/>
              </a:solidFill>
            </a:endParaRPr>
          </a:p>
          <a:p>
            <a:pPr marL="0" lvl="0" indent="0" algn="ctr" rtl="0">
              <a:spcBef>
                <a:spcPts val="0"/>
              </a:spcBef>
              <a:spcAft>
                <a:spcPts val="0"/>
              </a:spcAft>
              <a:buNone/>
            </a:pPr>
            <a:endParaRPr/>
          </a:p>
        </p:txBody>
      </p:sp>
      <p:sp>
        <p:nvSpPr>
          <p:cNvPr id="82" name="Google Shape;82;gd7a3ece322_0_0"/>
          <p:cNvSpPr txBox="1">
            <a:spLocks noGrp="1"/>
          </p:cNvSpPr>
          <p:nvPr>
            <p:ph type="body" idx="1"/>
          </p:nvPr>
        </p:nvSpPr>
        <p:spPr>
          <a:xfrm>
            <a:off x="1300873" y="2035728"/>
            <a:ext cx="9590400" cy="26349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	Students will learn the context of the Tiananmen Square uprising.</a:t>
            </a:r>
            <a:endParaRPr/>
          </a:p>
          <a:p>
            <a:pPr marL="0" lvl="0" indent="0" algn="l" rtl="0">
              <a:spcBef>
                <a:spcPts val="0"/>
              </a:spcBef>
              <a:spcAft>
                <a:spcPts val="0"/>
              </a:spcAft>
              <a:buNone/>
            </a:pPr>
            <a:r>
              <a:rPr lang="en-US"/>
              <a:t>-	Students learn why the uprising occurred and the context for social </a:t>
            </a:r>
            <a:endParaRPr/>
          </a:p>
          <a:p>
            <a:pPr marL="0" lvl="0" indent="457200" algn="l" rtl="0">
              <a:spcBef>
                <a:spcPts val="0"/>
              </a:spcBef>
              <a:spcAft>
                <a:spcPts val="0"/>
              </a:spcAft>
              <a:buNone/>
            </a:pPr>
            <a:r>
              <a:rPr lang="en-US"/>
              <a:t>unrest in China. </a:t>
            </a:r>
            <a:endParaRPr/>
          </a:p>
          <a:p>
            <a:pPr marL="0" lvl="0" indent="0" algn="l" rtl="0">
              <a:spcBef>
                <a:spcPts val="0"/>
              </a:spcBef>
              <a:spcAft>
                <a:spcPts val="0"/>
              </a:spcAft>
              <a:buNone/>
            </a:pPr>
            <a:endParaRPr/>
          </a:p>
        </p:txBody>
      </p:sp>
      <p:sp>
        <p:nvSpPr>
          <p:cNvPr id="83" name="Google Shape;83;gd7a3ece322_0_0"/>
          <p:cNvSpPr txBox="1">
            <a:spLocks noGrp="1"/>
          </p:cNvSpPr>
          <p:nvPr>
            <p:ph type="body" idx="2"/>
          </p:nvPr>
        </p:nvSpPr>
        <p:spPr>
          <a:xfrm>
            <a:off x="1300874" y="1447800"/>
            <a:ext cx="9590400" cy="5880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a:t>Slides 8 - 18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377872" y="166636"/>
            <a:ext cx="12947742" cy="186909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4000"/>
              <a:buFont typeface="Arial"/>
              <a:buNone/>
            </a:pPr>
            <a:r>
              <a:rPr lang="en-US">
                <a:solidFill>
                  <a:schemeClr val="lt1"/>
                </a:solidFill>
              </a:rPr>
              <a:t>China’s Tiananmen Square</a:t>
            </a:r>
            <a:endParaRPr>
              <a:solidFill>
                <a:schemeClr val="lt1"/>
              </a:solidFill>
            </a:endParaRPr>
          </a:p>
          <a:p>
            <a:pPr marL="0" lvl="0" indent="0" algn="ctr" rtl="0">
              <a:lnSpc>
                <a:spcPct val="90000"/>
              </a:lnSpc>
              <a:spcBef>
                <a:spcPts val="0"/>
              </a:spcBef>
              <a:spcAft>
                <a:spcPts val="0"/>
              </a:spcAft>
              <a:buSzPts val="4000"/>
              <a:buNone/>
            </a:pPr>
            <a:endParaRPr/>
          </a:p>
        </p:txBody>
      </p:sp>
      <p:sp>
        <p:nvSpPr>
          <p:cNvPr id="89" name="Google Shape;89;p13"/>
          <p:cNvSpPr txBox="1">
            <a:spLocks noGrp="1"/>
          </p:cNvSpPr>
          <p:nvPr>
            <p:ph type="body" idx="2"/>
          </p:nvPr>
        </p:nvSpPr>
        <p:spPr>
          <a:xfrm>
            <a:off x="1300874" y="1447800"/>
            <a:ext cx="95904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endParaRPr/>
          </a:p>
        </p:txBody>
      </p:sp>
      <p:pic>
        <p:nvPicPr>
          <p:cNvPr id="90" name="Google Shape;90;p13"/>
          <p:cNvPicPr preferRelativeResize="0"/>
          <p:nvPr/>
        </p:nvPicPr>
        <p:blipFill rotWithShape="1">
          <a:blip r:embed="rId3">
            <a:alphaModFix/>
          </a:blip>
          <a:srcRect/>
          <a:stretch/>
        </p:blipFill>
        <p:spPr>
          <a:xfrm>
            <a:off x="1199915" y="1101182"/>
            <a:ext cx="9792167" cy="3289556"/>
          </a:xfrm>
          <a:prstGeom prst="rect">
            <a:avLst/>
          </a:prstGeom>
          <a:noFill/>
          <a:ln w="28575" cap="flat" cmpd="sng">
            <a:solidFill>
              <a:srgbClr val="000000"/>
            </a:solidFill>
            <a:prstDash val="solid"/>
            <a:round/>
            <a:headEnd type="none" w="sm" len="sm"/>
            <a:tailEnd type="none" w="sm" len="sm"/>
          </a:ln>
        </p:spPr>
      </p:pic>
      <p:sp>
        <p:nvSpPr>
          <p:cNvPr id="91" name="Google Shape;91;p13"/>
          <p:cNvSpPr txBox="1"/>
          <p:nvPr/>
        </p:nvSpPr>
        <p:spPr>
          <a:xfrm>
            <a:off x="1623674" y="4978675"/>
            <a:ext cx="9111600" cy="1649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1D00B5"/>
                </a:solidFill>
                <a:latin typeface="Calibri"/>
                <a:ea typeface="Calibri"/>
                <a:cs typeface="Calibri"/>
                <a:sym typeface="Calibri"/>
              </a:rPr>
              <a:t>Why do you </a:t>
            </a:r>
            <a:r>
              <a:rPr lang="en-US" sz="3200" b="1">
                <a:solidFill>
                  <a:srgbClr val="1D00B5"/>
                </a:solidFill>
                <a:latin typeface="Calibri"/>
                <a:ea typeface="Calibri"/>
                <a:cs typeface="Calibri"/>
                <a:sym typeface="Calibri"/>
              </a:rPr>
              <a:t>think </a:t>
            </a:r>
            <a:r>
              <a:rPr lang="en-US" sz="3200" b="1" i="0" u="none" strike="noStrike" cap="none">
                <a:solidFill>
                  <a:srgbClr val="1D00B5"/>
                </a:solidFill>
                <a:latin typeface="Calibri"/>
                <a:ea typeface="Calibri"/>
                <a:cs typeface="Calibri"/>
                <a:sym typeface="Calibri"/>
              </a:rPr>
              <a:t>Tiananmen Square is important? </a:t>
            </a:r>
            <a:endParaRPr sz="3200" b="1" i="0" u="none" strike="noStrike" cap="none">
              <a:solidFill>
                <a:srgbClr val="000090"/>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5687</Words>
  <Application>Microsoft Office PowerPoint</Application>
  <PresentationFormat>Widescreen</PresentationFormat>
  <Paragraphs>426</Paragraphs>
  <Slides>52</Slides>
  <Notes>52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52</vt:i4>
      </vt:variant>
    </vt:vector>
  </HeadingPairs>
  <TitlesOfParts>
    <vt:vector size="58" baseType="lpstr">
      <vt:lpstr>Roboto</vt:lpstr>
      <vt:lpstr>Calibri</vt:lpstr>
      <vt:lpstr>Arial</vt:lpstr>
      <vt:lpstr>Lato</vt:lpstr>
      <vt:lpstr>Noto Sans Symbols</vt:lpstr>
      <vt:lpstr>Office Theme</vt:lpstr>
      <vt:lpstr>PowerPoint Presentation</vt:lpstr>
      <vt:lpstr>Tenth Grade Unit:  Conceptual Art through the Lens of Ai Weiwei </vt:lpstr>
      <vt:lpstr>Grade Unit: Organization of Unit</vt:lpstr>
      <vt:lpstr>Standards</vt:lpstr>
      <vt:lpstr>Vocabulary</vt:lpstr>
      <vt:lpstr>Vocabulary</vt:lpstr>
      <vt:lpstr>Student Project Materials Needed </vt:lpstr>
      <vt:lpstr>Key Question: Why was China’s Tiananmen Square uprising significant in 1989 and still today? </vt:lpstr>
      <vt:lpstr>China’s Tiananmen Square </vt:lpstr>
      <vt:lpstr>PowerPoint Presentation</vt:lpstr>
      <vt:lpstr>China’s Tiananmen Square</vt:lpstr>
      <vt:lpstr>Vocabulary</vt:lpstr>
      <vt:lpstr>China’s Tiananmen Square </vt:lpstr>
      <vt:lpstr>China’s Tiananmen Square </vt:lpstr>
      <vt:lpstr>Class Discussion </vt:lpstr>
      <vt:lpstr>Assessment </vt:lpstr>
      <vt:lpstr>China’s Tiananmen Square Uprising </vt:lpstr>
      <vt:lpstr>China’s Tiananmen Square Uprising </vt:lpstr>
      <vt:lpstr>Key Question: Why does Ai Weiwei’s conceptual art concern the Chinese government?</vt:lpstr>
      <vt:lpstr>PowerPoint Presentation</vt:lpstr>
      <vt:lpstr>PowerPoint Presentation</vt:lpstr>
      <vt:lpstr>The Art of Ai Weiwei  </vt:lpstr>
      <vt:lpstr>Vocabulary</vt:lpstr>
      <vt:lpstr>PowerPoint Presentation</vt:lpstr>
      <vt:lpstr>PowerPoint Presentation</vt:lpstr>
      <vt:lpstr>Vocabulary</vt:lpstr>
      <vt:lpstr>PowerPoint Presentation</vt:lpstr>
      <vt:lpstr>The Art of Ai Weiwei  </vt:lpstr>
      <vt:lpstr>The Art of Ai Weiwei  </vt:lpstr>
      <vt:lpstr>PowerPoint Presentation</vt:lpstr>
      <vt:lpstr>PowerPoint Presentation</vt:lpstr>
      <vt:lpstr>The Art of Ai Weiwei  </vt:lpstr>
      <vt:lpstr>Class Discussion</vt:lpstr>
      <vt:lpstr>Assessment </vt:lpstr>
      <vt:lpstr>The Art of Ai Weiwei  </vt:lpstr>
      <vt:lpstr>Review Arts Vocabulary</vt:lpstr>
      <vt:lpstr>Review History Vocabulary</vt:lpstr>
      <vt:lpstr>Assessment</vt:lpstr>
      <vt:lpstr>Student Project</vt:lpstr>
      <vt:lpstr>Student Project</vt:lpstr>
      <vt:lpstr>Student Project</vt:lpstr>
      <vt:lpstr>PowerPoint Presentation</vt:lpstr>
      <vt:lpstr>Student Project </vt:lpstr>
      <vt:lpstr>Sample Art Project  </vt:lpstr>
      <vt:lpstr>Sample Art Project</vt:lpstr>
      <vt:lpstr>Student Project</vt:lpstr>
      <vt:lpstr>Student Project</vt:lpstr>
      <vt:lpstr>Student Project</vt:lpstr>
      <vt:lpstr>Student Project</vt:lpstr>
      <vt:lpstr>Use the Project Rubric to Assess Student Project  </vt:lpstr>
      <vt:lpstr>Distance Learning Accommodations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Jessica Mapes</cp:lastModifiedBy>
  <cp:revision>1</cp:revision>
  <dcterms:created xsi:type="dcterms:W3CDTF">2019-11-15T18:15:52Z</dcterms:created>
  <dcterms:modified xsi:type="dcterms:W3CDTF">2021-06-18T20:14:18Z</dcterms:modified>
</cp:coreProperties>
</file>