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embeddedFontLst>
    <p:embeddedFont>
      <p:font typeface="Calibri" panose="020F0502020204030204" pitchFamily="34" charset="0"/>
      <p:regular r:id="rId47"/>
      <p:bold r:id="rId48"/>
      <p:italic r:id="rId49"/>
      <p:boldItalic r:id="rId50"/>
    </p:embeddedFont>
    <p:embeddedFont>
      <p:font typeface="Proxima Nova" panose="020B060402020202020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TDNUapbl6N9D+T4dNIVJe4WQx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7.fntdata"/><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commons.wikimedia.org/wiki/File:George_Catlin_-_Buffalo_Chase,_a_Surround_by_the_Hidatsa_-_1985.66.409_-_Smithsonian_American_Art_Museum.jpg"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legendsofamerica.com/na-plainsindians/"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en.wikipedia.org/wiki/Bison_hunting#/media/File:%22Rath_&amp;_Wright's_buffalo_hide_yard_in_1878,_showing_40,000_buffalo_hides,_Dodge_City,_Kansas.%22_-_NARA_-_520093.jpg"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reativecommons.org/licenses/by-nc-sa/4.0/"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commons.wikimedia.org/wiki/File:George_Catlin_-_Buffalo_Chase,_a_Surround_by_the_Hidatsa_-_1985.66.409_-_Smithsonian_American_Art_Museum.jpg"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hppr.org/post/pphm-host-smithsonian-american-art-museum-exhibition-george-catlin-s-american-buffalo"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commons.wikimedia.org/wiki/File:George_Catlin_-_Buffalo_Chase,_a_Surround_by_the_Hidatsa_-_1985.66.409_-_Smithsonian_American_Art_Museum.jpg"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en.wikipedia.org/wiki/Indians_in_Council,_California#/media/File:Bierstadt-Indians_in_Council.jpg"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en.wikipedia.org/wiki/Ledger_art"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pikist.com/free-photo-ijyfx" TargetMode="External"/><Relationship Id="rId2" Type="http://schemas.openxmlformats.org/officeDocument/2006/relationships/slide" Target="../slides/slide37.xml"/><Relationship Id="rId1" Type="http://schemas.openxmlformats.org/officeDocument/2006/relationships/notesMaster" Target="../notesMasters/notesMaster1.xml"/><Relationship Id="rId5" Type="http://schemas.openxmlformats.org/officeDocument/2006/relationships/hyperlink" Target="https://commons.wikimedia.org/wiki/File:Barack_Obama_votes_in_the_2012_election.jpg" TargetMode="External"/><Relationship Id="rId4" Type="http://schemas.openxmlformats.org/officeDocument/2006/relationships/hyperlink" Target="https://commons.wikimedia.org/wiki/File:Quincea%C3%B1era._Santa_Fe_(14369403262).jpg"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 name="Google Shape;33;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 name="Google Shape;9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sz="1100" b="0" i="0" u="none" strike="noStrike" cap="none">
                <a:solidFill>
                  <a:srgbClr val="000000"/>
                </a:solidFill>
                <a:latin typeface="Arial"/>
                <a:ea typeface="Arial"/>
                <a:cs typeface="Arial"/>
                <a:sym typeface="Arial"/>
              </a:rPr>
              <a:t>Source:</a:t>
            </a:r>
            <a:r>
              <a:rPr lang="en-US"/>
              <a:t>https://commons.wikimedia.org/wiki/File:Early_Localization_Native_Americans_USA.jpg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 name="Google Shape;9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Source for Text: ledgendsofamerica.com</a:t>
            </a:r>
            <a:endParaRPr/>
          </a:p>
          <a:p>
            <a:pPr marL="0" lvl="0" indent="0" algn="l" rtl="0">
              <a:lnSpc>
                <a:spcPct val="100000"/>
              </a:lnSpc>
              <a:spcBef>
                <a:spcPts val="0"/>
              </a:spcBef>
              <a:spcAft>
                <a:spcPts val="0"/>
              </a:spcAft>
              <a:buSzPts val="1100"/>
              <a:buNone/>
            </a:pPr>
            <a:r>
              <a:rPr lang="en-US"/>
              <a:t>Source for Photo: www.si.edu</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da032a158a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da032a158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Source Text: ledgendsofamerica.com </a:t>
            </a:r>
            <a:endParaRPr>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Source for photo: https://commons.wikimedia.org/wiki/File:Plains_Indian_tipi,_North_America._Wellcome_V0038483.jpg</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a890ef64bd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ga890ef64bd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b="1"/>
              <a:t>Text source:</a:t>
            </a:r>
            <a:r>
              <a:rPr lang="en-US"/>
              <a:t> ledgendsofamerica.com</a:t>
            </a:r>
            <a:endParaRPr/>
          </a:p>
          <a:p>
            <a:pPr marL="0" lvl="0" indent="0" algn="l" rtl="0">
              <a:lnSpc>
                <a:spcPct val="100000"/>
              </a:lnSpc>
              <a:spcBef>
                <a:spcPts val="0"/>
              </a:spcBef>
              <a:spcAft>
                <a:spcPts val="0"/>
              </a:spcAft>
              <a:buSzPts val="1100"/>
              <a:buNone/>
            </a:pPr>
            <a:r>
              <a:rPr lang="en-US" b="1"/>
              <a:t>Photo source:</a:t>
            </a:r>
            <a:r>
              <a:rPr lang="en-US"/>
              <a:t> https://www.pickpik.com/native-americans-horse-green-grass-grass-field-photo-historical-52406</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4" name="Google Shape;12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Source for Text: ledgendsofamerica.com</a:t>
            </a:r>
            <a:endParaRPr/>
          </a:p>
          <a:p>
            <a:pPr marL="0" lvl="0" indent="0" algn="l" rtl="0">
              <a:lnSpc>
                <a:spcPct val="100000"/>
              </a:lnSpc>
              <a:spcBef>
                <a:spcPts val="0"/>
              </a:spcBef>
              <a:spcAft>
                <a:spcPts val="0"/>
              </a:spcAft>
              <a:buSzPts val="1100"/>
              <a:buNone/>
            </a:pPr>
            <a:r>
              <a:rPr lang="en-US"/>
              <a:t>Source for painting: https://commons.wikimedia.org/wiki/File:Bodmer_--_Blackfoot_Indian,_1840-1843.jpg</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da032a158a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da032a158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Source for painting; </a:t>
            </a:r>
            <a:r>
              <a:rPr lang="en-US" u="sng">
                <a:solidFill>
                  <a:schemeClr val="hlink"/>
                </a:solidFill>
                <a:hlinkClick r:id="rId3"/>
              </a:rPr>
              <a:t>https://commons.wikimedia.org/wiki/File:George_Catlin_-_Buffalo_Chase,_a_Surround_by_the_Hidatsa_-_1985.66.409_-_Smithsonian_American_Art_Museum.jpg</a:t>
            </a:r>
            <a:r>
              <a:rPr lang="en-US"/>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 name="Google Shape;14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100" b="1" i="0" u="none" strike="noStrike" cap="none">
                <a:solidFill>
                  <a:srgbClr val="000000"/>
                </a:solidFill>
                <a:latin typeface="Arial"/>
                <a:ea typeface="Arial"/>
                <a:cs typeface="Arial"/>
                <a:sym typeface="Arial"/>
              </a:rPr>
              <a:t>Text source: </a:t>
            </a:r>
            <a:r>
              <a:rPr lang="en-US" sz="1100" b="0" i="0" u="none" strike="noStrike" cap="none">
                <a:solidFill>
                  <a:srgbClr val="000000"/>
                </a:solidFill>
                <a:latin typeface="Arial"/>
                <a:ea typeface="Arial"/>
                <a:cs typeface="Arial"/>
                <a:sym typeface="Arial"/>
              </a:rPr>
              <a:t> </a:t>
            </a:r>
            <a:r>
              <a:rPr lang="en-US"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https://www.legendsofamerica.com/na-plainsindians/</a:t>
            </a:r>
            <a:endParaRPr/>
          </a:p>
          <a:p>
            <a:pPr marL="0" lvl="0" indent="0" algn="l" rtl="0">
              <a:lnSpc>
                <a:spcPct val="100000"/>
              </a:lnSpc>
              <a:spcBef>
                <a:spcPts val="0"/>
              </a:spcBef>
              <a:spcAft>
                <a:spcPts val="0"/>
              </a:spcAft>
              <a:buNone/>
            </a:pPr>
            <a:r>
              <a:rPr lang="en-US" b="1"/>
              <a:t>Image Source: </a:t>
            </a:r>
            <a:r>
              <a:rPr lang="en-US" u="sng">
                <a:solidFill>
                  <a:schemeClr val="hlink"/>
                </a:solidFill>
                <a:hlinkClick r:id="rId4"/>
              </a:rPr>
              <a:t>https://en.wikipedia.org/wiki/Bison_hunting#/media/File:"Rath_&amp;_Wright's_buffalo_hide_yard_in_1878,_showing_40,000_buffalo_hides,_Dodge_City,_Kansas."_-_NARA_-_520093.jpg</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7" name="Google Shape;14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Source of text and map of land allocated for indigenous reservations in 1890: https://www.khanacademy.org/humanities/us-history/the-gilded-age/american-west/a/the-reservation-syste. </a:t>
            </a:r>
            <a:endParaRPr/>
          </a:p>
          <a:p>
            <a:pPr marL="0" lvl="0" indent="0" algn="l" rtl="0">
              <a:lnSpc>
                <a:spcPct val="100000"/>
              </a:lnSpc>
              <a:spcBef>
                <a:spcPts val="0"/>
              </a:spcBef>
              <a:spcAft>
                <a:spcPts val="0"/>
              </a:spcAft>
              <a:buSzPts val="1100"/>
              <a:buNone/>
            </a:pPr>
            <a:r>
              <a:rPr lang="en-US"/>
              <a:t>The artic</a:t>
            </a:r>
            <a:r>
              <a:rPr lang="en-US">
                <a:latin typeface="Calibri"/>
                <a:ea typeface="Calibri"/>
                <a:cs typeface="Calibri"/>
                <a:sym typeface="Calibri"/>
              </a:rPr>
              <a:t>le titled “The Reservation System” was written by </a:t>
            </a:r>
            <a:r>
              <a:rPr lang="en-US">
                <a:solidFill>
                  <a:srgbClr val="21242C"/>
                </a:solidFill>
                <a:highlight>
                  <a:srgbClr val="FFFFFF"/>
                </a:highlight>
                <a:latin typeface="Calibri"/>
                <a:ea typeface="Calibri"/>
                <a:cs typeface="Calibri"/>
                <a:sym typeface="Calibri"/>
              </a:rPr>
              <a:t>Dr. Michelle Getchell. This article is licensed under a </a:t>
            </a:r>
            <a:r>
              <a:rPr lang="en-US" u="sng">
                <a:solidFill>
                  <a:schemeClr val="hlink"/>
                </a:solidFill>
                <a:latin typeface="Calibri"/>
                <a:ea typeface="Calibri"/>
                <a:cs typeface="Calibri"/>
                <a:sym typeface="Calibri"/>
                <a:hlinkClick r:id="rId3"/>
              </a:rPr>
              <a:t>CC-BY-NC-SA 4.0</a:t>
            </a:r>
            <a:endParaRPr u="sng">
              <a:solidFill>
                <a:schemeClr val="hlink"/>
              </a:solidFill>
              <a:latin typeface="Calibri"/>
              <a:ea typeface="Calibri"/>
              <a:cs typeface="Calibri"/>
              <a:sym typeface="Calibri"/>
              <a:hlinkClick r:id="rId3"/>
            </a:endParaRPr>
          </a:p>
          <a:p>
            <a:pPr marL="0" lvl="0" indent="0" algn="l" rtl="0">
              <a:lnSpc>
                <a:spcPct val="100000"/>
              </a:lnSpc>
              <a:spcBef>
                <a:spcPts val="0"/>
              </a:spcBef>
              <a:spcAft>
                <a:spcPts val="0"/>
              </a:spcAft>
              <a:buSzPts val="1100"/>
              <a:buNone/>
            </a:pPr>
            <a:r>
              <a:rPr lang="en-US">
                <a:solidFill>
                  <a:srgbClr val="21242C"/>
                </a:solidFill>
                <a:highlight>
                  <a:srgbClr val="FFFFFF"/>
                </a:highlight>
                <a:latin typeface="Calibri"/>
                <a:ea typeface="Calibri"/>
                <a:cs typeface="Calibri"/>
                <a:sym typeface="Calibri"/>
              </a:rPr>
              <a:t> license.</a:t>
            </a:r>
            <a:br>
              <a:rPr lang="en-US">
                <a:latin typeface="Calibri"/>
                <a:ea typeface="Calibri"/>
                <a:cs typeface="Calibri"/>
                <a:sym typeface="Calibri"/>
              </a:rPr>
            </a:br>
            <a:endParaRPr>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 name="Google Shape;15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Text Source: https://www.khanacademy.org/humanities/us-history/the-gilded-age/american-west/a/the-reservation-system</a:t>
            </a:r>
            <a:endParaRPr/>
          </a:p>
          <a:p>
            <a:pPr marL="0" lvl="0" indent="0" algn="l" rtl="0">
              <a:lnSpc>
                <a:spcPct val="100000"/>
              </a:lnSpc>
              <a:spcBef>
                <a:spcPts val="0"/>
              </a:spcBef>
              <a:spcAft>
                <a:spcPts val="0"/>
              </a:spcAft>
              <a:buSzPts val="1100"/>
              <a:buNone/>
            </a:pPr>
            <a:r>
              <a:rPr lang="en-US"/>
              <a:t>Photo Source: https://commons.wikimedia.org/wiki/File:Trails_of_Tears_en.png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Text Source: https://www.khanacademy.org/humanities/us-history/the-gilded-age/american-west/a/the-reservation-system</a:t>
            </a:r>
            <a:endParaRPr>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Photo Source: https://commons.wikimedia.org/wiki/File:Trails_of_Tears_en.png</a:t>
            </a: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 name="Google Shape;3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0" name="Google Shape;17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Source: https://www.si.edu/object/yt_if-BOZgWZPE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rgbClr val="0563C1"/>
                </a:solidFill>
                <a:hlinkClick r:id="rId3">
                  <a:extLst>
                    <a:ext uri="{A12FA001-AC4F-418D-AE19-62706E023703}">
                      <ahyp:hlinkClr xmlns:ahyp="http://schemas.microsoft.com/office/drawing/2018/hyperlinkcolor" val="tx"/>
                    </a:ext>
                  </a:extLst>
                </a:hlinkClick>
              </a:rPr>
              <a:t>https://commons.wikimedia.org/wiki/File:George_Catlin_-_Buffalo_Chase,_a_Surround_by_the_Hidatsa_-_1985.66.409_-_Smithsonian_American_Art_Museum.jpg</a:t>
            </a:r>
            <a:r>
              <a:rPr lang="en-US">
                <a:solidFill>
                  <a:schemeClr val="dk1"/>
                </a:solidFill>
              </a:rPr>
              <a:t> </a:t>
            </a:r>
            <a:r>
              <a:rPr lang="en-US"/>
              <a:t> </a:t>
            </a:r>
            <a:r>
              <a:rPr lang="en-US" sz="1100" b="0" i="0" u="none" strike="noStrike" cap="none">
                <a:solidFill>
                  <a:srgbClr val="000000"/>
                </a:solidFill>
                <a:latin typeface="Arial"/>
                <a:ea typeface="Arial"/>
                <a:cs typeface="Arial"/>
                <a:sym typeface="Arial"/>
              </a:rPr>
              <a:t>Albert Bierstadt spent two years in California in the early 1870s, sketching the landscape of Yosemite and the Sierra Nevada. He was fascinated by the Native Americans he encountered on his journeys and made many sketches of their dwellings, dress, and weapons, including this painting of a group of Indian leaders. He felt that the Native American way of life was ​“rapidly passing away,” and that it was his duty ​“to tell his portion of their history.” </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US" sz="1100" b="0" i="0" u="none" strike="noStrike" cap="none">
                <a:solidFill>
                  <a:srgbClr val="000000"/>
                </a:solidFill>
                <a:latin typeface="Arial"/>
                <a:ea typeface="Arial"/>
                <a:cs typeface="Arial"/>
                <a:sym typeface="Arial"/>
              </a:rPr>
              <a:t>Source:</a:t>
            </a:r>
            <a:r>
              <a:rPr lang="en-US" sz="1100" b="0" i="0" u="sng" strike="noStrike" cap="none">
                <a:solidFill>
                  <a:schemeClr val="hlink"/>
                </a:solidFill>
                <a:latin typeface="Arial"/>
                <a:ea typeface="Arial"/>
                <a:cs typeface="Arial"/>
                <a:sym typeface="Arial"/>
                <a:hlinkClick r:id="rId4"/>
              </a:rPr>
              <a:t>https://www.hppr.org/post/pphm-host-smithsonian-american-art-museum-exhibition-george-catlin-s-american-buffalo</a:t>
            </a:r>
            <a:r>
              <a:rPr lang="en-US"/>
              <a:t>. </a:t>
            </a:r>
            <a:r>
              <a:rPr lang="en-US" sz="1100" b="0" i="0" u="none" strike="noStrike" cap="none">
                <a:solidFill>
                  <a:srgbClr val="000000"/>
                </a:solidFill>
                <a:latin typeface="Arial"/>
                <a:ea typeface="Arial"/>
                <a:cs typeface="Arial"/>
                <a:sym typeface="Arial"/>
              </a:rPr>
              <a:t>Catlin was among the earliest artists of European descent to travel beyond the Mississippi River to record what he called the “manners and customs” of American Indians, painting scenes and portraits from life. His intention was to document these native cultures before, as he feared, they were irrevocably altered by settlement of the frontier and the mass migrations forced by the Indian Removal Act of 1830. Catlin recorded the massive herds of buffalo that roamed the Great Plains of the American West. In chronicling the lifeways of Plains Indian cultures, he captured the central importance of the buffalo in the daily lives of American Indian tribes, from food and shelter to ceremony and naming.</a:t>
            </a:r>
            <a:br>
              <a:rPr lang="en-US"/>
            </a:br>
            <a:r>
              <a:rPr lang="en-US" sz="1100" b="0" i="0" u="none" strike="noStrike" cap="none">
                <a:solidFill>
                  <a:srgbClr val="000000"/>
                </a:solidFill>
                <a:latin typeface="Arial"/>
                <a:ea typeface="Arial"/>
                <a:cs typeface="Arial"/>
                <a:sym typeface="Arial"/>
              </a:rPr>
              <a:t>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Google Shape;19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u="sng">
                <a:solidFill>
                  <a:srgbClr val="0563C1"/>
                </a:solidFill>
                <a:hlinkClick r:id="rId3">
                  <a:extLst>
                    <a:ext uri="{A12FA001-AC4F-418D-AE19-62706E023703}">
                      <ahyp:hlinkClr xmlns:ahyp="http://schemas.microsoft.com/office/drawing/2018/hyperlinkcolor" val="tx"/>
                    </a:ext>
                  </a:extLst>
                </a:hlinkClick>
              </a:rPr>
              <a:t>https://commons.wikimedia.org/wiki/File:George_Catlin_-_Buffalo_Chase,_a_Surround_by_the_Hidatsa_-_1985.66.409_-_Smithsonian_American_Art_Museum.jpg</a:t>
            </a:r>
            <a:r>
              <a:rPr lang="en-US">
                <a:solidFill>
                  <a:schemeClr val="dk1"/>
                </a:solidFill>
              </a:rPr>
              <a:t> </a:t>
            </a:r>
            <a:endParaRPr>
              <a:solidFill>
                <a:schemeClr val="dk1"/>
              </a:solidFill>
            </a:endParaRPr>
          </a:p>
          <a:p>
            <a:pPr marL="0" lvl="0" indent="0" algn="l" rtl="0">
              <a:spcBef>
                <a:spcPts val="0"/>
              </a:spcBef>
              <a:spcAft>
                <a:spcPts val="0"/>
              </a:spcAft>
              <a:buClr>
                <a:schemeClr val="dk1"/>
              </a:buClr>
              <a:buSzPts val="1100"/>
              <a:buFont typeface="Arial"/>
              <a:buNone/>
            </a:pPr>
            <a:r>
              <a:rPr lang="en-US" u="sng">
                <a:solidFill>
                  <a:schemeClr val="hlink"/>
                </a:solidFill>
                <a:hlinkClick r:id="rId4"/>
              </a:rPr>
              <a:t>https://en.wikipedia.org/wiki/Indians_in_Council,_California#/media/File:Bierstadt-Indians_in_Council.jpg</a:t>
            </a:r>
            <a:r>
              <a:rPr lang="en-US">
                <a:solidFill>
                  <a:schemeClr val="dk1"/>
                </a:solidFill>
              </a:rPr>
              <a:t>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This artwork is part of a collection of the Texas Archeological Research Laboratory (TARL) Archive and can be found at the TARL associated site: https://www.texasbeyondhistory.net/spotlights/ledgerart/ledger-art.html</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a890ef64b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ga890ef64bd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latin typeface="Calibri"/>
                <a:ea typeface="Calibri"/>
                <a:cs typeface="Calibri"/>
                <a:sym typeface="Calibri"/>
              </a:rPr>
              <a:t>Source: Wikimedia commons</a:t>
            </a:r>
            <a:endParaRPr sz="1000" b="1">
              <a:solidFill>
                <a:srgbClr val="202122"/>
              </a:solidFill>
              <a:highlight>
                <a:srgbClr val="F8F9FA"/>
              </a:highlight>
              <a:latin typeface="Calibri"/>
              <a:ea typeface="Calibri"/>
              <a:cs typeface="Calibri"/>
              <a:sym typeface="Calibri"/>
            </a:endParaRPr>
          </a:p>
          <a:p>
            <a:pPr marL="0" lvl="0" indent="0" algn="l" rtl="0">
              <a:lnSpc>
                <a:spcPct val="100000"/>
              </a:lnSpc>
              <a:spcBef>
                <a:spcPts val="0"/>
              </a:spcBef>
              <a:spcAft>
                <a:spcPts val="0"/>
              </a:spcAft>
              <a:buSzPts val="1100"/>
              <a:buNone/>
            </a:pPr>
            <a:r>
              <a:rPr lang="en-US" sz="1000">
                <a:solidFill>
                  <a:srgbClr val="202122"/>
                </a:solidFill>
                <a:highlight>
                  <a:srgbClr val="F8F9FA"/>
                </a:highlight>
                <a:latin typeface="Calibri"/>
                <a:ea typeface="Calibri"/>
                <a:cs typeface="Calibri"/>
                <a:sym typeface="Calibri"/>
              </a:rPr>
              <a:t>The painted picture on this bison hide shows the battle of the Little Bighorn, where the Plain Indians fought Lieut. Col. George Custer's troops. circa 1878 </a:t>
            </a:r>
            <a:endParaRPr sz="1000">
              <a:solidFill>
                <a:srgbClr val="202122"/>
              </a:solidFill>
              <a:highlight>
                <a:srgbClr val="F8F9FA"/>
              </a:highlight>
              <a:latin typeface="Calibri"/>
              <a:ea typeface="Calibri"/>
              <a:cs typeface="Calibri"/>
              <a:sym typeface="Calibri"/>
            </a:endParaRPr>
          </a:p>
          <a:p>
            <a:pPr marL="0" marR="50800" lvl="0" indent="0" algn="l" rtl="0">
              <a:lnSpc>
                <a:spcPct val="115000"/>
              </a:lnSpc>
              <a:spcBef>
                <a:spcPts val="0"/>
              </a:spcBef>
              <a:spcAft>
                <a:spcPts val="0"/>
              </a:spcAft>
              <a:buNone/>
            </a:pPr>
            <a:r>
              <a:rPr lang="en-US" sz="1000" b="1">
                <a:solidFill>
                  <a:srgbClr val="202122"/>
                </a:solidFill>
                <a:highlight>
                  <a:srgbClr val="F8F9FA"/>
                </a:highlight>
                <a:latin typeface="Calibri"/>
                <a:ea typeface="Calibri"/>
                <a:cs typeface="Calibri"/>
                <a:sym typeface="Calibri"/>
              </a:rPr>
              <a:t>Collection of the  </a:t>
            </a:r>
            <a:r>
              <a:rPr lang="en-US" sz="1000">
                <a:solidFill>
                  <a:srgbClr val="202122"/>
                </a:solidFill>
                <a:highlight>
                  <a:srgbClr val="F8F9FA"/>
                </a:highlight>
                <a:latin typeface="Calibri"/>
                <a:ea typeface="Calibri"/>
                <a:cs typeface="Calibri"/>
                <a:sym typeface="Calibri"/>
              </a:rPr>
              <a:t>Museum of the American Indian</a:t>
            </a:r>
            <a:endParaRPr sz="1000">
              <a:solidFill>
                <a:srgbClr val="202122"/>
              </a:solidFill>
              <a:highlight>
                <a:srgbClr val="F8F9FA"/>
              </a:highlight>
              <a:latin typeface="Calibri"/>
              <a:ea typeface="Calibri"/>
              <a:cs typeface="Calibri"/>
              <a:sym typeface="Calibri"/>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Image source: https://commons.wikimedia.org/wiki/File:Maffet_Ledger-_Drawing_MET_DP318427.jpg</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Teacher can share this description from the Collection Catalog: “</a:t>
            </a:r>
            <a:r>
              <a:rPr lang="en-US" sz="1200">
                <a:solidFill>
                  <a:schemeClr val="dk1"/>
                </a:solidFill>
                <a:latin typeface="Calibri"/>
                <a:ea typeface="Calibri"/>
                <a:cs typeface="Calibri"/>
                <a:sym typeface="Calibri"/>
              </a:rPr>
              <a:t>An attack on U.S. soldiers, who are barricaded within a hole.</a:t>
            </a:r>
            <a:r>
              <a:rPr lang="en-US" sz="1200">
                <a:solidFill>
                  <a:schemeClr val="dk1"/>
                </a:solidFill>
              </a:rPr>
              <a:t> </a:t>
            </a:r>
            <a:r>
              <a:rPr lang="en-US" sz="1200">
                <a:solidFill>
                  <a:schemeClr val="dk1"/>
                </a:solidFill>
                <a:latin typeface="Calibri"/>
                <a:ea typeface="Calibri"/>
                <a:cs typeface="Calibri"/>
                <a:sym typeface="Calibri"/>
              </a:rPr>
              <a:t>Native Americans are armed with feathered lances and rifles, and two of the warriors wear long, feathered war bonnets. </a:t>
            </a:r>
            <a:r>
              <a:rPr lang="en-US" sz="1200">
                <a:solidFill>
                  <a:schemeClr val="dk1"/>
                </a:solidFill>
              </a:rPr>
              <a:t> </a:t>
            </a:r>
            <a:r>
              <a:rPr lang="en-US" sz="1200">
                <a:solidFill>
                  <a:schemeClr val="dk1"/>
                </a:solidFill>
                <a:latin typeface="Calibri"/>
                <a:ea typeface="Calibri"/>
                <a:cs typeface="Calibri"/>
                <a:sym typeface="Calibri"/>
              </a:rPr>
              <a:t>Trees, plants, and  geographic features are rarely included in ledger art.” </a:t>
            </a:r>
            <a:r>
              <a:rPr lang="en-US" b="1">
                <a:solidFill>
                  <a:schemeClr val="dk1"/>
                </a:solidFill>
              </a:rPr>
              <a:t>Image Source</a:t>
            </a:r>
            <a:r>
              <a:rPr lang="en-US">
                <a:solidFill>
                  <a:schemeClr val="dk1"/>
                </a:solidFill>
              </a:rPr>
              <a:t>: This artwork is part of a collection of the Texas Archeological Research Laboratory (TARL) Archive and can be found at the TARL associated site: https://www.texasbeyondhistory.net/spotlights/ledgerart/ledger-art.html</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a:t>Teacher can chose to just show the artwork and query the students and then read the descriptions. </a:t>
            </a:r>
            <a:endParaRPr/>
          </a:p>
          <a:p>
            <a:pPr marL="0" marR="0" lvl="0" indent="0" algn="l" rtl="0">
              <a:lnSpc>
                <a:spcPct val="100000"/>
              </a:lnSpc>
              <a:spcBef>
                <a:spcPts val="0"/>
              </a:spcBef>
              <a:spcAft>
                <a:spcPts val="0"/>
              </a:spcAft>
              <a:buClr>
                <a:srgbClr val="000000"/>
              </a:buClr>
              <a:buSzPts val="1100"/>
              <a:buFont typeface="Arial"/>
              <a:buNone/>
            </a:pPr>
            <a:r>
              <a:rPr lang="en-US" b="1">
                <a:solidFill>
                  <a:schemeClr val="dk1"/>
                </a:solidFill>
              </a:rPr>
              <a:t>Image Source:</a:t>
            </a:r>
            <a:r>
              <a:rPr lang="en-US">
                <a:solidFill>
                  <a:schemeClr val="dk1"/>
                </a:solidFill>
              </a:rPr>
              <a:t> This artwork is part of a collection of the Texas Archeological Research Laboratory (TARL) Archive and can be found at the TARL associated site: https://www.texasbeyondhistory.net/spotlights/ledgerart/ledger-art.html</a:t>
            </a:r>
            <a:endParaRPr>
              <a:solidFill>
                <a:schemeClr val="dk1"/>
              </a:solidFill>
            </a:endParaRPr>
          </a:p>
          <a:p>
            <a:pPr marL="0" marR="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b4ef09d5ce_1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This artwork is part of a collection of the Texas Archeological Research Laboratory (TARL) Archive and can be found at the TARL associated site: https://www.texasbeyondhistory.net/spotlights/ledgerart/ledger-art.html</a:t>
            </a:r>
            <a:endParaRPr/>
          </a:p>
        </p:txBody>
      </p:sp>
      <p:sp>
        <p:nvSpPr>
          <p:cNvPr id="44" name="Google Shape;44;gb4ef09d5ce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Teacher can chose to just show the artwork and query the students and then read the descriptions. </a:t>
            </a:r>
            <a:endParaRPr>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rPr>
              <a:t>Image Source:</a:t>
            </a:r>
            <a:r>
              <a:rPr lang="en-US">
                <a:solidFill>
                  <a:schemeClr val="dk1"/>
                </a:solidFill>
              </a:rPr>
              <a:t> This artwork is part of a collection of the Texas Archeological Research Laboratory (TARL) Archive and can be found at the TARL associated site: https://www.texasbeyondhistory.net/spotlights/ledgerart/ledger-art.html</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Teacher can chose to just show the artwork and query the students and then read the descriptions. </a:t>
            </a:r>
            <a:endParaRPr>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rPr>
              <a:t>Image Source:</a:t>
            </a:r>
            <a:r>
              <a:rPr lang="en-US">
                <a:solidFill>
                  <a:schemeClr val="dk1"/>
                </a:solidFill>
              </a:rPr>
              <a:t> This artwork is part of a collection of the Texas Archeological Research Laboratory (TARL) Archive and can be found at the TARL associated site: https://www.texasbeyondhistory.net/spotlights/ledgerart/ledger-art.html</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Image Source: </a:t>
            </a:r>
            <a:r>
              <a:rPr lang="en-US" u="sng">
                <a:solidFill>
                  <a:schemeClr val="hlink"/>
                </a:solidFill>
                <a:hlinkClick r:id="rId3"/>
              </a:rPr>
              <a:t>https://en.wikipedia.org/wiki/Ledger_art</a:t>
            </a:r>
            <a:r>
              <a:rPr lang="en-US"/>
              <a:t> </a:t>
            </a:r>
            <a:endParaRPr/>
          </a:p>
          <a:p>
            <a:pPr marL="0" lvl="0" indent="0" algn="l" rtl="0">
              <a:lnSpc>
                <a:spcPct val="100000"/>
              </a:lnSpc>
              <a:spcBef>
                <a:spcPts val="0"/>
              </a:spcBef>
              <a:spcAft>
                <a:spcPts val="0"/>
              </a:spcAft>
              <a:buSzPts val="1100"/>
              <a:buNone/>
            </a:pPr>
            <a:r>
              <a:rPr lang="en-US"/>
              <a:t>Image Source: https://commons.wikimedia.org/wiki/File:Dream_or_Vision_of_himself_changed_to_a_destroyer_and_riding_a_Buffalo_Eagle.jpg</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Teacher can chose to just show the artwork and query the students and then read the descriptions. </a:t>
            </a:r>
            <a:endParaRPr>
              <a:solidFill>
                <a:schemeClr val="dk1"/>
              </a:solidFill>
            </a:endParaRPr>
          </a:p>
          <a:p>
            <a:pPr marL="0" lvl="0" indent="0" algn="l" rtl="0">
              <a:spcBef>
                <a:spcPts val="0"/>
              </a:spcBef>
              <a:spcAft>
                <a:spcPts val="0"/>
              </a:spcAft>
              <a:buClr>
                <a:schemeClr val="dk1"/>
              </a:buClr>
              <a:buSzPts val="1100"/>
              <a:buFont typeface="Arial"/>
              <a:buNone/>
            </a:pPr>
            <a:r>
              <a:rPr lang="en-US" b="1">
                <a:solidFill>
                  <a:schemeClr val="dk1"/>
                </a:solidFill>
              </a:rPr>
              <a:t>Image Source:</a:t>
            </a:r>
            <a:r>
              <a:rPr lang="en-US">
                <a:solidFill>
                  <a:schemeClr val="dk1"/>
                </a:solidFill>
              </a:rPr>
              <a:t> This artwork is part of a collection of the Texas Archeological Research Laboratory (TARL) Archive and can be found at the TARL associated site: https://www.texasbeyondhistory.net/spotlights/ledgerart/ledger-art.html</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SzPts val="1100"/>
              <a:buNone/>
            </a:pP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1" name="Google Shape;291;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aebf6478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gaebf64782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Source:https://www.zerothrufive.com/native-american-ledger-art-lesson.html</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u="sng">
                <a:solidFill>
                  <a:schemeClr val="hlink"/>
                </a:solidFill>
                <a:hlinkClick r:id="rId3"/>
              </a:rPr>
              <a:t>https://www.pikist.com/free-photo-ijyfx</a:t>
            </a:r>
            <a:endParaRPr/>
          </a:p>
          <a:p>
            <a:pPr marL="0" lvl="0" indent="0" algn="l" rtl="0">
              <a:lnSpc>
                <a:spcPct val="100000"/>
              </a:lnSpc>
              <a:spcBef>
                <a:spcPts val="0"/>
              </a:spcBef>
              <a:spcAft>
                <a:spcPts val="0"/>
              </a:spcAft>
              <a:buSzPts val="1100"/>
              <a:buNone/>
            </a:pPr>
            <a:r>
              <a:rPr lang="en-US" u="sng">
                <a:solidFill>
                  <a:schemeClr val="hlink"/>
                </a:solidFill>
                <a:hlinkClick r:id="rId4"/>
              </a:rPr>
              <a:t>https://commons.wikimedia.org/wiki/File:Quincea%C3%B1era._Santa_Fe_(14369403262).jpg</a:t>
            </a:r>
            <a:r>
              <a:rPr lang="en-US"/>
              <a:t> </a:t>
            </a:r>
            <a:endParaRPr/>
          </a:p>
          <a:p>
            <a:pPr marL="0" lvl="0" indent="0" algn="l" rtl="0">
              <a:lnSpc>
                <a:spcPct val="100000"/>
              </a:lnSpc>
              <a:spcBef>
                <a:spcPts val="0"/>
              </a:spcBef>
              <a:spcAft>
                <a:spcPts val="0"/>
              </a:spcAft>
              <a:buSzPts val="1100"/>
              <a:buNone/>
            </a:pPr>
            <a:r>
              <a:rPr lang="en-US" u="sng">
                <a:solidFill>
                  <a:schemeClr val="hlink"/>
                </a:solidFill>
                <a:hlinkClick r:id="rId5"/>
              </a:rPr>
              <a:t>https://commons.wikimedia.org/wiki/File:Barack_Obama_votes_in_the_2012_election.jpg</a:t>
            </a:r>
            <a:r>
              <a:rPr lang="en-US"/>
              <a:t> </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5" name="Google Shape;32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d7a7e4b2e8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d7a7e4b2e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b4ef09d5ce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This artwork is part of a collection of the Texas Archeological Research Laboratory (TARL) Archive and can be found at the TARL associated site: https://www.texasbeyondhistory.net/spotlights/ledgerart/ledger-art.html</a:t>
            </a:r>
            <a:endParaRPr>
              <a:solidFill>
                <a:schemeClr val="dk1"/>
              </a:solidFill>
            </a:endParaRPr>
          </a:p>
          <a:p>
            <a:pPr marL="0" lvl="0" indent="0" algn="l" rtl="0">
              <a:lnSpc>
                <a:spcPct val="100000"/>
              </a:lnSpc>
              <a:spcBef>
                <a:spcPts val="0"/>
              </a:spcBef>
              <a:spcAft>
                <a:spcPts val="0"/>
              </a:spcAft>
              <a:buSzPts val="1100"/>
              <a:buNone/>
            </a:pPr>
            <a:endParaRPr/>
          </a:p>
        </p:txBody>
      </p:sp>
      <p:sp>
        <p:nvSpPr>
          <p:cNvPr id="53" name="Google Shape;53;gb4ef09d5ce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7" name="Google Shape;337;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b="1">
                <a:solidFill>
                  <a:schemeClr val="dk1"/>
                </a:solidFill>
              </a:rPr>
              <a:t>Image Source:</a:t>
            </a:r>
            <a:r>
              <a:rPr lang="en-US">
                <a:solidFill>
                  <a:schemeClr val="dk1"/>
                </a:solidFill>
              </a:rPr>
              <a:t> This artwork is part of a collection of the Texas Archeological Research Laboratory (TARL) Archive and can be found at the TARL associated site: https://www.texasbeyondhistory.net/spotlights/ledgerart/ledger-art.html</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7" name="Google Shape;367;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Comanche language for “goodbye”.  Source https://omniglot.com/language/phrases/comanche.htm#phrases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a890ef64bd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 name="Google Shape;60;ga890ef64bd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a890ef64bd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 name="Google Shape;66;ga890ef64bd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Google Shape;7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a890ef64bd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Google Shape;78;ga890ef64bd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a:solidFill>
                  <a:schemeClr val="dk1"/>
                </a:solidFill>
              </a:rPr>
              <a:t>Image Source: This artwork is part of a collection of the Texas Archeological Research Laboratory (TARL) Archive and can be found at the TARL associated site: https://www.texasbeyondhistory.net/spotlights/ledgerart/ledger-art.html</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
        <p:cNvGrpSpPr/>
        <p:nvPr/>
      </p:nvGrpSpPr>
      <p:grpSpPr>
        <a:xfrm>
          <a:off x="0" y="0"/>
          <a:ext cx="0" cy="0"/>
          <a:chOff x="0" y="0"/>
          <a:chExt cx="0" cy="0"/>
        </a:xfrm>
      </p:grpSpPr>
      <p:sp>
        <p:nvSpPr>
          <p:cNvPr id="7" name="Google Shape;7;p5"/>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 name="Google Shape;8;p5"/>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9;p5"/>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0;p5"/>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1"/>
        <p:cNvGrpSpPr/>
        <p:nvPr/>
      </p:nvGrpSpPr>
      <p:grpSpPr>
        <a:xfrm>
          <a:off x="0" y="0"/>
          <a:ext cx="0" cy="0"/>
          <a:chOff x="0" y="0"/>
          <a:chExt cx="0" cy="0"/>
        </a:xfrm>
      </p:grpSpPr>
      <p:sp>
        <p:nvSpPr>
          <p:cNvPr id="12" name="Google Shape;12;p6"/>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6"/>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6"/>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6"/>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6"/>
        <p:cNvGrpSpPr/>
        <p:nvPr/>
      </p:nvGrpSpPr>
      <p:grpSpPr>
        <a:xfrm>
          <a:off x="0" y="0"/>
          <a:ext cx="0" cy="0"/>
          <a:chOff x="0" y="0"/>
          <a:chExt cx="0" cy="0"/>
        </a:xfrm>
      </p:grpSpPr>
      <p:sp>
        <p:nvSpPr>
          <p:cNvPr id="17" name="Google Shape;17;p7"/>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8" name="Google Shape;18;p7"/>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7"/>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7"/>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8"/>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8"/>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8"/>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8"/>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6"/>
        <p:cNvGrpSpPr/>
        <p:nvPr/>
      </p:nvGrpSpPr>
      <p:grpSpPr>
        <a:xfrm>
          <a:off x="0" y="0"/>
          <a:ext cx="0" cy="0"/>
          <a:chOff x="0" y="0"/>
          <a:chExt cx="0" cy="0"/>
        </a:xfrm>
      </p:grpSpPr>
      <p:sp>
        <p:nvSpPr>
          <p:cNvPr id="27" name="Google Shape;27;p9"/>
          <p:cNvSpPr txBox="1">
            <a:spLocks noGrp="1"/>
          </p:cNvSpPr>
          <p:nvPr>
            <p:ph type="title"/>
          </p:nvPr>
        </p:nvSpPr>
        <p:spPr>
          <a:xfrm>
            <a:off x="75531" y="166636"/>
            <a:ext cx="12116469" cy="798006"/>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0"/>
              </a:spcBef>
              <a:spcAft>
                <a:spcPts val="0"/>
              </a:spcAft>
              <a:buClr>
                <a:srgbClr val="FFFFFF"/>
              </a:buClr>
              <a:buSzPts val="4000"/>
              <a:buFont typeface="Calibri"/>
              <a:buNone/>
              <a:defRPr sz="4000" b="1" i="0" u="none" strike="noStrike" cap="none">
                <a:solidFill>
                  <a:srgbClr val="FFFFFF"/>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8" name="Google Shape;28;p9"/>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9"/>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000090"/>
              </a:buClr>
              <a:buSzPts val="3200"/>
              <a:buFont typeface="Arial"/>
              <a:buNone/>
              <a:defRPr sz="3200" b="1" i="0" u="none" strike="noStrike" cap="none">
                <a:solidFill>
                  <a:srgbClr val="000090"/>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9"/>
          <p:cNvSpPr txBox="1">
            <a:spLocks noGrp="1"/>
          </p:cNvSpPr>
          <p:nvPr>
            <p:ph type="body" idx="3"/>
          </p:nvPr>
        </p:nvSpPr>
        <p:spPr>
          <a:xfrm>
            <a:off x="1300872" y="4670753"/>
            <a:ext cx="9590253" cy="977394"/>
          </a:xfrm>
          <a:prstGeom prst="rect">
            <a:avLst/>
          </a:prstGeom>
          <a:noFill/>
          <a:ln>
            <a:noFill/>
          </a:ln>
        </p:spPr>
        <p:txBody>
          <a:bodyPr spcFirstLastPara="1" wrap="square" lIns="91425" tIns="45700" rIns="91425" bIns="45700" anchor="t" anchorCtr="0">
            <a:noAutofit/>
          </a:bodyPr>
          <a:lstStyle>
            <a:lvl1pPr marL="457200" marR="0" lvl="0" indent="-387350" algn="l" rtl="0">
              <a:lnSpc>
                <a:spcPct val="90000"/>
              </a:lnSpc>
              <a:spcBef>
                <a:spcPts val="1000"/>
              </a:spcBef>
              <a:spcAft>
                <a:spcPts val="0"/>
              </a:spcAft>
              <a:buClr>
                <a:srgbClr val="FF0000"/>
              </a:buClr>
              <a:buSzPts val="2500"/>
              <a:buFont typeface="Noto Sans Symbols"/>
              <a:buChar char="▪"/>
              <a:defRPr sz="25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si.edu/object/yt_if-BOZgWZPE"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2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3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25.jpg"/><Relationship Id="rId4" Type="http://schemas.openxmlformats.org/officeDocument/2006/relationships/image" Target="../media/image26.jp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2"/>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From Removal to Reservation</a:t>
            </a:r>
            <a:endParaRPr/>
          </a:p>
        </p:txBody>
      </p:sp>
      <p:sp>
        <p:nvSpPr>
          <p:cNvPr id="94" name="Google Shape;94;p12"/>
          <p:cNvSpPr txBox="1"/>
          <p:nvPr/>
        </p:nvSpPr>
        <p:spPr>
          <a:xfrm>
            <a:off x="8930025" y="1830150"/>
            <a:ext cx="3261900" cy="31977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500" b="0" i="0" u="none" strike="noStrike" cap="none">
                <a:solidFill>
                  <a:schemeClr val="dk1"/>
                </a:solidFill>
                <a:latin typeface="Calibri"/>
                <a:ea typeface="Calibri"/>
                <a:cs typeface="Calibri"/>
                <a:sym typeface="Calibri"/>
              </a:rPr>
              <a:t>The ancestral lands of the Plains Indians</a:t>
            </a:r>
            <a:r>
              <a:rPr lang="en-US" sz="2500">
                <a:solidFill>
                  <a:schemeClr val="dk1"/>
                </a:solidFill>
                <a:latin typeface="Calibri"/>
                <a:ea typeface="Calibri"/>
                <a:cs typeface="Calibri"/>
                <a:sym typeface="Calibri"/>
              </a:rPr>
              <a:t> were </a:t>
            </a:r>
            <a:r>
              <a:rPr lang="en-US" sz="2500" b="0" i="0" u="none" strike="noStrike" cap="none">
                <a:solidFill>
                  <a:schemeClr val="dk1"/>
                </a:solidFill>
                <a:latin typeface="Calibri"/>
                <a:ea typeface="Calibri"/>
                <a:cs typeface="Calibri"/>
                <a:sym typeface="Calibri"/>
              </a:rPr>
              <a:t>located West of the Mississippi River in t</a:t>
            </a:r>
            <a:r>
              <a:rPr lang="en-US" sz="2500">
                <a:solidFill>
                  <a:schemeClr val="dk1"/>
                </a:solidFill>
                <a:latin typeface="Calibri"/>
                <a:ea typeface="Calibri"/>
                <a:cs typeface="Calibri"/>
                <a:sym typeface="Calibri"/>
              </a:rPr>
              <a:t>he </a:t>
            </a:r>
            <a:r>
              <a:rPr lang="en-US" sz="2500" b="0" i="0" u="none" strike="noStrike" cap="none">
                <a:solidFill>
                  <a:schemeClr val="dk1"/>
                </a:solidFill>
                <a:latin typeface="Calibri"/>
                <a:ea typeface="Calibri"/>
                <a:cs typeface="Calibri"/>
                <a:sym typeface="Calibri"/>
              </a:rPr>
              <a:t>middle of the U.S. </a:t>
            </a:r>
            <a:endParaRPr/>
          </a:p>
        </p:txBody>
      </p:sp>
      <p:pic>
        <p:nvPicPr>
          <p:cNvPr id="95" name="Google Shape;95;p12"/>
          <p:cNvPicPr preferRelativeResize="0"/>
          <p:nvPr/>
        </p:nvPicPr>
        <p:blipFill>
          <a:blip r:embed="rId3">
            <a:alphaModFix/>
          </a:blip>
          <a:stretch>
            <a:fillRect/>
          </a:stretch>
        </p:blipFill>
        <p:spPr>
          <a:xfrm>
            <a:off x="75525" y="964625"/>
            <a:ext cx="8974523" cy="57716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3"/>
          <p:cNvSpPr txBox="1"/>
          <p:nvPr/>
        </p:nvSpPr>
        <p:spPr>
          <a:xfrm>
            <a:off x="5992275" y="1405125"/>
            <a:ext cx="6055500" cy="1478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500" b="0" i="0" u="none" strike="noStrike" cap="none">
                <a:solidFill>
                  <a:schemeClr val="dk1"/>
                </a:solidFill>
                <a:latin typeface="Calibri"/>
                <a:ea typeface="Calibri"/>
                <a:cs typeface="Calibri"/>
                <a:sym typeface="Calibri"/>
              </a:rPr>
              <a:t>Tribes were generally nomadic  (following buffalo herds) and </a:t>
            </a:r>
            <a:r>
              <a:rPr lang="en-US" sz="2500">
                <a:solidFill>
                  <a:schemeClr val="dk1"/>
                </a:solidFill>
                <a:latin typeface="Calibri"/>
                <a:ea typeface="Calibri"/>
                <a:cs typeface="Calibri"/>
                <a:sym typeface="Calibri"/>
              </a:rPr>
              <a:t>living</a:t>
            </a:r>
            <a:r>
              <a:rPr lang="en-US" sz="2500" b="0" i="0" u="none" strike="noStrike" cap="none">
                <a:solidFill>
                  <a:schemeClr val="dk1"/>
                </a:solidFill>
                <a:latin typeface="Calibri"/>
                <a:ea typeface="Calibri"/>
                <a:cs typeface="Calibri"/>
                <a:sym typeface="Calibri"/>
              </a:rPr>
              <a:t> in tipis. Tribes included Cheyenne, Comanche, Crow, Apache, Cree, and Sioux.</a:t>
            </a:r>
            <a:endParaRPr sz="2500" b="0" i="0" u="none" strike="noStrike" cap="none">
              <a:solidFill>
                <a:schemeClr val="dk1"/>
              </a:solidFill>
              <a:latin typeface="Calibri"/>
              <a:ea typeface="Calibri"/>
              <a:cs typeface="Calibri"/>
              <a:sym typeface="Calibri"/>
            </a:endParaRPr>
          </a:p>
          <a:p>
            <a:pPr marL="457200" marR="0" lvl="0" indent="0" algn="l" rtl="0">
              <a:lnSpc>
                <a:spcPct val="90000"/>
              </a:lnSpc>
              <a:spcBef>
                <a:spcPts val="1000"/>
              </a:spcBef>
              <a:spcAft>
                <a:spcPts val="0"/>
              </a:spcAft>
              <a:buNone/>
            </a:pPr>
            <a:endParaRPr sz="2500">
              <a:solidFill>
                <a:schemeClr val="dk1"/>
              </a:solidFill>
              <a:latin typeface="Calibri"/>
              <a:ea typeface="Calibri"/>
              <a:cs typeface="Calibri"/>
              <a:sym typeface="Calibri"/>
            </a:endParaRPr>
          </a:p>
          <a:p>
            <a:pPr marL="457200" marR="0" lvl="0" indent="-387350" algn="l" rtl="0">
              <a:lnSpc>
                <a:spcPct val="90000"/>
              </a:lnSpc>
              <a:spcBef>
                <a:spcPts val="1000"/>
              </a:spcBef>
              <a:spcAft>
                <a:spcPts val="0"/>
              </a:spcAft>
              <a:buClr>
                <a:srgbClr val="FF0000"/>
              </a:buClr>
              <a:buSzPts val="2500"/>
              <a:buFont typeface="Noto Sans Symbols"/>
              <a:buChar char="▪"/>
            </a:pPr>
            <a:r>
              <a:rPr lang="en-US" sz="2500">
                <a:solidFill>
                  <a:schemeClr val="dk1"/>
                </a:solidFill>
                <a:latin typeface="Calibri"/>
                <a:ea typeface="Calibri"/>
                <a:cs typeface="Calibri"/>
                <a:sym typeface="Calibri"/>
              </a:rPr>
              <a:t>The tribes </a:t>
            </a:r>
            <a:r>
              <a:rPr lang="en-US" sz="2500" b="0" i="0" u="none" strike="noStrike" cap="none">
                <a:solidFill>
                  <a:schemeClr val="dk1"/>
                </a:solidFill>
                <a:latin typeface="Calibri"/>
                <a:ea typeface="Calibri"/>
                <a:cs typeface="Calibri"/>
                <a:sym typeface="Calibri"/>
              </a:rPr>
              <a:t>hunt</a:t>
            </a:r>
            <a:r>
              <a:rPr lang="en-US" sz="2500">
                <a:solidFill>
                  <a:schemeClr val="dk1"/>
                </a:solidFill>
                <a:latin typeface="Calibri"/>
                <a:ea typeface="Calibri"/>
                <a:cs typeface="Calibri"/>
                <a:sym typeface="Calibri"/>
              </a:rPr>
              <a:t>ed</a:t>
            </a:r>
            <a:r>
              <a:rPr lang="en-US" sz="2500" b="0" i="0" u="none" strike="noStrike" cap="none">
                <a:solidFill>
                  <a:schemeClr val="dk1"/>
                </a:solidFill>
                <a:latin typeface="Calibri"/>
                <a:ea typeface="Calibri"/>
                <a:cs typeface="Calibri"/>
                <a:sym typeface="Calibri"/>
              </a:rPr>
              <a:t> elk and antelope, but, </a:t>
            </a:r>
            <a:r>
              <a:rPr lang="en-US" sz="2500">
                <a:solidFill>
                  <a:schemeClr val="dk1"/>
                </a:solidFill>
                <a:latin typeface="Calibri"/>
                <a:ea typeface="Calibri"/>
                <a:cs typeface="Calibri"/>
                <a:sym typeface="Calibri"/>
              </a:rPr>
              <a:t>primarily</a:t>
            </a:r>
            <a:r>
              <a:rPr lang="en-US" sz="2500" b="0" i="0" u="none" strike="noStrike" cap="none">
                <a:solidFill>
                  <a:schemeClr val="dk1"/>
                </a:solidFill>
                <a:latin typeface="Calibri"/>
                <a:ea typeface="Calibri"/>
                <a:cs typeface="Calibri"/>
                <a:sym typeface="Calibri"/>
              </a:rPr>
              <a:t> buffalo</a:t>
            </a:r>
            <a:r>
              <a:rPr lang="en-US" sz="2500">
                <a:solidFill>
                  <a:schemeClr val="dk1"/>
                </a:solidFill>
                <a:latin typeface="Calibri"/>
                <a:ea typeface="Calibri"/>
                <a:cs typeface="Calibri"/>
                <a:sym typeface="Calibri"/>
              </a:rPr>
              <a:t>. </a:t>
            </a:r>
            <a:r>
              <a:rPr lang="en-US" sz="2500" b="0" i="0" u="none" strike="noStrike" cap="none">
                <a:solidFill>
                  <a:schemeClr val="dk1"/>
                </a:solidFill>
                <a:latin typeface="Calibri"/>
                <a:ea typeface="Calibri"/>
                <a:cs typeface="Calibri"/>
                <a:sym typeface="Calibri"/>
              </a:rPr>
              <a:t>Every part of it was used</a:t>
            </a:r>
            <a:r>
              <a:rPr lang="en-US" sz="2500">
                <a:solidFill>
                  <a:schemeClr val="dk1"/>
                </a:solidFill>
                <a:latin typeface="Calibri"/>
                <a:ea typeface="Calibri"/>
                <a:cs typeface="Calibri"/>
                <a:sym typeface="Calibri"/>
              </a:rPr>
              <a:t> for</a:t>
            </a:r>
            <a:r>
              <a:rPr lang="en-US" sz="2500" b="0" i="0" u="none" strike="noStrike" cap="none">
                <a:solidFill>
                  <a:schemeClr val="dk1"/>
                </a:solidFill>
                <a:latin typeface="Calibri"/>
                <a:ea typeface="Calibri"/>
                <a:cs typeface="Calibri"/>
                <a:sym typeface="Calibri"/>
              </a:rPr>
              <a:t> food, tipis</a:t>
            </a:r>
            <a:r>
              <a:rPr lang="en-US" sz="2500">
                <a:solidFill>
                  <a:schemeClr val="dk1"/>
                </a:solidFill>
                <a:latin typeface="Calibri"/>
                <a:ea typeface="Calibri"/>
                <a:cs typeface="Calibri"/>
                <a:sym typeface="Calibri"/>
              </a:rPr>
              <a:t>, </a:t>
            </a:r>
            <a:r>
              <a:rPr lang="en-US" sz="2500" b="0" i="0" u="none" strike="noStrike" cap="none">
                <a:solidFill>
                  <a:schemeClr val="dk1"/>
                </a:solidFill>
                <a:latin typeface="Calibri"/>
                <a:ea typeface="Calibri"/>
                <a:cs typeface="Calibri"/>
                <a:sym typeface="Calibri"/>
              </a:rPr>
              <a:t>clothing, shields, ropes, fuel, tools</a:t>
            </a:r>
            <a:r>
              <a:rPr lang="en-US" sz="2500">
                <a:solidFill>
                  <a:schemeClr val="dk1"/>
                </a:solidFill>
                <a:latin typeface="Calibri"/>
                <a:ea typeface="Calibri"/>
                <a:cs typeface="Calibri"/>
                <a:sym typeface="Calibri"/>
              </a:rPr>
              <a:t>, </a:t>
            </a:r>
            <a:r>
              <a:rPr lang="en-US" sz="2500" b="0" i="0" u="none" strike="noStrike" cap="none">
                <a:solidFill>
                  <a:schemeClr val="dk1"/>
                </a:solidFill>
                <a:latin typeface="Calibri"/>
                <a:ea typeface="Calibri"/>
                <a:cs typeface="Calibri"/>
                <a:sym typeface="Calibri"/>
              </a:rPr>
              <a:t>bowstrings</a:t>
            </a:r>
            <a:r>
              <a:rPr lang="en-US" sz="2500">
                <a:solidFill>
                  <a:schemeClr val="dk1"/>
                </a:solidFill>
                <a:latin typeface="Calibri"/>
                <a:ea typeface="Calibri"/>
                <a:cs typeface="Calibri"/>
                <a:sym typeface="Calibri"/>
              </a:rPr>
              <a:t> </a:t>
            </a:r>
            <a:r>
              <a:rPr lang="en-US" sz="2500" b="0" i="0" u="none" strike="noStrike" cap="none">
                <a:solidFill>
                  <a:schemeClr val="dk1"/>
                </a:solidFill>
                <a:latin typeface="Calibri"/>
                <a:ea typeface="Calibri"/>
                <a:cs typeface="Calibri"/>
                <a:sym typeface="Calibri"/>
              </a:rPr>
              <a:t>and the hoofs were used to make glue.</a:t>
            </a:r>
            <a:endParaRPr/>
          </a:p>
        </p:txBody>
      </p:sp>
      <p:sp>
        <p:nvSpPr>
          <p:cNvPr id="101" name="Google Shape;101;p13"/>
          <p:cNvSpPr/>
          <p:nvPr/>
        </p:nvSpPr>
        <p:spPr>
          <a:xfrm>
            <a:off x="1532749" y="6106050"/>
            <a:ext cx="3561300" cy="32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a:latin typeface="Proxima Nova"/>
                <a:ea typeface="Proxima Nova"/>
                <a:cs typeface="Proxima Nova"/>
                <a:sym typeface="Proxima Nova"/>
              </a:rPr>
              <a:t>Crow Indian on Horseback</a:t>
            </a:r>
            <a:r>
              <a:rPr lang="en-US" sz="1400" b="0" i="0" u="none" strike="noStrike" cap="none">
                <a:solidFill>
                  <a:srgbClr val="000000"/>
                </a:solidFill>
                <a:latin typeface="Proxima Nova"/>
                <a:ea typeface="Proxima Nova"/>
                <a:cs typeface="Proxima Nova"/>
                <a:sym typeface="Proxima Nova"/>
              </a:rPr>
              <a:t>  </a:t>
            </a:r>
            <a:endParaRPr sz="1400" b="0" i="0" u="none" strike="noStrike" cap="none">
              <a:solidFill>
                <a:srgbClr val="000000"/>
              </a:solidFill>
              <a:latin typeface="Arial"/>
              <a:ea typeface="Arial"/>
              <a:cs typeface="Arial"/>
              <a:sym typeface="Arial"/>
            </a:endParaRPr>
          </a:p>
        </p:txBody>
      </p:sp>
      <p:sp>
        <p:nvSpPr>
          <p:cNvPr id="102" name="Google Shape;102;p13"/>
          <p:cNvSpPr txBox="1">
            <a:spLocks noGrp="1"/>
          </p:cNvSpPr>
          <p:nvPr>
            <p:ph type="title"/>
          </p:nvPr>
        </p:nvSpPr>
        <p:spPr>
          <a:xfrm>
            <a:off x="75531" y="166636"/>
            <a:ext cx="12116400"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From Removal to Reservation</a:t>
            </a:r>
            <a:endParaRPr/>
          </a:p>
        </p:txBody>
      </p:sp>
      <p:pic>
        <p:nvPicPr>
          <p:cNvPr id="103" name="Google Shape;103;p13"/>
          <p:cNvPicPr preferRelativeResize="0"/>
          <p:nvPr/>
        </p:nvPicPr>
        <p:blipFill>
          <a:blip r:embed="rId3">
            <a:alphaModFix/>
          </a:blip>
          <a:stretch>
            <a:fillRect/>
          </a:stretch>
        </p:blipFill>
        <p:spPr>
          <a:xfrm>
            <a:off x="152400" y="1117036"/>
            <a:ext cx="5687474" cy="4542870"/>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da032a158a_0_8"/>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00"/>
              </a:buClr>
              <a:buSzPts val="4000"/>
              <a:buFont typeface="Arial"/>
              <a:buNone/>
            </a:pPr>
            <a:r>
              <a:rPr lang="en-US"/>
              <a:t>From Removal to Reservation</a:t>
            </a:r>
            <a:endParaRPr/>
          </a:p>
          <a:p>
            <a:pPr marL="0" lvl="0" indent="0" algn="ctr" rtl="0">
              <a:spcBef>
                <a:spcPts val="0"/>
              </a:spcBef>
              <a:spcAft>
                <a:spcPts val="0"/>
              </a:spcAft>
              <a:buNone/>
            </a:pPr>
            <a:endParaRPr/>
          </a:p>
        </p:txBody>
      </p:sp>
      <p:sp>
        <p:nvSpPr>
          <p:cNvPr id="109" name="Google Shape;109;gda032a158a_0_8"/>
          <p:cNvSpPr txBox="1">
            <a:spLocks noGrp="1"/>
          </p:cNvSpPr>
          <p:nvPr>
            <p:ph type="body" idx="1"/>
          </p:nvPr>
        </p:nvSpPr>
        <p:spPr>
          <a:xfrm>
            <a:off x="1300873" y="2035728"/>
            <a:ext cx="9590400" cy="26349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Font typeface="Arial"/>
              <a:buNone/>
            </a:pPr>
            <a:endParaRPr/>
          </a:p>
        </p:txBody>
      </p:sp>
      <p:sp>
        <p:nvSpPr>
          <p:cNvPr id="110" name="Google Shape;110;gda032a158a_0_8"/>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111" name="Google Shape;111;gda032a158a_0_8"/>
          <p:cNvSpPr txBox="1">
            <a:spLocks noGrp="1"/>
          </p:cNvSpPr>
          <p:nvPr>
            <p:ph type="body" idx="3"/>
          </p:nvPr>
        </p:nvSpPr>
        <p:spPr>
          <a:xfrm>
            <a:off x="1300872" y="4670753"/>
            <a:ext cx="9590400" cy="977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112" name="Google Shape;112;gda032a158a_0_8"/>
          <p:cNvSpPr txBox="1"/>
          <p:nvPr/>
        </p:nvSpPr>
        <p:spPr>
          <a:xfrm>
            <a:off x="6035750" y="2518975"/>
            <a:ext cx="6055500" cy="1478100"/>
          </a:xfrm>
          <a:prstGeom prst="rect">
            <a:avLst/>
          </a:prstGeom>
          <a:noFill/>
          <a:ln>
            <a:noFill/>
          </a:ln>
        </p:spPr>
        <p:txBody>
          <a:bodyPr spcFirstLastPara="1" wrap="square" lIns="91425" tIns="45700" rIns="91425" bIns="45700" anchor="t" anchorCtr="0">
            <a:noAutofit/>
          </a:bodyPr>
          <a:lstStyle/>
          <a:p>
            <a:pPr marL="457200" lvl="0" indent="-387350" algn="l" rtl="0">
              <a:spcBef>
                <a:spcPts val="0"/>
              </a:spcBef>
              <a:spcAft>
                <a:spcPts val="0"/>
              </a:spcAft>
              <a:buClr>
                <a:srgbClr val="FF0000"/>
              </a:buClr>
              <a:buSzPts val="2500"/>
              <a:buFont typeface="Calibri"/>
              <a:buChar char="▪"/>
            </a:pPr>
            <a:r>
              <a:rPr lang="en-US" sz="2500">
                <a:solidFill>
                  <a:schemeClr val="dk1"/>
                </a:solidFill>
                <a:latin typeface="Calibri"/>
                <a:ea typeface="Calibri"/>
                <a:cs typeface="Calibri"/>
                <a:sym typeface="Calibri"/>
              </a:rPr>
              <a:t>The  Sioux could take down or put up their homes in 15 minutes. They  were packed into bundles on poles strapped to dogs or horses.</a:t>
            </a:r>
            <a:endParaRPr sz="2500">
              <a:solidFill>
                <a:schemeClr val="dk1"/>
              </a:solidFill>
              <a:latin typeface="Calibri"/>
              <a:ea typeface="Calibri"/>
              <a:cs typeface="Calibri"/>
              <a:sym typeface="Calibri"/>
            </a:endParaRPr>
          </a:p>
          <a:p>
            <a:pPr marL="457200" marR="0" lvl="0" indent="0" algn="l" rtl="0">
              <a:lnSpc>
                <a:spcPct val="90000"/>
              </a:lnSpc>
              <a:spcBef>
                <a:spcPts val="1000"/>
              </a:spcBef>
              <a:spcAft>
                <a:spcPts val="0"/>
              </a:spcAft>
              <a:buNone/>
            </a:pPr>
            <a:endParaRPr/>
          </a:p>
        </p:txBody>
      </p:sp>
      <p:pic>
        <p:nvPicPr>
          <p:cNvPr id="113" name="Google Shape;113;gda032a158a_0_8"/>
          <p:cNvPicPr preferRelativeResize="0"/>
          <p:nvPr/>
        </p:nvPicPr>
        <p:blipFill>
          <a:blip r:embed="rId3">
            <a:alphaModFix/>
          </a:blip>
          <a:stretch>
            <a:fillRect/>
          </a:stretch>
        </p:blipFill>
        <p:spPr>
          <a:xfrm>
            <a:off x="286825" y="1262375"/>
            <a:ext cx="5748928" cy="4333248"/>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ga890ef64bd_0_42"/>
          <p:cNvSpPr txBox="1">
            <a:spLocks noGrp="1"/>
          </p:cNvSpPr>
          <p:nvPr>
            <p:ph type="body" idx="1"/>
          </p:nvPr>
        </p:nvSpPr>
        <p:spPr>
          <a:xfrm>
            <a:off x="6130413" y="1051418"/>
            <a:ext cx="6061587" cy="2634828"/>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0"/>
              </a:spcBef>
              <a:spcAft>
                <a:spcPts val="0"/>
              </a:spcAft>
              <a:buClr>
                <a:srgbClr val="FF0000"/>
              </a:buClr>
              <a:buSzPts val="2500"/>
              <a:buFont typeface="Arial"/>
              <a:buChar char="•"/>
            </a:pPr>
            <a:r>
              <a:rPr lang="en-US">
                <a:solidFill>
                  <a:schemeClr val="dk1"/>
                </a:solidFill>
              </a:rPr>
              <a:t>Plains Indians had never seen a horse </a:t>
            </a:r>
            <a:r>
              <a:rPr lang="en-US"/>
              <a:t>until the Spanish arrived in the 1500s</a:t>
            </a:r>
            <a:r>
              <a:rPr lang="en-US">
                <a:solidFill>
                  <a:schemeClr val="dk1"/>
                </a:solidFill>
              </a:rPr>
              <a:t>. Once introduced the horse became the cornerstone of their culture.</a:t>
            </a:r>
            <a:endParaRPr/>
          </a:p>
          <a:p>
            <a:pPr marL="571500" lvl="0" indent="-184150" algn="l" rtl="0">
              <a:lnSpc>
                <a:spcPct val="90000"/>
              </a:lnSpc>
              <a:spcBef>
                <a:spcPts val="0"/>
              </a:spcBef>
              <a:spcAft>
                <a:spcPts val="0"/>
              </a:spcAft>
              <a:buClr>
                <a:srgbClr val="FF0000"/>
              </a:buClr>
              <a:buSzPts val="2500"/>
              <a:buFont typeface="Arial"/>
              <a:buNone/>
            </a:pPr>
            <a:endParaRPr>
              <a:solidFill>
                <a:schemeClr val="dk1"/>
              </a:solidFill>
            </a:endParaRPr>
          </a:p>
          <a:p>
            <a:pPr marL="571500" lvl="0" indent="-342900" algn="l" rtl="0">
              <a:lnSpc>
                <a:spcPct val="90000"/>
              </a:lnSpc>
              <a:spcBef>
                <a:spcPts val="0"/>
              </a:spcBef>
              <a:spcAft>
                <a:spcPts val="0"/>
              </a:spcAft>
              <a:buClr>
                <a:srgbClr val="FF0000"/>
              </a:buClr>
              <a:buSzPts val="2500"/>
              <a:buFont typeface="Arial"/>
              <a:buChar char="•"/>
            </a:pPr>
            <a:r>
              <a:rPr lang="en-US">
                <a:solidFill>
                  <a:schemeClr val="dk1"/>
                </a:solidFill>
              </a:rPr>
              <a:t>Horses were stolen from the Spanish, settlers and enemy tribes. Wild horses were caught and trained or breed.</a:t>
            </a:r>
            <a:endParaRPr/>
          </a:p>
          <a:p>
            <a:pPr marL="571500" lvl="0" indent="-184150" algn="l" rtl="0">
              <a:lnSpc>
                <a:spcPct val="90000"/>
              </a:lnSpc>
              <a:spcBef>
                <a:spcPts val="0"/>
              </a:spcBef>
              <a:spcAft>
                <a:spcPts val="0"/>
              </a:spcAft>
              <a:buClr>
                <a:srgbClr val="FF0000"/>
              </a:buClr>
              <a:buSzPts val="2500"/>
              <a:buFont typeface="Arial"/>
              <a:buNone/>
            </a:pPr>
            <a:endParaRPr>
              <a:solidFill>
                <a:schemeClr val="dk1"/>
              </a:solidFill>
            </a:endParaRPr>
          </a:p>
          <a:p>
            <a:pPr marL="571500" lvl="0" indent="-342900" algn="l" rtl="0">
              <a:lnSpc>
                <a:spcPct val="90000"/>
              </a:lnSpc>
              <a:spcBef>
                <a:spcPts val="0"/>
              </a:spcBef>
              <a:spcAft>
                <a:spcPts val="0"/>
              </a:spcAft>
              <a:buClr>
                <a:srgbClr val="FF0000"/>
              </a:buClr>
              <a:buSzPts val="2500"/>
              <a:buFont typeface="Arial"/>
              <a:buChar char="•"/>
            </a:pPr>
            <a:r>
              <a:rPr lang="en-US">
                <a:solidFill>
                  <a:schemeClr val="dk1"/>
                </a:solidFill>
              </a:rPr>
              <a:t>Horses enabled Native People to travel faster and further making their lives much easier. Horses became an item of prestige </a:t>
            </a:r>
            <a:r>
              <a:rPr lang="en-US"/>
              <a:t>and</a:t>
            </a:r>
            <a:r>
              <a:rPr lang="en-US">
                <a:solidFill>
                  <a:schemeClr val="dk1"/>
                </a:solidFill>
              </a:rPr>
              <a:t> utility.</a:t>
            </a:r>
            <a:endParaRPr/>
          </a:p>
          <a:p>
            <a:pPr marL="0" lvl="0" indent="0" algn="l" rtl="0">
              <a:lnSpc>
                <a:spcPct val="90000"/>
              </a:lnSpc>
              <a:spcBef>
                <a:spcPts val="0"/>
              </a:spcBef>
              <a:spcAft>
                <a:spcPts val="0"/>
              </a:spcAft>
              <a:buSzPts val="2500"/>
              <a:buNone/>
            </a:pPr>
            <a:endParaRPr>
              <a:solidFill>
                <a:schemeClr val="dk1"/>
              </a:solidFill>
            </a:endParaRPr>
          </a:p>
        </p:txBody>
      </p:sp>
      <p:sp>
        <p:nvSpPr>
          <p:cNvPr id="119" name="Google Shape;119;ga890ef64bd_0_42"/>
          <p:cNvSpPr txBox="1"/>
          <p:nvPr/>
        </p:nvSpPr>
        <p:spPr>
          <a:xfrm>
            <a:off x="1505975" y="5479850"/>
            <a:ext cx="21762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Sioux Indians </a:t>
            </a:r>
            <a:endParaRPr sz="1400" b="0" i="0" u="none" strike="noStrike" cap="none">
              <a:solidFill>
                <a:srgbClr val="000000"/>
              </a:solidFill>
              <a:latin typeface="Arial"/>
              <a:ea typeface="Arial"/>
              <a:cs typeface="Arial"/>
              <a:sym typeface="Arial"/>
            </a:endParaRPr>
          </a:p>
        </p:txBody>
      </p:sp>
      <p:sp>
        <p:nvSpPr>
          <p:cNvPr id="120" name="Google Shape;120;ga890ef64bd_0_42"/>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00"/>
              </a:buClr>
              <a:buSzPts val="4000"/>
              <a:buFont typeface="Arial"/>
              <a:buNone/>
            </a:pPr>
            <a:r>
              <a:rPr lang="en-US"/>
              <a:t>From Removal to Reservation</a:t>
            </a:r>
            <a:endParaRPr/>
          </a:p>
          <a:p>
            <a:pPr marL="0" lvl="0" indent="0" algn="ctr" rtl="0">
              <a:spcBef>
                <a:spcPts val="0"/>
              </a:spcBef>
              <a:spcAft>
                <a:spcPts val="0"/>
              </a:spcAft>
              <a:buNone/>
            </a:pPr>
            <a:endParaRPr/>
          </a:p>
        </p:txBody>
      </p:sp>
      <p:pic>
        <p:nvPicPr>
          <p:cNvPr id="121" name="Google Shape;121;ga890ef64bd_0_42"/>
          <p:cNvPicPr preferRelativeResize="0"/>
          <p:nvPr/>
        </p:nvPicPr>
        <p:blipFill>
          <a:blip r:embed="rId3">
            <a:alphaModFix/>
          </a:blip>
          <a:stretch>
            <a:fillRect/>
          </a:stretch>
        </p:blipFill>
        <p:spPr>
          <a:xfrm>
            <a:off x="393500" y="1117036"/>
            <a:ext cx="5634524" cy="4210414"/>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4"/>
          <p:cNvSpPr txBox="1">
            <a:spLocks noGrp="1"/>
          </p:cNvSpPr>
          <p:nvPr>
            <p:ph type="body" idx="1"/>
          </p:nvPr>
        </p:nvSpPr>
        <p:spPr>
          <a:xfrm>
            <a:off x="7070822" y="1586456"/>
            <a:ext cx="5121178" cy="2634828"/>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0"/>
              </a:spcBef>
              <a:spcAft>
                <a:spcPts val="0"/>
              </a:spcAft>
              <a:buClr>
                <a:srgbClr val="FF0000"/>
              </a:buClr>
              <a:buSzPts val="2500"/>
              <a:buFont typeface="Arial"/>
              <a:buChar char="•"/>
            </a:pPr>
            <a:r>
              <a:rPr lang="en-US"/>
              <a:t>G</a:t>
            </a:r>
            <a:r>
              <a:rPr lang="en-US">
                <a:solidFill>
                  <a:schemeClr val="dk1"/>
                </a:solidFill>
              </a:rPr>
              <a:t>uns were also introduced by the Spani</a:t>
            </a:r>
            <a:r>
              <a:rPr lang="en-US"/>
              <a:t>sh</a:t>
            </a:r>
            <a:r>
              <a:rPr lang="en-US">
                <a:solidFill>
                  <a:schemeClr val="dk1"/>
                </a:solidFill>
              </a:rPr>
              <a:t>, which simplified the lives of the Plains Indians, though they continued to use bows and arrows, because guns took too long to reload and were heavy.</a:t>
            </a:r>
            <a:endParaRPr/>
          </a:p>
          <a:p>
            <a:pPr marL="0" lvl="0" indent="0" algn="l" rtl="0">
              <a:lnSpc>
                <a:spcPct val="90000"/>
              </a:lnSpc>
              <a:spcBef>
                <a:spcPts val="0"/>
              </a:spcBef>
              <a:spcAft>
                <a:spcPts val="0"/>
              </a:spcAft>
              <a:buSzPts val="2500"/>
              <a:buNone/>
            </a:pPr>
            <a:endParaRPr>
              <a:solidFill>
                <a:schemeClr val="dk1"/>
              </a:solidFill>
            </a:endParaRPr>
          </a:p>
        </p:txBody>
      </p:sp>
      <p:sp>
        <p:nvSpPr>
          <p:cNvPr id="127" name="Google Shape;127;p14"/>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00"/>
              </a:buClr>
              <a:buSzPts val="4000"/>
              <a:buFont typeface="Arial"/>
              <a:buNone/>
            </a:pPr>
            <a:r>
              <a:rPr lang="en-US"/>
              <a:t>From Removal to Reservation</a:t>
            </a:r>
            <a:endParaRPr/>
          </a:p>
          <a:p>
            <a:pPr marL="0" lvl="0" indent="0" algn="ctr" rtl="0">
              <a:spcBef>
                <a:spcPts val="0"/>
              </a:spcBef>
              <a:spcAft>
                <a:spcPts val="0"/>
              </a:spcAft>
              <a:buNone/>
            </a:pPr>
            <a:endParaRPr/>
          </a:p>
        </p:txBody>
      </p:sp>
      <p:pic>
        <p:nvPicPr>
          <p:cNvPr id="128" name="Google Shape;128;p14"/>
          <p:cNvPicPr preferRelativeResize="0"/>
          <p:nvPr/>
        </p:nvPicPr>
        <p:blipFill>
          <a:blip r:embed="rId3">
            <a:alphaModFix/>
          </a:blip>
          <a:stretch>
            <a:fillRect/>
          </a:stretch>
        </p:blipFill>
        <p:spPr>
          <a:xfrm>
            <a:off x="515101" y="1344551"/>
            <a:ext cx="5562726" cy="4267649"/>
          </a:xfrm>
          <a:prstGeom prst="rect">
            <a:avLst/>
          </a:prstGeom>
          <a:noFill/>
          <a:ln w="28575" cap="flat" cmpd="sng">
            <a:solidFill>
              <a:schemeClr val="dk2"/>
            </a:solidFill>
            <a:prstDash val="solid"/>
            <a:round/>
            <a:headEnd type="none" w="sm" len="sm"/>
            <a:tailEnd type="none" w="sm" len="sm"/>
          </a:ln>
        </p:spPr>
      </p:pic>
      <p:sp>
        <p:nvSpPr>
          <p:cNvPr id="129" name="Google Shape;129;p14"/>
          <p:cNvSpPr txBox="1"/>
          <p:nvPr/>
        </p:nvSpPr>
        <p:spPr>
          <a:xfrm>
            <a:off x="931325" y="5750225"/>
            <a:ext cx="6966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alibri"/>
                <a:ea typeface="Calibri"/>
                <a:cs typeface="Calibri"/>
                <a:sym typeface="Calibri"/>
              </a:rPr>
              <a:t>Blackfoot warrior by Karl Bodmer, 1840-1843</a:t>
            </a:r>
            <a:endParaRPr>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gda032a158a_0_0"/>
          <p:cNvSpPr txBox="1">
            <a:spLocks noGrp="1"/>
          </p:cNvSpPr>
          <p:nvPr>
            <p:ph type="body" idx="1"/>
          </p:nvPr>
        </p:nvSpPr>
        <p:spPr>
          <a:xfrm>
            <a:off x="6896625" y="1113613"/>
            <a:ext cx="5295300" cy="3944100"/>
          </a:xfrm>
          <a:prstGeom prst="rect">
            <a:avLst/>
          </a:prstGeom>
        </p:spPr>
        <p:txBody>
          <a:bodyPr spcFirstLastPara="1" wrap="square" lIns="91425" tIns="45700" rIns="91425" bIns="45700" anchor="t" anchorCtr="0">
            <a:noAutofit/>
          </a:bodyPr>
          <a:lstStyle/>
          <a:p>
            <a:pPr marL="571500" lvl="0" indent="-184150" algn="l" rtl="0">
              <a:spcBef>
                <a:spcPts val="0"/>
              </a:spcBef>
              <a:spcAft>
                <a:spcPts val="0"/>
              </a:spcAft>
              <a:buClr>
                <a:srgbClr val="FF0000"/>
              </a:buClr>
              <a:buSzPts val="2500"/>
              <a:buFont typeface="Arial"/>
              <a:buNone/>
            </a:pPr>
            <a:endParaRPr/>
          </a:p>
          <a:p>
            <a:pPr marL="571500" lvl="0" indent="-342900" algn="l" rtl="0">
              <a:spcBef>
                <a:spcPts val="0"/>
              </a:spcBef>
              <a:spcAft>
                <a:spcPts val="0"/>
              </a:spcAft>
              <a:buClr>
                <a:srgbClr val="FF0000"/>
              </a:buClr>
              <a:buSzPts val="2500"/>
              <a:buChar char="•"/>
            </a:pPr>
            <a:r>
              <a:rPr lang="en-US" sz="2000">
                <a:solidFill>
                  <a:srgbClr val="000000"/>
                </a:solidFill>
                <a:latin typeface="Arial"/>
                <a:ea typeface="Arial"/>
                <a:cs typeface="Arial"/>
                <a:sym typeface="Arial"/>
              </a:rPr>
              <a:t>In 1800 there were around </a:t>
            </a:r>
            <a:r>
              <a:rPr lang="en-US" sz="2000" b="1">
                <a:solidFill>
                  <a:srgbClr val="000000"/>
                </a:solidFill>
                <a:latin typeface="Arial"/>
                <a:ea typeface="Arial"/>
                <a:cs typeface="Arial"/>
                <a:sym typeface="Arial"/>
              </a:rPr>
              <a:t>60 million buffalo </a:t>
            </a:r>
            <a:r>
              <a:rPr lang="en-US" sz="2000">
                <a:solidFill>
                  <a:srgbClr val="000000"/>
                </a:solidFill>
                <a:latin typeface="Arial"/>
                <a:ea typeface="Arial"/>
                <a:cs typeface="Arial"/>
                <a:sym typeface="Arial"/>
              </a:rPr>
              <a:t>in North America. That would drastically change over the next century because: </a:t>
            </a:r>
            <a:endParaRPr sz="2000">
              <a:solidFill>
                <a:srgbClr val="000000"/>
              </a:solidFill>
              <a:latin typeface="Arial"/>
              <a:ea typeface="Arial"/>
              <a:cs typeface="Arial"/>
              <a:sym typeface="Arial"/>
            </a:endParaRPr>
          </a:p>
          <a:p>
            <a:pPr marL="914400" lvl="0" indent="0" algn="l" rtl="0">
              <a:spcBef>
                <a:spcPts val="0"/>
              </a:spcBef>
              <a:spcAft>
                <a:spcPts val="0"/>
              </a:spcAft>
              <a:buNone/>
            </a:pPr>
            <a:r>
              <a:rPr lang="en-US" sz="2000">
                <a:solidFill>
                  <a:srgbClr val="000000"/>
                </a:solidFill>
                <a:latin typeface="Arial"/>
                <a:ea typeface="Arial"/>
                <a:cs typeface="Arial"/>
                <a:sym typeface="Arial"/>
              </a:rPr>
              <a:t>  -	hunters looking to make a profit </a:t>
            </a:r>
            <a:endParaRPr sz="2000">
              <a:solidFill>
                <a:srgbClr val="000000"/>
              </a:solidFill>
              <a:latin typeface="Arial"/>
              <a:ea typeface="Arial"/>
              <a:cs typeface="Arial"/>
              <a:sym typeface="Arial"/>
            </a:endParaRPr>
          </a:p>
          <a:p>
            <a:pPr marL="914400" lvl="0" indent="457200" algn="l" rtl="0">
              <a:spcBef>
                <a:spcPts val="0"/>
              </a:spcBef>
              <a:spcAft>
                <a:spcPts val="0"/>
              </a:spcAft>
              <a:buNone/>
            </a:pPr>
            <a:r>
              <a:rPr lang="en-US" sz="2000">
                <a:solidFill>
                  <a:srgbClr val="000000"/>
                </a:solidFill>
                <a:latin typeface="Arial"/>
                <a:ea typeface="Arial"/>
                <a:cs typeface="Arial"/>
                <a:sym typeface="Arial"/>
              </a:rPr>
              <a:t>on the buffalo hides, </a:t>
            </a:r>
            <a:endParaRPr sz="2000">
              <a:solidFill>
                <a:srgbClr val="000000"/>
              </a:solidFill>
              <a:latin typeface="Arial"/>
              <a:ea typeface="Arial"/>
              <a:cs typeface="Arial"/>
              <a:sym typeface="Arial"/>
            </a:endParaRPr>
          </a:p>
          <a:p>
            <a:pPr marL="914400" lvl="0" indent="0" algn="l" rtl="0">
              <a:spcBef>
                <a:spcPts val="0"/>
              </a:spcBef>
              <a:spcAft>
                <a:spcPts val="0"/>
              </a:spcAft>
              <a:buNone/>
            </a:pPr>
            <a:r>
              <a:rPr lang="en-US" sz="2000">
                <a:solidFill>
                  <a:srgbClr val="000000"/>
                </a:solidFill>
                <a:latin typeface="Arial"/>
                <a:ea typeface="Arial"/>
                <a:cs typeface="Arial"/>
                <a:sym typeface="Arial"/>
              </a:rPr>
              <a:t>  - 	government’s desire to starve </a:t>
            </a:r>
            <a:endParaRPr sz="2000">
              <a:solidFill>
                <a:srgbClr val="000000"/>
              </a:solidFill>
              <a:latin typeface="Arial"/>
              <a:ea typeface="Arial"/>
              <a:cs typeface="Arial"/>
              <a:sym typeface="Arial"/>
            </a:endParaRPr>
          </a:p>
          <a:p>
            <a:pPr marL="914400" lvl="0" indent="457200" algn="l" rtl="0">
              <a:spcBef>
                <a:spcPts val="0"/>
              </a:spcBef>
              <a:spcAft>
                <a:spcPts val="0"/>
              </a:spcAft>
              <a:buNone/>
            </a:pPr>
            <a:r>
              <a:rPr lang="en-US" sz="2000">
                <a:solidFill>
                  <a:srgbClr val="000000"/>
                </a:solidFill>
                <a:latin typeface="Arial"/>
                <a:ea typeface="Arial"/>
                <a:cs typeface="Arial"/>
                <a:sym typeface="Arial"/>
              </a:rPr>
              <a:t>the Plains Indians by </a:t>
            </a:r>
            <a:endParaRPr sz="2000">
              <a:solidFill>
                <a:srgbClr val="000000"/>
              </a:solidFill>
              <a:latin typeface="Arial"/>
              <a:ea typeface="Arial"/>
              <a:cs typeface="Arial"/>
              <a:sym typeface="Arial"/>
            </a:endParaRPr>
          </a:p>
          <a:p>
            <a:pPr marL="914400" lvl="0" indent="457200" algn="l" rtl="0">
              <a:spcBef>
                <a:spcPts val="0"/>
              </a:spcBef>
              <a:spcAft>
                <a:spcPts val="0"/>
              </a:spcAft>
              <a:buNone/>
            </a:pPr>
            <a:r>
              <a:rPr lang="en-US" sz="2000">
                <a:solidFill>
                  <a:srgbClr val="000000"/>
                </a:solidFill>
                <a:latin typeface="Arial"/>
                <a:ea typeface="Arial"/>
                <a:cs typeface="Arial"/>
                <a:sym typeface="Arial"/>
              </a:rPr>
              <a:t>killing their main food source</a:t>
            </a:r>
            <a:endParaRPr sz="2000">
              <a:solidFill>
                <a:srgbClr val="000000"/>
              </a:solidFill>
              <a:latin typeface="Arial"/>
              <a:ea typeface="Arial"/>
              <a:cs typeface="Arial"/>
              <a:sym typeface="Arial"/>
            </a:endParaRPr>
          </a:p>
          <a:p>
            <a:pPr marL="1371600" lvl="0" indent="-355600" algn="l" rtl="0">
              <a:spcBef>
                <a:spcPts val="0"/>
              </a:spcBef>
              <a:spcAft>
                <a:spcPts val="0"/>
              </a:spcAft>
              <a:buClr>
                <a:srgbClr val="000000"/>
              </a:buClr>
              <a:buSzPts val="2000"/>
              <a:buChar char="-"/>
            </a:pPr>
            <a:r>
              <a:rPr lang="en-US" sz="2000">
                <a:solidFill>
                  <a:srgbClr val="000000"/>
                </a:solidFill>
                <a:latin typeface="Arial"/>
                <a:ea typeface="Arial"/>
                <a:cs typeface="Arial"/>
                <a:sym typeface="Arial"/>
              </a:rPr>
              <a:t>coming of the railroads who complained that the buffalo herds damaged tracks and delayed trains.</a:t>
            </a:r>
            <a:endParaRPr sz="1400">
              <a:solidFill>
                <a:srgbClr val="000000"/>
              </a:solidFill>
              <a:latin typeface="Arial"/>
              <a:ea typeface="Arial"/>
              <a:cs typeface="Arial"/>
              <a:sym typeface="Arial"/>
            </a:endParaRPr>
          </a:p>
          <a:p>
            <a:pPr marL="1371600" lvl="0" indent="0" algn="l" rtl="0">
              <a:spcBef>
                <a:spcPts val="0"/>
              </a:spcBef>
              <a:spcAft>
                <a:spcPts val="0"/>
              </a:spcAft>
              <a:buNone/>
            </a:pPr>
            <a:endParaRPr sz="2000">
              <a:solidFill>
                <a:srgbClr val="000000"/>
              </a:solidFill>
              <a:latin typeface="Arial"/>
              <a:ea typeface="Arial"/>
              <a:cs typeface="Arial"/>
              <a:sym typeface="Arial"/>
            </a:endParaRPr>
          </a:p>
          <a:p>
            <a:pPr marL="457200" lvl="0" indent="0" algn="l" rtl="0">
              <a:spcBef>
                <a:spcPts val="0"/>
              </a:spcBef>
              <a:spcAft>
                <a:spcPts val="0"/>
              </a:spcAft>
              <a:buNone/>
            </a:pPr>
            <a:endParaRPr sz="1400">
              <a:solidFill>
                <a:srgbClr val="000000"/>
              </a:solidFill>
              <a:latin typeface="Arial"/>
              <a:ea typeface="Arial"/>
              <a:cs typeface="Arial"/>
              <a:sym typeface="Arial"/>
            </a:endParaRPr>
          </a:p>
          <a:p>
            <a:pPr marL="457200" lvl="0" indent="0" algn="l" rtl="0">
              <a:spcBef>
                <a:spcPts val="0"/>
              </a:spcBef>
              <a:spcAft>
                <a:spcPts val="0"/>
              </a:spcAft>
              <a:buNone/>
            </a:pPr>
            <a:endParaRPr sz="1400">
              <a:solidFill>
                <a:srgbClr val="000000"/>
              </a:solidFill>
              <a:latin typeface="Arial"/>
              <a:ea typeface="Arial"/>
              <a:cs typeface="Arial"/>
              <a:sym typeface="Arial"/>
            </a:endParaRPr>
          </a:p>
          <a:p>
            <a:pPr marL="0" lvl="0" indent="0" algn="l" rtl="0">
              <a:spcBef>
                <a:spcPts val="0"/>
              </a:spcBef>
              <a:spcAft>
                <a:spcPts val="0"/>
              </a:spcAft>
              <a:buNone/>
            </a:pPr>
            <a:endParaRPr/>
          </a:p>
        </p:txBody>
      </p:sp>
      <p:sp>
        <p:nvSpPr>
          <p:cNvPr id="135" name="Google Shape;135;gda032a158a_0_0"/>
          <p:cNvSpPr txBox="1">
            <a:spLocks noGrp="1"/>
          </p:cNvSpPr>
          <p:nvPr>
            <p:ph type="body" idx="3"/>
          </p:nvPr>
        </p:nvSpPr>
        <p:spPr>
          <a:xfrm>
            <a:off x="1300872" y="4670753"/>
            <a:ext cx="9590400" cy="977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136" name="Google Shape;136;gda032a158a_0_0"/>
          <p:cNvPicPr preferRelativeResize="0"/>
          <p:nvPr/>
        </p:nvPicPr>
        <p:blipFill rotWithShape="1">
          <a:blip r:embed="rId3">
            <a:alphaModFix/>
          </a:blip>
          <a:srcRect/>
          <a:stretch/>
        </p:blipFill>
        <p:spPr>
          <a:xfrm>
            <a:off x="331832" y="1113625"/>
            <a:ext cx="6443170" cy="5397773"/>
          </a:xfrm>
          <a:prstGeom prst="rect">
            <a:avLst/>
          </a:prstGeom>
          <a:noFill/>
          <a:ln w="38100" cap="flat" cmpd="sng">
            <a:solidFill>
              <a:srgbClr val="000000"/>
            </a:solidFill>
            <a:prstDash val="solid"/>
            <a:round/>
            <a:headEnd type="none" w="sm" len="sm"/>
            <a:tailEnd type="none" w="sm" len="sm"/>
          </a:ln>
        </p:spPr>
      </p:pic>
      <p:sp>
        <p:nvSpPr>
          <p:cNvPr id="137" name="Google Shape;137;gda032a158a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00"/>
              </a:buClr>
              <a:buSzPts val="4000"/>
              <a:buFont typeface="Arial"/>
              <a:buNone/>
            </a:pPr>
            <a:r>
              <a:rPr lang="en-US"/>
              <a:t>From Removal to Reservation</a:t>
            </a:r>
            <a:endParaRPr/>
          </a:p>
          <a:p>
            <a:pPr marL="0" lvl="0" indent="0" algn="ctr"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From Removal to Reservation</a:t>
            </a:r>
            <a:endParaRPr/>
          </a:p>
        </p:txBody>
      </p:sp>
      <p:pic>
        <p:nvPicPr>
          <p:cNvPr id="143" name="Google Shape;143;p15"/>
          <p:cNvPicPr preferRelativeResize="0"/>
          <p:nvPr/>
        </p:nvPicPr>
        <p:blipFill rotWithShape="1">
          <a:blip r:embed="rId3">
            <a:alphaModFix/>
          </a:blip>
          <a:srcRect/>
          <a:stretch/>
        </p:blipFill>
        <p:spPr>
          <a:xfrm>
            <a:off x="162525" y="1826550"/>
            <a:ext cx="7723875" cy="3839874"/>
          </a:xfrm>
          <a:prstGeom prst="rect">
            <a:avLst/>
          </a:prstGeom>
          <a:noFill/>
          <a:ln w="38100" cap="flat" cmpd="sng">
            <a:solidFill>
              <a:srgbClr val="000000"/>
            </a:solidFill>
            <a:prstDash val="solid"/>
            <a:round/>
            <a:headEnd type="none" w="sm" len="sm"/>
            <a:tailEnd type="none" w="sm" len="sm"/>
          </a:ln>
        </p:spPr>
      </p:pic>
      <p:sp>
        <p:nvSpPr>
          <p:cNvPr id="144" name="Google Shape;144;p15"/>
          <p:cNvSpPr txBox="1"/>
          <p:nvPr/>
        </p:nvSpPr>
        <p:spPr>
          <a:xfrm>
            <a:off x="7799398" y="1913525"/>
            <a:ext cx="4392600" cy="3906300"/>
          </a:xfrm>
          <a:prstGeom prst="rect">
            <a:avLst/>
          </a:prstGeom>
          <a:noFill/>
          <a:ln>
            <a:noFill/>
          </a:ln>
        </p:spPr>
        <p:txBody>
          <a:bodyPr spcFirstLastPara="1" wrap="square" lIns="91425" tIns="45700" rIns="91425" bIns="45700" anchor="t" anchorCtr="0">
            <a:noAutofit/>
          </a:bodyPr>
          <a:lstStyle/>
          <a:p>
            <a:pPr marL="457200" lvl="0" indent="-387350" algn="l" rtl="0">
              <a:lnSpc>
                <a:spcPct val="90000"/>
              </a:lnSpc>
              <a:spcBef>
                <a:spcPts val="0"/>
              </a:spcBef>
              <a:spcAft>
                <a:spcPts val="0"/>
              </a:spcAft>
              <a:buClr>
                <a:srgbClr val="FF0000"/>
              </a:buClr>
              <a:buSzPts val="2500"/>
              <a:buFont typeface="Calibri"/>
              <a:buChar char="•"/>
            </a:pPr>
            <a:r>
              <a:rPr lang="en-US" sz="2500">
                <a:solidFill>
                  <a:schemeClr val="dk1"/>
                </a:solidFill>
                <a:latin typeface="Calibri"/>
                <a:ea typeface="Calibri"/>
                <a:cs typeface="Calibri"/>
                <a:sym typeface="Calibri"/>
              </a:rPr>
              <a:t>An individual hunter could kill as many as 250 buffalo a day.</a:t>
            </a:r>
            <a:endParaRPr sz="2500">
              <a:solidFill>
                <a:schemeClr val="dk1"/>
              </a:solidFill>
              <a:latin typeface="Calibri"/>
              <a:ea typeface="Calibri"/>
              <a:cs typeface="Calibri"/>
              <a:sym typeface="Calibri"/>
            </a:endParaRPr>
          </a:p>
          <a:p>
            <a:pPr marL="457200" lvl="0" indent="0" algn="l" rtl="0">
              <a:lnSpc>
                <a:spcPct val="90000"/>
              </a:lnSpc>
              <a:spcBef>
                <a:spcPts val="0"/>
              </a:spcBef>
              <a:spcAft>
                <a:spcPts val="0"/>
              </a:spcAft>
              <a:buNone/>
            </a:pPr>
            <a:endParaRPr sz="2500">
              <a:solidFill>
                <a:schemeClr val="dk1"/>
              </a:solidFill>
              <a:latin typeface="Calibri"/>
              <a:ea typeface="Calibri"/>
              <a:cs typeface="Calibri"/>
              <a:sym typeface="Calibri"/>
            </a:endParaRPr>
          </a:p>
          <a:p>
            <a:pPr marL="457200" lvl="0" indent="-387350" algn="l" rtl="0">
              <a:lnSpc>
                <a:spcPct val="90000"/>
              </a:lnSpc>
              <a:spcBef>
                <a:spcPts val="0"/>
              </a:spcBef>
              <a:spcAft>
                <a:spcPts val="0"/>
              </a:spcAft>
              <a:buClr>
                <a:srgbClr val="FF0000"/>
              </a:buClr>
              <a:buSzPts val="2500"/>
              <a:buFont typeface="Calibri"/>
              <a:buChar char="•"/>
            </a:pPr>
            <a:r>
              <a:rPr lang="en-US" sz="2500" i="0" u="none" strike="noStrike" cap="none">
                <a:solidFill>
                  <a:schemeClr val="dk1"/>
                </a:solidFill>
                <a:latin typeface="Calibri"/>
                <a:ea typeface="Calibri"/>
                <a:cs typeface="Calibri"/>
                <a:sym typeface="Calibri"/>
              </a:rPr>
              <a:t>By 1890, buffalo were closed to extinction with only about 750 of them left</a:t>
            </a:r>
            <a:r>
              <a:rPr lang="en-US" sz="2500">
                <a:solidFill>
                  <a:schemeClr val="dk1"/>
                </a:solidFill>
                <a:latin typeface="Calibri"/>
                <a:ea typeface="Calibri"/>
                <a:cs typeface="Calibri"/>
                <a:sym typeface="Calibri"/>
              </a:rPr>
              <a:t> on the plains</a:t>
            </a:r>
            <a:r>
              <a:rPr lang="en-US" sz="2500" i="0" u="none" strike="noStrike" cap="none">
                <a:solidFill>
                  <a:schemeClr val="dk1"/>
                </a:solidFill>
                <a:latin typeface="Calibri"/>
                <a:ea typeface="Calibri"/>
                <a:cs typeface="Calibri"/>
                <a:sym typeface="Calibri"/>
              </a:rPr>
              <a:t>. By that time, the Plains Indians were mostly confined to reservations.</a:t>
            </a:r>
            <a:endParaRPr sz="2500">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endParaRPr sz="2500" i="0" u="none" strike="noStrike" cap="non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6"/>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None/>
            </a:pPr>
            <a:r>
              <a:rPr lang="en-US"/>
              <a:t>From Removal to Reservation</a:t>
            </a:r>
            <a:endParaRPr/>
          </a:p>
        </p:txBody>
      </p:sp>
      <p:pic>
        <p:nvPicPr>
          <p:cNvPr id="150" name="Google Shape;150;p16"/>
          <p:cNvPicPr preferRelativeResize="0"/>
          <p:nvPr/>
        </p:nvPicPr>
        <p:blipFill rotWithShape="1">
          <a:blip r:embed="rId3">
            <a:alphaModFix/>
          </a:blip>
          <a:srcRect/>
          <a:stretch/>
        </p:blipFill>
        <p:spPr>
          <a:xfrm>
            <a:off x="0" y="836234"/>
            <a:ext cx="6632151" cy="4404095"/>
          </a:xfrm>
          <a:prstGeom prst="rect">
            <a:avLst/>
          </a:prstGeom>
          <a:noFill/>
          <a:ln>
            <a:noFill/>
          </a:ln>
        </p:spPr>
      </p:pic>
      <p:sp>
        <p:nvSpPr>
          <p:cNvPr id="151" name="Google Shape;151;p16"/>
          <p:cNvSpPr txBox="1">
            <a:spLocks noGrp="1"/>
          </p:cNvSpPr>
          <p:nvPr>
            <p:ph type="body" idx="2"/>
          </p:nvPr>
        </p:nvSpPr>
        <p:spPr>
          <a:xfrm>
            <a:off x="7857067" y="964631"/>
            <a:ext cx="4059600" cy="17019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90000"/>
              </a:lnSpc>
              <a:spcBef>
                <a:spcPts val="1000"/>
              </a:spcBef>
              <a:spcAft>
                <a:spcPts val="0"/>
              </a:spcAft>
              <a:buClr>
                <a:srgbClr val="FF0000"/>
              </a:buClr>
              <a:buSzPts val="2500"/>
              <a:buFont typeface="Noto Sans Symbols"/>
              <a:buChar char="▪"/>
            </a:pPr>
            <a:r>
              <a:rPr lang="en-US" sz="2500" b="0" i="0" u="none" strike="noStrike" cap="none">
                <a:solidFill>
                  <a:schemeClr val="dk1"/>
                </a:solidFill>
                <a:latin typeface="Calibri"/>
                <a:ea typeface="Calibri"/>
                <a:cs typeface="Calibri"/>
                <a:sym typeface="Calibri"/>
              </a:rPr>
              <a:t>While settlers and the US Army had been occupying Native lands for hundreds of years, the </a:t>
            </a:r>
            <a:r>
              <a:rPr lang="en-US" sz="2500" i="0" u="none" strike="noStrike" cap="none">
                <a:solidFill>
                  <a:schemeClr val="dk1"/>
                </a:solidFill>
              </a:rPr>
              <a:t>Indian Removal Act of 1830</a:t>
            </a:r>
            <a:r>
              <a:rPr lang="en-US" sz="2500" b="0" i="0" u="none" strike="noStrike" cap="none">
                <a:solidFill>
                  <a:schemeClr val="dk1"/>
                </a:solidFill>
                <a:latin typeface="Calibri"/>
                <a:ea typeface="Calibri"/>
                <a:cs typeface="Calibri"/>
                <a:sym typeface="Calibri"/>
              </a:rPr>
              <a:t> institutionalized the practice of forcing Native Americans off of their ancestral lands.</a:t>
            </a:r>
            <a:endParaRPr sz="2500" b="0">
              <a:solidFill>
                <a:schemeClr val="dk1"/>
              </a:solidFill>
            </a:endParaRPr>
          </a:p>
          <a:p>
            <a:pPr marL="457200" marR="0" lvl="0" indent="-387350" algn="l" rtl="0">
              <a:lnSpc>
                <a:spcPct val="90000"/>
              </a:lnSpc>
              <a:spcBef>
                <a:spcPts val="1000"/>
              </a:spcBef>
              <a:spcAft>
                <a:spcPts val="0"/>
              </a:spcAft>
              <a:buClr>
                <a:srgbClr val="FF0000"/>
              </a:buClr>
              <a:buSzPts val="2500"/>
              <a:buFont typeface="Noto Sans Symbols"/>
              <a:buChar char="▪"/>
            </a:pPr>
            <a:r>
              <a:rPr lang="en-US" sz="2500" b="0" i="0" u="none" strike="noStrike" cap="none">
                <a:solidFill>
                  <a:schemeClr val="dk1"/>
                </a:solidFill>
                <a:latin typeface="Calibri"/>
                <a:ea typeface="Calibri"/>
                <a:cs typeface="Calibri"/>
                <a:sym typeface="Calibri"/>
              </a:rPr>
              <a:t>Note the locations of the “indigenous reservations” in the footprint of Plains Indian lands.</a:t>
            </a:r>
            <a:endParaRPr/>
          </a:p>
        </p:txBody>
      </p:sp>
      <p:sp>
        <p:nvSpPr>
          <p:cNvPr id="152" name="Google Shape;152;p16"/>
          <p:cNvSpPr/>
          <p:nvPr/>
        </p:nvSpPr>
        <p:spPr>
          <a:xfrm>
            <a:off x="1816253" y="5101829"/>
            <a:ext cx="2300630"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1" u="none" strike="noStrike" cap="none">
                <a:solidFill>
                  <a:srgbClr val="757070"/>
                </a:solidFill>
                <a:latin typeface="Arial"/>
                <a:ea typeface="Arial"/>
                <a:cs typeface="Arial"/>
                <a:sym typeface="Arial"/>
              </a:rPr>
              <a:t>Created by the US government</a:t>
            </a:r>
            <a:endParaRPr/>
          </a:p>
        </p:txBody>
      </p:sp>
      <p:pic>
        <p:nvPicPr>
          <p:cNvPr id="153" name="Google Shape;153;p16"/>
          <p:cNvPicPr preferRelativeResize="0"/>
          <p:nvPr/>
        </p:nvPicPr>
        <p:blipFill>
          <a:blip r:embed="rId4">
            <a:alphaModFix/>
          </a:blip>
          <a:stretch>
            <a:fillRect/>
          </a:stretch>
        </p:blipFill>
        <p:spPr>
          <a:xfrm>
            <a:off x="5311250" y="4859576"/>
            <a:ext cx="2646326" cy="1701897"/>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17"/>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The Trail of Tears</a:t>
            </a:r>
            <a:endParaRPr/>
          </a:p>
        </p:txBody>
      </p:sp>
      <p:sp>
        <p:nvSpPr>
          <p:cNvPr id="159" name="Google Shape;159;p17"/>
          <p:cNvSpPr txBox="1"/>
          <p:nvPr/>
        </p:nvSpPr>
        <p:spPr>
          <a:xfrm>
            <a:off x="7623772" y="1464025"/>
            <a:ext cx="4118700" cy="20154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1000"/>
              </a:spcBef>
              <a:spcAft>
                <a:spcPts val="0"/>
              </a:spcAft>
              <a:buClr>
                <a:srgbClr val="FF0000"/>
              </a:buClr>
              <a:buSzPts val="2500"/>
              <a:buFont typeface="Arial"/>
              <a:buChar char="•"/>
            </a:pPr>
            <a:r>
              <a:rPr lang="en-US" sz="2500" b="0" i="0" u="none" strike="noStrike" cap="none">
                <a:solidFill>
                  <a:schemeClr val="dk1"/>
                </a:solidFill>
                <a:latin typeface="Calibri"/>
                <a:ea typeface="Calibri"/>
                <a:cs typeface="Calibri"/>
                <a:sym typeface="Calibri"/>
              </a:rPr>
              <a:t>The </a:t>
            </a:r>
            <a:r>
              <a:rPr lang="en-US" sz="2500" b="0" i="1" u="none" strike="noStrike" cap="none">
                <a:solidFill>
                  <a:schemeClr val="dk1"/>
                </a:solidFill>
                <a:latin typeface="Calibri"/>
                <a:ea typeface="Calibri"/>
                <a:cs typeface="Calibri"/>
                <a:sym typeface="Calibri"/>
              </a:rPr>
              <a:t>Trail of Tears</a:t>
            </a:r>
            <a:r>
              <a:rPr lang="en-US" sz="2500" b="0" i="0" u="none" strike="noStrike" cap="none">
                <a:solidFill>
                  <a:schemeClr val="dk1"/>
                </a:solidFill>
                <a:latin typeface="Calibri"/>
                <a:ea typeface="Calibri"/>
                <a:cs typeface="Calibri"/>
                <a:sym typeface="Calibri"/>
              </a:rPr>
              <a:t> </a:t>
            </a:r>
            <a:r>
              <a:rPr lang="en-US" sz="2500">
                <a:solidFill>
                  <a:schemeClr val="dk1"/>
                </a:solidFill>
                <a:latin typeface="Calibri"/>
                <a:ea typeface="Calibri"/>
                <a:cs typeface="Calibri"/>
                <a:sym typeface="Calibri"/>
              </a:rPr>
              <a:t>describes the removal of the Cherokee Indians</a:t>
            </a:r>
            <a:r>
              <a:rPr lang="en-US" sz="2500" b="0" i="0" u="none" strike="noStrike" cap="none">
                <a:solidFill>
                  <a:schemeClr val="dk1"/>
                </a:solidFill>
                <a:latin typeface="Calibri"/>
                <a:ea typeface="Calibri"/>
                <a:cs typeface="Calibri"/>
                <a:sym typeface="Calibri"/>
              </a:rPr>
              <a:t> from their North Carolina homeland</a:t>
            </a:r>
            <a:r>
              <a:rPr lang="en-US" sz="2500">
                <a:solidFill>
                  <a:schemeClr val="dk1"/>
                </a:solidFill>
                <a:latin typeface="Calibri"/>
                <a:ea typeface="Calibri"/>
                <a:cs typeface="Calibri"/>
                <a:sym typeface="Calibri"/>
              </a:rPr>
              <a:t> as a result of the Indian Removal Act to reservations in Oklahoma adjacent to those of the Plains Indians.</a:t>
            </a:r>
            <a:endParaRPr sz="250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None/>
            </a:pPr>
            <a:endParaRPr sz="250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None/>
            </a:pPr>
            <a:r>
              <a:rPr lang="en-US" sz="2500" b="1">
                <a:solidFill>
                  <a:srgbClr val="000090"/>
                </a:solidFill>
                <a:latin typeface="Calibri"/>
                <a:ea typeface="Calibri"/>
                <a:cs typeface="Calibri"/>
                <a:sym typeface="Calibri"/>
              </a:rPr>
              <a:t>      Track their journey on     </a:t>
            </a:r>
            <a:endParaRPr sz="2500" b="1">
              <a:solidFill>
                <a:srgbClr val="000090"/>
              </a:solidFill>
              <a:latin typeface="Calibri"/>
              <a:ea typeface="Calibri"/>
              <a:cs typeface="Calibri"/>
              <a:sym typeface="Calibri"/>
            </a:endParaRPr>
          </a:p>
          <a:p>
            <a:pPr marL="0" marR="0" lvl="0" indent="0" algn="l" rtl="0">
              <a:lnSpc>
                <a:spcPct val="90000"/>
              </a:lnSpc>
              <a:spcBef>
                <a:spcPts val="1000"/>
              </a:spcBef>
              <a:spcAft>
                <a:spcPts val="0"/>
              </a:spcAft>
              <a:buNone/>
            </a:pPr>
            <a:r>
              <a:rPr lang="en-US" sz="2500" b="1">
                <a:solidFill>
                  <a:srgbClr val="000090"/>
                </a:solidFill>
                <a:latin typeface="Calibri"/>
                <a:ea typeface="Calibri"/>
                <a:cs typeface="Calibri"/>
                <a:sym typeface="Calibri"/>
              </a:rPr>
              <a:t>      the map.</a:t>
            </a:r>
            <a:endParaRPr sz="2500" b="1">
              <a:solidFill>
                <a:srgbClr val="000090"/>
              </a:solidFill>
              <a:latin typeface="Calibri"/>
              <a:ea typeface="Calibri"/>
              <a:cs typeface="Calibri"/>
              <a:sym typeface="Calibri"/>
            </a:endParaRPr>
          </a:p>
        </p:txBody>
      </p:sp>
      <p:pic>
        <p:nvPicPr>
          <p:cNvPr id="160" name="Google Shape;160;p17"/>
          <p:cNvPicPr preferRelativeResize="0"/>
          <p:nvPr/>
        </p:nvPicPr>
        <p:blipFill>
          <a:blip r:embed="rId3">
            <a:alphaModFix/>
          </a:blip>
          <a:stretch>
            <a:fillRect/>
          </a:stretch>
        </p:blipFill>
        <p:spPr>
          <a:xfrm>
            <a:off x="393824" y="1160225"/>
            <a:ext cx="6909999" cy="5278902"/>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The Trail of Tears</a:t>
            </a:r>
            <a:endParaRPr/>
          </a:p>
        </p:txBody>
      </p:sp>
      <p:sp>
        <p:nvSpPr>
          <p:cNvPr id="166" name="Google Shape;166;p18"/>
          <p:cNvSpPr txBox="1"/>
          <p:nvPr/>
        </p:nvSpPr>
        <p:spPr>
          <a:xfrm>
            <a:off x="7148686" y="1555311"/>
            <a:ext cx="4808100" cy="2862900"/>
          </a:xfrm>
          <a:prstGeom prst="rect">
            <a:avLst/>
          </a:prstGeom>
          <a:noFill/>
          <a:ln>
            <a:noFill/>
          </a:ln>
        </p:spPr>
        <p:txBody>
          <a:bodyPr spcFirstLastPara="1" wrap="square" lIns="91425" tIns="45700" rIns="91425" bIns="45700" anchor="t" anchorCtr="0">
            <a:spAutoFit/>
          </a:bodyPr>
          <a:lstStyle/>
          <a:p>
            <a:pPr marL="342900" marR="0" lvl="0" indent="-215900" algn="l" rtl="0">
              <a:lnSpc>
                <a:spcPct val="100000"/>
              </a:lnSpc>
              <a:spcBef>
                <a:spcPts val="0"/>
              </a:spcBef>
              <a:spcAft>
                <a:spcPts val="0"/>
              </a:spcAft>
              <a:buClr>
                <a:srgbClr val="FF0000"/>
              </a:buClr>
              <a:buSzPts val="2000"/>
              <a:buFont typeface="Arial"/>
              <a:buNone/>
            </a:pPr>
            <a:endParaRPr sz="20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FF0000"/>
              </a:buClr>
              <a:buSzPts val="2000"/>
              <a:buFont typeface="Arial"/>
              <a:buChar char="•"/>
            </a:pPr>
            <a:r>
              <a:rPr lang="en-US" sz="2000" b="0" i="0" u="none" strike="noStrike" cap="none">
                <a:solidFill>
                  <a:srgbClr val="000000"/>
                </a:solidFill>
                <a:latin typeface="Arial"/>
                <a:ea typeface="Arial"/>
                <a:cs typeface="Arial"/>
                <a:sym typeface="Arial"/>
              </a:rPr>
              <a:t>The U.S. government sent in 7,000 troops, who forced 16,000 Cherokees into stockades at bayonet point. They were not allowed time to gather their belongings</a:t>
            </a:r>
            <a:r>
              <a:rPr lang="en-US" sz="2000"/>
              <a:t> before they left. During the three month march </a:t>
            </a:r>
            <a:r>
              <a:rPr lang="en-US" sz="2000" b="0" i="0" u="none" strike="noStrike" cap="none">
                <a:solidFill>
                  <a:srgbClr val="000000"/>
                </a:solidFill>
                <a:latin typeface="Arial"/>
                <a:ea typeface="Arial"/>
                <a:cs typeface="Arial"/>
                <a:sym typeface="Arial"/>
              </a:rPr>
              <a:t>4,000 Cherokee people died of cold, hunger, and disease</a:t>
            </a:r>
            <a:r>
              <a:rPr lang="en-US" sz="2000"/>
              <a:t>.</a:t>
            </a:r>
            <a:r>
              <a:rPr lang="en-US" sz="2000" b="0" i="0" u="none" strike="noStrike" cap="none">
                <a:solidFill>
                  <a:srgbClr val="000000"/>
                </a:solidFill>
                <a:latin typeface="Arial"/>
                <a:ea typeface="Arial"/>
                <a:cs typeface="Arial"/>
                <a:sym typeface="Arial"/>
              </a:rPr>
              <a:t> </a:t>
            </a:r>
            <a:endParaRPr/>
          </a:p>
        </p:txBody>
      </p:sp>
      <p:pic>
        <p:nvPicPr>
          <p:cNvPr id="167" name="Google Shape;167;p18"/>
          <p:cNvPicPr preferRelativeResize="0"/>
          <p:nvPr/>
        </p:nvPicPr>
        <p:blipFill>
          <a:blip r:embed="rId3">
            <a:alphaModFix/>
          </a:blip>
          <a:stretch>
            <a:fillRect/>
          </a:stretch>
        </p:blipFill>
        <p:spPr>
          <a:xfrm>
            <a:off x="393824" y="1160225"/>
            <a:ext cx="6909999" cy="5278902"/>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2"/>
          <p:cNvSpPr txBox="1">
            <a:spLocks noGrp="1"/>
          </p:cNvSpPr>
          <p:nvPr>
            <p:ph type="title"/>
          </p:nvPr>
        </p:nvSpPr>
        <p:spPr>
          <a:xfrm>
            <a:off x="75531" y="152400"/>
            <a:ext cx="12116469" cy="10698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US" sz="3600">
                <a:solidFill>
                  <a:schemeClr val="lt1"/>
                </a:solidFill>
              </a:rPr>
              <a:t>Fifth Grade: Unit Organization</a:t>
            </a:r>
            <a:endParaRPr sz="3600">
              <a:solidFill>
                <a:schemeClr val="lt1"/>
              </a:solidFill>
            </a:endParaRPr>
          </a:p>
          <a:p>
            <a:pPr marL="0" lvl="0" indent="0" algn="ctr" rtl="0">
              <a:lnSpc>
                <a:spcPct val="90000"/>
              </a:lnSpc>
              <a:spcBef>
                <a:spcPts val="0"/>
              </a:spcBef>
              <a:spcAft>
                <a:spcPts val="0"/>
              </a:spcAft>
              <a:buClr>
                <a:srgbClr val="FFFFFF"/>
              </a:buClr>
              <a:buSzPts val="4000"/>
              <a:buFont typeface="Calibri"/>
              <a:buNone/>
            </a:pPr>
            <a:endParaRPr/>
          </a:p>
        </p:txBody>
      </p:sp>
      <p:pic>
        <p:nvPicPr>
          <p:cNvPr id="40" name="Google Shape;40;p2"/>
          <p:cNvPicPr preferRelativeResize="0"/>
          <p:nvPr/>
        </p:nvPicPr>
        <p:blipFill rotWithShape="1">
          <a:blip r:embed="rId3">
            <a:alphaModFix/>
          </a:blip>
          <a:srcRect/>
          <a:stretch/>
        </p:blipFill>
        <p:spPr>
          <a:xfrm>
            <a:off x="395400" y="1495042"/>
            <a:ext cx="4362450" cy="4591050"/>
          </a:xfrm>
          <a:prstGeom prst="rect">
            <a:avLst/>
          </a:prstGeom>
          <a:noFill/>
          <a:ln>
            <a:noFill/>
          </a:ln>
        </p:spPr>
      </p:pic>
      <p:sp>
        <p:nvSpPr>
          <p:cNvPr id="41" name="Google Shape;41;p2"/>
          <p:cNvSpPr txBox="1"/>
          <p:nvPr/>
        </p:nvSpPr>
        <p:spPr>
          <a:xfrm>
            <a:off x="5088150" y="1069800"/>
            <a:ext cx="6832200" cy="588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3000"/>
              <a:buFont typeface="Arial"/>
              <a:buNone/>
            </a:pPr>
            <a:r>
              <a:rPr lang="en-US" sz="3000" b="1" i="0" u="none" strike="noStrike" cap="none">
                <a:solidFill>
                  <a:srgbClr val="000090"/>
                </a:solidFill>
                <a:latin typeface="Calibri"/>
                <a:ea typeface="Calibri"/>
                <a:cs typeface="Calibri"/>
                <a:sym typeface="Calibri"/>
              </a:rPr>
              <a:t>Unit Organization:</a:t>
            </a:r>
            <a:endParaRPr/>
          </a:p>
          <a:p>
            <a:pPr marL="0" marR="0" lvl="0" indent="0" algn="l" rtl="0">
              <a:lnSpc>
                <a:spcPct val="90000"/>
              </a:lnSpc>
              <a:spcBef>
                <a:spcPts val="0"/>
              </a:spcBef>
              <a:spcAft>
                <a:spcPts val="0"/>
              </a:spcAft>
              <a:buClr>
                <a:srgbClr val="000000"/>
              </a:buClr>
              <a:buSzPts val="3000"/>
              <a:buFont typeface="Arial"/>
              <a:buNone/>
            </a:pPr>
            <a:endParaRPr sz="3000" b="1" i="0" u="none" strike="noStrike" cap="none">
              <a:solidFill>
                <a:srgbClr val="000090"/>
              </a:solidFill>
              <a:latin typeface="Calibri"/>
              <a:ea typeface="Calibri"/>
              <a:cs typeface="Calibri"/>
              <a:sym typeface="Calibri"/>
            </a:endParaRPr>
          </a:p>
          <a:p>
            <a:pPr marL="514350" marR="0" lvl="0" indent="-514350" algn="l" rtl="0">
              <a:lnSpc>
                <a:spcPct val="90000"/>
              </a:lnSpc>
              <a:spcBef>
                <a:spcPts val="0"/>
              </a:spcBef>
              <a:spcAft>
                <a:spcPts val="0"/>
              </a:spcAft>
              <a:buClr>
                <a:srgbClr val="000000"/>
              </a:buClr>
              <a:buSzPts val="3000"/>
              <a:buFont typeface="Arial"/>
              <a:buAutoNum type="alphaUcPeriod"/>
            </a:pPr>
            <a:r>
              <a:rPr lang="en-US" sz="3000" b="1" i="0" u="none" strike="noStrike" cap="none">
                <a:solidFill>
                  <a:srgbClr val="000090"/>
                </a:solidFill>
                <a:latin typeface="Calibri"/>
                <a:ea typeface="Calibri"/>
                <a:cs typeface="Calibri"/>
                <a:sym typeface="Calibri"/>
              </a:rPr>
              <a:t>Learning Objective</a:t>
            </a:r>
            <a:endParaRPr/>
          </a:p>
          <a:p>
            <a:pPr marL="0" marR="0" lvl="0" indent="0" algn="l" rtl="0">
              <a:lnSpc>
                <a:spcPct val="90000"/>
              </a:lnSpc>
              <a:spcBef>
                <a:spcPts val="0"/>
              </a:spcBef>
              <a:spcAft>
                <a:spcPts val="0"/>
              </a:spcAft>
              <a:buNone/>
            </a:pPr>
            <a:r>
              <a:rPr lang="en-US" sz="3000" b="1" i="0" u="none" strike="noStrike" cap="none">
                <a:solidFill>
                  <a:srgbClr val="000090"/>
                </a:solidFill>
                <a:latin typeface="Calibri"/>
                <a:ea typeface="Calibri"/>
                <a:cs typeface="Calibri"/>
                <a:sym typeface="Calibri"/>
              </a:rPr>
              <a:t>	</a:t>
            </a:r>
            <a:r>
              <a:rPr lang="en-US" sz="3000" b="0" i="0" u="none" strike="noStrike" cap="none">
                <a:solidFill>
                  <a:schemeClr val="dk1"/>
                </a:solidFill>
                <a:latin typeface="Calibri"/>
                <a:ea typeface="Calibri"/>
                <a:cs typeface="Calibri"/>
                <a:sym typeface="Calibri"/>
              </a:rPr>
              <a:t>a. Key Question</a:t>
            </a:r>
            <a:endParaRPr/>
          </a:p>
          <a:p>
            <a:pPr marL="0" marR="0" lvl="0" indent="0" algn="l" rtl="0">
              <a:lnSpc>
                <a:spcPct val="90000"/>
              </a:lnSpc>
              <a:spcBef>
                <a:spcPts val="0"/>
              </a:spcBef>
              <a:spcAft>
                <a:spcPts val="0"/>
              </a:spcAft>
              <a:buNone/>
            </a:pPr>
            <a:r>
              <a:rPr lang="en-US" sz="3000" b="0" i="0" u="none" strike="noStrike" cap="none">
                <a:solidFill>
                  <a:schemeClr val="dk1"/>
                </a:solidFill>
                <a:latin typeface="Calibri"/>
                <a:ea typeface="Calibri"/>
                <a:cs typeface="Calibri"/>
                <a:sym typeface="Calibri"/>
              </a:rPr>
              <a:t>	b. Key Question</a:t>
            </a:r>
            <a:endParaRPr/>
          </a:p>
          <a:p>
            <a:pPr marL="0" marR="0" lvl="0" indent="0" algn="l" rtl="0">
              <a:lnSpc>
                <a:spcPct val="90000"/>
              </a:lnSpc>
              <a:spcBef>
                <a:spcPts val="0"/>
              </a:spcBef>
              <a:spcAft>
                <a:spcPts val="0"/>
              </a:spcAft>
              <a:buNone/>
            </a:pPr>
            <a:endParaRPr sz="3000" b="0" i="0" u="none" strike="noStrike" cap="none">
              <a:solidFill>
                <a:schemeClr val="dk1"/>
              </a:solidFill>
              <a:latin typeface="Calibri"/>
              <a:ea typeface="Calibri"/>
              <a:cs typeface="Calibri"/>
              <a:sym typeface="Calibri"/>
            </a:endParaRPr>
          </a:p>
          <a:p>
            <a:pPr marL="0" marR="0" lvl="0" indent="0" algn="l" rtl="0">
              <a:lnSpc>
                <a:spcPct val="90000"/>
              </a:lnSpc>
              <a:spcBef>
                <a:spcPts val="0"/>
              </a:spcBef>
              <a:spcAft>
                <a:spcPts val="0"/>
              </a:spcAft>
              <a:buNone/>
            </a:pPr>
            <a:r>
              <a:rPr lang="en-US" sz="3000" b="1" i="0" u="none" strike="noStrike" cap="none">
                <a:solidFill>
                  <a:srgbClr val="000090"/>
                </a:solidFill>
                <a:latin typeface="Calibri"/>
                <a:ea typeface="Calibri"/>
                <a:cs typeface="Calibri"/>
                <a:sym typeface="Calibri"/>
              </a:rPr>
              <a:t>B. Final Project</a:t>
            </a:r>
            <a:endParaRPr/>
          </a:p>
          <a:p>
            <a:pPr marL="0" marR="0" lvl="0" indent="0" algn="l" rtl="0">
              <a:lnSpc>
                <a:spcPct val="90000"/>
              </a:lnSpc>
              <a:spcBef>
                <a:spcPts val="0"/>
              </a:spcBef>
              <a:spcAft>
                <a:spcPts val="0"/>
              </a:spcAft>
              <a:buNone/>
            </a:pPr>
            <a:endParaRPr sz="3000" b="1" i="0" u="none" strike="noStrike" cap="none">
              <a:solidFill>
                <a:srgbClr val="000090"/>
              </a:solidFill>
              <a:latin typeface="Calibri"/>
              <a:ea typeface="Calibri"/>
              <a:cs typeface="Calibri"/>
              <a:sym typeface="Calibri"/>
            </a:endParaRPr>
          </a:p>
          <a:p>
            <a:pPr marL="0" marR="0" lvl="0" indent="0" algn="l" rtl="0">
              <a:lnSpc>
                <a:spcPct val="90000"/>
              </a:lnSpc>
              <a:spcBef>
                <a:spcPts val="0"/>
              </a:spcBef>
              <a:spcAft>
                <a:spcPts val="0"/>
              </a:spcAft>
              <a:buNone/>
            </a:pPr>
            <a:r>
              <a:rPr lang="en-US" sz="3000" b="1" i="0" u="none" strike="noStrike" cap="none">
                <a:solidFill>
                  <a:srgbClr val="000090"/>
                </a:solidFill>
                <a:latin typeface="Calibri"/>
                <a:ea typeface="Calibri"/>
                <a:cs typeface="Calibri"/>
                <a:sym typeface="Calibri"/>
              </a:rPr>
              <a:t>C. Standards Aligned Assessment</a:t>
            </a:r>
            <a:endParaRPr sz="3000" b="1" i="0" u="none" strike="noStrike" cap="none">
              <a:solidFill>
                <a:srgbClr val="000090"/>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3000"/>
              <a:buFont typeface="Arial"/>
              <a:buNone/>
            </a:pPr>
            <a:endParaRPr sz="3000" b="1" i="1" u="none" strike="noStrike" cap="none">
              <a:solidFill>
                <a:srgbClr val="00009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9"/>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From Removal to Reservation</a:t>
            </a:r>
            <a:endParaRPr/>
          </a:p>
        </p:txBody>
      </p:sp>
      <p:sp>
        <p:nvSpPr>
          <p:cNvPr id="173" name="Google Shape;173;p19"/>
          <p:cNvSpPr txBox="1"/>
          <p:nvPr/>
        </p:nvSpPr>
        <p:spPr>
          <a:xfrm>
            <a:off x="545702" y="2351873"/>
            <a:ext cx="3804527" cy="1501447"/>
          </a:xfrm>
          <a:prstGeom prst="rect">
            <a:avLst/>
          </a:prstGeom>
          <a:noFill/>
          <a:ln>
            <a:noFill/>
          </a:ln>
        </p:spPr>
        <p:txBody>
          <a:bodyPr spcFirstLastPara="1" wrap="square" lIns="91425" tIns="45700" rIns="91425" bIns="45700" anchor="t" anchorCtr="0">
            <a:noAutofit/>
          </a:bodyPr>
          <a:lstStyle/>
          <a:p>
            <a:pPr marL="69850" marR="0" lvl="0" indent="0" algn="l" rtl="0">
              <a:lnSpc>
                <a:spcPct val="90000"/>
              </a:lnSpc>
              <a:spcBef>
                <a:spcPts val="1000"/>
              </a:spcBef>
              <a:spcAft>
                <a:spcPts val="0"/>
              </a:spcAft>
              <a:buClr>
                <a:srgbClr val="FF0000"/>
              </a:buClr>
              <a:buSzPts val="2500"/>
              <a:buFont typeface="Noto Sans Symbols"/>
              <a:buNone/>
            </a:pPr>
            <a:r>
              <a:rPr lang="en-US" sz="3200" b="1" i="0" u="none" strike="noStrike" cap="none">
                <a:solidFill>
                  <a:srgbClr val="000098"/>
                </a:solidFill>
                <a:latin typeface="Calibri"/>
                <a:ea typeface="Calibri"/>
                <a:cs typeface="Calibri"/>
                <a:sym typeface="Calibri"/>
              </a:rPr>
              <a:t>Watch</a:t>
            </a:r>
            <a:endParaRPr/>
          </a:p>
          <a:p>
            <a:pPr marL="69850" marR="0" lvl="0" indent="0" algn="l" rtl="0">
              <a:lnSpc>
                <a:spcPct val="90000"/>
              </a:lnSpc>
              <a:spcBef>
                <a:spcPts val="1000"/>
              </a:spcBef>
              <a:spcAft>
                <a:spcPts val="0"/>
              </a:spcAft>
              <a:buClr>
                <a:srgbClr val="FF0000"/>
              </a:buClr>
              <a:buSzPts val="2500"/>
              <a:buFont typeface="Noto Sans Symbols"/>
              <a:buNone/>
            </a:pPr>
            <a:r>
              <a:rPr lang="en-US" sz="3200" b="1" i="1" u="none" strike="noStrike" cap="none">
                <a:solidFill>
                  <a:srgbClr val="000098"/>
                </a:solidFill>
                <a:latin typeface="Calibri"/>
                <a:ea typeface="Calibri"/>
                <a:cs typeface="Calibri"/>
                <a:sym typeface="Calibri"/>
              </a:rPr>
              <a:t>The Indian Problem</a:t>
            </a:r>
            <a:br>
              <a:rPr lang="en-US" sz="2500" b="0" i="0" u="none" strike="noStrike" cap="none">
                <a:solidFill>
                  <a:schemeClr val="dk1"/>
                </a:solidFill>
                <a:latin typeface="Calibri"/>
                <a:ea typeface="Calibri"/>
                <a:cs typeface="Calibri"/>
                <a:sym typeface="Calibri"/>
              </a:rPr>
            </a:br>
            <a:endParaRPr sz="2500" b="0" i="0" u="none" strike="noStrike" cap="none">
              <a:solidFill>
                <a:schemeClr val="dk1"/>
              </a:solidFill>
              <a:latin typeface="Calibri"/>
              <a:ea typeface="Calibri"/>
              <a:cs typeface="Calibri"/>
              <a:sym typeface="Calibri"/>
            </a:endParaRPr>
          </a:p>
        </p:txBody>
      </p:sp>
      <p:pic>
        <p:nvPicPr>
          <p:cNvPr id="174" name="Google Shape;174;p19"/>
          <p:cNvPicPr preferRelativeResize="0"/>
          <p:nvPr/>
        </p:nvPicPr>
        <p:blipFill rotWithShape="1">
          <a:blip r:embed="rId3">
            <a:alphaModFix/>
          </a:blip>
          <a:srcRect t="10112"/>
          <a:stretch/>
        </p:blipFill>
        <p:spPr>
          <a:xfrm>
            <a:off x="4834466" y="1397000"/>
            <a:ext cx="5881037" cy="3843558"/>
          </a:xfrm>
          <a:prstGeom prst="rect">
            <a:avLst/>
          </a:prstGeom>
          <a:noFill/>
          <a:ln>
            <a:noFill/>
          </a:ln>
        </p:spPr>
      </p:pic>
      <p:sp>
        <p:nvSpPr>
          <p:cNvPr id="175" name="Google Shape;175;p19"/>
          <p:cNvSpPr txBox="1"/>
          <p:nvPr/>
        </p:nvSpPr>
        <p:spPr>
          <a:xfrm>
            <a:off x="736599" y="3853320"/>
            <a:ext cx="3422732"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500" b="0" i="0" u="none" strike="noStrike" cap="none">
                <a:solidFill>
                  <a:srgbClr val="000000"/>
                </a:solidFill>
                <a:latin typeface="Calibri"/>
                <a:ea typeface="Calibri"/>
                <a:cs typeface="Calibri"/>
                <a:sym typeface="Calibri"/>
              </a:rPr>
              <a:t>- </a:t>
            </a:r>
            <a:r>
              <a:rPr lang="en-US" sz="2500" b="0" i="0" u="sng" strike="noStrike" cap="none">
                <a:solidFill>
                  <a:schemeClr val="hlink"/>
                </a:solidFill>
                <a:latin typeface="Calibri"/>
                <a:ea typeface="Calibri"/>
                <a:cs typeface="Calibri"/>
                <a:sym typeface="Calibri"/>
                <a:hlinkClick r:id="rId4"/>
              </a:rPr>
              <a:t>Video Link</a:t>
            </a:r>
            <a:endParaRPr/>
          </a:p>
          <a:p>
            <a:pPr marL="0" marR="0" lvl="0" indent="0" algn="l" rtl="0">
              <a:lnSpc>
                <a:spcPct val="100000"/>
              </a:lnSpc>
              <a:spcBef>
                <a:spcPts val="0"/>
              </a:spcBef>
              <a:spcAft>
                <a:spcPts val="0"/>
              </a:spcAft>
              <a:buNone/>
            </a:pPr>
            <a:r>
              <a:rPr lang="en-US" sz="2500" b="0" i="0" u="none" strike="noStrike" cap="none">
                <a:solidFill>
                  <a:srgbClr val="000000"/>
                </a:solidFill>
                <a:latin typeface="Calibri"/>
                <a:ea typeface="Calibri"/>
                <a:cs typeface="Calibri"/>
                <a:sym typeface="Calibri"/>
              </a:rPr>
              <a:t>- Video Length is 12 mins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0"/>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Assessment</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181" name="Google Shape;181;p20"/>
          <p:cNvSpPr txBox="1"/>
          <p:nvPr/>
        </p:nvSpPr>
        <p:spPr>
          <a:xfrm>
            <a:off x="2387994" y="1101182"/>
            <a:ext cx="8838806" cy="168446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chemeClr val="dk1"/>
                </a:solidFill>
                <a:latin typeface="Calibri"/>
                <a:ea typeface="Calibri"/>
                <a:cs typeface="Calibri"/>
                <a:sym typeface="Calibri"/>
              </a:rPr>
              <a:t>A</a:t>
            </a:r>
            <a:r>
              <a:rPr lang="en-US" sz="3200" b="1">
                <a:solidFill>
                  <a:schemeClr val="dk1"/>
                </a:solidFill>
                <a:latin typeface="Calibri"/>
                <a:ea typeface="Calibri"/>
                <a:cs typeface="Calibri"/>
                <a:sym typeface="Calibri"/>
              </a:rPr>
              <a:t>ssessment</a:t>
            </a:r>
            <a:r>
              <a:rPr lang="en-US" sz="3200" b="1" i="0" u="none" strike="noStrike" cap="none">
                <a:solidFill>
                  <a:schemeClr val="dk1"/>
                </a:solidFill>
                <a:latin typeface="Calibri"/>
                <a:ea typeface="Calibri"/>
                <a:cs typeface="Calibri"/>
                <a:sym typeface="Calibri"/>
              </a:rPr>
              <a:t> 1: </a:t>
            </a:r>
            <a:r>
              <a:rPr lang="en-US" sz="3200" b="1">
                <a:solidFill>
                  <a:schemeClr val="dk1"/>
                </a:solidFill>
                <a:latin typeface="Calibri"/>
                <a:ea typeface="Calibri"/>
                <a:cs typeface="Calibri"/>
                <a:sym typeface="Calibri"/>
              </a:rPr>
              <a:t>Quick Write</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List two reasons why the U.S. government wanted to move the Plains Indians off their land?</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What law passed by the U.S. government facilitated this?</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What are two things that made the Trail of Tears significant?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1"/>
          <p:cNvSpPr txBox="1">
            <a:spLocks noGrp="1"/>
          </p:cNvSpPr>
          <p:nvPr>
            <p:ph type="title"/>
          </p:nvPr>
        </p:nvSpPr>
        <p:spPr>
          <a:xfrm>
            <a:off x="-127669" y="-96666"/>
            <a:ext cx="1252286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Key Questions #2: What was significant to the culture of the Plains Indians?</a:t>
            </a:r>
            <a:endParaRPr sz="3600"/>
          </a:p>
        </p:txBody>
      </p:sp>
      <p:sp>
        <p:nvSpPr>
          <p:cNvPr id="187" name="Google Shape;187;p21"/>
          <p:cNvSpPr txBox="1">
            <a:spLocks noGrp="1"/>
          </p:cNvSpPr>
          <p:nvPr>
            <p:ph type="body" idx="2"/>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p>
            <a:pPr marL="137160" lvl="0" indent="0" algn="l" rtl="0">
              <a:lnSpc>
                <a:spcPct val="100000"/>
              </a:lnSpc>
              <a:spcBef>
                <a:spcPts val="0"/>
              </a:spcBef>
              <a:spcAft>
                <a:spcPts val="0"/>
              </a:spcAft>
              <a:buSzPts val="3200"/>
              <a:buNone/>
            </a:pPr>
            <a:r>
              <a:rPr lang="en-US">
                <a:solidFill>
                  <a:srgbClr val="000098"/>
                </a:solidFill>
              </a:rPr>
              <a:t>Slides: 22 - 24 </a:t>
            </a:r>
            <a:endParaRPr/>
          </a:p>
          <a:p>
            <a:pPr marL="480060" lvl="0" indent="-342900" algn="l" rtl="0">
              <a:lnSpc>
                <a:spcPct val="100000"/>
              </a:lnSpc>
              <a:spcBef>
                <a:spcPts val="0"/>
              </a:spcBef>
              <a:spcAft>
                <a:spcPts val="0"/>
              </a:spcAft>
              <a:buSzPts val="2500"/>
              <a:buFont typeface="Calibri"/>
              <a:buChar char="-"/>
            </a:pPr>
            <a:r>
              <a:rPr lang="en-US" sz="2500" b="0">
                <a:solidFill>
                  <a:schemeClr val="dk1"/>
                </a:solidFill>
              </a:rPr>
              <a:t>Students explore Plains Indian culture by looking at paintings from the era and by contrasting their lifestyle and culture with California Indian tribes.</a:t>
            </a:r>
            <a:endParaRPr/>
          </a:p>
          <a:p>
            <a:pPr marL="457200" marR="0" lvl="0" indent="-228600" algn="l" rtl="0">
              <a:lnSpc>
                <a:spcPct val="90000"/>
              </a:lnSpc>
              <a:spcBef>
                <a:spcPts val="1000"/>
              </a:spcBef>
              <a:spcAft>
                <a:spcPts val="0"/>
              </a:spcAft>
              <a:buClr>
                <a:srgbClr val="000090"/>
              </a:buClr>
              <a:buSzPts val="3200"/>
              <a:buFont typeface="Arial"/>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127669" y="-96666"/>
            <a:ext cx="1252286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Key Questions #2: What was significant to the culture of the Plains Indians?</a:t>
            </a:r>
            <a:endParaRPr sz="3600"/>
          </a:p>
        </p:txBody>
      </p:sp>
      <p:sp>
        <p:nvSpPr>
          <p:cNvPr id="193" name="Google Shape;193;p22"/>
          <p:cNvSpPr txBox="1"/>
          <p:nvPr/>
        </p:nvSpPr>
        <p:spPr>
          <a:xfrm>
            <a:off x="6815139" y="5136424"/>
            <a:ext cx="4530291" cy="1501447"/>
          </a:xfrm>
          <a:prstGeom prst="rect">
            <a:avLst/>
          </a:prstGeom>
          <a:noFill/>
          <a:ln>
            <a:noFill/>
          </a:ln>
        </p:spPr>
        <p:txBody>
          <a:bodyPr spcFirstLastPara="1" wrap="square" lIns="91425" tIns="45700" rIns="91425" bIns="45700" anchor="t" anchorCtr="0">
            <a:noAutofit/>
          </a:bodyPr>
          <a:lstStyle/>
          <a:p>
            <a:pPr marL="69850" marR="0" lvl="0" indent="0" algn="l" rtl="0">
              <a:lnSpc>
                <a:spcPct val="90000"/>
              </a:lnSpc>
              <a:spcBef>
                <a:spcPts val="1000"/>
              </a:spcBef>
              <a:spcAft>
                <a:spcPts val="0"/>
              </a:spcAft>
              <a:buClr>
                <a:srgbClr val="FF0000"/>
              </a:buClr>
              <a:buSzPts val="2500"/>
              <a:buFont typeface="Noto Sans Symbols"/>
              <a:buNone/>
            </a:pPr>
            <a:br>
              <a:rPr lang="en-US" sz="1600" b="0" i="0" u="none" strike="noStrike" cap="none">
                <a:solidFill>
                  <a:schemeClr val="dk1"/>
                </a:solidFill>
                <a:latin typeface="Calibri"/>
                <a:ea typeface="Calibri"/>
                <a:cs typeface="Calibri"/>
                <a:sym typeface="Calibri"/>
              </a:rPr>
            </a:br>
            <a:r>
              <a:rPr lang="en-US" sz="1600" b="0" i="1" u="none" strike="noStrike" cap="none">
                <a:solidFill>
                  <a:schemeClr val="dk1"/>
                </a:solidFill>
                <a:latin typeface="Calibri"/>
                <a:ea typeface="Calibri"/>
                <a:cs typeface="Calibri"/>
                <a:sym typeface="Calibri"/>
              </a:rPr>
              <a:t>BUFFALO CHASE, A SURROUND BY THE HIDATSA 1830-32 By George Catlin</a:t>
            </a:r>
            <a:br>
              <a:rPr lang="en-US" sz="2500" b="0" i="0" u="none" strike="noStrike" cap="none">
                <a:solidFill>
                  <a:schemeClr val="dk1"/>
                </a:solidFill>
                <a:latin typeface="Calibri"/>
                <a:ea typeface="Calibri"/>
                <a:cs typeface="Calibri"/>
                <a:sym typeface="Calibri"/>
              </a:rPr>
            </a:br>
            <a:endParaRPr sz="2500" b="0" i="0" u="none" strike="noStrike" cap="none">
              <a:solidFill>
                <a:schemeClr val="dk1"/>
              </a:solidFill>
              <a:latin typeface="Calibri"/>
              <a:ea typeface="Calibri"/>
              <a:cs typeface="Calibri"/>
              <a:sym typeface="Calibri"/>
            </a:endParaRPr>
          </a:p>
        </p:txBody>
      </p:sp>
      <p:pic>
        <p:nvPicPr>
          <p:cNvPr id="194" name="Google Shape;194;p22"/>
          <p:cNvPicPr preferRelativeResize="0"/>
          <p:nvPr/>
        </p:nvPicPr>
        <p:blipFill rotWithShape="1">
          <a:blip r:embed="rId3">
            <a:alphaModFix/>
          </a:blip>
          <a:srcRect/>
          <a:stretch/>
        </p:blipFill>
        <p:spPr>
          <a:xfrm>
            <a:off x="194110" y="1091104"/>
            <a:ext cx="6621029" cy="5546767"/>
          </a:xfrm>
          <a:prstGeom prst="rect">
            <a:avLst/>
          </a:prstGeom>
          <a:noFill/>
          <a:ln w="38100" cap="flat" cmpd="sng">
            <a:solidFill>
              <a:srgbClr val="000000"/>
            </a:solidFill>
            <a:prstDash val="solid"/>
            <a:round/>
            <a:headEnd type="none" w="sm" len="sm"/>
            <a:tailEnd type="none" w="sm" len="sm"/>
          </a:ln>
        </p:spPr>
      </p:pic>
      <p:sp>
        <p:nvSpPr>
          <p:cNvPr id="195" name="Google Shape;195;p22"/>
          <p:cNvSpPr txBox="1">
            <a:spLocks noGrp="1"/>
          </p:cNvSpPr>
          <p:nvPr>
            <p:ph type="body" idx="2"/>
          </p:nvPr>
        </p:nvSpPr>
        <p:spPr>
          <a:xfrm>
            <a:off x="6984472" y="1928307"/>
            <a:ext cx="4699528" cy="130596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2500" b="1" i="0" u="none" strike="noStrike" cap="none">
                <a:solidFill>
                  <a:srgbClr val="002060"/>
                </a:solidFill>
                <a:latin typeface="Calibri"/>
                <a:ea typeface="Calibri"/>
                <a:cs typeface="Calibri"/>
                <a:sym typeface="Calibri"/>
              </a:rPr>
              <a:t>What do you </a:t>
            </a:r>
            <a:r>
              <a:rPr lang="en-US" sz="2500" b="1" i="0" u="none" strike="noStrike" cap="none">
                <a:solidFill>
                  <a:srgbClr val="00B050"/>
                </a:solidFill>
                <a:latin typeface="Calibri"/>
                <a:ea typeface="Calibri"/>
                <a:cs typeface="Calibri"/>
                <a:sym typeface="Calibri"/>
              </a:rPr>
              <a:t>SEE</a:t>
            </a:r>
            <a:r>
              <a:rPr lang="en-US" sz="2500" b="1" i="0" u="none" strike="noStrike" cap="none">
                <a:solidFill>
                  <a:srgbClr val="002060"/>
                </a:solidFill>
                <a:latin typeface="Calibri"/>
                <a:ea typeface="Calibri"/>
                <a:cs typeface="Calibri"/>
                <a:sym typeface="Calibri"/>
              </a:rPr>
              <a:t> in this paintings?</a:t>
            </a:r>
            <a:endParaRPr/>
          </a:p>
          <a:p>
            <a:pPr marL="0" marR="0" lvl="0" indent="0" algn="l" rtl="0">
              <a:lnSpc>
                <a:spcPct val="90000"/>
              </a:lnSpc>
              <a:spcBef>
                <a:spcPts val="0"/>
              </a:spcBef>
              <a:spcAft>
                <a:spcPts val="0"/>
              </a:spcAft>
              <a:buClr>
                <a:schemeClr val="dk1"/>
              </a:buClr>
              <a:buSzPts val="2500"/>
              <a:buFont typeface="Arial"/>
              <a:buNone/>
            </a:pPr>
            <a:endParaRPr sz="2500" b="1" i="0" u="none" strike="noStrike" cap="none">
              <a:solidFill>
                <a:srgbClr val="002060"/>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r>
              <a:rPr lang="en-US" sz="2500" b="1" i="0" u="none" strike="noStrike" cap="none">
                <a:solidFill>
                  <a:srgbClr val="002060"/>
                </a:solidFill>
                <a:latin typeface="Calibri"/>
                <a:ea typeface="Calibri"/>
                <a:cs typeface="Calibri"/>
                <a:sym typeface="Calibri"/>
              </a:rPr>
              <a:t>What does that make you </a:t>
            </a:r>
            <a:r>
              <a:rPr lang="en-US" sz="2500" b="1" i="0" u="none" strike="noStrike" cap="none">
                <a:solidFill>
                  <a:srgbClr val="00B050"/>
                </a:solidFill>
                <a:latin typeface="Calibri"/>
                <a:ea typeface="Calibri"/>
                <a:cs typeface="Calibri"/>
                <a:sym typeface="Calibri"/>
              </a:rPr>
              <a:t>WONDER</a:t>
            </a:r>
            <a:r>
              <a:rPr lang="en-US" sz="2500" b="1" i="0" u="none" strike="noStrike" cap="none">
                <a:solidFill>
                  <a:srgbClr val="002060"/>
                </a:solidFill>
                <a:latin typeface="Calibri"/>
                <a:ea typeface="Calibri"/>
                <a:cs typeface="Calibri"/>
                <a:sym typeface="Calibri"/>
              </a:rPr>
              <a:t>?</a:t>
            </a:r>
            <a:endParaRPr/>
          </a:p>
          <a:p>
            <a:pPr marL="0" marR="0" lvl="0" indent="0" algn="l" rtl="0">
              <a:lnSpc>
                <a:spcPct val="90000"/>
              </a:lnSpc>
              <a:spcBef>
                <a:spcPts val="0"/>
              </a:spcBef>
              <a:spcAft>
                <a:spcPts val="0"/>
              </a:spcAft>
              <a:buClr>
                <a:schemeClr val="dk1"/>
              </a:buClr>
              <a:buSzPts val="2500"/>
              <a:buFont typeface="Arial"/>
              <a:buNone/>
            </a:pPr>
            <a:endParaRPr sz="2500" b="1" i="0" u="none" strike="noStrike" cap="none">
              <a:solidFill>
                <a:srgbClr val="002060"/>
              </a:solidFill>
              <a:latin typeface="Calibri"/>
              <a:ea typeface="Calibri"/>
              <a:cs typeface="Calibri"/>
              <a:sym typeface="Calibri"/>
            </a:endParaRPr>
          </a:p>
          <a:p>
            <a:pPr marL="0" marR="0" lvl="0" indent="0" algn="l" rtl="0">
              <a:lnSpc>
                <a:spcPct val="90000"/>
              </a:lnSpc>
              <a:spcBef>
                <a:spcPts val="0"/>
              </a:spcBef>
              <a:spcAft>
                <a:spcPts val="0"/>
              </a:spcAft>
              <a:buClr>
                <a:schemeClr val="dk1"/>
              </a:buClr>
              <a:buSzPts val="2500"/>
              <a:buFont typeface="Arial"/>
              <a:buNone/>
            </a:pPr>
            <a:r>
              <a:rPr lang="en-US" sz="2500" b="1" i="0" u="none" strike="noStrike" cap="none">
                <a:solidFill>
                  <a:srgbClr val="002060"/>
                </a:solidFill>
                <a:latin typeface="Calibri"/>
                <a:ea typeface="Calibri"/>
                <a:cs typeface="Calibri"/>
                <a:sym typeface="Calibri"/>
              </a:rPr>
              <a:t>What do you </a:t>
            </a:r>
            <a:r>
              <a:rPr lang="en-US" sz="2500" b="1" i="0" u="none" strike="noStrike" cap="none">
                <a:solidFill>
                  <a:srgbClr val="00B050"/>
                </a:solidFill>
                <a:latin typeface="Calibri"/>
                <a:ea typeface="Calibri"/>
                <a:cs typeface="Calibri"/>
                <a:sym typeface="Calibri"/>
              </a:rPr>
              <a:t>THINK</a:t>
            </a:r>
            <a:r>
              <a:rPr lang="en-US" sz="2500" b="1" i="0" u="none" strike="noStrike" cap="none">
                <a:solidFill>
                  <a:srgbClr val="002060"/>
                </a:solidFill>
                <a:latin typeface="Calibri"/>
                <a:ea typeface="Calibri"/>
                <a:cs typeface="Calibri"/>
                <a:sym typeface="Calibri"/>
              </a:rPr>
              <a:t> are some answers to your wonderings based on what you see?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Plains and California Indians Comparison</a:t>
            </a:r>
            <a:endParaRPr/>
          </a:p>
        </p:txBody>
      </p:sp>
      <p:sp>
        <p:nvSpPr>
          <p:cNvPr id="201" name="Google Shape;201;p23"/>
          <p:cNvSpPr txBox="1">
            <a:spLocks noGrp="1"/>
          </p:cNvSpPr>
          <p:nvPr>
            <p:ph type="body" idx="1"/>
          </p:nvPr>
        </p:nvSpPr>
        <p:spPr>
          <a:xfrm>
            <a:off x="5203036" y="1190732"/>
            <a:ext cx="1458774" cy="446231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2500"/>
              <a:buNone/>
            </a:pPr>
            <a:r>
              <a:rPr lang="en-US" sz="1700">
                <a:solidFill>
                  <a:srgbClr val="002060"/>
                </a:solidFill>
              </a:rPr>
              <a:t>The subjects of these artworks are Plains Indians (l.) and California Indians (r.) </a:t>
            </a:r>
            <a:endParaRPr sz="1700">
              <a:solidFill>
                <a:srgbClr val="002060"/>
              </a:solidFill>
            </a:endParaRPr>
          </a:p>
          <a:p>
            <a:pPr marL="0" lvl="0" indent="0" algn="ctr" rtl="0">
              <a:lnSpc>
                <a:spcPct val="90000"/>
              </a:lnSpc>
              <a:spcBef>
                <a:spcPts val="0"/>
              </a:spcBef>
              <a:spcAft>
                <a:spcPts val="0"/>
              </a:spcAft>
              <a:buSzPts val="2500"/>
              <a:buNone/>
            </a:pPr>
            <a:endParaRPr sz="1700">
              <a:solidFill>
                <a:srgbClr val="002060"/>
              </a:solidFill>
            </a:endParaRPr>
          </a:p>
          <a:p>
            <a:pPr marL="0" lvl="0" indent="0" algn="ctr" rtl="0">
              <a:lnSpc>
                <a:spcPct val="90000"/>
              </a:lnSpc>
              <a:spcBef>
                <a:spcPts val="0"/>
              </a:spcBef>
              <a:spcAft>
                <a:spcPts val="0"/>
              </a:spcAft>
              <a:buSzPts val="2500"/>
              <a:buNone/>
            </a:pPr>
            <a:r>
              <a:rPr lang="en-US" sz="1700">
                <a:solidFill>
                  <a:srgbClr val="002060"/>
                </a:solidFill>
              </a:rPr>
              <a:t>In small groups list as many differences as you can between to two paintings and the two tribes.</a:t>
            </a:r>
            <a:endParaRPr sz="1700">
              <a:solidFill>
                <a:srgbClr val="002060"/>
              </a:solidFill>
            </a:endParaRPr>
          </a:p>
        </p:txBody>
      </p:sp>
      <p:sp>
        <p:nvSpPr>
          <p:cNvPr id="202" name="Google Shape;202;p23"/>
          <p:cNvSpPr txBox="1">
            <a:spLocks noGrp="1"/>
          </p:cNvSpPr>
          <p:nvPr>
            <p:ph type="body" idx="2"/>
          </p:nvPr>
        </p:nvSpPr>
        <p:spPr>
          <a:xfrm>
            <a:off x="1300874" y="1447800"/>
            <a:ext cx="9590400" cy="588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a:p>
        </p:txBody>
      </p:sp>
      <p:sp>
        <p:nvSpPr>
          <p:cNvPr id="203" name="Google Shape;203;p23"/>
          <p:cNvSpPr txBox="1">
            <a:spLocks noGrp="1"/>
          </p:cNvSpPr>
          <p:nvPr>
            <p:ph type="body" idx="3"/>
          </p:nvPr>
        </p:nvSpPr>
        <p:spPr>
          <a:xfrm>
            <a:off x="7204478" y="5542850"/>
            <a:ext cx="3144128" cy="150144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r>
              <a:rPr lang="en-US" sz="1600" i="1"/>
              <a:t>Indians in Council, California, </a:t>
            </a:r>
            <a:r>
              <a:rPr lang="en-US" sz="1600"/>
              <a:t>ca. 1872 Yosemite                                  By Albert Bierstadt</a:t>
            </a:r>
            <a:endParaRPr sz="1600"/>
          </a:p>
        </p:txBody>
      </p:sp>
      <p:sp>
        <p:nvSpPr>
          <p:cNvPr id="204" name="Google Shape;204;p23"/>
          <p:cNvSpPr txBox="1"/>
          <p:nvPr/>
        </p:nvSpPr>
        <p:spPr>
          <a:xfrm>
            <a:off x="471154" y="5426950"/>
            <a:ext cx="4731900" cy="1501500"/>
          </a:xfrm>
          <a:prstGeom prst="rect">
            <a:avLst/>
          </a:prstGeom>
          <a:noFill/>
          <a:ln>
            <a:noFill/>
          </a:ln>
        </p:spPr>
        <p:txBody>
          <a:bodyPr spcFirstLastPara="1" wrap="square" lIns="91425" tIns="45700" rIns="91425" bIns="45700" anchor="t" anchorCtr="0">
            <a:noAutofit/>
          </a:bodyPr>
          <a:lstStyle/>
          <a:p>
            <a:pPr marL="69850" marR="0" lvl="0" indent="0" algn="l" rtl="0">
              <a:lnSpc>
                <a:spcPct val="90000"/>
              </a:lnSpc>
              <a:spcBef>
                <a:spcPts val="1000"/>
              </a:spcBef>
              <a:spcAft>
                <a:spcPts val="0"/>
              </a:spcAft>
              <a:buClr>
                <a:srgbClr val="FF0000"/>
              </a:buClr>
              <a:buSzPts val="2500"/>
              <a:buFont typeface="Noto Sans Symbols"/>
              <a:buNone/>
            </a:pPr>
            <a:br>
              <a:rPr lang="en-US" sz="1600" b="0" i="0" u="none" strike="noStrike" cap="none">
                <a:solidFill>
                  <a:schemeClr val="dk1"/>
                </a:solidFill>
                <a:latin typeface="Calibri"/>
                <a:ea typeface="Calibri"/>
                <a:cs typeface="Calibri"/>
                <a:sym typeface="Calibri"/>
              </a:rPr>
            </a:br>
            <a:r>
              <a:rPr lang="en-US" sz="1600" i="1">
                <a:solidFill>
                  <a:schemeClr val="dk1"/>
                </a:solidFill>
                <a:latin typeface="Calibri"/>
                <a:ea typeface="Calibri"/>
                <a:cs typeface="Calibri"/>
                <a:sym typeface="Calibri"/>
              </a:rPr>
              <a:t>Buffalo Chase, a Surround by the Hidatsa</a:t>
            </a:r>
            <a:br>
              <a:rPr lang="en-US" sz="1600" i="1">
                <a:solidFill>
                  <a:schemeClr val="dk1"/>
                </a:solidFill>
                <a:latin typeface="Calibri"/>
                <a:ea typeface="Calibri"/>
                <a:cs typeface="Calibri"/>
                <a:sym typeface="Calibri"/>
              </a:rPr>
            </a:br>
            <a:r>
              <a:rPr lang="en-US" sz="1600" b="0" i="1" u="none" strike="noStrike" cap="none">
                <a:solidFill>
                  <a:schemeClr val="dk1"/>
                </a:solidFill>
                <a:latin typeface="Calibri"/>
                <a:ea typeface="Calibri"/>
                <a:cs typeface="Calibri"/>
                <a:sym typeface="Calibri"/>
              </a:rPr>
              <a:t>1830-32 </a:t>
            </a:r>
            <a:r>
              <a:rPr lang="en-US" sz="1600" b="0" i="0" u="none" strike="noStrike" cap="none">
                <a:solidFill>
                  <a:schemeClr val="dk1"/>
                </a:solidFill>
                <a:latin typeface="Calibri"/>
                <a:ea typeface="Calibri"/>
                <a:cs typeface="Calibri"/>
                <a:sym typeface="Calibri"/>
              </a:rPr>
              <a:t>North Dakota          </a:t>
            </a:r>
            <a:br>
              <a:rPr lang="en-US" sz="1600">
                <a:solidFill>
                  <a:schemeClr val="dk1"/>
                </a:solidFill>
                <a:latin typeface="Calibri"/>
                <a:ea typeface="Calibri"/>
                <a:cs typeface="Calibri"/>
                <a:sym typeface="Calibri"/>
              </a:rPr>
            </a:br>
            <a:r>
              <a:rPr lang="en-US" sz="1600" b="0" i="0" u="none" strike="noStrike" cap="none">
                <a:solidFill>
                  <a:schemeClr val="dk1"/>
                </a:solidFill>
                <a:latin typeface="Calibri"/>
                <a:ea typeface="Calibri"/>
                <a:cs typeface="Calibri"/>
                <a:sym typeface="Calibri"/>
              </a:rPr>
              <a:t>By George Catlin</a:t>
            </a:r>
            <a:br>
              <a:rPr lang="en-US" sz="2500" b="0" i="0" u="none" strike="noStrike" cap="none">
                <a:solidFill>
                  <a:schemeClr val="dk1"/>
                </a:solidFill>
                <a:latin typeface="Calibri"/>
                <a:ea typeface="Calibri"/>
                <a:cs typeface="Calibri"/>
                <a:sym typeface="Calibri"/>
              </a:rPr>
            </a:br>
            <a:endParaRPr sz="2500" b="0" i="0" u="none" strike="noStrike" cap="none">
              <a:solidFill>
                <a:schemeClr val="dk1"/>
              </a:solidFill>
              <a:latin typeface="Calibri"/>
              <a:ea typeface="Calibri"/>
              <a:cs typeface="Calibri"/>
              <a:sym typeface="Calibri"/>
            </a:endParaRPr>
          </a:p>
        </p:txBody>
      </p:sp>
      <p:pic>
        <p:nvPicPr>
          <p:cNvPr id="205" name="Google Shape;205;p23"/>
          <p:cNvPicPr preferRelativeResize="0"/>
          <p:nvPr/>
        </p:nvPicPr>
        <p:blipFill rotWithShape="1">
          <a:blip r:embed="rId3">
            <a:alphaModFix/>
          </a:blip>
          <a:srcRect/>
          <a:stretch/>
        </p:blipFill>
        <p:spPr>
          <a:xfrm>
            <a:off x="303337" y="1267026"/>
            <a:ext cx="4933562" cy="4133097"/>
          </a:xfrm>
          <a:prstGeom prst="rect">
            <a:avLst/>
          </a:prstGeom>
          <a:noFill/>
          <a:ln w="38100" cap="flat" cmpd="sng">
            <a:solidFill>
              <a:srgbClr val="000000"/>
            </a:solidFill>
            <a:prstDash val="solid"/>
            <a:round/>
            <a:headEnd type="none" w="sm" len="sm"/>
            <a:tailEnd type="none" w="sm" len="sm"/>
          </a:ln>
        </p:spPr>
      </p:pic>
      <p:pic>
        <p:nvPicPr>
          <p:cNvPr id="206" name="Google Shape;206;p23"/>
          <p:cNvPicPr preferRelativeResize="0"/>
          <p:nvPr/>
        </p:nvPicPr>
        <p:blipFill rotWithShape="1">
          <a:blip r:embed="rId4">
            <a:alphaModFix/>
          </a:blip>
          <a:srcRect/>
          <a:stretch/>
        </p:blipFill>
        <p:spPr>
          <a:xfrm>
            <a:off x="6661812" y="1443657"/>
            <a:ext cx="5559420" cy="3956456"/>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4"/>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Key Question #3: What are Characteristics of Ledger Art?</a:t>
            </a:r>
            <a:endParaRPr sz="3900"/>
          </a:p>
        </p:txBody>
      </p:sp>
      <p:pic>
        <p:nvPicPr>
          <p:cNvPr id="212" name="Google Shape;212;p24"/>
          <p:cNvPicPr preferRelativeResize="0"/>
          <p:nvPr/>
        </p:nvPicPr>
        <p:blipFill rotWithShape="1">
          <a:blip r:embed="rId3">
            <a:alphaModFix/>
          </a:blip>
          <a:srcRect/>
          <a:stretch/>
        </p:blipFill>
        <p:spPr>
          <a:xfrm>
            <a:off x="7487697" y="838877"/>
            <a:ext cx="3205562" cy="5161935"/>
          </a:xfrm>
          <a:prstGeom prst="rect">
            <a:avLst/>
          </a:prstGeom>
          <a:noFill/>
          <a:ln w="28575" cap="flat" cmpd="sng">
            <a:solidFill>
              <a:srgbClr val="000000"/>
            </a:solidFill>
            <a:prstDash val="solid"/>
            <a:round/>
            <a:headEnd type="none" w="sm" len="sm"/>
            <a:tailEnd type="none" w="sm" len="sm"/>
          </a:ln>
        </p:spPr>
      </p:pic>
      <p:sp>
        <p:nvSpPr>
          <p:cNvPr id="213" name="Google Shape;213;p24"/>
          <p:cNvSpPr txBox="1"/>
          <p:nvPr/>
        </p:nvSpPr>
        <p:spPr>
          <a:xfrm>
            <a:off x="1300874" y="1447800"/>
            <a:ext cx="5494373" cy="587928"/>
          </a:xfrm>
          <a:prstGeom prst="rect">
            <a:avLst/>
          </a:prstGeom>
          <a:noFill/>
          <a:ln>
            <a:noFill/>
          </a:ln>
        </p:spPr>
        <p:txBody>
          <a:bodyPr spcFirstLastPara="1" wrap="square" lIns="91425" tIns="45700" rIns="91425" bIns="45700" anchor="t" anchorCtr="0">
            <a:noAutofit/>
          </a:bodyPr>
          <a:lstStyle/>
          <a:p>
            <a:pPr marL="137160" marR="0" lvl="0" indent="0" algn="l" rtl="0">
              <a:lnSpc>
                <a:spcPct val="100000"/>
              </a:lnSpc>
              <a:spcBef>
                <a:spcPts val="0"/>
              </a:spcBef>
              <a:spcAft>
                <a:spcPts val="0"/>
              </a:spcAft>
              <a:buClr>
                <a:srgbClr val="000090"/>
              </a:buClr>
              <a:buSzPts val="3200"/>
              <a:buFont typeface="Arial"/>
              <a:buNone/>
            </a:pPr>
            <a:r>
              <a:rPr lang="en-US" sz="3200" b="1" i="0" u="none" strike="noStrike" cap="none">
                <a:solidFill>
                  <a:srgbClr val="000098"/>
                </a:solidFill>
                <a:latin typeface="Calibri"/>
                <a:ea typeface="Calibri"/>
                <a:cs typeface="Calibri"/>
                <a:sym typeface="Calibri"/>
              </a:rPr>
              <a:t>Slides: 2</a:t>
            </a:r>
            <a:r>
              <a:rPr lang="en-US" sz="3200" b="1">
                <a:solidFill>
                  <a:srgbClr val="000098"/>
                </a:solidFill>
                <a:latin typeface="Calibri"/>
                <a:ea typeface="Calibri"/>
                <a:cs typeface="Calibri"/>
                <a:sym typeface="Calibri"/>
              </a:rPr>
              <a:t>5</a:t>
            </a:r>
            <a:r>
              <a:rPr lang="en-US" sz="3200" b="1" i="0" u="none" strike="noStrike" cap="none">
                <a:solidFill>
                  <a:srgbClr val="000098"/>
                </a:solidFill>
                <a:latin typeface="Calibri"/>
                <a:ea typeface="Calibri"/>
                <a:cs typeface="Calibri"/>
                <a:sym typeface="Calibri"/>
              </a:rPr>
              <a:t> - 3</a:t>
            </a:r>
            <a:r>
              <a:rPr lang="en-US" sz="3200" b="1">
                <a:solidFill>
                  <a:srgbClr val="000098"/>
                </a:solidFill>
                <a:latin typeface="Calibri"/>
                <a:ea typeface="Calibri"/>
                <a:cs typeface="Calibri"/>
                <a:sym typeface="Calibri"/>
              </a:rPr>
              <a:t>5</a:t>
            </a:r>
            <a:r>
              <a:rPr lang="en-US" sz="3200" b="1" i="0" u="none" strike="noStrike" cap="none">
                <a:solidFill>
                  <a:srgbClr val="000098"/>
                </a:solidFill>
                <a:latin typeface="Calibri"/>
                <a:ea typeface="Calibri"/>
                <a:cs typeface="Calibri"/>
                <a:sym typeface="Calibri"/>
              </a:rPr>
              <a:t> </a:t>
            </a:r>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learn how and when Ledger Art first appears</a:t>
            </a:r>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identify subjects</a:t>
            </a:r>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identify style characteristics</a:t>
            </a:r>
            <a:endParaRPr/>
          </a:p>
          <a:p>
            <a:pPr marL="457200" marR="0" lvl="0" indent="-228600" algn="l" rtl="0">
              <a:lnSpc>
                <a:spcPct val="90000"/>
              </a:lnSpc>
              <a:spcBef>
                <a:spcPts val="1000"/>
              </a:spcBef>
              <a:spcAft>
                <a:spcPts val="0"/>
              </a:spcAft>
              <a:buClr>
                <a:srgbClr val="000090"/>
              </a:buClr>
              <a:buSzPts val="3200"/>
              <a:buFont typeface="Arial"/>
              <a:buNone/>
            </a:pP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a890ef64bd_0_49"/>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What is Ledger Art</a:t>
            </a:r>
            <a:endParaRPr sz="3900"/>
          </a:p>
        </p:txBody>
      </p:sp>
      <p:sp>
        <p:nvSpPr>
          <p:cNvPr id="219" name="Google Shape;219;ga890ef64bd_0_49"/>
          <p:cNvSpPr txBox="1">
            <a:spLocks noGrp="1"/>
          </p:cNvSpPr>
          <p:nvPr>
            <p:ph type="body" idx="1"/>
          </p:nvPr>
        </p:nvSpPr>
        <p:spPr>
          <a:xfrm>
            <a:off x="254001" y="1465038"/>
            <a:ext cx="5650270" cy="3964159"/>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0"/>
              </a:spcBef>
              <a:spcAft>
                <a:spcPts val="0"/>
              </a:spcAft>
              <a:buClr>
                <a:srgbClr val="FF0000"/>
              </a:buClr>
              <a:buSzPts val="2500"/>
              <a:buFont typeface="Arial"/>
              <a:buChar char="•"/>
            </a:pPr>
            <a:r>
              <a:rPr lang="en-US" b="1">
                <a:solidFill>
                  <a:srgbClr val="000098"/>
                </a:solidFill>
              </a:rPr>
              <a:t>Ledger art is a continuation of the traditional pictorial art of Plains Indians who originally painted on buffalo hide robes and tipi covers.</a:t>
            </a:r>
            <a:endParaRPr/>
          </a:p>
          <a:p>
            <a:pPr marL="0" lvl="0" indent="0" algn="l" rtl="0">
              <a:lnSpc>
                <a:spcPct val="90000"/>
              </a:lnSpc>
              <a:spcBef>
                <a:spcPts val="0"/>
              </a:spcBef>
              <a:spcAft>
                <a:spcPts val="0"/>
              </a:spcAft>
              <a:buClr>
                <a:srgbClr val="FF0000"/>
              </a:buClr>
              <a:buSzPts val="2500"/>
              <a:buNone/>
            </a:pPr>
            <a:endParaRPr b="1">
              <a:solidFill>
                <a:srgbClr val="000098"/>
              </a:solidFill>
            </a:endParaRPr>
          </a:p>
          <a:p>
            <a:pPr marL="0" lvl="0" indent="0" algn="l" rtl="0">
              <a:lnSpc>
                <a:spcPct val="90000"/>
              </a:lnSpc>
              <a:spcBef>
                <a:spcPts val="0"/>
              </a:spcBef>
              <a:spcAft>
                <a:spcPts val="0"/>
              </a:spcAft>
              <a:buClr>
                <a:srgbClr val="FF0000"/>
              </a:buClr>
              <a:buSzPts val="2500"/>
              <a:buNone/>
            </a:pPr>
            <a:endParaRPr b="1">
              <a:solidFill>
                <a:srgbClr val="000098"/>
              </a:solidFill>
            </a:endParaRPr>
          </a:p>
          <a:p>
            <a:pPr marL="0" lvl="0" indent="0" algn="l" rtl="0">
              <a:lnSpc>
                <a:spcPct val="90000"/>
              </a:lnSpc>
              <a:spcBef>
                <a:spcPts val="0"/>
              </a:spcBef>
              <a:spcAft>
                <a:spcPts val="0"/>
              </a:spcAft>
              <a:buClr>
                <a:srgbClr val="FF0000"/>
              </a:buClr>
              <a:buSzPts val="2500"/>
              <a:buNone/>
            </a:pPr>
            <a:endParaRPr b="1">
              <a:solidFill>
                <a:srgbClr val="000098"/>
              </a:solidFill>
            </a:endParaRPr>
          </a:p>
          <a:p>
            <a:pPr marL="0" lvl="0" indent="0" algn="l" rtl="0">
              <a:lnSpc>
                <a:spcPct val="90000"/>
              </a:lnSpc>
              <a:spcBef>
                <a:spcPts val="0"/>
              </a:spcBef>
              <a:spcAft>
                <a:spcPts val="0"/>
              </a:spcAft>
              <a:buClr>
                <a:srgbClr val="FF0000"/>
              </a:buClr>
              <a:buSzPts val="2500"/>
              <a:buNone/>
            </a:pPr>
            <a:r>
              <a:rPr lang="en-US" sz="3200" b="1">
                <a:solidFill>
                  <a:srgbClr val="000098"/>
                </a:solidFill>
              </a:rPr>
              <a:t>  What subjects do you see </a:t>
            </a:r>
            <a:endParaRPr/>
          </a:p>
          <a:p>
            <a:pPr marL="0" lvl="0" indent="0" algn="l" rtl="0">
              <a:lnSpc>
                <a:spcPct val="90000"/>
              </a:lnSpc>
              <a:spcBef>
                <a:spcPts val="0"/>
              </a:spcBef>
              <a:spcAft>
                <a:spcPts val="0"/>
              </a:spcAft>
              <a:buClr>
                <a:srgbClr val="FF0000"/>
              </a:buClr>
              <a:buSzPts val="2500"/>
              <a:buNone/>
            </a:pPr>
            <a:r>
              <a:rPr lang="en-US" sz="3200" b="1">
                <a:solidFill>
                  <a:srgbClr val="000098"/>
                </a:solidFill>
              </a:rPr>
              <a:t>  in this drawing on </a:t>
            </a:r>
            <a:endParaRPr/>
          </a:p>
          <a:p>
            <a:pPr marL="0" lvl="0" indent="0" algn="l" rtl="0">
              <a:lnSpc>
                <a:spcPct val="90000"/>
              </a:lnSpc>
              <a:spcBef>
                <a:spcPts val="0"/>
              </a:spcBef>
              <a:spcAft>
                <a:spcPts val="0"/>
              </a:spcAft>
              <a:buClr>
                <a:srgbClr val="FF0000"/>
              </a:buClr>
              <a:buSzPts val="2500"/>
              <a:buNone/>
            </a:pPr>
            <a:r>
              <a:rPr lang="en-US" sz="3200" b="1">
                <a:solidFill>
                  <a:srgbClr val="000098"/>
                </a:solidFill>
              </a:rPr>
              <a:t>  buffalo hide? </a:t>
            </a:r>
            <a:endParaRPr/>
          </a:p>
          <a:p>
            <a:pPr marL="342900" lvl="0" indent="-184150" algn="l" rtl="0">
              <a:lnSpc>
                <a:spcPct val="90000"/>
              </a:lnSpc>
              <a:spcBef>
                <a:spcPts val="0"/>
              </a:spcBef>
              <a:spcAft>
                <a:spcPts val="0"/>
              </a:spcAft>
              <a:buClr>
                <a:srgbClr val="FF0000"/>
              </a:buClr>
              <a:buSzPts val="2500"/>
              <a:buFont typeface="Arial"/>
              <a:buNone/>
            </a:pPr>
            <a:endParaRPr b="1">
              <a:solidFill>
                <a:srgbClr val="000098"/>
              </a:solidFill>
            </a:endParaRPr>
          </a:p>
        </p:txBody>
      </p:sp>
      <p:pic>
        <p:nvPicPr>
          <p:cNvPr id="220" name="Google Shape;220;ga890ef64bd_0_49"/>
          <p:cNvPicPr preferRelativeResize="0"/>
          <p:nvPr/>
        </p:nvPicPr>
        <p:blipFill>
          <a:blip r:embed="rId3">
            <a:alphaModFix/>
          </a:blip>
          <a:stretch>
            <a:fillRect/>
          </a:stretch>
        </p:blipFill>
        <p:spPr>
          <a:xfrm rot="-5400000">
            <a:off x="6538275" y="946375"/>
            <a:ext cx="4591499" cy="5127250"/>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5"/>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What is Ledger Art</a:t>
            </a:r>
            <a:endParaRPr sz="3900"/>
          </a:p>
        </p:txBody>
      </p:sp>
      <p:sp>
        <p:nvSpPr>
          <p:cNvPr id="226" name="Google Shape;226;p25"/>
          <p:cNvSpPr txBox="1">
            <a:spLocks noGrp="1"/>
          </p:cNvSpPr>
          <p:nvPr>
            <p:ph type="body" idx="1"/>
          </p:nvPr>
        </p:nvSpPr>
        <p:spPr>
          <a:xfrm>
            <a:off x="272421" y="783954"/>
            <a:ext cx="5650270" cy="396415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FF0000"/>
              </a:buClr>
              <a:buSzPts val="2500"/>
              <a:buNone/>
            </a:pPr>
            <a:endParaRPr b="1">
              <a:solidFill>
                <a:srgbClr val="000098"/>
              </a:solidFill>
            </a:endParaRPr>
          </a:p>
          <a:p>
            <a:pPr marL="342900" lvl="0" indent="-342900" algn="l" rtl="0">
              <a:lnSpc>
                <a:spcPct val="90000"/>
              </a:lnSpc>
              <a:spcBef>
                <a:spcPts val="0"/>
              </a:spcBef>
              <a:spcAft>
                <a:spcPts val="0"/>
              </a:spcAft>
              <a:buClr>
                <a:srgbClr val="FF0000"/>
              </a:buClr>
              <a:buSzPts val="2500"/>
              <a:buFont typeface="Arial"/>
              <a:buChar char="•"/>
            </a:pPr>
            <a:r>
              <a:rPr lang="en-US" b="1">
                <a:solidFill>
                  <a:srgbClr val="000098"/>
                </a:solidFill>
              </a:rPr>
              <a:t>The earliest Ledger Art is from the 1870s and was produced by Plains Indians on reservations or in prisons.</a:t>
            </a:r>
            <a:endParaRPr/>
          </a:p>
          <a:p>
            <a:pPr marL="0" lvl="0" indent="0" algn="l" rtl="0">
              <a:lnSpc>
                <a:spcPct val="90000"/>
              </a:lnSpc>
              <a:spcBef>
                <a:spcPts val="0"/>
              </a:spcBef>
              <a:spcAft>
                <a:spcPts val="0"/>
              </a:spcAft>
              <a:buClr>
                <a:srgbClr val="FF0000"/>
              </a:buClr>
              <a:buSzPts val="2500"/>
              <a:buNone/>
            </a:pPr>
            <a:endParaRPr b="1">
              <a:solidFill>
                <a:srgbClr val="000098"/>
              </a:solidFill>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Used to keep</a:t>
            </a:r>
            <a:r>
              <a:rPr lang="en-US"/>
              <a:t> </a:t>
            </a:r>
            <a:r>
              <a:rPr lang="en-US" b="1">
                <a:solidFill>
                  <a:srgbClr val="000098"/>
                </a:solidFill>
                <a:latin typeface="Calibri"/>
                <a:ea typeface="Calibri"/>
                <a:cs typeface="Calibri"/>
                <a:sym typeface="Calibri"/>
              </a:rPr>
              <a:t>inventories by the </a:t>
            </a:r>
            <a:r>
              <a:rPr lang="en-US" b="1">
                <a:solidFill>
                  <a:srgbClr val="000098"/>
                </a:solidFill>
              </a:rPr>
              <a:t>settlers</a:t>
            </a:r>
            <a:endParaRPr b="1">
              <a:solidFill>
                <a:srgbClr val="000098"/>
              </a:solidFill>
            </a:endParaRPr>
          </a:p>
          <a:p>
            <a:pPr marL="457200" lvl="0" indent="-228600" algn="l" rtl="0">
              <a:lnSpc>
                <a:spcPct val="90000"/>
              </a:lnSpc>
              <a:spcBef>
                <a:spcPts val="0"/>
              </a:spcBef>
              <a:spcAft>
                <a:spcPts val="0"/>
              </a:spcAft>
              <a:buClr>
                <a:srgbClr val="000090"/>
              </a:buClr>
              <a:buSzPts val="3200"/>
              <a:buNone/>
            </a:pPr>
            <a:r>
              <a:rPr lang="en-US" b="1">
                <a:solidFill>
                  <a:srgbClr val="000098"/>
                </a:solidFill>
              </a:rPr>
              <a:t>or U.S. Army, </a:t>
            </a:r>
            <a:r>
              <a:rPr lang="en-US" b="1">
                <a:solidFill>
                  <a:srgbClr val="000098"/>
                </a:solidFill>
                <a:latin typeface="Calibri"/>
                <a:ea typeface="Calibri"/>
                <a:cs typeface="Calibri"/>
                <a:sym typeface="Calibri"/>
              </a:rPr>
              <a:t>Native people adopted</a:t>
            </a:r>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ledger paper as a canvas for their</a:t>
            </a:r>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own form of historical</a:t>
            </a:r>
            <a:r>
              <a:rPr lang="en-US"/>
              <a:t> </a:t>
            </a:r>
            <a:r>
              <a:rPr lang="en-US" b="1">
                <a:solidFill>
                  <a:srgbClr val="000098"/>
                </a:solidFill>
                <a:latin typeface="Calibri"/>
                <a:ea typeface="Calibri"/>
                <a:cs typeface="Calibri"/>
                <a:sym typeface="Calibri"/>
              </a:rPr>
              <a:t>documentation,</a:t>
            </a:r>
            <a:endParaRPr b="1">
              <a:solidFill>
                <a:srgbClr val="000098"/>
              </a:solidFill>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often drawing over</a:t>
            </a:r>
            <a:r>
              <a:rPr lang="en-US"/>
              <a:t> </a:t>
            </a:r>
            <a:r>
              <a:rPr lang="en-US" b="1">
                <a:solidFill>
                  <a:srgbClr val="000098"/>
                </a:solidFill>
                <a:latin typeface="Calibri"/>
                <a:ea typeface="Calibri"/>
                <a:cs typeface="Calibri"/>
                <a:sym typeface="Calibri"/>
              </a:rPr>
              <a:t>inventory lists made</a:t>
            </a:r>
            <a:endParaRPr b="1">
              <a:solidFill>
                <a:srgbClr val="000098"/>
              </a:solidFill>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by the</a:t>
            </a:r>
            <a:r>
              <a:rPr lang="en-US"/>
              <a:t> </a:t>
            </a:r>
            <a:r>
              <a:rPr lang="en-US" b="1">
                <a:solidFill>
                  <a:srgbClr val="000098"/>
                </a:solidFill>
                <a:latin typeface="Calibri"/>
                <a:ea typeface="Calibri"/>
                <a:cs typeface="Calibri"/>
                <a:sym typeface="Calibri"/>
              </a:rPr>
              <a:t>previous owner. Obtained</a:t>
            </a:r>
            <a:endParaRPr b="1">
              <a:solidFill>
                <a:srgbClr val="000098"/>
              </a:solidFill>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through</a:t>
            </a:r>
            <a:r>
              <a:rPr lang="en-US"/>
              <a:t> </a:t>
            </a:r>
            <a:r>
              <a:rPr lang="en-US" b="1">
                <a:solidFill>
                  <a:srgbClr val="000098"/>
                </a:solidFill>
                <a:latin typeface="Calibri"/>
                <a:ea typeface="Calibri"/>
                <a:cs typeface="Calibri"/>
                <a:sym typeface="Calibri"/>
              </a:rPr>
              <a:t>trade or by taking </a:t>
            </a:r>
            <a:r>
              <a:rPr lang="en-US" b="1">
                <a:solidFill>
                  <a:srgbClr val="000098"/>
                </a:solidFill>
              </a:rPr>
              <a:t>the paper</a:t>
            </a:r>
            <a:endParaRPr b="1">
              <a:solidFill>
                <a:srgbClr val="000098"/>
              </a:solidFill>
            </a:endParaRPr>
          </a:p>
          <a:p>
            <a:pPr marL="457200" lvl="0" indent="-228600" algn="l" rtl="0">
              <a:lnSpc>
                <a:spcPct val="90000"/>
              </a:lnSpc>
              <a:spcBef>
                <a:spcPts val="0"/>
              </a:spcBef>
              <a:spcAft>
                <a:spcPts val="0"/>
              </a:spcAft>
              <a:buClr>
                <a:srgbClr val="000090"/>
              </a:buClr>
              <a:buSzPts val="3200"/>
              <a:buNone/>
            </a:pPr>
            <a:r>
              <a:rPr lang="en-US" b="1">
                <a:solidFill>
                  <a:srgbClr val="000098"/>
                </a:solidFill>
                <a:latin typeface="Calibri"/>
                <a:ea typeface="Calibri"/>
                <a:cs typeface="Calibri"/>
                <a:sym typeface="Calibri"/>
              </a:rPr>
              <a:t>from</a:t>
            </a:r>
            <a:r>
              <a:rPr lang="en-US"/>
              <a:t> </a:t>
            </a:r>
            <a:r>
              <a:rPr lang="en-US" b="1">
                <a:solidFill>
                  <a:srgbClr val="000098"/>
                </a:solidFill>
                <a:latin typeface="Calibri"/>
                <a:ea typeface="Calibri"/>
                <a:cs typeface="Calibri"/>
                <a:sym typeface="Calibri"/>
              </a:rPr>
              <a:t>soldiers' bodies on the battlefield.</a:t>
            </a:r>
            <a:endParaRPr b="1">
              <a:solidFill>
                <a:srgbClr val="000098"/>
              </a:solidFill>
              <a:latin typeface="Calibri"/>
              <a:ea typeface="Calibri"/>
              <a:cs typeface="Calibri"/>
              <a:sym typeface="Calibri"/>
            </a:endParaRPr>
          </a:p>
        </p:txBody>
      </p:sp>
      <p:pic>
        <p:nvPicPr>
          <p:cNvPr id="227" name="Google Shape;227;p25"/>
          <p:cNvPicPr preferRelativeResize="0"/>
          <p:nvPr/>
        </p:nvPicPr>
        <p:blipFill rotWithShape="1">
          <a:blip r:embed="rId3">
            <a:alphaModFix/>
          </a:blip>
          <a:srcRect/>
          <a:stretch/>
        </p:blipFill>
        <p:spPr>
          <a:xfrm rot="5400000">
            <a:off x="8724838" y="-189637"/>
            <a:ext cx="2382001" cy="3503074"/>
          </a:xfrm>
          <a:prstGeom prst="rect">
            <a:avLst/>
          </a:prstGeom>
          <a:noFill/>
          <a:ln w="38100" cap="flat" cmpd="sng">
            <a:solidFill>
              <a:srgbClr val="000000"/>
            </a:solidFill>
            <a:prstDash val="solid"/>
            <a:round/>
            <a:headEnd type="none" w="sm" len="sm"/>
            <a:tailEnd type="none" w="sm" len="sm"/>
          </a:ln>
        </p:spPr>
      </p:pic>
      <p:pic>
        <p:nvPicPr>
          <p:cNvPr id="228" name="Google Shape;228;p25"/>
          <p:cNvPicPr preferRelativeResize="0"/>
          <p:nvPr/>
        </p:nvPicPr>
        <p:blipFill>
          <a:blip r:embed="rId4">
            <a:alphaModFix/>
          </a:blip>
          <a:stretch>
            <a:fillRect/>
          </a:stretch>
        </p:blipFill>
        <p:spPr>
          <a:xfrm>
            <a:off x="6744422" y="2906113"/>
            <a:ext cx="5220404" cy="2908274"/>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6"/>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Subjects of Ledger Art</a:t>
            </a:r>
            <a:endParaRPr sz="3900"/>
          </a:p>
        </p:txBody>
      </p:sp>
      <p:sp>
        <p:nvSpPr>
          <p:cNvPr id="234" name="Google Shape;234;p26"/>
          <p:cNvSpPr txBox="1"/>
          <p:nvPr/>
        </p:nvSpPr>
        <p:spPr>
          <a:xfrm>
            <a:off x="-6265333" y="-558800"/>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5" name="Google Shape;235;p26"/>
          <p:cNvSpPr txBox="1"/>
          <p:nvPr/>
        </p:nvSpPr>
        <p:spPr>
          <a:xfrm>
            <a:off x="241131" y="661718"/>
            <a:ext cx="5650200" cy="3964200"/>
          </a:xfrm>
          <a:prstGeom prst="rect">
            <a:avLst/>
          </a:prstGeom>
          <a:noFill/>
          <a:ln>
            <a:noFill/>
          </a:ln>
        </p:spPr>
        <p:txBody>
          <a:bodyPr spcFirstLastPara="1" wrap="square" lIns="91425" tIns="45700" rIns="91425" bIns="45700" anchor="t" anchorCtr="0">
            <a:noAutofit/>
          </a:bodyPr>
          <a:lstStyle/>
          <a:p>
            <a:pPr marL="342900" marR="0" lvl="0" indent="-184150" algn="l" rtl="0">
              <a:lnSpc>
                <a:spcPct val="90000"/>
              </a:lnSpc>
              <a:spcBef>
                <a:spcPts val="0"/>
              </a:spcBef>
              <a:spcAft>
                <a:spcPts val="0"/>
              </a:spcAft>
              <a:buClr>
                <a:srgbClr val="FF0000"/>
              </a:buClr>
              <a:buSzPts val="2500"/>
              <a:buFont typeface="Arial"/>
              <a:buNone/>
            </a:pPr>
            <a:endParaRPr sz="2500" b="1" i="0" u="none" strike="noStrike" cap="none">
              <a:solidFill>
                <a:srgbClr val="000098"/>
              </a:solidFill>
              <a:latin typeface="Calibri"/>
              <a:ea typeface="Calibri"/>
              <a:cs typeface="Calibri"/>
              <a:sym typeface="Calibri"/>
            </a:endParaRPr>
          </a:p>
          <a:p>
            <a:pPr marL="342900" marR="0" lvl="0" indent="-342900" algn="l" rtl="0">
              <a:lnSpc>
                <a:spcPct val="90000"/>
              </a:lnSpc>
              <a:spcBef>
                <a:spcPts val="0"/>
              </a:spcBef>
              <a:spcAft>
                <a:spcPts val="0"/>
              </a:spcAft>
              <a:buClr>
                <a:srgbClr val="FF0000"/>
              </a:buClr>
              <a:buSzPts val="2500"/>
              <a:buFont typeface="Arial"/>
              <a:buChar char="•"/>
            </a:pPr>
            <a:r>
              <a:rPr lang="en-US" sz="2500" b="1" i="0" u="none" strike="noStrike" cap="none">
                <a:solidFill>
                  <a:srgbClr val="000098"/>
                </a:solidFill>
                <a:latin typeface="Calibri"/>
                <a:ea typeface="Calibri"/>
                <a:cs typeface="Calibri"/>
                <a:sym typeface="Calibri"/>
              </a:rPr>
              <a:t>Battles</a:t>
            </a:r>
            <a:endParaRPr sz="2500" b="0" i="0" u="none" strike="noStrike" cap="none">
              <a:solidFill>
                <a:srgbClr val="000098"/>
              </a:solidFill>
              <a:latin typeface="Calibri"/>
              <a:ea typeface="Calibri"/>
              <a:cs typeface="Calibri"/>
              <a:sym typeface="Calibri"/>
            </a:endParaRPr>
          </a:p>
        </p:txBody>
      </p:sp>
      <p:pic>
        <p:nvPicPr>
          <p:cNvPr id="236" name="Google Shape;236;p26"/>
          <p:cNvPicPr preferRelativeResize="0"/>
          <p:nvPr/>
        </p:nvPicPr>
        <p:blipFill rotWithShape="1">
          <a:blip r:embed="rId3">
            <a:alphaModFix/>
          </a:blip>
          <a:srcRect/>
          <a:stretch/>
        </p:blipFill>
        <p:spPr>
          <a:xfrm>
            <a:off x="241125" y="1391725"/>
            <a:ext cx="7213700" cy="4393149"/>
          </a:xfrm>
          <a:prstGeom prst="rect">
            <a:avLst/>
          </a:prstGeom>
          <a:noFill/>
          <a:ln w="38100" cap="flat" cmpd="sng">
            <a:solidFill>
              <a:schemeClr val="dk1"/>
            </a:solidFill>
            <a:prstDash val="solid"/>
            <a:round/>
            <a:headEnd type="none" w="sm" len="sm"/>
            <a:tailEnd type="none" w="sm" len="sm"/>
          </a:ln>
        </p:spPr>
      </p:pic>
      <p:pic>
        <p:nvPicPr>
          <p:cNvPr id="237" name="Google Shape;237;p26"/>
          <p:cNvPicPr preferRelativeResize="0"/>
          <p:nvPr/>
        </p:nvPicPr>
        <p:blipFill>
          <a:blip r:embed="rId4">
            <a:alphaModFix/>
          </a:blip>
          <a:stretch>
            <a:fillRect/>
          </a:stretch>
        </p:blipFill>
        <p:spPr>
          <a:xfrm>
            <a:off x="7899499" y="1001811"/>
            <a:ext cx="4038625" cy="5018759"/>
          </a:xfrm>
          <a:prstGeom prst="rect">
            <a:avLst/>
          </a:prstGeom>
          <a:noFill/>
          <a:ln>
            <a:noFill/>
          </a:ln>
        </p:spPr>
      </p:pic>
      <p:sp>
        <p:nvSpPr>
          <p:cNvPr id="238" name="Google Shape;238;p26"/>
          <p:cNvSpPr txBox="1"/>
          <p:nvPr/>
        </p:nvSpPr>
        <p:spPr>
          <a:xfrm>
            <a:off x="757500" y="5871850"/>
            <a:ext cx="6615900" cy="1101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500" b="1">
                <a:solidFill>
                  <a:srgbClr val="000098"/>
                </a:solidFill>
                <a:latin typeface="Calibri"/>
                <a:ea typeface="Calibri"/>
                <a:cs typeface="Calibri"/>
                <a:sym typeface="Calibri"/>
              </a:rPr>
              <a:t>What do you See, Think, Wonder about this work of Ledger Art?</a:t>
            </a:r>
            <a:endParaRPr sz="2500" b="0" i="0" u="none" strike="noStrike" cap="none">
              <a:solidFill>
                <a:srgbClr val="000098"/>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7"/>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Subjects of Ledger Art</a:t>
            </a:r>
            <a:endParaRPr sz="3900"/>
          </a:p>
        </p:txBody>
      </p:sp>
      <p:sp>
        <p:nvSpPr>
          <p:cNvPr id="244" name="Google Shape;244;p27"/>
          <p:cNvSpPr txBox="1"/>
          <p:nvPr/>
        </p:nvSpPr>
        <p:spPr>
          <a:xfrm>
            <a:off x="-6265333" y="-558800"/>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5" name="Google Shape;245;p27"/>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endParaRPr/>
          </a:p>
        </p:txBody>
      </p:sp>
      <p:pic>
        <p:nvPicPr>
          <p:cNvPr id="246" name="Google Shape;246;p27"/>
          <p:cNvPicPr preferRelativeResize="0"/>
          <p:nvPr/>
        </p:nvPicPr>
        <p:blipFill rotWithShape="1">
          <a:blip r:embed="rId3">
            <a:alphaModFix/>
          </a:blip>
          <a:srcRect/>
          <a:stretch/>
        </p:blipFill>
        <p:spPr>
          <a:xfrm>
            <a:off x="242975" y="1401953"/>
            <a:ext cx="5646512" cy="3527256"/>
          </a:xfrm>
          <a:prstGeom prst="rect">
            <a:avLst/>
          </a:prstGeom>
          <a:noFill/>
          <a:ln w="38100" cap="flat" cmpd="sng">
            <a:solidFill>
              <a:srgbClr val="000000"/>
            </a:solidFill>
            <a:prstDash val="solid"/>
            <a:round/>
            <a:headEnd type="none" w="sm" len="sm"/>
            <a:tailEnd type="none" w="sm" len="sm"/>
          </a:ln>
        </p:spPr>
      </p:pic>
      <p:sp>
        <p:nvSpPr>
          <p:cNvPr id="247" name="Google Shape;247;p27"/>
          <p:cNvSpPr/>
          <p:nvPr/>
        </p:nvSpPr>
        <p:spPr>
          <a:xfrm>
            <a:off x="307089" y="5032853"/>
            <a:ext cx="5646600" cy="2031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a:solidFill>
                  <a:schemeClr val="dk1"/>
                </a:solidFill>
                <a:latin typeface="Calibri"/>
                <a:ea typeface="Calibri"/>
                <a:cs typeface="Calibri"/>
                <a:sym typeface="Calibri"/>
              </a:rPr>
              <a:t>A</a:t>
            </a:r>
            <a:r>
              <a:rPr lang="en-US" sz="1800" b="0" i="0" u="none" strike="noStrike" cap="none">
                <a:solidFill>
                  <a:schemeClr val="dk1"/>
                </a:solidFill>
                <a:latin typeface="Calibri"/>
                <a:ea typeface="Calibri"/>
                <a:cs typeface="Calibri"/>
                <a:sym typeface="Calibri"/>
              </a:rPr>
              <a:t> mounted warrior </a:t>
            </a:r>
            <a:r>
              <a:rPr lang="en-US" sz="1800">
                <a:solidFill>
                  <a:schemeClr val="dk1"/>
                </a:solidFill>
                <a:latin typeface="Calibri"/>
                <a:ea typeface="Calibri"/>
                <a:cs typeface="Calibri"/>
                <a:sym typeface="Calibri"/>
              </a:rPr>
              <a:t>wears</a:t>
            </a:r>
            <a:r>
              <a:rPr lang="en-US" sz="1800" b="0" i="0" u="none" strike="noStrike" cap="none">
                <a:solidFill>
                  <a:schemeClr val="dk1"/>
                </a:solidFill>
                <a:latin typeface="Calibri"/>
                <a:ea typeface="Calibri"/>
                <a:cs typeface="Calibri"/>
                <a:sym typeface="Calibri"/>
              </a:rPr>
              <a:t> a long feather headdress with horns and carry</a:t>
            </a:r>
            <a:r>
              <a:rPr lang="en-US" sz="1800">
                <a:solidFill>
                  <a:schemeClr val="dk1"/>
                </a:solidFill>
                <a:latin typeface="Calibri"/>
                <a:ea typeface="Calibri"/>
                <a:cs typeface="Calibri"/>
                <a:sym typeface="Calibri"/>
              </a:rPr>
              <a:t>s</a:t>
            </a:r>
            <a:r>
              <a:rPr lang="en-US" sz="1800" b="0" i="0" u="none" strike="noStrike" cap="none">
                <a:solidFill>
                  <a:schemeClr val="dk1"/>
                </a:solidFill>
                <a:latin typeface="Calibri"/>
                <a:ea typeface="Calibri"/>
                <a:cs typeface="Calibri"/>
                <a:sym typeface="Calibri"/>
              </a:rPr>
              <a:t> a feathered shield and spear and rides alongside a wounded warrior apparently falling from his horse. An additional shield and rifle are drawn in the top right corner, and hoofprints mark the path of the two riders. Circa 1875  -  1895</a:t>
            </a:r>
            <a:endParaRPr/>
          </a:p>
        </p:txBody>
      </p:sp>
      <p:sp>
        <p:nvSpPr>
          <p:cNvPr id="248" name="Google Shape;248;p27"/>
          <p:cNvSpPr/>
          <p:nvPr/>
        </p:nvSpPr>
        <p:spPr>
          <a:xfrm>
            <a:off x="6471547" y="5032859"/>
            <a:ext cx="5307000" cy="1207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0" i="0" u="none" strike="noStrike" cap="none">
                <a:solidFill>
                  <a:schemeClr val="dk1"/>
                </a:solidFill>
                <a:latin typeface="Calibri"/>
                <a:ea typeface="Calibri"/>
                <a:cs typeface="Calibri"/>
                <a:sym typeface="Calibri"/>
              </a:rPr>
              <a:t>A mounted warrior</a:t>
            </a:r>
            <a:r>
              <a:rPr lang="en-US" sz="1800">
                <a:solidFill>
                  <a:schemeClr val="dk1"/>
                </a:solidFill>
                <a:latin typeface="Calibri"/>
                <a:ea typeface="Calibri"/>
                <a:cs typeface="Calibri"/>
                <a:sym typeface="Calibri"/>
              </a:rPr>
              <a:t> </a:t>
            </a:r>
            <a:r>
              <a:rPr lang="en-US" sz="1800" b="0" i="0" u="none" strike="noStrike" cap="none">
                <a:solidFill>
                  <a:schemeClr val="dk1"/>
                </a:solidFill>
                <a:latin typeface="Calibri"/>
                <a:ea typeface="Calibri"/>
                <a:cs typeface="Calibri"/>
                <a:sym typeface="Calibri"/>
              </a:rPr>
              <a:t> pierces a white man with a feathered lance. A scalp hangs from the horse's bridle. Symbols for bullets surrounding the scene. </a:t>
            </a:r>
            <a:endParaRPr/>
          </a:p>
        </p:txBody>
      </p:sp>
      <p:pic>
        <p:nvPicPr>
          <p:cNvPr id="249" name="Google Shape;249;p27"/>
          <p:cNvPicPr preferRelativeResize="0"/>
          <p:nvPr/>
        </p:nvPicPr>
        <p:blipFill rotWithShape="1">
          <a:blip r:embed="rId4">
            <a:alphaModFix/>
          </a:blip>
          <a:srcRect/>
          <a:stretch/>
        </p:blipFill>
        <p:spPr>
          <a:xfrm>
            <a:off x="6294425" y="1382450"/>
            <a:ext cx="5661250" cy="3566250"/>
          </a:xfrm>
          <a:prstGeom prst="rect">
            <a:avLst/>
          </a:prstGeom>
          <a:noFill/>
          <a:ln w="38100" cap="flat" cmpd="sng">
            <a:solidFill>
              <a:srgbClr val="000000"/>
            </a:solidFill>
            <a:prstDash val="solid"/>
            <a:round/>
            <a:headEnd type="none" w="sm" len="sm"/>
            <a:tailEnd type="none" w="sm" len="sm"/>
          </a:ln>
        </p:spPr>
      </p:pic>
      <p:sp>
        <p:nvSpPr>
          <p:cNvPr id="250" name="Google Shape;250;p27"/>
          <p:cNvSpPr txBox="1"/>
          <p:nvPr/>
        </p:nvSpPr>
        <p:spPr>
          <a:xfrm>
            <a:off x="241131" y="554143"/>
            <a:ext cx="5650200" cy="3964200"/>
          </a:xfrm>
          <a:prstGeom prst="rect">
            <a:avLst/>
          </a:prstGeom>
          <a:noFill/>
          <a:ln>
            <a:noFill/>
          </a:ln>
        </p:spPr>
        <p:txBody>
          <a:bodyPr spcFirstLastPara="1" wrap="square" lIns="91425" tIns="45700" rIns="91425" bIns="45700" anchor="t" anchorCtr="0">
            <a:noAutofit/>
          </a:bodyPr>
          <a:lstStyle/>
          <a:p>
            <a:pPr marL="342900" marR="0" lvl="0" indent="-184150" algn="l" rtl="0">
              <a:lnSpc>
                <a:spcPct val="90000"/>
              </a:lnSpc>
              <a:spcBef>
                <a:spcPts val="0"/>
              </a:spcBef>
              <a:spcAft>
                <a:spcPts val="0"/>
              </a:spcAft>
              <a:buClr>
                <a:srgbClr val="FF0000"/>
              </a:buClr>
              <a:buSzPts val="2500"/>
              <a:buFont typeface="Arial"/>
              <a:buNone/>
            </a:pPr>
            <a:endParaRPr sz="2500" b="1" i="0" u="none" strike="noStrike" cap="none">
              <a:solidFill>
                <a:srgbClr val="000098"/>
              </a:solidFill>
              <a:latin typeface="Calibri"/>
              <a:ea typeface="Calibri"/>
              <a:cs typeface="Calibri"/>
              <a:sym typeface="Calibri"/>
            </a:endParaRPr>
          </a:p>
          <a:p>
            <a:pPr marL="342900" marR="0" lvl="0" indent="-342900" algn="l" rtl="0">
              <a:lnSpc>
                <a:spcPct val="90000"/>
              </a:lnSpc>
              <a:spcBef>
                <a:spcPts val="0"/>
              </a:spcBef>
              <a:spcAft>
                <a:spcPts val="0"/>
              </a:spcAft>
              <a:buClr>
                <a:srgbClr val="FF0000"/>
              </a:buClr>
              <a:buSzPts val="2500"/>
              <a:buFont typeface="Arial"/>
              <a:buChar char="•"/>
            </a:pPr>
            <a:r>
              <a:rPr lang="en-US" sz="2500" b="1" i="0" u="none" strike="noStrike" cap="none">
                <a:solidFill>
                  <a:srgbClr val="000098"/>
                </a:solidFill>
                <a:latin typeface="Calibri"/>
                <a:ea typeface="Calibri"/>
                <a:cs typeface="Calibri"/>
                <a:sym typeface="Calibri"/>
              </a:rPr>
              <a:t>Battles</a:t>
            </a:r>
            <a:endParaRPr sz="2500" b="0" i="0" u="none" strike="noStrike" cap="none">
              <a:solidFill>
                <a:srgbClr val="000098"/>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b4ef09d5ce_1_6"/>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Font typeface="Calibri"/>
              <a:buNone/>
            </a:pPr>
            <a:r>
              <a:rPr lang="en-US">
                <a:solidFill>
                  <a:schemeClr val="lt1"/>
                </a:solidFill>
              </a:rPr>
              <a:t>Fifth Grade: Unit Organization</a:t>
            </a:r>
            <a:r>
              <a:rPr lang="en-US">
                <a:solidFill>
                  <a:srgbClr val="FFFFFF"/>
                </a:solidFill>
              </a:rPr>
              <a:t> </a:t>
            </a:r>
            <a:endParaRPr sz="6800">
              <a:solidFill>
                <a:srgbClr val="FFFFFF"/>
              </a:solidFill>
            </a:endParaRPr>
          </a:p>
        </p:txBody>
      </p:sp>
      <p:sp>
        <p:nvSpPr>
          <p:cNvPr id="47" name="Google Shape;47;gb4ef09d5ce_1_6"/>
          <p:cNvSpPr txBox="1"/>
          <p:nvPr/>
        </p:nvSpPr>
        <p:spPr>
          <a:xfrm>
            <a:off x="3158060" y="2607172"/>
            <a:ext cx="9279466" cy="1165200"/>
          </a:xfrm>
          <a:prstGeom prst="rect">
            <a:avLst/>
          </a:prstGeom>
          <a:noFill/>
          <a:ln>
            <a:noFill/>
          </a:ln>
        </p:spPr>
        <p:txBody>
          <a:bodyPr spcFirstLastPara="1" wrap="square" lIns="91425" tIns="45700" rIns="91425" bIns="45700" anchor="t" anchorCtr="0">
            <a:noAutofit/>
          </a:bodyPr>
          <a:lstStyle/>
          <a:p>
            <a:pPr marL="594360" marR="0" lvl="0" indent="-457200" algn="l" rtl="0">
              <a:lnSpc>
                <a:spcPct val="100000"/>
              </a:lnSpc>
              <a:spcBef>
                <a:spcPts val="0"/>
              </a:spcBef>
              <a:spcAft>
                <a:spcPts val="0"/>
              </a:spcAft>
              <a:buClr>
                <a:srgbClr val="000090"/>
              </a:buClr>
              <a:buSzPts val="2000"/>
              <a:buFont typeface="Arial"/>
              <a:buAutoNum type="alphaLcPeriod"/>
            </a:pPr>
            <a:r>
              <a:rPr lang="en-US" sz="2000" b="1" i="0" u="sng" strike="noStrike" cap="none">
                <a:solidFill>
                  <a:schemeClr val="hlink"/>
                </a:solidFill>
                <a:latin typeface="Calibri"/>
                <a:ea typeface="Calibri"/>
                <a:cs typeface="Calibri"/>
                <a:sym typeface="Calibri"/>
              </a:rPr>
              <a:t>Key Question #1:</a:t>
            </a:r>
            <a:r>
              <a:rPr lang="en-US" sz="2000" b="1" i="0" u="none" strike="noStrike" cap="none">
                <a:solidFill>
                  <a:srgbClr val="000000"/>
                </a:solidFill>
                <a:latin typeface="Calibri"/>
                <a:ea typeface="Calibri"/>
                <a:cs typeface="Calibri"/>
                <a:sym typeface="Calibri"/>
              </a:rPr>
              <a:t> </a:t>
            </a:r>
            <a:r>
              <a:rPr lang="en-US" sz="2000" b="0" i="0" u="none" strike="noStrike" cap="none">
                <a:solidFill>
                  <a:schemeClr val="dk1"/>
                </a:solidFill>
                <a:latin typeface="Calibri"/>
                <a:ea typeface="Calibri"/>
                <a:cs typeface="Calibri"/>
                <a:sym typeface="Calibri"/>
              </a:rPr>
              <a:t>How and why was the U.S. reservation system established?</a:t>
            </a:r>
            <a:endParaRPr sz="2000" b="1" i="0" u="sng" strike="noStrike" cap="none">
              <a:solidFill>
                <a:schemeClr val="dk1"/>
              </a:solidFill>
              <a:latin typeface="Calibri"/>
              <a:ea typeface="Calibri"/>
              <a:cs typeface="Calibri"/>
              <a:sym typeface="Calibri"/>
            </a:endParaRPr>
          </a:p>
          <a:p>
            <a:pPr marL="594360" marR="0" lvl="0" indent="-457200" algn="l" rtl="0">
              <a:lnSpc>
                <a:spcPct val="100000"/>
              </a:lnSpc>
              <a:spcBef>
                <a:spcPts val="0"/>
              </a:spcBef>
              <a:spcAft>
                <a:spcPts val="0"/>
              </a:spcAft>
              <a:buClr>
                <a:srgbClr val="000090"/>
              </a:buClr>
              <a:buSzPts val="2000"/>
              <a:buFont typeface="Arial"/>
              <a:buAutoNum type="alphaLcPeriod"/>
            </a:pPr>
            <a:r>
              <a:rPr lang="en-US" sz="2000" b="1" i="0" u="sng" strike="noStrike" cap="none">
                <a:solidFill>
                  <a:schemeClr val="hlink"/>
                </a:solidFill>
                <a:latin typeface="Calibri"/>
                <a:ea typeface="Calibri"/>
                <a:cs typeface="Calibri"/>
                <a:sym typeface="Calibri"/>
              </a:rPr>
              <a:t>Key Question #2:</a:t>
            </a:r>
            <a:r>
              <a:rPr lang="en-US" sz="2000" b="1" i="0" u="none" strike="noStrike" cap="none">
                <a:solidFill>
                  <a:srgbClr val="000090"/>
                </a:solidFill>
                <a:latin typeface="Calibri"/>
                <a:ea typeface="Calibri"/>
                <a:cs typeface="Calibri"/>
                <a:sym typeface="Calibri"/>
              </a:rPr>
              <a:t> </a:t>
            </a:r>
            <a:r>
              <a:rPr lang="en-US" sz="2000" b="0" i="0" u="none" strike="noStrike" cap="none">
                <a:solidFill>
                  <a:schemeClr val="dk1"/>
                </a:solidFill>
                <a:latin typeface="Calibri"/>
                <a:ea typeface="Calibri"/>
                <a:cs typeface="Calibri"/>
                <a:sym typeface="Calibri"/>
              </a:rPr>
              <a:t>What was significant to the culture of the Plains Indians? </a:t>
            </a:r>
            <a:endParaRPr sz="2000" b="0" i="0" u="sng" strike="noStrike" cap="none">
              <a:solidFill>
                <a:schemeClr val="dk1"/>
              </a:solidFill>
              <a:latin typeface="Calibri"/>
              <a:ea typeface="Calibri"/>
              <a:cs typeface="Calibri"/>
              <a:sym typeface="Calibri"/>
            </a:endParaRPr>
          </a:p>
          <a:p>
            <a:pPr marL="594360" marR="0" lvl="0" indent="-457200" algn="l" rtl="0">
              <a:lnSpc>
                <a:spcPct val="100000"/>
              </a:lnSpc>
              <a:spcBef>
                <a:spcPts val="0"/>
              </a:spcBef>
              <a:spcAft>
                <a:spcPts val="0"/>
              </a:spcAft>
              <a:buClr>
                <a:srgbClr val="000090"/>
              </a:buClr>
              <a:buSzPts val="2000"/>
              <a:buFont typeface="Arial"/>
              <a:buAutoNum type="alphaLcPeriod"/>
            </a:pPr>
            <a:r>
              <a:rPr lang="en-US" sz="2000" b="1" i="0" u="sng" strike="noStrike" cap="none">
                <a:solidFill>
                  <a:schemeClr val="hlink"/>
                </a:solidFill>
                <a:latin typeface="Calibri"/>
                <a:ea typeface="Calibri"/>
                <a:cs typeface="Calibri"/>
                <a:sym typeface="Calibri"/>
              </a:rPr>
              <a:t>Key Question #3: </a:t>
            </a:r>
            <a:r>
              <a:rPr lang="en-US" sz="2000" b="0" i="0" u="none" strike="noStrike" cap="none">
                <a:solidFill>
                  <a:schemeClr val="dk1"/>
                </a:solidFill>
                <a:latin typeface="Calibri"/>
                <a:ea typeface="Calibri"/>
                <a:cs typeface="Calibri"/>
                <a:sym typeface="Calibri"/>
              </a:rPr>
              <a:t>What are key characteristics of Native American Ledger Art</a:t>
            </a:r>
            <a:endParaRPr sz="2000" b="1" i="0" u="sng" strike="noStrike" cap="none">
              <a:solidFill>
                <a:schemeClr val="hlink"/>
              </a:solidFill>
              <a:latin typeface="Calibri"/>
              <a:ea typeface="Calibri"/>
              <a:cs typeface="Calibri"/>
              <a:sym typeface="Calibri"/>
            </a:endParaRPr>
          </a:p>
          <a:p>
            <a:pPr marL="594360" marR="0" lvl="0" indent="-457200" algn="l" rtl="0">
              <a:lnSpc>
                <a:spcPct val="100000"/>
              </a:lnSpc>
              <a:spcBef>
                <a:spcPts val="0"/>
              </a:spcBef>
              <a:spcAft>
                <a:spcPts val="0"/>
              </a:spcAft>
              <a:buClr>
                <a:srgbClr val="000090"/>
              </a:buClr>
              <a:buSzPts val="2000"/>
              <a:buFont typeface="Arial"/>
              <a:buAutoNum type="alphaLcPeriod"/>
            </a:pPr>
            <a:r>
              <a:rPr lang="en-US" sz="2000" b="1" i="0" u="sng" strike="noStrike" cap="none">
                <a:solidFill>
                  <a:schemeClr val="hlink"/>
                </a:solidFill>
                <a:latin typeface="Calibri"/>
                <a:ea typeface="Calibri"/>
                <a:cs typeface="Calibri"/>
                <a:sym typeface="Calibri"/>
              </a:rPr>
              <a:t>Key Question #4:</a:t>
            </a:r>
            <a:r>
              <a:rPr lang="en-US" sz="2000" b="1" i="0" u="none" strike="noStrike" cap="none">
                <a:solidFill>
                  <a:srgbClr val="000090"/>
                </a:solidFill>
                <a:latin typeface="Calibri"/>
                <a:ea typeface="Calibri"/>
                <a:cs typeface="Calibri"/>
                <a:sym typeface="Calibri"/>
              </a:rPr>
              <a:t> </a:t>
            </a:r>
            <a:r>
              <a:rPr lang="en-US" sz="2000" b="0" i="0" u="none" strike="noStrike" cap="none">
                <a:solidFill>
                  <a:schemeClr val="dk1"/>
                </a:solidFill>
                <a:latin typeface="Calibri"/>
                <a:ea typeface="Calibri"/>
                <a:cs typeface="Calibri"/>
                <a:sym typeface="Calibri"/>
              </a:rPr>
              <a:t>What subjects are significant to your culture and community?</a:t>
            </a:r>
            <a:endParaRPr/>
          </a:p>
          <a:p>
            <a:pPr marL="594360" marR="0" lvl="0" indent="-330200" algn="l" rtl="0">
              <a:lnSpc>
                <a:spcPct val="100000"/>
              </a:lnSpc>
              <a:spcBef>
                <a:spcPts val="0"/>
              </a:spcBef>
              <a:spcAft>
                <a:spcPts val="0"/>
              </a:spcAft>
              <a:buClr>
                <a:srgbClr val="000090"/>
              </a:buClr>
              <a:buSzPts val="2000"/>
              <a:buFont typeface="Arial"/>
              <a:buNone/>
            </a:pPr>
            <a:endParaRPr sz="2000" b="0" i="0" u="none" strike="noStrike" cap="none">
              <a:solidFill>
                <a:schemeClr val="dk1"/>
              </a:solidFill>
              <a:latin typeface="Calibri"/>
              <a:ea typeface="Calibri"/>
              <a:cs typeface="Calibri"/>
              <a:sym typeface="Calibri"/>
            </a:endParaRPr>
          </a:p>
          <a:p>
            <a:pPr marL="1371600" marR="0" lvl="0" indent="-330200" algn="l" rtl="0">
              <a:lnSpc>
                <a:spcPct val="90000"/>
              </a:lnSpc>
              <a:spcBef>
                <a:spcPts val="0"/>
              </a:spcBef>
              <a:spcAft>
                <a:spcPts val="0"/>
              </a:spcAft>
              <a:buClr>
                <a:srgbClr val="000090"/>
              </a:buClr>
              <a:buSzPts val="2000"/>
              <a:buFont typeface="Arial"/>
              <a:buNone/>
            </a:pPr>
            <a:endParaRPr sz="2000" b="1" i="0" u="none" strike="noStrike" cap="none">
              <a:solidFill>
                <a:srgbClr val="000090"/>
              </a:solidFill>
              <a:latin typeface="Calibri"/>
              <a:ea typeface="Calibri"/>
              <a:cs typeface="Calibri"/>
              <a:sym typeface="Calibri"/>
            </a:endParaRPr>
          </a:p>
        </p:txBody>
      </p:sp>
      <p:sp>
        <p:nvSpPr>
          <p:cNvPr id="48" name="Google Shape;48;gb4ef09d5ce_1_6"/>
          <p:cNvSpPr txBox="1"/>
          <p:nvPr/>
        </p:nvSpPr>
        <p:spPr>
          <a:xfrm>
            <a:off x="2184405" y="641836"/>
            <a:ext cx="9838200" cy="1165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90"/>
              </a:buClr>
              <a:buSzPts val="3200"/>
              <a:buFont typeface="Arial"/>
              <a:buNone/>
            </a:pPr>
            <a:endParaRPr sz="2000" b="1" i="0" u="none" strike="noStrike" cap="none">
              <a:solidFill>
                <a:srgbClr val="000090"/>
              </a:solidFill>
              <a:latin typeface="Calibri"/>
              <a:ea typeface="Calibri"/>
              <a:cs typeface="Calibri"/>
              <a:sym typeface="Calibri"/>
            </a:endParaRPr>
          </a:p>
          <a:p>
            <a:pPr marL="685800" marR="0" lvl="0" indent="-457200" algn="l" rtl="0">
              <a:lnSpc>
                <a:spcPct val="90000"/>
              </a:lnSpc>
              <a:spcBef>
                <a:spcPts val="1000"/>
              </a:spcBef>
              <a:spcAft>
                <a:spcPts val="0"/>
              </a:spcAft>
              <a:buClr>
                <a:srgbClr val="000090"/>
              </a:buClr>
              <a:buSzPts val="3200"/>
              <a:buFont typeface="Arial"/>
              <a:buAutoNum type="alphaUcPeriod"/>
            </a:pPr>
            <a:r>
              <a:rPr lang="en-US" sz="2000" b="1" i="0" u="sng" strike="noStrike" cap="none">
                <a:solidFill>
                  <a:srgbClr val="0070C0"/>
                </a:solidFill>
                <a:latin typeface="Calibri"/>
                <a:ea typeface="Calibri"/>
                <a:cs typeface="Calibri"/>
                <a:sym typeface="Calibri"/>
              </a:rPr>
              <a:t>Learning Objective: </a:t>
            </a:r>
            <a:r>
              <a:rPr lang="en-US" sz="2000" b="1" i="0" u="none" strike="noStrike" cap="none">
                <a:solidFill>
                  <a:srgbClr val="000098"/>
                </a:solidFill>
                <a:latin typeface="Calibri"/>
                <a:ea typeface="Calibri"/>
                <a:cs typeface="Calibri"/>
                <a:sym typeface="Calibri"/>
              </a:rPr>
              <a:t>Native American Ledger Art was made by Plains Indians in the 19</a:t>
            </a:r>
            <a:r>
              <a:rPr lang="en-US" sz="2000" b="1" i="0" u="none" strike="noStrike" cap="none" baseline="30000">
                <a:solidFill>
                  <a:srgbClr val="000098"/>
                </a:solidFill>
                <a:latin typeface="Calibri"/>
                <a:ea typeface="Calibri"/>
                <a:cs typeface="Calibri"/>
                <a:sym typeface="Calibri"/>
              </a:rPr>
              <a:t>th</a:t>
            </a:r>
            <a:r>
              <a:rPr lang="en-US" sz="2000" b="1" i="0" u="none" strike="noStrike" cap="none">
                <a:solidFill>
                  <a:srgbClr val="000098"/>
                </a:solidFill>
                <a:latin typeface="Calibri"/>
                <a:ea typeface="Calibri"/>
                <a:cs typeface="Calibri"/>
                <a:sym typeface="Calibri"/>
              </a:rPr>
              <a:t> century to visually document their lives prior to relocation to reservations. Through the lens of Ledger Art, students will better understand the historical reservation system, its effect on Native populations and how the genre can  serve as inspiration for drawings of contemporary culture.</a:t>
            </a:r>
            <a:endParaRPr/>
          </a:p>
          <a:p>
            <a:pPr marL="685800" marR="0" lvl="0" indent="-254000" algn="l" rtl="0">
              <a:lnSpc>
                <a:spcPct val="90000"/>
              </a:lnSpc>
              <a:spcBef>
                <a:spcPts val="1000"/>
              </a:spcBef>
              <a:spcAft>
                <a:spcPts val="0"/>
              </a:spcAft>
              <a:buClr>
                <a:srgbClr val="000090"/>
              </a:buClr>
              <a:buSzPts val="3200"/>
              <a:buFont typeface="Arial"/>
              <a:buNone/>
            </a:pPr>
            <a:endParaRPr sz="2000" b="1" i="0" u="sng" strike="noStrike" cap="none">
              <a:solidFill>
                <a:srgbClr val="002060"/>
              </a:solidFill>
              <a:latin typeface="Calibri"/>
              <a:ea typeface="Calibri"/>
              <a:cs typeface="Calibri"/>
              <a:sym typeface="Calibri"/>
            </a:endParaRPr>
          </a:p>
          <a:p>
            <a:pPr marL="685800" marR="0" lvl="0" indent="-254000" algn="l" rtl="0">
              <a:lnSpc>
                <a:spcPct val="90000"/>
              </a:lnSpc>
              <a:spcBef>
                <a:spcPts val="1000"/>
              </a:spcBef>
              <a:spcAft>
                <a:spcPts val="0"/>
              </a:spcAft>
              <a:buClr>
                <a:srgbClr val="000090"/>
              </a:buClr>
              <a:buSzPts val="3200"/>
              <a:buFont typeface="Arial"/>
              <a:buNone/>
            </a:pPr>
            <a:endParaRPr sz="2000" b="1" i="0" u="sng" strike="noStrike" cap="none">
              <a:solidFill>
                <a:srgbClr val="0070C0"/>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endParaRPr sz="2000" b="1" i="0" u="sng" strike="noStrike" cap="none">
              <a:solidFill>
                <a:srgbClr val="0070C0"/>
              </a:solidFill>
              <a:latin typeface="Calibri"/>
              <a:ea typeface="Calibri"/>
              <a:cs typeface="Calibri"/>
              <a:sym typeface="Calibri"/>
            </a:endParaRPr>
          </a:p>
          <a:p>
            <a:pPr marL="685800" marR="0" lvl="0" indent="-457200" algn="l" rtl="0">
              <a:lnSpc>
                <a:spcPct val="90000"/>
              </a:lnSpc>
              <a:spcBef>
                <a:spcPts val="1000"/>
              </a:spcBef>
              <a:spcAft>
                <a:spcPts val="0"/>
              </a:spcAft>
              <a:buClr>
                <a:srgbClr val="000090"/>
              </a:buClr>
              <a:buSzPts val="3200"/>
              <a:buFont typeface="Arial"/>
              <a:buAutoNum type="alphaUcPeriod"/>
            </a:pPr>
            <a:r>
              <a:rPr lang="en-US" sz="2000" b="1" i="0" u="sng" strike="noStrike" cap="none">
                <a:solidFill>
                  <a:srgbClr val="0070C0"/>
                </a:solidFill>
                <a:latin typeface="Calibri"/>
                <a:ea typeface="Calibri"/>
                <a:cs typeface="Calibri"/>
                <a:sym typeface="Calibri"/>
              </a:rPr>
              <a:t>Student Project: </a:t>
            </a:r>
            <a:r>
              <a:rPr lang="en-US" sz="2000" b="1" i="0" u="none" strike="noStrike" cap="none">
                <a:solidFill>
                  <a:srgbClr val="000090"/>
                </a:solidFill>
                <a:latin typeface="Calibri"/>
                <a:ea typeface="Calibri"/>
                <a:cs typeface="Calibri"/>
                <a:sym typeface="Calibri"/>
              </a:rPr>
              <a:t>A “Ledger </a:t>
            </a:r>
            <a:r>
              <a:rPr lang="en-US" sz="2000" b="1" i="0" u="none" strike="noStrike" cap="none">
                <a:solidFill>
                  <a:srgbClr val="000098"/>
                </a:solidFill>
                <a:latin typeface="Calibri"/>
                <a:ea typeface="Calibri"/>
                <a:cs typeface="Calibri"/>
                <a:sym typeface="Calibri"/>
              </a:rPr>
              <a:t>Drawing”  with </a:t>
            </a:r>
            <a:r>
              <a:rPr lang="en-US" sz="2000" b="1" i="0" u="none" strike="noStrike" cap="none">
                <a:solidFill>
                  <a:srgbClr val="000090"/>
                </a:solidFill>
                <a:latin typeface="Calibri"/>
                <a:ea typeface="Calibri"/>
                <a:cs typeface="Calibri"/>
                <a:sym typeface="Calibri"/>
              </a:rPr>
              <a:t>similar materials, subjects and stylistic characteristics as the original 19</a:t>
            </a:r>
            <a:r>
              <a:rPr lang="en-US" sz="2000" b="1" i="0" u="none" strike="noStrike" cap="none" baseline="30000">
                <a:solidFill>
                  <a:srgbClr val="000090"/>
                </a:solidFill>
                <a:latin typeface="Calibri"/>
                <a:ea typeface="Calibri"/>
                <a:cs typeface="Calibri"/>
                <a:sym typeface="Calibri"/>
              </a:rPr>
              <a:t>th</a:t>
            </a:r>
            <a:r>
              <a:rPr lang="en-US" sz="2000" b="1" i="0" u="none" strike="noStrike" cap="none">
                <a:solidFill>
                  <a:srgbClr val="000090"/>
                </a:solidFill>
                <a:latin typeface="Calibri"/>
                <a:ea typeface="Calibri"/>
                <a:cs typeface="Calibri"/>
                <a:sym typeface="Calibri"/>
              </a:rPr>
              <a:t> century Ledger Art</a:t>
            </a:r>
            <a:endParaRPr/>
          </a:p>
          <a:p>
            <a:pPr marL="685800" marR="0" lvl="0" indent="-457200" algn="l" rtl="0">
              <a:lnSpc>
                <a:spcPct val="90000"/>
              </a:lnSpc>
              <a:spcBef>
                <a:spcPts val="1000"/>
              </a:spcBef>
              <a:spcAft>
                <a:spcPts val="0"/>
              </a:spcAft>
              <a:buClr>
                <a:srgbClr val="000090"/>
              </a:buClr>
              <a:buSzPts val="3200"/>
              <a:buFont typeface="Arial"/>
              <a:buAutoNum type="alphaUcPeriod"/>
            </a:pPr>
            <a:r>
              <a:rPr lang="en-US" sz="2000" b="1" i="0" u="sng" strike="noStrike" cap="none">
                <a:solidFill>
                  <a:srgbClr val="0070C0"/>
                </a:solidFill>
                <a:latin typeface="Calibri"/>
                <a:ea typeface="Calibri"/>
                <a:cs typeface="Calibri"/>
                <a:sym typeface="Calibri"/>
              </a:rPr>
              <a:t>Standards Aligned Assessment</a:t>
            </a:r>
            <a:endParaRPr/>
          </a:p>
          <a:p>
            <a:pPr marL="228600" marR="0" lvl="0" indent="0" algn="l" rtl="0">
              <a:lnSpc>
                <a:spcPct val="90000"/>
              </a:lnSpc>
              <a:spcBef>
                <a:spcPts val="1000"/>
              </a:spcBef>
              <a:spcAft>
                <a:spcPts val="0"/>
              </a:spcAft>
              <a:buClr>
                <a:srgbClr val="000090"/>
              </a:buClr>
              <a:buSzPts val="3200"/>
              <a:buFont typeface="Arial"/>
              <a:buNone/>
            </a:pPr>
            <a:endParaRPr sz="2000" b="1" i="0" u="none" strike="noStrike" cap="none">
              <a:solidFill>
                <a:srgbClr val="000090"/>
              </a:solidFill>
              <a:latin typeface="Calibri"/>
              <a:ea typeface="Calibri"/>
              <a:cs typeface="Calibri"/>
              <a:sym typeface="Calibri"/>
            </a:endParaRPr>
          </a:p>
          <a:p>
            <a:pPr marL="685800" marR="0" lvl="0" indent="-254000" algn="l" rtl="0">
              <a:lnSpc>
                <a:spcPct val="90000"/>
              </a:lnSpc>
              <a:spcBef>
                <a:spcPts val="1000"/>
              </a:spcBef>
              <a:spcAft>
                <a:spcPts val="0"/>
              </a:spcAft>
              <a:buClr>
                <a:srgbClr val="000090"/>
              </a:buClr>
              <a:buSzPts val="3200"/>
              <a:buFont typeface="Arial"/>
              <a:buNone/>
            </a:pPr>
            <a:endParaRPr sz="2000" b="1" i="0" u="none" strike="noStrike" cap="none">
              <a:solidFill>
                <a:srgbClr val="000090"/>
              </a:solidFill>
              <a:latin typeface="Calibri"/>
              <a:ea typeface="Calibri"/>
              <a:cs typeface="Calibri"/>
              <a:sym typeface="Calibri"/>
            </a:endParaRPr>
          </a:p>
          <a:p>
            <a:pPr marL="685800" marR="0" lvl="0" indent="-254000" algn="l" rtl="0">
              <a:lnSpc>
                <a:spcPct val="90000"/>
              </a:lnSpc>
              <a:spcBef>
                <a:spcPts val="1000"/>
              </a:spcBef>
              <a:spcAft>
                <a:spcPts val="0"/>
              </a:spcAft>
              <a:buClr>
                <a:srgbClr val="000090"/>
              </a:buClr>
              <a:buSzPts val="3200"/>
              <a:buFont typeface="Arial"/>
              <a:buNone/>
            </a:pPr>
            <a:endParaRPr sz="2000" b="1" i="0" u="none" strike="noStrike" cap="none">
              <a:solidFill>
                <a:srgbClr val="000090"/>
              </a:solidFill>
              <a:latin typeface="Calibri"/>
              <a:ea typeface="Calibri"/>
              <a:cs typeface="Calibri"/>
              <a:sym typeface="Calibri"/>
            </a:endParaRPr>
          </a:p>
          <a:p>
            <a:pPr marL="685800" marR="0" lvl="0" indent="-254000" algn="l" rtl="0">
              <a:lnSpc>
                <a:spcPct val="90000"/>
              </a:lnSpc>
              <a:spcBef>
                <a:spcPts val="1000"/>
              </a:spcBef>
              <a:spcAft>
                <a:spcPts val="0"/>
              </a:spcAft>
              <a:buClr>
                <a:srgbClr val="000090"/>
              </a:buClr>
              <a:buSzPts val="3200"/>
              <a:buFont typeface="Arial"/>
              <a:buNone/>
            </a:pPr>
            <a:endParaRPr sz="2000" b="1" i="0" u="none" strike="noStrike" cap="none">
              <a:solidFill>
                <a:srgbClr val="000090"/>
              </a:solidFill>
              <a:latin typeface="Calibri"/>
              <a:ea typeface="Calibri"/>
              <a:cs typeface="Calibri"/>
              <a:sym typeface="Calibri"/>
            </a:endParaRPr>
          </a:p>
          <a:p>
            <a:pPr marL="1600200" marR="0" lvl="2" indent="-330200" algn="l" rtl="0">
              <a:lnSpc>
                <a:spcPct val="90000"/>
              </a:lnSpc>
              <a:spcBef>
                <a:spcPts val="500"/>
              </a:spcBef>
              <a:spcAft>
                <a:spcPts val="0"/>
              </a:spcAft>
              <a:buClr>
                <a:schemeClr val="dk1"/>
              </a:buClr>
              <a:buSzPts val="2000"/>
              <a:buFont typeface="Arial"/>
              <a:buNone/>
            </a:pPr>
            <a:endParaRPr sz="800" b="0" i="0" u="none" strike="noStrike" cap="none">
              <a:solidFill>
                <a:schemeClr val="dk1"/>
              </a:solidFill>
              <a:latin typeface="Calibri"/>
              <a:ea typeface="Calibri"/>
              <a:cs typeface="Calibri"/>
              <a:sym typeface="Calibri"/>
            </a:endParaRPr>
          </a:p>
          <a:p>
            <a:pPr marL="1885950" marR="0" lvl="2" indent="-615950" algn="l" rtl="0">
              <a:lnSpc>
                <a:spcPct val="90000"/>
              </a:lnSpc>
              <a:spcBef>
                <a:spcPts val="500"/>
              </a:spcBef>
              <a:spcAft>
                <a:spcPts val="0"/>
              </a:spcAft>
              <a:buClr>
                <a:schemeClr val="dk1"/>
              </a:buClr>
              <a:buSzPts val="2000"/>
              <a:buFont typeface="Arial"/>
              <a:buNone/>
            </a:pPr>
            <a:endParaRPr sz="100" b="0" i="0" u="none" strike="noStrike" cap="none">
              <a:solidFill>
                <a:schemeClr val="dk1"/>
              </a:solidFill>
              <a:latin typeface="Calibri"/>
              <a:ea typeface="Calibri"/>
              <a:cs typeface="Calibri"/>
              <a:sym typeface="Calibri"/>
            </a:endParaRPr>
          </a:p>
          <a:p>
            <a:pPr marL="457200" marR="0" lvl="0" indent="0" algn="l" rtl="0">
              <a:lnSpc>
                <a:spcPct val="90000"/>
              </a:lnSpc>
              <a:spcBef>
                <a:spcPts val="0"/>
              </a:spcBef>
              <a:spcAft>
                <a:spcPts val="0"/>
              </a:spcAft>
              <a:buClr>
                <a:srgbClr val="000090"/>
              </a:buClr>
              <a:buSzPts val="3200"/>
              <a:buFont typeface="Arial"/>
              <a:buNone/>
            </a:pPr>
            <a:r>
              <a:rPr lang="en-US" sz="2000" b="1" i="1" u="none" strike="noStrike" cap="none">
                <a:solidFill>
                  <a:srgbClr val="000090"/>
                </a:solidFill>
                <a:latin typeface="Calibri"/>
                <a:ea typeface="Calibri"/>
                <a:cs typeface="Calibri"/>
                <a:sym typeface="Calibri"/>
              </a:rPr>
              <a:t> </a:t>
            </a:r>
            <a:endParaRPr/>
          </a:p>
        </p:txBody>
      </p:sp>
      <p:sp>
        <p:nvSpPr>
          <p:cNvPr id="49" name="Google Shape;49;gb4ef09d5ce_1_6"/>
          <p:cNvSpPr txBox="1"/>
          <p:nvPr/>
        </p:nvSpPr>
        <p:spPr>
          <a:xfrm>
            <a:off x="3158060" y="5110116"/>
            <a:ext cx="9279466" cy="1165200"/>
          </a:xfrm>
          <a:prstGeom prst="rect">
            <a:avLst/>
          </a:prstGeom>
          <a:noFill/>
          <a:ln>
            <a:noFill/>
          </a:ln>
        </p:spPr>
        <p:txBody>
          <a:bodyPr spcFirstLastPara="1" wrap="square" lIns="91425" tIns="45700" rIns="91425" bIns="45700" anchor="t" anchorCtr="0">
            <a:noAutofit/>
          </a:bodyPr>
          <a:lstStyle/>
          <a:p>
            <a:pPr marL="548640" marR="0" lvl="0" indent="-457200" algn="l" rtl="0">
              <a:lnSpc>
                <a:spcPct val="100000"/>
              </a:lnSpc>
              <a:spcBef>
                <a:spcPts val="0"/>
              </a:spcBef>
              <a:spcAft>
                <a:spcPts val="0"/>
              </a:spcAft>
              <a:buClr>
                <a:srgbClr val="000090"/>
              </a:buClr>
              <a:buSzPts val="2000"/>
              <a:buFont typeface="Arial"/>
              <a:buAutoNum type="alphaLcPeriod"/>
            </a:pPr>
            <a:r>
              <a:rPr lang="en-US" sz="2000" b="0" i="0" u="none" strike="noStrike" cap="none">
                <a:solidFill>
                  <a:schemeClr val="dk1"/>
                </a:solidFill>
                <a:latin typeface="Calibri"/>
                <a:ea typeface="Calibri"/>
                <a:cs typeface="Calibri"/>
                <a:sym typeface="Calibri"/>
              </a:rPr>
              <a:t>Why and how the U.S. Reservation System was established</a:t>
            </a:r>
            <a:endParaRPr/>
          </a:p>
          <a:p>
            <a:pPr marL="548640" marR="0" lvl="0" indent="-457200" algn="l" rtl="0">
              <a:lnSpc>
                <a:spcPct val="100000"/>
              </a:lnSpc>
              <a:spcBef>
                <a:spcPts val="0"/>
              </a:spcBef>
              <a:spcAft>
                <a:spcPts val="0"/>
              </a:spcAft>
              <a:buClr>
                <a:srgbClr val="000090"/>
              </a:buClr>
              <a:buSzPts val="2000"/>
              <a:buFont typeface="Arial"/>
              <a:buAutoNum type="alphaLcPeriod"/>
            </a:pPr>
            <a:r>
              <a:rPr lang="en-US" sz="2000" b="0" i="0" u="none" strike="noStrike" cap="none">
                <a:solidFill>
                  <a:schemeClr val="dk1"/>
                </a:solidFill>
                <a:latin typeface="Calibri"/>
                <a:ea typeface="Calibri"/>
                <a:cs typeface="Calibri"/>
                <a:sym typeface="Calibri"/>
              </a:rPr>
              <a:t>What subjects and techniques Native Americans used to preserve their culture while living on reservations</a:t>
            </a:r>
            <a:endParaRPr sz="2000" b="1" i="0" u="sng" strike="noStrike" cap="none">
              <a:solidFill>
                <a:schemeClr val="dk1"/>
              </a:solidFill>
              <a:latin typeface="Calibri"/>
              <a:ea typeface="Calibri"/>
              <a:cs typeface="Calibri"/>
              <a:sym typeface="Calibri"/>
            </a:endParaRPr>
          </a:p>
          <a:p>
            <a:pPr marL="548640" marR="0" lvl="0" indent="-457200" algn="l" rtl="0">
              <a:lnSpc>
                <a:spcPct val="100000"/>
              </a:lnSpc>
              <a:spcBef>
                <a:spcPts val="0"/>
              </a:spcBef>
              <a:spcAft>
                <a:spcPts val="0"/>
              </a:spcAft>
              <a:buClr>
                <a:srgbClr val="000090"/>
              </a:buClr>
              <a:buSzPts val="2000"/>
              <a:buFont typeface="Arial"/>
              <a:buAutoNum type="alphaLcPeriod"/>
            </a:pPr>
            <a:r>
              <a:rPr lang="en-US" sz="2000" b="0" i="0" u="none" strike="noStrike" cap="none">
                <a:solidFill>
                  <a:schemeClr val="dk1"/>
                </a:solidFill>
                <a:latin typeface="Calibri"/>
                <a:ea typeface="Calibri"/>
                <a:cs typeface="Calibri"/>
                <a:sym typeface="Calibri"/>
              </a:rPr>
              <a:t>A personal drawing utilizing the qualities of 19</a:t>
            </a:r>
            <a:r>
              <a:rPr lang="en-US" sz="2000" b="0" i="0" u="none" strike="noStrike" cap="none" baseline="30000">
                <a:solidFill>
                  <a:schemeClr val="dk1"/>
                </a:solidFill>
                <a:latin typeface="Calibri"/>
                <a:ea typeface="Calibri"/>
                <a:cs typeface="Calibri"/>
                <a:sym typeface="Calibri"/>
              </a:rPr>
              <a:t>th</a:t>
            </a:r>
            <a:r>
              <a:rPr lang="en-US" sz="2000" b="0" i="0" u="none" strike="noStrike" cap="none">
                <a:solidFill>
                  <a:schemeClr val="dk1"/>
                </a:solidFill>
                <a:latin typeface="Calibri"/>
                <a:ea typeface="Calibri"/>
                <a:cs typeface="Calibri"/>
                <a:sym typeface="Calibri"/>
              </a:rPr>
              <a:t> C. Ledger Art</a:t>
            </a:r>
            <a:endParaRPr/>
          </a:p>
          <a:p>
            <a:pPr marL="594360" marR="0" lvl="0" indent="-330200" algn="l" rtl="0">
              <a:lnSpc>
                <a:spcPct val="100000"/>
              </a:lnSpc>
              <a:spcBef>
                <a:spcPts val="0"/>
              </a:spcBef>
              <a:spcAft>
                <a:spcPts val="0"/>
              </a:spcAft>
              <a:buClr>
                <a:srgbClr val="000090"/>
              </a:buClr>
              <a:buSzPts val="2000"/>
              <a:buFont typeface="Arial"/>
              <a:buNone/>
            </a:pPr>
            <a:endParaRPr sz="2000" b="0" i="0" u="none" strike="noStrike" cap="none">
              <a:solidFill>
                <a:schemeClr val="dk1"/>
              </a:solidFill>
              <a:latin typeface="Calibri"/>
              <a:ea typeface="Calibri"/>
              <a:cs typeface="Calibri"/>
              <a:sym typeface="Calibri"/>
            </a:endParaRPr>
          </a:p>
          <a:p>
            <a:pPr marL="914400" marR="0" lvl="0" indent="0" algn="l" rtl="0">
              <a:lnSpc>
                <a:spcPct val="90000"/>
              </a:lnSpc>
              <a:spcBef>
                <a:spcPts val="0"/>
              </a:spcBef>
              <a:spcAft>
                <a:spcPts val="0"/>
              </a:spcAft>
              <a:buClr>
                <a:srgbClr val="000090"/>
              </a:buClr>
              <a:buSzPts val="3200"/>
              <a:buFont typeface="Arial"/>
              <a:buNone/>
            </a:pPr>
            <a:endParaRPr sz="2000" b="1" i="0" u="none" strike="noStrike" cap="none">
              <a:solidFill>
                <a:srgbClr val="000090"/>
              </a:solidFill>
              <a:latin typeface="Calibri"/>
              <a:ea typeface="Calibri"/>
              <a:cs typeface="Calibri"/>
              <a:sym typeface="Calibri"/>
            </a:endParaRPr>
          </a:p>
        </p:txBody>
      </p:sp>
      <p:pic>
        <p:nvPicPr>
          <p:cNvPr id="50" name="Google Shape;50;gb4ef09d5ce_1_6"/>
          <p:cNvPicPr preferRelativeResize="0"/>
          <p:nvPr/>
        </p:nvPicPr>
        <p:blipFill rotWithShape="1">
          <a:blip r:embed="rId3">
            <a:alphaModFix/>
          </a:blip>
          <a:srcRect/>
          <a:stretch/>
        </p:blipFill>
        <p:spPr>
          <a:xfrm>
            <a:off x="76201" y="1825036"/>
            <a:ext cx="2599383" cy="183256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8"/>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Subjects of Ledger Art</a:t>
            </a:r>
            <a:endParaRPr sz="3900"/>
          </a:p>
        </p:txBody>
      </p:sp>
      <p:sp>
        <p:nvSpPr>
          <p:cNvPr id="256" name="Google Shape;256;p28"/>
          <p:cNvSpPr txBox="1"/>
          <p:nvPr/>
        </p:nvSpPr>
        <p:spPr>
          <a:xfrm>
            <a:off x="-6265333" y="-558800"/>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257" name="Google Shape;257;p28"/>
          <p:cNvPicPr preferRelativeResize="0"/>
          <p:nvPr/>
        </p:nvPicPr>
        <p:blipFill rotWithShape="1">
          <a:blip r:embed="rId3">
            <a:alphaModFix/>
          </a:blip>
          <a:srcRect/>
          <a:stretch/>
        </p:blipFill>
        <p:spPr>
          <a:xfrm>
            <a:off x="5107344" y="1153825"/>
            <a:ext cx="6932205" cy="4852525"/>
          </a:xfrm>
          <a:prstGeom prst="rect">
            <a:avLst/>
          </a:prstGeom>
          <a:noFill/>
          <a:ln w="38100" cap="flat" cmpd="sng">
            <a:solidFill>
              <a:srgbClr val="000000"/>
            </a:solidFill>
            <a:prstDash val="solid"/>
            <a:round/>
            <a:headEnd type="none" w="sm" len="sm"/>
            <a:tailEnd type="none" w="sm" len="sm"/>
          </a:ln>
        </p:spPr>
      </p:pic>
      <p:sp>
        <p:nvSpPr>
          <p:cNvPr id="258" name="Google Shape;258;p28"/>
          <p:cNvSpPr txBox="1"/>
          <p:nvPr/>
        </p:nvSpPr>
        <p:spPr>
          <a:xfrm>
            <a:off x="187343" y="853027"/>
            <a:ext cx="5650270" cy="3964159"/>
          </a:xfrm>
          <a:prstGeom prst="rect">
            <a:avLst/>
          </a:prstGeom>
          <a:noFill/>
          <a:ln>
            <a:noFill/>
          </a:ln>
        </p:spPr>
        <p:txBody>
          <a:bodyPr spcFirstLastPara="1" wrap="square" lIns="91425" tIns="45700" rIns="91425" bIns="45700" anchor="t" anchorCtr="0">
            <a:noAutofit/>
          </a:bodyPr>
          <a:lstStyle/>
          <a:p>
            <a:pPr marL="342900" marR="0" lvl="0" indent="-184150" algn="l" rtl="0">
              <a:lnSpc>
                <a:spcPct val="90000"/>
              </a:lnSpc>
              <a:spcBef>
                <a:spcPts val="0"/>
              </a:spcBef>
              <a:spcAft>
                <a:spcPts val="0"/>
              </a:spcAft>
              <a:buClr>
                <a:srgbClr val="FF0000"/>
              </a:buClr>
              <a:buSzPts val="2500"/>
              <a:buFont typeface="Arial"/>
              <a:buNone/>
            </a:pPr>
            <a:endParaRPr sz="2500" b="1" i="0" u="none" strike="noStrike" cap="none">
              <a:solidFill>
                <a:srgbClr val="000098"/>
              </a:solidFill>
              <a:latin typeface="Calibri"/>
              <a:ea typeface="Calibri"/>
              <a:cs typeface="Calibri"/>
              <a:sym typeface="Calibri"/>
            </a:endParaRPr>
          </a:p>
          <a:p>
            <a:pPr marL="342900" marR="0" lvl="0" indent="-342900" algn="l" rtl="0">
              <a:lnSpc>
                <a:spcPct val="90000"/>
              </a:lnSpc>
              <a:spcBef>
                <a:spcPts val="0"/>
              </a:spcBef>
              <a:spcAft>
                <a:spcPts val="0"/>
              </a:spcAft>
              <a:buClr>
                <a:srgbClr val="FF0000"/>
              </a:buClr>
              <a:buSzPts val="2500"/>
              <a:buFont typeface="Arial"/>
              <a:buChar char="•"/>
            </a:pPr>
            <a:r>
              <a:rPr lang="en-US" sz="2500" b="1" i="0" u="none" strike="noStrike" cap="none">
                <a:solidFill>
                  <a:srgbClr val="000098"/>
                </a:solidFill>
                <a:latin typeface="Calibri"/>
                <a:ea typeface="Calibri"/>
                <a:cs typeface="Calibri"/>
                <a:sym typeface="Calibri"/>
              </a:rPr>
              <a:t>Everyday customs</a:t>
            </a:r>
            <a:endParaRPr sz="2500" b="0" i="0" u="none" strike="noStrike" cap="none">
              <a:solidFill>
                <a:srgbClr val="000098"/>
              </a:solidFill>
              <a:latin typeface="Calibri"/>
              <a:ea typeface="Calibri"/>
              <a:cs typeface="Calibri"/>
              <a:sym typeface="Calibri"/>
            </a:endParaRPr>
          </a:p>
        </p:txBody>
      </p:sp>
      <p:sp>
        <p:nvSpPr>
          <p:cNvPr id="259" name="Google Shape;259;p28"/>
          <p:cNvSpPr/>
          <p:nvPr/>
        </p:nvSpPr>
        <p:spPr>
          <a:xfrm>
            <a:off x="187343" y="1858615"/>
            <a:ext cx="4401433" cy="28623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chemeClr val="dk1"/>
                </a:solidFill>
                <a:latin typeface="Calibri"/>
                <a:ea typeface="Calibri"/>
                <a:cs typeface="Calibri"/>
                <a:sym typeface="Calibri"/>
              </a:rPr>
              <a:t>A hunter carrying a bow and arrow pursues a herd of buffalo, one of which has been wounded.</a:t>
            </a: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0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2000" b="0" i="0" u="none" strike="noStrike" cap="none">
                <a:solidFill>
                  <a:schemeClr val="dk1"/>
                </a:solidFill>
                <a:latin typeface="Calibri"/>
                <a:ea typeface="Calibri"/>
                <a:cs typeface="Calibri"/>
                <a:sym typeface="Calibri"/>
              </a:rPr>
              <a:t>Note the unusual depiction of the horse’s gait, with rear leg extended forward. Most ledger depictions of horses in motion are drawn in “rocking-horse” style, with rear legs extended outward.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9"/>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Subjects of Ledger Art</a:t>
            </a:r>
            <a:endParaRPr sz="3900"/>
          </a:p>
        </p:txBody>
      </p:sp>
      <p:sp>
        <p:nvSpPr>
          <p:cNvPr id="265" name="Google Shape;265;p29"/>
          <p:cNvSpPr txBox="1"/>
          <p:nvPr/>
        </p:nvSpPr>
        <p:spPr>
          <a:xfrm>
            <a:off x="-6265333" y="-558800"/>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66" name="Google Shape;266;p29"/>
          <p:cNvSpPr/>
          <p:nvPr/>
        </p:nvSpPr>
        <p:spPr>
          <a:xfrm>
            <a:off x="187343" y="1858615"/>
            <a:ext cx="4401433" cy="16312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chemeClr val="dk1"/>
                </a:solidFill>
                <a:latin typeface="Calibri"/>
                <a:ea typeface="Calibri"/>
                <a:cs typeface="Calibri"/>
                <a:sym typeface="Calibri"/>
              </a:rPr>
              <a:t>Two men, both carrying rattles and a fan, are shown in elaborate attire. </a:t>
            </a:r>
            <a:r>
              <a:rPr lang="en-US" sz="2000">
                <a:solidFill>
                  <a:schemeClr val="dk1"/>
                </a:solidFill>
                <a:latin typeface="Calibri"/>
                <a:ea typeface="Calibri"/>
                <a:cs typeface="Calibri"/>
                <a:sym typeface="Calibri"/>
              </a:rPr>
              <a:t>These</a:t>
            </a:r>
            <a:r>
              <a:rPr lang="en-US" sz="2000" b="0" i="0" u="none" strike="noStrike" cap="none">
                <a:solidFill>
                  <a:schemeClr val="dk1"/>
                </a:solidFill>
                <a:latin typeface="Calibri"/>
                <a:ea typeface="Calibri"/>
                <a:cs typeface="Calibri"/>
                <a:sym typeface="Calibri"/>
              </a:rPr>
              <a:t> </a:t>
            </a:r>
            <a:r>
              <a:rPr lang="en-US" sz="2000">
                <a:solidFill>
                  <a:schemeClr val="dk1"/>
                </a:solidFill>
                <a:latin typeface="Calibri"/>
                <a:ea typeface="Calibri"/>
                <a:cs typeface="Calibri"/>
                <a:sym typeface="Calibri"/>
              </a:rPr>
              <a:t>m</a:t>
            </a:r>
            <a:r>
              <a:rPr lang="en-US" sz="2000" b="0" i="0" u="none" strike="noStrike" cap="none">
                <a:solidFill>
                  <a:schemeClr val="dk1"/>
                </a:solidFill>
                <a:latin typeface="Calibri"/>
                <a:ea typeface="Calibri"/>
                <a:cs typeface="Calibri"/>
                <a:sym typeface="Calibri"/>
              </a:rPr>
              <a:t>ay be Kiowa gourd dancers. Circa 1880</a:t>
            </a:r>
            <a:endParaRPr/>
          </a:p>
        </p:txBody>
      </p:sp>
      <p:pic>
        <p:nvPicPr>
          <p:cNvPr id="267" name="Google Shape;267;p29"/>
          <p:cNvPicPr preferRelativeResize="0"/>
          <p:nvPr/>
        </p:nvPicPr>
        <p:blipFill rotWithShape="1">
          <a:blip r:embed="rId3">
            <a:alphaModFix/>
          </a:blip>
          <a:srcRect/>
          <a:stretch/>
        </p:blipFill>
        <p:spPr>
          <a:xfrm>
            <a:off x="4896222" y="1153825"/>
            <a:ext cx="6934427" cy="4888775"/>
          </a:xfrm>
          <a:prstGeom prst="rect">
            <a:avLst/>
          </a:prstGeom>
          <a:noFill/>
          <a:ln w="38100" cap="flat" cmpd="sng">
            <a:solidFill>
              <a:srgbClr val="000000"/>
            </a:solidFill>
            <a:prstDash val="solid"/>
            <a:round/>
            <a:headEnd type="none" w="sm" len="sm"/>
            <a:tailEnd type="none" w="sm" len="sm"/>
          </a:ln>
        </p:spPr>
      </p:pic>
      <p:sp>
        <p:nvSpPr>
          <p:cNvPr id="268" name="Google Shape;268;p29"/>
          <p:cNvSpPr txBox="1"/>
          <p:nvPr/>
        </p:nvSpPr>
        <p:spPr>
          <a:xfrm>
            <a:off x="187343" y="853027"/>
            <a:ext cx="5650200" cy="3964200"/>
          </a:xfrm>
          <a:prstGeom prst="rect">
            <a:avLst/>
          </a:prstGeom>
          <a:noFill/>
          <a:ln>
            <a:noFill/>
          </a:ln>
        </p:spPr>
        <p:txBody>
          <a:bodyPr spcFirstLastPara="1" wrap="square" lIns="91425" tIns="45700" rIns="91425" bIns="45700" anchor="t" anchorCtr="0">
            <a:noAutofit/>
          </a:bodyPr>
          <a:lstStyle/>
          <a:p>
            <a:pPr marL="342900" marR="0" lvl="0" indent="-184150" algn="l" rtl="0">
              <a:lnSpc>
                <a:spcPct val="90000"/>
              </a:lnSpc>
              <a:spcBef>
                <a:spcPts val="0"/>
              </a:spcBef>
              <a:spcAft>
                <a:spcPts val="0"/>
              </a:spcAft>
              <a:buClr>
                <a:srgbClr val="FF0000"/>
              </a:buClr>
              <a:buSzPts val="2500"/>
              <a:buFont typeface="Arial"/>
              <a:buNone/>
            </a:pPr>
            <a:endParaRPr sz="2500" b="1" i="0" u="none" strike="noStrike" cap="none">
              <a:solidFill>
                <a:srgbClr val="000098"/>
              </a:solidFill>
              <a:latin typeface="Calibri"/>
              <a:ea typeface="Calibri"/>
              <a:cs typeface="Calibri"/>
              <a:sym typeface="Calibri"/>
            </a:endParaRPr>
          </a:p>
          <a:p>
            <a:pPr marL="342900" marR="0" lvl="0" indent="-342900" algn="l" rtl="0">
              <a:lnSpc>
                <a:spcPct val="90000"/>
              </a:lnSpc>
              <a:spcBef>
                <a:spcPts val="0"/>
              </a:spcBef>
              <a:spcAft>
                <a:spcPts val="0"/>
              </a:spcAft>
              <a:buClr>
                <a:srgbClr val="FF0000"/>
              </a:buClr>
              <a:buSzPts val="2500"/>
              <a:buFont typeface="Arial"/>
              <a:buChar char="•"/>
            </a:pPr>
            <a:r>
              <a:rPr lang="en-US" sz="2500" b="1" i="0" u="none" strike="noStrike" cap="none">
                <a:solidFill>
                  <a:srgbClr val="000098"/>
                </a:solidFill>
                <a:latin typeface="Calibri"/>
                <a:ea typeface="Calibri"/>
                <a:cs typeface="Calibri"/>
                <a:sym typeface="Calibri"/>
              </a:rPr>
              <a:t>Everyday customs</a:t>
            </a:r>
            <a:endParaRPr sz="2500" b="0" i="0" u="none" strike="noStrike" cap="none">
              <a:solidFill>
                <a:srgbClr val="000098"/>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0"/>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Subjects of Ledger Art</a:t>
            </a:r>
            <a:endParaRPr sz="3900"/>
          </a:p>
        </p:txBody>
      </p:sp>
      <p:sp>
        <p:nvSpPr>
          <p:cNvPr id="274" name="Google Shape;274;p30"/>
          <p:cNvSpPr txBox="1"/>
          <p:nvPr/>
        </p:nvSpPr>
        <p:spPr>
          <a:xfrm>
            <a:off x="-6265333" y="-558800"/>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5" name="Google Shape;275;p30"/>
          <p:cNvSpPr txBox="1">
            <a:spLocks noGrp="1"/>
          </p:cNvSpPr>
          <p:nvPr>
            <p:ph type="body" idx="1"/>
          </p:nvPr>
        </p:nvSpPr>
        <p:spPr>
          <a:xfrm>
            <a:off x="217101" y="5120000"/>
            <a:ext cx="5110800"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000">
                <a:solidFill>
                  <a:srgbClr val="202122"/>
                </a:solidFill>
                <a:highlight>
                  <a:schemeClr val="lt1"/>
                </a:highlight>
              </a:rPr>
              <a:t>The warrior "Low Dog" by Red Dog, 1884 </a:t>
            </a:r>
            <a:endParaRPr sz="2000">
              <a:highlight>
                <a:schemeClr val="lt1"/>
              </a:highlight>
            </a:endParaRPr>
          </a:p>
        </p:txBody>
      </p:sp>
      <p:sp>
        <p:nvSpPr>
          <p:cNvPr id="276" name="Google Shape;276;p30"/>
          <p:cNvSpPr txBox="1"/>
          <p:nvPr/>
        </p:nvSpPr>
        <p:spPr>
          <a:xfrm>
            <a:off x="6086032" y="5120000"/>
            <a:ext cx="5715000" cy="2634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2000" i="1">
                <a:solidFill>
                  <a:schemeClr val="dk1"/>
                </a:solidFill>
                <a:latin typeface="Calibri"/>
                <a:ea typeface="Calibri"/>
                <a:cs typeface="Calibri"/>
                <a:sym typeface="Calibri"/>
              </a:rPr>
              <a:t>Dream or vision of himself changed to a destroyed riding a hybrid Buffalo/Eagle, </a:t>
            </a:r>
            <a:r>
              <a:rPr lang="en-US" sz="2000">
                <a:solidFill>
                  <a:schemeClr val="dk1"/>
                </a:solidFill>
                <a:latin typeface="Calibri"/>
                <a:ea typeface="Calibri"/>
                <a:cs typeface="Calibri"/>
                <a:sym typeface="Calibri"/>
              </a:rPr>
              <a:t>1881</a:t>
            </a:r>
            <a:endParaRPr sz="2000">
              <a:solidFill>
                <a:schemeClr val="dk1"/>
              </a:solidFill>
              <a:latin typeface="Calibri"/>
              <a:ea typeface="Calibri"/>
              <a:cs typeface="Calibri"/>
              <a:sym typeface="Calibri"/>
            </a:endParaRPr>
          </a:p>
        </p:txBody>
      </p:sp>
      <p:sp>
        <p:nvSpPr>
          <p:cNvPr id="277" name="Google Shape;277;p30"/>
          <p:cNvSpPr txBox="1"/>
          <p:nvPr/>
        </p:nvSpPr>
        <p:spPr>
          <a:xfrm>
            <a:off x="217094" y="649905"/>
            <a:ext cx="5650270" cy="3964159"/>
          </a:xfrm>
          <a:prstGeom prst="rect">
            <a:avLst/>
          </a:prstGeom>
          <a:noFill/>
          <a:ln>
            <a:noFill/>
          </a:ln>
        </p:spPr>
        <p:txBody>
          <a:bodyPr spcFirstLastPara="1" wrap="square" lIns="91425" tIns="45700" rIns="91425" bIns="45700" anchor="t" anchorCtr="0">
            <a:noAutofit/>
          </a:bodyPr>
          <a:lstStyle/>
          <a:p>
            <a:pPr marL="342900" marR="0" lvl="0" indent="-184150" algn="l" rtl="0">
              <a:lnSpc>
                <a:spcPct val="90000"/>
              </a:lnSpc>
              <a:spcBef>
                <a:spcPts val="0"/>
              </a:spcBef>
              <a:spcAft>
                <a:spcPts val="0"/>
              </a:spcAft>
              <a:buClr>
                <a:srgbClr val="FF0000"/>
              </a:buClr>
              <a:buSzPts val="2500"/>
              <a:buFont typeface="Arial"/>
              <a:buNone/>
            </a:pPr>
            <a:endParaRPr sz="2500" b="1" i="0" u="none" strike="noStrike" cap="none">
              <a:solidFill>
                <a:srgbClr val="000098"/>
              </a:solidFill>
              <a:latin typeface="Calibri"/>
              <a:ea typeface="Calibri"/>
              <a:cs typeface="Calibri"/>
              <a:sym typeface="Calibri"/>
            </a:endParaRPr>
          </a:p>
          <a:p>
            <a:pPr marL="342900" marR="0" lvl="0" indent="-342900" algn="l" rtl="0">
              <a:lnSpc>
                <a:spcPct val="90000"/>
              </a:lnSpc>
              <a:spcBef>
                <a:spcPts val="0"/>
              </a:spcBef>
              <a:spcAft>
                <a:spcPts val="0"/>
              </a:spcAft>
              <a:buClr>
                <a:srgbClr val="FF0000"/>
              </a:buClr>
              <a:buSzPts val="2500"/>
              <a:buFont typeface="Arial"/>
              <a:buChar char="•"/>
            </a:pPr>
            <a:r>
              <a:rPr lang="en-US" sz="2500" b="1" i="0" u="none" strike="noStrike" cap="none">
                <a:solidFill>
                  <a:srgbClr val="000098"/>
                </a:solidFill>
                <a:latin typeface="Calibri"/>
                <a:ea typeface="Calibri"/>
                <a:cs typeface="Calibri"/>
                <a:sym typeface="Calibri"/>
              </a:rPr>
              <a:t>Heroic deeds</a:t>
            </a:r>
            <a:endParaRPr sz="2500" b="0" i="0" u="none" strike="noStrike" cap="none">
              <a:solidFill>
                <a:srgbClr val="000098"/>
              </a:solidFill>
              <a:latin typeface="Calibri"/>
              <a:ea typeface="Calibri"/>
              <a:cs typeface="Calibri"/>
              <a:sym typeface="Calibri"/>
            </a:endParaRPr>
          </a:p>
        </p:txBody>
      </p:sp>
      <p:pic>
        <p:nvPicPr>
          <p:cNvPr id="278" name="Google Shape;278;p30"/>
          <p:cNvPicPr preferRelativeResize="0"/>
          <p:nvPr/>
        </p:nvPicPr>
        <p:blipFill>
          <a:blip r:embed="rId3">
            <a:alphaModFix/>
          </a:blip>
          <a:stretch>
            <a:fillRect/>
          </a:stretch>
        </p:blipFill>
        <p:spPr>
          <a:xfrm>
            <a:off x="465600" y="1700876"/>
            <a:ext cx="4862226" cy="3325500"/>
          </a:xfrm>
          <a:prstGeom prst="rect">
            <a:avLst/>
          </a:prstGeom>
          <a:noFill/>
          <a:ln w="38100" cap="flat" cmpd="sng">
            <a:solidFill>
              <a:schemeClr val="dk2"/>
            </a:solidFill>
            <a:prstDash val="solid"/>
            <a:round/>
            <a:headEnd type="none" w="sm" len="sm"/>
            <a:tailEnd type="none" w="sm" len="sm"/>
          </a:ln>
        </p:spPr>
      </p:pic>
      <p:pic>
        <p:nvPicPr>
          <p:cNvPr id="279" name="Google Shape;279;p30"/>
          <p:cNvPicPr preferRelativeResize="0"/>
          <p:nvPr/>
        </p:nvPicPr>
        <p:blipFill>
          <a:blip r:embed="rId4">
            <a:alphaModFix/>
          </a:blip>
          <a:stretch>
            <a:fillRect/>
          </a:stretch>
        </p:blipFill>
        <p:spPr>
          <a:xfrm>
            <a:off x="6135050" y="1482950"/>
            <a:ext cx="5715000" cy="3533775"/>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1"/>
          <p:cNvSpPr txBox="1">
            <a:spLocks noGrp="1"/>
          </p:cNvSpPr>
          <p:nvPr>
            <p:ph type="title"/>
          </p:nvPr>
        </p:nvSpPr>
        <p:spPr>
          <a:xfrm>
            <a:off x="37800" y="189200"/>
            <a:ext cx="12116399"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900"/>
              <a:t>Subjects of Ledger Art</a:t>
            </a:r>
            <a:endParaRPr sz="3900"/>
          </a:p>
        </p:txBody>
      </p:sp>
      <p:sp>
        <p:nvSpPr>
          <p:cNvPr id="285" name="Google Shape;285;p31"/>
          <p:cNvSpPr txBox="1"/>
          <p:nvPr/>
        </p:nvSpPr>
        <p:spPr>
          <a:xfrm>
            <a:off x="-6265333" y="-558800"/>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6" name="Google Shape;286;p31"/>
          <p:cNvSpPr/>
          <p:nvPr/>
        </p:nvSpPr>
        <p:spPr>
          <a:xfrm>
            <a:off x="217552" y="1681022"/>
            <a:ext cx="3733739" cy="37856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a:solidFill>
                  <a:srgbClr val="000000"/>
                </a:solidFill>
                <a:latin typeface="Calibri"/>
                <a:ea typeface="Calibri"/>
                <a:cs typeface="Calibri"/>
                <a:sym typeface="Calibri"/>
              </a:rPr>
              <a:t>Women pull felled tree boughs to a Sun Dance Lodge. A mounted man rides behind the group. The lodge is framed by upright poles or forked tree trunks and is adorned with feathers and bundles of goods (possible offerings). The long black object atop the lodge is thought to represent a stuffed buffalo skin which many tribes placed above the center pole. </a:t>
            </a:r>
            <a:endParaRPr sz="1600" b="0" i="0" u="none" strike="noStrike" cap="none">
              <a:solidFill>
                <a:schemeClr val="dk1"/>
              </a:solidFill>
              <a:latin typeface="Calibri"/>
              <a:ea typeface="Calibri"/>
              <a:cs typeface="Calibri"/>
              <a:sym typeface="Calibri"/>
            </a:endParaRPr>
          </a:p>
        </p:txBody>
      </p:sp>
      <p:pic>
        <p:nvPicPr>
          <p:cNvPr id="287" name="Google Shape;287;p31"/>
          <p:cNvPicPr preferRelativeResize="0"/>
          <p:nvPr/>
        </p:nvPicPr>
        <p:blipFill rotWithShape="1">
          <a:blip r:embed="rId3">
            <a:alphaModFix/>
          </a:blip>
          <a:srcRect/>
          <a:stretch/>
        </p:blipFill>
        <p:spPr>
          <a:xfrm>
            <a:off x="4350021" y="1153825"/>
            <a:ext cx="7804178" cy="4885425"/>
          </a:xfrm>
          <a:prstGeom prst="rect">
            <a:avLst/>
          </a:prstGeom>
          <a:noFill/>
          <a:ln w="38100" cap="flat" cmpd="sng">
            <a:solidFill>
              <a:srgbClr val="000000"/>
            </a:solidFill>
            <a:prstDash val="solid"/>
            <a:round/>
            <a:headEnd type="none" w="sm" len="sm"/>
            <a:tailEnd type="none" w="sm" len="sm"/>
          </a:ln>
        </p:spPr>
      </p:pic>
      <p:sp>
        <p:nvSpPr>
          <p:cNvPr id="288" name="Google Shape;288;p31"/>
          <p:cNvSpPr txBox="1"/>
          <p:nvPr/>
        </p:nvSpPr>
        <p:spPr>
          <a:xfrm>
            <a:off x="217552" y="671518"/>
            <a:ext cx="3988147" cy="1345585"/>
          </a:xfrm>
          <a:prstGeom prst="rect">
            <a:avLst/>
          </a:prstGeom>
          <a:noFill/>
          <a:ln>
            <a:noFill/>
          </a:ln>
        </p:spPr>
        <p:txBody>
          <a:bodyPr spcFirstLastPara="1" wrap="square" lIns="91425" tIns="45700" rIns="91425" bIns="45700" anchor="t" anchorCtr="0">
            <a:noAutofit/>
          </a:bodyPr>
          <a:lstStyle/>
          <a:p>
            <a:pPr marL="342900" marR="0" lvl="0" indent="-184150" algn="l" rtl="0">
              <a:lnSpc>
                <a:spcPct val="90000"/>
              </a:lnSpc>
              <a:spcBef>
                <a:spcPts val="0"/>
              </a:spcBef>
              <a:spcAft>
                <a:spcPts val="0"/>
              </a:spcAft>
              <a:buClr>
                <a:srgbClr val="FF0000"/>
              </a:buClr>
              <a:buSzPts val="2500"/>
              <a:buFont typeface="Arial"/>
              <a:buNone/>
            </a:pPr>
            <a:endParaRPr sz="2500" b="1" i="0" u="none" strike="noStrike" cap="none">
              <a:solidFill>
                <a:srgbClr val="000098"/>
              </a:solidFill>
              <a:latin typeface="Calibri"/>
              <a:ea typeface="Calibri"/>
              <a:cs typeface="Calibri"/>
              <a:sym typeface="Calibri"/>
            </a:endParaRPr>
          </a:p>
          <a:p>
            <a:pPr marL="342900" marR="0" lvl="0" indent="-342900" algn="l" rtl="0">
              <a:lnSpc>
                <a:spcPct val="90000"/>
              </a:lnSpc>
              <a:spcBef>
                <a:spcPts val="0"/>
              </a:spcBef>
              <a:spcAft>
                <a:spcPts val="0"/>
              </a:spcAft>
              <a:buClr>
                <a:srgbClr val="FF0000"/>
              </a:buClr>
              <a:buSzPts val="2500"/>
              <a:buFont typeface="Arial"/>
              <a:buChar char="•"/>
            </a:pPr>
            <a:r>
              <a:rPr lang="en-US" sz="2500" b="1" i="0" u="none" strike="noStrike" cap="none">
                <a:solidFill>
                  <a:srgbClr val="000098"/>
                </a:solidFill>
                <a:latin typeface="Calibri"/>
                <a:ea typeface="Calibri"/>
                <a:cs typeface="Calibri"/>
                <a:sym typeface="Calibri"/>
              </a:rPr>
              <a:t>Ceremonies</a:t>
            </a:r>
            <a:endParaRPr sz="2500" b="0" i="0" u="none" strike="noStrike" cap="none">
              <a:solidFill>
                <a:srgbClr val="000098"/>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2"/>
          <p:cNvSpPr txBox="1">
            <a:spLocks noGrp="1"/>
          </p:cNvSpPr>
          <p:nvPr>
            <p:ph type="title"/>
          </p:nvPr>
        </p:nvSpPr>
        <p:spPr>
          <a:xfrm>
            <a:off x="-377872" y="166636"/>
            <a:ext cx="12947742" cy="18690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Assessment</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294" name="Google Shape;294;p32"/>
          <p:cNvSpPr txBox="1"/>
          <p:nvPr/>
        </p:nvSpPr>
        <p:spPr>
          <a:xfrm>
            <a:off x="2540394" y="1211136"/>
            <a:ext cx="8115300" cy="164918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chemeClr val="dk1"/>
                </a:solidFill>
                <a:latin typeface="Calibri"/>
                <a:ea typeface="Calibri"/>
                <a:cs typeface="Calibri"/>
                <a:sym typeface="Calibri"/>
              </a:rPr>
              <a:t>A</a:t>
            </a:r>
            <a:r>
              <a:rPr lang="en-US" sz="3200" b="1">
                <a:solidFill>
                  <a:schemeClr val="dk1"/>
                </a:solidFill>
                <a:latin typeface="Calibri"/>
                <a:ea typeface="Calibri"/>
                <a:cs typeface="Calibri"/>
                <a:sym typeface="Calibri"/>
              </a:rPr>
              <a:t>ssessment</a:t>
            </a:r>
            <a:r>
              <a:rPr lang="en-US" sz="3200" b="1" i="0" u="none" strike="noStrike" cap="none">
                <a:solidFill>
                  <a:schemeClr val="dk1"/>
                </a:solidFill>
                <a:latin typeface="Calibri"/>
                <a:ea typeface="Calibri"/>
                <a:cs typeface="Calibri"/>
                <a:sym typeface="Calibri"/>
              </a:rPr>
              <a:t> 2: </a:t>
            </a:r>
            <a:r>
              <a:rPr lang="en-US" sz="3200" b="1">
                <a:solidFill>
                  <a:schemeClr val="dk1"/>
                </a:solidFill>
                <a:latin typeface="Calibri"/>
                <a:ea typeface="Calibri"/>
                <a:cs typeface="Calibri"/>
                <a:sym typeface="Calibri"/>
              </a:rPr>
              <a:t>Quick Write</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List (at least 3) subjects in the Ledger Drawings that </a:t>
            </a:r>
            <a:r>
              <a:rPr lang="en-US" sz="3200" b="1">
                <a:solidFill>
                  <a:srgbClr val="1D00B5"/>
                </a:solidFill>
                <a:latin typeface="Calibri"/>
                <a:ea typeface="Calibri"/>
                <a:cs typeface="Calibri"/>
                <a:sym typeface="Calibri"/>
              </a:rPr>
              <a:t>illustrate</a:t>
            </a:r>
            <a:r>
              <a:rPr lang="en-US" sz="3200" b="1" i="0" u="none" strike="noStrike" cap="none">
                <a:solidFill>
                  <a:srgbClr val="1D00B5"/>
                </a:solidFill>
                <a:latin typeface="Calibri"/>
                <a:ea typeface="Calibri"/>
                <a:cs typeface="Calibri"/>
                <a:sym typeface="Calibri"/>
              </a:rPr>
              <a:t> what was significant </a:t>
            </a:r>
            <a:r>
              <a:rPr lang="en-US" sz="3200" b="1">
                <a:solidFill>
                  <a:srgbClr val="1D00B5"/>
                </a:solidFill>
                <a:latin typeface="Calibri"/>
                <a:ea typeface="Calibri"/>
                <a:cs typeface="Calibri"/>
                <a:sym typeface="Calibri"/>
              </a:rPr>
              <a:t>in the lives</a:t>
            </a:r>
            <a:r>
              <a:rPr lang="en-US" sz="3200" b="1" i="0" u="none" strike="noStrike" cap="none">
                <a:solidFill>
                  <a:srgbClr val="1D00B5"/>
                </a:solidFill>
                <a:latin typeface="Calibri"/>
                <a:ea typeface="Calibri"/>
                <a:cs typeface="Calibri"/>
                <a:sym typeface="Calibri"/>
              </a:rPr>
              <a:t> of the Plains Indians. </a:t>
            </a:r>
            <a:endParaRPr/>
          </a:p>
          <a:p>
            <a:pPr marL="0" marR="0" lvl="0" indent="0" algn="l" rtl="0">
              <a:lnSpc>
                <a:spcPct val="90000"/>
              </a:lnSpc>
              <a:spcBef>
                <a:spcPts val="1000"/>
              </a:spcBef>
              <a:spcAft>
                <a:spcPts val="0"/>
              </a:spcAft>
              <a:buClr>
                <a:srgbClr val="000090"/>
              </a:buClr>
              <a:buSzPts val="3200"/>
              <a:buFont typeface="Arial"/>
              <a:buNone/>
            </a:pPr>
            <a:endParaRPr sz="3200" b="1" i="0" u="none" strike="noStrike" cap="none">
              <a:solidFill>
                <a:srgbClr val="1D00B5"/>
              </a:solidFill>
              <a:latin typeface="Calibri"/>
              <a:ea typeface="Calibri"/>
              <a:cs typeface="Calibri"/>
              <a:sym typeface="Calibri"/>
            </a:endParaRPr>
          </a:p>
          <a:p>
            <a:pPr marL="0" marR="0" lvl="0" indent="0" algn="l" rtl="0">
              <a:lnSpc>
                <a:spcPct val="90000"/>
              </a:lnSpc>
              <a:spcBef>
                <a:spcPts val="1000"/>
              </a:spcBef>
              <a:spcAft>
                <a:spcPts val="0"/>
              </a:spcAft>
              <a:buClr>
                <a:srgbClr val="000090"/>
              </a:buClr>
              <a:buSzPts val="3200"/>
              <a:buFont typeface="Arial"/>
              <a:buNone/>
            </a:pPr>
            <a:r>
              <a:rPr lang="en-US" sz="3200" b="1" i="0" u="none" strike="noStrike" cap="none">
                <a:solidFill>
                  <a:srgbClr val="1D00B5"/>
                </a:solidFill>
                <a:latin typeface="Calibri"/>
                <a:ea typeface="Calibri"/>
                <a:cs typeface="Calibri"/>
                <a:sym typeface="Calibri"/>
              </a:rPr>
              <a:t>Describe why the Plains Indians wanted to make the Ledger Drawings.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aebf647824_0_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Style Characteristics of Ledger Art</a:t>
            </a:r>
            <a:endParaRPr/>
          </a:p>
        </p:txBody>
      </p:sp>
      <p:sp>
        <p:nvSpPr>
          <p:cNvPr id="300" name="Google Shape;300;gaebf647824_0_0"/>
          <p:cNvSpPr txBox="1">
            <a:spLocks noGrp="1"/>
          </p:cNvSpPr>
          <p:nvPr>
            <p:ph type="body" idx="2"/>
          </p:nvPr>
        </p:nvSpPr>
        <p:spPr>
          <a:xfrm>
            <a:off x="558364" y="1172533"/>
            <a:ext cx="9591675" cy="5873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3200"/>
              <a:buNone/>
            </a:pPr>
            <a:endParaRPr b="0"/>
          </a:p>
          <a:p>
            <a:pPr marL="0" lvl="0" indent="0" algn="l" rtl="0">
              <a:lnSpc>
                <a:spcPct val="90000"/>
              </a:lnSpc>
              <a:spcBef>
                <a:spcPts val="1000"/>
              </a:spcBef>
              <a:spcAft>
                <a:spcPts val="0"/>
              </a:spcAft>
              <a:buSzPts val="3200"/>
              <a:buNone/>
            </a:pPr>
            <a:r>
              <a:rPr lang="en-US" b="0"/>
              <a:t>flat colors </a:t>
            </a:r>
            <a:endParaRPr/>
          </a:p>
          <a:p>
            <a:pPr marL="0" lvl="0" indent="0" algn="l" rtl="0">
              <a:lnSpc>
                <a:spcPct val="90000"/>
              </a:lnSpc>
              <a:spcBef>
                <a:spcPts val="1000"/>
              </a:spcBef>
              <a:spcAft>
                <a:spcPts val="0"/>
              </a:spcAft>
              <a:buSzPts val="3200"/>
              <a:buNone/>
            </a:pPr>
            <a:r>
              <a:rPr lang="en-US" b="0"/>
              <a:t>no shading</a:t>
            </a:r>
            <a:endParaRPr/>
          </a:p>
          <a:p>
            <a:pPr marL="0" lvl="0" indent="0" algn="l" rtl="0">
              <a:lnSpc>
                <a:spcPct val="90000"/>
              </a:lnSpc>
              <a:spcBef>
                <a:spcPts val="1000"/>
              </a:spcBef>
              <a:spcAft>
                <a:spcPts val="0"/>
              </a:spcAft>
              <a:buSzPts val="3200"/>
              <a:buNone/>
            </a:pPr>
            <a:r>
              <a:rPr lang="en-US" b="0"/>
              <a:t>limited colors like red, blue, yellow, green</a:t>
            </a:r>
            <a:endParaRPr/>
          </a:p>
          <a:p>
            <a:pPr marL="0" lvl="0" indent="0" algn="l" rtl="0">
              <a:lnSpc>
                <a:spcPct val="90000"/>
              </a:lnSpc>
              <a:spcBef>
                <a:spcPts val="1000"/>
              </a:spcBef>
              <a:spcAft>
                <a:spcPts val="0"/>
              </a:spcAft>
              <a:buSzPts val="3200"/>
              <a:buNone/>
            </a:pPr>
            <a:r>
              <a:rPr lang="en-US" b="0"/>
              <a:t>outlines</a:t>
            </a:r>
            <a:endParaRPr/>
          </a:p>
          <a:p>
            <a:pPr marL="0" lvl="0" indent="0" algn="l" rtl="0">
              <a:lnSpc>
                <a:spcPct val="90000"/>
              </a:lnSpc>
              <a:spcBef>
                <a:spcPts val="1000"/>
              </a:spcBef>
              <a:spcAft>
                <a:spcPts val="0"/>
              </a:spcAft>
              <a:buSzPts val="3200"/>
              <a:buNone/>
            </a:pPr>
            <a:r>
              <a:rPr lang="en-US" b="0"/>
              <a:t>no sense of place</a:t>
            </a:r>
            <a:endParaRPr/>
          </a:p>
          <a:p>
            <a:pPr marL="0" lvl="0" indent="0" algn="l" rtl="0">
              <a:lnSpc>
                <a:spcPct val="90000"/>
              </a:lnSpc>
              <a:spcBef>
                <a:spcPts val="1000"/>
              </a:spcBef>
              <a:spcAft>
                <a:spcPts val="0"/>
              </a:spcAft>
              <a:buSzPts val="3200"/>
              <a:buNone/>
            </a:pPr>
            <a:r>
              <a:rPr lang="en-US" b="0"/>
              <a:t>no depth or perspective </a:t>
            </a:r>
            <a:endParaRPr/>
          </a:p>
          <a:p>
            <a:pPr marL="0" lvl="0" indent="0" algn="l" rtl="0">
              <a:lnSpc>
                <a:spcPct val="90000"/>
              </a:lnSpc>
              <a:spcBef>
                <a:spcPts val="1000"/>
              </a:spcBef>
              <a:spcAft>
                <a:spcPts val="0"/>
              </a:spcAft>
              <a:buSzPts val="3200"/>
              <a:buNone/>
            </a:pPr>
            <a:r>
              <a:rPr lang="en-US" b="0"/>
              <a:t> </a:t>
            </a:r>
            <a:endParaRPr/>
          </a:p>
        </p:txBody>
      </p:sp>
      <p:pic>
        <p:nvPicPr>
          <p:cNvPr id="301" name="Google Shape;301;gaebf647824_0_0"/>
          <p:cNvPicPr preferRelativeResize="0"/>
          <p:nvPr/>
        </p:nvPicPr>
        <p:blipFill rotWithShape="1">
          <a:blip r:embed="rId3">
            <a:alphaModFix/>
          </a:blip>
          <a:srcRect/>
          <a:stretch/>
        </p:blipFill>
        <p:spPr>
          <a:xfrm>
            <a:off x="8043674" y="1172525"/>
            <a:ext cx="3620675" cy="2266550"/>
          </a:xfrm>
          <a:prstGeom prst="rect">
            <a:avLst/>
          </a:prstGeom>
          <a:noFill/>
          <a:ln w="38100" cap="flat" cmpd="sng">
            <a:solidFill>
              <a:srgbClr val="000000"/>
            </a:solidFill>
            <a:prstDash val="solid"/>
            <a:round/>
            <a:headEnd type="none" w="sm" len="sm"/>
            <a:tailEnd type="none" w="sm" len="sm"/>
          </a:ln>
        </p:spPr>
      </p:pic>
      <p:pic>
        <p:nvPicPr>
          <p:cNvPr id="302" name="Google Shape;302;gaebf647824_0_0"/>
          <p:cNvPicPr preferRelativeResize="0"/>
          <p:nvPr/>
        </p:nvPicPr>
        <p:blipFill>
          <a:blip r:embed="rId4">
            <a:alphaModFix/>
          </a:blip>
          <a:stretch>
            <a:fillRect/>
          </a:stretch>
        </p:blipFill>
        <p:spPr>
          <a:xfrm>
            <a:off x="8043675" y="3646975"/>
            <a:ext cx="3620676" cy="2476346"/>
          </a:xfrm>
          <a:prstGeom prst="rect">
            <a:avLst/>
          </a:prstGeom>
          <a:noFill/>
          <a:ln w="38100" cap="flat" cmpd="sng">
            <a:solidFill>
              <a:schemeClr val="dk2"/>
            </a:solidFill>
            <a:prstDash val="solid"/>
            <a:round/>
            <a:headEnd type="none" w="sm" len="sm"/>
            <a:tailEnd type="none" w="sm" len="sm"/>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3"/>
          <p:cNvSpPr txBox="1">
            <a:spLocks noGrp="1"/>
          </p:cNvSpPr>
          <p:nvPr>
            <p:ph type="title"/>
          </p:nvPr>
        </p:nvSpPr>
        <p:spPr>
          <a:xfrm>
            <a:off x="-248786" y="0"/>
            <a:ext cx="12689567"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Key Question #4: What subjects are important to Your Culture?</a:t>
            </a:r>
            <a:endParaRPr sz="3600"/>
          </a:p>
        </p:txBody>
      </p:sp>
      <p:sp>
        <p:nvSpPr>
          <p:cNvPr id="308" name="Google Shape;308;p33"/>
          <p:cNvSpPr txBox="1">
            <a:spLocks noGrp="1"/>
          </p:cNvSpPr>
          <p:nvPr>
            <p:ph type="body" idx="3"/>
          </p:nvPr>
        </p:nvSpPr>
        <p:spPr>
          <a:xfrm>
            <a:off x="1300872" y="4670753"/>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endParaRPr/>
          </a:p>
        </p:txBody>
      </p:sp>
      <p:sp>
        <p:nvSpPr>
          <p:cNvPr id="309" name="Google Shape;309;p33"/>
          <p:cNvSpPr txBox="1"/>
          <p:nvPr/>
        </p:nvSpPr>
        <p:spPr>
          <a:xfrm>
            <a:off x="1300872" y="1462456"/>
            <a:ext cx="9590253" cy="587928"/>
          </a:xfrm>
          <a:prstGeom prst="rect">
            <a:avLst/>
          </a:prstGeom>
          <a:noFill/>
          <a:ln>
            <a:noFill/>
          </a:ln>
        </p:spPr>
        <p:txBody>
          <a:bodyPr spcFirstLastPara="1" wrap="square" lIns="91425" tIns="45700" rIns="91425" bIns="45700" anchor="t" anchorCtr="0">
            <a:noAutofit/>
          </a:bodyPr>
          <a:lstStyle/>
          <a:p>
            <a:pPr marL="137160" marR="0" lvl="0" indent="0" algn="l" rtl="0">
              <a:lnSpc>
                <a:spcPct val="100000"/>
              </a:lnSpc>
              <a:spcBef>
                <a:spcPts val="0"/>
              </a:spcBef>
              <a:spcAft>
                <a:spcPts val="0"/>
              </a:spcAft>
              <a:buClr>
                <a:srgbClr val="000090"/>
              </a:buClr>
              <a:buSzPts val="3200"/>
              <a:buFont typeface="Arial"/>
              <a:buNone/>
            </a:pPr>
            <a:r>
              <a:rPr lang="en-US" sz="3200" b="1" i="0" u="none" strike="noStrike" cap="none">
                <a:solidFill>
                  <a:srgbClr val="000098"/>
                </a:solidFill>
                <a:latin typeface="Calibri"/>
                <a:ea typeface="Calibri"/>
                <a:cs typeface="Calibri"/>
                <a:sym typeface="Calibri"/>
              </a:rPr>
              <a:t>Slides: 3</a:t>
            </a:r>
            <a:r>
              <a:rPr lang="en-US" sz="3200" b="1">
                <a:solidFill>
                  <a:srgbClr val="000098"/>
                </a:solidFill>
                <a:latin typeface="Calibri"/>
                <a:ea typeface="Calibri"/>
                <a:cs typeface="Calibri"/>
                <a:sym typeface="Calibri"/>
              </a:rPr>
              <a:t>6</a:t>
            </a:r>
            <a:r>
              <a:rPr lang="en-US" sz="3200" b="1" i="0" u="none" strike="noStrike" cap="none">
                <a:solidFill>
                  <a:srgbClr val="000098"/>
                </a:solidFill>
                <a:latin typeface="Calibri"/>
                <a:ea typeface="Calibri"/>
                <a:cs typeface="Calibri"/>
                <a:sym typeface="Calibri"/>
              </a:rPr>
              <a:t> - 3</a:t>
            </a:r>
            <a:r>
              <a:rPr lang="en-US" sz="3200" b="1">
                <a:solidFill>
                  <a:srgbClr val="000098"/>
                </a:solidFill>
                <a:latin typeface="Calibri"/>
                <a:ea typeface="Calibri"/>
                <a:cs typeface="Calibri"/>
                <a:sym typeface="Calibri"/>
              </a:rPr>
              <a:t>7</a:t>
            </a:r>
            <a:r>
              <a:rPr lang="en-US" sz="3200" b="1" i="0" u="none" strike="noStrike" cap="none">
                <a:solidFill>
                  <a:srgbClr val="000098"/>
                </a:solidFill>
                <a:latin typeface="Calibri"/>
                <a:ea typeface="Calibri"/>
                <a:cs typeface="Calibri"/>
                <a:sym typeface="Calibri"/>
              </a:rPr>
              <a:t> </a:t>
            </a:r>
            <a:endParaRPr/>
          </a:p>
          <a:p>
            <a:pPr marL="137160" marR="0" lvl="0" indent="0" algn="l" rtl="0">
              <a:lnSpc>
                <a:spcPct val="100000"/>
              </a:lnSpc>
              <a:spcBef>
                <a:spcPts val="0"/>
              </a:spcBef>
              <a:spcAft>
                <a:spcPts val="0"/>
              </a:spcAft>
              <a:buClr>
                <a:srgbClr val="000090"/>
              </a:buClr>
              <a:buSzPts val="2500"/>
              <a:buFont typeface="Arial"/>
              <a:buNone/>
            </a:pPr>
            <a:r>
              <a:rPr lang="en-US" sz="2500" b="1" i="0" u="none" strike="noStrike" cap="none">
                <a:solidFill>
                  <a:schemeClr val="dk1"/>
                </a:solidFill>
                <a:latin typeface="Calibri"/>
                <a:ea typeface="Calibri"/>
                <a:cs typeface="Calibri"/>
                <a:sym typeface="Calibri"/>
              </a:rPr>
              <a:t>- </a:t>
            </a:r>
            <a:r>
              <a:rPr lang="en-US" sz="2500" b="0" i="0" u="none" strike="noStrike" cap="none">
                <a:solidFill>
                  <a:schemeClr val="dk1"/>
                </a:solidFill>
                <a:latin typeface="Calibri"/>
                <a:ea typeface="Calibri"/>
                <a:cs typeface="Calibri"/>
                <a:sym typeface="Calibri"/>
              </a:rPr>
              <a:t>Students consider the Ledger Art subjects of battles, heroic acts, everyday customs, ceremonies and brainstorm contemporary versions</a:t>
            </a:r>
            <a:endParaRPr/>
          </a:p>
          <a:p>
            <a:pPr marL="457200" marR="0" lvl="0" indent="-228600" algn="l" rtl="0">
              <a:lnSpc>
                <a:spcPct val="90000"/>
              </a:lnSpc>
              <a:spcBef>
                <a:spcPts val="1000"/>
              </a:spcBef>
              <a:spcAft>
                <a:spcPts val="0"/>
              </a:spcAft>
              <a:buClr>
                <a:srgbClr val="000090"/>
              </a:buClr>
              <a:buSzPts val="3200"/>
              <a:buFont typeface="Arial"/>
              <a:buNone/>
            </a:pP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6"/>
          <p:cNvSpPr txBox="1"/>
          <p:nvPr/>
        </p:nvSpPr>
        <p:spPr>
          <a:xfrm>
            <a:off x="7416077" y="5961950"/>
            <a:ext cx="4384500"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000" b="0" i="1" u="none" strike="noStrike" cap="none">
                <a:solidFill>
                  <a:schemeClr val="dk1"/>
                </a:solidFill>
                <a:latin typeface="Calibri"/>
                <a:ea typeface="Calibri"/>
                <a:cs typeface="Calibri"/>
                <a:sym typeface="Calibri"/>
              </a:rPr>
              <a:t>Voting in the U.S. (everyday custom)</a:t>
            </a:r>
            <a:endParaRPr sz="2000" b="0" i="0" u="none" strike="noStrike" cap="none">
              <a:solidFill>
                <a:schemeClr val="dk1"/>
              </a:solidFill>
              <a:latin typeface="Calibri"/>
              <a:ea typeface="Calibri"/>
              <a:cs typeface="Calibri"/>
              <a:sym typeface="Calibri"/>
            </a:endParaRPr>
          </a:p>
        </p:txBody>
      </p:sp>
      <p:sp>
        <p:nvSpPr>
          <p:cNvPr id="315" name="Google Shape;315;p36"/>
          <p:cNvSpPr txBox="1"/>
          <p:nvPr/>
        </p:nvSpPr>
        <p:spPr>
          <a:xfrm>
            <a:off x="3766866" y="5966257"/>
            <a:ext cx="3649200"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000" b="0" i="1" u="none" strike="noStrike" cap="none">
                <a:solidFill>
                  <a:schemeClr val="dk1"/>
                </a:solidFill>
                <a:latin typeface="Calibri"/>
                <a:ea typeface="Calibri"/>
                <a:cs typeface="Calibri"/>
                <a:sym typeface="Calibri"/>
              </a:rPr>
              <a:t>A quinceanera (</a:t>
            </a:r>
            <a:r>
              <a:rPr lang="en-US" sz="2000" i="1">
                <a:solidFill>
                  <a:schemeClr val="dk1"/>
                </a:solidFill>
                <a:latin typeface="Calibri"/>
                <a:ea typeface="Calibri"/>
                <a:cs typeface="Calibri"/>
                <a:sym typeface="Calibri"/>
              </a:rPr>
              <a:t>ceremony</a:t>
            </a:r>
            <a:r>
              <a:rPr lang="en-US" sz="2000" b="0" i="1" u="none" strike="noStrike" cap="none">
                <a:solidFill>
                  <a:schemeClr val="dk1"/>
                </a:solidFill>
                <a:latin typeface="Calibri"/>
                <a:ea typeface="Calibri"/>
                <a:cs typeface="Calibri"/>
                <a:sym typeface="Calibri"/>
              </a:rPr>
              <a:t>)</a:t>
            </a:r>
            <a:endParaRPr sz="2000" b="0" i="0" u="none" strike="noStrike" cap="none">
              <a:solidFill>
                <a:schemeClr val="dk1"/>
              </a:solidFill>
              <a:latin typeface="Calibri"/>
              <a:ea typeface="Calibri"/>
              <a:cs typeface="Calibri"/>
              <a:sym typeface="Calibri"/>
            </a:endParaRPr>
          </a:p>
        </p:txBody>
      </p:sp>
      <p:sp>
        <p:nvSpPr>
          <p:cNvPr id="316" name="Google Shape;316;p36"/>
          <p:cNvSpPr txBox="1"/>
          <p:nvPr/>
        </p:nvSpPr>
        <p:spPr>
          <a:xfrm>
            <a:off x="0" y="5964011"/>
            <a:ext cx="3649200" cy="26349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r>
              <a:rPr lang="en-US" sz="2000" b="0" i="1" u="none" strike="noStrike" cap="none">
                <a:solidFill>
                  <a:schemeClr val="dk1"/>
                </a:solidFill>
                <a:latin typeface="Calibri"/>
                <a:ea typeface="Calibri"/>
                <a:cs typeface="Calibri"/>
                <a:sym typeface="Calibri"/>
              </a:rPr>
              <a:t>Throwing winning pitch in a baseball game (heroic)</a:t>
            </a:r>
            <a:endParaRPr sz="2000" b="0" i="0" u="none" strike="noStrike" cap="none">
              <a:solidFill>
                <a:schemeClr val="dk1"/>
              </a:solidFill>
              <a:latin typeface="Calibri"/>
              <a:ea typeface="Calibri"/>
              <a:cs typeface="Calibri"/>
              <a:sym typeface="Calibri"/>
            </a:endParaRPr>
          </a:p>
        </p:txBody>
      </p:sp>
      <p:sp>
        <p:nvSpPr>
          <p:cNvPr id="317" name="Google Shape;317;p36"/>
          <p:cNvSpPr txBox="1">
            <a:spLocks noGrp="1"/>
          </p:cNvSpPr>
          <p:nvPr>
            <p:ph type="title"/>
          </p:nvPr>
        </p:nvSpPr>
        <p:spPr>
          <a:xfrm>
            <a:off x="-65767" y="189200"/>
            <a:ext cx="12323400" cy="964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Key Question #4: What subjects are important to Your Culture?</a:t>
            </a:r>
            <a:endParaRPr sz="3600"/>
          </a:p>
        </p:txBody>
      </p:sp>
      <p:sp>
        <p:nvSpPr>
          <p:cNvPr id="318" name="Google Shape;318;p36"/>
          <p:cNvSpPr txBox="1">
            <a:spLocks noGrp="1"/>
          </p:cNvSpPr>
          <p:nvPr>
            <p:ph type="body" idx="2"/>
          </p:nvPr>
        </p:nvSpPr>
        <p:spPr>
          <a:xfrm>
            <a:off x="1474849" y="1153700"/>
            <a:ext cx="9590400" cy="58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Brainstorm a list with class and record on blackboard:</a:t>
            </a:r>
            <a:endParaRPr/>
          </a:p>
        </p:txBody>
      </p:sp>
      <p:sp>
        <p:nvSpPr>
          <p:cNvPr id="319" name="Google Shape;319;p36"/>
          <p:cNvSpPr txBox="1">
            <a:spLocks noGrp="1"/>
          </p:cNvSpPr>
          <p:nvPr>
            <p:ph type="body" idx="1"/>
          </p:nvPr>
        </p:nvSpPr>
        <p:spPr>
          <a:xfrm>
            <a:off x="1661340" y="1674086"/>
            <a:ext cx="959040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b="1" i="1">
                <a:solidFill>
                  <a:srgbClr val="000098"/>
                </a:solidFill>
              </a:rPr>
              <a:t>What are heroic deeds, ceremonies, and everyday customs that you think represent your culture or community and that should be passed into history?</a:t>
            </a:r>
            <a:endParaRPr>
              <a:solidFill>
                <a:srgbClr val="000098"/>
              </a:solidFill>
            </a:endParaRPr>
          </a:p>
        </p:txBody>
      </p:sp>
      <p:pic>
        <p:nvPicPr>
          <p:cNvPr id="320" name="Google Shape;320;p36"/>
          <p:cNvPicPr preferRelativeResize="0"/>
          <p:nvPr/>
        </p:nvPicPr>
        <p:blipFill>
          <a:blip r:embed="rId3">
            <a:alphaModFix/>
          </a:blip>
          <a:stretch>
            <a:fillRect/>
          </a:stretch>
        </p:blipFill>
        <p:spPr>
          <a:xfrm>
            <a:off x="750300" y="2899900"/>
            <a:ext cx="2148599" cy="3005600"/>
          </a:xfrm>
          <a:prstGeom prst="rect">
            <a:avLst/>
          </a:prstGeom>
          <a:noFill/>
          <a:ln w="38100" cap="flat" cmpd="sng">
            <a:solidFill>
              <a:schemeClr val="dk1"/>
            </a:solidFill>
            <a:prstDash val="solid"/>
            <a:round/>
            <a:headEnd type="none" w="sm" len="sm"/>
            <a:tailEnd type="none" w="sm" len="sm"/>
          </a:ln>
        </p:spPr>
      </p:pic>
      <p:pic>
        <p:nvPicPr>
          <p:cNvPr id="321" name="Google Shape;321;p36"/>
          <p:cNvPicPr preferRelativeResize="0"/>
          <p:nvPr/>
        </p:nvPicPr>
        <p:blipFill>
          <a:blip r:embed="rId4">
            <a:alphaModFix/>
          </a:blip>
          <a:stretch>
            <a:fillRect/>
          </a:stretch>
        </p:blipFill>
        <p:spPr>
          <a:xfrm>
            <a:off x="3766875" y="3403302"/>
            <a:ext cx="3516024" cy="2349149"/>
          </a:xfrm>
          <a:prstGeom prst="rect">
            <a:avLst/>
          </a:prstGeom>
          <a:noFill/>
          <a:ln w="38100" cap="flat" cmpd="sng">
            <a:solidFill>
              <a:schemeClr val="dk1"/>
            </a:solidFill>
            <a:prstDash val="solid"/>
            <a:round/>
            <a:headEnd type="none" w="sm" len="sm"/>
            <a:tailEnd type="none" w="sm" len="sm"/>
          </a:ln>
        </p:spPr>
      </p:pic>
      <p:pic>
        <p:nvPicPr>
          <p:cNvPr id="322" name="Google Shape;322;p36"/>
          <p:cNvPicPr preferRelativeResize="0"/>
          <p:nvPr/>
        </p:nvPicPr>
        <p:blipFill>
          <a:blip r:embed="rId5">
            <a:alphaModFix/>
          </a:blip>
          <a:stretch>
            <a:fillRect/>
          </a:stretch>
        </p:blipFill>
        <p:spPr>
          <a:xfrm>
            <a:off x="7846677" y="3403300"/>
            <a:ext cx="3523297" cy="2349152"/>
          </a:xfrm>
          <a:prstGeom prst="rect">
            <a:avLst/>
          </a:prstGeom>
          <a:noFill/>
          <a:ln w="38100" cap="flat" cmpd="sng">
            <a:solidFill>
              <a:schemeClr val="dk1"/>
            </a:solidFill>
            <a:prstDash val="solid"/>
            <a:round/>
            <a:headEnd type="none" w="sm" len="sm"/>
            <a:tailEnd type="none" w="sm" len="sm"/>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5"/>
          <p:cNvSpPr txBox="1">
            <a:spLocks noGrp="1"/>
          </p:cNvSpPr>
          <p:nvPr>
            <p:ph type="title"/>
          </p:nvPr>
        </p:nvSpPr>
        <p:spPr>
          <a:xfrm>
            <a:off x="-65767" y="189200"/>
            <a:ext cx="12323533"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Student Project: Create a Personal Ledger Drawing</a:t>
            </a:r>
            <a:endParaRPr sz="3600"/>
          </a:p>
        </p:txBody>
      </p:sp>
      <p:sp>
        <p:nvSpPr>
          <p:cNvPr id="328" name="Google Shape;328;p35"/>
          <p:cNvSpPr txBox="1"/>
          <p:nvPr/>
        </p:nvSpPr>
        <p:spPr>
          <a:xfrm>
            <a:off x="1300874" y="1447800"/>
            <a:ext cx="9590253" cy="587928"/>
          </a:xfrm>
          <a:prstGeom prst="rect">
            <a:avLst/>
          </a:prstGeom>
          <a:noFill/>
          <a:ln>
            <a:noFill/>
          </a:ln>
        </p:spPr>
        <p:txBody>
          <a:bodyPr spcFirstLastPara="1" wrap="square" lIns="91425" tIns="45700" rIns="91425" bIns="45700" anchor="t" anchorCtr="0">
            <a:noAutofit/>
          </a:bodyPr>
          <a:lstStyle/>
          <a:p>
            <a:pPr marL="137160" marR="0" lvl="0" indent="0" algn="l" rtl="0">
              <a:lnSpc>
                <a:spcPct val="100000"/>
              </a:lnSpc>
              <a:spcBef>
                <a:spcPts val="0"/>
              </a:spcBef>
              <a:spcAft>
                <a:spcPts val="0"/>
              </a:spcAft>
              <a:buClr>
                <a:srgbClr val="000090"/>
              </a:buClr>
              <a:buSzPts val="3200"/>
              <a:buFont typeface="Arial"/>
              <a:buNone/>
            </a:pPr>
            <a:r>
              <a:rPr lang="en-US" sz="3200" b="1" i="0" u="none" strike="noStrike" cap="none">
                <a:solidFill>
                  <a:srgbClr val="000098"/>
                </a:solidFill>
                <a:latin typeface="Calibri"/>
                <a:ea typeface="Calibri"/>
                <a:cs typeface="Calibri"/>
                <a:sym typeface="Calibri"/>
              </a:rPr>
              <a:t>Slides: 3</a:t>
            </a:r>
            <a:r>
              <a:rPr lang="en-US" sz="3200" b="1">
                <a:solidFill>
                  <a:srgbClr val="000098"/>
                </a:solidFill>
                <a:latin typeface="Calibri"/>
                <a:ea typeface="Calibri"/>
                <a:cs typeface="Calibri"/>
                <a:sym typeface="Calibri"/>
              </a:rPr>
              <a:t>8</a:t>
            </a:r>
            <a:r>
              <a:rPr lang="en-US" sz="3200" b="1" i="0" u="none" strike="noStrike" cap="none">
                <a:solidFill>
                  <a:srgbClr val="000098"/>
                </a:solidFill>
                <a:latin typeface="Calibri"/>
                <a:ea typeface="Calibri"/>
                <a:cs typeface="Calibri"/>
                <a:sym typeface="Calibri"/>
              </a:rPr>
              <a:t> - 4</a:t>
            </a:r>
            <a:r>
              <a:rPr lang="en-US" sz="3200" b="1">
                <a:solidFill>
                  <a:srgbClr val="000098"/>
                </a:solidFill>
                <a:latin typeface="Calibri"/>
                <a:ea typeface="Calibri"/>
                <a:cs typeface="Calibri"/>
                <a:sym typeface="Calibri"/>
              </a:rPr>
              <a:t>3</a:t>
            </a:r>
            <a:r>
              <a:rPr lang="en-US" sz="3200" b="1" i="0" u="none" strike="noStrike" cap="none">
                <a:solidFill>
                  <a:srgbClr val="000098"/>
                </a:solidFill>
                <a:latin typeface="Calibri"/>
                <a:ea typeface="Calibri"/>
                <a:cs typeface="Calibri"/>
                <a:sym typeface="Calibri"/>
              </a:rPr>
              <a:t> </a:t>
            </a:r>
            <a:endParaRPr sz="3200" b="1" i="0" u="none" strike="noStrike" cap="none">
              <a:solidFill>
                <a:srgbClr val="000098"/>
              </a:solidFill>
              <a:latin typeface="Calibri"/>
              <a:ea typeface="Calibri"/>
              <a:cs typeface="Calibri"/>
              <a:sym typeface="Calibri"/>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will choose a subject relevant to their own community and/or culture</a:t>
            </a:r>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will look at the visual characteristics of Ledger Art as a guide</a:t>
            </a:r>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will outline their subjects</a:t>
            </a:r>
            <a:endParaRPr/>
          </a:p>
          <a:p>
            <a:pPr marL="480060" marR="0" lvl="0" indent="-342900" algn="l" rtl="0">
              <a:lnSpc>
                <a:spcPct val="100000"/>
              </a:lnSpc>
              <a:spcBef>
                <a:spcPts val="0"/>
              </a:spcBef>
              <a:spcAft>
                <a:spcPts val="0"/>
              </a:spcAft>
              <a:buClr>
                <a:srgbClr val="000090"/>
              </a:buClr>
              <a:buSzPts val="2500"/>
              <a:buFont typeface="Arial"/>
              <a:buChar char="-"/>
            </a:pPr>
            <a:r>
              <a:rPr lang="en-US" sz="2500" b="0" i="0" u="none" strike="noStrike" cap="none">
                <a:solidFill>
                  <a:schemeClr val="dk1"/>
                </a:solidFill>
                <a:latin typeface="Calibri"/>
                <a:ea typeface="Calibri"/>
                <a:cs typeface="Calibri"/>
                <a:sym typeface="Calibri"/>
              </a:rPr>
              <a:t>Students will add color using only pencil and red, yellow and blue colored pencil</a:t>
            </a:r>
            <a:endParaRPr/>
          </a:p>
          <a:p>
            <a:pPr marL="457200" marR="0" lvl="0" indent="-228600" algn="l" rtl="0">
              <a:lnSpc>
                <a:spcPct val="90000"/>
              </a:lnSpc>
              <a:spcBef>
                <a:spcPts val="1000"/>
              </a:spcBef>
              <a:spcAft>
                <a:spcPts val="0"/>
              </a:spcAft>
              <a:buClr>
                <a:srgbClr val="000090"/>
              </a:buClr>
              <a:buSzPts val="3200"/>
              <a:buFont typeface="Arial"/>
              <a:buNone/>
            </a:pPr>
            <a:endParaRPr sz="3200" b="1" i="0" u="none" strike="noStrike" cap="none">
              <a:solidFill>
                <a:srgbClr val="000090"/>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d7a7e4b2e8_0_0"/>
          <p:cNvSpPr txBox="1">
            <a:spLocks noGrp="1"/>
          </p:cNvSpPr>
          <p:nvPr>
            <p:ph type="title"/>
          </p:nvPr>
        </p:nvSpPr>
        <p:spPr>
          <a:xfrm>
            <a:off x="75531" y="166636"/>
            <a:ext cx="12116400" cy="798000"/>
          </a:xfrm>
          <a:prstGeom prst="rect">
            <a:avLst/>
          </a:prstGeom>
        </p:spPr>
        <p:txBody>
          <a:bodyPr spcFirstLastPara="1" wrap="square" lIns="91425" tIns="45700" rIns="91425" bIns="45700" anchor="t" anchorCtr="0">
            <a:noAutofit/>
          </a:bodyPr>
          <a:lstStyle/>
          <a:p>
            <a:pPr marL="0" lvl="0" indent="0" algn="ctr" rtl="0">
              <a:spcBef>
                <a:spcPts val="0"/>
              </a:spcBef>
              <a:spcAft>
                <a:spcPts val="0"/>
              </a:spcAft>
              <a:buClr>
                <a:srgbClr val="000000"/>
              </a:buClr>
              <a:buSzPts val="4000"/>
              <a:buFont typeface="Arial"/>
              <a:buNone/>
            </a:pPr>
            <a:r>
              <a:rPr lang="en-US">
                <a:solidFill>
                  <a:schemeClr val="lt1"/>
                </a:solidFill>
              </a:rPr>
              <a:t>Create a Personal Ledger Drawing</a:t>
            </a:r>
            <a:endParaRPr>
              <a:solidFill>
                <a:schemeClr val="lt1"/>
              </a:solidFill>
            </a:endParaRPr>
          </a:p>
          <a:p>
            <a:pPr marL="0" lvl="0" indent="0" algn="ctr" rtl="0">
              <a:spcBef>
                <a:spcPts val="0"/>
              </a:spcBef>
              <a:spcAft>
                <a:spcPts val="0"/>
              </a:spcAft>
              <a:buNone/>
            </a:pPr>
            <a:endParaRPr>
              <a:solidFill>
                <a:schemeClr val="lt1"/>
              </a:solidFill>
            </a:endParaRPr>
          </a:p>
        </p:txBody>
      </p:sp>
      <p:sp>
        <p:nvSpPr>
          <p:cNvPr id="334" name="Google Shape;334;gd7a7e4b2e8_0_0"/>
          <p:cNvSpPr txBox="1">
            <a:spLocks noGrp="1"/>
          </p:cNvSpPr>
          <p:nvPr>
            <p:ph type="body" idx="2"/>
          </p:nvPr>
        </p:nvSpPr>
        <p:spPr>
          <a:xfrm>
            <a:off x="1300874" y="1447800"/>
            <a:ext cx="9590400" cy="588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rgbClr val="000000"/>
              </a:buClr>
              <a:buSzPts val="2500"/>
              <a:buFont typeface="Arial"/>
              <a:buNone/>
            </a:pPr>
            <a:r>
              <a:rPr lang="en-US">
                <a:solidFill>
                  <a:srgbClr val="000098"/>
                </a:solidFill>
              </a:rPr>
              <a:t>Step 1</a:t>
            </a:r>
            <a:r>
              <a:rPr lang="en-US" sz="1400">
                <a:solidFill>
                  <a:srgbClr val="000098"/>
                </a:solidFill>
              </a:rPr>
              <a:t> – </a:t>
            </a:r>
            <a:r>
              <a:rPr lang="en-US" sz="2500">
                <a:solidFill>
                  <a:srgbClr val="000098"/>
                </a:solidFill>
              </a:rPr>
              <a:t>Select your subject (you can refer to the brainstormed list). Think about significant events or customs in your life that define your culture or community.</a:t>
            </a:r>
            <a:endParaRPr sz="2500">
              <a:solidFill>
                <a:srgbClr val="000098"/>
              </a:solidFill>
            </a:endParaRPr>
          </a:p>
          <a:p>
            <a:pPr marL="0" lvl="0" indent="0" algn="l" rtl="0">
              <a:spcBef>
                <a:spcPts val="0"/>
              </a:spcBef>
              <a:spcAft>
                <a:spcPts val="0"/>
              </a:spcAft>
              <a:buClr>
                <a:srgbClr val="000000"/>
              </a:buClr>
              <a:buSzPts val="2500"/>
              <a:buFont typeface="Arial"/>
              <a:buNone/>
            </a:pPr>
            <a:endParaRPr sz="2500">
              <a:solidFill>
                <a:srgbClr val="000098"/>
              </a:solidFill>
            </a:endParaRPr>
          </a:p>
          <a:p>
            <a:pPr marL="0" lvl="0" indent="0" algn="l" rtl="0">
              <a:spcBef>
                <a:spcPts val="0"/>
              </a:spcBef>
              <a:spcAft>
                <a:spcPts val="0"/>
              </a:spcAft>
              <a:buClr>
                <a:schemeClr val="dk1"/>
              </a:buClr>
              <a:buSzPts val="2500"/>
              <a:buFont typeface="Arial"/>
              <a:buNone/>
            </a:pPr>
            <a:r>
              <a:rPr lang="en-US">
                <a:solidFill>
                  <a:srgbClr val="000098"/>
                </a:solidFill>
              </a:rPr>
              <a:t>Step 2</a:t>
            </a:r>
            <a:r>
              <a:rPr lang="en-US" sz="2500">
                <a:solidFill>
                  <a:srgbClr val="000098"/>
                </a:solidFill>
              </a:rPr>
              <a:t> – Choose recycled paper such as old math sheets, maps, documents.</a:t>
            </a:r>
            <a:endParaRPr sz="2500">
              <a:solidFill>
                <a:srgbClr val="000098"/>
              </a:solidFill>
            </a:endParaRPr>
          </a:p>
          <a:p>
            <a:pPr marL="0" lvl="0" indent="0" algn="l" rtl="0">
              <a:spcBef>
                <a:spcPts val="0"/>
              </a:spcBef>
              <a:spcAft>
                <a:spcPts val="0"/>
              </a:spcAft>
              <a:buClr>
                <a:srgbClr val="000000"/>
              </a:buClr>
              <a:buSzPts val="2500"/>
              <a:buFont typeface="Arial"/>
              <a:buNone/>
            </a:pPr>
            <a:endParaRPr sz="2500">
              <a:solidFill>
                <a:srgbClr val="000098"/>
              </a:solidFill>
              <a:latin typeface="Arial"/>
              <a:ea typeface="Arial"/>
              <a:cs typeface="Arial"/>
              <a:sym typeface="Arial"/>
            </a:endParaRPr>
          </a:p>
          <a:p>
            <a:pPr marL="0" lvl="0" indent="0" algn="l" rtl="0">
              <a:spcBef>
                <a:spcPts val="0"/>
              </a:spcBef>
              <a:spcAft>
                <a:spcPts val="0"/>
              </a:spcAft>
              <a:buClr>
                <a:srgbClr val="000000"/>
              </a:buClr>
              <a:buSzPts val="2500"/>
              <a:buFont typeface="Arial"/>
              <a:buNone/>
            </a:pPr>
            <a:endParaRPr sz="2500" i="1">
              <a:solidFill>
                <a:srgbClr val="000000"/>
              </a:solidFill>
              <a:latin typeface="Arial"/>
              <a:ea typeface="Arial"/>
              <a:cs typeface="Arial"/>
              <a:sym typeface="Arial"/>
            </a:endParaRPr>
          </a:p>
          <a:p>
            <a:pPr marL="0" lvl="0" indent="0" algn="l" rtl="0">
              <a:spcBef>
                <a:spcPts val="1000"/>
              </a:spcBef>
              <a:spcAft>
                <a:spcPts val="0"/>
              </a:spcAft>
              <a:buNone/>
            </a:pPr>
            <a:endParaRPr sz="25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gb4ef09d5ce_1_0"/>
          <p:cNvSpPr txBox="1"/>
          <p:nvPr/>
        </p:nvSpPr>
        <p:spPr>
          <a:xfrm>
            <a:off x="0" y="210242"/>
            <a:ext cx="12116469" cy="1069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4000"/>
              <a:buFont typeface="Calibri"/>
              <a:buNone/>
            </a:pPr>
            <a:r>
              <a:rPr lang="en-US" sz="3600" b="1" i="0" u="none" strike="noStrike" cap="none">
                <a:solidFill>
                  <a:schemeClr val="lt1"/>
                </a:solidFill>
                <a:latin typeface="Calibri"/>
                <a:ea typeface="Calibri"/>
                <a:cs typeface="Calibri"/>
                <a:sym typeface="Calibri"/>
              </a:rPr>
              <a:t>Grade 5: Native American </a:t>
            </a:r>
            <a:r>
              <a:rPr lang="en-US" sz="3600" b="1" i="0" u="none" strike="noStrike" cap="none">
                <a:solidFill>
                  <a:srgbClr val="FFFFFF"/>
                </a:solidFill>
                <a:latin typeface="Calibri"/>
                <a:ea typeface="Calibri"/>
                <a:cs typeface="Calibri"/>
                <a:sym typeface="Calibri"/>
              </a:rPr>
              <a:t>Ledger Art: Culture and Community</a:t>
            </a:r>
            <a:br>
              <a:rPr lang="en-US" sz="3600" b="1" i="0" u="none" strike="noStrike" cap="none">
                <a:solidFill>
                  <a:srgbClr val="FFFFFF"/>
                </a:solidFill>
                <a:latin typeface="Calibri"/>
                <a:ea typeface="Calibri"/>
                <a:cs typeface="Calibri"/>
                <a:sym typeface="Calibri"/>
              </a:rPr>
            </a:br>
            <a:endParaRPr sz="3600" b="1" i="0" u="none" strike="noStrike" cap="none">
              <a:solidFill>
                <a:schemeClr val="lt1"/>
              </a:solidFill>
              <a:latin typeface="Calibri"/>
              <a:ea typeface="Calibri"/>
              <a:cs typeface="Calibri"/>
              <a:sym typeface="Calibri"/>
            </a:endParaRPr>
          </a:p>
          <a:p>
            <a:pPr marL="0" marR="0" lvl="0" indent="0" algn="ctr" rtl="0">
              <a:lnSpc>
                <a:spcPct val="90000"/>
              </a:lnSpc>
              <a:spcBef>
                <a:spcPts val="0"/>
              </a:spcBef>
              <a:spcAft>
                <a:spcPts val="0"/>
              </a:spcAft>
              <a:buClr>
                <a:srgbClr val="FFFFFF"/>
              </a:buClr>
              <a:buSzPts val="4000"/>
              <a:buFont typeface="Calibri"/>
              <a:buNone/>
            </a:pPr>
            <a:endParaRPr sz="4000" b="1" i="0" u="none" strike="noStrike" cap="none">
              <a:solidFill>
                <a:srgbClr val="FFFFFF"/>
              </a:solidFill>
              <a:latin typeface="Calibri"/>
              <a:ea typeface="Calibri"/>
              <a:cs typeface="Calibri"/>
              <a:sym typeface="Calibri"/>
            </a:endParaRPr>
          </a:p>
        </p:txBody>
      </p:sp>
      <p:sp>
        <p:nvSpPr>
          <p:cNvPr id="56" name="Google Shape;56;gb4ef09d5ce_1_0"/>
          <p:cNvSpPr txBox="1">
            <a:spLocks noGrp="1"/>
          </p:cNvSpPr>
          <p:nvPr>
            <p:ph type="body" idx="2"/>
          </p:nvPr>
        </p:nvSpPr>
        <p:spPr>
          <a:xfrm>
            <a:off x="3362975" y="1491709"/>
            <a:ext cx="8503527" cy="587928"/>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3000">
                <a:solidFill>
                  <a:srgbClr val="002060"/>
                </a:solidFill>
              </a:rPr>
              <a:t>   Learning Objective: </a:t>
            </a:r>
            <a:endParaRPr/>
          </a:p>
          <a:p>
            <a:pPr marL="457200" marR="0" lvl="0" indent="-228600" algn="l" rtl="0">
              <a:lnSpc>
                <a:spcPct val="90000"/>
              </a:lnSpc>
              <a:spcBef>
                <a:spcPts val="1000"/>
              </a:spcBef>
              <a:spcAft>
                <a:spcPts val="0"/>
              </a:spcAft>
              <a:buClr>
                <a:srgbClr val="000090"/>
              </a:buClr>
              <a:buSzPts val="3200"/>
              <a:buFont typeface="Arial"/>
              <a:buNone/>
            </a:pPr>
            <a:r>
              <a:rPr lang="en-US" sz="3000">
                <a:solidFill>
                  <a:srgbClr val="002060"/>
                </a:solidFill>
              </a:rPr>
              <a:t>   </a:t>
            </a:r>
            <a:r>
              <a:rPr lang="en-US" sz="2400"/>
              <a:t>Native American Ledger Art was made by Plains Indians in the 19</a:t>
            </a:r>
            <a:r>
              <a:rPr lang="en-US" sz="2400" baseline="30000"/>
              <a:t>th</a:t>
            </a:r>
            <a:r>
              <a:rPr lang="en-US" sz="2400"/>
              <a:t> century to visually document their lives prior to relocation to reservations. Through the lens of Ledger Art, students will better understand the historical reservation system, its effect on Native populations and how the genre can  serve as inspiration for drawings of contemporary culture.</a:t>
            </a:r>
            <a:endParaRPr/>
          </a:p>
          <a:p>
            <a:pPr marL="457200" marR="0" lvl="0" indent="-228600" algn="l" rtl="0">
              <a:lnSpc>
                <a:spcPct val="90000"/>
              </a:lnSpc>
              <a:spcBef>
                <a:spcPts val="1000"/>
              </a:spcBef>
              <a:spcAft>
                <a:spcPts val="0"/>
              </a:spcAft>
              <a:buClr>
                <a:srgbClr val="000090"/>
              </a:buClr>
              <a:buSzPts val="3200"/>
              <a:buFont typeface="Arial"/>
              <a:buNone/>
            </a:pPr>
            <a:endParaRPr/>
          </a:p>
        </p:txBody>
      </p:sp>
      <p:pic>
        <p:nvPicPr>
          <p:cNvPr id="57" name="Google Shape;57;gb4ef09d5ce_1_0"/>
          <p:cNvPicPr preferRelativeResize="0"/>
          <p:nvPr/>
        </p:nvPicPr>
        <p:blipFill rotWithShape="1">
          <a:blip r:embed="rId3">
            <a:alphaModFix/>
          </a:blip>
          <a:srcRect/>
          <a:stretch/>
        </p:blipFill>
        <p:spPr>
          <a:xfrm>
            <a:off x="226100" y="2374877"/>
            <a:ext cx="3269611" cy="1926735"/>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0"/>
          <p:cNvSpPr txBox="1">
            <a:spLocks noGrp="1"/>
          </p:cNvSpPr>
          <p:nvPr>
            <p:ph type="title"/>
          </p:nvPr>
        </p:nvSpPr>
        <p:spPr>
          <a:xfrm>
            <a:off x="-65767" y="189200"/>
            <a:ext cx="12323533"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Create a Personal Ledger Drawing</a:t>
            </a:r>
            <a:endParaRPr sz="3600"/>
          </a:p>
        </p:txBody>
      </p:sp>
      <p:sp>
        <p:nvSpPr>
          <p:cNvPr id="340" name="Google Shape;340;p40"/>
          <p:cNvSpPr txBox="1">
            <a:spLocks noGrp="1"/>
          </p:cNvSpPr>
          <p:nvPr>
            <p:ph type="body" idx="1"/>
          </p:nvPr>
        </p:nvSpPr>
        <p:spPr>
          <a:xfrm>
            <a:off x="3698914" y="1051540"/>
            <a:ext cx="5913725"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b="1">
                <a:solidFill>
                  <a:srgbClr val="000098"/>
                </a:solidFill>
              </a:rPr>
              <a:t>Refer to the Ledger Art drawings. </a:t>
            </a:r>
            <a:endParaRPr b="1">
              <a:solidFill>
                <a:srgbClr val="000098"/>
              </a:solidFill>
            </a:endParaRPr>
          </a:p>
          <a:p>
            <a:pPr marL="0" lvl="0" indent="0" algn="l" rtl="0">
              <a:lnSpc>
                <a:spcPct val="90000"/>
              </a:lnSpc>
              <a:spcBef>
                <a:spcPts val="0"/>
              </a:spcBef>
              <a:spcAft>
                <a:spcPts val="0"/>
              </a:spcAft>
              <a:buSzPts val="2500"/>
              <a:buNone/>
            </a:pPr>
            <a:r>
              <a:rPr lang="en-US" b="1">
                <a:solidFill>
                  <a:srgbClr val="000098"/>
                </a:solidFill>
              </a:rPr>
              <a:t>Your drawing should have </a:t>
            </a:r>
            <a:endParaRPr/>
          </a:p>
          <a:p>
            <a:pPr marL="0" lvl="0" indent="0" algn="l" rtl="0">
              <a:lnSpc>
                <a:spcPct val="90000"/>
              </a:lnSpc>
              <a:spcBef>
                <a:spcPts val="0"/>
              </a:spcBef>
              <a:spcAft>
                <a:spcPts val="0"/>
              </a:spcAft>
              <a:buSzPts val="2500"/>
              <a:buNone/>
            </a:pPr>
            <a:r>
              <a:rPr lang="en-US" b="1">
                <a:solidFill>
                  <a:srgbClr val="000098"/>
                </a:solidFill>
              </a:rPr>
              <a:t>these six qualities: </a:t>
            </a:r>
            <a:endParaRPr b="1">
              <a:solidFill>
                <a:srgbClr val="000098"/>
              </a:solidFill>
            </a:endParaRPr>
          </a:p>
          <a:p>
            <a:pPr marL="0" lvl="0" indent="0" algn="l" rtl="0">
              <a:lnSpc>
                <a:spcPct val="90000"/>
              </a:lnSpc>
              <a:spcBef>
                <a:spcPts val="0"/>
              </a:spcBef>
              <a:spcAft>
                <a:spcPts val="0"/>
              </a:spcAft>
              <a:buSzPts val="2500"/>
              <a:buNone/>
            </a:pPr>
            <a:endParaRPr b="1">
              <a:solidFill>
                <a:srgbClr val="000098"/>
              </a:solidFill>
            </a:endParaRPr>
          </a:p>
          <a:p>
            <a:pPr marL="457200" lvl="0" indent="-387350" algn="l" rtl="0">
              <a:lnSpc>
                <a:spcPct val="90000"/>
              </a:lnSpc>
              <a:spcBef>
                <a:spcPts val="0"/>
              </a:spcBef>
              <a:spcAft>
                <a:spcPts val="0"/>
              </a:spcAft>
              <a:buClr>
                <a:srgbClr val="000098"/>
              </a:buClr>
              <a:buSzPts val="2500"/>
              <a:buChar char="-"/>
            </a:pPr>
            <a:r>
              <a:rPr lang="en-US" b="1">
                <a:solidFill>
                  <a:srgbClr val="000098"/>
                </a:solidFill>
              </a:rPr>
              <a:t>Flat colors</a:t>
            </a:r>
            <a:endParaRPr/>
          </a:p>
          <a:p>
            <a:pPr marL="457200" lvl="0" indent="-387350" algn="l" rtl="0">
              <a:lnSpc>
                <a:spcPct val="90000"/>
              </a:lnSpc>
              <a:spcBef>
                <a:spcPts val="0"/>
              </a:spcBef>
              <a:spcAft>
                <a:spcPts val="0"/>
              </a:spcAft>
              <a:buClr>
                <a:srgbClr val="000098"/>
              </a:buClr>
              <a:buSzPts val="2500"/>
              <a:buChar char="-"/>
            </a:pPr>
            <a:r>
              <a:rPr lang="en-US" b="1">
                <a:solidFill>
                  <a:srgbClr val="000098"/>
                </a:solidFill>
              </a:rPr>
              <a:t>Outlines</a:t>
            </a:r>
            <a:endParaRPr/>
          </a:p>
          <a:p>
            <a:pPr marL="457200" lvl="0" indent="-387350" algn="l" rtl="0">
              <a:lnSpc>
                <a:spcPct val="90000"/>
              </a:lnSpc>
              <a:spcBef>
                <a:spcPts val="0"/>
              </a:spcBef>
              <a:spcAft>
                <a:spcPts val="0"/>
              </a:spcAft>
              <a:buClr>
                <a:srgbClr val="000098"/>
              </a:buClr>
              <a:buSzPts val="2500"/>
              <a:buChar char="-"/>
            </a:pPr>
            <a:r>
              <a:rPr lang="en-US" b="1">
                <a:solidFill>
                  <a:srgbClr val="000098"/>
                </a:solidFill>
              </a:rPr>
              <a:t>No shading</a:t>
            </a:r>
            <a:endParaRPr/>
          </a:p>
          <a:p>
            <a:pPr marL="457200" lvl="0" indent="-387350" algn="l" rtl="0">
              <a:lnSpc>
                <a:spcPct val="90000"/>
              </a:lnSpc>
              <a:spcBef>
                <a:spcPts val="0"/>
              </a:spcBef>
              <a:spcAft>
                <a:spcPts val="0"/>
              </a:spcAft>
              <a:buClr>
                <a:srgbClr val="000098"/>
              </a:buClr>
              <a:buSzPts val="2500"/>
              <a:buChar char="-"/>
            </a:pPr>
            <a:r>
              <a:rPr lang="en-US" b="1">
                <a:solidFill>
                  <a:srgbClr val="000098"/>
                </a:solidFill>
              </a:rPr>
              <a:t>No sense of place</a:t>
            </a:r>
            <a:endParaRPr/>
          </a:p>
          <a:p>
            <a:pPr marL="457200" lvl="0" indent="-387350" algn="l" rtl="0">
              <a:lnSpc>
                <a:spcPct val="90000"/>
              </a:lnSpc>
              <a:spcBef>
                <a:spcPts val="0"/>
              </a:spcBef>
              <a:spcAft>
                <a:spcPts val="0"/>
              </a:spcAft>
              <a:buClr>
                <a:srgbClr val="000098"/>
              </a:buClr>
              <a:buSzPts val="2500"/>
              <a:buChar char="-"/>
            </a:pPr>
            <a:r>
              <a:rPr lang="en-US" b="1">
                <a:solidFill>
                  <a:srgbClr val="000098"/>
                </a:solidFill>
              </a:rPr>
              <a:t>No depth or perspective</a:t>
            </a:r>
            <a:endParaRPr/>
          </a:p>
          <a:p>
            <a:pPr marL="457200" lvl="0" indent="-387350" algn="l" rtl="0">
              <a:lnSpc>
                <a:spcPct val="90000"/>
              </a:lnSpc>
              <a:spcBef>
                <a:spcPts val="0"/>
              </a:spcBef>
              <a:spcAft>
                <a:spcPts val="0"/>
              </a:spcAft>
              <a:buClr>
                <a:srgbClr val="000098"/>
              </a:buClr>
              <a:buSzPts val="2500"/>
              <a:buChar char="-"/>
            </a:pPr>
            <a:r>
              <a:rPr lang="en-US" b="1">
                <a:solidFill>
                  <a:srgbClr val="000098"/>
                </a:solidFill>
              </a:rPr>
              <a:t>Only pencil, red, yellow, blue and/</a:t>
            </a:r>
            <a:endParaRPr/>
          </a:p>
          <a:p>
            <a:pPr marL="0" lvl="0" indent="457200" algn="l" rtl="0">
              <a:lnSpc>
                <a:spcPct val="90000"/>
              </a:lnSpc>
              <a:spcBef>
                <a:spcPts val="0"/>
              </a:spcBef>
              <a:spcAft>
                <a:spcPts val="0"/>
              </a:spcAft>
              <a:buSzPts val="2500"/>
              <a:buNone/>
            </a:pPr>
            <a:r>
              <a:rPr lang="en-US" b="1">
                <a:solidFill>
                  <a:srgbClr val="000098"/>
                </a:solidFill>
              </a:rPr>
              <a:t>or green</a:t>
            </a:r>
            <a:endParaRPr b="1">
              <a:solidFill>
                <a:srgbClr val="000098"/>
              </a:solidFill>
            </a:endParaRPr>
          </a:p>
        </p:txBody>
      </p:sp>
      <p:pic>
        <p:nvPicPr>
          <p:cNvPr id="341" name="Google Shape;341;p40"/>
          <p:cNvPicPr preferRelativeResize="0"/>
          <p:nvPr/>
        </p:nvPicPr>
        <p:blipFill rotWithShape="1">
          <a:blip r:embed="rId3">
            <a:alphaModFix/>
          </a:blip>
          <a:srcRect/>
          <a:stretch/>
        </p:blipFill>
        <p:spPr>
          <a:xfrm>
            <a:off x="367523" y="1153836"/>
            <a:ext cx="2976056" cy="2098120"/>
          </a:xfrm>
          <a:prstGeom prst="rect">
            <a:avLst/>
          </a:prstGeom>
          <a:noFill/>
          <a:ln w="38100" cap="flat" cmpd="sng">
            <a:solidFill>
              <a:srgbClr val="000000"/>
            </a:solidFill>
            <a:prstDash val="solid"/>
            <a:round/>
            <a:headEnd type="none" w="sm" len="sm"/>
            <a:tailEnd type="none" w="sm" len="sm"/>
          </a:ln>
        </p:spPr>
      </p:pic>
      <p:pic>
        <p:nvPicPr>
          <p:cNvPr id="342" name="Google Shape;342;p40"/>
          <p:cNvPicPr preferRelativeResize="0"/>
          <p:nvPr/>
        </p:nvPicPr>
        <p:blipFill rotWithShape="1">
          <a:blip r:embed="rId4">
            <a:alphaModFix/>
          </a:blip>
          <a:srcRect/>
          <a:stretch/>
        </p:blipFill>
        <p:spPr>
          <a:xfrm>
            <a:off x="273309" y="3970507"/>
            <a:ext cx="3164484" cy="2215139"/>
          </a:xfrm>
          <a:prstGeom prst="rect">
            <a:avLst/>
          </a:prstGeom>
          <a:noFill/>
          <a:ln w="38100" cap="flat" cmpd="sng">
            <a:solidFill>
              <a:srgbClr val="000000"/>
            </a:solidFill>
            <a:prstDash val="solid"/>
            <a:round/>
            <a:headEnd type="none" w="sm" len="sm"/>
            <a:tailEnd type="none" w="sm" len="sm"/>
          </a:ln>
        </p:spPr>
      </p:pic>
      <p:pic>
        <p:nvPicPr>
          <p:cNvPr id="343" name="Google Shape;343;p40"/>
          <p:cNvPicPr preferRelativeResize="0"/>
          <p:nvPr/>
        </p:nvPicPr>
        <p:blipFill rotWithShape="1">
          <a:blip r:embed="rId5">
            <a:alphaModFix/>
          </a:blip>
          <a:srcRect/>
          <a:stretch/>
        </p:blipFill>
        <p:spPr>
          <a:xfrm>
            <a:off x="8355106" y="1423974"/>
            <a:ext cx="3316941" cy="2003432"/>
          </a:xfrm>
          <a:prstGeom prst="rect">
            <a:avLst/>
          </a:prstGeom>
          <a:noFill/>
          <a:ln w="38100" cap="flat" cmpd="sng">
            <a:solidFill>
              <a:srgbClr val="000000"/>
            </a:solidFill>
            <a:prstDash val="solid"/>
            <a:round/>
            <a:headEnd type="none" w="sm" len="sm"/>
            <a:tailEnd type="none" w="sm" len="sm"/>
          </a:ln>
        </p:spPr>
      </p:pic>
      <p:pic>
        <p:nvPicPr>
          <p:cNvPr id="344" name="Google Shape;344;p40"/>
          <p:cNvPicPr preferRelativeResize="0"/>
          <p:nvPr/>
        </p:nvPicPr>
        <p:blipFill rotWithShape="1">
          <a:blip r:embed="rId6">
            <a:alphaModFix/>
          </a:blip>
          <a:srcRect/>
          <a:stretch/>
        </p:blipFill>
        <p:spPr>
          <a:xfrm>
            <a:off x="9269507" y="3708136"/>
            <a:ext cx="1423752" cy="2292676"/>
          </a:xfrm>
          <a:prstGeom prst="rect">
            <a:avLst/>
          </a:prstGeom>
          <a:noFill/>
          <a:ln w="38100" cap="flat" cmpd="sng">
            <a:solidFill>
              <a:srgbClr val="000000"/>
            </a:solidFill>
            <a:prstDash val="solid"/>
            <a:round/>
            <a:headEnd type="none" w="sm" len="sm"/>
            <a:tailEnd type="none" w="sm" len="sm"/>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38"/>
          <p:cNvSpPr txBox="1">
            <a:spLocks noGrp="1"/>
          </p:cNvSpPr>
          <p:nvPr>
            <p:ph type="title"/>
          </p:nvPr>
        </p:nvSpPr>
        <p:spPr>
          <a:xfrm>
            <a:off x="-65767" y="189200"/>
            <a:ext cx="12323533"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Create a Personal Ledger Drawing</a:t>
            </a:r>
            <a:endParaRPr sz="3600"/>
          </a:p>
        </p:txBody>
      </p:sp>
      <p:sp>
        <p:nvSpPr>
          <p:cNvPr id="350" name="Google Shape;350;p38"/>
          <p:cNvSpPr txBox="1">
            <a:spLocks noGrp="1"/>
          </p:cNvSpPr>
          <p:nvPr>
            <p:ph type="body" idx="1"/>
          </p:nvPr>
        </p:nvSpPr>
        <p:spPr>
          <a:xfrm>
            <a:off x="3207369" y="1442925"/>
            <a:ext cx="577726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sz="3200" b="1">
                <a:solidFill>
                  <a:srgbClr val="000098"/>
                </a:solidFill>
              </a:rPr>
              <a:t>Step 3 </a:t>
            </a:r>
            <a:r>
              <a:rPr lang="en-US" b="1">
                <a:solidFill>
                  <a:srgbClr val="000098"/>
                </a:solidFill>
              </a:rPr>
              <a:t>– Make a light outline of your subject.</a:t>
            </a:r>
            <a:endParaRPr b="1">
              <a:solidFill>
                <a:srgbClr val="000098"/>
              </a:solidFill>
            </a:endParaRPr>
          </a:p>
          <a:p>
            <a:pPr marL="0" lvl="0" indent="0" algn="l" rtl="0">
              <a:lnSpc>
                <a:spcPct val="90000"/>
              </a:lnSpc>
              <a:spcBef>
                <a:spcPts val="0"/>
              </a:spcBef>
              <a:spcAft>
                <a:spcPts val="0"/>
              </a:spcAft>
              <a:buSzPts val="2500"/>
              <a:buNone/>
            </a:pPr>
            <a:endParaRPr b="1">
              <a:solidFill>
                <a:srgbClr val="000098"/>
              </a:solidFill>
            </a:endParaRPr>
          </a:p>
          <a:p>
            <a:pPr marL="0" lvl="0" indent="0" algn="l" rtl="0">
              <a:spcBef>
                <a:spcPts val="0"/>
              </a:spcBef>
              <a:spcAft>
                <a:spcPts val="0"/>
              </a:spcAft>
              <a:buClr>
                <a:schemeClr val="dk1"/>
              </a:buClr>
              <a:buSzPts val="2500"/>
              <a:buFont typeface="Arial"/>
              <a:buNone/>
            </a:pPr>
            <a:r>
              <a:rPr lang="en-US" sz="3200" b="1">
                <a:solidFill>
                  <a:srgbClr val="000098"/>
                </a:solidFill>
              </a:rPr>
              <a:t>Step 4</a:t>
            </a:r>
            <a:r>
              <a:rPr lang="en-US" b="1">
                <a:solidFill>
                  <a:srgbClr val="000098"/>
                </a:solidFill>
              </a:rPr>
              <a:t> – Add color and/or darken areas. Use pencil and colored pencil (red, yellow, blue). </a:t>
            </a:r>
            <a:endParaRPr b="1">
              <a:solidFill>
                <a:srgbClr val="000098"/>
              </a:solidFill>
            </a:endParaRPr>
          </a:p>
          <a:p>
            <a:pPr marL="0" lvl="0" indent="0" algn="l" rtl="0">
              <a:spcBef>
                <a:spcPts val="0"/>
              </a:spcBef>
              <a:spcAft>
                <a:spcPts val="0"/>
              </a:spcAft>
              <a:buClr>
                <a:schemeClr val="dk1"/>
              </a:buClr>
              <a:buSzPts val="2500"/>
              <a:buFont typeface="Arial"/>
              <a:buNone/>
            </a:pPr>
            <a:endParaRPr b="1">
              <a:solidFill>
                <a:srgbClr val="000098"/>
              </a:solidFill>
            </a:endParaRPr>
          </a:p>
          <a:p>
            <a:pPr marL="0" lvl="0" indent="0" algn="l" rtl="0">
              <a:spcBef>
                <a:spcPts val="0"/>
              </a:spcBef>
              <a:spcAft>
                <a:spcPts val="0"/>
              </a:spcAft>
              <a:buClr>
                <a:schemeClr val="dk1"/>
              </a:buClr>
              <a:buSzPts val="2500"/>
              <a:buFont typeface="Arial"/>
              <a:buNone/>
            </a:pPr>
            <a:r>
              <a:rPr lang="en-US" b="1">
                <a:solidFill>
                  <a:srgbClr val="000098"/>
                </a:solidFill>
              </a:rPr>
              <a:t>Hint: yellow + blue = green.</a:t>
            </a:r>
            <a:endParaRPr b="1">
              <a:solidFill>
                <a:srgbClr val="000098"/>
              </a:solidFill>
            </a:endParaRPr>
          </a:p>
          <a:p>
            <a:pPr marL="0" lvl="0" indent="0" algn="l" rtl="0">
              <a:lnSpc>
                <a:spcPct val="90000"/>
              </a:lnSpc>
              <a:spcBef>
                <a:spcPts val="0"/>
              </a:spcBef>
              <a:spcAft>
                <a:spcPts val="0"/>
              </a:spcAft>
              <a:buSzPts val="2500"/>
              <a:buNone/>
            </a:pPr>
            <a:endParaRPr b="1" i="1"/>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1"/>
          <p:cNvSpPr txBox="1">
            <a:spLocks noGrp="1"/>
          </p:cNvSpPr>
          <p:nvPr>
            <p:ph type="title"/>
          </p:nvPr>
        </p:nvSpPr>
        <p:spPr>
          <a:xfrm>
            <a:off x="-65767" y="189200"/>
            <a:ext cx="12323533" cy="96463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sz="3600"/>
              <a:t>Grading Rubric</a:t>
            </a:r>
            <a:endParaRPr sz="3600"/>
          </a:p>
        </p:txBody>
      </p:sp>
      <p:sp>
        <p:nvSpPr>
          <p:cNvPr id="356" name="Google Shape;356;p41"/>
          <p:cNvSpPr txBox="1">
            <a:spLocks noGrp="1"/>
          </p:cNvSpPr>
          <p:nvPr>
            <p:ph type="body" idx="1"/>
          </p:nvPr>
        </p:nvSpPr>
        <p:spPr>
          <a:xfrm>
            <a:off x="1300873" y="2035728"/>
            <a:ext cx="9590253" cy="2635025"/>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0"/>
              </a:spcBef>
              <a:spcAft>
                <a:spcPts val="0"/>
              </a:spcAft>
              <a:buClr>
                <a:schemeClr val="dk1"/>
              </a:buClr>
              <a:buSzPts val="2500"/>
              <a:buFont typeface="Arial"/>
              <a:buNone/>
            </a:pPr>
            <a:endParaRPr/>
          </a:p>
        </p:txBody>
      </p:sp>
      <p:pic>
        <p:nvPicPr>
          <p:cNvPr id="357" name="Google Shape;357;p41"/>
          <p:cNvPicPr preferRelativeResize="0"/>
          <p:nvPr/>
        </p:nvPicPr>
        <p:blipFill rotWithShape="1">
          <a:blip r:embed="rId3">
            <a:alphaModFix/>
          </a:blip>
          <a:srcRect/>
          <a:stretch/>
        </p:blipFill>
        <p:spPr>
          <a:xfrm>
            <a:off x="2387850" y="1021975"/>
            <a:ext cx="7552523" cy="5836023"/>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2"/>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Distance Learning Accommodations </a:t>
            </a:r>
            <a:endParaRPr/>
          </a:p>
        </p:txBody>
      </p:sp>
      <p:sp>
        <p:nvSpPr>
          <p:cNvPr id="363" name="Google Shape;363;p42"/>
          <p:cNvSpPr txBox="1">
            <a:spLocks noGrp="1"/>
          </p:cNvSpPr>
          <p:nvPr>
            <p:ph type="body" idx="1"/>
          </p:nvPr>
        </p:nvSpPr>
        <p:spPr>
          <a:xfrm>
            <a:off x="1338531" y="2391328"/>
            <a:ext cx="9590400" cy="2634900"/>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0"/>
              </a:spcBef>
              <a:spcAft>
                <a:spcPts val="0"/>
              </a:spcAft>
              <a:buClr>
                <a:srgbClr val="FF0000"/>
              </a:buClr>
              <a:buSzPts val="2500"/>
              <a:buFont typeface="Noto Sans Symbols"/>
              <a:buChar char="▪"/>
            </a:pPr>
            <a:r>
              <a:rPr lang="en-US"/>
              <a:t>Push out Key Exercises to students synchronously using video conferencing software</a:t>
            </a:r>
            <a:endParaRPr/>
          </a:p>
          <a:p>
            <a:pPr marL="571500" lvl="0" indent="-342900" algn="l" rtl="0">
              <a:lnSpc>
                <a:spcPct val="90000"/>
              </a:lnSpc>
              <a:spcBef>
                <a:spcPts val="0"/>
              </a:spcBef>
              <a:spcAft>
                <a:spcPts val="0"/>
              </a:spcAft>
              <a:buClr>
                <a:srgbClr val="FF0000"/>
              </a:buClr>
              <a:buSzPts val="2500"/>
              <a:buFont typeface="Noto Sans Symbols"/>
              <a:buChar char="▪"/>
            </a:pPr>
            <a:r>
              <a:rPr lang="en-US"/>
              <a:t>Push out Key Exercises to students asynchronously using an online learning platform</a:t>
            </a:r>
            <a:endParaRPr/>
          </a:p>
          <a:p>
            <a:pPr marL="571500" lvl="0" indent="-342900" algn="l" rtl="0">
              <a:lnSpc>
                <a:spcPct val="90000"/>
              </a:lnSpc>
              <a:spcBef>
                <a:spcPts val="0"/>
              </a:spcBef>
              <a:spcAft>
                <a:spcPts val="0"/>
              </a:spcAft>
              <a:buClr>
                <a:srgbClr val="FF0000"/>
              </a:buClr>
              <a:buSzPts val="2500"/>
              <a:buFont typeface="Noto Sans Symbols"/>
              <a:buChar char="▪"/>
            </a:pPr>
            <a:r>
              <a:rPr lang="en-US"/>
              <a:t>Provide take-home kits of art materials to students</a:t>
            </a:r>
            <a:endParaRPr/>
          </a:p>
          <a:p>
            <a:pPr marL="571500" lvl="0" indent="-342900" algn="l" rtl="0">
              <a:lnSpc>
                <a:spcPct val="90000"/>
              </a:lnSpc>
              <a:spcBef>
                <a:spcPts val="0"/>
              </a:spcBef>
              <a:spcAft>
                <a:spcPts val="0"/>
              </a:spcAft>
              <a:buClr>
                <a:srgbClr val="FF0000"/>
              </a:buClr>
              <a:buSzPts val="2500"/>
              <a:buFont typeface="Noto Sans Symbols"/>
              <a:buChar char="▪"/>
            </a:pPr>
            <a:r>
              <a:rPr lang="en-US"/>
              <a:t>Push out Student Project to students synchronously using video conferencing software</a:t>
            </a:r>
            <a:endParaRPr/>
          </a:p>
          <a:p>
            <a:pPr marL="571500" lvl="0" indent="-342900" algn="l" rtl="0">
              <a:lnSpc>
                <a:spcPct val="90000"/>
              </a:lnSpc>
              <a:spcBef>
                <a:spcPts val="0"/>
              </a:spcBef>
              <a:spcAft>
                <a:spcPts val="0"/>
              </a:spcAft>
              <a:buClr>
                <a:srgbClr val="FF0000"/>
              </a:buClr>
              <a:buSzPts val="2500"/>
              <a:buFont typeface="Noto Sans Symbols"/>
              <a:buChar char="▪"/>
            </a:pPr>
            <a:r>
              <a:rPr lang="en-US"/>
              <a:t>Push out Student Project to students asynchronously using an online learning platform</a:t>
            </a:r>
            <a:endParaRPr/>
          </a:p>
          <a:p>
            <a:pPr marL="571500" lvl="0" indent="-342900" algn="l" rtl="0">
              <a:lnSpc>
                <a:spcPct val="90000"/>
              </a:lnSpc>
              <a:spcBef>
                <a:spcPts val="0"/>
              </a:spcBef>
              <a:spcAft>
                <a:spcPts val="0"/>
              </a:spcAft>
              <a:buClr>
                <a:srgbClr val="FF0000"/>
              </a:buClr>
              <a:buSzPts val="2500"/>
              <a:buFont typeface="Noto Sans Symbols"/>
              <a:buChar char="▪"/>
            </a:pPr>
            <a:r>
              <a:rPr lang="en-US"/>
              <a:t>Students can turn artwork in for assessment using a photograph of artwork and an online learning platform</a:t>
            </a:r>
            <a:endParaRPr/>
          </a:p>
          <a:p>
            <a:pPr marL="0" lvl="0" indent="0" algn="l" rtl="0">
              <a:lnSpc>
                <a:spcPct val="90000"/>
              </a:lnSpc>
              <a:spcBef>
                <a:spcPts val="0"/>
              </a:spcBef>
              <a:spcAft>
                <a:spcPts val="0"/>
              </a:spcAft>
              <a:buSzPts val="2500"/>
              <a:buNone/>
            </a:pPr>
            <a:endParaRPr/>
          </a:p>
        </p:txBody>
      </p:sp>
      <p:sp>
        <p:nvSpPr>
          <p:cNvPr id="364" name="Google Shape;364;p42"/>
          <p:cNvSpPr txBox="1">
            <a:spLocks noGrp="1"/>
          </p:cNvSpPr>
          <p:nvPr>
            <p:ph type="body" idx="3"/>
          </p:nvPr>
        </p:nvSpPr>
        <p:spPr>
          <a:xfrm>
            <a:off x="1338531" y="1080756"/>
            <a:ext cx="9590400" cy="977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500"/>
              <a:buNone/>
            </a:pPr>
            <a:r>
              <a:rPr lang="en-US" sz="3200" b="1">
                <a:solidFill>
                  <a:srgbClr val="000098"/>
                </a:solidFill>
              </a:rPr>
              <a:t>The following steps can be taken to adapt this unit for distance learning</a:t>
            </a:r>
            <a:endParaRPr sz="3200" b="1">
              <a:solidFill>
                <a:srgbClr val="000098"/>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43"/>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Close</a:t>
            </a:r>
            <a:endParaRPr/>
          </a:p>
        </p:txBody>
      </p:sp>
      <p:sp>
        <p:nvSpPr>
          <p:cNvPr id="370" name="Google Shape;370;p43"/>
          <p:cNvSpPr txBox="1">
            <a:spLocks noGrp="1"/>
          </p:cNvSpPr>
          <p:nvPr>
            <p:ph type="body" idx="1"/>
          </p:nvPr>
        </p:nvSpPr>
        <p:spPr>
          <a:xfrm>
            <a:off x="2088273" y="2016304"/>
            <a:ext cx="9590400" cy="26349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500"/>
              <a:buNone/>
            </a:pPr>
            <a:r>
              <a:rPr lang="en-US" sz="3200" b="1">
                <a:solidFill>
                  <a:srgbClr val="000098"/>
                </a:solidFill>
              </a:rPr>
              <a:t>Comanche:</a:t>
            </a:r>
            <a:endParaRPr/>
          </a:p>
          <a:p>
            <a:pPr marL="0" lvl="0" indent="0" algn="l" rtl="0">
              <a:lnSpc>
                <a:spcPct val="90000"/>
              </a:lnSpc>
              <a:spcBef>
                <a:spcPts val="0"/>
              </a:spcBef>
              <a:spcAft>
                <a:spcPts val="0"/>
              </a:spcAft>
              <a:buSzPts val="2500"/>
              <a:buNone/>
            </a:pPr>
            <a:endParaRPr sz="3200" b="1">
              <a:solidFill>
                <a:srgbClr val="000098"/>
              </a:solidFill>
            </a:endParaRPr>
          </a:p>
          <a:p>
            <a:pPr marL="0" lvl="0" indent="0" algn="l" rtl="0">
              <a:lnSpc>
                <a:spcPct val="90000"/>
              </a:lnSpc>
              <a:spcBef>
                <a:spcPts val="0"/>
              </a:spcBef>
              <a:spcAft>
                <a:spcPts val="0"/>
              </a:spcAft>
              <a:buSzPts val="2500"/>
              <a:buNone/>
            </a:pPr>
            <a:r>
              <a:rPr lang="en-US" sz="3200" b="1">
                <a:solidFill>
                  <a:srgbClr val="000098"/>
                </a:solidFill>
              </a:rPr>
              <a:t>Noo nʉ pʉetsʉ̱ku ʉ punine (</a:t>
            </a:r>
            <a:r>
              <a:rPr lang="en-US" sz="3200" b="1" i="1">
                <a:solidFill>
                  <a:srgbClr val="000098"/>
                </a:solidFill>
              </a:rPr>
              <a:t>See you tomorrow</a:t>
            </a:r>
            <a:r>
              <a:rPr lang="en-US" sz="3200" b="1">
                <a:solidFill>
                  <a:srgbClr val="000098"/>
                </a:solidFill>
              </a:rPr>
              <a:t>)</a:t>
            </a:r>
            <a:endParaRPr sz="3200" b="1">
              <a:solidFill>
                <a:srgbClr val="000098"/>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ga890ef64bd_0_21"/>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Standards</a:t>
            </a:r>
            <a:endParaRPr/>
          </a:p>
        </p:txBody>
      </p:sp>
      <p:sp>
        <p:nvSpPr>
          <p:cNvPr id="63" name="Google Shape;63;ga890ef64bd_0_21"/>
          <p:cNvSpPr txBox="1"/>
          <p:nvPr/>
        </p:nvSpPr>
        <p:spPr>
          <a:xfrm>
            <a:off x="846667" y="1591169"/>
            <a:ext cx="9506980" cy="11652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sz="2500" b="0" i="0" u="none" strike="noStrike" cap="none">
                <a:solidFill>
                  <a:schemeClr val="dk1"/>
                </a:solidFill>
                <a:latin typeface="Calibri"/>
                <a:ea typeface="Calibri"/>
                <a:cs typeface="Calibri"/>
                <a:sym typeface="Calibri"/>
              </a:rPr>
              <a:t>Standards Assessed:</a:t>
            </a:r>
            <a:endParaRPr/>
          </a:p>
          <a:p>
            <a:pPr marL="457200" marR="0" lvl="0" indent="-228600" algn="l" rtl="0">
              <a:lnSpc>
                <a:spcPct val="90000"/>
              </a:lnSpc>
              <a:spcBef>
                <a:spcPts val="1000"/>
              </a:spcBef>
              <a:spcAft>
                <a:spcPts val="0"/>
              </a:spcAft>
              <a:buClr>
                <a:srgbClr val="000090"/>
              </a:buClr>
              <a:buSzPts val="3200"/>
              <a:buFont typeface="Arial"/>
              <a:buNone/>
            </a:pPr>
            <a:endParaRPr sz="2500" b="0" i="0" u="none" strike="noStrike" cap="none">
              <a:solidFill>
                <a:schemeClr val="dk1"/>
              </a:solidFill>
              <a:latin typeface="Calibri"/>
              <a:ea typeface="Calibri"/>
              <a:cs typeface="Calibri"/>
              <a:sym typeface="Calibri"/>
            </a:endParaRPr>
          </a:p>
          <a:p>
            <a:pPr marL="457200" marR="0" lvl="0" indent="-228600" algn="l" rtl="0">
              <a:lnSpc>
                <a:spcPct val="90000"/>
              </a:lnSpc>
              <a:spcBef>
                <a:spcPts val="1000"/>
              </a:spcBef>
              <a:spcAft>
                <a:spcPts val="0"/>
              </a:spcAft>
              <a:buClr>
                <a:srgbClr val="000090"/>
              </a:buClr>
              <a:buSzPts val="3200"/>
              <a:buFont typeface="Arial"/>
              <a:buNone/>
            </a:pPr>
            <a:r>
              <a:rPr lang="en-US" sz="1700" b="1" i="0" u="none" strike="noStrike" cap="none">
                <a:solidFill>
                  <a:schemeClr val="dk1"/>
                </a:solidFill>
                <a:latin typeface="Calibri"/>
                <a:ea typeface="Calibri"/>
                <a:cs typeface="Calibri"/>
                <a:sym typeface="Calibri"/>
              </a:rPr>
              <a:t>HSS-5.3.4</a:t>
            </a:r>
            <a:r>
              <a:rPr lang="en-US" sz="1700" b="0" i="0" u="none" strike="noStrike" cap="none">
                <a:solidFill>
                  <a:schemeClr val="dk1"/>
                </a:solidFill>
                <a:latin typeface="Calibri"/>
                <a:ea typeface="Calibri"/>
                <a:cs typeface="Calibri"/>
                <a:sym typeface="Calibri"/>
              </a:rPr>
              <a:t>  Discuss the role of broken treaties and massacres and the factors that led to the Indians’ defeat, including the resistance of Indian nations to encroachments and assimilation (e.g., the story of the Trail of Tears).</a:t>
            </a:r>
            <a:endParaRPr/>
          </a:p>
          <a:p>
            <a:pPr marL="457200" marR="0" lvl="0" indent="-228600" algn="l" rtl="0">
              <a:lnSpc>
                <a:spcPct val="90000"/>
              </a:lnSpc>
              <a:spcBef>
                <a:spcPts val="1000"/>
              </a:spcBef>
              <a:spcAft>
                <a:spcPts val="0"/>
              </a:spcAft>
              <a:buClr>
                <a:srgbClr val="000090"/>
              </a:buClr>
              <a:buSzPts val="3200"/>
              <a:buFont typeface="Arial"/>
              <a:buNone/>
            </a:pPr>
            <a:r>
              <a:rPr lang="en-US" sz="1700" b="0" i="0" u="none" strike="noStrike" cap="none">
                <a:solidFill>
                  <a:schemeClr val="dk1"/>
                </a:solidFill>
                <a:latin typeface="Calibri"/>
                <a:ea typeface="Calibri"/>
                <a:cs typeface="Calibri"/>
                <a:sym typeface="Calibri"/>
              </a:rPr>
              <a:t> </a:t>
            </a:r>
            <a:endParaRPr/>
          </a:p>
          <a:p>
            <a:pPr marL="457200" marR="0" lvl="0" indent="-228600" algn="l" rtl="0">
              <a:lnSpc>
                <a:spcPct val="90000"/>
              </a:lnSpc>
              <a:spcBef>
                <a:spcPts val="1000"/>
              </a:spcBef>
              <a:spcAft>
                <a:spcPts val="0"/>
              </a:spcAft>
              <a:buClr>
                <a:srgbClr val="000090"/>
              </a:buClr>
              <a:buSzPts val="3200"/>
              <a:buFont typeface="Arial"/>
              <a:buNone/>
            </a:pPr>
            <a:r>
              <a:rPr lang="en-US" sz="1700" b="1" i="0" u="none" strike="noStrike" cap="none">
                <a:solidFill>
                  <a:schemeClr val="dk1"/>
                </a:solidFill>
                <a:latin typeface="Calibri"/>
                <a:ea typeface="Calibri"/>
                <a:cs typeface="Calibri"/>
                <a:sym typeface="Calibri"/>
              </a:rPr>
              <a:t>5.VA:Cr2.3 </a:t>
            </a:r>
            <a:r>
              <a:rPr lang="en-US" sz="1700" b="0" i="0" u="none" strike="noStrike" cap="none">
                <a:solidFill>
                  <a:schemeClr val="dk1"/>
                </a:solidFill>
                <a:latin typeface="Calibri"/>
                <a:ea typeface="Calibri"/>
                <a:cs typeface="Calibri"/>
                <a:sym typeface="Calibri"/>
              </a:rPr>
              <a:t>Identify, describe, and visually document places and/or objects of personal significance.</a:t>
            </a:r>
            <a:endParaRPr/>
          </a:p>
          <a:p>
            <a:pPr marL="457200" marR="0" lvl="0" indent="-228600" algn="l" rtl="0">
              <a:lnSpc>
                <a:spcPct val="90000"/>
              </a:lnSpc>
              <a:spcBef>
                <a:spcPts val="1000"/>
              </a:spcBef>
              <a:spcAft>
                <a:spcPts val="0"/>
              </a:spcAft>
              <a:buClr>
                <a:srgbClr val="000090"/>
              </a:buClr>
              <a:buSzPts val="3200"/>
              <a:buFont typeface="Arial"/>
              <a:buNone/>
            </a:pPr>
            <a:r>
              <a:rPr lang="en-US" sz="1700" b="0" i="0" u="none" strike="noStrike" cap="none">
                <a:solidFill>
                  <a:schemeClr val="dk1"/>
                </a:solidFill>
                <a:latin typeface="Calibri"/>
                <a:ea typeface="Calibri"/>
                <a:cs typeface="Calibri"/>
                <a:sym typeface="Calibri"/>
              </a:rPr>
              <a:t> </a:t>
            </a:r>
            <a:endParaRPr/>
          </a:p>
          <a:p>
            <a:pPr marL="457200" marR="0" lvl="0" indent="-228600" algn="l" rtl="0">
              <a:lnSpc>
                <a:spcPct val="90000"/>
              </a:lnSpc>
              <a:spcBef>
                <a:spcPts val="1000"/>
              </a:spcBef>
              <a:spcAft>
                <a:spcPts val="0"/>
              </a:spcAft>
              <a:buClr>
                <a:srgbClr val="000090"/>
              </a:buClr>
              <a:buSzPts val="3200"/>
              <a:buFont typeface="Arial"/>
              <a:buNone/>
            </a:pPr>
            <a:r>
              <a:rPr lang="en-US" sz="1700" b="1" i="0" u="none" strike="noStrike" cap="none">
                <a:solidFill>
                  <a:schemeClr val="dk1"/>
                </a:solidFill>
                <a:latin typeface="Calibri"/>
                <a:ea typeface="Calibri"/>
                <a:cs typeface="Calibri"/>
                <a:sym typeface="Calibri"/>
              </a:rPr>
              <a:t>5.VA:Cn11 </a:t>
            </a:r>
            <a:r>
              <a:rPr lang="en-US" sz="1700" b="0" i="0" u="none" strike="noStrike" cap="none">
                <a:solidFill>
                  <a:schemeClr val="dk1"/>
                </a:solidFill>
                <a:latin typeface="Calibri"/>
                <a:ea typeface="Calibri"/>
                <a:cs typeface="Calibri"/>
                <a:sym typeface="Calibri"/>
              </a:rPr>
              <a:t>Identify how art is used to inform or change beliefs, values, or behaviors of an individual or society.</a:t>
            </a:r>
            <a:endParaRPr/>
          </a:p>
          <a:p>
            <a:pPr marL="457200" marR="0" lvl="0" indent="-228600" algn="l" rtl="0">
              <a:lnSpc>
                <a:spcPct val="90000"/>
              </a:lnSpc>
              <a:spcBef>
                <a:spcPts val="1000"/>
              </a:spcBef>
              <a:spcAft>
                <a:spcPts val="0"/>
              </a:spcAft>
              <a:buClr>
                <a:srgbClr val="000090"/>
              </a:buClr>
              <a:buSzPts val="3200"/>
              <a:buFont typeface="Arial"/>
              <a:buNone/>
            </a:pPr>
            <a:r>
              <a:rPr lang="en-US" sz="1700" b="0" i="0" u="none" strike="noStrike" cap="none">
                <a:solidFill>
                  <a:schemeClr val="dk1"/>
                </a:solidFill>
                <a:latin typeface="Calibri"/>
                <a:ea typeface="Calibri"/>
                <a:cs typeface="Calibri"/>
                <a:sym typeface="Calibri"/>
              </a:rPr>
              <a: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ga890ef64bd_0_28"/>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69" name="Google Shape;69;ga890ef64bd_0_28"/>
          <p:cNvSpPr txBox="1">
            <a:spLocks noGrp="1"/>
          </p:cNvSpPr>
          <p:nvPr>
            <p:ph type="body" idx="1"/>
          </p:nvPr>
        </p:nvSpPr>
        <p:spPr>
          <a:xfrm>
            <a:off x="1046872" y="1172128"/>
            <a:ext cx="10154527" cy="26349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2500"/>
              <a:buNone/>
            </a:pPr>
            <a:r>
              <a:rPr lang="en-US" b="1"/>
              <a:t>Plains Indian</a:t>
            </a:r>
            <a:r>
              <a:rPr lang="en-US"/>
              <a:t> - </a:t>
            </a:r>
            <a:r>
              <a:rPr lang="en-US" sz="1700"/>
              <a:t>A member of any of various North American Indian peoples who formerly inhabited the Great Plains. (Cheyenne, Comanche, Blackfoot, Cree, Sioux)</a:t>
            </a:r>
            <a:endParaRPr/>
          </a:p>
          <a:p>
            <a:pPr marL="457200" lvl="0" indent="-228600" algn="l" rtl="0">
              <a:lnSpc>
                <a:spcPct val="90000"/>
              </a:lnSpc>
              <a:spcBef>
                <a:spcPts val="0"/>
              </a:spcBef>
              <a:spcAft>
                <a:spcPts val="0"/>
              </a:spcAft>
              <a:buSzPts val="2500"/>
              <a:buNone/>
            </a:pPr>
            <a:endParaRPr b="1"/>
          </a:p>
          <a:p>
            <a:pPr marL="457200" lvl="0" indent="-228600" algn="l" rtl="0">
              <a:lnSpc>
                <a:spcPct val="90000"/>
              </a:lnSpc>
              <a:spcBef>
                <a:spcPts val="0"/>
              </a:spcBef>
              <a:spcAft>
                <a:spcPts val="0"/>
              </a:spcAft>
              <a:buSzPts val="2500"/>
              <a:buNone/>
            </a:pPr>
            <a:r>
              <a:rPr lang="en-US" b="1"/>
              <a:t>Reservation - </a:t>
            </a:r>
            <a:r>
              <a:rPr lang="en-US" sz="1700"/>
              <a:t>An Indian reservation is a legal designation for an area of land managed by a federally recognized Native American tribe under the U.S. Bureau of Indian Affairs rather than the state governments of the United States in which they are physically located.</a:t>
            </a:r>
            <a:endParaRPr/>
          </a:p>
          <a:p>
            <a:pPr marL="457200" lvl="0" indent="-228600" algn="l" rtl="0">
              <a:lnSpc>
                <a:spcPct val="90000"/>
              </a:lnSpc>
              <a:spcBef>
                <a:spcPts val="0"/>
              </a:spcBef>
              <a:spcAft>
                <a:spcPts val="0"/>
              </a:spcAft>
              <a:buSzPts val="2500"/>
              <a:buNone/>
            </a:pPr>
            <a:endParaRPr sz="1800" b="1"/>
          </a:p>
          <a:p>
            <a:pPr marL="457200" lvl="0" indent="-228600" algn="l" rtl="0">
              <a:lnSpc>
                <a:spcPct val="90000"/>
              </a:lnSpc>
              <a:spcBef>
                <a:spcPts val="0"/>
              </a:spcBef>
              <a:spcAft>
                <a:spcPts val="0"/>
              </a:spcAft>
              <a:buSzPts val="2500"/>
              <a:buNone/>
            </a:pPr>
            <a:r>
              <a:rPr lang="en-US" b="1"/>
              <a:t>Manifest Destiny </a:t>
            </a:r>
            <a:r>
              <a:rPr lang="en-US" sz="1800" b="1"/>
              <a:t>- </a:t>
            </a:r>
            <a:r>
              <a:rPr lang="en-US" sz="1700" b="1"/>
              <a:t>A</a:t>
            </a:r>
            <a:r>
              <a:rPr lang="en-US" sz="1700"/>
              <a:t> widely held cultural belief in 19th-century United States that the expansion of American settlers throughout the west was both justified and inevitable. </a:t>
            </a:r>
            <a:endParaRPr/>
          </a:p>
          <a:p>
            <a:pPr marL="457200" lvl="0" indent="-228600" algn="l" rtl="0">
              <a:lnSpc>
                <a:spcPct val="90000"/>
              </a:lnSpc>
              <a:spcBef>
                <a:spcPts val="0"/>
              </a:spcBef>
              <a:spcAft>
                <a:spcPts val="0"/>
              </a:spcAft>
              <a:buSzPts val="2500"/>
              <a:buNone/>
            </a:pPr>
            <a:endParaRPr sz="1800" b="1"/>
          </a:p>
          <a:p>
            <a:pPr marL="457200" lvl="0" indent="-228600" algn="l" rtl="0">
              <a:lnSpc>
                <a:spcPct val="90000"/>
              </a:lnSpc>
              <a:spcBef>
                <a:spcPts val="0"/>
              </a:spcBef>
              <a:spcAft>
                <a:spcPts val="0"/>
              </a:spcAft>
              <a:buSzPts val="2500"/>
              <a:buNone/>
            </a:pPr>
            <a:r>
              <a:rPr lang="en-US" b="1"/>
              <a:t>The Indian Removal Act of 1830 </a:t>
            </a:r>
            <a:r>
              <a:rPr lang="en-US"/>
              <a:t>- </a:t>
            </a:r>
            <a:r>
              <a:rPr lang="en-US" sz="1700"/>
              <a:t>Authorized the forced removal of numerous Indian tribes from their ancestral lands in the Southeast to what was designated “Indian territory” west of the Mississippi River. </a:t>
            </a:r>
            <a:endParaRPr sz="1700" b="1"/>
          </a:p>
          <a:p>
            <a:pPr marL="457200" lvl="0" indent="-228600" algn="l" rtl="0">
              <a:lnSpc>
                <a:spcPct val="90000"/>
              </a:lnSpc>
              <a:spcBef>
                <a:spcPts val="0"/>
              </a:spcBef>
              <a:spcAft>
                <a:spcPts val="0"/>
              </a:spcAft>
              <a:buSzPts val="2500"/>
              <a:buNone/>
            </a:pPr>
            <a:endParaRPr sz="1800" b="1"/>
          </a:p>
          <a:p>
            <a:pPr marL="457200" lvl="0" indent="-228600" algn="l" rtl="0">
              <a:lnSpc>
                <a:spcPct val="90000"/>
              </a:lnSpc>
              <a:spcBef>
                <a:spcPts val="0"/>
              </a:spcBef>
              <a:spcAft>
                <a:spcPts val="0"/>
              </a:spcAft>
              <a:buSzPts val="2500"/>
              <a:buNone/>
            </a:pPr>
            <a:r>
              <a:rPr lang="en-US" b="1"/>
              <a:t>Ledger</a:t>
            </a:r>
            <a:r>
              <a:rPr lang="en-US" sz="1800"/>
              <a:t> - A book or other collection of financial accounts of a particular type.</a:t>
            </a:r>
            <a:endParaRPr/>
          </a:p>
          <a:p>
            <a:pPr marL="457200" lvl="0" indent="-228600" algn="l" rtl="0">
              <a:lnSpc>
                <a:spcPct val="90000"/>
              </a:lnSpc>
              <a:spcBef>
                <a:spcPts val="0"/>
              </a:spcBef>
              <a:spcAft>
                <a:spcPts val="0"/>
              </a:spcAft>
              <a:buSzPts val="2500"/>
              <a:buNone/>
            </a:pPr>
            <a:endParaRPr sz="17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0"/>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SzPts val="4000"/>
              <a:buNone/>
            </a:pPr>
            <a:r>
              <a:rPr lang="en-US"/>
              <a:t>Vocabulary</a:t>
            </a:r>
            <a:endParaRPr/>
          </a:p>
        </p:txBody>
      </p:sp>
      <p:sp>
        <p:nvSpPr>
          <p:cNvPr id="75" name="Google Shape;75;p10"/>
          <p:cNvSpPr txBox="1">
            <a:spLocks noGrp="1"/>
          </p:cNvSpPr>
          <p:nvPr>
            <p:ph type="body" idx="1"/>
          </p:nvPr>
        </p:nvSpPr>
        <p:spPr>
          <a:xfrm>
            <a:off x="1046872" y="1172128"/>
            <a:ext cx="10154527" cy="26349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2500"/>
              <a:buNone/>
            </a:pPr>
            <a:endParaRPr b="1"/>
          </a:p>
          <a:p>
            <a:pPr marL="457200" marR="0" lvl="0" indent="-228600" algn="l" rtl="0">
              <a:lnSpc>
                <a:spcPct val="90000"/>
              </a:lnSpc>
              <a:spcBef>
                <a:spcPts val="0"/>
              </a:spcBef>
              <a:spcAft>
                <a:spcPts val="0"/>
              </a:spcAft>
              <a:buClr>
                <a:schemeClr val="dk1"/>
              </a:buClr>
              <a:buSzPts val="2500"/>
              <a:buFont typeface="Arial"/>
              <a:buNone/>
            </a:pPr>
            <a:r>
              <a:rPr lang="en-US" b="1"/>
              <a:t>Line</a:t>
            </a:r>
            <a:r>
              <a:rPr lang="en-US"/>
              <a:t> - </a:t>
            </a:r>
            <a:r>
              <a:rPr lang="en-US" sz="1700"/>
              <a:t>A point moving in space.  Line can vary in width, length, curvature, color, or direction.</a:t>
            </a:r>
            <a:endParaRPr/>
          </a:p>
          <a:p>
            <a:pPr marL="457200" lvl="0" indent="-228600" algn="l" rtl="0">
              <a:lnSpc>
                <a:spcPct val="90000"/>
              </a:lnSpc>
              <a:spcBef>
                <a:spcPts val="0"/>
              </a:spcBef>
              <a:spcAft>
                <a:spcPts val="0"/>
              </a:spcAft>
              <a:buSzPts val="2500"/>
              <a:buNone/>
            </a:pPr>
            <a:endParaRPr b="1"/>
          </a:p>
          <a:p>
            <a:pPr marL="457200" lvl="0" indent="-228600" algn="l" rtl="0">
              <a:lnSpc>
                <a:spcPct val="90000"/>
              </a:lnSpc>
              <a:spcBef>
                <a:spcPts val="0"/>
              </a:spcBef>
              <a:spcAft>
                <a:spcPts val="0"/>
              </a:spcAft>
              <a:buSzPts val="2500"/>
              <a:buNone/>
            </a:pPr>
            <a:r>
              <a:rPr lang="en-US" b="1"/>
              <a:t>Outline</a:t>
            </a:r>
            <a:r>
              <a:rPr lang="en-US"/>
              <a:t> - </a:t>
            </a:r>
            <a:r>
              <a:rPr lang="en-US" sz="1700"/>
              <a:t>A line or set of lines enclosing or indicating the shape of an object in a sketch or diagram.  To draw, trace, or define the outer edge or shape of something.</a:t>
            </a:r>
            <a:endParaRPr/>
          </a:p>
          <a:p>
            <a:pPr marL="457200" lvl="0" indent="-228600" algn="l" rtl="0">
              <a:lnSpc>
                <a:spcPct val="90000"/>
              </a:lnSpc>
              <a:spcBef>
                <a:spcPts val="0"/>
              </a:spcBef>
              <a:spcAft>
                <a:spcPts val="0"/>
              </a:spcAft>
              <a:buSzPts val="2500"/>
              <a:buNone/>
            </a:pPr>
            <a:endParaRPr b="1"/>
          </a:p>
          <a:p>
            <a:pPr marL="457200" lvl="0" indent="-228600" algn="l" rtl="0">
              <a:lnSpc>
                <a:spcPct val="90000"/>
              </a:lnSpc>
              <a:spcBef>
                <a:spcPts val="0"/>
              </a:spcBef>
              <a:spcAft>
                <a:spcPts val="0"/>
              </a:spcAft>
              <a:buSzPts val="2500"/>
              <a:buNone/>
            </a:pPr>
            <a:r>
              <a:rPr lang="en-US" b="1"/>
              <a:t>Perspective</a:t>
            </a:r>
            <a:r>
              <a:rPr lang="en-US"/>
              <a:t> -</a:t>
            </a:r>
            <a:r>
              <a:rPr lang="en-US" sz="1700"/>
              <a:t>A system of rendering the illusion of three-dimensional depth on a flat, two-dimensional surface.</a:t>
            </a:r>
            <a:r>
              <a:rPr lang="en-US" b="1"/>
              <a:t> </a:t>
            </a:r>
            <a:endParaRPr/>
          </a:p>
          <a:p>
            <a:pPr marL="457200" lvl="0" indent="-228600" algn="l" rtl="0">
              <a:lnSpc>
                <a:spcPct val="90000"/>
              </a:lnSpc>
              <a:spcBef>
                <a:spcPts val="0"/>
              </a:spcBef>
              <a:spcAft>
                <a:spcPts val="0"/>
              </a:spcAft>
              <a:buSzPts val="2500"/>
              <a:buNone/>
            </a:pPr>
            <a:endParaRPr b="1"/>
          </a:p>
          <a:p>
            <a:pPr marL="457200" lvl="0" indent="-228600" algn="l" rtl="0">
              <a:lnSpc>
                <a:spcPct val="90000"/>
              </a:lnSpc>
              <a:spcBef>
                <a:spcPts val="0"/>
              </a:spcBef>
              <a:spcAft>
                <a:spcPts val="0"/>
              </a:spcAft>
              <a:buSzPts val="2500"/>
              <a:buNone/>
            </a:pPr>
            <a:r>
              <a:rPr lang="en-US" b="1"/>
              <a:t>Space</a:t>
            </a:r>
            <a:r>
              <a:rPr lang="en-US"/>
              <a:t> - </a:t>
            </a:r>
            <a:r>
              <a:rPr lang="en-US" sz="1700"/>
              <a:t>An area in which objects or images can exist.</a:t>
            </a:r>
            <a:endParaRPr/>
          </a:p>
          <a:p>
            <a:pPr marL="457200" lvl="0" indent="-228600" algn="l" rtl="0">
              <a:lnSpc>
                <a:spcPct val="90000"/>
              </a:lnSpc>
              <a:spcBef>
                <a:spcPts val="0"/>
              </a:spcBef>
              <a:spcAft>
                <a:spcPts val="0"/>
              </a:spcAft>
              <a:buSzPts val="2500"/>
              <a:buNone/>
            </a:pPr>
            <a:endParaRPr b="1"/>
          </a:p>
          <a:p>
            <a:pPr marL="0" lvl="0" indent="0" algn="l" rtl="0">
              <a:lnSpc>
                <a:spcPct val="90000"/>
              </a:lnSpc>
              <a:spcBef>
                <a:spcPts val="0"/>
              </a:spcBef>
              <a:spcAft>
                <a:spcPts val="0"/>
              </a:spcAft>
              <a:buSzPts val="25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ga890ef64bd_0_35"/>
          <p:cNvSpPr txBox="1">
            <a:spLocks noGrp="1"/>
          </p:cNvSpPr>
          <p:nvPr>
            <p:ph type="title"/>
          </p:nvPr>
        </p:nvSpPr>
        <p:spPr>
          <a:xfrm>
            <a:off x="75531" y="166636"/>
            <a:ext cx="12116399" cy="7980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1"/>
              </a:buClr>
              <a:buSzPts val="4000"/>
              <a:buFont typeface="Arial"/>
              <a:buNone/>
            </a:pPr>
            <a:r>
              <a:rPr lang="en-US">
                <a:solidFill>
                  <a:schemeClr val="lt1"/>
                </a:solidFill>
              </a:rPr>
              <a:t>Student Project Materials Needed</a:t>
            </a:r>
            <a:endParaRPr>
              <a:solidFill>
                <a:schemeClr val="lt1"/>
              </a:solidFill>
            </a:endParaRPr>
          </a:p>
          <a:p>
            <a:pPr marL="0" lvl="0" indent="0" algn="ctr" rtl="0">
              <a:lnSpc>
                <a:spcPct val="90000"/>
              </a:lnSpc>
              <a:spcBef>
                <a:spcPts val="0"/>
              </a:spcBef>
              <a:spcAft>
                <a:spcPts val="0"/>
              </a:spcAft>
              <a:buSzPts val="4000"/>
              <a:buNone/>
            </a:pPr>
            <a:endParaRPr/>
          </a:p>
        </p:txBody>
      </p:sp>
      <p:sp>
        <p:nvSpPr>
          <p:cNvPr id="81" name="Google Shape;81;ga890ef64bd_0_35"/>
          <p:cNvSpPr txBox="1">
            <a:spLocks noGrp="1"/>
          </p:cNvSpPr>
          <p:nvPr>
            <p:ph type="body" idx="2"/>
          </p:nvPr>
        </p:nvSpPr>
        <p:spPr>
          <a:xfrm>
            <a:off x="1300874" y="1447800"/>
            <a:ext cx="10154526" cy="5080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90000"/>
              </a:lnSpc>
              <a:spcBef>
                <a:spcPts val="1000"/>
              </a:spcBef>
              <a:spcAft>
                <a:spcPts val="0"/>
              </a:spcAft>
              <a:buClr>
                <a:srgbClr val="000090"/>
              </a:buClr>
              <a:buSzPts val="3200"/>
              <a:buFont typeface="Arial"/>
              <a:buNone/>
            </a:pPr>
            <a:r>
              <a:rPr lang="en-US"/>
              <a:t>Used or old paper (eg. math sheets, maps, documents)</a:t>
            </a:r>
            <a:endParaRPr/>
          </a:p>
          <a:p>
            <a:pPr marL="457200" marR="0" lvl="0" indent="-228600" algn="l" rtl="0">
              <a:lnSpc>
                <a:spcPct val="90000"/>
              </a:lnSpc>
              <a:spcBef>
                <a:spcPts val="1000"/>
              </a:spcBef>
              <a:spcAft>
                <a:spcPts val="0"/>
              </a:spcAft>
              <a:buClr>
                <a:srgbClr val="000090"/>
              </a:buClr>
              <a:buSzPts val="3200"/>
              <a:buFont typeface="Arial"/>
              <a:buNone/>
            </a:pPr>
            <a:r>
              <a:rPr lang="en-US"/>
              <a:t>Pencils</a:t>
            </a:r>
            <a:endParaRPr/>
          </a:p>
          <a:p>
            <a:pPr marL="457200" marR="0" lvl="0" indent="-228600" algn="l" rtl="0">
              <a:lnSpc>
                <a:spcPct val="90000"/>
              </a:lnSpc>
              <a:spcBef>
                <a:spcPts val="1000"/>
              </a:spcBef>
              <a:spcAft>
                <a:spcPts val="0"/>
              </a:spcAft>
              <a:buClr>
                <a:srgbClr val="000090"/>
              </a:buClr>
              <a:buSzPts val="3200"/>
              <a:buFont typeface="Arial"/>
              <a:buNone/>
            </a:pPr>
            <a:r>
              <a:rPr lang="en-US"/>
              <a:t>Erasers</a:t>
            </a:r>
            <a:endParaRPr/>
          </a:p>
          <a:p>
            <a:pPr marL="457200" marR="0" lvl="0" indent="-228600" algn="l" rtl="0">
              <a:lnSpc>
                <a:spcPct val="90000"/>
              </a:lnSpc>
              <a:spcBef>
                <a:spcPts val="1000"/>
              </a:spcBef>
              <a:spcAft>
                <a:spcPts val="0"/>
              </a:spcAft>
              <a:buClr>
                <a:srgbClr val="000090"/>
              </a:buClr>
              <a:buSzPts val="3200"/>
              <a:buFont typeface="Arial"/>
              <a:buNone/>
            </a:pPr>
            <a:r>
              <a:rPr lang="en-US"/>
              <a:t>Colored pencils (red, blue, yellow)</a:t>
            </a:r>
            <a:endParaRPr/>
          </a:p>
          <a:p>
            <a:pPr marL="457200" marR="0" lvl="0" indent="-228600" algn="l" rtl="0">
              <a:lnSpc>
                <a:spcPct val="90000"/>
              </a:lnSpc>
              <a:spcBef>
                <a:spcPts val="1000"/>
              </a:spcBef>
              <a:spcAft>
                <a:spcPts val="0"/>
              </a:spcAft>
              <a:buClr>
                <a:srgbClr val="000090"/>
              </a:buClr>
              <a:buSzPts val="3200"/>
              <a:buFont typeface="Arial"/>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1"/>
          <p:cNvSpPr txBox="1">
            <a:spLocks noGrp="1"/>
          </p:cNvSpPr>
          <p:nvPr>
            <p:ph type="title"/>
          </p:nvPr>
        </p:nvSpPr>
        <p:spPr>
          <a:xfrm>
            <a:off x="1173872" y="-60153"/>
            <a:ext cx="13284199" cy="1117600"/>
          </a:xfrm>
          <a:prstGeom prst="rect">
            <a:avLst/>
          </a:prstGeom>
          <a:noFill/>
          <a:ln>
            <a:noFill/>
          </a:ln>
        </p:spPr>
        <p:txBody>
          <a:bodyPr spcFirstLastPara="1" wrap="square" lIns="91425" tIns="45700" rIns="91425" bIns="45700" anchor="t" anchorCtr="0">
            <a:noAutofit/>
          </a:bodyPr>
          <a:lstStyle/>
          <a:p>
            <a:pPr marL="137160" lvl="0" indent="0" algn="l" rtl="0">
              <a:lnSpc>
                <a:spcPct val="100000"/>
              </a:lnSpc>
              <a:spcBef>
                <a:spcPts val="0"/>
              </a:spcBef>
              <a:spcAft>
                <a:spcPts val="0"/>
              </a:spcAft>
              <a:buSzPts val="3200"/>
              <a:buNone/>
            </a:pPr>
            <a:r>
              <a:rPr lang="en-US" sz="3200">
                <a:solidFill>
                  <a:schemeClr val="lt1"/>
                </a:solidFill>
              </a:rPr>
              <a:t>Key Question #1: How and why was the U.S. reservation</a:t>
            </a:r>
            <a:br>
              <a:rPr lang="en-US" sz="3200">
                <a:solidFill>
                  <a:schemeClr val="lt1"/>
                </a:solidFill>
              </a:rPr>
            </a:br>
            <a:r>
              <a:rPr lang="en-US" sz="3200">
                <a:solidFill>
                  <a:schemeClr val="lt1"/>
                </a:solidFill>
              </a:rPr>
              <a:t> system established?</a:t>
            </a:r>
            <a:endParaRPr sz="3200" u="sng">
              <a:solidFill>
                <a:schemeClr val="lt1"/>
              </a:solidFill>
            </a:endParaRPr>
          </a:p>
        </p:txBody>
      </p:sp>
      <p:sp>
        <p:nvSpPr>
          <p:cNvPr id="87" name="Google Shape;87;p11"/>
          <p:cNvSpPr txBox="1">
            <a:spLocks noGrp="1"/>
          </p:cNvSpPr>
          <p:nvPr>
            <p:ph type="body" idx="2"/>
          </p:nvPr>
        </p:nvSpPr>
        <p:spPr>
          <a:xfrm>
            <a:off x="618560" y="1541276"/>
            <a:ext cx="6445545" cy="587928"/>
          </a:xfrm>
          <a:prstGeom prst="rect">
            <a:avLst/>
          </a:prstGeom>
          <a:noFill/>
          <a:ln>
            <a:noFill/>
          </a:ln>
        </p:spPr>
        <p:txBody>
          <a:bodyPr spcFirstLastPara="1" wrap="square" lIns="91425" tIns="45700" rIns="91425" bIns="45700" anchor="t" anchorCtr="0">
            <a:noAutofit/>
          </a:bodyPr>
          <a:lstStyle/>
          <a:p>
            <a:pPr marL="137160" lvl="0" indent="0" algn="l" rtl="0">
              <a:lnSpc>
                <a:spcPct val="100000"/>
              </a:lnSpc>
              <a:spcBef>
                <a:spcPts val="0"/>
              </a:spcBef>
              <a:spcAft>
                <a:spcPts val="0"/>
              </a:spcAft>
              <a:buSzPts val="3200"/>
              <a:buNone/>
            </a:pPr>
            <a:r>
              <a:rPr lang="en-US">
                <a:solidFill>
                  <a:srgbClr val="000098"/>
                </a:solidFill>
              </a:rPr>
              <a:t>Slides: 9 - 21 </a:t>
            </a:r>
            <a:endParaRPr/>
          </a:p>
          <a:p>
            <a:pPr marL="480060" lvl="0" indent="-342900" algn="l" rtl="0">
              <a:lnSpc>
                <a:spcPct val="100000"/>
              </a:lnSpc>
              <a:spcBef>
                <a:spcPts val="0"/>
              </a:spcBef>
              <a:spcAft>
                <a:spcPts val="0"/>
              </a:spcAft>
              <a:buSzPts val="2500"/>
              <a:buFont typeface="Calibri"/>
              <a:buChar char="-"/>
            </a:pPr>
            <a:r>
              <a:rPr lang="en-US" sz="2500" b="0">
                <a:solidFill>
                  <a:schemeClr val="dk1"/>
                </a:solidFill>
              </a:rPr>
              <a:t>The lifestyle and culture of Plains Indians is described</a:t>
            </a:r>
            <a:endParaRPr/>
          </a:p>
          <a:p>
            <a:pPr marL="480060" lvl="0" indent="-342900" algn="l" rtl="0">
              <a:lnSpc>
                <a:spcPct val="100000"/>
              </a:lnSpc>
              <a:spcBef>
                <a:spcPts val="0"/>
              </a:spcBef>
              <a:spcAft>
                <a:spcPts val="0"/>
              </a:spcAft>
              <a:buSzPts val="2500"/>
              <a:buFont typeface="Calibri"/>
              <a:buChar char="-"/>
            </a:pPr>
            <a:r>
              <a:rPr lang="en-US" sz="2500" b="0">
                <a:solidFill>
                  <a:schemeClr val="dk1"/>
                </a:solidFill>
              </a:rPr>
              <a:t>The movement to move Native Americans to reservations is explored</a:t>
            </a:r>
            <a:endParaRPr/>
          </a:p>
          <a:p>
            <a:pPr marL="480060" lvl="0" indent="-342900" algn="l" rtl="0">
              <a:lnSpc>
                <a:spcPct val="100000"/>
              </a:lnSpc>
              <a:spcBef>
                <a:spcPts val="0"/>
              </a:spcBef>
              <a:spcAft>
                <a:spcPts val="0"/>
              </a:spcAft>
              <a:buSzPts val="2500"/>
              <a:buFont typeface="Calibri"/>
              <a:buChar char="-"/>
            </a:pPr>
            <a:r>
              <a:rPr lang="en-US" sz="2500" b="0">
                <a:solidFill>
                  <a:schemeClr val="dk1"/>
                </a:solidFill>
              </a:rPr>
              <a:t>Students will watch a video from the National Museum of the American Indian that summarizes the displacement of Native Americans “the Trail of Tears”</a:t>
            </a:r>
            <a:endParaRPr/>
          </a:p>
          <a:p>
            <a:pPr marL="137160" lvl="0" indent="0" algn="l" rtl="0">
              <a:lnSpc>
                <a:spcPct val="100000"/>
              </a:lnSpc>
              <a:spcBef>
                <a:spcPts val="0"/>
              </a:spcBef>
              <a:spcAft>
                <a:spcPts val="0"/>
              </a:spcAft>
              <a:buSzPts val="2500"/>
              <a:buNone/>
            </a:pPr>
            <a:endParaRPr sz="2500" b="0">
              <a:solidFill>
                <a:schemeClr val="dk1"/>
              </a:solidFill>
            </a:endParaRPr>
          </a:p>
          <a:p>
            <a:pPr marL="480060" lvl="0" indent="-184150" algn="l" rtl="0">
              <a:lnSpc>
                <a:spcPct val="100000"/>
              </a:lnSpc>
              <a:spcBef>
                <a:spcPts val="0"/>
              </a:spcBef>
              <a:spcAft>
                <a:spcPts val="0"/>
              </a:spcAft>
              <a:buSzPts val="2500"/>
              <a:buFont typeface="Calibri"/>
              <a:buNone/>
            </a:pPr>
            <a:endParaRPr sz="2500">
              <a:solidFill>
                <a:schemeClr val="dk1"/>
              </a:solidFill>
            </a:endParaRPr>
          </a:p>
          <a:p>
            <a:pPr marL="457200" marR="0" lvl="0" indent="-228600" algn="l" rtl="0">
              <a:lnSpc>
                <a:spcPct val="90000"/>
              </a:lnSpc>
              <a:spcBef>
                <a:spcPts val="1000"/>
              </a:spcBef>
              <a:spcAft>
                <a:spcPts val="0"/>
              </a:spcAft>
              <a:buClr>
                <a:srgbClr val="000090"/>
              </a:buClr>
              <a:buSzPts val="3200"/>
              <a:buFont typeface="Arial"/>
              <a:buNone/>
            </a:pPr>
            <a:endParaRPr/>
          </a:p>
        </p:txBody>
      </p:sp>
      <p:pic>
        <p:nvPicPr>
          <p:cNvPr id="88" name="Google Shape;88;p11"/>
          <p:cNvPicPr preferRelativeResize="0"/>
          <p:nvPr/>
        </p:nvPicPr>
        <p:blipFill rotWithShape="1">
          <a:blip r:embed="rId3">
            <a:alphaModFix/>
          </a:blip>
          <a:srcRect/>
          <a:stretch/>
        </p:blipFill>
        <p:spPr>
          <a:xfrm>
            <a:off x="7225469" y="1835240"/>
            <a:ext cx="4727222" cy="3403600"/>
          </a:xfrm>
          <a:prstGeom prst="rect">
            <a:avLst/>
          </a:prstGeom>
          <a:noFill/>
          <a:ln w="2857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4058</Words>
  <Application>Microsoft Office PowerPoint</Application>
  <PresentationFormat>Widescreen</PresentationFormat>
  <Paragraphs>322</Paragraphs>
  <Slides>44</Slides>
  <Notes>44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Calibri</vt:lpstr>
      <vt:lpstr>Proxima Nova</vt:lpstr>
      <vt:lpstr>Noto Sans Symbols</vt:lpstr>
      <vt:lpstr>Arial</vt:lpstr>
      <vt:lpstr>Office Theme</vt:lpstr>
      <vt:lpstr>PowerPoint Presentation</vt:lpstr>
      <vt:lpstr>Fifth Grade: Unit Organization </vt:lpstr>
      <vt:lpstr>Fifth Grade: Unit Organization </vt:lpstr>
      <vt:lpstr>PowerPoint Presentation</vt:lpstr>
      <vt:lpstr>Standards</vt:lpstr>
      <vt:lpstr>Vocabulary</vt:lpstr>
      <vt:lpstr>Vocabulary</vt:lpstr>
      <vt:lpstr>Student Project Materials Needed </vt:lpstr>
      <vt:lpstr>Key Question #1: How and why was the U.S. reservation  system established?</vt:lpstr>
      <vt:lpstr>From Removal to Reservation</vt:lpstr>
      <vt:lpstr>From Removal to Reservation</vt:lpstr>
      <vt:lpstr>From Removal to Reservation </vt:lpstr>
      <vt:lpstr>From Removal to Reservation </vt:lpstr>
      <vt:lpstr>From Removal to Reservation </vt:lpstr>
      <vt:lpstr>From Removal to Reservation </vt:lpstr>
      <vt:lpstr>From Removal to Reservation</vt:lpstr>
      <vt:lpstr>From Removal to Reservation</vt:lpstr>
      <vt:lpstr>The Trail of Tears</vt:lpstr>
      <vt:lpstr>The Trail of Tears</vt:lpstr>
      <vt:lpstr>From Removal to Reservation</vt:lpstr>
      <vt:lpstr>Assessment </vt:lpstr>
      <vt:lpstr>Key Questions #2: What was significant to the culture of the Plains Indians?</vt:lpstr>
      <vt:lpstr>Key Questions #2: What was significant to the culture of the Plains Indians?</vt:lpstr>
      <vt:lpstr>Plains and California Indians Comparison</vt:lpstr>
      <vt:lpstr>Key Question #3: What are Characteristics of Ledger Art?</vt:lpstr>
      <vt:lpstr>What is Ledger Art</vt:lpstr>
      <vt:lpstr>What is Ledger Art</vt:lpstr>
      <vt:lpstr>Subjects of Ledger Art</vt:lpstr>
      <vt:lpstr>Subjects of Ledger Art</vt:lpstr>
      <vt:lpstr>Subjects of Ledger Art</vt:lpstr>
      <vt:lpstr>Subjects of Ledger Art</vt:lpstr>
      <vt:lpstr>Subjects of Ledger Art</vt:lpstr>
      <vt:lpstr>Subjects of Ledger Art</vt:lpstr>
      <vt:lpstr>Assessment </vt:lpstr>
      <vt:lpstr>Style Characteristics of Ledger Art</vt:lpstr>
      <vt:lpstr>Key Question #4: What subjects are important to Your Culture?</vt:lpstr>
      <vt:lpstr>Key Question #4: What subjects are important to Your Culture?</vt:lpstr>
      <vt:lpstr>Student Project: Create a Personal Ledger Drawing</vt:lpstr>
      <vt:lpstr>Create a Personal Ledger Drawing </vt:lpstr>
      <vt:lpstr>Create a Personal Ledger Drawing</vt:lpstr>
      <vt:lpstr>Create a Personal Ledger Drawing</vt:lpstr>
      <vt:lpstr>Grading Rubric</vt:lpstr>
      <vt:lpstr>Distance Learning Accommodations </vt:lpstr>
      <vt:lpstr>Close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Jessica Mapes</cp:lastModifiedBy>
  <cp:revision>1</cp:revision>
  <dcterms:created xsi:type="dcterms:W3CDTF">2019-11-15T18:15:52Z</dcterms:created>
  <dcterms:modified xsi:type="dcterms:W3CDTF">2021-06-18T20:11:28Z</dcterms:modified>
</cp:coreProperties>
</file>