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2192000" cy="6858000"/>
  <p:notesSz cx="6858000" cy="9144000"/>
  <p:embeddedFontLst>
    <p:embeddedFont>
      <p:font typeface="Calibri" panose="020F0502020204030204" pitchFamily="34" charset="0"/>
      <p:regular r:id="rId55"/>
      <p:bold r:id="rId56"/>
      <p:italic r:id="rId57"/>
      <p:boldItalic r:id="rId58"/>
    </p:embeddedFont>
    <p:embeddedFont>
      <p:font typeface="Roboto" panose="020B0604020202020204"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3" roundtripDataSignature="AMtx7mhUNYXGG1Y9Cb4HSsI7AsOEarhcZ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1.fntdata"/><Relationship Id="rId63"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en.wikipedia.org/wiki/Annexation" TargetMode="External"/><Relationship Id="rId3" Type="http://schemas.openxmlformats.org/officeDocument/2006/relationships/hyperlink" Target="https://www.metmuseum.org/art/collection/search/544449" TargetMode="External"/><Relationship Id="rId7" Type="http://schemas.openxmlformats.org/officeDocument/2006/relationships/hyperlink" Target="https://en.wikipedia.org/wiki/First_Dynasty_of_Egypt" TargetMode="External"/><Relationship Id="rId12" Type="http://schemas.openxmlformats.org/officeDocument/2006/relationships/hyperlink" Target="https://en.wikipedia.org/wiki/Maat"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en.wikipedia.org/wiki/Ancient_Egypt" TargetMode="External"/><Relationship Id="rId11" Type="http://schemas.openxmlformats.org/officeDocument/2006/relationships/hyperlink" Target="https://en.wikipedia.org/wiki/Commander-in-chief" TargetMode="External"/><Relationship Id="rId5" Type="http://schemas.openxmlformats.org/officeDocument/2006/relationships/hyperlink" Target="https://en.wikipedia.org/wiki/Monarch" TargetMode="External"/><Relationship Id="rId10" Type="http://schemas.openxmlformats.org/officeDocument/2006/relationships/hyperlink" Target="https://en.wikipedia.org/wiki/Ancient_Egyptian_religion" TargetMode="External"/><Relationship Id="rId4" Type="http://schemas.openxmlformats.org/officeDocument/2006/relationships/hyperlink" Target="https://en.wikipedia.org/wiki/Vernacular" TargetMode="External"/><Relationship Id="rId9" Type="http://schemas.openxmlformats.org/officeDocument/2006/relationships/hyperlink" Target="https://en.wikipedia.org/wiki/Roman_Empire"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metmuseum.org/art/collection/search/544449"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en.wikipedia.org/wiki/Giza_pyramid_complex" TargetMode="External"/><Relationship Id="rId3" Type="http://schemas.openxmlformats.org/officeDocument/2006/relationships/hyperlink" Target="https://en.wikipedia.org/wiki/Pharaoh" TargetMode="External"/><Relationship Id="rId7" Type="http://schemas.openxmlformats.org/officeDocument/2006/relationships/hyperlink" Target="https://en.wikipedia.org/wiki/Cairo,_Egypt"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en.wikipedia.org/wiki/Giza_Plateau" TargetMode="External"/><Relationship Id="rId5" Type="http://schemas.openxmlformats.org/officeDocument/2006/relationships/hyperlink" Target="https://en.wikipedia.org/wiki/Middle_Kingdom_of_Egypt" TargetMode="External"/><Relationship Id="rId10" Type="http://schemas.openxmlformats.org/officeDocument/2006/relationships/hyperlink" Target="https://en.wikipedia.org/wiki/Seven_Wonders_of_the_Ancient_World" TargetMode="External"/><Relationship Id="rId4" Type="http://schemas.openxmlformats.org/officeDocument/2006/relationships/hyperlink" Target="https://en.wikipedia.org/wiki/Old_Kingdom_of_Egypt" TargetMode="External"/><Relationship Id="rId9" Type="http://schemas.openxmlformats.org/officeDocument/2006/relationships/hyperlink" Target="https://en.wikipedia.org/wiki/Pyramid_of_Khufu"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en.wikipedia.org/wiki/Areopagus"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en.wikipedia.org/wiki/Leo_von_Klenze"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nps.gov/nama/learn/news/lincolnbirthday18.ht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metmuseum.org/art/collection/search/544449"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artfulartsyamy.wordpress.com/2014/10/30/the-best-arted-medieval-castle-steam-project-in-the-world/"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en.wikipedia.org/wiki/Monarch" TargetMode="External"/><Relationship Id="rId13" Type="http://schemas.openxmlformats.org/officeDocument/2006/relationships/hyperlink" Target="https://en.wikipedia.org/wiki/Pharaoh#cite_note-4" TargetMode="External"/><Relationship Id="rId18" Type="http://schemas.openxmlformats.org/officeDocument/2006/relationships/hyperlink" Target="https://en.wikipedia.org/wiki/Horus_name" TargetMode="External"/><Relationship Id="rId26" Type="http://schemas.openxmlformats.org/officeDocument/2006/relationships/hyperlink" Target="https://en.wikipedia.org/wiki/Maat" TargetMode="External"/><Relationship Id="rId3" Type="http://schemas.openxmlformats.org/officeDocument/2006/relationships/hyperlink" Target="https://www.metmuseum.org/art/collection/search/544449" TargetMode="External"/><Relationship Id="rId21" Type="http://schemas.openxmlformats.org/officeDocument/2006/relationships/hyperlink" Target="https://en.wikipedia.org/wiki/Two_Ladies#Nebty_name" TargetMode="External"/><Relationship Id="rId7" Type="http://schemas.openxmlformats.org/officeDocument/2006/relationships/hyperlink" Target="https://en.wikipedia.org/wiki/Vernacular" TargetMode="External"/><Relationship Id="rId12" Type="http://schemas.openxmlformats.org/officeDocument/2006/relationships/hyperlink" Target="https://en.wikipedia.org/wiki/Roman_Empire" TargetMode="External"/><Relationship Id="rId17" Type="http://schemas.openxmlformats.org/officeDocument/2006/relationships/hyperlink" Target="https://en.wikipedia.org/wiki/Ancient_Egyptian_royal_titulary" TargetMode="External"/><Relationship Id="rId25" Type="http://schemas.openxmlformats.org/officeDocument/2006/relationships/hyperlink" Target="https://en.wikipedia.org/wiki/Pharaoh#cite_note-5" TargetMode="External"/><Relationship Id="rId2" Type="http://schemas.openxmlformats.org/officeDocument/2006/relationships/slide" Target="../slides/slide8.xml"/><Relationship Id="rId16" Type="http://schemas.openxmlformats.org/officeDocument/2006/relationships/hyperlink" Target="https://en.wikipedia.org/wiki/Eighteenth_Dynasty" TargetMode="External"/><Relationship Id="rId20" Type="http://schemas.openxmlformats.org/officeDocument/2006/relationships/hyperlink" Target="https://en.wiktionary.org/wiki/nswt-bjtj" TargetMode="External"/><Relationship Id="rId1" Type="http://schemas.openxmlformats.org/officeDocument/2006/relationships/notesMaster" Target="../notesMasters/notesMaster1.xml"/><Relationship Id="rId6" Type="http://schemas.openxmlformats.org/officeDocument/2006/relationships/hyperlink" Target="https://en.wikipedia.org/wiki/Coptic_language" TargetMode="External"/><Relationship Id="rId11" Type="http://schemas.openxmlformats.org/officeDocument/2006/relationships/hyperlink" Target="https://en.wikipedia.org/wiki/Annexation" TargetMode="External"/><Relationship Id="rId24" Type="http://schemas.openxmlformats.org/officeDocument/2006/relationships/hyperlink" Target="https://en.wikipedia.org/wiki/Commander-in-chief" TargetMode="External"/><Relationship Id="rId5" Type="http://schemas.openxmlformats.org/officeDocument/2006/relationships/hyperlink" Target="https://en.wikipedia.org/wiki/Pharaoh#cite_note-3" TargetMode="External"/><Relationship Id="rId15" Type="http://schemas.openxmlformats.org/officeDocument/2006/relationships/hyperlink" Target="https://en.wikipedia.org/wiki/Nineteenth_dynasty_of_Egypt" TargetMode="External"/><Relationship Id="rId23" Type="http://schemas.openxmlformats.org/officeDocument/2006/relationships/hyperlink" Target="https://en.wikipedia.org/wiki/Ancient_Egyptian_religion" TargetMode="External"/><Relationship Id="rId10" Type="http://schemas.openxmlformats.org/officeDocument/2006/relationships/hyperlink" Target="https://en.wikipedia.org/wiki/First_Dynasty_of_Egypt" TargetMode="External"/><Relationship Id="rId19" Type="http://schemas.openxmlformats.org/officeDocument/2006/relationships/hyperlink" Target="https://en.wikipedia.org/wiki/Prenomen_(Ancient_Egypt)" TargetMode="External"/><Relationship Id="rId4" Type="http://schemas.openxmlformats.org/officeDocument/2006/relationships/hyperlink" Target="https://en.wikipedia.org/wiki/Help:IPA/English" TargetMode="External"/><Relationship Id="rId9" Type="http://schemas.openxmlformats.org/officeDocument/2006/relationships/hyperlink" Target="https://en.wikipedia.org/wiki/Ancient_Egypt" TargetMode="External"/><Relationship Id="rId14" Type="http://schemas.openxmlformats.org/officeDocument/2006/relationships/hyperlink" Target="https://en.wikipedia.org/wiki/Merneptah" TargetMode="External"/><Relationship Id="rId22" Type="http://schemas.openxmlformats.org/officeDocument/2006/relationships/hyperlink" Target="https://en.wiktionary.org/wiki/nbtj" TargetMode="External"/><Relationship Id="rId27" Type="http://schemas.openxmlformats.org/officeDocument/2006/relationships/hyperlink" Target="https://en.wiktionary.org/wiki/m%EA%9C%A3%EA%9C%A5t#Egyptian" TargetMode="Externa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en.wikipedia.org/wiki/Annexation" TargetMode="External"/><Relationship Id="rId3" Type="http://schemas.openxmlformats.org/officeDocument/2006/relationships/hyperlink" Target="https://www.metmuseum.org/art/collection/search/544449" TargetMode="External"/><Relationship Id="rId7" Type="http://schemas.openxmlformats.org/officeDocument/2006/relationships/hyperlink" Target="https://en.wikipedia.org/wiki/First_Dynasty_of_Egypt" TargetMode="External"/><Relationship Id="rId12" Type="http://schemas.openxmlformats.org/officeDocument/2006/relationships/hyperlink" Target="https://en.wikipedia.org/wiki/Maa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n.wikipedia.org/wiki/Ancient_Egypt" TargetMode="External"/><Relationship Id="rId11" Type="http://schemas.openxmlformats.org/officeDocument/2006/relationships/hyperlink" Target="https://en.wikipedia.org/wiki/Commander-in-chief" TargetMode="External"/><Relationship Id="rId5" Type="http://schemas.openxmlformats.org/officeDocument/2006/relationships/hyperlink" Target="https://en.wikipedia.org/wiki/Monarch" TargetMode="External"/><Relationship Id="rId10" Type="http://schemas.openxmlformats.org/officeDocument/2006/relationships/hyperlink" Target="https://en.wikipedia.org/wiki/Ancient_Egyptian_religion" TargetMode="External"/><Relationship Id="rId4" Type="http://schemas.openxmlformats.org/officeDocument/2006/relationships/hyperlink" Target="https://en.wikipedia.org/wiki/Vernacular" TargetMode="External"/><Relationship Id="rId9" Type="http://schemas.openxmlformats.org/officeDocument/2006/relationships/hyperlink" Target="https://en.wikipedia.org/wiki/Roman_Empir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 name="Google Shape;33;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US" sz="1100" b="1" i="0" u="none" strike="noStrike" cap="none">
                <a:solidFill>
                  <a:schemeClr val="dk1"/>
                </a:solidFill>
                <a:latin typeface="Arial"/>
                <a:ea typeface="Arial"/>
                <a:cs typeface="Arial"/>
                <a:sym typeface="Arial"/>
              </a:rPr>
              <a:t>Image Source: </a:t>
            </a:r>
            <a:r>
              <a:rPr lang="en-US" b="1" u="sng">
                <a:solidFill>
                  <a:srgbClr val="0563C1"/>
                </a:solidFill>
                <a:hlinkClick r:id="rId3">
                  <a:extLst>
                    <a:ext uri="{A12FA001-AC4F-418D-AE19-62706E023703}">
                      <ahyp:hlinkClr xmlns:ahyp="http://schemas.microsoft.com/office/drawing/2018/hyperlinkcolor" val="tx"/>
                    </a:ext>
                  </a:extLst>
                </a:hlinkClick>
              </a:rPr>
              <a:t>https://www.metmuseum.org/art/collection/search/544449</a:t>
            </a:r>
            <a:endParaRPr>
              <a:solidFill>
                <a:schemeClr val="dk1"/>
              </a:solidFill>
            </a:endParaRPr>
          </a:p>
          <a:p>
            <a:pPr marL="0" lvl="0" indent="0" algn="l" rtl="0">
              <a:lnSpc>
                <a:spcPct val="100000"/>
              </a:lnSpc>
              <a:spcBef>
                <a:spcPts val="0"/>
              </a:spcBef>
              <a:spcAft>
                <a:spcPts val="0"/>
              </a:spcAft>
              <a:buSzPts val="1100"/>
              <a:buFont typeface="Arial"/>
              <a:buNone/>
            </a:pPr>
            <a:r>
              <a:rPr lang="en-US" sz="1100" b="1" i="0" u="none" strike="noStrike" cap="none">
                <a:solidFill>
                  <a:schemeClr val="dk1"/>
                </a:solidFill>
                <a:latin typeface="Arial"/>
                <a:ea typeface="Arial"/>
                <a:cs typeface="Arial"/>
                <a:sym typeface="Arial"/>
              </a:rPr>
              <a:t>Teacher: </a:t>
            </a:r>
            <a:r>
              <a:rPr lang="en-US" sz="1100" b="0" i="0" u="none" strike="noStrike" cap="none">
                <a:solidFill>
                  <a:schemeClr val="dk1"/>
                </a:solidFill>
                <a:latin typeface="Arial"/>
                <a:ea typeface="Arial"/>
                <a:cs typeface="Arial"/>
                <a:sym typeface="Arial"/>
              </a:rPr>
              <a:t>Share this information on the role of the Pharaoh. Pharaoh is the </a:t>
            </a:r>
            <a:r>
              <a:rPr lang="en-US" sz="11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common title</a:t>
            </a:r>
            <a:r>
              <a:rPr lang="en-US" sz="1100" b="0" i="0" u="none" strike="noStrike" cap="none">
                <a:solidFill>
                  <a:schemeClr val="dk1"/>
                </a:solidFill>
                <a:latin typeface="Arial"/>
                <a:ea typeface="Arial"/>
                <a:cs typeface="Arial"/>
                <a:sym typeface="Arial"/>
              </a:rPr>
              <a:t> now used for the </a:t>
            </a:r>
            <a:r>
              <a:rPr lang="en-US" sz="1100" b="0" i="0" u="sng" strike="noStrike" cap="non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monarchs</a:t>
            </a:r>
            <a:r>
              <a:rPr lang="en-US" sz="1100" b="0" i="0" u="none" strike="noStrike" cap="none">
                <a:solidFill>
                  <a:schemeClr val="dk1"/>
                </a:solidFill>
                <a:latin typeface="Arial"/>
                <a:ea typeface="Arial"/>
                <a:cs typeface="Arial"/>
                <a:sym typeface="Arial"/>
              </a:rPr>
              <a:t> of </a:t>
            </a:r>
            <a:r>
              <a:rPr lang="en-US" sz="1100" b="0" i="0"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ancient Egypt</a:t>
            </a:r>
            <a:r>
              <a:rPr lang="en-US" sz="1100" b="0" i="0" u="none" strike="noStrike" cap="none">
                <a:solidFill>
                  <a:schemeClr val="dk1"/>
                </a:solidFill>
                <a:latin typeface="Arial"/>
                <a:ea typeface="Arial"/>
                <a:cs typeface="Arial"/>
                <a:sym typeface="Arial"/>
              </a:rPr>
              <a:t> from the </a:t>
            </a:r>
            <a:r>
              <a:rPr lang="en-US" sz="1100" b="0" i="0" u="sng" strike="noStrike" cap="none">
                <a:solidFill>
                  <a:schemeClr val="dk1"/>
                </a:solidFill>
                <a:latin typeface="Arial"/>
                <a:ea typeface="Arial"/>
                <a:cs typeface="Arial"/>
                <a:sym typeface="Arial"/>
                <a:hlinkClick r:id="rId7">
                  <a:extLst>
                    <a:ext uri="{A12FA001-AC4F-418D-AE19-62706E023703}">
                      <ahyp:hlinkClr xmlns:ahyp="http://schemas.microsoft.com/office/drawing/2018/hyperlinkcolor" val="tx"/>
                    </a:ext>
                  </a:extLst>
                </a:hlinkClick>
              </a:rPr>
              <a:t>First Dynasty</a:t>
            </a:r>
            <a:r>
              <a:rPr lang="en-US" sz="1100" b="0" i="0" u="none" strike="noStrike" cap="none">
                <a:solidFill>
                  <a:schemeClr val="dk1"/>
                </a:solidFill>
                <a:latin typeface="Arial"/>
                <a:ea typeface="Arial"/>
                <a:cs typeface="Arial"/>
                <a:sym typeface="Arial"/>
              </a:rPr>
              <a:t> (c. 3150 BCE) until the </a:t>
            </a:r>
            <a:r>
              <a:rPr lang="en-US" sz="1100" b="0" i="0" u="sng" strike="noStrike" cap="none">
                <a:solidFill>
                  <a:schemeClr val="dk1"/>
                </a:solidFill>
                <a:latin typeface="Arial"/>
                <a:ea typeface="Arial"/>
                <a:cs typeface="Arial"/>
                <a:sym typeface="Arial"/>
                <a:hlinkClick r:id="rId8">
                  <a:extLst>
                    <a:ext uri="{A12FA001-AC4F-418D-AE19-62706E023703}">
                      <ahyp:hlinkClr xmlns:ahyp="http://schemas.microsoft.com/office/drawing/2018/hyperlinkcolor" val="tx"/>
                    </a:ext>
                  </a:extLst>
                </a:hlinkClick>
              </a:rPr>
              <a:t>annexation</a:t>
            </a:r>
            <a:r>
              <a:rPr lang="en-US" sz="1100" b="0" i="0" u="none" strike="noStrike" cap="none">
                <a:solidFill>
                  <a:schemeClr val="dk1"/>
                </a:solidFill>
                <a:latin typeface="Arial"/>
                <a:ea typeface="Arial"/>
                <a:cs typeface="Arial"/>
                <a:sym typeface="Arial"/>
              </a:rPr>
              <a:t> of Egypt by the </a:t>
            </a:r>
            <a:r>
              <a:rPr lang="en-US" sz="1100" b="0" i="0" u="sng" strike="noStrike" cap="none">
                <a:solidFill>
                  <a:schemeClr val="dk1"/>
                </a:solidFill>
                <a:latin typeface="Arial"/>
                <a:ea typeface="Arial"/>
                <a:cs typeface="Arial"/>
                <a:sym typeface="Arial"/>
                <a:hlinkClick r:id="rId9">
                  <a:extLst>
                    <a:ext uri="{A12FA001-AC4F-418D-AE19-62706E023703}">
                      <ahyp:hlinkClr xmlns:ahyp="http://schemas.microsoft.com/office/drawing/2018/hyperlinkcolor" val="tx"/>
                    </a:ext>
                  </a:extLst>
                </a:hlinkClick>
              </a:rPr>
              <a:t>Roman Empire</a:t>
            </a:r>
            <a:r>
              <a:rPr lang="en-US" sz="1100" b="0" i="0" u="none" strike="noStrike" cap="none">
                <a:solidFill>
                  <a:schemeClr val="dk1"/>
                </a:solidFill>
                <a:latin typeface="Arial"/>
                <a:ea typeface="Arial"/>
                <a:cs typeface="Arial"/>
                <a:sym typeface="Arial"/>
              </a:rPr>
              <a:t> in 30 BCE. In Egyptian society, </a:t>
            </a:r>
            <a:r>
              <a:rPr lang="en-US" sz="1100" b="0" i="0" u="sng" strike="noStrike" cap="none">
                <a:solidFill>
                  <a:schemeClr val="dk1"/>
                </a:solidFill>
                <a:latin typeface="Arial"/>
                <a:ea typeface="Arial"/>
                <a:cs typeface="Arial"/>
                <a:sym typeface="Arial"/>
                <a:hlinkClick r:id="rId10">
                  <a:extLst>
                    <a:ext uri="{A12FA001-AC4F-418D-AE19-62706E023703}">
                      <ahyp:hlinkClr xmlns:ahyp="http://schemas.microsoft.com/office/drawing/2018/hyperlinkcolor" val="tx"/>
                    </a:ext>
                  </a:extLst>
                </a:hlinkClick>
              </a:rPr>
              <a:t>religion</a:t>
            </a:r>
            <a:r>
              <a:rPr lang="en-US" sz="1100" b="0" i="0" u="none" strike="noStrike" cap="none">
                <a:solidFill>
                  <a:schemeClr val="dk1"/>
                </a:solidFill>
                <a:latin typeface="Arial"/>
                <a:ea typeface="Arial"/>
                <a:cs typeface="Arial"/>
                <a:sym typeface="Arial"/>
              </a:rPr>
              <a:t> was central to everyday life. One of the roles of the pharaoh was as an intermediary between the deities and the people. The pharaoh thus deputised for the deities in a role that was both as civil and religious administrator. The pharaoh owned all of the land in Egypt, enacted laws, collected taxes, and defended Egypt from invaders as the </a:t>
            </a:r>
            <a:r>
              <a:rPr lang="en-US" sz="1100" b="0" i="0" u="sng" strike="noStrike" cap="none">
                <a:solidFill>
                  <a:schemeClr val="dk1"/>
                </a:solidFill>
                <a:latin typeface="Arial"/>
                <a:ea typeface="Arial"/>
                <a:cs typeface="Arial"/>
                <a:sym typeface="Arial"/>
                <a:hlinkClick r:id="rId11">
                  <a:extLst>
                    <a:ext uri="{A12FA001-AC4F-418D-AE19-62706E023703}">
                      <ahyp:hlinkClr xmlns:ahyp="http://schemas.microsoft.com/office/drawing/2018/hyperlinkcolor" val="tx"/>
                    </a:ext>
                  </a:extLst>
                </a:hlinkClick>
              </a:rPr>
              <a:t>commander-in-chief</a:t>
            </a:r>
            <a:r>
              <a:rPr lang="en-US" sz="1100" b="0" i="0" u="none" strike="noStrike" cap="none">
                <a:solidFill>
                  <a:schemeClr val="dk1"/>
                </a:solidFill>
                <a:latin typeface="Arial"/>
                <a:ea typeface="Arial"/>
                <a:cs typeface="Arial"/>
                <a:sym typeface="Arial"/>
              </a:rPr>
              <a:t> of the army.</a:t>
            </a:r>
            <a:r>
              <a:rPr lang="en-US" sz="1100" b="0" i="0" u="none" strike="noStrike" cap="none" baseline="30000">
                <a:solidFill>
                  <a:schemeClr val="dk1"/>
                </a:solidFill>
                <a:latin typeface="Arial"/>
                <a:ea typeface="Arial"/>
                <a:cs typeface="Arial"/>
                <a:sym typeface="Arial"/>
              </a:rPr>
              <a:t> </a:t>
            </a:r>
            <a:r>
              <a:rPr lang="en-US" sz="1100" b="0" i="0" u="none" strike="noStrike" cap="none">
                <a:solidFill>
                  <a:schemeClr val="dk1"/>
                </a:solidFill>
                <a:latin typeface="Arial"/>
                <a:ea typeface="Arial"/>
                <a:cs typeface="Arial"/>
                <a:sym typeface="Arial"/>
              </a:rPr>
              <a:t>Religiously, the pharaoh officiated over religious ceremonies and chose the sites of new temples. The pharaoh was responsible for maintaining </a:t>
            </a:r>
            <a:r>
              <a:rPr lang="en-US" sz="1100" b="0" i="0" u="sng" strike="noStrike" cap="none">
                <a:solidFill>
                  <a:schemeClr val="dk1"/>
                </a:solidFill>
                <a:latin typeface="Arial"/>
                <a:ea typeface="Arial"/>
                <a:cs typeface="Arial"/>
                <a:sym typeface="Arial"/>
                <a:hlinkClick r:id="rId12">
                  <a:extLst>
                    <a:ext uri="{A12FA001-AC4F-418D-AE19-62706E023703}">
                      <ahyp:hlinkClr xmlns:ahyp="http://schemas.microsoft.com/office/drawing/2018/hyperlinkcolor" val="tx"/>
                    </a:ext>
                  </a:extLst>
                </a:hlinkClick>
              </a:rPr>
              <a:t>Maat</a:t>
            </a:r>
            <a:r>
              <a:rPr lang="en-US" sz="1100" b="0" i="0" u="none" strike="noStrike" cap="none">
                <a:solidFill>
                  <a:schemeClr val="dk1"/>
                </a:solidFill>
                <a:latin typeface="Arial"/>
                <a:ea typeface="Arial"/>
                <a:cs typeface="Arial"/>
                <a:sym typeface="Arial"/>
              </a:rPr>
              <a:t>  or cosmic order, balance, and justice, and part of this included going to war when necessary to defend the country or attacking others when it was believed that this would contribute to Maat, such as to obtain resources. </a:t>
            </a:r>
            <a:r>
              <a:rPr lang="en-US" sz="1100" b="1" i="0" u="none" strike="noStrike" cap="none">
                <a:solidFill>
                  <a:schemeClr val="dk1"/>
                </a:solidFill>
                <a:latin typeface="Arial"/>
                <a:ea typeface="Arial"/>
                <a:cs typeface="Arial"/>
                <a:sym typeface="Arial"/>
              </a:rPr>
              <a:t>Text Source: Wikepedia</a:t>
            </a:r>
            <a:endParaRPr sz="1100" b="1"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100"/>
              <a:buFont typeface="Arial"/>
              <a:buNone/>
            </a:pPr>
            <a:r>
              <a:rPr lang="en-US" b="1">
                <a:solidFill>
                  <a:schemeClr val="dk1"/>
                </a:solidFill>
              </a:rPr>
              <a:t> </a:t>
            </a:r>
            <a:endParaRPr b="1">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 name="Google Shape;9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Font typeface="Arial"/>
              <a:buNone/>
            </a:pPr>
            <a:r>
              <a:rPr lang="en-US" sz="1100" b="0" i="0" u="none" strike="noStrike" cap="none">
                <a:solidFill>
                  <a:srgbClr val="000000"/>
                </a:solidFill>
                <a:latin typeface="Arial"/>
                <a:ea typeface="Arial"/>
                <a:cs typeface="Arial"/>
                <a:sym typeface="Arial"/>
              </a:rPr>
              <a:t>After a class discussion, share the interpretation of the Hatshepsut statue’s visual cues.</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Font typeface="Arial"/>
              <a:buNone/>
            </a:pPr>
            <a:r>
              <a:rPr lang="en-US" u="sng">
                <a:solidFill>
                  <a:schemeClr val="hlink"/>
                </a:solidFill>
                <a:hlinkClick r:id="rId3"/>
              </a:rPr>
              <a:t>https://www.metmuseum.org/art/collection/search/544449</a:t>
            </a:r>
            <a:r>
              <a:rPr lang="en-US"/>
              <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 name="Google Shape;10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100" b="1" i="0" u="none" strike="noStrike" cap="none">
                <a:solidFill>
                  <a:srgbClr val="000000"/>
                </a:solidFill>
                <a:latin typeface="Arial"/>
                <a:ea typeface="Arial"/>
                <a:cs typeface="Arial"/>
                <a:sym typeface="Arial"/>
              </a:rPr>
              <a:t>Image and text source: Wikepedia.</a:t>
            </a:r>
            <a:r>
              <a:rPr lang="en-US" sz="1100" b="0" i="0" u="none" strike="noStrike" cap="none">
                <a:solidFill>
                  <a:srgbClr val="000000"/>
                </a:solidFill>
                <a:latin typeface="Arial"/>
                <a:ea typeface="Arial"/>
                <a:cs typeface="Arial"/>
                <a:sym typeface="Arial"/>
              </a:rPr>
              <a:t> Most were built as tombs for the country's </a:t>
            </a:r>
            <a:r>
              <a:rPr lang="en-US"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pharaohs</a:t>
            </a:r>
            <a:r>
              <a:rPr lang="en-US" sz="1100" b="0" i="0" u="none" strike="noStrike" cap="none">
                <a:solidFill>
                  <a:srgbClr val="000000"/>
                </a:solidFill>
                <a:latin typeface="Arial"/>
                <a:ea typeface="Arial"/>
                <a:cs typeface="Arial"/>
                <a:sym typeface="Arial"/>
              </a:rPr>
              <a:t> and their consorts during the </a:t>
            </a:r>
            <a:r>
              <a:rPr lang="en-US"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Old</a:t>
            </a:r>
            <a:r>
              <a:rPr lang="en-US" sz="1100" b="0" i="0" u="none" strike="noStrike" cap="none">
                <a:solidFill>
                  <a:srgbClr val="000000"/>
                </a:solidFill>
                <a:latin typeface="Arial"/>
                <a:ea typeface="Arial"/>
                <a:cs typeface="Arial"/>
                <a:sym typeface="Arial"/>
              </a:rPr>
              <a:t> and </a:t>
            </a:r>
            <a:r>
              <a:rPr lang="en-US" sz="1100" b="0" i="0" u="sng" strike="noStrike" cap="none">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Middle Kingdom</a:t>
            </a:r>
            <a:r>
              <a:rPr lang="en-US" sz="1100" b="0" i="0" u="none" strike="noStrike" cap="none">
                <a:solidFill>
                  <a:srgbClr val="000000"/>
                </a:solidFill>
                <a:latin typeface="Arial"/>
                <a:ea typeface="Arial"/>
                <a:cs typeface="Arial"/>
                <a:sym typeface="Arial"/>
              </a:rPr>
              <a:t> periods. The most famous Egyptian pyramids are those found at </a:t>
            </a:r>
            <a:r>
              <a:rPr lang="en-US" sz="1100" b="0" i="0" u="sng" strike="noStrike" cap="none">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Giza</a:t>
            </a:r>
            <a:r>
              <a:rPr lang="en-US" sz="1100" b="0" i="0" u="none" strike="noStrike" cap="none">
                <a:solidFill>
                  <a:srgbClr val="000000"/>
                </a:solidFill>
                <a:latin typeface="Arial"/>
                <a:ea typeface="Arial"/>
                <a:cs typeface="Arial"/>
                <a:sym typeface="Arial"/>
              </a:rPr>
              <a:t>, on the outskirts of </a:t>
            </a:r>
            <a:r>
              <a:rPr lang="en-US" sz="1100" b="0"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Cairo</a:t>
            </a:r>
            <a:r>
              <a:rPr lang="en-US" sz="1100" b="0" i="0" u="none" strike="noStrike" cap="none">
                <a:solidFill>
                  <a:srgbClr val="000000"/>
                </a:solidFill>
                <a:latin typeface="Arial"/>
                <a:ea typeface="Arial"/>
                <a:cs typeface="Arial"/>
                <a:sym typeface="Arial"/>
              </a:rPr>
              <a:t>. Several of the </a:t>
            </a:r>
            <a:r>
              <a:rPr lang="en-US" sz="1100" b="0" i="0" u="sng" strike="noStrike" cap="none">
                <a:solidFill>
                  <a:srgbClr val="000000"/>
                </a:solidFill>
                <a:latin typeface="Arial"/>
                <a:ea typeface="Arial"/>
                <a:cs typeface="Arial"/>
                <a:sym typeface="Arial"/>
                <a:hlinkClick r:id="rId8">
                  <a:extLst>
                    <a:ext uri="{A12FA001-AC4F-418D-AE19-62706E023703}">
                      <ahyp:hlinkClr xmlns:ahyp="http://schemas.microsoft.com/office/drawing/2018/hyperlinkcolor" val="tx"/>
                    </a:ext>
                  </a:extLst>
                </a:hlinkClick>
              </a:rPr>
              <a:t>Giza pyramids</a:t>
            </a:r>
            <a:r>
              <a:rPr lang="en-US" sz="1100" b="0" i="0" u="none" strike="noStrike" cap="none">
                <a:solidFill>
                  <a:srgbClr val="000000"/>
                </a:solidFill>
                <a:latin typeface="Arial"/>
                <a:ea typeface="Arial"/>
                <a:cs typeface="Arial"/>
                <a:sym typeface="Arial"/>
              </a:rPr>
              <a:t> are counted among the largest structures ever built.</a:t>
            </a:r>
            <a:r>
              <a:rPr lang="en-US" sz="1100" b="0" i="0" u="none" strike="noStrike" cap="none" baseline="30000">
                <a:solidFill>
                  <a:srgbClr val="000000"/>
                </a:solidFill>
                <a:latin typeface="Arial"/>
                <a:ea typeface="Arial"/>
                <a:cs typeface="Arial"/>
                <a:sym typeface="Arial"/>
              </a:rPr>
              <a:t> </a:t>
            </a:r>
            <a:r>
              <a:rPr lang="en-US" sz="1100" b="0" i="0" u="none" strike="noStrike" cap="none">
                <a:solidFill>
                  <a:srgbClr val="000000"/>
                </a:solidFill>
                <a:latin typeface="Arial"/>
                <a:ea typeface="Arial"/>
                <a:cs typeface="Arial"/>
                <a:sym typeface="Arial"/>
              </a:rPr>
              <a:t>The </a:t>
            </a:r>
            <a:r>
              <a:rPr lang="en-US" sz="1100" b="0" i="0" u="sng" strike="noStrike" cap="none">
                <a:solidFill>
                  <a:srgbClr val="000000"/>
                </a:solidFill>
                <a:latin typeface="Arial"/>
                <a:ea typeface="Arial"/>
                <a:cs typeface="Arial"/>
                <a:sym typeface="Arial"/>
                <a:hlinkClick r:id="rId9">
                  <a:extLst>
                    <a:ext uri="{A12FA001-AC4F-418D-AE19-62706E023703}">
                      <ahyp:hlinkClr xmlns:ahyp="http://schemas.microsoft.com/office/drawing/2018/hyperlinkcolor" val="tx"/>
                    </a:ext>
                  </a:extLst>
                </a:hlinkClick>
              </a:rPr>
              <a:t>Pyramid of Khufu</a:t>
            </a:r>
            <a:r>
              <a:rPr lang="en-US" sz="1100" b="0" i="0" u="none" strike="noStrike" cap="none">
                <a:solidFill>
                  <a:srgbClr val="000000"/>
                </a:solidFill>
                <a:latin typeface="Arial"/>
                <a:ea typeface="Arial"/>
                <a:cs typeface="Arial"/>
                <a:sym typeface="Arial"/>
              </a:rPr>
              <a:t> is the largest Egyptian pyramid 481 feet high. It is the only one of the </a:t>
            </a:r>
            <a:r>
              <a:rPr lang="en-US" sz="1100" b="0" i="0" u="sng" strike="noStrike" cap="none">
                <a:solidFill>
                  <a:srgbClr val="000000"/>
                </a:solidFill>
                <a:latin typeface="Arial"/>
                <a:ea typeface="Arial"/>
                <a:cs typeface="Arial"/>
                <a:sym typeface="Arial"/>
                <a:hlinkClick r:id="rId10">
                  <a:extLst>
                    <a:ext uri="{A12FA001-AC4F-418D-AE19-62706E023703}">
                      <ahyp:hlinkClr xmlns:ahyp="http://schemas.microsoft.com/office/drawing/2018/hyperlinkcolor" val="tx"/>
                    </a:ext>
                  </a:extLst>
                </a:hlinkClick>
              </a:rPr>
              <a:t>Seven Wonders of the Ancient World</a:t>
            </a:r>
            <a:r>
              <a:rPr lang="en-US" sz="1100" b="0" i="0" u="none" strike="noStrike" cap="none">
                <a:solidFill>
                  <a:srgbClr val="000000"/>
                </a:solidFill>
                <a:latin typeface="Arial"/>
                <a:ea typeface="Arial"/>
                <a:cs typeface="Arial"/>
                <a:sym typeface="Arial"/>
              </a:rPr>
              <a:t> still in existence.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t>Text Source: </a:t>
            </a:r>
            <a:r>
              <a:rPr lang="en-US" u="sng"/>
              <a:t>Hatshepsut From Queen to Pharaoh</a:t>
            </a:r>
            <a:r>
              <a:rPr lang="en-US" u="none"/>
              <a:t>, exhibition catalogue, Metropolitan Museum of Art</a:t>
            </a:r>
            <a:r>
              <a:rPr lang="en-US"/>
              <a:t>.  Located at the base of desert cliffs on the West bank of the Nile River. Two elevated platforms that enhance the effect of the temples at the top level and also the surrounding desert landscape. Includes Hatshepsut’s temple for making offerings and sustaining her spirit after death and temples to the four Egyptian gods: Hathor, Anubis, Aman, and Re. Her sarcophagus and royal tomb are located inside the mountain and accessible from a separate entrance. Only the elite of Egyptian society would visit the Hatshepsut Memorial and participate in special religious events. </a:t>
            </a:r>
            <a:r>
              <a:rPr lang="en-US" b="1"/>
              <a:t>Image Source: </a:t>
            </a:r>
            <a:r>
              <a:rPr lang="en-US"/>
              <a:t>https://en.wikipedia.org/wiki/File:Hatshetsup-temple-1by7.jpg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3" name="Google Shape;123;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b="1"/>
              <a:t>Image Source: </a:t>
            </a:r>
            <a:r>
              <a:rPr lang="en-US"/>
              <a:t>Agefotostock.com (left) </a:t>
            </a:r>
            <a:r>
              <a:rPr lang="en-US" u="none"/>
              <a:t>and </a:t>
            </a:r>
            <a:r>
              <a:rPr lang="en-US"/>
              <a:t>Pixabay.com (right).</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a:solidFill>
                  <a:schemeClr val="dk1"/>
                </a:solidFill>
              </a:rPr>
              <a:t>Agefotostock.com (left) and Pixabay.co (right).</a:t>
            </a:r>
            <a:endParaRPr>
              <a:solidFill>
                <a:schemeClr val="dk1"/>
              </a:solidFill>
            </a:endParaRPr>
          </a:p>
          <a:p>
            <a:pPr marL="0" lvl="0" indent="0" algn="l" rtl="0">
              <a:spcBef>
                <a:spcPts val="0"/>
              </a:spcBef>
              <a:spcAft>
                <a:spcPts val="0"/>
              </a:spcAft>
              <a:buClr>
                <a:schemeClr val="dk1"/>
              </a:buClr>
              <a:buSzPts val="1100"/>
              <a:buFont typeface="Arial"/>
              <a:buNone/>
            </a:pPr>
            <a:endParaRPr b="1">
              <a:solidFill>
                <a:schemeClr val="dk1"/>
              </a:solidFill>
            </a:endParaRPr>
          </a:p>
          <a:p>
            <a:pPr marL="0" lvl="0" indent="0" algn="l" rtl="0">
              <a:lnSpc>
                <a:spcPct val="100000"/>
              </a:lnSpc>
              <a:spcBef>
                <a:spcPts val="0"/>
              </a:spcBef>
              <a:spcAft>
                <a:spcPts val="0"/>
              </a:spcAft>
              <a:buSzPts val="1100"/>
              <a:buNone/>
            </a:pPr>
            <a:endParaRPr b="1"/>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a:solidFill>
                  <a:schemeClr val="dk1"/>
                </a:solidFill>
              </a:rPr>
              <a:t>Agefotostock.com (left) and Pixabay.com (right).</a:t>
            </a:r>
            <a:endParaRPr>
              <a:solidFill>
                <a:schemeClr val="dk1"/>
              </a:solidFill>
            </a:endParaRPr>
          </a:p>
          <a:p>
            <a:pPr marL="0" lvl="0" indent="0" algn="l" rtl="0">
              <a:lnSpc>
                <a:spcPct val="100000"/>
              </a:lnSpc>
              <a:spcBef>
                <a:spcPts val="0"/>
              </a:spcBef>
              <a:spcAft>
                <a:spcPts val="0"/>
              </a:spcAft>
              <a:buSzPts val="1100"/>
              <a:buNone/>
            </a:pPr>
            <a:endParaRPr b="1"/>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Google Shape;15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69850" lvl="0" indent="0" algn="l" rtl="0">
              <a:lnSpc>
                <a:spcPct val="100000"/>
              </a:lnSpc>
              <a:spcBef>
                <a:spcPts val="0"/>
              </a:spcBef>
              <a:spcAft>
                <a:spcPts val="0"/>
              </a:spcAft>
              <a:buSzPts val="1100"/>
              <a:buNone/>
            </a:pPr>
            <a:r>
              <a:rPr lang="en-US"/>
              <a:t>Watch video about Hatshepsut: https://www.youtube.com/watch?v=pMgqPsNjYD0</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t>Image Source (left): </a:t>
            </a:r>
            <a:r>
              <a:rPr lang="en-US"/>
              <a:t>https://commons.wikimedia.org/wiki/File:Hatshepsut_Temple_R05.jpg</a:t>
            </a:r>
            <a:endParaRPr u="sng"/>
          </a:p>
          <a:p>
            <a:pPr marL="0" lvl="0" indent="0" algn="l" rtl="0">
              <a:spcBef>
                <a:spcPts val="0"/>
              </a:spcBef>
              <a:spcAft>
                <a:spcPts val="0"/>
              </a:spcAft>
              <a:buClr>
                <a:schemeClr val="dk1"/>
              </a:buClr>
              <a:buSzPts val="1100"/>
              <a:buFont typeface="Arial"/>
              <a:buNone/>
            </a:pPr>
            <a:r>
              <a:rPr lang="en-US" b="1">
                <a:solidFill>
                  <a:schemeClr val="dk1"/>
                </a:solidFill>
              </a:rPr>
              <a:t>Image Source (right): </a:t>
            </a:r>
            <a:r>
              <a:rPr lang="en-US">
                <a:solidFill>
                  <a:schemeClr val="dk1"/>
                </a:solidFill>
              </a:rPr>
              <a:t>https://www.wallpaperflare.com/egypt-thebes-valley-of-the-queens-hatshepsut-temple-pharaoh-wallpaper-eclzl</a:t>
            </a:r>
            <a:endParaRPr u="sng"/>
          </a:p>
          <a:p>
            <a:pPr marL="0" lvl="0" indent="0" algn="l" rtl="0">
              <a:lnSpc>
                <a:spcPct val="100000"/>
              </a:lnSpc>
              <a:spcBef>
                <a:spcPts val="0"/>
              </a:spcBef>
              <a:spcAft>
                <a:spcPts val="0"/>
              </a:spcAft>
              <a:buSzPts val="1100"/>
              <a:buNone/>
            </a:pPr>
            <a:endParaRPr u="sng"/>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 name="Google Shape;17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t>Image Source:</a:t>
            </a:r>
            <a:r>
              <a:rPr lang="en-US" u="sng">
                <a:solidFill>
                  <a:schemeClr val="dk1"/>
                </a:solidFill>
              </a:rPr>
              <a:t>https://www.pikrepo.com/fyfym/architectural-photography-of-building</a:t>
            </a:r>
            <a:endParaRPr b="1"/>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 name="Google Shape;3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2" name="Google Shape;192;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Image source: https://en.wikipedia.org/wiki/Parthenon. Partially destroyed in 1687</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Image Source: https://en.wikipedia.org/wiki/Parthenon</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7" name="Google Shape;20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100" b="1" i="0" u="none" strike="noStrike" cap="none">
                <a:solidFill>
                  <a:srgbClr val="000000"/>
                </a:solidFill>
                <a:latin typeface="Arial"/>
                <a:ea typeface="Arial"/>
                <a:cs typeface="Arial"/>
                <a:sym typeface="Arial"/>
              </a:rPr>
              <a:t>Image Source </a:t>
            </a:r>
            <a:r>
              <a:rPr lang="en-US" sz="1100" b="0" i="0" u="none" strike="noStrike" cap="none">
                <a:solidFill>
                  <a:srgbClr val="000000"/>
                </a:solidFill>
                <a:latin typeface="Arial"/>
                <a:ea typeface="Arial"/>
                <a:cs typeface="Arial"/>
                <a:sym typeface="Arial"/>
              </a:rPr>
              <a:t>for site plan: </a:t>
            </a:r>
            <a:r>
              <a:rPr lang="en-US"/>
              <a:t>https://classconnection.s3.amazonaws.com/590/flashcards/672479/png/acropolis-at-athens.png</a:t>
            </a:r>
            <a:r>
              <a:rPr lang="en-US" sz="1100" b="1" i="0" u="none" strike="noStrike" cap="none">
                <a:solidFill>
                  <a:srgbClr val="000000"/>
                </a:solidFill>
                <a:latin typeface="Arial"/>
                <a:ea typeface="Arial"/>
                <a:cs typeface="Arial"/>
                <a:sym typeface="Arial"/>
              </a:rPr>
              <a:t>  </a:t>
            </a:r>
            <a:endParaRPr sz="11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100" b="1" i="0" u="none" strike="noStrike" cap="none">
                <a:solidFill>
                  <a:srgbClr val="000000"/>
                </a:solidFill>
                <a:latin typeface="Arial"/>
                <a:ea typeface="Arial"/>
                <a:cs typeface="Arial"/>
                <a:sym typeface="Arial"/>
              </a:rPr>
              <a:t>Image Source </a:t>
            </a:r>
            <a:r>
              <a:rPr lang="en-US" sz="1100" b="0" i="0" u="none" strike="noStrike" cap="none">
                <a:solidFill>
                  <a:srgbClr val="000000"/>
                </a:solidFill>
                <a:latin typeface="Arial"/>
                <a:ea typeface="Arial"/>
                <a:cs typeface="Arial"/>
                <a:sym typeface="Arial"/>
              </a:rPr>
              <a:t>for Reconstruction of the Acropolis and </a:t>
            </a:r>
            <a:r>
              <a:rPr lang="en-US"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Areopagus</a:t>
            </a:r>
            <a:r>
              <a:rPr lang="en-US" sz="1100" b="0" i="0" u="none" strike="noStrike" cap="none">
                <a:solidFill>
                  <a:srgbClr val="000000"/>
                </a:solidFill>
                <a:latin typeface="Arial"/>
                <a:ea typeface="Arial"/>
                <a:cs typeface="Arial"/>
                <a:sym typeface="Arial"/>
              </a:rPr>
              <a:t> in Athens, </a:t>
            </a:r>
            <a:r>
              <a:rPr lang="en-US"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Leo von Klenze</a:t>
            </a:r>
            <a:r>
              <a:rPr lang="en-US" sz="1100" b="0" i="0" u="none" strike="noStrike" cap="none">
                <a:solidFill>
                  <a:srgbClr val="000000"/>
                </a:solidFill>
                <a:latin typeface="Arial"/>
                <a:ea typeface="Arial"/>
                <a:cs typeface="Arial"/>
                <a:sym typeface="Arial"/>
              </a:rPr>
              <a:t>, 1846: </a:t>
            </a:r>
            <a:r>
              <a:rPr lang="en-US"/>
              <a:t>https://en.wikipedia.org/wiki/Parthenon</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t>Image Source: </a:t>
            </a:r>
            <a:r>
              <a:rPr lang="en-US"/>
              <a:t>https://commons.wikimedia.org/wiki/File:Parthenon,_Nashville.JPG</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t>Image Source</a:t>
            </a:r>
            <a:r>
              <a:rPr lang="en-US"/>
              <a:t>: </a:t>
            </a:r>
            <a:r>
              <a:rPr lang="en-US" u="sng">
                <a:solidFill>
                  <a:schemeClr val="hlink"/>
                </a:solidFill>
                <a:hlinkClick r:id="rId3"/>
              </a:rPr>
              <a:t>https://www.nps.gov/nama/learn/news/lincolnbirthday18.htm</a:t>
            </a:r>
            <a:r>
              <a:rPr lang="en-US"/>
              <a:t>; https://en.wikipedia.org/wiki/File:Lincoln_Memorial_Twilight.jpg</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The seated Lincoln statue is carved marble and 30 feet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7" name="Google Shape;23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Image Source https://commons.wikimedia.org/wiki/File:Aerial_view_of_the_Lincoln_Memorial.jpg;</a:t>
            </a:r>
            <a:endParaRPr/>
          </a:p>
          <a:p>
            <a:pPr marL="0" lvl="0" indent="0" algn="l" rtl="0">
              <a:lnSpc>
                <a:spcPct val="100000"/>
              </a:lnSpc>
              <a:spcBef>
                <a:spcPts val="0"/>
              </a:spcBef>
              <a:spcAft>
                <a:spcPts val="0"/>
              </a:spcAft>
              <a:buSzPts val="1100"/>
              <a:buNone/>
            </a:pPr>
            <a:r>
              <a:rPr lang="en-US"/>
              <a:t>http://nationalmall.net/resource/resource.html</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2" name="Google Shape;252;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b="1">
                <a:solidFill>
                  <a:schemeClr val="dk1"/>
                </a:solidFill>
              </a:rPr>
              <a:t>Image Source:</a:t>
            </a:r>
            <a:r>
              <a:rPr lang="en-US" u="sng">
                <a:solidFill>
                  <a:schemeClr val="dk1"/>
                </a:solidFill>
              </a:rPr>
              <a:t>https://www.pikrepo.com/fyfym/architectural-photography-of-building</a:t>
            </a:r>
            <a:endParaRPr b="1">
              <a:solidFill>
                <a:schemeClr val="dk1"/>
              </a:solidFill>
            </a:endParaRPr>
          </a:p>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a:solidFill>
                  <a:schemeClr val="dk1"/>
                </a:solidFill>
              </a:rPr>
              <a:t>https://commons.wikimedia.org/wiki/File:Parthenon,_Nashville.JPG</a:t>
            </a:r>
            <a:endParaRPr>
              <a:solidFill>
                <a:schemeClr val="dk1"/>
              </a:solidFill>
            </a:endParaRPr>
          </a:p>
          <a:p>
            <a:pPr marL="0" lvl="0" indent="0" algn="l" rtl="0">
              <a:spcBef>
                <a:spcPts val="0"/>
              </a:spcBef>
              <a:spcAft>
                <a:spcPts val="0"/>
              </a:spcAft>
              <a:buClr>
                <a:schemeClr val="dk1"/>
              </a:buClr>
              <a:buSzPts val="1100"/>
              <a:buFont typeface="Arial"/>
              <a:buNone/>
            </a:pPr>
            <a:r>
              <a:rPr lang="en-US" b="1">
                <a:solidFill>
                  <a:schemeClr val="dk1"/>
                </a:solidFill>
              </a:rPr>
              <a:t>Image Source</a:t>
            </a:r>
            <a:r>
              <a:rPr lang="en-US">
                <a:solidFill>
                  <a:schemeClr val="dk1"/>
                </a:solidFill>
              </a:rPr>
              <a:t>: https://en.wikipedia.org/wiki/File:Lincoln_Memorial_Twilight.jpg</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Distribute Quiz</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b4ef09d5ce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u="sng">
                <a:solidFill>
                  <a:schemeClr val="hlink"/>
                </a:solidFill>
                <a:hlinkClick r:id="rId3"/>
              </a:rPr>
              <a:t>https://www.metmuseum.org/art/collection/search/544449</a:t>
            </a:r>
            <a:r>
              <a:rPr lang="en-US"/>
              <a:t> </a:t>
            </a:r>
            <a:endParaRPr/>
          </a:p>
        </p:txBody>
      </p:sp>
      <p:sp>
        <p:nvSpPr>
          <p:cNvPr id="44" name="Google Shape;44;gb4ef09d5ce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3" name="Google Shape;283;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a:solidFill>
                  <a:schemeClr val="dk1"/>
                </a:solidFill>
              </a:rPr>
              <a:t>Agefotostock.com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0" name="Google Shape;290;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a:solidFill>
                  <a:schemeClr val="dk1"/>
                </a:solidFill>
              </a:rPr>
              <a:t>Agefotostock.com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 name="Google Shape;311;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a:solidFill>
                  <a:schemeClr val="dk1"/>
                </a:solidFill>
              </a:rPr>
              <a:t>https://commons.wikimedia.org/wiki/File:Parthenon,_Nashville.JPG</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0" name="Google Shape;320;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a:solidFill>
                  <a:schemeClr val="dk1"/>
                </a:solidFill>
              </a:rPr>
              <a:t>https://commons.wikimedia.org/wiki/File:Parthenon,_Nashville.JPG</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9" name="Google Shape;329;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a:solidFill>
                  <a:schemeClr val="dk1"/>
                </a:solidFill>
              </a:rPr>
              <a:t>https://commons.wikimedia.org/wiki/File:Hatshepsut_Temple_R05.jpg</a:t>
            </a:r>
            <a:endParaRPr u="sng">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6" name="Google Shape;336;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ga890ef64bd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 name="Google Shape;51;ga890ef64bd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a890ef64bd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2" name="Google Shape;342;ga890ef64bd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8" name="Google Shape;348;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Brainstorm names with the class and vote to develop a list of four or five top names.</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6" name="Google Shape;356;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Distribute </a:t>
            </a:r>
            <a:r>
              <a:rPr lang="en-US" i="1"/>
              <a:t>Creating a Memorial </a:t>
            </a:r>
            <a:r>
              <a:rPr lang="en-US"/>
              <a:t>Worksheet</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4" name="Google Shape;364;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3" name="Google Shape;373;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0" name="Google Shape;380;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a:solidFill>
                  <a:schemeClr val="dk1"/>
                </a:solidFill>
              </a:rPr>
              <a:t>Pixabay.com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5" name="Google Shape;395;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1" name="Google Shape;401;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u="sng">
                <a:solidFill>
                  <a:schemeClr val="hlink"/>
                </a:solidFill>
                <a:latin typeface="Calibri"/>
                <a:ea typeface="Calibri"/>
                <a:cs typeface="Calibri"/>
                <a:sym typeface="Calibri"/>
                <a:hlinkClick r:id="rId3"/>
              </a:rPr>
              <a:t>https://artfulartsyamy.wordpress.com/2014/10/30/the-best-arted-medieval-castle-steam-project-in-the-world/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US"/>
              <a:t>https://i.pinimg.com/originals/b0/36/a7/b036a7aacb9decf2a17ff7540aec6130.jpg?epik=dj0yJnU9Unp4Ym12T1ZSQWdfNVBuQ0F1WjVDRUxsWXpCNlZQQlYmcD0wJm49aXp2Sjk0SmlUaWdpRG1CdHNYeC1fZyZ0PUFBQUFBR0FRODNJ</a:t>
            </a:r>
            <a:endParaRPr/>
          </a:p>
          <a:p>
            <a:pPr marL="0" marR="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0" name="Google Shape;410;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6" name="Google Shape;416;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a890ef64bd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 name="Google Shape;57;ga890ef64bd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2" name="Google Shape;422;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aebf64782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9" name="Google Shape;429;gaebf647824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Source: Metmuseum.org, Public Domain</a:t>
            </a:r>
            <a:endParaRPr/>
          </a:p>
        </p:txBody>
      </p:sp>
      <p:sp>
        <p:nvSpPr>
          <p:cNvPr id="436" name="Google Shape;436;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a890ef64bd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a890ef64bd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9" name="Google Shape;69;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a890ef64bd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ga890ef64bd_0_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 </a:t>
            </a:r>
            <a:r>
              <a:rPr lang="en-US" u="sng">
                <a:solidFill>
                  <a:srgbClr val="0563C1"/>
                </a:solidFill>
                <a:hlinkClick r:id="rId3">
                  <a:extLst>
                    <a:ext uri="{A12FA001-AC4F-418D-AE19-62706E023703}">
                      <ahyp:hlinkClr xmlns:ahyp="http://schemas.microsoft.com/office/drawing/2018/hyperlinkcolor" val="tx"/>
                    </a:ext>
                  </a:extLst>
                </a:hlinkClick>
              </a:rPr>
              <a:t>https://www.metmuseum.org/art/collection/search/544449</a:t>
            </a:r>
            <a:r>
              <a:rPr lang="en-US">
                <a:solidFill>
                  <a:schemeClr val="dk1"/>
                </a:solidFill>
              </a:rPr>
              <a:t> </a:t>
            </a:r>
            <a:endParaRPr/>
          </a:p>
          <a:p>
            <a:pPr marL="0" lvl="0" indent="0" algn="l" rtl="0">
              <a:spcBef>
                <a:spcPts val="0"/>
              </a:spcBef>
              <a:spcAft>
                <a:spcPts val="0"/>
              </a:spcAft>
              <a:buNone/>
            </a:pPr>
            <a:r>
              <a:rPr lang="en-US"/>
              <a:t>From Egypt, Upper Egypt, Thebes, Deir el-Bahri, Senenmut Quarry, MMA excavations, 1927–28</a:t>
            </a:r>
            <a:endParaRPr/>
          </a:p>
          <a:p>
            <a:pPr marL="0" lvl="0" indent="0" algn="l" rtl="0">
              <a:spcBef>
                <a:spcPts val="0"/>
              </a:spcBef>
              <a:spcAft>
                <a:spcPts val="0"/>
              </a:spcAft>
              <a:buNone/>
            </a:pPr>
            <a:r>
              <a:rPr lang="en-US"/>
              <a:t>Medium: Granite</a:t>
            </a:r>
            <a:endParaRPr/>
          </a:p>
          <a:p>
            <a:pPr marL="0" lvl="0" indent="0" algn="l" rtl="0">
              <a:spcBef>
                <a:spcPts val="0"/>
              </a:spcBef>
              <a:spcAft>
                <a:spcPts val="0"/>
              </a:spcAft>
              <a:buNone/>
            </a:pPr>
            <a:r>
              <a:rPr lang="en-US"/>
              <a:t>Dimensions: H. 261.5 cm (102 15/16 in.); W. 80 cm (31 1/2 in.); D. 137 cm (53 15/16 in.)</a:t>
            </a:r>
            <a:endParaRPr/>
          </a:p>
          <a:p>
            <a:pPr marL="0" lvl="0" indent="0" algn="l" rtl="0">
              <a:spcBef>
                <a:spcPts val="0"/>
              </a:spcBef>
              <a:spcAft>
                <a:spcPts val="0"/>
              </a:spcAft>
              <a:buNone/>
            </a:pPr>
            <a:r>
              <a:rPr lang="en-US"/>
              <a:t>1479–1458 B.C.</a:t>
            </a:r>
            <a:endParaRPr/>
          </a:p>
          <a:p>
            <a:pPr marL="0" lvl="0" indent="0" algn="l" rtl="0">
              <a:spcBef>
                <a:spcPts val="0"/>
              </a:spcBef>
              <a:spcAft>
                <a:spcPts val="0"/>
              </a:spcAft>
              <a:buNone/>
            </a:pPr>
            <a:r>
              <a:rPr lang="en-US"/>
              <a:t>IMAGE SOURCE: metmuseum.org</a:t>
            </a:r>
            <a:endParaRPr/>
          </a:p>
          <a:p>
            <a:pPr marL="0" marR="0" lvl="0" indent="0" algn="l" rtl="0">
              <a:lnSpc>
                <a:spcPct val="100000"/>
              </a:lnSpc>
              <a:spcBef>
                <a:spcPts val="0"/>
              </a:spcBef>
              <a:spcAft>
                <a:spcPts val="0"/>
              </a:spcAft>
              <a:buNone/>
            </a:pPr>
            <a:r>
              <a:rPr lang="en-US"/>
              <a:t>Pharaoh (</a:t>
            </a:r>
            <a:r>
              <a:rPr lang="en-US" u="sng">
                <a:solidFill>
                  <a:schemeClr val="hlink"/>
                </a:solidFill>
                <a:hlinkClick r:id="rId4"/>
              </a:rPr>
              <a:t>/ˈfɛəroʊ/</a:t>
            </a:r>
            <a:r>
              <a:rPr lang="en-US"/>
              <a:t>, US also </a:t>
            </a:r>
            <a:r>
              <a:rPr lang="en-US" u="sng">
                <a:solidFill>
                  <a:schemeClr val="hlink"/>
                </a:solidFill>
                <a:hlinkClick r:id="rId4"/>
              </a:rPr>
              <a:t>/ˈfeɪ.roʊ/</a:t>
            </a:r>
            <a:r>
              <a:rPr lang="en-US"/>
              <a:t>;</a:t>
            </a:r>
            <a:r>
              <a:rPr lang="en-US" u="sng" baseline="30000">
                <a:solidFill>
                  <a:schemeClr val="hlink"/>
                </a:solidFill>
                <a:hlinkClick r:id="rId5"/>
              </a:rPr>
              <a:t>[3]</a:t>
            </a:r>
            <a:r>
              <a:rPr lang="en-US"/>
              <a:t> </a:t>
            </a:r>
            <a:r>
              <a:rPr lang="en-US" u="sng">
                <a:solidFill>
                  <a:schemeClr val="hlink"/>
                </a:solidFill>
                <a:hlinkClick r:id="rId6"/>
              </a:rPr>
              <a:t>Coptic</a:t>
            </a:r>
            <a:r>
              <a:rPr lang="en-US"/>
              <a:t>: ⲡⲣ̅ⲣⲟ Pǝrro) is the </a:t>
            </a:r>
            <a:r>
              <a:rPr lang="en-US" u="sng">
                <a:solidFill>
                  <a:schemeClr val="hlink"/>
                </a:solidFill>
                <a:hlinkClick r:id="rId7"/>
              </a:rPr>
              <a:t>common title</a:t>
            </a:r>
            <a:r>
              <a:rPr lang="en-US"/>
              <a:t> now used for the </a:t>
            </a:r>
            <a:r>
              <a:rPr lang="en-US" u="sng">
                <a:solidFill>
                  <a:schemeClr val="hlink"/>
                </a:solidFill>
                <a:hlinkClick r:id="rId8"/>
              </a:rPr>
              <a:t>monarchs</a:t>
            </a:r>
            <a:r>
              <a:rPr lang="en-US"/>
              <a:t> of </a:t>
            </a:r>
            <a:r>
              <a:rPr lang="en-US" u="sng">
                <a:solidFill>
                  <a:schemeClr val="hlink"/>
                </a:solidFill>
                <a:hlinkClick r:id="rId9"/>
              </a:rPr>
              <a:t>ancient Egypt</a:t>
            </a:r>
            <a:r>
              <a:rPr lang="en-US"/>
              <a:t> from the </a:t>
            </a:r>
            <a:r>
              <a:rPr lang="en-US" u="sng">
                <a:solidFill>
                  <a:schemeClr val="hlink"/>
                </a:solidFill>
                <a:hlinkClick r:id="rId10"/>
              </a:rPr>
              <a:t>First Dynasty</a:t>
            </a:r>
            <a:r>
              <a:rPr lang="en-US"/>
              <a:t> (c. 3150 BCE) until the </a:t>
            </a:r>
            <a:r>
              <a:rPr lang="en-US" u="sng">
                <a:solidFill>
                  <a:schemeClr val="hlink"/>
                </a:solidFill>
                <a:hlinkClick r:id="rId11"/>
              </a:rPr>
              <a:t>annexation</a:t>
            </a:r>
            <a:r>
              <a:rPr lang="en-US"/>
              <a:t> of Egypt by the </a:t>
            </a:r>
            <a:r>
              <a:rPr lang="en-US" u="sng">
                <a:solidFill>
                  <a:schemeClr val="hlink"/>
                </a:solidFill>
                <a:hlinkClick r:id="rId12"/>
              </a:rPr>
              <a:t>Roman Empire</a:t>
            </a:r>
            <a:r>
              <a:rPr lang="en-US"/>
              <a:t> in 30 BCE,</a:t>
            </a:r>
            <a:r>
              <a:rPr lang="en-US" u="sng" baseline="30000">
                <a:solidFill>
                  <a:schemeClr val="hlink"/>
                </a:solidFill>
                <a:hlinkClick r:id="rId13"/>
              </a:rPr>
              <a:t>[4]</a:t>
            </a:r>
            <a:r>
              <a:rPr lang="en-US"/>
              <a:t> although the term "pharaoh" was not used contemporaneously for a ruler until </a:t>
            </a:r>
            <a:r>
              <a:rPr lang="en-US" u="sng">
                <a:solidFill>
                  <a:schemeClr val="hlink"/>
                </a:solidFill>
                <a:hlinkClick r:id="rId14"/>
              </a:rPr>
              <a:t>Merneptah</a:t>
            </a:r>
            <a:r>
              <a:rPr lang="en-US"/>
              <a:t>, c. 1210 BCE, during the </a:t>
            </a:r>
            <a:r>
              <a:rPr lang="en-US" u="sng">
                <a:solidFill>
                  <a:schemeClr val="hlink"/>
                </a:solidFill>
                <a:hlinkClick r:id="rId15"/>
              </a:rPr>
              <a:t>Nineteenth dynasty</a:t>
            </a:r>
            <a:r>
              <a:rPr lang="en-US"/>
              <a:t>, "king" being the term used most frequently until the middle of the </a:t>
            </a:r>
            <a:r>
              <a:rPr lang="en-US" u="sng">
                <a:solidFill>
                  <a:schemeClr val="hlink"/>
                </a:solidFill>
                <a:hlinkClick r:id="rId16"/>
              </a:rPr>
              <a:t>Eighteenth Dynasty</a:t>
            </a:r>
            <a:r>
              <a:rPr lang="en-US"/>
              <a:t>. In the early dynasties, ancient Egyptian kings used to have up </a:t>
            </a:r>
            <a:r>
              <a:rPr lang="en-US" sz="1100" b="0" i="0" u="none" strike="noStrike" cap="none">
                <a:solidFill>
                  <a:srgbClr val="000000"/>
                </a:solidFill>
                <a:latin typeface="Arial"/>
                <a:ea typeface="Arial"/>
                <a:cs typeface="Arial"/>
                <a:sym typeface="Arial"/>
              </a:rPr>
              <a:t>to </a:t>
            </a:r>
            <a:r>
              <a:rPr lang="en-US" sz="1100" b="0" i="0" u="sng" strike="noStrike" cap="none">
                <a:solidFill>
                  <a:srgbClr val="000000"/>
                </a:solidFill>
                <a:latin typeface="Arial"/>
                <a:ea typeface="Arial"/>
                <a:cs typeface="Arial"/>
                <a:sym typeface="Arial"/>
                <a:hlinkClick r:id="rId17">
                  <a:extLst>
                    <a:ext uri="{A12FA001-AC4F-418D-AE19-62706E023703}">
                      <ahyp:hlinkClr xmlns:ahyp="http://schemas.microsoft.com/office/drawing/2018/hyperlinkcolor" val="tx"/>
                    </a:ext>
                  </a:extLst>
                </a:hlinkClick>
              </a:rPr>
              <a:t>three titles</a:t>
            </a:r>
            <a:r>
              <a:rPr lang="en-US" sz="1100" b="0" i="0" u="none" strike="noStrike" cap="none">
                <a:solidFill>
                  <a:srgbClr val="000000"/>
                </a:solidFill>
                <a:latin typeface="Arial"/>
                <a:ea typeface="Arial"/>
                <a:cs typeface="Arial"/>
                <a:sym typeface="Arial"/>
              </a:rPr>
              <a:t>: the </a:t>
            </a:r>
            <a:r>
              <a:rPr lang="en-US" sz="1100" b="0" i="0" u="sng" strike="noStrike" cap="none">
                <a:solidFill>
                  <a:srgbClr val="000000"/>
                </a:solidFill>
                <a:latin typeface="Arial"/>
                <a:ea typeface="Arial"/>
                <a:cs typeface="Arial"/>
                <a:sym typeface="Arial"/>
                <a:hlinkClick r:id="rId18">
                  <a:extLst>
                    <a:ext uri="{A12FA001-AC4F-418D-AE19-62706E023703}">
                      <ahyp:hlinkClr xmlns:ahyp="http://schemas.microsoft.com/office/drawing/2018/hyperlinkcolor" val="tx"/>
                    </a:ext>
                  </a:extLst>
                </a:hlinkClick>
              </a:rPr>
              <a:t>Horus</a:t>
            </a:r>
            <a:r>
              <a:rPr lang="en-US" sz="1100" b="0" i="0" u="none" strike="noStrike" cap="none">
                <a:solidFill>
                  <a:srgbClr val="000000"/>
                </a:solidFill>
                <a:latin typeface="Arial"/>
                <a:ea typeface="Arial"/>
                <a:cs typeface="Arial"/>
                <a:sym typeface="Arial"/>
              </a:rPr>
              <a:t>, the </a:t>
            </a:r>
            <a:r>
              <a:rPr lang="en-US" sz="1100" b="0" i="0" u="sng" strike="noStrike" cap="none">
                <a:solidFill>
                  <a:srgbClr val="000000"/>
                </a:solidFill>
                <a:latin typeface="Arial"/>
                <a:ea typeface="Arial"/>
                <a:cs typeface="Arial"/>
                <a:sym typeface="Arial"/>
                <a:hlinkClick r:id="rId19">
                  <a:extLst>
                    <a:ext uri="{A12FA001-AC4F-418D-AE19-62706E023703}">
                      <ahyp:hlinkClr xmlns:ahyp="http://schemas.microsoft.com/office/drawing/2018/hyperlinkcolor" val="tx"/>
                    </a:ext>
                  </a:extLst>
                </a:hlinkClick>
              </a:rPr>
              <a:t>Sedge and Bee</a:t>
            </a:r>
            <a:r>
              <a:rPr lang="en-US" sz="1100" b="0" i="0" u="none" strike="noStrike" cap="none">
                <a:solidFill>
                  <a:srgbClr val="000000"/>
                </a:solidFill>
                <a:latin typeface="Arial"/>
                <a:ea typeface="Arial"/>
                <a:cs typeface="Arial"/>
                <a:sym typeface="Arial"/>
              </a:rPr>
              <a:t> (</a:t>
            </a:r>
            <a:r>
              <a:rPr lang="en-US" sz="1100" b="0" i="1" u="sng" strike="noStrike" cap="none">
                <a:solidFill>
                  <a:srgbClr val="000000"/>
                </a:solidFill>
                <a:latin typeface="Arial"/>
                <a:ea typeface="Arial"/>
                <a:cs typeface="Arial"/>
                <a:sym typeface="Arial"/>
                <a:hlinkClick r:id="rId20">
                  <a:extLst>
                    <a:ext uri="{A12FA001-AC4F-418D-AE19-62706E023703}">
                      <ahyp:hlinkClr xmlns:ahyp="http://schemas.microsoft.com/office/drawing/2018/hyperlinkcolor" val="tx"/>
                    </a:ext>
                  </a:extLst>
                </a:hlinkClick>
              </a:rPr>
              <a:t>nswt-bjtj</a:t>
            </a:r>
            <a:r>
              <a:rPr lang="en-US" sz="1100" b="0" i="0" u="none" strike="noStrike" cap="none">
                <a:solidFill>
                  <a:srgbClr val="000000"/>
                </a:solidFill>
                <a:latin typeface="Arial"/>
                <a:ea typeface="Arial"/>
                <a:cs typeface="Arial"/>
                <a:sym typeface="Arial"/>
              </a:rPr>
              <a:t>), and the Two Ladies or </a:t>
            </a:r>
            <a:r>
              <a:rPr lang="en-US" sz="1100" b="0" i="0" u="sng" strike="noStrike" cap="none">
                <a:solidFill>
                  <a:srgbClr val="000000"/>
                </a:solidFill>
                <a:latin typeface="Arial"/>
                <a:ea typeface="Arial"/>
                <a:cs typeface="Arial"/>
                <a:sym typeface="Arial"/>
                <a:hlinkClick r:id="rId21">
                  <a:extLst>
                    <a:ext uri="{A12FA001-AC4F-418D-AE19-62706E023703}">
                      <ahyp:hlinkClr xmlns:ahyp="http://schemas.microsoft.com/office/drawing/2018/hyperlinkcolor" val="tx"/>
                    </a:ext>
                  </a:extLst>
                </a:hlinkClick>
              </a:rPr>
              <a:t>Nebty</a:t>
            </a:r>
            <a:r>
              <a:rPr lang="en-US" sz="1100" b="0" i="0" u="none" strike="noStrike" cap="none">
                <a:solidFill>
                  <a:srgbClr val="000000"/>
                </a:solidFill>
                <a:latin typeface="Arial"/>
                <a:ea typeface="Arial"/>
                <a:cs typeface="Arial"/>
                <a:sym typeface="Arial"/>
              </a:rPr>
              <a:t> (</a:t>
            </a:r>
            <a:r>
              <a:rPr lang="en-US" sz="1100" b="0" i="1" u="sng" strike="noStrike" cap="none">
                <a:solidFill>
                  <a:srgbClr val="000000"/>
                </a:solidFill>
                <a:latin typeface="Arial"/>
                <a:ea typeface="Arial"/>
                <a:cs typeface="Arial"/>
                <a:sym typeface="Arial"/>
                <a:hlinkClick r:id="rId22">
                  <a:extLst>
                    <a:ext uri="{A12FA001-AC4F-418D-AE19-62706E023703}">
                      <ahyp:hlinkClr xmlns:ahyp="http://schemas.microsoft.com/office/drawing/2018/hyperlinkcolor" val="tx"/>
                    </a:ext>
                  </a:extLst>
                </a:hlinkClick>
              </a:rPr>
              <a:t>nbtj</a:t>
            </a:r>
            <a:r>
              <a:rPr lang="en-US" sz="1100" b="0" i="0" u="none" strike="noStrike" cap="none">
                <a:solidFill>
                  <a:srgbClr val="000000"/>
                </a:solidFill>
                <a:latin typeface="Arial"/>
                <a:ea typeface="Arial"/>
                <a:cs typeface="Arial"/>
                <a:sym typeface="Arial"/>
              </a:rPr>
              <a:t>) name. The Golden Horus as well as the nomen and prenomen titles were added later.</a:t>
            </a:r>
            <a:endParaRPr/>
          </a:p>
          <a:p>
            <a:pPr marL="0" marR="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In Egyptian society, </a:t>
            </a:r>
            <a:r>
              <a:rPr lang="en-US" sz="1100" b="0" i="0" u="sng" strike="noStrike" cap="none">
                <a:solidFill>
                  <a:srgbClr val="000000"/>
                </a:solidFill>
                <a:latin typeface="Arial"/>
                <a:ea typeface="Arial"/>
                <a:cs typeface="Arial"/>
                <a:sym typeface="Arial"/>
                <a:hlinkClick r:id="rId23">
                  <a:extLst>
                    <a:ext uri="{A12FA001-AC4F-418D-AE19-62706E023703}">
                      <ahyp:hlinkClr xmlns:ahyp="http://schemas.microsoft.com/office/drawing/2018/hyperlinkcolor" val="tx"/>
                    </a:ext>
                  </a:extLst>
                </a:hlinkClick>
              </a:rPr>
              <a:t>religion</a:t>
            </a:r>
            <a:r>
              <a:rPr lang="en-US" sz="1100" b="0" i="0" u="none" strike="noStrike" cap="none">
                <a:solidFill>
                  <a:srgbClr val="000000"/>
                </a:solidFill>
                <a:latin typeface="Arial"/>
                <a:ea typeface="Arial"/>
                <a:cs typeface="Arial"/>
                <a:sym typeface="Arial"/>
              </a:rPr>
              <a:t> was central to everyday life. One of the roles of the pharaoh was as an intermediary between the deities and the people. The pharaoh thus deputised for the deities in a role that was both as civil and religious administrator. The pharaoh owned all of the land in Egypt, enacted laws, collected taxes, and defended Egypt from invaders as the </a:t>
            </a:r>
            <a:r>
              <a:rPr lang="en-US" sz="1100" b="0" i="0" u="sng" strike="noStrike" cap="none">
                <a:solidFill>
                  <a:srgbClr val="000000"/>
                </a:solidFill>
                <a:latin typeface="Arial"/>
                <a:ea typeface="Arial"/>
                <a:cs typeface="Arial"/>
                <a:sym typeface="Arial"/>
                <a:hlinkClick r:id="rId24">
                  <a:extLst>
                    <a:ext uri="{A12FA001-AC4F-418D-AE19-62706E023703}">
                      <ahyp:hlinkClr xmlns:ahyp="http://schemas.microsoft.com/office/drawing/2018/hyperlinkcolor" val="tx"/>
                    </a:ext>
                  </a:extLst>
                </a:hlinkClick>
              </a:rPr>
              <a:t>commander-in-chief</a:t>
            </a:r>
            <a:r>
              <a:rPr lang="en-US" sz="1100" b="0" i="0" u="none" strike="noStrike" cap="none">
                <a:solidFill>
                  <a:srgbClr val="000000"/>
                </a:solidFill>
                <a:latin typeface="Arial"/>
                <a:ea typeface="Arial"/>
                <a:cs typeface="Arial"/>
                <a:sym typeface="Arial"/>
              </a:rPr>
              <a:t> of the army.</a:t>
            </a:r>
            <a:r>
              <a:rPr lang="en-US" sz="1100" b="0" i="0" u="sng" strike="noStrike" cap="none" baseline="30000">
                <a:solidFill>
                  <a:srgbClr val="000000"/>
                </a:solidFill>
                <a:latin typeface="Arial"/>
                <a:ea typeface="Arial"/>
                <a:cs typeface="Arial"/>
                <a:sym typeface="Arial"/>
                <a:hlinkClick r:id="rId25">
                  <a:extLst>
                    <a:ext uri="{A12FA001-AC4F-418D-AE19-62706E023703}">
                      <ahyp:hlinkClr xmlns:ahyp="http://schemas.microsoft.com/office/drawing/2018/hyperlinkcolor" val="tx"/>
                    </a:ext>
                  </a:extLst>
                </a:hlinkClick>
              </a:rPr>
              <a:t>[5]</a:t>
            </a:r>
            <a:r>
              <a:rPr lang="en-US" sz="1100" b="0" i="0" u="none" strike="noStrike" cap="none">
                <a:solidFill>
                  <a:srgbClr val="000000"/>
                </a:solidFill>
                <a:latin typeface="Arial"/>
                <a:ea typeface="Arial"/>
                <a:cs typeface="Arial"/>
                <a:sym typeface="Arial"/>
              </a:rPr>
              <a:t> Religiously, the pharaoh officiated over religious ceremonies and chose the sites of new temples. The pharaoh was responsible for maintaining </a:t>
            </a:r>
            <a:r>
              <a:rPr lang="en-US" sz="1100" b="0" i="0" u="sng" strike="noStrike" cap="none">
                <a:solidFill>
                  <a:srgbClr val="000000"/>
                </a:solidFill>
                <a:latin typeface="Arial"/>
                <a:ea typeface="Arial"/>
                <a:cs typeface="Arial"/>
                <a:sym typeface="Arial"/>
                <a:hlinkClick r:id="rId26">
                  <a:extLst>
                    <a:ext uri="{A12FA001-AC4F-418D-AE19-62706E023703}">
                      <ahyp:hlinkClr xmlns:ahyp="http://schemas.microsoft.com/office/drawing/2018/hyperlinkcolor" val="tx"/>
                    </a:ext>
                  </a:extLst>
                </a:hlinkClick>
              </a:rPr>
              <a:t>Maat</a:t>
            </a:r>
            <a:r>
              <a:rPr lang="en-US" sz="1100" b="0" i="0" u="none" strike="noStrike" cap="none">
                <a:solidFill>
                  <a:srgbClr val="000000"/>
                </a:solidFill>
                <a:latin typeface="Arial"/>
                <a:ea typeface="Arial"/>
                <a:cs typeface="Arial"/>
                <a:sym typeface="Arial"/>
              </a:rPr>
              <a:t> (</a:t>
            </a:r>
            <a:r>
              <a:rPr lang="en-US" sz="1100" b="0" i="0" u="sng" strike="noStrike" cap="none">
                <a:solidFill>
                  <a:srgbClr val="000000"/>
                </a:solidFill>
                <a:latin typeface="Arial"/>
                <a:ea typeface="Arial"/>
                <a:cs typeface="Arial"/>
                <a:sym typeface="Arial"/>
                <a:hlinkClick r:id="rId27">
                  <a:extLst>
                    <a:ext uri="{A12FA001-AC4F-418D-AE19-62706E023703}">
                      <ahyp:hlinkClr xmlns:ahyp="http://schemas.microsoft.com/office/drawing/2018/hyperlinkcolor" val="tx"/>
                    </a:ext>
                  </a:extLst>
                </a:hlinkClick>
              </a:rPr>
              <a:t>mꜣꜥt</a:t>
            </a:r>
            <a:r>
              <a:rPr lang="en-US" sz="1100" b="0" i="0" u="none" strike="noStrike" cap="none">
                <a:solidFill>
                  <a:srgbClr val="000000"/>
                </a:solidFill>
                <a:latin typeface="Arial"/>
                <a:ea typeface="Arial"/>
                <a:cs typeface="Arial"/>
                <a:sym typeface="Arial"/>
              </a:rPr>
              <a:t>), or cosmic order, balance, and justice, and part of this included going to war when necessary to defend the country or attacking others when it was believed that this would contribute to Maat, such as to obtain resources</a:t>
            </a:r>
            <a:endParaRPr/>
          </a:p>
          <a:p>
            <a:pPr marL="0" lvl="0" indent="0" algn="l" rtl="0">
              <a:lnSpc>
                <a:spcPct val="100000"/>
              </a:lnSpc>
              <a:spcBef>
                <a:spcPts val="0"/>
              </a:spcBef>
              <a:spcAft>
                <a:spcPts val="0"/>
              </a:spcAft>
              <a:buNone/>
            </a:pPr>
            <a:r>
              <a:rPr lang="en-US"/>
              <a:t>TEXT SOURCE: </a:t>
            </a:r>
            <a:r>
              <a:rPr lang="en-US" sz="1100" b="0" i="0" u="none" strike="noStrike" cap="none">
                <a:solidFill>
                  <a:srgbClr val="000000"/>
                </a:solidFill>
                <a:latin typeface="Arial"/>
                <a:ea typeface="Arial"/>
                <a:cs typeface="Arial"/>
                <a:sym typeface="Arial"/>
              </a:rPr>
              <a:t>wikepedia</a:t>
            </a: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None/>
            </a:pPr>
            <a:endParaRPr/>
          </a:p>
          <a:p>
            <a:pPr marL="0" lvl="0" indent="0" algn="l" rtl="0">
              <a:lnSpc>
                <a:spcPct val="100000"/>
              </a:lnSpc>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US" sz="1100" b="1" i="0" u="none" strike="noStrike" cap="none">
                <a:solidFill>
                  <a:schemeClr val="dk1"/>
                </a:solidFill>
                <a:latin typeface="Arial"/>
                <a:ea typeface="Arial"/>
                <a:cs typeface="Arial"/>
                <a:sym typeface="Arial"/>
              </a:rPr>
              <a:t>Image Source: </a:t>
            </a:r>
            <a:r>
              <a:rPr lang="en-US" b="1" u="sng">
                <a:solidFill>
                  <a:srgbClr val="0563C1"/>
                </a:solidFill>
                <a:hlinkClick r:id="rId3">
                  <a:extLst>
                    <a:ext uri="{A12FA001-AC4F-418D-AE19-62706E023703}">
                      <ahyp:hlinkClr xmlns:ahyp="http://schemas.microsoft.com/office/drawing/2018/hyperlinkcolor" val="tx"/>
                    </a:ext>
                  </a:extLst>
                </a:hlinkClick>
              </a:rPr>
              <a:t>https://www.metmuseum.org/art/collection/search/544449</a:t>
            </a:r>
            <a:r>
              <a:rPr lang="en-US" b="1">
                <a:solidFill>
                  <a:schemeClr val="dk1"/>
                </a:solidFill>
              </a:rPr>
              <a:t> </a:t>
            </a:r>
            <a:endParaRPr sz="1100" b="1"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100"/>
              <a:buFont typeface="Arial"/>
              <a:buNone/>
            </a:pPr>
            <a:r>
              <a:rPr lang="en-US" sz="1100" b="1" i="0" u="none" strike="noStrike" cap="none">
                <a:solidFill>
                  <a:schemeClr val="dk1"/>
                </a:solidFill>
                <a:latin typeface="Arial"/>
                <a:ea typeface="Arial"/>
                <a:cs typeface="Arial"/>
                <a:sym typeface="Arial"/>
              </a:rPr>
              <a:t>Teacher: </a:t>
            </a:r>
            <a:r>
              <a:rPr lang="en-US" sz="1100" b="0" i="0" u="none" strike="noStrike" cap="none">
                <a:solidFill>
                  <a:schemeClr val="dk1"/>
                </a:solidFill>
                <a:latin typeface="Arial"/>
                <a:ea typeface="Arial"/>
                <a:cs typeface="Arial"/>
                <a:sym typeface="Arial"/>
              </a:rPr>
              <a:t>Share this information on the role of the Pharaoh. Pharaoh is the </a:t>
            </a:r>
            <a:r>
              <a:rPr lang="en-US" sz="11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common title</a:t>
            </a:r>
            <a:r>
              <a:rPr lang="en-US" sz="1100" b="0" i="0" u="none" strike="noStrike" cap="none">
                <a:solidFill>
                  <a:schemeClr val="dk1"/>
                </a:solidFill>
                <a:latin typeface="Arial"/>
                <a:ea typeface="Arial"/>
                <a:cs typeface="Arial"/>
                <a:sym typeface="Arial"/>
              </a:rPr>
              <a:t> now used for the </a:t>
            </a:r>
            <a:r>
              <a:rPr lang="en-US" sz="1100" b="0" i="0" u="sng" strike="noStrike" cap="non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monarchs</a:t>
            </a:r>
            <a:r>
              <a:rPr lang="en-US" sz="1100" b="0" i="0" u="none" strike="noStrike" cap="none">
                <a:solidFill>
                  <a:schemeClr val="dk1"/>
                </a:solidFill>
                <a:latin typeface="Arial"/>
                <a:ea typeface="Arial"/>
                <a:cs typeface="Arial"/>
                <a:sym typeface="Arial"/>
              </a:rPr>
              <a:t> of </a:t>
            </a:r>
            <a:r>
              <a:rPr lang="en-US" sz="1100" b="0" i="0"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ancient Egypt</a:t>
            </a:r>
            <a:r>
              <a:rPr lang="en-US" sz="1100" b="0" i="0" u="none" strike="noStrike" cap="none">
                <a:solidFill>
                  <a:schemeClr val="dk1"/>
                </a:solidFill>
                <a:latin typeface="Arial"/>
                <a:ea typeface="Arial"/>
                <a:cs typeface="Arial"/>
                <a:sym typeface="Arial"/>
              </a:rPr>
              <a:t> from the </a:t>
            </a:r>
            <a:r>
              <a:rPr lang="en-US" sz="1100" b="0" i="0" u="sng" strike="noStrike" cap="none">
                <a:solidFill>
                  <a:schemeClr val="dk1"/>
                </a:solidFill>
                <a:latin typeface="Arial"/>
                <a:ea typeface="Arial"/>
                <a:cs typeface="Arial"/>
                <a:sym typeface="Arial"/>
                <a:hlinkClick r:id="rId7">
                  <a:extLst>
                    <a:ext uri="{A12FA001-AC4F-418D-AE19-62706E023703}">
                      <ahyp:hlinkClr xmlns:ahyp="http://schemas.microsoft.com/office/drawing/2018/hyperlinkcolor" val="tx"/>
                    </a:ext>
                  </a:extLst>
                </a:hlinkClick>
              </a:rPr>
              <a:t>First Dynasty</a:t>
            </a:r>
            <a:r>
              <a:rPr lang="en-US" sz="1100" b="0" i="0" u="none" strike="noStrike" cap="none">
                <a:solidFill>
                  <a:schemeClr val="dk1"/>
                </a:solidFill>
                <a:latin typeface="Arial"/>
                <a:ea typeface="Arial"/>
                <a:cs typeface="Arial"/>
                <a:sym typeface="Arial"/>
              </a:rPr>
              <a:t> (c. 3150 BCE) until the </a:t>
            </a:r>
            <a:r>
              <a:rPr lang="en-US" sz="1100" b="0" i="0" u="sng" strike="noStrike" cap="none">
                <a:solidFill>
                  <a:schemeClr val="dk1"/>
                </a:solidFill>
                <a:latin typeface="Arial"/>
                <a:ea typeface="Arial"/>
                <a:cs typeface="Arial"/>
                <a:sym typeface="Arial"/>
                <a:hlinkClick r:id="rId8">
                  <a:extLst>
                    <a:ext uri="{A12FA001-AC4F-418D-AE19-62706E023703}">
                      <ahyp:hlinkClr xmlns:ahyp="http://schemas.microsoft.com/office/drawing/2018/hyperlinkcolor" val="tx"/>
                    </a:ext>
                  </a:extLst>
                </a:hlinkClick>
              </a:rPr>
              <a:t>annexation</a:t>
            </a:r>
            <a:r>
              <a:rPr lang="en-US" sz="1100" b="0" i="0" u="none" strike="noStrike" cap="none">
                <a:solidFill>
                  <a:schemeClr val="dk1"/>
                </a:solidFill>
                <a:latin typeface="Arial"/>
                <a:ea typeface="Arial"/>
                <a:cs typeface="Arial"/>
                <a:sym typeface="Arial"/>
              </a:rPr>
              <a:t> of Egypt by the </a:t>
            </a:r>
            <a:r>
              <a:rPr lang="en-US" sz="1100" b="0" i="0" u="sng" strike="noStrike" cap="none">
                <a:solidFill>
                  <a:schemeClr val="dk1"/>
                </a:solidFill>
                <a:latin typeface="Arial"/>
                <a:ea typeface="Arial"/>
                <a:cs typeface="Arial"/>
                <a:sym typeface="Arial"/>
                <a:hlinkClick r:id="rId9">
                  <a:extLst>
                    <a:ext uri="{A12FA001-AC4F-418D-AE19-62706E023703}">
                      <ahyp:hlinkClr xmlns:ahyp="http://schemas.microsoft.com/office/drawing/2018/hyperlinkcolor" val="tx"/>
                    </a:ext>
                  </a:extLst>
                </a:hlinkClick>
              </a:rPr>
              <a:t>Roman Empire</a:t>
            </a:r>
            <a:r>
              <a:rPr lang="en-US" sz="1100" b="0" i="0" u="none" strike="noStrike" cap="none">
                <a:solidFill>
                  <a:schemeClr val="dk1"/>
                </a:solidFill>
                <a:latin typeface="Arial"/>
                <a:ea typeface="Arial"/>
                <a:cs typeface="Arial"/>
                <a:sym typeface="Arial"/>
              </a:rPr>
              <a:t> in 30 BCE. In Egyptian society, </a:t>
            </a:r>
            <a:r>
              <a:rPr lang="en-US" sz="1100" b="0" i="0" u="sng" strike="noStrike" cap="none">
                <a:solidFill>
                  <a:schemeClr val="dk1"/>
                </a:solidFill>
                <a:latin typeface="Arial"/>
                <a:ea typeface="Arial"/>
                <a:cs typeface="Arial"/>
                <a:sym typeface="Arial"/>
                <a:hlinkClick r:id="rId10">
                  <a:extLst>
                    <a:ext uri="{A12FA001-AC4F-418D-AE19-62706E023703}">
                      <ahyp:hlinkClr xmlns:ahyp="http://schemas.microsoft.com/office/drawing/2018/hyperlinkcolor" val="tx"/>
                    </a:ext>
                  </a:extLst>
                </a:hlinkClick>
              </a:rPr>
              <a:t>religion</a:t>
            </a:r>
            <a:r>
              <a:rPr lang="en-US" sz="1100" b="0" i="0" u="none" strike="noStrike" cap="none">
                <a:solidFill>
                  <a:schemeClr val="dk1"/>
                </a:solidFill>
                <a:latin typeface="Arial"/>
                <a:ea typeface="Arial"/>
                <a:cs typeface="Arial"/>
                <a:sym typeface="Arial"/>
              </a:rPr>
              <a:t> was central to everyday life. One of the roles of the pharaoh was as an intermediary between the deities and the people. The pharaoh thus deputised for the deities in a role that was both as civil and religious administrator. The pharaoh owned all of the land in Egypt, enacted laws, collected taxes, and defended Egypt from invaders as the </a:t>
            </a:r>
            <a:r>
              <a:rPr lang="en-US" sz="1100" b="0" i="0" u="sng" strike="noStrike" cap="none">
                <a:solidFill>
                  <a:schemeClr val="dk1"/>
                </a:solidFill>
                <a:latin typeface="Arial"/>
                <a:ea typeface="Arial"/>
                <a:cs typeface="Arial"/>
                <a:sym typeface="Arial"/>
                <a:hlinkClick r:id="rId11">
                  <a:extLst>
                    <a:ext uri="{A12FA001-AC4F-418D-AE19-62706E023703}">
                      <ahyp:hlinkClr xmlns:ahyp="http://schemas.microsoft.com/office/drawing/2018/hyperlinkcolor" val="tx"/>
                    </a:ext>
                  </a:extLst>
                </a:hlinkClick>
              </a:rPr>
              <a:t>commander-in-chief</a:t>
            </a:r>
            <a:r>
              <a:rPr lang="en-US" sz="1100" b="0" i="0" u="none" strike="noStrike" cap="none">
                <a:solidFill>
                  <a:schemeClr val="dk1"/>
                </a:solidFill>
                <a:latin typeface="Arial"/>
                <a:ea typeface="Arial"/>
                <a:cs typeface="Arial"/>
                <a:sym typeface="Arial"/>
              </a:rPr>
              <a:t> of the army.</a:t>
            </a:r>
            <a:r>
              <a:rPr lang="en-US" sz="1100" b="0" i="0" u="none" strike="noStrike" cap="none" baseline="30000">
                <a:solidFill>
                  <a:schemeClr val="dk1"/>
                </a:solidFill>
                <a:latin typeface="Arial"/>
                <a:ea typeface="Arial"/>
                <a:cs typeface="Arial"/>
                <a:sym typeface="Arial"/>
              </a:rPr>
              <a:t> </a:t>
            </a:r>
            <a:r>
              <a:rPr lang="en-US" sz="1100" b="0" i="0" u="none" strike="noStrike" cap="none">
                <a:solidFill>
                  <a:schemeClr val="dk1"/>
                </a:solidFill>
                <a:latin typeface="Arial"/>
                <a:ea typeface="Arial"/>
                <a:cs typeface="Arial"/>
                <a:sym typeface="Arial"/>
              </a:rPr>
              <a:t>Religiously, the pharaoh officiated over religious ceremonies and chose the sites of new temples. The pharaoh was responsible for maintaining </a:t>
            </a:r>
            <a:r>
              <a:rPr lang="en-US" sz="1100" b="0" i="0" u="sng" strike="noStrike" cap="none">
                <a:solidFill>
                  <a:schemeClr val="dk1"/>
                </a:solidFill>
                <a:latin typeface="Arial"/>
                <a:ea typeface="Arial"/>
                <a:cs typeface="Arial"/>
                <a:sym typeface="Arial"/>
                <a:hlinkClick r:id="rId12">
                  <a:extLst>
                    <a:ext uri="{A12FA001-AC4F-418D-AE19-62706E023703}">
                      <ahyp:hlinkClr xmlns:ahyp="http://schemas.microsoft.com/office/drawing/2018/hyperlinkcolor" val="tx"/>
                    </a:ext>
                  </a:extLst>
                </a:hlinkClick>
              </a:rPr>
              <a:t>Maat</a:t>
            </a:r>
            <a:r>
              <a:rPr lang="en-US" sz="1100" b="0" i="0" u="none" strike="noStrike" cap="none">
                <a:solidFill>
                  <a:schemeClr val="dk1"/>
                </a:solidFill>
                <a:latin typeface="Arial"/>
                <a:ea typeface="Arial"/>
                <a:cs typeface="Arial"/>
                <a:sym typeface="Arial"/>
              </a:rPr>
              <a:t>  or cosmic order, balance, and justice, and part of this included going to war when necessary to defend the country or attacking others when it was believed that this would contribute to Maat, such as to obtain resources. </a:t>
            </a:r>
            <a:r>
              <a:rPr lang="en-US" sz="1100" b="1" i="0" u="none" strike="noStrike" cap="none">
                <a:solidFill>
                  <a:schemeClr val="dk1"/>
                </a:solidFill>
                <a:latin typeface="Arial"/>
                <a:ea typeface="Arial"/>
                <a:cs typeface="Arial"/>
                <a:sym typeface="Arial"/>
              </a:rPr>
              <a:t>Text Source: Wikepedia</a:t>
            </a:r>
            <a:endParaRPr sz="1100" b="1"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100"/>
              <a:buFont typeface="Arial"/>
              <a:buNone/>
            </a:pPr>
            <a:endParaRPr b="1">
              <a:solidFill>
                <a:schemeClr val="dk1"/>
              </a:solidFill>
            </a:endParaRPr>
          </a:p>
          <a:p>
            <a:pPr marL="0" lvl="0" indent="0" algn="l" rtl="0">
              <a:lnSpc>
                <a:spcPct val="100000"/>
              </a:lnSpc>
              <a:spcBef>
                <a:spcPts val="0"/>
              </a:spcBef>
              <a:spcAft>
                <a:spcPts val="0"/>
              </a:spcAft>
              <a:buSzPts val="1100"/>
              <a:buFont typeface="Arial"/>
              <a:buNone/>
            </a:pPr>
            <a:endParaRPr b="1">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
        <p:cNvGrpSpPr/>
        <p:nvPr/>
      </p:nvGrpSpPr>
      <p:grpSpPr>
        <a:xfrm>
          <a:off x="0" y="0"/>
          <a:ext cx="0" cy="0"/>
          <a:chOff x="0" y="0"/>
          <a:chExt cx="0" cy="0"/>
        </a:xfrm>
      </p:grpSpPr>
      <p:sp>
        <p:nvSpPr>
          <p:cNvPr id="7" name="Google Shape;7;p5"/>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 name="Google Shape;8;p5"/>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9;p5"/>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0;p5"/>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
        <p:cNvGrpSpPr/>
        <p:nvPr/>
      </p:nvGrpSpPr>
      <p:grpSpPr>
        <a:xfrm>
          <a:off x="0" y="0"/>
          <a:ext cx="0" cy="0"/>
          <a:chOff x="0" y="0"/>
          <a:chExt cx="0" cy="0"/>
        </a:xfrm>
      </p:grpSpPr>
      <p:sp>
        <p:nvSpPr>
          <p:cNvPr id="12" name="Google Shape;12;p6"/>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 name="Google Shape;13;p6"/>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4;p6"/>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 name="Google Shape;15;p6"/>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6"/>
        <p:cNvGrpSpPr/>
        <p:nvPr/>
      </p:nvGrpSpPr>
      <p:grpSpPr>
        <a:xfrm>
          <a:off x="0" y="0"/>
          <a:ext cx="0" cy="0"/>
          <a:chOff x="0" y="0"/>
          <a:chExt cx="0" cy="0"/>
        </a:xfrm>
      </p:grpSpPr>
      <p:sp>
        <p:nvSpPr>
          <p:cNvPr id="17" name="Google Shape;17;p7"/>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8" name="Google Shape;18;p7"/>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 name="Google Shape;19;p7"/>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7"/>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8"/>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8"/>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Google Shape;25;p8"/>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6"/>
        <p:cNvGrpSpPr/>
        <p:nvPr/>
      </p:nvGrpSpPr>
      <p:grpSpPr>
        <a:xfrm>
          <a:off x="0" y="0"/>
          <a:ext cx="0" cy="0"/>
          <a:chOff x="0" y="0"/>
          <a:chExt cx="0" cy="0"/>
        </a:xfrm>
      </p:grpSpPr>
      <p:sp>
        <p:nvSpPr>
          <p:cNvPr id="27" name="Google Shape;27;p9"/>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8" name="Google Shape;28;p9"/>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9"/>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9"/>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pMgqPsNjYD0"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18.jp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3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3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92" name="Google Shape;92;p41" descr="https://lh6.googleusercontent.com/x73SqRJh65B1i94mBhx2tYtHfwGRNfhpJ9YCaP4Jl1QWtJqQaCj1z6EvEHG4-kCI-7sst7AfA_uP0URgKUDO24-mIrEaGeYPEyJj7yAPlNdHQLzsmrP-F6-Gycp0FPmz"/>
          <p:cNvPicPr preferRelativeResize="0"/>
          <p:nvPr/>
        </p:nvPicPr>
        <p:blipFill rotWithShape="1">
          <a:blip r:embed="rId3">
            <a:alphaModFix/>
          </a:blip>
          <a:srcRect/>
          <a:stretch/>
        </p:blipFill>
        <p:spPr>
          <a:xfrm>
            <a:off x="7755725" y="1112750"/>
            <a:ext cx="4004475" cy="4912699"/>
          </a:xfrm>
          <a:prstGeom prst="rect">
            <a:avLst/>
          </a:prstGeom>
          <a:noFill/>
          <a:ln>
            <a:noFill/>
          </a:ln>
        </p:spPr>
      </p:pic>
      <p:sp>
        <p:nvSpPr>
          <p:cNvPr id="93" name="Google Shape;93;p41"/>
          <p:cNvSpPr txBox="1"/>
          <p:nvPr/>
        </p:nvSpPr>
        <p:spPr>
          <a:xfrm>
            <a:off x="4648199" y="1440768"/>
            <a:ext cx="2692401" cy="142943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“Read” the image by describing what you </a:t>
            </a:r>
            <a:r>
              <a:rPr lang="en-US" sz="3200" b="1" i="0" u="none" strike="noStrike" cap="none">
                <a:solidFill>
                  <a:srgbClr val="980000"/>
                </a:solidFill>
                <a:latin typeface="Calibri"/>
                <a:ea typeface="Calibri"/>
                <a:cs typeface="Calibri"/>
                <a:sym typeface="Calibri"/>
              </a:rPr>
              <a:t>See,</a:t>
            </a:r>
            <a:r>
              <a:rPr lang="en-US" sz="3200" b="1" i="0" u="none" strike="noStrike" cap="none">
                <a:solidFill>
                  <a:srgbClr val="000090"/>
                </a:solidFill>
                <a:latin typeface="Calibri"/>
                <a:ea typeface="Calibri"/>
                <a:cs typeface="Calibri"/>
                <a:sym typeface="Calibri"/>
              </a:rPr>
              <a:t> </a:t>
            </a:r>
            <a:r>
              <a:rPr lang="en-US" sz="3200" b="1" i="0" u="none" strike="noStrike" cap="none">
                <a:solidFill>
                  <a:srgbClr val="980000"/>
                </a:solidFill>
                <a:latin typeface="Calibri"/>
                <a:ea typeface="Calibri"/>
                <a:cs typeface="Calibri"/>
                <a:sym typeface="Calibri"/>
              </a:rPr>
              <a:t>Think,</a:t>
            </a:r>
            <a:r>
              <a:rPr lang="en-US" sz="3200" b="1" i="0" u="none" strike="noStrike" cap="none">
                <a:solidFill>
                  <a:srgbClr val="000090"/>
                </a:solidFill>
                <a:latin typeface="Calibri"/>
                <a:ea typeface="Calibri"/>
                <a:cs typeface="Calibri"/>
                <a:sym typeface="Calibri"/>
              </a:rPr>
              <a:t> </a:t>
            </a:r>
            <a:r>
              <a:rPr lang="en-US" sz="3200" b="1" i="0" u="none" strike="noStrike" cap="none">
                <a:solidFill>
                  <a:srgbClr val="980000"/>
                </a:solidFill>
                <a:latin typeface="Calibri"/>
                <a:ea typeface="Calibri"/>
                <a:cs typeface="Calibri"/>
                <a:sym typeface="Calibri"/>
              </a:rPr>
              <a:t>Wonder</a:t>
            </a:r>
            <a:r>
              <a:rPr lang="en-US" sz="3200" b="1" i="0" u="none" strike="noStrike" cap="none">
                <a:solidFill>
                  <a:srgbClr val="000090"/>
                </a:solidFill>
                <a:latin typeface="Calibri"/>
                <a:ea typeface="Calibri"/>
                <a:cs typeface="Calibri"/>
                <a:sym typeface="Calibri"/>
              </a:rPr>
              <a:t> about it.</a:t>
            </a:r>
            <a:endParaRPr sz="1400" b="0" i="0" u="none" strike="noStrike" cap="none">
              <a:solidFill>
                <a:srgbClr val="000000"/>
              </a:solidFill>
              <a:latin typeface="Arial"/>
              <a:ea typeface="Arial"/>
              <a:cs typeface="Arial"/>
              <a:sym typeface="Arial"/>
            </a:endParaRPr>
          </a:p>
        </p:txBody>
      </p:sp>
      <p:sp>
        <p:nvSpPr>
          <p:cNvPr id="94" name="Google Shape;94;p41"/>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a:solidFill>
                  <a:schemeClr val="lt1"/>
                </a:solidFill>
              </a:rPr>
              <a:t>Class Discussion</a:t>
            </a:r>
            <a:endParaRPr>
              <a:solidFill>
                <a:schemeClr val="lt1"/>
              </a:solidFill>
            </a:endParaRPr>
          </a:p>
        </p:txBody>
      </p:sp>
      <p:pic>
        <p:nvPicPr>
          <p:cNvPr id="95" name="Google Shape;95;p41"/>
          <p:cNvPicPr preferRelativeResize="0"/>
          <p:nvPr/>
        </p:nvPicPr>
        <p:blipFill rotWithShape="1">
          <a:blip r:embed="rId4">
            <a:alphaModFix/>
          </a:blip>
          <a:srcRect/>
          <a:stretch/>
        </p:blipFill>
        <p:spPr>
          <a:xfrm>
            <a:off x="1088225" y="1199749"/>
            <a:ext cx="3001951" cy="5477950"/>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1"/>
          <p:cNvSpPr txBox="1"/>
          <p:nvPr/>
        </p:nvSpPr>
        <p:spPr>
          <a:xfrm>
            <a:off x="516797" y="6257976"/>
            <a:ext cx="4392503" cy="100148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1800" b="1" i="0" u="none" strike="noStrike" cap="none">
                <a:solidFill>
                  <a:schemeClr val="dk1"/>
                </a:solidFill>
                <a:latin typeface="Calibri"/>
                <a:ea typeface="Calibri"/>
                <a:cs typeface="Calibri"/>
                <a:sym typeface="Calibri"/>
              </a:rPr>
              <a:t>1479 – 1458 BCE</a:t>
            </a:r>
            <a:endParaRPr sz="1400" b="0" i="0" u="none" strike="noStrike" cap="none">
              <a:solidFill>
                <a:srgbClr val="000000"/>
              </a:solidFill>
              <a:latin typeface="Arial"/>
              <a:ea typeface="Arial"/>
              <a:cs typeface="Arial"/>
              <a:sym typeface="Arial"/>
            </a:endParaRPr>
          </a:p>
        </p:txBody>
      </p:sp>
      <p:sp>
        <p:nvSpPr>
          <p:cNvPr id="101" name="Google Shape;101;p11"/>
          <p:cNvSpPr txBox="1"/>
          <p:nvPr/>
        </p:nvSpPr>
        <p:spPr>
          <a:xfrm>
            <a:off x="3706585" y="882849"/>
            <a:ext cx="8115300" cy="164918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 Larger than life size = greatness or godlike</a:t>
            </a:r>
            <a:endParaRPr sz="1400" b="0" i="0" u="none" strike="noStrike" cap="none">
              <a:solidFill>
                <a:srgbClr val="000090"/>
              </a:solidFill>
              <a:latin typeface="Arial"/>
              <a:ea typeface="Arial"/>
              <a:cs typeface="Arial"/>
              <a:sym typeface="Arial"/>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 The figure is part of the stone = permanence</a:t>
            </a:r>
            <a:endParaRPr sz="1400" b="0" i="0" u="none" strike="noStrike" cap="none">
              <a:solidFill>
                <a:srgbClr val="000090"/>
              </a:solidFill>
              <a:latin typeface="Arial"/>
              <a:ea typeface="Arial"/>
              <a:cs typeface="Arial"/>
              <a:sym typeface="Arial"/>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 The material of granite is one of the hardest stones = unyielding power</a:t>
            </a:r>
            <a:endParaRPr sz="1400" b="0" i="0" u="none" strike="noStrike" cap="none">
              <a:solidFill>
                <a:srgbClr val="000090"/>
              </a:solidFill>
              <a:latin typeface="Arial"/>
              <a:ea typeface="Arial"/>
              <a:cs typeface="Arial"/>
              <a:sym typeface="Arial"/>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 She is kneeling with ritual jars = her reverence to the Gods </a:t>
            </a:r>
            <a:endParaRPr sz="1400" b="0" i="0" u="none" strike="noStrike" cap="none">
              <a:solidFill>
                <a:srgbClr val="000090"/>
              </a:solidFill>
              <a:latin typeface="Arial"/>
              <a:ea typeface="Arial"/>
              <a:cs typeface="Arial"/>
              <a:sym typeface="Arial"/>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 She wears the beard and head cloth of the male pharaoh but the inscription describes her as female.</a:t>
            </a:r>
            <a:endParaRPr sz="1400" b="0" i="0" u="none" strike="noStrike" cap="none">
              <a:solidFill>
                <a:srgbClr val="000090"/>
              </a:solidFill>
              <a:latin typeface="Arial"/>
              <a:ea typeface="Arial"/>
              <a:cs typeface="Arial"/>
              <a:sym typeface="Arial"/>
            </a:endParaRPr>
          </a:p>
        </p:txBody>
      </p:sp>
      <p:sp>
        <p:nvSpPr>
          <p:cNvPr id="102" name="Google Shape;102;p11"/>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a:solidFill>
                  <a:schemeClr val="lt1"/>
                </a:solidFill>
              </a:rPr>
              <a:t>Discussion Summary</a:t>
            </a:r>
            <a:endParaRPr>
              <a:solidFill>
                <a:schemeClr val="lt1"/>
              </a:solidFill>
            </a:endParaRPr>
          </a:p>
        </p:txBody>
      </p:sp>
      <p:pic>
        <p:nvPicPr>
          <p:cNvPr id="103" name="Google Shape;103;p11"/>
          <p:cNvPicPr preferRelativeResize="0"/>
          <p:nvPr/>
        </p:nvPicPr>
        <p:blipFill rotWithShape="1">
          <a:blip r:embed="rId3">
            <a:alphaModFix/>
          </a:blip>
          <a:srcRect/>
          <a:stretch/>
        </p:blipFill>
        <p:spPr>
          <a:xfrm>
            <a:off x="516800" y="1435075"/>
            <a:ext cx="2566901" cy="4684075"/>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2"/>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pic>
        <p:nvPicPr>
          <p:cNvPr id="109" name="Google Shape;109;p12"/>
          <p:cNvPicPr preferRelativeResize="0"/>
          <p:nvPr/>
        </p:nvPicPr>
        <p:blipFill rotWithShape="1">
          <a:blip r:embed="rId3">
            <a:alphaModFix/>
          </a:blip>
          <a:srcRect/>
          <a:stretch/>
        </p:blipFill>
        <p:spPr>
          <a:xfrm>
            <a:off x="263383" y="1491745"/>
            <a:ext cx="5832691" cy="3722736"/>
          </a:xfrm>
          <a:prstGeom prst="rect">
            <a:avLst/>
          </a:prstGeom>
          <a:noFill/>
          <a:ln w="28575" cap="flat" cmpd="sng">
            <a:solidFill>
              <a:srgbClr val="000000"/>
            </a:solidFill>
            <a:prstDash val="solid"/>
            <a:round/>
            <a:headEnd type="none" w="sm" len="sm"/>
            <a:tailEnd type="none" w="sm" len="sm"/>
          </a:ln>
        </p:spPr>
      </p:pic>
      <p:sp>
        <p:nvSpPr>
          <p:cNvPr id="110" name="Google Shape;110;p12"/>
          <p:cNvSpPr txBox="1"/>
          <p:nvPr/>
        </p:nvSpPr>
        <p:spPr>
          <a:xfrm>
            <a:off x="665035" y="5822246"/>
            <a:ext cx="4898686" cy="93420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FF0000"/>
              </a:buClr>
              <a:buSzPts val="2500"/>
              <a:buFont typeface="Noto Sans Symbols"/>
              <a:buNone/>
            </a:pPr>
            <a:r>
              <a:rPr lang="en-US" sz="1800" b="0" i="0" u="none" strike="noStrike" cap="none">
                <a:solidFill>
                  <a:srgbClr val="000000"/>
                </a:solidFill>
                <a:latin typeface="Arial"/>
                <a:ea typeface="Arial"/>
                <a:cs typeface="Arial"/>
                <a:sym typeface="Arial"/>
              </a:rPr>
              <a:t>Great Pyramids of Giza, each contains a tombs of a Pharaoh 2589-2566 BCE</a:t>
            </a:r>
            <a:endParaRPr sz="1800" b="0" i="0" u="none" strike="noStrike" cap="none">
              <a:solidFill>
                <a:schemeClr val="dk1"/>
              </a:solidFill>
              <a:latin typeface="Calibri"/>
              <a:ea typeface="Calibri"/>
              <a:cs typeface="Calibri"/>
              <a:sym typeface="Calibri"/>
            </a:endParaRPr>
          </a:p>
        </p:txBody>
      </p:sp>
      <p:sp>
        <p:nvSpPr>
          <p:cNvPr id="111" name="Google Shape;111;p12"/>
          <p:cNvSpPr txBox="1">
            <a:spLocks noGrp="1"/>
          </p:cNvSpPr>
          <p:nvPr>
            <p:ph type="body" idx="1"/>
          </p:nvPr>
        </p:nvSpPr>
        <p:spPr>
          <a:xfrm>
            <a:off x="6191142" y="1447800"/>
            <a:ext cx="5046209" cy="322262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Before Hatshepsut, the Funerary Complexes of Pharaohs looked like this.</a:t>
            </a:r>
            <a:endParaRPr/>
          </a:p>
          <a:p>
            <a:pPr marL="0" marR="0" lvl="0" indent="0" algn="l" rtl="0">
              <a:lnSpc>
                <a:spcPct val="90000"/>
              </a:lnSpc>
              <a:spcBef>
                <a:spcPts val="1000"/>
              </a:spcBef>
              <a:spcAft>
                <a:spcPts val="0"/>
              </a:spcAft>
              <a:buClr>
                <a:srgbClr val="000090"/>
              </a:buClr>
              <a:buSzPts val="3200"/>
              <a:buFont typeface="Arial"/>
              <a:buNone/>
            </a:pPr>
            <a:r>
              <a:rPr lang="en-US" sz="3200" b="1">
                <a:solidFill>
                  <a:srgbClr val="000090"/>
                </a:solidFill>
              </a:rPr>
              <a:t>E</a:t>
            </a:r>
            <a:r>
              <a:rPr lang="en-US" sz="3200" b="1" i="0" u="none" strike="noStrike" cap="none">
                <a:solidFill>
                  <a:srgbClr val="000090"/>
                </a:solidFill>
                <a:latin typeface="Calibri"/>
                <a:ea typeface="Calibri"/>
                <a:cs typeface="Calibri"/>
                <a:sym typeface="Calibri"/>
              </a:rPr>
              <a:t>ach pyramid contains only a few rooms for the tomb of the dead Pharaoh and selected possessions.</a:t>
            </a:r>
            <a:endParaRPr/>
          </a:p>
        </p:txBody>
      </p:sp>
      <p:sp>
        <p:nvSpPr>
          <p:cNvPr id="112" name="Google Shape;112;p12"/>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a:solidFill>
                  <a:schemeClr val="lt1"/>
                </a:solidFill>
              </a:rPr>
              <a:t>Who was Hatshepsut and why is she important?</a:t>
            </a:r>
            <a:br>
              <a:rPr lang="en-US">
                <a:solidFill>
                  <a:schemeClr val="lt1"/>
                </a:solidFill>
              </a:rPr>
            </a:br>
            <a:endParaRPr>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3"/>
          <p:cNvSpPr txBox="1">
            <a:spLocks noGrp="1"/>
          </p:cNvSpPr>
          <p:nvPr>
            <p:ph type="body" idx="3"/>
          </p:nvPr>
        </p:nvSpPr>
        <p:spPr>
          <a:xfrm>
            <a:off x="661950" y="5881675"/>
            <a:ext cx="4506600" cy="1408200"/>
          </a:xfrm>
          <a:prstGeom prst="rect">
            <a:avLst/>
          </a:prstGeom>
          <a:noFill/>
          <a:ln>
            <a:noFill/>
          </a:ln>
        </p:spPr>
        <p:txBody>
          <a:bodyPr spcFirstLastPara="1" wrap="square" lIns="91425" tIns="45700" rIns="91425" bIns="45700" anchor="t" anchorCtr="0">
            <a:noAutofit/>
          </a:bodyPr>
          <a:lstStyle/>
          <a:p>
            <a:pPr marL="0" lvl="0" indent="0" algn="l" rtl="0">
              <a:lnSpc>
                <a:spcPct val="50000"/>
              </a:lnSpc>
              <a:spcBef>
                <a:spcPts val="1000"/>
              </a:spcBef>
              <a:spcAft>
                <a:spcPts val="0"/>
              </a:spcAft>
              <a:buSzPts val="2500"/>
              <a:buNone/>
            </a:pPr>
            <a:r>
              <a:rPr lang="en-US" sz="1600">
                <a:solidFill>
                  <a:srgbClr val="000000"/>
                </a:solidFill>
                <a:latin typeface="Arial"/>
                <a:ea typeface="Arial"/>
                <a:cs typeface="Arial"/>
                <a:sym typeface="Arial"/>
              </a:rPr>
              <a:t>Hatshepsut’s Memorial Temple Complex</a:t>
            </a:r>
            <a:endParaRPr sz="1600">
              <a:solidFill>
                <a:srgbClr val="000000"/>
              </a:solidFill>
              <a:latin typeface="Arial"/>
              <a:ea typeface="Arial"/>
              <a:cs typeface="Arial"/>
              <a:sym typeface="Arial"/>
            </a:endParaRPr>
          </a:p>
          <a:p>
            <a:pPr marL="0" lvl="0" indent="0" algn="l" rtl="0">
              <a:lnSpc>
                <a:spcPct val="50000"/>
              </a:lnSpc>
              <a:spcBef>
                <a:spcPts val="1000"/>
              </a:spcBef>
              <a:spcAft>
                <a:spcPts val="0"/>
              </a:spcAft>
              <a:buSzPts val="2500"/>
              <a:buNone/>
            </a:pPr>
            <a:r>
              <a:rPr lang="en-US" sz="1600">
                <a:latin typeface="Arial"/>
                <a:ea typeface="Arial"/>
                <a:cs typeface="Arial"/>
                <a:sym typeface="Arial"/>
              </a:rPr>
              <a:t>1479–1458 BCE</a:t>
            </a:r>
            <a:endParaRPr sz="1600">
              <a:solidFill>
                <a:srgbClr val="000000"/>
              </a:solidFill>
              <a:latin typeface="Arial"/>
              <a:ea typeface="Arial"/>
              <a:cs typeface="Arial"/>
              <a:sym typeface="Arial"/>
            </a:endParaRPr>
          </a:p>
          <a:p>
            <a:pPr marL="0" lvl="0" indent="0" algn="l" rtl="0">
              <a:lnSpc>
                <a:spcPct val="50000"/>
              </a:lnSpc>
              <a:spcBef>
                <a:spcPts val="1000"/>
              </a:spcBef>
              <a:spcAft>
                <a:spcPts val="0"/>
              </a:spcAft>
              <a:buSzPts val="2500"/>
              <a:buNone/>
            </a:pPr>
            <a:r>
              <a:rPr lang="en-US" sz="1600">
                <a:solidFill>
                  <a:srgbClr val="000000"/>
                </a:solidFill>
                <a:latin typeface="Arial"/>
                <a:ea typeface="Arial"/>
                <a:cs typeface="Arial"/>
                <a:sym typeface="Arial"/>
              </a:rPr>
              <a:t>Sandstone and Granite</a:t>
            </a:r>
            <a:endParaRPr sz="2300"/>
          </a:p>
        </p:txBody>
      </p:sp>
      <p:sp>
        <p:nvSpPr>
          <p:cNvPr id="118" name="Google Shape;118;p13"/>
          <p:cNvSpPr txBox="1">
            <a:spLocks noGrp="1"/>
          </p:cNvSpPr>
          <p:nvPr>
            <p:ph type="body" idx="1"/>
          </p:nvPr>
        </p:nvSpPr>
        <p:spPr>
          <a:xfrm>
            <a:off x="6134100" y="1381249"/>
            <a:ext cx="5046209" cy="322262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Hatshepsut told her architects to build a grand complex that established a place not as a burial site but for worship of her long after her death. </a:t>
            </a:r>
            <a:endParaRPr/>
          </a:p>
        </p:txBody>
      </p:sp>
      <p:sp>
        <p:nvSpPr>
          <p:cNvPr id="119" name="Google Shape;119;p13"/>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a:solidFill>
                  <a:schemeClr val="lt1"/>
                </a:solidFill>
              </a:rPr>
              <a:t>Who was Hatshepsut and why is she important?</a:t>
            </a:r>
            <a:br>
              <a:rPr lang="en-US">
                <a:solidFill>
                  <a:schemeClr val="lt1"/>
                </a:solidFill>
              </a:rPr>
            </a:br>
            <a:endParaRPr>
              <a:solidFill>
                <a:schemeClr val="lt1"/>
              </a:solidFill>
            </a:endParaRPr>
          </a:p>
        </p:txBody>
      </p:sp>
      <p:pic>
        <p:nvPicPr>
          <p:cNvPr id="120" name="Google Shape;120;p13"/>
          <p:cNvPicPr preferRelativeResize="0"/>
          <p:nvPr/>
        </p:nvPicPr>
        <p:blipFill>
          <a:blip r:embed="rId3">
            <a:alphaModFix/>
          </a:blip>
          <a:stretch>
            <a:fillRect/>
          </a:stretch>
        </p:blipFill>
        <p:spPr>
          <a:xfrm>
            <a:off x="661950" y="1411248"/>
            <a:ext cx="5046200" cy="3784677"/>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42"/>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sp>
        <p:nvSpPr>
          <p:cNvPr id="126" name="Google Shape;126;p42"/>
          <p:cNvSpPr txBox="1">
            <a:spLocks noGrp="1"/>
          </p:cNvSpPr>
          <p:nvPr>
            <p:ph type="body" idx="3"/>
          </p:nvPr>
        </p:nvSpPr>
        <p:spPr>
          <a:xfrm>
            <a:off x="1300872" y="4670753"/>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endParaRPr/>
          </a:p>
        </p:txBody>
      </p:sp>
      <p:sp>
        <p:nvSpPr>
          <p:cNvPr id="127" name="Google Shape;127;p42"/>
          <p:cNvSpPr txBox="1">
            <a:spLocks noGrp="1"/>
          </p:cNvSpPr>
          <p:nvPr>
            <p:ph type="body" idx="1"/>
          </p:nvPr>
        </p:nvSpPr>
        <p:spPr>
          <a:xfrm>
            <a:off x="8934116" y="1789267"/>
            <a:ext cx="3914400" cy="3858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a:solidFill>
                  <a:srgbClr val="000090"/>
                </a:solidFill>
              </a:rPr>
              <a:t>What does the enormity of the complex’s size communicate? </a:t>
            </a:r>
            <a:r>
              <a:rPr lang="en-US" sz="3200" b="1" i="0" u="none" strike="noStrike" cap="none">
                <a:solidFill>
                  <a:srgbClr val="000090"/>
                </a:solidFill>
                <a:latin typeface="Calibri"/>
                <a:ea typeface="Calibri"/>
                <a:cs typeface="Calibri"/>
                <a:sym typeface="Calibri"/>
              </a:rPr>
              <a:t> </a:t>
            </a:r>
            <a:endParaRPr/>
          </a:p>
        </p:txBody>
      </p:sp>
      <p:pic>
        <p:nvPicPr>
          <p:cNvPr id="128" name="Google Shape;128;p42"/>
          <p:cNvPicPr preferRelativeResize="0"/>
          <p:nvPr/>
        </p:nvPicPr>
        <p:blipFill rotWithShape="1">
          <a:blip r:embed="rId3">
            <a:alphaModFix/>
          </a:blip>
          <a:srcRect/>
          <a:stretch/>
        </p:blipFill>
        <p:spPr>
          <a:xfrm>
            <a:off x="4849054" y="1067303"/>
            <a:ext cx="2621814" cy="5680595"/>
          </a:xfrm>
          <a:prstGeom prst="rect">
            <a:avLst/>
          </a:prstGeom>
          <a:noFill/>
          <a:ln w="28575" cap="flat" cmpd="sng">
            <a:solidFill>
              <a:srgbClr val="000000"/>
            </a:solidFill>
            <a:prstDash val="solid"/>
            <a:round/>
            <a:headEnd type="none" w="sm" len="sm"/>
            <a:tailEnd type="none" w="sm" len="sm"/>
          </a:ln>
        </p:spPr>
      </p:pic>
      <p:sp>
        <p:nvSpPr>
          <p:cNvPr id="129" name="Google Shape;129;p42"/>
          <p:cNvSpPr txBox="1"/>
          <p:nvPr/>
        </p:nvSpPr>
        <p:spPr>
          <a:xfrm rot="-1390457">
            <a:off x="5449558" y="3707545"/>
            <a:ext cx="142080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1" u="none" strike="noStrike" cap="none">
                <a:solidFill>
                  <a:srgbClr val="FF0000"/>
                </a:solidFill>
                <a:latin typeface="Arial"/>
                <a:ea typeface="Arial"/>
                <a:cs typeface="Arial"/>
                <a:sym typeface="Arial"/>
              </a:rPr>
              <a:t>site plan</a:t>
            </a:r>
            <a:endParaRPr sz="1400" b="0" i="0" u="none" strike="noStrike" cap="none">
              <a:solidFill>
                <a:srgbClr val="000000"/>
              </a:solidFill>
              <a:latin typeface="Arial"/>
              <a:ea typeface="Arial"/>
              <a:cs typeface="Arial"/>
              <a:sym typeface="Arial"/>
            </a:endParaRPr>
          </a:p>
        </p:txBody>
      </p:sp>
      <p:sp>
        <p:nvSpPr>
          <p:cNvPr id="130" name="Google Shape;130;p42"/>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Who was Hatshepsut and why is she important?</a:t>
            </a:r>
            <a:br>
              <a:rPr lang="en-US" sz="3600">
                <a:solidFill>
                  <a:schemeClr val="lt1"/>
                </a:solidFill>
              </a:rPr>
            </a:br>
            <a:endParaRPr sz="3600">
              <a:solidFill>
                <a:schemeClr val="lt1"/>
              </a:solidFill>
            </a:endParaRPr>
          </a:p>
        </p:txBody>
      </p:sp>
      <p:pic>
        <p:nvPicPr>
          <p:cNvPr id="131" name="Google Shape;131;p42"/>
          <p:cNvPicPr preferRelativeResize="0"/>
          <p:nvPr/>
        </p:nvPicPr>
        <p:blipFill>
          <a:blip r:embed="rId4">
            <a:alphaModFix/>
          </a:blip>
          <a:stretch>
            <a:fillRect/>
          </a:stretch>
        </p:blipFill>
        <p:spPr>
          <a:xfrm>
            <a:off x="259700" y="1235975"/>
            <a:ext cx="4351477" cy="517525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4"/>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sp>
        <p:nvSpPr>
          <p:cNvPr id="137" name="Google Shape;137;p14"/>
          <p:cNvSpPr txBox="1">
            <a:spLocks noGrp="1"/>
          </p:cNvSpPr>
          <p:nvPr>
            <p:ph type="body" idx="3"/>
          </p:nvPr>
        </p:nvSpPr>
        <p:spPr>
          <a:xfrm>
            <a:off x="1300872" y="4670753"/>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endParaRPr/>
          </a:p>
        </p:txBody>
      </p:sp>
      <p:sp>
        <p:nvSpPr>
          <p:cNvPr id="138" name="Google Shape;138;p14"/>
          <p:cNvSpPr txBox="1">
            <a:spLocks noGrp="1"/>
          </p:cNvSpPr>
          <p:nvPr>
            <p:ph type="body" idx="1"/>
          </p:nvPr>
        </p:nvSpPr>
        <p:spPr>
          <a:xfrm>
            <a:off x="8199298" y="1514679"/>
            <a:ext cx="3914312" cy="385888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a:solidFill>
                  <a:srgbClr val="000090"/>
                </a:solidFill>
              </a:rPr>
              <a:t>What is communicated considering the location of the temple which is </a:t>
            </a:r>
            <a:r>
              <a:rPr lang="en-US" sz="3200" b="1" i="0" u="none" strike="noStrike" cap="none">
                <a:solidFill>
                  <a:srgbClr val="000090"/>
                </a:solidFill>
                <a:latin typeface="Calibri"/>
                <a:ea typeface="Calibri"/>
                <a:cs typeface="Calibri"/>
                <a:sym typeface="Calibri"/>
              </a:rPr>
              <a:t>carved into the sides of a mountain?</a:t>
            </a:r>
            <a:endParaRPr/>
          </a:p>
        </p:txBody>
      </p:sp>
      <p:pic>
        <p:nvPicPr>
          <p:cNvPr id="139" name="Google Shape;139;p14"/>
          <p:cNvPicPr preferRelativeResize="0"/>
          <p:nvPr/>
        </p:nvPicPr>
        <p:blipFill rotWithShape="1">
          <a:blip r:embed="rId3">
            <a:alphaModFix/>
          </a:blip>
          <a:srcRect/>
          <a:stretch/>
        </p:blipFill>
        <p:spPr>
          <a:xfrm>
            <a:off x="4849054" y="1067303"/>
            <a:ext cx="2621814" cy="5680595"/>
          </a:xfrm>
          <a:prstGeom prst="rect">
            <a:avLst/>
          </a:prstGeom>
          <a:noFill/>
          <a:ln w="28575" cap="flat" cmpd="sng">
            <a:solidFill>
              <a:srgbClr val="000000"/>
            </a:solidFill>
            <a:prstDash val="solid"/>
            <a:round/>
            <a:headEnd type="none" w="sm" len="sm"/>
            <a:tailEnd type="none" w="sm" len="sm"/>
          </a:ln>
        </p:spPr>
      </p:pic>
      <p:sp>
        <p:nvSpPr>
          <p:cNvPr id="140" name="Google Shape;140;p14"/>
          <p:cNvSpPr txBox="1"/>
          <p:nvPr/>
        </p:nvSpPr>
        <p:spPr>
          <a:xfrm rot="-1390457">
            <a:off x="5449558" y="3707545"/>
            <a:ext cx="142080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1" u="none" strike="noStrike" cap="none">
                <a:solidFill>
                  <a:srgbClr val="FF0000"/>
                </a:solidFill>
                <a:latin typeface="Arial"/>
                <a:ea typeface="Arial"/>
                <a:cs typeface="Arial"/>
                <a:sym typeface="Arial"/>
              </a:rPr>
              <a:t>site plan</a:t>
            </a:r>
            <a:endParaRPr sz="1400" b="0" i="0" u="none" strike="noStrike" cap="none">
              <a:solidFill>
                <a:srgbClr val="000000"/>
              </a:solidFill>
              <a:latin typeface="Arial"/>
              <a:ea typeface="Arial"/>
              <a:cs typeface="Arial"/>
              <a:sym typeface="Arial"/>
            </a:endParaRPr>
          </a:p>
        </p:txBody>
      </p:sp>
      <p:sp>
        <p:nvSpPr>
          <p:cNvPr id="141" name="Google Shape;141;p14"/>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Who was Hatshepsut and why is she important?</a:t>
            </a:r>
            <a:br>
              <a:rPr lang="en-US" sz="3600">
                <a:solidFill>
                  <a:schemeClr val="lt1"/>
                </a:solidFill>
              </a:rPr>
            </a:br>
            <a:endParaRPr sz="3600">
              <a:solidFill>
                <a:schemeClr val="lt1"/>
              </a:solidFill>
            </a:endParaRPr>
          </a:p>
        </p:txBody>
      </p:sp>
      <p:pic>
        <p:nvPicPr>
          <p:cNvPr id="142" name="Google Shape;142;p14"/>
          <p:cNvPicPr preferRelativeResize="0"/>
          <p:nvPr/>
        </p:nvPicPr>
        <p:blipFill>
          <a:blip r:embed="rId4">
            <a:alphaModFix/>
          </a:blip>
          <a:stretch>
            <a:fillRect/>
          </a:stretch>
        </p:blipFill>
        <p:spPr>
          <a:xfrm>
            <a:off x="259700" y="1235975"/>
            <a:ext cx="4351477" cy="517525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43"/>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sp>
        <p:nvSpPr>
          <p:cNvPr id="148" name="Google Shape;148;p43"/>
          <p:cNvSpPr txBox="1">
            <a:spLocks noGrp="1"/>
          </p:cNvSpPr>
          <p:nvPr>
            <p:ph type="body" idx="3"/>
          </p:nvPr>
        </p:nvSpPr>
        <p:spPr>
          <a:xfrm>
            <a:off x="1300872" y="4670753"/>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endParaRPr/>
          </a:p>
        </p:txBody>
      </p:sp>
      <p:sp>
        <p:nvSpPr>
          <p:cNvPr id="149" name="Google Shape;149;p43"/>
          <p:cNvSpPr txBox="1">
            <a:spLocks noGrp="1"/>
          </p:cNvSpPr>
          <p:nvPr>
            <p:ph type="body" idx="1"/>
          </p:nvPr>
        </p:nvSpPr>
        <p:spPr>
          <a:xfrm>
            <a:off x="8366923" y="1242078"/>
            <a:ext cx="3914312" cy="385888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a:solidFill>
                  <a:srgbClr val="000090"/>
                </a:solidFill>
              </a:rPr>
              <a:t>What would it mean to experience the complex which was originally </a:t>
            </a:r>
            <a:r>
              <a:rPr lang="en-US" sz="3200" b="1" i="0" u="none" strike="noStrike" cap="none">
                <a:solidFill>
                  <a:srgbClr val="000090"/>
                </a:solidFill>
                <a:latin typeface="Calibri"/>
                <a:ea typeface="Calibri"/>
                <a:cs typeface="Calibri"/>
                <a:sym typeface="Calibri"/>
              </a:rPr>
              <a:t>adorned with lush gardens, pools of water, and hundreds of statues of Hatshepsut in the middle of a barren desert?</a:t>
            </a:r>
            <a:endParaRPr/>
          </a:p>
        </p:txBody>
      </p:sp>
      <p:sp>
        <p:nvSpPr>
          <p:cNvPr id="150" name="Google Shape;150;p43"/>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Who was Hatshepsut and why is she important?</a:t>
            </a:r>
            <a:br>
              <a:rPr lang="en-US" sz="3600">
                <a:solidFill>
                  <a:schemeClr val="lt1"/>
                </a:solidFill>
              </a:rPr>
            </a:br>
            <a:endParaRPr sz="3600">
              <a:solidFill>
                <a:schemeClr val="lt1"/>
              </a:solidFill>
            </a:endParaRPr>
          </a:p>
        </p:txBody>
      </p:sp>
      <p:sp>
        <p:nvSpPr>
          <p:cNvPr id="151" name="Google Shape;151;p43"/>
          <p:cNvSpPr txBox="1"/>
          <p:nvPr/>
        </p:nvSpPr>
        <p:spPr>
          <a:xfrm>
            <a:off x="0" y="0"/>
            <a:ext cx="30000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chemeClr val="dk1"/>
                </a:solidFill>
              </a:rPr>
              <a:t>Image Source: </a:t>
            </a:r>
            <a:r>
              <a:rPr lang="en-US" sz="1100">
                <a:solidFill>
                  <a:schemeClr val="dk1"/>
                </a:solidFill>
              </a:rPr>
              <a:t>Agefotostock.com and Pixabay.com.</a:t>
            </a:r>
            <a:endParaRPr sz="1100">
              <a:solidFill>
                <a:schemeClr val="dk1"/>
              </a:solidFill>
            </a:endParaRPr>
          </a:p>
        </p:txBody>
      </p:sp>
      <p:pic>
        <p:nvPicPr>
          <p:cNvPr id="152" name="Google Shape;152;p43"/>
          <p:cNvPicPr preferRelativeResize="0"/>
          <p:nvPr/>
        </p:nvPicPr>
        <p:blipFill>
          <a:blip r:embed="rId3">
            <a:alphaModFix/>
          </a:blip>
          <a:stretch>
            <a:fillRect/>
          </a:stretch>
        </p:blipFill>
        <p:spPr>
          <a:xfrm>
            <a:off x="259700" y="1235975"/>
            <a:ext cx="4351477" cy="5175250"/>
          </a:xfrm>
          <a:prstGeom prst="rect">
            <a:avLst/>
          </a:prstGeom>
          <a:noFill/>
          <a:ln w="28575" cap="flat" cmpd="sng">
            <a:solidFill>
              <a:schemeClr val="dk2"/>
            </a:solidFill>
            <a:prstDash val="solid"/>
            <a:round/>
            <a:headEnd type="none" w="sm" len="sm"/>
            <a:tailEnd type="none" w="sm" len="sm"/>
          </a:ln>
        </p:spPr>
      </p:pic>
      <p:pic>
        <p:nvPicPr>
          <p:cNvPr id="153" name="Google Shape;153;p43"/>
          <p:cNvPicPr preferRelativeResize="0"/>
          <p:nvPr/>
        </p:nvPicPr>
        <p:blipFill rotWithShape="1">
          <a:blip r:embed="rId4">
            <a:alphaModFix/>
          </a:blip>
          <a:srcRect/>
          <a:stretch/>
        </p:blipFill>
        <p:spPr>
          <a:xfrm>
            <a:off x="4849054" y="1067303"/>
            <a:ext cx="2621814" cy="5680594"/>
          </a:xfrm>
          <a:prstGeom prst="rect">
            <a:avLst/>
          </a:prstGeom>
          <a:noFill/>
          <a:ln w="28575" cap="flat" cmpd="sng">
            <a:solidFill>
              <a:srgbClr val="000000"/>
            </a:solidFill>
            <a:prstDash val="solid"/>
            <a:round/>
            <a:headEnd type="none" w="sm" len="sm"/>
            <a:tailEnd type="none" w="sm" len="sm"/>
          </a:ln>
        </p:spPr>
      </p:pic>
      <p:sp>
        <p:nvSpPr>
          <p:cNvPr id="154" name="Google Shape;154;p43"/>
          <p:cNvSpPr txBox="1"/>
          <p:nvPr/>
        </p:nvSpPr>
        <p:spPr>
          <a:xfrm rot="-1390581">
            <a:off x="5449568" y="3707500"/>
            <a:ext cx="1420867" cy="40010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1" u="none" strike="noStrike" cap="none">
                <a:solidFill>
                  <a:srgbClr val="FF0000"/>
                </a:solidFill>
                <a:latin typeface="Arial"/>
                <a:ea typeface="Arial"/>
                <a:cs typeface="Arial"/>
                <a:sym typeface="Arial"/>
              </a:rPr>
              <a:t>site plan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5"/>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2800" i="1">
                <a:solidFill>
                  <a:srgbClr val="000090"/>
                </a:solidFill>
                <a:latin typeface="Roboto"/>
                <a:ea typeface="Roboto"/>
                <a:cs typeface="Roboto"/>
                <a:sym typeface="Roboto"/>
              </a:rPr>
              <a:t>   Hatshepsut, the Woman Who Was King</a:t>
            </a:r>
            <a:endParaRPr sz="2800" i="1">
              <a:solidFill>
                <a:srgbClr val="000090"/>
              </a:solidFill>
              <a:latin typeface="Roboto"/>
              <a:ea typeface="Roboto"/>
              <a:cs typeface="Roboto"/>
              <a:sym typeface="Roboto"/>
            </a:endParaRPr>
          </a:p>
          <a:p>
            <a:pPr marL="457200" marR="0" lvl="0" indent="-228600" algn="l" rtl="0">
              <a:lnSpc>
                <a:spcPct val="90000"/>
              </a:lnSpc>
              <a:spcBef>
                <a:spcPts val="0"/>
              </a:spcBef>
              <a:spcAft>
                <a:spcPts val="0"/>
              </a:spcAft>
              <a:buClr>
                <a:schemeClr val="dk1"/>
              </a:buClr>
              <a:buSzPts val="2500"/>
              <a:buFont typeface="Arial"/>
              <a:buNone/>
            </a:pPr>
            <a:endParaRPr sz="3200" b="1" i="1">
              <a:solidFill>
                <a:srgbClr val="000090"/>
              </a:solidFill>
            </a:endParaRPr>
          </a:p>
          <a:p>
            <a:pPr marL="457200" marR="0" lvl="0" indent="-228600" algn="l" rtl="0">
              <a:lnSpc>
                <a:spcPct val="90000"/>
              </a:lnSpc>
              <a:spcBef>
                <a:spcPts val="0"/>
              </a:spcBef>
              <a:spcAft>
                <a:spcPts val="0"/>
              </a:spcAft>
              <a:buClr>
                <a:schemeClr val="dk1"/>
              </a:buClr>
              <a:buSzPts val="2500"/>
              <a:buFont typeface="Arial"/>
              <a:buNone/>
            </a:pPr>
            <a:endParaRPr/>
          </a:p>
        </p:txBody>
      </p:sp>
      <p:sp>
        <p:nvSpPr>
          <p:cNvPr id="160" name="Google Shape;160;p15"/>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Watch Video:</a:t>
            </a:r>
            <a:endParaRPr/>
          </a:p>
        </p:txBody>
      </p:sp>
      <p:sp>
        <p:nvSpPr>
          <p:cNvPr id="161" name="Google Shape;161;p15"/>
          <p:cNvSpPr txBox="1">
            <a:spLocks noGrp="1"/>
          </p:cNvSpPr>
          <p:nvPr>
            <p:ph type="body" idx="3"/>
          </p:nvPr>
        </p:nvSpPr>
        <p:spPr>
          <a:xfrm>
            <a:off x="1538543" y="3106256"/>
            <a:ext cx="9590253" cy="977394"/>
          </a:xfrm>
          <a:prstGeom prst="rect">
            <a:avLst/>
          </a:prstGeom>
          <a:noFill/>
          <a:ln>
            <a:noFill/>
          </a:ln>
        </p:spPr>
        <p:txBody>
          <a:bodyPr spcFirstLastPara="1" wrap="square" lIns="91425" tIns="45700" rIns="91425" bIns="45700" anchor="t" anchorCtr="0">
            <a:noAutofit/>
          </a:bodyPr>
          <a:lstStyle/>
          <a:p>
            <a:pPr marL="69850" lvl="0" indent="0" algn="l" rtl="0">
              <a:lnSpc>
                <a:spcPct val="90000"/>
              </a:lnSpc>
              <a:spcBef>
                <a:spcPts val="1000"/>
              </a:spcBef>
              <a:spcAft>
                <a:spcPts val="0"/>
              </a:spcAft>
              <a:buSzPts val="2500"/>
              <a:buNone/>
            </a:pPr>
            <a:r>
              <a:rPr lang="en-US">
                <a:solidFill>
                  <a:srgbClr val="000090"/>
                </a:solidFill>
              </a:rPr>
              <a:t>-</a:t>
            </a:r>
            <a:r>
              <a:rPr lang="en-US" u="sng">
                <a:solidFill>
                  <a:srgbClr val="000090"/>
                </a:solidFill>
                <a:hlinkClick r:id="rId3">
                  <a:extLst>
                    <a:ext uri="{A12FA001-AC4F-418D-AE19-62706E023703}">
                      <ahyp:hlinkClr xmlns:ahyp="http://schemas.microsoft.com/office/drawing/2018/hyperlinkcolor" val="tx"/>
                    </a:ext>
                  </a:extLst>
                </a:hlinkClick>
              </a:rPr>
              <a:t>Video Link</a:t>
            </a:r>
            <a:endParaRPr>
              <a:solidFill>
                <a:srgbClr val="000090"/>
              </a:solidFill>
            </a:endParaRPr>
          </a:p>
          <a:p>
            <a:pPr marL="69850" lvl="0" indent="0" algn="l" rtl="0">
              <a:lnSpc>
                <a:spcPct val="90000"/>
              </a:lnSpc>
              <a:spcBef>
                <a:spcPts val="1000"/>
              </a:spcBef>
              <a:spcAft>
                <a:spcPts val="0"/>
              </a:spcAft>
              <a:buSzPts val="2500"/>
              <a:buNone/>
            </a:pPr>
            <a:r>
              <a:rPr lang="en-US"/>
              <a:t>-Video Length is 3.51 mins</a:t>
            </a:r>
            <a:endParaRPr/>
          </a:p>
        </p:txBody>
      </p:sp>
      <p:sp>
        <p:nvSpPr>
          <p:cNvPr id="162" name="Google Shape;162;p15"/>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Who was Hatshepsut and why is she important?</a:t>
            </a:r>
            <a:br>
              <a:rPr lang="en-US" sz="3600">
                <a:solidFill>
                  <a:schemeClr val="lt1"/>
                </a:solidFill>
              </a:rPr>
            </a:br>
            <a:endParaRPr sz="3600">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6"/>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sp>
        <p:nvSpPr>
          <p:cNvPr id="168" name="Google Shape;168;p16"/>
          <p:cNvSpPr txBox="1">
            <a:spLocks noGrp="1"/>
          </p:cNvSpPr>
          <p:nvPr>
            <p:ph type="body" idx="3"/>
          </p:nvPr>
        </p:nvSpPr>
        <p:spPr>
          <a:xfrm>
            <a:off x="1300872" y="4670753"/>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endParaRPr/>
          </a:p>
        </p:txBody>
      </p:sp>
      <p:sp>
        <p:nvSpPr>
          <p:cNvPr id="169" name="Google Shape;169;p16"/>
          <p:cNvSpPr txBox="1"/>
          <p:nvPr/>
        </p:nvSpPr>
        <p:spPr>
          <a:xfrm>
            <a:off x="642529" y="5211347"/>
            <a:ext cx="12116399" cy="236567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2800" b="1" i="0" u="none" strike="noStrike" cap="none">
                <a:solidFill>
                  <a:srgbClr val="000090"/>
                </a:solidFill>
                <a:latin typeface="Calibri"/>
                <a:ea typeface="Calibri"/>
                <a:cs typeface="Calibri"/>
                <a:sym typeface="Calibri"/>
              </a:rPr>
              <a:t>Hatshepsut utilized the column and colonnade to remind the viewer of her power and dominating presence. </a:t>
            </a:r>
            <a:endParaRPr sz="1400" b="0" i="0" u="none" strike="noStrike" cap="none">
              <a:solidFill>
                <a:srgbClr val="000000"/>
              </a:solidFill>
              <a:latin typeface="Arial"/>
              <a:ea typeface="Arial"/>
              <a:cs typeface="Arial"/>
              <a:sym typeface="Arial"/>
            </a:endParaRPr>
          </a:p>
        </p:txBody>
      </p:sp>
      <p:sp>
        <p:nvSpPr>
          <p:cNvPr id="170" name="Google Shape;170;p16"/>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Who was Hatshepsut and why is she important?</a:t>
            </a:r>
            <a:br>
              <a:rPr lang="en-US" sz="3600">
                <a:solidFill>
                  <a:schemeClr val="lt1"/>
                </a:solidFill>
              </a:rPr>
            </a:br>
            <a:endParaRPr sz="3600">
              <a:solidFill>
                <a:schemeClr val="lt1"/>
              </a:solidFill>
            </a:endParaRPr>
          </a:p>
        </p:txBody>
      </p:sp>
      <p:pic>
        <p:nvPicPr>
          <p:cNvPr id="171" name="Google Shape;171;p16"/>
          <p:cNvPicPr preferRelativeResize="0"/>
          <p:nvPr/>
        </p:nvPicPr>
        <p:blipFill>
          <a:blip r:embed="rId3">
            <a:alphaModFix/>
          </a:blip>
          <a:stretch>
            <a:fillRect/>
          </a:stretch>
        </p:blipFill>
        <p:spPr>
          <a:xfrm>
            <a:off x="5429025" y="965200"/>
            <a:ext cx="6197125" cy="4098550"/>
          </a:xfrm>
          <a:prstGeom prst="rect">
            <a:avLst/>
          </a:prstGeom>
          <a:noFill/>
          <a:ln w="28575" cap="flat" cmpd="sng">
            <a:solidFill>
              <a:schemeClr val="dk2"/>
            </a:solidFill>
            <a:prstDash val="solid"/>
            <a:round/>
            <a:headEnd type="none" w="sm" len="sm"/>
            <a:tailEnd type="none" w="sm" len="sm"/>
          </a:ln>
        </p:spPr>
      </p:pic>
      <p:pic>
        <p:nvPicPr>
          <p:cNvPr id="172" name="Google Shape;172;p16"/>
          <p:cNvPicPr preferRelativeResize="0"/>
          <p:nvPr/>
        </p:nvPicPr>
        <p:blipFill>
          <a:blip r:embed="rId4">
            <a:alphaModFix/>
          </a:blip>
          <a:stretch>
            <a:fillRect/>
          </a:stretch>
        </p:blipFill>
        <p:spPr>
          <a:xfrm>
            <a:off x="355153" y="1275935"/>
            <a:ext cx="4530756" cy="3084072"/>
          </a:xfrm>
          <a:prstGeom prst="rect">
            <a:avLst/>
          </a:prstGeom>
          <a:noFill/>
          <a:ln w="28575" cap="flat" cmpd="sng">
            <a:solidFill>
              <a:schemeClr val="dk2"/>
            </a:solidFill>
            <a:prstDash val="solid"/>
            <a:round/>
            <a:headEnd type="none" w="sm" len="sm"/>
            <a:tailEnd type="none" w="sm" len="sm"/>
          </a:ln>
        </p:spPr>
      </p:pic>
      <p:sp>
        <p:nvSpPr>
          <p:cNvPr id="173" name="Google Shape;173;p16"/>
          <p:cNvSpPr>
            <a:spLocks noGrp="1"/>
          </p:cNvSpPr>
          <p:nvPr>
            <p:ph type="body" idx="1"/>
          </p:nvPr>
        </p:nvSpPr>
        <p:spPr>
          <a:xfrm rot="-1129551">
            <a:off x="2594539" y="1476413"/>
            <a:ext cx="4168221" cy="1507981"/>
          </a:xfrm>
          <a:prstGeom prst="leftArrow">
            <a:avLst>
              <a:gd name="adj1" fmla="val 50000"/>
              <a:gd name="adj2" fmla="val 50000"/>
            </a:avLst>
          </a:prstGeom>
          <a:solidFill>
            <a:schemeClr val="accent2"/>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sz="2200">
                <a:solidFill>
                  <a:schemeClr val="lt1"/>
                </a:solidFill>
                <a:latin typeface="Arial"/>
                <a:ea typeface="Arial"/>
                <a:cs typeface="Arial"/>
                <a:sym typeface="Arial"/>
              </a:rPr>
              <a:t>26 columns adorned with statues of Hatshepsut</a:t>
            </a:r>
            <a:endParaRPr sz="22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7"/>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sp>
        <p:nvSpPr>
          <p:cNvPr id="179" name="Google Shape;179;p17"/>
          <p:cNvSpPr txBox="1">
            <a:spLocks noGrp="1"/>
          </p:cNvSpPr>
          <p:nvPr>
            <p:ph type="body" idx="3"/>
          </p:nvPr>
        </p:nvSpPr>
        <p:spPr>
          <a:xfrm>
            <a:off x="1300872" y="4670753"/>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endParaRPr/>
          </a:p>
        </p:txBody>
      </p:sp>
      <p:sp>
        <p:nvSpPr>
          <p:cNvPr id="180" name="Google Shape;180;p17"/>
          <p:cNvSpPr txBox="1"/>
          <p:nvPr/>
        </p:nvSpPr>
        <p:spPr>
          <a:xfrm>
            <a:off x="240123" y="5294862"/>
            <a:ext cx="12116399" cy="236567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2800" b="1" i="0" u="none" strike="noStrike" cap="none">
                <a:solidFill>
                  <a:srgbClr val="000090"/>
                </a:solidFill>
                <a:latin typeface="Calibri"/>
                <a:ea typeface="Calibri"/>
                <a:cs typeface="Calibri"/>
                <a:sym typeface="Calibri"/>
              </a:rPr>
              <a:t>The Greeks borrowed from the Egyptians and 1,000 years later the column and colonnade became essential to the Greek architectural style. </a:t>
            </a:r>
            <a:endParaRPr sz="1400" b="0" i="0" u="none" strike="noStrike" cap="none">
              <a:solidFill>
                <a:srgbClr val="000000"/>
              </a:solidFill>
              <a:latin typeface="Arial"/>
              <a:ea typeface="Arial"/>
              <a:cs typeface="Arial"/>
              <a:sym typeface="Arial"/>
            </a:endParaRPr>
          </a:p>
        </p:txBody>
      </p:sp>
      <p:sp>
        <p:nvSpPr>
          <p:cNvPr id="181" name="Google Shape;181;p17"/>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Who was Hatshepsut and why is she important?</a:t>
            </a:r>
            <a:br>
              <a:rPr lang="en-US" sz="3600">
                <a:solidFill>
                  <a:schemeClr val="lt1"/>
                </a:solidFill>
              </a:rPr>
            </a:br>
            <a:endParaRPr sz="3600">
              <a:solidFill>
                <a:schemeClr val="lt1"/>
              </a:solidFill>
            </a:endParaRPr>
          </a:p>
        </p:txBody>
      </p:sp>
      <p:pic>
        <p:nvPicPr>
          <p:cNvPr id="182" name="Google Shape;182;p17"/>
          <p:cNvPicPr preferRelativeResize="0"/>
          <p:nvPr/>
        </p:nvPicPr>
        <p:blipFill>
          <a:blip r:embed="rId3">
            <a:alphaModFix/>
          </a:blip>
          <a:stretch>
            <a:fillRect/>
          </a:stretch>
        </p:blipFill>
        <p:spPr>
          <a:xfrm>
            <a:off x="2515950" y="1255822"/>
            <a:ext cx="5820950" cy="3878200"/>
          </a:xfrm>
          <a:prstGeom prst="rect">
            <a:avLst/>
          </a:prstGeom>
          <a:noFill/>
          <a:ln>
            <a:noFill/>
          </a:ln>
        </p:spPr>
      </p:pic>
      <p:sp>
        <p:nvSpPr>
          <p:cNvPr id="183" name="Google Shape;183;p17"/>
          <p:cNvSpPr/>
          <p:nvPr/>
        </p:nvSpPr>
        <p:spPr>
          <a:xfrm rot="-1129382">
            <a:off x="6278958" y="2818971"/>
            <a:ext cx="1988865" cy="757258"/>
          </a:xfrm>
          <a:prstGeom prst="leftArrow">
            <a:avLst>
              <a:gd name="adj1" fmla="val 50000"/>
              <a:gd name="adj2" fmla="val 50000"/>
            </a:avLst>
          </a:prstGeom>
          <a:solidFill>
            <a:schemeClr val="accent2"/>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Multiple colonnades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2"/>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Font typeface="Calibri"/>
              <a:buNone/>
            </a:pPr>
            <a:r>
              <a:rPr lang="en-US" sz="3200">
                <a:solidFill>
                  <a:schemeClr val="lt1"/>
                </a:solidFill>
              </a:rPr>
              <a:t>Sixth Grade Unit: Create a Memorial Inspired by Queen Hatshepsut</a:t>
            </a:r>
            <a:endParaRPr sz="3200">
              <a:solidFill>
                <a:schemeClr val="lt1"/>
              </a:solidFill>
            </a:endParaRPr>
          </a:p>
          <a:p>
            <a:pPr marL="0" lvl="0" indent="0" algn="ctr" rtl="0">
              <a:lnSpc>
                <a:spcPct val="90000"/>
              </a:lnSpc>
              <a:spcBef>
                <a:spcPts val="0"/>
              </a:spcBef>
              <a:spcAft>
                <a:spcPts val="0"/>
              </a:spcAft>
              <a:buClr>
                <a:srgbClr val="FFFFFF"/>
              </a:buClr>
              <a:buSzPts val="4000"/>
              <a:buFont typeface="Calibri"/>
              <a:buNone/>
            </a:pPr>
            <a:endParaRPr/>
          </a:p>
        </p:txBody>
      </p:sp>
      <p:pic>
        <p:nvPicPr>
          <p:cNvPr id="40" name="Google Shape;40;p2"/>
          <p:cNvPicPr preferRelativeResize="0"/>
          <p:nvPr/>
        </p:nvPicPr>
        <p:blipFill rotWithShape="1">
          <a:blip r:embed="rId3">
            <a:alphaModFix/>
          </a:blip>
          <a:srcRect/>
          <a:stretch/>
        </p:blipFill>
        <p:spPr>
          <a:xfrm>
            <a:off x="395400" y="1495042"/>
            <a:ext cx="4362450" cy="4591050"/>
          </a:xfrm>
          <a:prstGeom prst="rect">
            <a:avLst/>
          </a:prstGeom>
          <a:noFill/>
          <a:ln>
            <a:noFill/>
          </a:ln>
        </p:spPr>
      </p:pic>
      <p:sp>
        <p:nvSpPr>
          <p:cNvPr id="41" name="Google Shape;41;p2"/>
          <p:cNvSpPr/>
          <p:nvPr/>
        </p:nvSpPr>
        <p:spPr>
          <a:xfrm>
            <a:off x="5856514" y="1495042"/>
            <a:ext cx="6096000" cy="32932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3000" b="1" i="0" u="none" strike="noStrike" cap="none">
                <a:solidFill>
                  <a:srgbClr val="000090"/>
                </a:solidFill>
                <a:latin typeface="Calibri"/>
                <a:ea typeface="Calibri"/>
                <a:cs typeface="Calibri"/>
                <a:sym typeface="Calibri"/>
              </a:rPr>
              <a:t>Unit Organization: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AutoNum type="arabicPeriod"/>
            </a:pPr>
            <a:r>
              <a:rPr lang="en-US" sz="3000" b="1" i="0" u="none" strike="noStrike" cap="none">
                <a:solidFill>
                  <a:srgbClr val="000090"/>
                </a:solidFill>
                <a:latin typeface="Calibri"/>
                <a:ea typeface="Calibri"/>
                <a:cs typeface="Calibri"/>
                <a:sym typeface="Calibri"/>
              </a:rPr>
              <a:t> Learning Objective</a:t>
            </a:r>
            <a:endParaRPr sz="3000" b="1" i="0" u="none" strike="noStrike" cap="none">
              <a:solidFill>
                <a:srgbClr val="00009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rgbClr val="000000"/>
              </a:buClr>
              <a:buSzPts val="3000"/>
              <a:buFont typeface="Arial"/>
              <a:buAutoNum type="arabicPeriod"/>
            </a:pPr>
            <a:r>
              <a:rPr lang="en-US" sz="3000" b="0" i="0" u="none" strike="noStrike" cap="none">
                <a:solidFill>
                  <a:srgbClr val="000000"/>
                </a:solidFill>
                <a:latin typeface="Calibri"/>
                <a:ea typeface="Calibri"/>
                <a:cs typeface="Calibri"/>
                <a:sym typeface="Calibri"/>
              </a:rPr>
              <a:t>Key Question</a:t>
            </a:r>
            <a:endParaRPr sz="30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rgbClr val="000000"/>
              </a:buClr>
              <a:buSzPts val="3000"/>
              <a:buFont typeface="Arial"/>
              <a:buAutoNum type="arabicPeriod"/>
            </a:pPr>
            <a:r>
              <a:rPr lang="en-US" sz="3000" b="0" i="0" u="none" strike="noStrike" cap="none">
                <a:solidFill>
                  <a:srgbClr val="000000"/>
                </a:solidFill>
                <a:latin typeface="Calibri"/>
                <a:ea typeface="Calibri"/>
                <a:cs typeface="Calibri"/>
                <a:sym typeface="Calibri"/>
              </a:rPr>
              <a:t>Key Question</a:t>
            </a:r>
            <a:endParaRPr sz="3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AutoNum type="arabicPeriod"/>
            </a:pPr>
            <a:r>
              <a:rPr lang="en-US" sz="3000" b="1" i="0" u="none" strike="noStrike" cap="none">
                <a:solidFill>
                  <a:srgbClr val="000090"/>
                </a:solidFill>
                <a:latin typeface="Calibri"/>
                <a:ea typeface="Calibri"/>
                <a:cs typeface="Calibri"/>
                <a:sym typeface="Calibri"/>
              </a:rPr>
              <a:t> Final Learning Project</a:t>
            </a:r>
            <a:endParaRPr sz="3000" b="1" i="0" u="none" strike="noStrike" cap="none">
              <a:solidFill>
                <a:srgbClr val="00009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AutoNum type="arabicPeriod"/>
            </a:pPr>
            <a:r>
              <a:rPr lang="en-US" sz="3000" b="1" i="0" u="none" strike="noStrike" cap="none">
                <a:solidFill>
                  <a:srgbClr val="000090"/>
                </a:solidFill>
                <a:latin typeface="Calibri"/>
                <a:ea typeface="Calibri"/>
                <a:cs typeface="Calibri"/>
                <a:sym typeface="Calibri"/>
              </a:rPr>
              <a:t> Standards-Aligned Assessment </a:t>
            </a:r>
            <a:endParaRPr sz="3000" b="1" i="0" u="none" strike="noStrike" cap="none">
              <a:solidFill>
                <a:srgbClr val="00009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44"/>
          <p:cNvSpPr txBox="1">
            <a:spLocks noGrp="1"/>
          </p:cNvSpPr>
          <p:nvPr>
            <p:ph type="title"/>
          </p:nvPr>
        </p:nvSpPr>
        <p:spPr>
          <a:xfrm>
            <a:off x="208400" y="-72500"/>
            <a:ext cx="11903400" cy="964500"/>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Key Question: How  do architectural elements and principles of design communicate?</a:t>
            </a:r>
            <a:endParaRPr sz="3600">
              <a:solidFill>
                <a:schemeClr val="lt1"/>
              </a:solidFill>
            </a:endParaRPr>
          </a:p>
        </p:txBody>
      </p:sp>
      <p:sp>
        <p:nvSpPr>
          <p:cNvPr id="189" name="Google Shape;189;p44"/>
          <p:cNvSpPr txBox="1">
            <a:spLocks noGrp="1"/>
          </p:cNvSpPr>
          <p:nvPr>
            <p:ph type="body" idx="2"/>
          </p:nvPr>
        </p:nvSpPr>
        <p:spPr>
          <a:xfrm>
            <a:off x="1300799" y="11813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sz="4000"/>
              <a:t>Slides: 20 - 38</a:t>
            </a:r>
            <a:endParaRPr sz="4000"/>
          </a:p>
          <a:p>
            <a:pPr marL="0" lvl="0" indent="0" algn="l" rtl="0">
              <a:lnSpc>
                <a:spcPct val="50000"/>
              </a:lnSpc>
              <a:spcBef>
                <a:spcPts val="1500"/>
              </a:spcBef>
              <a:spcAft>
                <a:spcPts val="0"/>
              </a:spcAft>
              <a:buSzPts val="3200"/>
              <a:buNone/>
            </a:pPr>
            <a:r>
              <a:rPr lang="en-US" b="0">
                <a:solidFill>
                  <a:schemeClr val="dk1"/>
                </a:solidFill>
              </a:rPr>
              <a:t>-	Students will learn vocabulary related to architectural </a:t>
            </a:r>
            <a:endParaRPr b="0">
              <a:solidFill>
                <a:schemeClr val="dk1"/>
              </a:solidFill>
            </a:endParaRPr>
          </a:p>
          <a:p>
            <a:pPr marL="457200" lvl="0" indent="0" algn="l" rtl="0">
              <a:lnSpc>
                <a:spcPct val="50000"/>
              </a:lnSpc>
              <a:spcBef>
                <a:spcPts val="1500"/>
              </a:spcBef>
              <a:spcAft>
                <a:spcPts val="0"/>
              </a:spcAft>
              <a:buSzPts val="3200"/>
              <a:buNone/>
            </a:pPr>
            <a:r>
              <a:rPr lang="en-US" b="0">
                <a:solidFill>
                  <a:schemeClr val="dk1"/>
                </a:solidFill>
              </a:rPr>
              <a:t>elements and principles of design and be able to </a:t>
            </a:r>
            <a:endParaRPr b="0">
              <a:solidFill>
                <a:schemeClr val="dk1"/>
              </a:solidFill>
            </a:endParaRPr>
          </a:p>
          <a:p>
            <a:pPr marL="457200" lvl="0" indent="0" algn="l" rtl="0">
              <a:lnSpc>
                <a:spcPct val="50000"/>
              </a:lnSpc>
              <a:spcBef>
                <a:spcPts val="1500"/>
              </a:spcBef>
              <a:spcAft>
                <a:spcPts val="0"/>
              </a:spcAft>
              <a:buSzPts val="3200"/>
              <a:buNone/>
            </a:pPr>
            <a:r>
              <a:rPr lang="en-US" b="0">
                <a:solidFill>
                  <a:schemeClr val="dk1"/>
                </a:solidFill>
              </a:rPr>
              <a:t>identify these on buildings.</a:t>
            </a:r>
            <a:endParaRPr b="0">
              <a:solidFill>
                <a:schemeClr val="dk1"/>
              </a:solidFill>
            </a:endParaRPr>
          </a:p>
          <a:p>
            <a:pPr marL="457200" lvl="0" indent="0" algn="l" rtl="0">
              <a:lnSpc>
                <a:spcPct val="50000"/>
              </a:lnSpc>
              <a:spcBef>
                <a:spcPts val="1500"/>
              </a:spcBef>
              <a:spcAft>
                <a:spcPts val="0"/>
              </a:spcAft>
              <a:buClr>
                <a:schemeClr val="dk1"/>
              </a:buClr>
              <a:buSzPts val="3200"/>
              <a:buFont typeface="Arial"/>
              <a:buNone/>
            </a:pPr>
            <a:endParaRPr b="0">
              <a:solidFill>
                <a:schemeClr val="dk1"/>
              </a:solidFill>
            </a:endParaRPr>
          </a:p>
          <a:p>
            <a:pPr marL="0" lvl="0" indent="0" algn="l" rtl="0">
              <a:lnSpc>
                <a:spcPct val="50000"/>
              </a:lnSpc>
              <a:spcBef>
                <a:spcPts val="1500"/>
              </a:spcBef>
              <a:spcAft>
                <a:spcPts val="0"/>
              </a:spcAft>
              <a:buSzPts val="3200"/>
              <a:buNone/>
            </a:pPr>
            <a:r>
              <a:rPr lang="en-US" b="0">
                <a:solidFill>
                  <a:schemeClr val="dk1"/>
                </a:solidFill>
              </a:rPr>
              <a:t>-	The visual language of public buildings such as the	 </a:t>
            </a:r>
            <a:endParaRPr b="0">
              <a:solidFill>
                <a:schemeClr val="dk1"/>
              </a:solidFill>
            </a:endParaRPr>
          </a:p>
          <a:p>
            <a:pPr marL="457200" lvl="0" indent="0" algn="l" rtl="0">
              <a:lnSpc>
                <a:spcPct val="50000"/>
              </a:lnSpc>
              <a:spcBef>
                <a:spcPts val="1500"/>
              </a:spcBef>
              <a:spcAft>
                <a:spcPts val="0"/>
              </a:spcAft>
              <a:buSzPts val="3200"/>
              <a:buNone/>
            </a:pPr>
            <a:r>
              <a:rPr lang="en-US" b="0">
                <a:solidFill>
                  <a:schemeClr val="dk1"/>
                </a:solidFill>
              </a:rPr>
              <a:t>Parthenon and Lincoln Memorial will be compared to</a:t>
            </a:r>
            <a:endParaRPr b="0">
              <a:solidFill>
                <a:schemeClr val="dk1"/>
              </a:solidFill>
            </a:endParaRPr>
          </a:p>
          <a:p>
            <a:pPr marL="457200" lvl="0" indent="0" algn="l" rtl="0">
              <a:lnSpc>
                <a:spcPct val="50000"/>
              </a:lnSpc>
              <a:spcBef>
                <a:spcPts val="1500"/>
              </a:spcBef>
              <a:spcAft>
                <a:spcPts val="0"/>
              </a:spcAft>
              <a:buSzPts val="3200"/>
              <a:buNone/>
            </a:pPr>
            <a:r>
              <a:rPr lang="en-US" b="0">
                <a:solidFill>
                  <a:schemeClr val="dk1"/>
                </a:solidFill>
              </a:rPr>
              <a:t> the Hatshepsut memorial complex.</a:t>
            </a:r>
            <a:endParaRPr b="0">
              <a:solidFill>
                <a:schemeClr val="dk1"/>
              </a:solidFill>
            </a:endParaRPr>
          </a:p>
          <a:p>
            <a:pPr marL="0" lvl="0" indent="0" algn="l" rtl="0">
              <a:spcBef>
                <a:spcPts val="1500"/>
              </a:spcBef>
              <a:spcAft>
                <a:spcPts val="0"/>
              </a:spcAft>
              <a:buSzPts val="3200"/>
              <a:buNone/>
            </a:pPr>
            <a:endParaRPr b="0">
              <a:solidFill>
                <a:schemeClr val="dk1"/>
              </a:solidFill>
            </a:endParaRPr>
          </a:p>
          <a:p>
            <a:pPr marL="0" lvl="0" indent="0" algn="l" rtl="0">
              <a:spcBef>
                <a:spcPts val="1000"/>
              </a:spcBef>
              <a:spcAft>
                <a:spcPts val="0"/>
              </a:spcAft>
              <a:buClr>
                <a:schemeClr val="dk1"/>
              </a:buClr>
              <a:buSzPts val="3200"/>
              <a:buFont typeface="Arial"/>
              <a:buNone/>
            </a:pPr>
            <a:r>
              <a:rPr lang="en-US" b="0">
                <a:solidFill>
                  <a:schemeClr val="dk1"/>
                </a:solidFill>
              </a:rPr>
              <a:t>Materials needed: Quiz</a:t>
            </a:r>
            <a:endParaRPr b="0">
              <a:solidFill>
                <a:schemeClr val="dk1"/>
              </a:solidFill>
            </a:endParaRPr>
          </a:p>
          <a:p>
            <a:pPr marL="0" lvl="0" indent="0" algn="l" rtl="0">
              <a:lnSpc>
                <a:spcPct val="90000"/>
              </a:lnSpc>
              <a:spcBef>
                <a:spcPts val="1000"/>
              </a:spcBef>
              <a:spcAft>
                <a:spcPts val="0"/>
              </a:spcAft>
              <a:buSzPts val="3200"/>
              <a:buNone/>
            </a:pPr>
            <a:r>
              <a:rPr lang="en-US" sz="4000"/>
              <a:t> </a:t>
            </a:r>
            <a:endParaRPr sz="4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194" name="Google Shape;194;p18"/>
          <p:cNvPicPr preferRelativeResize="0"/>
          <p:nvPr/>
        </p:nvPicPr>
        <p:blipFill rotWithShape="1">
          <a:blip r:embed="rId3">
            <a:alphaModFix/>
          </a:blip>
          <a:srcRect/>
          <a:stretch/>
        </p:blipFill>
        <p:spPr>
          <a:xfrm>
            <a:off x="541419" y="1295600"/>
            <a:ext cx="5608778" cy="3933935"/>
          </a:xfrm>
          <a:prstGeom prst="rect">
            <a:avLst/>
          </a:prstGeom>
          <a:noFill/>
          <a:ln w="38100" cap="flat" cmpd="sng">
            <a:solidFill>
              <a:srgbClr val="000000"/>
            </a:solidFill>
            <a:prstDash val="solid"/>
            <a:round/>
            <a:headEnd type="none" w="sm" len="sm"/>
            <a:tailEnd type="none" w="sm" len="sm"/>
          </a:ln>
        </p:spPr>
      </p:pic>
      <p:sp>
        <p:nvSpPr>
          <p:cNvPr id="195" name="Google Shape;195;p18"/>
          <p:cNvSpPr txBox="1"/>
          <p:nvPr/>
        </p:nvSpPr>
        <p:spPr>
          <a:xfrm>
            <a:off x="1337458" y="5648138"/>
            <a:ext cx="4016700" cy="1408200"/>
          </a:xfrm>
          <a:prstGeom prst="rect">
            <a:avLst/>
          </a:prstGeom>
          <a:noFill/>
          <a:ln>
            <a:noFill/>
          </a:ln>
        </p:spPr>
        <p:txBody>
          <a:bodyPr spcFirstLastPara="1" wrap="square" lIns="91425" tIns="45700" rIns="91425" bIns="45700" anchor="t" anchorCtr="0">
            <a:noAutofit/>
          </a:bodyPr>
          <a:lstStyle/>
          <a:p>
            <a:pPr marL="0" marR="0" lvl="0" indent="0" algn="l" rtl="0">
              <a:lnSpc>
                <a:spcPct val="50000"/>
              </a:lnSpc>
              <a:spcBef>
                <a:spcPts val="1000"/>
              </a:spcBef>
              <a:spcAft>
                <a:spcPts val="0"/>
              </a:spcAft>
              <a:buClr>
                <a:srgbClr val="FF0000"/>
              </a:buClr>
              <a:buSzPts val="2500"/>
              <a:buFont typeface="Noto Sans Symbols"/>
              <a:buNone/>
            </a:pPr>
            <a:r>
              <a:rPr lang="en-US" sz="1800" b="0" i="0" u="none" strike="noStrike" cap="none">
                <a:solidFill>
                  <a:srgbClr val="000000"/>
                </a:solidFill>
                <a:latin typeface="Arial"/>
                <a:ea typeface="Arial"/>
                <a:cs typeface="Arial"/>
                <a:sym typeface="Arial"/>
              </a:rPr>
              <a:t>Athens Greece</a:t>
            </a:r>
            <a:endParaRPr sz="1800" b="0" i="0" u="none" strike="noStrike" cap="none">
              <a:solidFill>
                <a:srgbClr val="000000"/>
              </a:solidFill>
              <a:latin typeface="Arial"/>
              <a:ea typeface="Arial"/>
              <a:cs typeface="Arial"/>
              <a:sym typeface="Arial"/>
            </a:endParaRPr>
          </a:p>
          <a:p>
            <a:pPr marL="0" marR="0" lvl="0" indent="0" algn="l" rtl="0">
              <a:lnSpc>
                <a:spcPct val="50000"/>
              </a:lnSpc>
              <a:spcBef>
                <a:spcPts val="1000"/>
              </a:spcBef>
              <a:spcAft>
                <a:spcPts val="0"/>
              </a:spcAft>
              <a:buClr>
                <a:srgbClr val="FF0000"/>
              </a:buClr>
              <a:buSzPts val="2500"/>
              <a:buFont typeface="Noto Sans Symbols"/>
              <a:buNone/>
            </a:pPr>
            <a:r>
              <a:rPr lang="en-US" sz="1800" b="0" i="0" u="none" strike="noStrike" cap="none">
                <a:solidFill>
                  <a:srgbClr val="000000"/>
                </a:solidFill>
                <a:latin typeface="Arial"/>
                <a:ea typeface="Arial"/>
                <a:cs typeface="Arial"/>
                <a:sym typeface="Arial"/>
              </a:rPr>
              <a:t>Construction 447-432 BCE</a:t>
            </a:r>
            <a:endParaRPr sz="1800" b="0" i="0" u="none" strike="noStrike" cap="none">
              <a:solidFill>
                <a:srgbClr val="000000"/>
              </a:solidFill>
              <a:latin typeface="Arial"/>
              <a:ea typeface="Arial"/>
              <a:cs typeface="Arial"/>
              <a:sym typeface="Arial"/>
            </a:endParaRPr>
          </a:p>
          <a:p>
            <a:pPr marL="0" marR="0" lvl="0" indent="0" algn="l" rtl="0">
              <a:lnSpc>
                <a:spcPct val="50000"/>
              </a:lnSpc>
              <a:spcBef>
                <a:spcPts val="1000"/>
              </a:spcBef>
              <a:spcAft>
                <a:spcPts val="0"/>
              </a:spcAft>
              <a:buClr>
                <a:srgbClr val="FF0000"/>
              </a:buClr>
              <a:buSzPts val="2500"/>
              <a:buFont typeface="Noto Sans Symbols"/>
              <a:buNone/>
            </a:pPr>
            <a:r>
              <a:rPr lang="en-US" sz="1800" b="0" i="0" u="none" strike="noStrike" cap="none">
                <a:solidFill>
                  <a:srgbClr val="000000"/>
                </a:solidFill>
                <a:latin typeface="Arial"/>
                <a:ea typeface="Arial"/>
                <a:cs typeface="Arial"/>
                <a:sym typeface="Arial"/>
              </a:rPr>
              <a:t>marble</a:t>
            </a:r>
            <a:endParaRPr sz="1800" b="0" i="0" u="none" strike="noStrike" cap="none">
              <a:solidFill>
                <a:srgbClr val="000000"/>
              </a:solidFill>
              <a:latin typeface="Arial"/>
              <a:ea typeface="Arial"/>
              <a:cs typeface="Arial"/>
              <a:sym typeface="Arial"/>
            </a:endParaRPr>
          </a:p>
        </p:txBody>
      </p:sp>
      <p:sp>
        <p:nvSpPr>
          <p:cNvPr id="196" name="Google Shape;196;p18"/>
          <p:cNvSpPr txBox="1">
            <a:spLocks noGrp="1"/>
          </p:cNvSpPr>
          <p:nvPr>
            <p:ph type="body" idx="1"/>
          </p:nvPr>
        </p:nvSpPr>
        <p:spPr>
          <a:xfrm>
            <a:off x="6876641" y="1375821"/>
            <a:ext cx="4522125" cy="463601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The Parthenon is a marble temple of four colonnaded walls to house the colossal  statue of Athena, goddess of war and patron of the city of Athens.</a:t>
            </a:r>
            <a:endParaRPr/>
          </a:p>
        </p:txBody>
      </p:sp>
      <p:sp>
        <p:nvSpPr>
          <p:cNvPr id="197" name="Google Shape;197;p18"/>
          <p:cNvSpPr txBox="1">
            <a:spLocks noGrp="1"/>
          </p:cNvSpPr>
          <p:nvPr>
            <p:ph type="title"/>
          </p:nvPr>
        </p:nvSpPr>
        <p:spPr>
          <a:xfrm>
            <a:off x="-33167" y="82210"/>
            <a:ext cx="12877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a:solidFill>
                  <a:schemeClr val="lt1"/>
                </a:solidFill>
              </a:rPr>
              <a:t>How  do architecture and design communicate?</a:t>
            </a:r>
            <a:endParaRPr>
              <a:solidFill>
                <a:schemeClr val="lt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p45"/>
          <p:cNvPicPr preferRelativeResize="0"/>
          <p:nvPr/>
        </p:nvPicPr>
        <p:blipFill rotWithShape="1">
          <a:blip r:embed="rId3">
            <a:alphaModFix/>
          </a:blip>
          <a:srcRect/>
          <a:stretch/>
        </p:blipFill>
        <p:spPr>
          <a:xfrm>
            <a:off x="626582" y="1264556"/>
            <a:ext cx="5752230" cy="4085179"/>
          </a:xfrm>
          <a:prstGeom prst="rect">
            <a:avLst/>
          </a:prstGeom>
          <a:noFill/>
          <a:ln w="38100" cap="flat" cmpd="sng">
            <a:solidFill>
              <a:srgbClr val="000000"/>
            </a:solidFill>
            <a:prstDash val="solid"/>
            <a:round/>
            <a:headEnd type="none" w="sm" len="sm"/>
            <a:tailEnd type="none" w="sm" len="sm"/>
          </a:ln>
        </p:spPr>
      </p:pic>
      <p:sp>
        <p:nvSpPr>
          <p:cNvPr id="203" name="Google Shape;203;p45"/>
          <p:cNvSpPr txBox="1">
            <a:spLocks noGrp="1"/>
          </p:cNvSpPr>
          <p:nvPr>
            <p:ph type="body" idx="1"/>
          </p:nvPr>
        </p:nvSpPr>
        <p:spPr>
          <a:xfrm>
            <a:off x="6909650" y="1264553"/>
            <a:ext cx="4884600" cy="2459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The Parthenon </a:t>
            </a:r>
            <a:r>
              <a:rPr lang="en-US" sz="3200" b="1">
                <a:solidFill>
                  <a:srgbClr val="000090"/>
                </a:solidFill>
              </a:rPr>
              <a:t>represents </a:t>
            </a:r>
            <a:r>
              <a:rPr lang="en-US" sz="3200" b="1" i="0" u="none" strike="noStrike" cap="none">
                <a:solidFill>
                  <a:srgbClr val="000090"/>
                </a:solidFill>
                <a:latin typeface="Calibri"/>
                <a:ea typeface="Calibri"/>
                <a:cs typeface="Calibri"/>
                <a:sym typeface="Calibri"/>
              </a:rPr>
              <a:t>perfection of Greek style and building techniques </a:t>
            </a:r>
            <a:endParaRPr/>
          </a:p>
        </p:txBody>
      </p:sp>
      <p:sp>
        <p:nvSpPr>
          <p:cNvPr id="204" name="Google Shape;204;p45"/>
          <p:cNvSpPr txBox="1">
            <a:spLocks noGrp="1"/>
          </p:cNvSpPr>
          <p:nvPr>
            <p:ph type="title"/>
          </p:nvPr>
        </p:nvSpPr>
        <p:spPr>
          <a:xfrm>
            <a:off x="-33167" y="82210"/>
            <a:ext cx="12877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a:solidFill>
                  <a:schemeClr val="lt1"/>
                </a:solidFill>
              </a:rPr>
              <a:t>How  do architecture and design communicate?</a:t>
            </a:r>
            <a:endParaRPr>
              <a:solidFill>
                <a:schemeClr val="lt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Google Shape;209;p19"/>
          <p:cNvPicPr preferRelativeResize="0"/>
          <p:nvPr/>
        </p:nvPicPr>
        <p:blipFill rotWithShape="1">
          <a:blip r:embed="rId3">
            <a:alphaModFix/>
          </a:blip>
          <a:srcRect/>
          <a:stretch/>
        </p:blipFill>
        <p:spPr>
          <a:xfrm>
            <a:off x="75531" y="964642"/>
            <a:ext cx="7516040" cy="5148943"/>
          </a:xfrm>
          <a:prstGeom prst="rect">
            <a:avLst/>
          </a:prstGeom>
          <a:noFill/>
          <a:ln w="28575" cap="flat" cmpd="sng">
            <a:solidFill>
              <a:srgbClr val="000000"/>
            </a:solidFill>
            <a:prstDash val="solid"/>
            <a:round/>
            <a:headEnd type="none" w="sm" len="sm"/>
            <a:tailEnd type="none" w="sm" len="sm"/>
          </a:ln>
        </p:spPr>
      </p:pic>
      <p:sp>
        <p:nvSpPr>
          <p:cNvPr id="210" name="Google Shape;210;p19"/>
          <p:cNvSpPr/>
          <p:nvPr/>
        </p:nvSpPr>
        <p:spPr>
          <a:xfrm rot="-1129551">
            <a:off x="5468996" y="1853221"/>
            <a:ext cx="1988932" cy="757279"/>
          </a:xfrm>
          <a:prstGeom prst="leftArrow">
            <a:avLst>
              <a:gd name="adj1" fmla="val 50000"/>
              <a:gd name="adj2" fmla="val 50000"/>
            </a:avLst>
          </a:prstGeom>
          <a:solidFill>
            <a:schemeClr val="accent2"/>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11" name="Google Shape;211;p19"/>
          <p:cNvSpPr txBox="1">
            <a:spLocks noGrp="1"/>
          </p:cNvSpPr>
          <p:nvPr>
            <p:ph type="body" idx="3"/>
          </p:nvPr>
        </p:nvSpPr>
        <p:spPr>
          <a:xfrm>
            <a:off x="8183682" y="3559428"/>
            <a:ext cx="3678118" cy="174598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Its location was the highest point </a:t>
            </a:r>
            <a:r>
              <a:rPr lang="en-US" sz="3200" b="1">
                <a:solidFill>
                  <a:srgbClr val="000090"/>
                </a:solidFill>
              </a:rPr>
              <a:t>in</a:t>
            </a:r>
            <a:r>
              <a:rPr lang="en-US" sz="3200" b="1" i="0" u="none" strike="noStrike" cap="none">
                <a:solidFill>
                  <a:srgbClr val="000090"/>
                </a:solidFill>
                <a:latin typeface="Calibri"/>
                <a:ea typeface="Calibri"/>
                <a:cs typeface="Calibri"/>
                <a:sym typeface="Calibri"/>
              </a:rPr>
              <a:t> the city which meant it was the most important</a:t>
            </a:r>
            <a:endParaRPr/>
          </a:p>
        </p:txBody>
      </p:sp>
      <p:sp>
        <p:nvSpPr>
          <p:cNvPr id="212" name="Google Shape;212;p19"/>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Architectural Elements</a:t>
            </a:r>
            <a:endParaRPr sz="3600">
              <a:solidFill>
                <a:schemeClr val="lt1"/>
              </a:solidFill>
            </a:endParaRPr>
          </a:p>
        </p:txBody>
      </p:sp>
      <p:pic>
        <p:nvPicPr>
          <p:cNvPr id="213" name="Google Shape;213;p19"/>
          <p:cNvPicPr preferRelativeResize="0"/>
          <p:nvPr/>
        </p:nvPicPr>
        <p:blipFill rotWithShape="1">
          <a:blip r:embed="rId4">
            <a:alphaModFix/>
          </a:blip>
          <a:srcRect r="7175" b="10992"/>
          <a:stretch/>
        </p:blipFill>
        <p:spPr>
          <a:xfrm>
            <a:off x="8571050" y="838675"/>
            <a:ext cx="2776101" cy="2635024"/>
          </a:xfrm>
          <a:prstGeom prst="rect">
            <a:avLst/>
          </a:prstGeom>
          <a:noFill/>
          <a:ln w="28575" cap="flat" cmpd="sng">
            <a:solidFill>
              <a:schemeClr val="dk2"/>
            </a:solidFill>
            <a:prstDash val="solid"/>
            <a:round/>
            <a:headEnd type="none" w="sm" len="sm"/>
            <a:tailEnd type="none" w="sm" len="sm"/>
          </a:ln>
        </p:spPr>
      </p:pic>
      <p:sp>
        <p:nvSpPr>
          <p:cNvPr id="214" name="Google Shape;214;p19"/>
          <p:cNvSpPr txBox="1"/>
          <p:nvPr/>
        </p:nvSpPr>
        <p:spPr>
          <a:xfrm rot="-1390581">
            <a:off x="8671571" y="2895873"/>
            <a:ext cx="1420867" cy="40010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1" u="none" strike="noStrike" cap="none">
                <a:solidFill>
                  <a:srgbClr val="FF0000"/>
                </a:solidFill>
                <a:latin typeface="Arial"/>
                <a:ea typeface="Arial"/>
                <a:cs typeface="Arial"/>
                <a:sym typeface="Arial"/>
              </a:rPr>
              <a:t>site plan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0"/>
          <p:cNvSpPr txBox="1"/>
          <p:nvPr/>
        </p:nvSpPr>
        <p:spPr>
          <a:xfrm>
            <a:off x="1594675" y="4836725"/>
            <a:ext cx="7549200" cy="1746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The 40’ tall statue of Athena was clad in gold. It was meant to intimidate viewers</a:t>
            </a:r>
            <a:r>
              <a:rPr lang="en-US" sz="3200" b="1">
                <a:solidFill>
                  <a:srgbClr val="000090"/>
                </a:solidFill>
                <a:latin typeface="Calibri"/>
                <a:ea typeface="Calibri"/>
                <a:cs typeface="Calibri"/>
                <a:sym typeface="Calibri"/>
              </a:rPr>
              <a:t>, </a:t>
            </a:r>
            <a:r>
              <a:rPr lang="en-US" sz="3200" b="1" i="0" u="none" strike="noStrike" cap="none">
                <a:solidFill>
                  <a:srgbClr val="000090"/>
                </a:solidFill>
                <a:latin typeface="Calibri"/>
                <a:ea typeface="Calibri"/>
                <a:cs typeface="Calibri"/>
                <a:sym typeface="Calibri"/>
              </a:rPr>
              <a:t>fill them with awe</a:t>
            </a:r>
            <a:r>
              <a:rPr lang="en-US" sz="3200" b="1">
                <a:solidFill>
                  <a:srgbClr val="000090"/>
                </a:solidFill>
                <a:latin typeface="Calibri"/>
                <a:ea typeface="Calibri"/>
                <a:cs typeface="Calibri"/>
                <a:sym typeface="Calibri"/>
              </a:rPr>
              <a:t> and could be considered a memorial to Athena.</a:t>
            </a:r>
            <a:endParaRPr sz="1400" b="0" i="0" u="none" strike="noStrike" cap="none">
              <a:solidFill>
                <a:srgbClr val="000000"/>
              </a:solidFill>
              <a:latin typeface="Arial"/>
              <a:ea typeface="Arial"/>
              <a:cs typeface="Arial"/>
              <a:sym typeface="Arial"/>
            </a:endParaRPr>
          </a:p>
        </p:txBody>
      </p:sp>
      <p:sp>
        <p:nvSpPr>
          <p:cNvPr id="220" name="Google Shape;220;p20"/>
          <p:cNvSpPr/>
          <p:nvPr/>
        </p:nvSpPr>
        <p:spPr>
          <a:xfrm rot="-1129551">
            <a:off x="9977822" y="2124443"/>
            <a:ext cx="1988932" cy="757279"/>
          </a:xfrm>
          <a:prstGeom prst="leftArrow">
            <a:avLst>
              <a:gd name="adj1" fmla="val 50000"/>
              <a:gd name="adj2" fmla="val 50000"/>
            </a:avLst>
          </a:prstGeom>
          <a:solidFill>
            <a:schemeClr val="accent2"/>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Colossal Statue</a:t>
            </a:r>
            <a:endParaRPr sz="1400" b="0" i="0" u="none" strike="noStrike" cap="none">
              <a:solidFill>
                <a:srgbClr val="000000"/>
              </a:solidFill>
              <a:latin typeface="Arial"/>
              <a:ea typeface="Arial"/>
              <a:cs typeface="Arial"/>
              <a:sym typeface="Arial"/>
            </a:endParaRPr>
          </a:p>
        </p:txBody>
      </p:sp>
      <p:sp>
        <p:nvSpPr>
          <p:cNvPr id="221" name="Google Shape;221;p20"/>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Architectural Elements</a:t>
            </a:r>
            <a:endParaRPr sz="3600">
              <a:solidFill>
                <a:schemeClr val="lt1"/>
              </a:solidFill>
            </a:endParaRPr>
          </a:p>
        </p:txBody>
      </p:sp>
      <p:pic>
        <p:nvPicPr>
          <p:cNvPr id="222" name="Google Shape;222;p20"/>
          <p:cNvPicPr preferRelativeResize="0"/>
          <p:nvPr/>
        </p:nvPicPr>
        <p:blipFill>
          <a:blip r:embed="rId3">
            <a:alphaModFix/>
          </a:blip>
          <a:stretch>
            <a:fillRect/>
          </a:stretch>
        </p:blipFill>
        <p:spPr>
          <a:xfrm>
            <a:off x="357725" y="876250"/>
            <a:ext cx="5603398" cy="3736324"/>
          </a:xfrm>
          <a:prstGeom prst="rect">
            <a:avLst/>
          </a:prstGeom>
          <a:noFill/>
          <a:ln w="28575" cap="flat" cmpd="sng">
            <a:solidFill>
              <a:schemeClr val="dk2"/>
            </a:solidFill>
            <a:prstDash val="solid"/>
            <a:round/>
            <a:headEnd type="none" w="sm" len="sm"/>
            <a:tailEnd type="none" w="sm" len="sm"/>
          </a:ln>
        </p:spPr>
      </p:pic>
      <p:sp>
        <p:nvSpPr>
          <p:cNvPr id="223" name="Google Shape;223;p20"/>
          <p:cNvSpPr/>
          <p:nvPr/>
        </p:nvSpPr>
        <p:spPr>
          <a:xfrm rot="-1129551">
            <a:off x="5164149" y="1903759"/>
            <a:ext cx="2302157" cy="757279"/>
          </a:xfrm>
          <a:prstGeom prst="leftArrow">
            <a:avLst>
              <a:gd name="adj1" fmla="val 59923"/>
              <a:gd name="adj2" fmla="val 50000"/>
            </a:avLst>
          </a:prstGeom>
          <a:solidFill>
            <a:schemeClr val="accent2"/>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Exact reproduction in Nashville Tennessee</a:t>
            </a:r>
            <a:endParaRPr sz="1400" b="0" i="0" u="none" strike="noStrike" cap="none">
              <a:solidFill>
                <a:srgbClr val="000000"/>
              </a:solidFill>
              <a:latin typeface="Arial"/>
              <a:ea typeface="Arial"/>
              <a:cs typeface="Arial"/>
              <a:sym typeface="Arial"/>
            </a:endParaRPr>
          </a:p>
        </p:txBody>
      </p:sp>
      <p:pic>
        <p:nvPicPr>
          <p:cNvPr id="224" name="Google Shape;224;p20"/>
          <p:cNvPicPr preferRelativeResize="0"/>
          <p:nvPr/>
        </p:nvPicPr>
        <p:blipFill>
          <a:blip r:embed="rId4">
            <a:alphaModFix/>
          </a:blip>
          <a:stretch>
            <a:fillRect/>
          </a:stretch>
        </p:blipFill>
        <p:spPr>
          <a:xfrm>
            <a:off x="7684055" y="1174650"/>
            <a:ext cx="2224796" cy="34379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21"/>
          <p:cNvSpPr txBox="1"/>
          <p:nvPr/>
        </p:nvSpPr>
        <p:spPr>
          <a:xfrm>
            <a:off x="3334990" y="4828446"/>
            <a:ext cx="8977500" cy="1746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2800" b="1" i="0" u="none" strike="noStrike" cap="none">
                <a:solidFill>
                  <a:srgbClr val="000090"/>
                </a:solidFill>
                <a:latin typeface="Calibri"/>
                <a:ea typeface="Calibri"/>
                <a:cs typeface="Calibri"/>
                <a:sym typeface="Calibri"/>
              </a:rPr>
              <a:t>The Lincoln Memorial in Washington DC is meant to resemble the Parthenon because it serves as a Temple to Lincoln and to Democracy. Why is he sitting on a throne?</a:t>
            </a:r>
            <a:endParaRPr sz="1400" b="0" i="0" u="none" strike="noStrike" cap="none">
              <a:solidFill>
                <a:srgbClr val="000000"/>
              </a:solidFill>
              <a:latin typeface="Arial"/>
              <a:ea typeface="Arial"/>
              <a:cs typeface="Arial"/>
              <a:sym typeface="Arial"/>
            </a:endParaRPr>
          </a:p>
        </p:txBody>
      </p:sp>
      <p:sp>
        <p:nvSpPr>
          <p:cNvPr id="230" name="Google Shape;230;p21"/>
          <p:cNvSpPr/>
          <p:nvPr/>
        </p:nvSpPr>
        <p:spPr>
          <a:xfrm rot="-1129382">
            <a:off x="9100317" y="977905"/>
            <a:ext cx="1988865" cy="757258"/>
          </a:xfrm>
          <a:prstGeom prst="leftArrow">
            <a:avLst>
              <a:gd name="adj1" fmla="val 50000"/>
              <a:gd name="adj2" fmla="val 50000"/>
            </a:avLst>
          </a:prstGeom>
          <a:solidFill>
            <a:schemeClr val="accent2"/>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Colossal Statue</a:t>
            </a:r>
            <a:endParaRPr sz="1400" b="0" i="0" u="none" strike="noStrike" cap="none">
              <a:solidFill>
                <a:srgbClr val="000000"/>
              </a:solidFill>
              <a:latin typeface="Arial"/>
              <a:ea typeface="Arial"/>
              <a:cs typeface="Arial"/>
              <a:sym typeface="Arial"/>
            </a:endParaRPr>
          </a:p>
        </p:txBody>
      </p:sp>
      <p:sp>
        <p:nvSpPr>
          <p:cNvPr id="231" name="Google Shape;231;p21"/>
          <p:cNvSpPr txBox="1"/>
          <p:nvPr/>
        </p:nvSpPr>
        <p:spPr>
          <a:xfrm>
            <a:off x="219208" y="4997338"/>
            <a:ext cx="4016700" cy="1408200"/>
          </a:xfrm>
          <a:prstGeom prst="rect">
            <a:avLst/>
          </a:prstGeom>
          <a:noFill/>
          <a:ln>
            <a:noFill/>
          </a:ln>
        </p:spPr>
        <p:txBody>
          <a:bodyPr spcFirstLastPara="1" wrap="square" lIns="91425" tIns="45700" rIns="91425" bIns="45700" anchor="t" anchorCtr="0">
            <a:noAutofit/>
          </a:bodyPr>
          <a:lstStyle/>
          <a:p>
            <a:pPr marL="0" marR="0" lvl="0" indent="0" algn="l" rtl="0">
              <a:lnSpc>
                <a:spcPct val="50000"/>
              </a:lnSpc>
              <a:spcBef>
                <a:spcPts val="1000"/>
              </a:spcBef>
              <a:spcAft>
                <a:spcPts val="0"/>
              </a:spcAft>
              <a:buClr>
                <a:srgbClr val="FF0000"/>
              </a:buClr>
              <a:buSzPts val="2500"/>
              <a:buFont typeface="Noto Sans Symbols"/>
              <a:buNone/>
            </a:pPr>
            <a:r>
              <a:rPr lang="en-US" sz="1800" b="0" i="0" u="none" strike="noStrike" cap="none">
                <a:solidFill>
                  <a:srgbClr val="000000"/>
                </a:solidFill>
                <a:latin typeface="Arial"/>
                <a:ea typeface="Arial"/>
                <a:cs typeface="Arial"/>
                <a:sym typeface="Arial"/>
              </a:rPr>
              <a:t>Completed 1922</a:t>
            </a:r>
            <a:endParaRPr sz="1800" b="0" i="0" u="none" strike="noStrike" cap="none">
              <a:solidFill>
                <a:srgbClr val="000000"/>
              </a:solidFill>
              <a:latin typeface="Arial"/>
              <a:ea typeface="Arial"/>
              <a:cs typeface="Arial"/>
              <a:sym typeface="Arial"/>
            </a:endParaRPr>
          </a:p>
          <a:p>
            <a:pPr marL="0" marR="0" lvl="0" indent="0" algn="l" rtl="0">
              <a:lnSpc>
                <a:spcPct val="50000"/>
              </a:lnSpc>
              <a:spcBef>
                <a:spcPts val="1000"/>
              </a:spcBef>
              <a:spcAft>
                <a:spcPts val="0"/>
              </a:spcAft>
              <a:buClr>
                <a:srgbClr val="FF0000"/>
              </a:buClr>
              <a:buSzPts val="2500"/>
              <a:buFont typeface="Noto Sans Symbols"/>
              <a:buNone/>
            </a:pPr>
            <a:r>
              <a:rPr lang="en-US" sz="1800" b="0" i="0" u="none" strike="noStrike" cap="none">
                <a:solidFill>
                  <a:srgbClr val="000000"/>
                </a:solidFill>
                <a:latin typeface="Arial"/>
                <a:ea typeface="Arial"/>
                <a:cs typeface="Arial"/>
                <a:sym typeface="Arial"/>
              </a:rPr>
              <a:t>granite, marble, limestone</a:t>
            </a:r>
            <a:endParaRPr sz="1800" b="0" i="0" u="none" strike="noStrike" cap="none">
              <a:solidFill>
                <a:srgbClr val="000000"/>
              </a:solidFill>
              <a:latin typeface="Arial"/>
              <a:ea typeface="Arial"/>
              <a:cs typeface="Arial"/>
              <a:sym typeface="Arial"/>
            </a:endParaRPr>
          </a:p>
        </p:txBody>
      </p:sp>
      <p:sp>
        <p:nvSpPr>
          <p:cNvPr id="232" name="Google Shape;232;p21"/>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Architectural Elements</a:t>
            </a:r>
            <a:endParaRPr sz="3600">
              <a:solidFill>
                <a:schemeClr val="lt1"/>
              </a:solidFill>
            </a:endParaRPr>
          </a:p>
        </p:txBody>
      </p:sp>
      <p:pic>
        <p:nvPicPr>
          <p:cNvPr id="233" name="Google Shape;233;p21"/>
          <p:cNvPicPr preferRelativeResize="0"/>
          <p:nvPr/>
        </p:nvPicPr>
        <p:blipFill>
          <a:blip r:embed="rId3">
            <a:alphaModFix/>
          </a:blip>
          <a:stretch>
            <a:fillRect/>
          </a:stretch>
        </p:blipFill>
        <p:spPr>
          <a:xfrm>
            <a:off x="279125" y="1380123"/>
            <a:ext cx="6687778" cy="2875713"/>
          </a:xfrm>
          <a:prstGeom prst="rect">
            <a:avLst/>
          </a:prstGeom>
          <a:noFill/>
          <a:ln w="28575" cap="flat" cmpd="sng">
            <a:solidFill>
              <a:schemeClr val="dk2"/>
            </a:solidFill>
            <a:prstDash val="solid"/>
            <a:round/>
            <a:headEnd type="none" w="sm" len="sm"/>
            <a:tailEnd type="none" w="sm" len="sm"/>
          </a:ln>
        </p:spPr>
      </p:pic>
      <p:pic>
        <p:nvPicPr>
          <p:cNvPr id="234" name="Google Shape;234;p21"/>
          <p:cNvPicPr preferRelativeResize="0"/>
          <p:nvPr/>
        </p:nvPicPr>
        <p:blipFill>
          <a:blip r:embed="rId4">
            <a:alphaModFix/>
          </a:blip>
          <a:stretch>
            <a:fillRect/>
          </a:stretch>
        </p:blipFill>
        <p:spPr>
          <a:xfrm>
            <a:off x="7332100" y="1818363"/>
            <a:ext cx="3701100" cy="252523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Google Shape;239;p22"/>
          <p:cNvPicPr preferRelativeResize="0"/>
          <p:nvPr/>
        </p:nvPicPr>
        <p:blipFill rotWithShape="1">
          <a:blip r:embed="rId3">
            <a:alphaModFix/>
          </a:blip>
          <a:srcRect/>
          <a:stretch/>
        </p:blipFill>
        <p:spPr>
          <a:xfrm>
            <a:off x="408214" y="1031811"/>
            <a:ext cx="6677548" cy="4642733"/>
          </a:xfrm>
          <a:prstGeom prst="rect">
            <a:avLst/>
          </a:prstGeom>
          <a:noFill/>
          <a:ln>
            <a:noFill/>
          </a:ln>
        </p:spPr>
      </p:pic>
      <p:pic>
        <p:nvPicPr>
          <p:cNvPr id="240" name="Google Shape;240;p22"/>
          <p:cNvPicPr preferRelativeResize="0"/>
          <p:nvPr/>
        </p:nvPicPr>
        <p:blipFill rotWithShape="1">
          <a:blip r:embed="rId4">
            <a:alphaModFix/>
          </a:blip>
          <a:srcRect/>
          <a:stretch/>
        </p:blipFill>
        <p:spPr>
          <a:xfrm rot="5400000">
            <a:off x="7328875" y="2092261"/>
            <a:ext cx="4445000" cy="2324100"/>
          </a:xfrm>
          <a:prstGeom prst="rect">
            <a:avLst/>
          </a:prstGeom>
          <a:noFill/>
          <a:ln>
            <a:noFill/>
          </a:ln>
        </p:spPr>
      </p:pic>
      <p:sp>
        <p:nvSpPr>
          <p:cNvPr id="241" name="Google Shape;241;p22"/>
          <p:cNvSpPr txBox="1">
            <a:spLocks noGrp="1"/>
          </p:cNvSpPr>
          <p:nvPr>
            <p:ph type="body" idx="1"/>
          </p:nvPr>
        </p:nvSpPr>
        <p:spPr>
          <a:xfrm rot="-1390457">
            <a:off x="8397771" y="1667145"/>
            <a:ext cx="1591777" cy="369291"/>
          </a:xfrm>
          <a:prstGeom prst="rect">
            <a:avLst/>
          </a:prstGeom>
          <a:noFill/>
          <a:ln>
            <a:noFill/>
          </a:ln>
        </p:spPr>
        <p:txBody>
          <a:bodyPr spcFirstLastPara="1" wrap="square" lIns="91425" tIns="45700" rIns="91425" bIns="45700" anchor="t" anchorCtr="0">
            <a:spAutoFit/>
          </a:bodyPr>
          <a:lstStyle/>
          <a:p>
            <a:pPr marL="457200" marR="0" lvl="0" indent="-228600" algn="l" rtl="0">
              <a:lnSpc>
                <a:spcPct val="90000"/>
              </a:lnSpc>
              <a:spcBef>
                <a:spcPts val="0"/>
              </a:spcBef>
              <a:spcAft>
                <a:spcPts val="0"/>
              </a:spcAft>
              <a:buClr>
                <a:schemeClr val="dk1"/>
              </a:buClr>
              <a:buSzPts val="2500"/>
              <a:buFont typeface="Arial"/>
              <a:buNone/>
            </a:pPr>
            <a:r>
              <a:rPr lang="en-US" sz="2000" b="1" i="1">
                <a:solidFill>
                  <a:srgbClr val="FF0000"/>
                </a:solidFill>
              </a:rPr>
              <a:t>site plan</a:t>
            </a:r>
            <a:endParaRPr/>
          </a:p>
        </p:txBody>
      </p:sp>
      <p:sp>
        <p:nvSpPr>
          <p:cNvPr id="242" name="Google Shape;242;p22"/>
          <p:cNvSpPr txBox="1"/>
          <p:nvPr/>
        </p:nvSpPr>
        <p:spPr>
          <a:xfrm>
            <a:off x="270515" y="5753506"/>
            <a:ext cx="8977645" cy="174598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2800" b="1" i="0" u="none" strike="noStrike" cap="none">
                <a:solidFill>
                  <a:srgbClr val="000090"/>
                </a:solidFill>
                <a:latin typeface="Calibri"/>
                <a:ea typeface="Calibri"/>
                <a:cs typeface="Calibri"/>
                <a:sym typeface="Calibri"/>
              </a:rPr>
              <a:t>What are significant aspects of the memorial’s site?</a:t>
            </a:r>
            <a:endParaRPr sz="1400" b="0" i="0" u="none" strike="noStrike" cap="none">
              <a:solidFill>
                <a:srgbClr val="000000"/>
              </a:solidFill>
              <a:latin typeface="Arial"/>
              <a:ea typeface="Arial"/>
              <a:cs typeface="Arial"/>
              <a:sym typeface="Arial"/>
            </a:endParaRPr>
          </a:p>
        </p:txBody>
      </p:sp>
      <p:sp>
        <p:nvSpPr>
          <p:cNvPr id="243" name="Google Shape;243;p22"/>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Architectural Elements</a:t>
            </a:r>
            <a:endParaRPr sz="3600">
              <a:solidFill>
                <a:schemeClr val="lt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3"/>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Architectural Elements </a:t>
            </a:r>
            <a:endParaRPr/>
          </a:p>
        </p:txBody>
      </p:sp>
      <p:sp>
        <p:nvSpPr>
          <p:cNvPr id="249" name="Google Shape;249;p23"/>
          <p:cNvSpPr txBox="1">
            <a:spLocks noGrp="1"/>
          </p:cNvSpPr>
          <p:nvPr>
            <p:ph type="body" idx="2"/>
          </p:nvPr>
        </p:nvSpPr>
        <p:spPr>
          <a:xfrm>
            <a:off x="516406" y="1337507"/>
            <a:ext cx="11485200" cy="588000"/>
          </a:xfrm>
          <a:prstGeom prst="rect">
            <a:avLst/>
          </a:prstGeom>
          <a:noFill/>
          <a:ln>
            <a:noFill/>
          </a:ln>
        </p:spPr>
        <p:txBody>
          <a:bodyPr spcFirstLastPara="1" wrap="square" lIns="91425" tIns="45700" rIns="91425" bIns="45700" anchor="t" anchorCtr="0">
            <a:noAutofit/>
          </a:bodyPr>
          <a:lstStyle/>
          <a:p>
            <a:pPr marL="457200" lvl="0" indent="-228600" algn="l" rtl="0">
              <a:lnSpc>
                <a:spcPct val="50000"/>
              </a:lnSpc>
              <a:spcBef>
                <a:spcPts val="1000"/>
              </a:spcBef>
              <a:spcAft>
                <a:spcPts val="0"/>
              </a:spcAft>
              <a:buSzPts val="3200"/>
              <a:buNone/>
            </a:pPr>
            <a:r>
              <a:rPr lang="en-US" sz="2800"/>
              <a:t>Column - an upright pillar, typically cylindrical and made of stone or</a:t>
            </a:r>
            <a:endParaRPr/>
          </a:p>
          <a:p>
            <a:pPr marL="457200" lvl="0" indent="-228600" algn="l" rtl="0">
              <a:lnSpc>
                <a:spcPct val="50000"/>
              </a:lnSpc>
              <a:spcBef>
                <a:spcPts val="1000"/>
              </a:spcBef>
              <a:spcAft>
                <a:spcPts val="0"/>
              </a:spcAft>
              <a:buSzPts val="3200"/>
              <a:buNone/>
            </a:pPr>
            <a:r>
              <a:rPr lang="en-US" sz="2800"/>
              <a:t>concrete, supporting an entablature, arch, or other structure or standing</a:t>
            </a:r>
            <a:endParaRPr/>
          </a:p>
          <a:p>
            <a:pPr marL="457200" lvl="0" indent="-228600" algn="l" rtl="0">
              <a:lnSpc>
                <a:spcPct val="50000"/>
              </a:lnSpc>
              <a:spcBef>
                <a:spcPts val="1000"/>
              </a:spcBef>
              <a:spcAft>
                <a:spcPts val="0"/>
              </a:spcAft>
              <a:buSzPts val="3200"/>
              <a:buNone/>
            </a:pPr>
            <a:r>
              <a:rPr lang="en-US" sz="2800"/>
              <a:t>alone as a monument.</a:t>
            </a:r>
            <a:endParaRPr/>
          </a:p>
          <a:p>
            <a:pPr marL="457200" lvl="0" indent="-228600" algn="l" rtl="0">
              <a:lnSpc>
                <a:spcPct val="50000"/>
              </a:lnSpc>
              <a:spcBef>
                <a:spcPts val="1000"/>
              </a:spcBef>
              <a:spcAft>
                <a:spcPts val="0"/>
              </a:spcAft>
              <a:buSzPts val="3200"/>
              <a:buNone/>
            </a:pPr>
            <a:r>
              <a:rPr lang="en-US" sz="2800"/>
              <a:t> </a:t>
            </a:r>
            <a:endParaRPr/>
          </a:p>
          <a:p>
            <a:pPr marL="457200" lvl="0" indent="-228600" algn="l" rtl="0">
              <a:lnSpc>
                <a:spcPct val="50000"/>
              </a:lnSpc>
              <a:spcBef>
                <a:spcPts val="1000"/>
              </a:spcBef>
              <a:spcAft>
                <a:spcPts val="0"/>
              </a:spcAft>
              <a:buSzPts val="3200"/>
              <a:buNone/>
            </a:pPr>
            <a:r>
              <a:rPr lang="en-US" sz="2800"/>
              <a:t>Colonnade - a row of columns supporting a roof</a:t>
            </a:r>
            <a:endParaRPr/>
          </a:p>
          <a:p>
            <a:pPr marL="457200" lvl="0" indent="-228600" algn="l" rtl="0">
              <a:lnSpc>
                <a:spcPct val="50000"/>
              </a:lnSpc>
              <a:spcBef>
                <a:spcPts val="1000"/>
              </a:spcBef>
              <a:spcAft>
                <a:spcPts val="0"/>
              </a:spcAft>
              <a:buSzPts val="3200"/>
              <a:buNone/>
            </a:pPr>
            <a:endParaRPr sz="2800"/>
          </a:p>
          <a:p>
            <a:pPr marL="457200" lvl="0" indent="-228600" algn="l" rtl="0">
              <a:lnSpc>
                <a:spcPct val="50000"/>
              </a:lnSpc>
              <a:spcBef>
                <a:spcPts val="1000"/>
              </a:spcBef>
              <a:spcAft>
                <a:spcPts val="0"/>
              </a:spcAft>
              <a:buSzPts val="3200"/>
              <a:buNone/>
            </a:pPr>
            <a:r>
              <a:rPr lang="en-US" sz="2800"/>
              <a:t>Colossal statue - one that is more than twice life-size</a:t>
            </a:r>
            <a:endParaRPr/>
          </a:p>
          <a:p>
            <a:pPr marL="457200" lvl="0" indent="-228600" algn="l" rtl="0">
              <a:lnSpc>
                <a:spcPct val="50000"/>
              </a:lnSpc>
              <a:spcBef>
                <a:spcPts val="1000"/>
              </a:spcBef>
              <a:spcAft>
                <a:spcPts val="0"/>
              </a:spcAft>
              <a:buSzPts val="3200"/>
              <a:buNone/>
            </a:pPr>
            <a:endParaRPr sz="2800"/>
          </a:p>
          <a:p>
            <a:pPr marL="457200" lvl="0" indent="-228600" algn="l" rtl="0">
              <a:lnSpc>
                <a:spcPct val="50000"/>
              </a:lnSpc>
              <a:spcBef>
                <a:spcPts val="1000"/>
              </a:spcBef>
              <a:spcAft>
                <a:spcPts val="0"/>
              </a:spcAft>
              <a:buSzPts val="3200"/>
              <a:buNone/>
            </a:pPr>
            <a:r>
              <a:rPr lang="en-US" sz="2800"/>
              <a:t>Building material - material used for construction. Examples: bricks, clay,</a:t>
            </a:r>
            <a:endParaRPr sz="2800"/>
          </a:p>
          <a:p>
            <a:pPr marL="457200" lvl="0" indent="-228600" algn="l" rtl="0">
              <a:lnSpc>
                <a:spcPct val="50000"/>
              </a:lnSpc>
              <a:spcBef>
                <a:spcPts val="1000"/>
              </a:spcBef>
              <a:spcAft>
                <a:spcPts val="0"/>
              </a:spcAft>
              <a:buSzPts val="3200"/>
              <a:buNone/>
            </a:pPr>
            <a:r>
              <a:rPr lang="en-US" sz="2800"/>
              <a:t>rocks, sand, wood, even twigs and</a:t>
            </a:r>
            <a:r>
              <a:rPr lang="en-US"/>
              <a:t> </a:t>
            </a:r>
            <a:r>
              <a:rPr lang="en-US" sz="2800"/>
              <a:t>leaves, or marble, concrete, granite or</a:t>
            </a:r>
            <a:endParaRPr sz="2800"/>
          </a:p>
          <a:p>
            <a:pPr marL="457200" lvl="0" indent="-228600" algn="l" rtl="0">
              <a:lnSpc>
                <a:spcPct val="50000"/>
              </a:lnSpc>
              <a:spcBef>
                <a:spcPts val="1000"/>
              </a:spcBef>
              <a:spcAft>
                <a:spcPts val="0"/>
              </a:spcAft>
              <a:buSzPts val="3200"/>
              <a:buNone/>
            </a:pPr>
            <a:r>
              <a:rPr lang="en-US" sz="2800"/>
              <a:t>gold cladding.</a:t>
            </a:r>
            <a:endParaRPr/>
          </a:p>
          <a:p>
            <a:pPr marL="457200" lvl="0" indent="-228600" algn="l" rtl="0">
              <a:lnSpc>
                <a:spcPct val="50000"/>
              </a:lnSpc>
              <a:spcBef>
                <a:spcPts val="1000"/>
              </a:spcBef>
              <a:spcAft>
                <a:spcPts val="0"/>
              </a:spcAft>
              <a:buSzPts val="3200"/>
              <a:buNone/>
            </a:pPr>
            <a:endParaRPr sz="2800"/>
          </a:p>
          <a:p>
            <a:pPr marL="457200" lvl="0" indent="-228600" algn="l" rtl="0">
              <a:lnSpc>
                <a:spcPct val="50000"/>
              </a:lnSpc>
              <a:spcBef>
                <a:spcPts val="1000"/>
              </a:spcBef>
              <a:spcAft>
                <a:spcPts val="0"/>
              </a:spcAft>
              <a:buSzPts val="3200"/>
              <a:buNone/>
            </a:pPr>
            <a:r>
              <a:rPr lang="en-US" sz="2800"/>
              <a:t>Site - an area of ground on which a town, building, or monument is</a:t>
            </a:r>
            <a:endParaRPr sz="2800"/>
          </a:p>
          <a:p>
            <a:pPr marL="457200" lvl="0" indent="-228600" algn="l" rtl="0">
              <a:lnSpc>
                <a:spcPct val="50000"/>
              </a:lnSpc>
              <a:spcBef>
                <a:spcPts val="1000"/>
              </a:spcBef>
              <a:spcAft>
                <a:spcPts val="0"/>
              </a:spcAft>
              <a:buSzPts val="3200"/>
              <a:buNone/>
            </a:pPr>
            <a:r>
              <a:rPr lang="en-US" sz="2800"/>
              <a:t>constructed.</a:t>
            </a:r>
            <a:endParaRPr/>
          </a:p>
          <a:p>
            <a:pPr marL="457200" marR="0" lvl="0" indent="-228600" algn="l" rtl="0">
              <a:lnSpc>
                <a:spcPct val="90000"/>
              </a:lnSpc>
              <a:spcBef>
                <a:spcPts val="1000"/>
              </a:spcBef>
              <a:spcAft>
                <a:spcPts val="0"/>
              </a:spcAft>
              <a:buClr>
                <a:srgbClr val="000090"/>
              </a:buClr>
              <a:buSzPts val="3200"/>
              <a:buFont typeface="Arial"/>
              <a:buNone/>
            </a:pP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24"/>
          <p:cNvSpPr txBox="1">
            <a:spLocks noGrp="1"/>
          </p:cNvSpPr>
          <p:nvPr>
            <p:ph type="body" idx="1"/>
          </p:nvPr>
        </p:nvSpPr>
        <p:spPr>
          <a:xfrm>
            <a:off x="1300873" y="2035728"/>
            <a:ext cx="9590400" cy="263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endParaRPr/>
          </a:p>
        </p:txBody>
      </p:sp>
      <p:sp>
        <p:nvSpPr>
          <p:cNvPr id="255" name="Google Shape;255;p24"/>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sp>
        <p:nvSpPr>
          <p:cNvPr id="256" name="Google Shape;256;p24"/>
          <p:cNvSpPr txBox="1">
            <a:spLocks noGrp="1"/>
          </p:cNvSpPr>
          <p:nvPr>
            <p:ph type="body" idx="3"/>
          </p:nvPr>
        </p:nvSpPr>
        <p:spPr>
          <a:xfrm>
            <a:off x="1300872" y="4670753"/>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endParaRPr/>
          </a:p>
        </p:txBody>
      </p:sp>
      <p:sp>
        <p:nvSpPr>
          <p:cNvPr id="257" name="Google Shape;257;p24"/>
          <p:cNvSpPr txBox="1"/>
          <p:nvPr/>
        </p:nvSpPr>
        <p:spPr>
          <a:xfrm>
            <a:off x="424543" y="4418790"/>
            <a:ext cx="10766088"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What are some key differences between the memorials? What do they have in common? Which one speaks to you most strongly?</a:t>
            </a:r>
            <a:endParaRPr sz="1400" b="0" i="0" u="none" strike="noStrike" cap="none">
              <a:solidFill>
                <a:srgbClr val="000000"/>
              </a:solidFill>
              <a:latin typeface="Arial"/>
              <a:ea typeface="Arial"/>
              <a:cs typeface="Arial"/>
              <a:sym typeface="Arial"/>
            </a:endParaRPr>
          </a:p>
        </p:txBody>
      </p:sp>
      <p:sp>
        <p:nvSpPr>
          <p:cNvPr id="258" name="Google Shape;258;p24"/>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Architectural Elements</a:t>
            </a:r>
            <a:endParaRPr sz="3600">
              <a:solidFill>
                <a:schemeClr val="lt1"/>
              </a:solidFill>
            </a:endParaRPr>
          </a:p>
        </p:txBody>
      </p:sp>
      <p:pic>
        <p:nvPicPr>
          <p:cNvPr id="259" name="Google Shape;259;p24"/>
          <p:cNvPicPr preferRelativeResize="0"/>
          <p:nvPr/>
        </p:nvPicPr>
        <p:blipFill>
          <a:blip r:embed="rId3">
            <a:alphaModFix/>
          </a:blip>
          <a:stretch>
            <a:fillRect/>
          </a:stretch>
        </p:blipFill>
        <p:spPr>
          <a:xfrm>
            <a:off x="3777300" y="2035715"/>
            <a:ext cx="3296826" cy="2198309"/>
          </a:xfrm>
          <a:prstGeom prst="rect">
            <a:avLst/>
          </a:prstGeom>
          <a:noFill/>
          <a:ln w="28575" cap="flat" cmpd="sng">
            <a:solidFill>
              <a:schemeClr val="dk1"/>
            </a:solidFill>
            <a:prstDash val="solid"/>
            <a:round/>
            <a:headEnd type="none" w="sm" len="sm"/>
            <a:tailEnd type="none" w="sm" len="sm"/>
          </a:ln>
        </p:spPr>
      </p:pic>
      <p:pic>
        <p:nvPicPr>
          <p:cNvPr id="260" name="Google Shape;260;p24"/>
          <p:cNvPicPr preferRelativeResize="0"/>
          <p:nvPr/>
        </p:nvPicPr>
        <p:blipFill>
          <a:blip r:embed="rId4">
            <a:alphaModFix/>
          </a:blip>
          <a:stretch>
            <a:fillRect/>
          </a:stretch>
        </p:blipFill>
        <p:spPr>
          <a:xfrm>
            <a:off x="7245350" y="2091200"/>
            <a:ext cx="4854374" cy="2087350"/>
          </a:xfrm>
          <a:prstGeom prst="rect">
            <a:avLst/>
          </a:prstGeom>
          <a:noFill/>
          <a:ln w="28575" cap="flat" cmpd="sng">
            <a:solidFill>
              <a:schemeClr val="dk1"/>
            </a:solidFill>
            <a:prstDash val="solid"/>
            <a:round/>
            <a:headEnd type="none" w="sm" len="sm"/>
            <a:tailEnd type="none" w="sm" len="sm"/>
          </a:ln>
        </p:spPr>
      </p:pic>
      <p:pic>
        <p:nvPicPr>
          <p:cNvPr id="261" name="Google Shape;261;p24"/>
          <p:cNvPicPr preferRelativeResize="0"/>
          <p:nvPr/>
        </p:nvPicPr>
        <p:blipFill>
          <a:blip r:embed="rId5">
            <a:alphaModFix/>
          </a:blip>
          <a:stretch>
            <a:fillRect/>
          </a:stretch>
        </p:blipFill>
        <p:spPr>
          <a:xfrm>
            <a:off x="336568" y="2035726"/>
            <a:ext cx="3269509" cy="2198301"/>
          </a:xfrm>
          <a:prstGeom prst="rect">
            <a:avLst/>
          </a:prstGeom>
          <a:noFill/>
          <a:ln w="28575" cap="flat" cmpd="sng">
            <a:solidFill>
              <a:schemeClr val="dk1"/>
            </a:solidFill>
            <a:prstDash val="solid"/>
            <a:round/>
            <a:headEnd type="none" w="sm" len="sm"/>
            <a:tailEnd type="none" w="sm" len="sm"/>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Google Shape;266;p25"/>
          <p:cNvPicPr preferRelativeResize="0"/>
          <p:nvPr/>
        </p:nvPicPr>
        <p:blipFill rotWithShape="1">
          <a:blip r:embed="rId3">
            <a:alphaModFix/>
          </a:blip>
          <a:srcRect/>
          <a:stretch/>
        </p:blipFill>
        <p:spPr>
          <a:xfrm>
            <a:off x="4826000" y="2159000"/>
            <a:ext cx="2540000" cy="2540000"/>
          </a:xfrm>
          <a:prstGeom prst="rect">
            <a:avLst/>
          </a:prstGeom>
          <a:noFill/>
          <a:ln>
            <a:noFill/>
          </a:ln>
        </p:spPr>
      </p:pic>
      <p:sp>
        <p:nvSpPr>
          <p:cNvPr id="267" name="Google Shape;267;p25"/>
          <p:cNvSpPr txBox="1">
            <a:spLocks noGrp="1"/>
          </p:cNvSpPr>
          <p:nvPr>
            <p:ph type="body" idx="1"/>
          </p:nvPr>
        </p:nvSpPr>
        <p:spPr>
          <a:xfrm rot="-1390457">
            <a:off x="3733121" y="469668"/>
            <a:ext cx="9591675" cy="480091"/>
          </a:xfrm>
          <a:prstGeom prst="rect">
            <a:avLst/>
          </a:prstGeom>
          <a:noFill/>
          <a:ln>
            <a:noFill/>
          </a:ln>
        </p:spPr>
        <p:txBody>
          <a:bodyPr spcFirstLastPara="1" wrap="square" lIns="91425" tIns="45700" rIns="91425" bIns="45700" anchor="t" anchorCtr="0">
            <a:spAutoFit/>
          </a:bodyPr>
          <a:lstStyle/>
          <a:p>
            <a:pPr marL="457200" marR="0" lvl="0" indent="-228600" algn="l" rtl="0">
              <a:lnSpc>
                <a:spcPct val="90000"/>
              </a:lnSpc>
              <a:spcBef>
                <a:spcPts val="0"/>
              </a:spcBef>
              <a:spcAft>
                <a:spcPts val="0"/>
              </a:spcAft>
              <a:buClr>
                <a:schemeClr val="dk1"/>
              </a:buClr>
              <a:buSzPts val="2500"/>
              <a:buFont typeface="Arial"/>
              <a:buNone/>
            </a:pPr>
            <a:r>
              <a:rPr lang="en-US" sz="2800" b="1" i="1">
                <a:solidFill>
                  <a:srgbClr val="FF0000"/>
                </a:solidFill>
              </a:rPr>
              <a:t>Quiz Time</a:t>
            </a:r>
            <a:endParaRPr/>
          </a:p>
        </p:txBody>
      </p:sp>
      <p:sp>
        <p:nvSpPr>
          <p:cNvPr id="268" name="Google Shape;268;p25"/>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Architectural Elements</a:t>
            </a:r>
            <a:endParaRPr sz="360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b4ef09d5ce_1_0"/>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Font typeface="Calibri"/>
              <a:buNone/>
            </a:pPr>
            <a:r>
              <a:rPr lang="en-US">
                <a:solidFill>
                  <a:srgbClr val="FFFFFF"/>
                </a:solidFill>
              </a:rPr>
              <a:t>Organization of Unit</a:t>
            </a:r>
            <a:endParaRPr sz="6800">
              <a:solidFill>
                <a:srgbClr val="FFFFFF"/>
              </a:solidFill>
            </a:endParaRPr>
          </a:p>
        </p:txBody>
      </p:sp>
      <p:sp>
        <p:nvSpPr>
          <p:cNvPr id="47" name="Google Shape;47;gb4ef09d5ce_1_0"/>
          <p:cNvSpPr txBox="1">
            <a:spLocks noGrp="1"/>
          </p:cNvSpPr>
          <p:nvPr>
            <p:ph type="body" idx="2"/>
          </p:nvPr>
        </p:nvSpPr>
        <p:spPr>
          <a:xfrm>
            <a:off x="228600" y="761577"/>
            <a:ext cx="9248271" cy="1165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0090"/>
              </a:buClr>
              <a:buSzPts val="3200"/>
              <a:buNone/>
            </a:pPr>
            <a:endParaRPr sz="2000"/>
          </a:p>
          <a:p>
            <a:pPr marL="457200" lvl="0" indent="-228600" algn="l" rtl="0">
              <a:lnSpc>
                <a:spcPct val="90000"/>
              </a:lnSpc>
              <a:spcBef>
                <a:spcPts val="1000"/>
              </a:spcBef>
              <a:spcAft>
                <a:spcPts val="0"/>
              </a:spcAft>
              <a:buSzPts val="3200"/>
              <a:buNone/>
            </a:pPr>
            <a:r>
              <a:rPr lang="en-US" sz="2000" u="sng">
                <a:solidFill>
                  <a:schemeClr val="hlink"/>
                </a:solidFill>
                <a:hlinkClick r:id="rId3" action="ppaction://hlinksldjump"/>
              </a:rPr>
              <a:t>A. </a:t>
            </a:r>
            <a:r>
              <a:rPr lang="en-US" sz="2000" u="sng">
                <a:solidFill>
                  <a:schemeClr val="hlink"/>
                </a:solidFill>
                <a:hlinkClick r:id="rId3" action="ppaction://hlinksldjump"/>
              </a:rPr>
              <a:t>Learning Objective:</a:t>
            </a:r>
            <a:r>
              <a:rPr lang="en-US" sz="2000"/>
              <a:t> Students will synthesize their understanding of how architecture and memorials reinforce political, religious or social values by first investigating the visual language of Hatshepsut’s mortuary temple then creating their own memorial. </a:t>
            </a:r>
            <a:endParaRPr sz="2000" i="1"/>
          </a:p>
          <a:p>
            <a:pPr marL="457200" lvl="0" indent="-228600" algn="l" rtl="0">
              <a:lnSpc>
                <a:spcPct val="90000"/>
              </a:lnSpc>
              <a:spcBef>
                <a:spcPts val="1000"/>
              </a:spcBef>
              <a:spcAft>
                <a:spcPts val="0"/>
              </a:spcAft>
              <a:buSzPts val="3200"/>
              <a:buNone/>
            </a:pPr>
            <a:r>
              <a:rPr lang="en-US" sz="2000">
                <a:solidFill>
                  <a:srgbClr val="000000"/>
                </a:solidFill>
              </a:rPr>
              <a:t>	a.	</a:t>
            </a:r>
            <a:r>
              <a:rPr lang="en-US" sz="2000" u="sng">
                <a:solidFill>
                  <a:srgbClr val="0070C0"/>
                </a:solidFill>
              </a:rPr>
              <a:t>Key Question #1</a:t>
            </a:r>
            <a:r>
              <a:rPr lang="en-US" sz="2000">
                <a:solidFill>
                  <a:srgbClr val="000000"/>
                </a:solidFill>
              </a:rPr>
              <a:t>: </a:t>
            </a:r>
            <a:r>
              <a:rPr lang="en-US" sz="2000" b="0">
                <a:solidFill>
                  <a:schemeClr val="dk1"/>
                </a:solidFill>
              </a:rPr>
              <a:t>Who was Queen Hatshepsut and why is she important?</a:t>
            </a:r>
            <a:endParaRPr/>
          </a:p>
          <a:p>
            <a:pPr marL="457200" marR="0" lvl="0" indent="-228600" algn="l" rtl="0">
              <a:lnSpc>
                <a:spcPct val="90000"/>
              </a:lnSpc>
              <a:spcBef>
                <a:spcPts val="1000"/>
              </a:spcBef>
              <a:spcAft>
                <a:spcPts val="0"/>
              </a:spcAft>
              <a:buClr>
                <a:srgbClr val="000090"/>
              </a:buClr>
              <a:buSzPts val="3200"/>
              <a:buFont typeface="Arial"/>
              <a:buNone/>
            </a:pPr>
            <a:r>
              <a:rPr lang="en-US" sz="2000"/>
              <a:t>	</a:t>
            </a:r>
            <a:r>
              <a:rPr lang="en-US" sz="2000">
                <a:solidFill>
                  <a:schemeClr val="dk1"/>
                </a:solidFill>
              </a:rPr>
              <a:t>b. 	</a:t>
            </a:r>
            <a:r>
              <a:rPr lang="en-US" sz="2000" u="sng">
                <a:solidFill>
                  <a:srgbClr val="0070C0"/>
                </a:solidFill>
              </a:rPr>
              <a:t>Key Question #2: </a:t>
            </a:r>
            <a:r>
              <a:rPr lang="en-US" sz="2000" b="0">
                <a:solidFill>
                  <a:schemeClr val="dk1"/>
                </a:solidFill>
              </a:rPr>
              <a:t>How are elements of architecture and principles of design used to communicate political, religious, or social values in public memorials?</a:t>
            </a:r>
            <a:endParaRPr sz="2000"/>
          </a:p>
          <a:p>
            <a:pPr marL="457200" lvl="0" indent="-228600" algn="l" rtl="0">
              <a:lnSpc>
                <a:spcPct val="90000"/>
              </a:lnSpc>
              <a:spcBef>
                <a:spcPts val="1000"/>
              </a:spcBef>
              <a:spcAft>
                <a:spcPts val="0"/>
              </a:spcAft>
              <a:buSzPts val="3200"/>
              <a:buNone/>
            </a:pPr>
            <a:r>
              <a:rPr lang="en-US" sz="2000">
                <a:solidFill>
                  <a:schemeClr val="hlink"/>
                </a:solidFill>
              </a:rPr>
              <a:t>	</a:t>
            </a:r>
            <a:r>
              <a:rPr lang="en-US" sz="2000">
                <a:solidFill>
                  <a:schemeClr val="dk1"/>
                </a:solidFill>
              </a:rPr>
              <a:t>c.  	</a:t>
            </a:r>
            <a:r>
              <a:rPr lang="en-US" sz="2000" u="sng">
                <a:solidFill>
                  <a:schemeClr val="hlink"/>
                </a:solidFill>
              </a:rPr>
              <a:t>Key Question #3:  </a:t>
            </a:r>
            <a:r>
              <a:rPr lang="en-US" sz="2000" b="0" u="sng">
                <a:solidFill>
                  <a:schemeClr val="dk1"/>
                </a:solidFill>
              </a:rPr>
              <a:t> </a:t>
            </a:r>
            <a:r>
              <a:rPr lang="en-US" sz="2000" b="0">
                <a:solidFill>
                  <a:schemeClr val="dk1"/>
                </a:solidFill>
              </a:rPr>
              <a:t>Who is worth remembering and why?</a:t>
            </a:r>
            <a:endParaRPr/>
          </a:p>
          <a:p>
            <a:pPr marL="558800" lvl="1" indent="0" algn="l" rtl="0">
              <a:lnSpc>
                <a:spcPct val="90000"/>
              </a:lnSpc>
              <a:spcBef>
                <a:spcPts val="0"/>
              </a:spcBef>
              <a:spcAft>
                <a:spcPts val="0"/>
              </a:spcAft>
              <a:buSzPts val="2000"/>
              <a:buNone/>
            </a:pPr>
            <a:endParaRPr sz="2000"/>
          </a:p>
          <a:p>
            <a:pPr marL="101600" lvl="0" indent="0" algn="l" rtl="0">
              <a:lnSpc>
                <a:spcPct val="90000"/>
              </a:lnSpc>
              <a:spcBef>
                <a:spcPts val="0"/>
              </a:spcBef>
              <a:spcAft>
                <a:spcPts val="0"/>
              </a:spcAft>
              <a:buSzPts val="2000"/>
              <a:buNone/>
            </a:pPr>
            <a:r>
              <a:rPr lang="en-US" sz="2000" u="sng">
                <a:solidFill>
                  <a:schemeClr val="hlink"/>
                </a:solidFill>
              </a:rPr>
              <a:t>B. Student Project:</a:t>
            </a:r>
            <a:r>
              <a:rPr lang="en-US" sz="2000"/>
              <a:t> Student selects a hero to memorialize, draws a Site Plan; creates a Memorial Model made from recycled material; and writes an Artist’s Statement.</a:t>
            </a:r>
            <a:endParaRPr sz="2000" i="1"/>
          </a:p>
          <a:p>
            <a:pPr marL="457200" lvl="0" indent="0" algn="l" rtl="0">
              <a:lnSpc>
                <a:spcPct val="90000"/>
              </a:lnSpc>
              <a:spcBef>
                <a:spcPts val="0"/>
              </a:spcBef>
              <a:spcAft>
                <a:spcPts val="0"/>
              </a:spcAft>
              <a:buSzPts val="3200"/>
              <a:buNone/>
            </a:pPr>
            <a:r>
              <a:rPr lang="en-US" sz="2000"/>
              <a:t> </a:t>
            </a:r>
            <a:endParaRPr sz="2000"/>
          </a:p>
          <a:p>
            <a:pPr marL="101600" lvl="0" indent="0" algn="l" rtl="0">
              <a:lnSpc>
                <a:spcPct val="90000"/>
              </a:lnSpc>
              <a:spcBef>
                <a:spcPts val="0"/>
              </a:spcBef>
              <a:spcAft>
                <a:spcPts val="0"/>
              </a:spcAft>
              <a:buSzPts val="2000"/>
              <a:buNone/>
            </a:pPr>
            <a:r>
              <a:rPr lang="en-US" sz="2000" u="sng">
                <a:solidFill>
                  <a:schemeClr val="hlink"/>
                </a:solidFill>
              </a:rPr>
              <a:t>C. Standards Aligned Assessment</a:t>
            </a:r>
            <a:r>
              <a:rPr lang="en-US" sz="2000"/>
              <a:t> (students will be assessed on):</a:t>
            </a:r>
            <a:endParaRPr/>
          </a:p>
          <a:p>
            <a:pPr marL="914400" lvl="1" indent="-355600" algn="l" rtl="0">
              <a:lnSpc>
                <a:spcPct val="90000"/>
              </a:lnSpc>
              <a:spcBef>
                <a:spcPts val="0"/>
              </a:spcBef>
              <a:spcAft>
                <a:spcPts val="0"/>
              </a:spcAft>
              <a:buSzPts val="2000"/>
              <a:buFont typeface="Arial"/>
              <a:buAutoNum type="alphaLcPeriod"/>
            </a:pPr>
            <a:r>
              <a:rPr lang="en-US" sz="2000"/>
              <a:t>Demonstrated understanding of the visual language of the Hatshepsut mortuary temple and other public memorials.</a:t>
            </a:r>
            <a:endParaRPr/>
          </a:p>
          <a:p>
            <a:pPr marL="914400" lvl="1" indent="-355600" algn="l" rtl="0">
              <a:lnSpc>
                <a:spcPct val="90000"/>
              </a:lnSpc>
              <a:spcBef>
                <a:spcPts val="0"/>
              </a:spcBef>
              <a:spcAft>
                <a:spcPts val="0"/>
              </a:spcAft>
              <a:buSzPts val="2000"/>
              <a:buFont typeface="Arial"/>
              <a:buAutoNum type="alphaLcPeriod"/>
            </a:pPr>
            <a:r>
              <a:rPr lang="en-US" sz="2000"/>
              <a:t>Construction of a memorial based on a subject chosen by students.</a:t>
            </a:r>
            <a:endParaRPr/>
          </a:p>
          <a:p>
            <a:pPr marL="914400" lvl="1" indent="-355600" algn="l" rtl="0">
              <a:lnSpc>
                <a:spcPct val="90000"/>
              </a:lnSpc>
              <a:spcBef>
                <a:spcPts val="0"/>
              </a:spcBef>
              <a:spcAft>
                <a:spcPts val="0"/>
              </a:spcAft>
              <a:buSzPts val="2000"/>
              <a:buAutoNum type="alphaLcPeriod"/>
            </a:pPr>
            <a:r>
              <a:rPr lang="en-US" sz="2000"/>
              <a:t>Use of visual language to create meaning in the constructed memorial.</a:t>
            </a:r>
            <a:endParaRPr/>
          </a:p>
          <a:p>
            <a:pPr marL="914400" lvl="1" indent="-228600" algn="l" rtl="0">
              <a:lnSpc>
                <a:spcPct val="90000"/>
              </a:lnSpc>
              <a:spcBef>
                <a:spcPts val="0"/>
              </a:spcBef>
              <a:spcAft>
                <a:spcPts val="0"/>
              </a:spcAft>
              <a:buSzPts val="2000"/>
              <a:buNone/>
            </a:pPr>
            <a:endParaRPr sz="1500"/>
          </a:p>
        </p:txBody>
      </p:sp>
      <p:pic>
        <p:nvPicPr>
          <p:cNvPr id="48" name="Google Shape;48;gb4ef09d5ce_1_0"/>
          <p:cNvPicPr preferRelativeResize="0"/>
          <p:nvPr/>
        </p:nvPicPr>
        <p:blipFill rotWithShape="1">
          <a:blip r:embed="rId4">
            <a:alphaModFix/>
          </a:blip>
          <a:srcRect/>
          <a:stretch/>
        </p:blipFill>
        <p:spPr>
          <a:xfrm>
            <a:off x="9476871" y="1352152"/>
            <a:ext cx="2541401" cy="4637506"/>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27"/>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   Memorial makers must decide how to express complex ideas using visual vocabulary such as:</a:t>
            </a:r>
            <a:endParaRPr/>
          </a:p>
          <a:p>
            <a:pPr marL="457200" marR="0" lvl="0" indent="-228600" algn="l" rtl="0">
              <a:lnSpc>
                <a:spcPct val="90000"/>
              </a:lnSpc>
              <a:spcBef>
                <a:spcPts val="1000"/>
              </a:spcBef>
              <a:spcAft>
                <a:spcPts val="0"/>
              </a:spcAft>
              <a:buClr>
                <a:srgbClr val="000090"/>
              </a:buClr>
              <a:buSzPts val="3200"/>
              <a:buFont typeface="Arial"/>
              <a:buNone/>
            </a:pPr>
            <a:r>
              <a:rPr lang="en-US"/>
              <a:t>	Shape, mass, material, imagery, location, and some words, names, or dates to communicate a memorial’s message</a:t>
            </a:r>
            <a:endParaRPr/>
          </a:p>
        </p:txBody>
      </p:sp>
      <p:sp>
        <p:nvSpPr>
          <p:cNvPr id="274" name="Google Shape;274;p27"/>
          <p:cNvSpPr txBox="1"/>
          <p:nvPr/>
        </p:nvSpPr>
        <p:spPr>
          <a:xfrm>
            <a:off x="75601" y="250738"/>
            <a:ext cx="12116399" cy="7980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sz="4000" b="1" i="0" u="none" strike="noStrike" cap="none">
                <a:solidFill>
                  <a:srgbClr val="FFFFFF"/>
                </a:solidFill>
                <a:latin typeface="Calibri"/>
                <a:ea typeface="Calibri"/>
                <a:cs typeface="Calibri"/>
                <a:sym typeface="Calibri"/>
              </a:rPr>
              <a:t>Principles of Design</a:t>
            </a:r>
            <a:endParaRPr sz="4000" b="1" i="0" u="none" strike="noStrike" cap="none">
              <a:solidFill>
                <a:srgbClr val="FFFFFF"/>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28"/>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Principles of Design</a:t>
            </a:r>
            <a:endParaRPr/>
          </a:p>
        </p:txBody>
      </p:sp>
      <p:sp>
        <p:nvSpPr>
          <p:cNvPr id="280" name="Google Shape;280;p28"/>
          <p:cNvSpPr txBox="1">
            <a:spLocks noGrp="1"/>
          </p:cNvSpPr>
          <p:nvPr>
            <p:ph type="body" idx="2"/>
          </p:nvPr>
        </p:nvSpPr>
        <p:spPr>
          <a:xfrm>
            <a:off x="451544" y="1330932"/>
            <a:ext cx="11027198"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  Principles of Design also communicate meaning. </a:t>
            </a:r>
            <a:endParaRPr/>
          </a:p>
          <a:p>
            <a:pPr marL="457200" marR="0" lvl="0" indent="-228600" algn="l" rtl="0">
              <a:lnSpc>
                <a:spcPct val="90000"/>
              </a:lnSpc>
              <a:spcBef>
                <a:spcPts val="1000"/>
              </a:spcBef>
              <a:spcAft>
                <a:spcPts val="0"/>
              </a:spcAft>
              <a:buClr>
                <a:srgbClr val="000090"/>
              </a:buClr>
              <a:buSzPts val="3200"/>
              <a:buFont typeface="Arial"/>
              <a:buNone/>
            </a:pPr>
            <a:r>
              <a:rPr lang="en-US"/>
              <a:t>  Examples are:</a:t>
            </a:r>
            <a:endParaRPr/>
          </a:p>
          <a:p>
            <a:pPr marL="457200" marR="0" lvl="0" indent="-228600" algn="l" rtl="0">
              <a:lnSpc>
                <a:spcPct val="90000"/>
              </a:lnSpc>
              <a:spcBef>
                <a:spcPts val="1000"/>
              </a:spcBef>
              <a:spcAft>
                <a:spcPts val="0"/>
              </a:spcAft>
              <a:buClr>
                <a:srgbClr val="000090"/>
              </a:buClr>
              <a:buSzPts val="3200"/>
              <a:buFont typeface="Arial"/>
              <a:buNone/>
            </a:pPr>
            <a:r>
              <a:rPr lang="en-US"/>
              <a:t>  Emphasis</a:t>
            </a:r>
            <a:endParaRPr/>
          </a:p>
          <a:p>
            <a:pPr marL="457200" marR="0" lvl="0" indent="-228600" algn="l" rtl="0">
              <a:lnSpc>
                <a:spcPct val="90000"/>
              </a:lnSpc>
              <a:spcBef>
                <a:spcPts val="1000"/>
              </a:spcBef>
              <a:spcAft>
                <a:spcPts val="0"/>
              </a:spcAft>
              <a:buClr>
                <a:srgbClr val="000090"/>
              </a:buClr>
              <a:buSzPts val="3200"/>
              <a:buFont typeface="Arial"/>
              <a:buNone/>
            </a:pPr>
            <a:r>
              <a:rPr lang="en-US"/>
              <a:t>  Proportion</a:t>
            </a:r>
            <a:endParaRPr/>
          </a:p>
          <a:p>
            <a:pPr marL="457200" marR="0" lvl="0" indent="-228600" algn="l" rtl="0">
              <a:lnSpc>
                <a:spcPct val="90000"/>
              </a:lnSpc>
              <a:spcBef>
                <a:spcPts val="1000"/>
              </a:spcBef>
              <a:spcAft>
                <a:spcPts val="0"/>
              </a:spcAft>
              <a:buClr>
                <a:srgbClr val="000090"/>
              </a:buClr>
              <a:buSzPts val="3200"/>
              <a:buFont typeface="Arial"/>
              <a:buNone/>
            </a:pPr>
            <a:r>
              <a:rPr lang="en-US"/>
              <a:t>  Hierarchy</a:t>
            </a:r>
            <a:endParaRPr/>
          </a:p>
          <a:p>
            <a:pPr marL="457200" marR="0" lvl="0" indent="-228600" algn="l" rtl="0">
              <a:lnSpc>
                <a:spcPct val="90000"/>
              </a:lnSpc>
              <a:spcBef>
                <a:spcPts val="1000"/>
              </a:spcBef>
              <a:spcAft>
                <a:spcPts val="0"/>
              </a:spcAft>
              <a:buClr>
                <a:srgbClr val="000090"/>
              </a:buClr>
              <a:buSzPts val="3200"/>
              <a:buFont typeface="Arial"/>
              <a:buNone/>
            </a:pPr>
            <a:r>
              <a:rPr lang="en-US"/>
              <a:t>  Repetition</a:t>
            </a: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9"/>
          <p:cNvSpPr txBox="1">
            <a:spLocks noGrp="1"/>
          </p:cNvSpPr>
          <p:nvPr>
            <p:ph type="body" idx="2"/>
          </p:nvPr>
        </p:nvSpPr>
        <p:spPr>
          <a:xfrm>
            <a:off x="620131" y="1049268"/>
            <a:ext cx="11027198"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How is this an example of:</a:t>
            </a:r>
            <a:endParaRPr/>
          </a:p>
          <a:p>
            <a:pPr marL="457200" marR="0" lvl="0" indent="-228600" algn="l" rtl="0">
              <a:lnSpc>
                <a:spcPct val="90000"/>
              </a:lnSpc>
              <a:spcBef>
                <a:spcPts val="1000"/>
              </a:spcBef>
              <a:spcAft>
                <a:spcPts val="0"/>
              </a:spcAft>
              <a:buClr>
                <a:srgbClr val="000090"/>
              </a:buClr>
              <a:buSzPts val="3200"/>
              <a:buFont typeface="Arial"/>
              <a:buNone/>
            </a:pPr>
            <a:endParaRPr/>
          </a:p>
          <a:p>
            <a:pPr marL="457200" marR="0" lvl="0" indent="-228600" algn="l" rtl="0">
              <a:lnSpc>
                <a:spcPct val="90000"/>
              </a:lnSpc>
              <a:spcBef>
                <a:spcPts val="1000"/>
              </a:spcBef>
              <a:spcAft>
                <a:spcPts val="0"/>
              </a:spcAft>
              <a:buClr>
                <a:srgbClr val="000090"/>
              </a:buClr>
              <a:buSzPts val="3200"/>
              <a:buFont typeface="Arial"/>
              <a:buNone/>
            </a:pPr>
            <a:r>
              <a:rPr lang="en-US" sz="4800"/>
              <a:t>Emphasis</a:t>
            </a:r>
            <a:endParaRPr/>
          </a:p>
          <a:p>
            <a:pPr marL="457200" marR="0" lvl="0" indent="-228600" algn="l" rtl="0">
              <a:lnSpc>
                <a:spcPct val="90000"/>
              </a:lnSpc>
              <a:spcBef>
                <a:spcPts val="1000"/>
              </a:spcBef>
              <a:spcAft>
                <a:spcPts val="0"/>
              </a:spcAft>
              <a:buClr>
                <a:srgbClr val="000090"/>
              </a:buClr>
              <a:buSzPts val="3200"/>
              <a:buFont typeface="Arial"/>
              <a:buNone/>
            </a:pPr>
            <a:r>
              <a:rPr lang="en-US"/>
              <a:t>Proportion</a:t>
            </a:r>
            <a:endParaRPr/>
          </a:p>
          <a:p>
            <a:pPr marL="457200" marR="0" lvl="0" indent="-228600" algn="l" rtl="0">
              <a:lnSpc>
                <a:spcPct val="90000"/>
              </a:lnSpc>
              <a:spcBef>
                <a:spcPts val="1000"/>
              </a:spcBef>
              <a:spcAft>
                <a:spcPts val="0"/>
              </a:spcAft>
              <a:buClr>
                <a:srgbClr val="000090"/>
              </a:buClr>
              <a:buSzPts val="3200"/>
              <a:buFont typeface="Arial"/>
              <a:buNone/>
            </a:pPr>
            <a:r>
              <a:rPr lang="en-US"/>
              <a:t>Hierarchy</a:t>
            </a:r>
            <a:endParaRPr/>
          </a:p>
          <a:p>
            <a:pPr marL="457200" marR="0" lvl="0" indent="-228600" algn="l" rtl="0">
              <a:lnSpc>
                <a:spcPct val="90000"/>
              </a:lnSpc>
              <a:spcBef>
                <a:spcPts val="1000"/>
              </a:spcBef>
              <a:spcAft>
                <a:spcPts val="0"/>
              </a:spcAft>
              <a:buClr>
                <a:srgbClr val="000090"/>
              </a:buClr>
              <a:buSzPts val="3200"/>
              <a:buFont typeface="Arial"/>
              <a:buNone/>
            </a:pPr>
            <a:r>
              <a:rPr lang="en-US"/>
              <a:t>Repetition</a:t>
            </a: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
        <p:nvSpPr>
          <p:cNvPr id="286" name="Google Shape;286;p29"/>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Principles of Design</a:t>
            </a:r>
            <a:endParaRPr/>
          </a:p>
        </p:txBody>
      </p:sp>
      <p:pic>
        <p:nvPicPr>
          <p:cNvPr id="287" name="Google Shape;287;p29"/>
          <p:cNvPicPr preferRelativeResize="0"/>
          <p:nvPr/>
        </p:nvPicPr>
        <p:blipFill>
          <a:blip r:embed="rId3">
            <a:alphaModFix/>
          </a:blip>
          <a:stretch>
            <a:fillRect/>
          </a:stretch>
        </p:blipFill>
        <p:spPr>
          <a:xfrm>
            <a:off x="6202750" y="964625"/>
            <a:ext cx="4351477" cy="517525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6"/>
          <p:cNvSpPr txBox="1">
            <a:spLocks noGrp="1"/>
          </p:cNvSpPr>
          <p:nvPr>
            <p:ph type="body" idx="2"/>
          </p:nvPr>
        </p:nvSpPr>
        <p:spPr>
          <a:xfrm>
            <a:off x="893087" y="2004077"/>
            <a:ext cx="3829039"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   What is emphasized and what does that communicate?</a:t>
            </a:r>
            <a:endParaRPr/>
          </a:p>
          <a:p>
            <a:pPr marL="457200" marR="0" lvl="0" indent="-228600" algn="l" rtl="0">
              <a:lnSpc>
                <a:spcPct val="90000"/>
              </a:lnSpc>
              <a:spcBef>
                <a:spcPts val="1000"/>
              </a:spcBef>
              <a:spcAft>
                <a:spcPts val="0"/>
              </a:spcAft>
              <a:buClr>
                <a:srgbClr val="000090"/>
              </a:buClr>
              <a:buSzPts val="3200"/>
              <a:buFont typeface="Arial"/>
              <a:buNone/>
            </a:pP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
        <p:nvSpPr>
          <p:cNvPr id="293" name="Google Shape;293;p46"/>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Principles of Design</a:t>
            </a:r>
            <a:endParaRPr/>
          </a:p>
        </p:txBody>
      </p:sp>
      <p:pic>
        <p:nvPicPr>
          <p:cNvPr id="294" name="Google Shape;294;p46"/>
          <p:cNvPicPr preferRelativeResize="0"/>
          <p:nvPr/>
        </p:nvPicPr>
        <p:blipFill>
          <a:blip r:embed="rId3">
            <a:alphaModFix/>
          </a:blip>
          <a:stretch>
            <a:fillRect/>
          </a:stretch>
        </p:blipFill>
        <p:spPr>
          <a:xfrm>
            <a:off x="6159075" y="1046600"/>
            <a:ext cx="4351477" cy="517525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7"/>
          <p:cNvSpPr txBox="1">
            <a:spLocks noGrp="1"/>
          </p:cNvSpPr>
          <p:nvPr>
            <p:ph type="body" idx="2"/>
          </p:nvPr>
        </p:nvSpPr>
        <p:spPr>
          <a:xfrm>
            <a:off x="533431" y="1033161"/>
            <a:ext cx="11027198"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How is this an example of:</a:t>
            </a:r>
            <a:endParaRPr/>
          </a:p>
          <a:p>
            <a:pPr marL="457200" marR="0" lvl="0" indent="-228600" algn="l" rtl="0">
              <a:lnSpc>
                <a:spcPct val="90000"/>
              </a:lnSpc>
              <a:spcBef>
                <a:spcPts val="1000"/>
              </a:spcBef>
              <a:spcAft>
                <a:spcPts val="0"/>
              </a:spcAft>
              <a:buClr>
                <a:srgbClr val="000090"/>
              </a:buClr>
              <a:buSzPts val="3200"/>
              <a:buFont typeface="Arial"/>
              <a:buNone/>
            </a:pPr>
            <a:endParaRPr/>
          </a:p>
          <a:p>
            <a:pPr marL="457200" marR="0" lvl="0" indent="-228600" algn="l" rtl="0">
              <a:lnSpc>
                <a:spcPct val="90000"/>
              </a:lnSpc>
              <a:spcBef>
                <a:spcPts val="1000"/>
              </a:spcBef>
              <a:spcAft>
                <a:spcPts val="0"/>
              </a:spcAft>
              <a:buClr>
                <a:srgbClr val="000090"/>
              </a:buClr>
              <a:buSzPts val="3200"/>
              <a:buFont typeface="Arial"/>
              <a:buNone/>
            </a:pPr>
            <a:r>
              <a:rPr lang="en-US"/>
              <a:t>Emphasis</a:t>
            </a:r>
            <a:endParaRPr/>
          </a:p>
          <a:p>
            <a:pPr marL="457200" marR="0" lvl="0" indent="-228600" algn="l" rtl="0">
              <a:lnSpc>
                <a:spcPct val="90000"/>
              </a:lnSpc>
              <a:spcBef>
                <a:spcPts val="1000"/>
              </a:spcBef>
              <a:spcAft>
                <a:spcPts val="0"/>
              </a:spcAft>
              <a:buClr>
                <a:srgbClr val="000090"/>
              </a:buClr>
              <a:buSzPts val="3200"/>
              <a:buFont typeface="Arial"/>
              <a:buNone/>
            </a:pPr>
            <a:r>
              <a:rPr lang="en-US" sz="4800"/>
              <a:t>Proportion</a:t>
            </a:r>
            <a:endParaRPr/>
          </a:p>
          <a:p>
            <a:pPr marL="457200" marR="0" lvl="0" indent="-228600" algn="l" rtl="0">
              <a:lnSpc>
                <a:spcPct val="90000"/>
              </a:lnSpc>
              <a:spcBef>
                <a:spcPts val="1000"/>
              </a:spcBef>
              <a:spcAft>
                <a:spcPts val="0"/>
              </a:spcAft>
              <a:buClr>
                <a:srgbClr val="000090"/>
              </a:buClr>
              <a:buSzPts val="3200"/>
              <a:buFont typeface="Arial"/>
              <a:buNone/>
            </a:pPr>
            <a:r>
              <a:rPr lang="en-US"/>
              <a:t>Hierarchy</a:t>
            </a:r>
            <a:endParaRPr/>
          </a:p>
          <a:p>
            <a:pPr marL="457200" marR="0" lvl="0" indent="-228600" algn="l" rtl="0">
              <a:lnSpc>
                <a:spcPct val="90000"/>
              </a:lnSpc>
              <a:spcBef>
                <a:spcPts val="1000"/>
              </a:spcBef>
              <a:spcAft>
                <a:spcPts val="0"/>
              </a:spcAft>
              <a:buClr>
                <a:srgbClr val="000090"/>
              </a:buClr>
              <a:buSzPts val="3200"/>
              <a:buFont typeface="Arial"/>
              <a:buNone/>
            </a:pPr>
            <a:r>
              <a:rPr lang="en-US"/>
              <a:t>Repetition</a:t>
            </a: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
        <p:nvSpPr>
          <p:cNvPr id="300" name="Google Shape;300;p47"/>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Principles of Design</a:t>
            </a:r>
            <a:endParaRPr/>
          </a:p>
        </p:txBody>
      </p:sp>
      <p:pic>
        <p:nvPicPr>
          <p:cNvPr id="301" name="Google Shape;301;p47"/>
          <p:cNvPicPr preferRelativeResize="0"/>
          <p:nvPr/>
        </p:nvPicPr>
        <p:blipFill>
          <a:blip r:embed="rId3">
            <a:alphaModFix/>
          </a:blip>
          <a:stretch>
            <a:fillRect/>
          </a:stretch>
        </p:blipFill>
        <p:spPr>
          <a:xfrm>
            <a:off x="3854001" y="2054475"/>
            <a:ext cx="8111050" cy="3487700"/>
          </a:xfrm>
          <a:prstGeom prst="rect">
            <a:avLst/>
          </a:prstGeom>
          <a:noFill/>
          <a:ln w="28575" cap="flat" cmpd="sng">
            <a:solidFill>
              <a:schemeClr val="dk1"/>
            </a:solidFill>
            <a:prstDash val="solid"/>
            <a:round/>
            <a:headEnd type="none" w="sm" len="sm"/>
            <a:tailEnd type="none" w="sm" len="sm"/>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0"/>
          <p:cNvSpPr txBox="1">
            <a:spLocks noGrp="1"/>
          </p:cNvSpPr>
          <p:nvPr>
            <p:ph type="body" idx="2"/>
          </p:nvPr>
        </p:nvSpPr>
        <p:spPr>
          <a:xfrm>
            <a:off x="178589" y="1741728"/>
            <a:ext cx="3861148" cy="5880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3200"/>
              <a:buNone/>
            </a:pPr>
            <a:r>
              <a:rPr lang="en-US"/>
              <a:t>   What does the large size of the statue or the large size of the columns compared to human scale communicate?</a:t>
            </a: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
        <p:nvSpPr>
          <p:cNvPr id="307" name="Google Shape;307;p30"/>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Principles of Design</a:t>
            </a:r>
            <a:endParaRPr/>
          </a:p>
        </p:txBody>
      </p:sp>
      <p:pic>
        <p:nvPicPr>
          <p:cNvPr id="308" name="Google Shape;308;p30"/>
          <p:cNvPicPr preferRelativeResize="0"/>
          <p:nvPr/>
        </p:nvPicPr>
        <p:blipFill>
          <a:blip r:embed="rId3">
            <a:alphaModFix/>
          </a:blip>
          <a:stretch>
            <a:fillRect/>
          </a:stretch>
        </p:blipFill>
        <p:spPr>
          <a:xfrm>
            <a:off x="4039725" y="1959424"/>
            <a:ext cx="8060000" cy="3465751"/>
          </a:xfrm>
          <a:prstGeom prst="rect">
            <a:avLst/>
          </a:prstGeom>
          <a:noFill/>
          <a:ln w="28575" cap="flat" cmpd="sng">
            <a:solidFill>
              <a:schemeClr val="dk1"/>
            </a:solidFill>
            <a:prstDash val="solid"/>
            <a:round/>
            <a:headEnd type="none" w="sm" len="sm"/>
            <a:tailEnd type="none" w="sm" len="sm"/>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31"/>
          <p:cNvSpPr txBox="1">
            <a:spLocks noGrp="1"/>
          </p:cNvSpPr>
          <p:nvPr>
            <p:ph type="body" idx="2"/>
          </p:nvPr>
        </p:nvSpPr>
        <p:spPr>
          <a:xfrm>
            <a:off x="437897" y="1096289"/>
            <a:ext cx="11027198"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How is this an example of:</a:t>
            </a:r>
            <a:endParaRPr/>
          </a:p>
          <a:p>
            <a:pPr marL="457200" marR="0" lvl="0" indent="-228600" algn="l" rtl="0">
              <a:lnSpc>
                <a:spcPct val="90000"/>
              </a:lnSpc>
              <a:spcBef>
                <a:spcPts val="1000"/>
              </a:spcBef>
              <a:spcAft>
                <a:spcPts val="0"/>
              </a:spcAft>
              <a:buClr>
                <a:srgbClr val="000090"/>
              </a:buClr>
              <a:buSzPts val="3200"/>
              <a:buFont typeface="Arial"/>
              <a:buNone/>
            </a:pPr>
            <a:endParaRPr/>
          </a:p>
          <a:p>
            <a:pPr marL="457200" marR="0" lvl="0" indent="-228600" algn="l" rtl="0">
              <a:lnSpc>
                <a:spcPct val="90000"/>
              </a:lnSpc>
              <a:spcBef>
                <a:spcPts val="1000"/>
              </a:spcBef>
              <a:spcAft>
                <a:spcPts val="0"/>
              </a:spcAft>
              <a:buClr>
                <a:srgbClr val="000090"/>
              </a:buClr>
              <a:buSzPts val="3200"/>
              <a:buFont typeface="Arial"/>
              <a:buNone/>
            </a:pPr>
            <a:r>
              <a:rPr lang="en-US"/>
              <a:t>Emphasis</a:t>
            </a:r>
            <a:endParaRPr/>
          </a:p>
          <a:p>
            <a:pPr marL="457200" marR="0" lvl="0" indent="-228600" algn="l" rtl="0">
              <a:lnSpc>
                <a:spcPct val="90000"/>
              </a:lnSpc>
              <a:spcBef>
                <a:spcPts val="1000"/>
              </a:spcBef>
              <a:spcAft>
                <a:spcPts val="0"/>
              </a:spcAft>
              <a:buClr>
                <a:srgbClr val="000090"/>
              </a:buClr>
              <a:buSzPts val="3200"/>
              <a:buFont typeface="Arial"/>
              <a:buNone/>
            </a:pPr>
            <a:r>
              <a:rPr lang="en-US"/>
              <a:t>Proportion</a:t>
            </a:r>
            <a:endParaRPr/>
          </a:p>
          <a:p>
            <a:pPr marL="457200" marR="0" lvl="0" indent="-228600" algn="l" rtl="0">
              <a:lnSpc>
                <a:spcPct val="90000"/>
              </a:lnSpc>
              <a:spcBef>
                <a:spcPts val="1000"/>
              </a:spcBef>
              <a:spcAft>
                <a:spcPts val="0"/>
              </a:spcAft>
              <a:buClr>
                <a:srgbClr val="000090"/>
              </a:buClr>
              <a:buSzPts val="3200"/>
              <a:buFont typeface="Arial"/>
              <a:buNone/>
            </a:pPr>
            <a:r>
              <a:rPr lang="en-US" sz="4800"/>
              <a:t>Hierarchy</a:t>
            </a:r>
            <a:endParaRPr/>
          </a:p>
          <a:p>
            <a:pPr marL="457200" marR="0" lvl="0" indent="-228600" algn="l" rtl="0">
              <a:lnSpc>
                <a:spcPct val="90000"/>
              </a:lnSpc>
              <a:spcBef>
                <a:spcPts val="1000"/>
              </a:spcBef>
              <a:spcAft>
                <a:spcPts val="0"/>
              </a:spcAft>
              <a:buClr>
                <a:srgbClr val="000090"/>
              </a:buClr>
              <a:buSzPts val="3200"/>
              <a:buFont typeface="Arial"/>
              <a:buNone/>
            </a:pPr>
            <a:r>
              <a:rPr lang="en-US"/>
              <a:t>Repetition</a:t>
            </a: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
        <p:nvSpPr>
          <p:cNvPr id="314" name="Google Shape;314;p31"/>
          <p:cNvSpPr/>
          <p:nvPr/>
        </p:nvSpPr>
        <p:spPr>
          <a:xfrm>
            <a:off x="8001000" y="1970916"/>
            <a:ext cx="2677885" cy="642158"/>
          </a:xfrm>
          <a:prstGeom prst="rect">
            <a:avLst/>
          </a:prstGeom>
          <a:solidFill>
            <a:schemeClr val="accent2"/>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Hint: Why is Athena so much larger than the statues on the outside of the building?</a:t>
            </a:r>
            <a:endParaRPr sz="1400" b="0" i="0" u="none" strike="noStrike" cap="none">
              <a:solidFill>
                <a:srgbClr val="000000"/>
              </a:solidFill>
              <a:latin typeface="Arial"/>
              <a:ea typeface="Arial"/>
              <a:cs typeface="Arial"/>
              <a:sym typeface="Arial"/>
            </a:endParaRPr>
          </a:p>
        </p:txBody>
      </p:sp>
      <p:sp>
        <p:nvSpPr>
          <p:cNvPr id="315" name="Google Shape;315;p31"/>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Principles of Design</a:t>
            </a:r>
            <a:endParaRPr/>
          </a:p>
        </p:txBody>
      </p:sp>
      <p:pic>
        <p:nvPicPr>
          <p:cNvPr id="316" name="Google Shape;316;p31"/>
          <p:cNvPicPr preferRelativeResize="0"/>
          <p:nvPr/>
        </p:nvPicPr>
        <p:blipFill>
          <a:blip r:embed="rId3">
            <a:alphaModFix/>
          </a:blip>
          <a:stretch>
            <a:fillRect/>
          </a:stretch>
        </p:blipFill>
        <p:spPr>
          <a:xfrm>
            <a:off x="3693025" y="2529150"/>
            <a:ext cx="4190848" cy="2794449"/>
          </a:xfrm>
          <a:prstGeom prst="rect">
            <a:avLst/>
          </a:prstGeom>
          <a:noFill/>
          <a:ln w="28575" cap="flat" cmpd="sng">
            <a:solidFill>
              <a:schemeClr val="dk2"/>
            </a:solidFill>
            <a:prstDash val="solid"/>
            <a:round/>
            <a:headEnd type="none" w="sm" len="sm"/>
            <a:tailEnd type="none" w="sm" len="sm"/>
          </a:ln>
        </p:spPr>
      </p:pic>
      <p:pic>
        <p:nvPicPr>
          <p:cNvPr id="317" name="Google Shape;317;p31"/>
          <p:cNvPicPr preferRelativeResize="0"/>
          <p:nvPr/>
        </p:nvPicPr>
        <p:blipFill>
          <a:blip r:embed="rId4">
            <a:alphaModFix/>
          </a:blip>
          <a:stretch>
            <a:fillRect/>
          </a:stretch>
        </p:blipFill>
        <p:spPr>
          <a:xfrm>
            <a:off x="9757050" y="2899700"/>
            <a:ext cx="1521025" cy="2350401"/>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8"/>
          <p:cNvSpPr txBox="1">
            <a:spLocks noGrp="1"/>
          </p:cNvSpPr>
          <p:nvPr>
            <p:ph type="body" idx="2"/>
          </p:nvPr>
        </p:nvSpPr>
        <p:spPr>
          <a:xfrm>
            <a:off x="0" y="1347672"/>
            <a:ext cx="3445591"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  Does hierarchy tell us that Athena is the most important entity? Could the statues affixed to the triangular at the entrance are important too?</a:t>
            </a: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
        <p:nvSpPr>
          <p:cNvPr id="323" name="Google Shape;323;p48"/>
          <p:cNvSpPr/>
          <p:nvPr/>
        </p:nvSpPr>
        <p:spPr>
          <a:xfrm>
            <a:off x="8001000" y="1970916"/>
            <a:ext cx="2677885" cy="642158"/>
          </a:xfrm>
          <a:prstGeom prst="rect">
            <a:avLst/>
          </a:prstGeom>
          <a:solidFill>
            <a:schemeClr val="accent2"/>
          </a:solidFill>
          <a:ln w="25400" cap="flat" cmpd="sng">
            <a:solidFill>
              <a:srgbClr val="31538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Hint: Why is Athena so much larger than the statues on the outside of the building?</a:t>
            </a:r>
            <a:endParaRPr sz="1400" b="0" i="0" u="none" strike="noStrike" cap="none">
              <a:solidFill>
                <a:srgbClr val="000000"/>
              </a:solidFill>
              <a:latin typeface="Arial"/>
              <a:ea typeface="Arial"/>
              <a:cs typeface="Arial"/>
              <a:sym typeface="Arial"/>
            </a:endParaRPr>
          </a:p>
        </p:txBody>
      </p:sp>
      <p:sp>
        <p:nvSpPr>
          <p:cNvPr id="324" name="Google Shape;324;p48"/>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Principles of Design</a:t>
            </a:r>
            <a:endParaRPr/>
          </a:p>
        </p:txBody>
      </p:sp>
      <p:pic>
        <p:nvPicPr>
          <p:cNvPr id="325" name="Google Shape;325;p48"/>
          <p:cNvPicPr preferRelativeResize="0"/>
          <p:nvPr/>
        </p:nvPicPr>
        <p:blipFill>
          <a:blip r:embed="rId3">
            <a:alphaModFix/>
          </a:blip>
          <a:stretch>
            <a:fillRect/>
          </a:stretch>
        </p:blipFill>
        <p:spPr>
          <a:xfrm>
            <a:off x="4246925" y="2813562"/>
            <a:ext cx="4212723" cy="2809026"/>
          </a:xfrm>
          <a:prstGeom prst="rect">
            <a:avLst/>
          </a:prstGeom>
          <a:noFill/>
          <a:ln w="28575" cap="flat" cmpd="sng">
            <a:solidFill>
              <a:schemeClr val="dk2"/>
            </a:solidFill>
            <a:prstDash val="solid"/>
            <a:round/>
            <a:headEnd type="none" w="sm" len="sm"/>
            <a:tailEnd type="none" w="sm" len="sm"/>
          </a:ln>
        </p:spPr>
      </p:pic>
      <p:pic>
        <p:nvPicPr>
          <p:cNvPr id="326" name="Google Shape;326;p48"/>
          <p:cNvPicPr preferRelativeResize="0"/>
          <p:nvPr/>
        </p:nvPicPr>
        <p:blipFill>
          <a:blip r:embed="rId4">
            <a:alphaModFix/>
          </a:blip>
          <a:stretch>
            <a:fillRect/>
          </a:stretch>
        </p:blipFill>
        <p:spPr>
          <a:xfrm>
            <a:off x="9767026" y="3141100"/>
            <a:ext cx="1605875" cy="248150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32"/>
          <p:cNvSpPr txBox="1">
            <a:spLocks noGrp="1"/>
          </p:cNvSpPr>
          <p:nvPr>
            <p:ph type="body" idx="2"/>
          </p:nvPr>
        </p:nvSpPr>
        <p:spPr>
          <a:xfrm>
            <a:off x="582474" y="964636"/>
            <a:ext cx="11027198"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How is this an example of:</a:t>
            </a:r>
            <a:endParaRPr/>
          </a:p>
          <a:p>
            <a:pPr marL="457200" marR="0" lvl="0" indent="-228600" algn="l" rtl="0">
              <a:lnSpc>
                <a:spcPct val="90000"/>
              </a:lnSpc>
              <a:spcBef>
                <a:spcPts val="1000"/>
              </a:spcBef>
              <a:spcAft>
                <a:spcPts val="0"/>
              </a:spcAft>
              <a:buClr>
                <a:srgbClr val="000090"/>
              </a:buClr>
              <a:buSzPts val="3200"/>
              <a:buFont typeface="Arial"/>
              <a:buNone/>
            </a:pPr>
            <a:endParaRPr/>
          </a:p>
          <a:p>
            <a:pPr marL="457200" marR="0" lvl="0" indent="-228600" algn="l" rtl="0">
              <a:lnSpc>
                <a:spcPct val="90000"/>
              </a:lnSpc>
              <a:spcBef>
                <a:spcPts val="1000"/>
              </a:spcBef>
              <a:spcAft>
                <a:spcPts val="0"/>
              </a:spcAft>
              <a:buClr>
                <a:srgbClr val="000090"/>
              </a:buClr>
              <a:buSzPts val="3200"/>
              <a:buFont typeface="Arial"/>
              <a:buNone/>
            </a:pPr>
            <a:r>
              <a:rPr lang="en-US"/>
              <a:t>Emphasis</a:t>
            </a:r>
            <a:endParaRPr/>
          </a:p>
          <a:p>
            <a:pPr marL="457200" marR="0" lvl="0" indent="-228600" algn="l" rtl="0">
              <a:lnSpc>
                <a:spcPct val="90000"/>
              </a:lnSpc>
              <a:spcBef>
                <a:spcPts val="1000"/>
              </a:spcBef>
              <a:spcAft>
                <a:spcPts val="0"/>
              </a:spcAft>
              <a:buClr>
                <a:srgbClr val="000090"/>
              </a:buClr>
              <a:buSzPts val="3200"/>
              <a:buFont typeface="Arial"/>
              <a:buNone/>
            </a:pPr>
            <a:r>
              <a:rPr lang="en-US"/>
              <a:t>Proportion</a:t>
            </a:r>
            <a:endParaRPr/>
          </a:p>
          <a:p>
            <a:pPr marL="457200" marR="0" lvl="0" indent="-228600" algn="l" rtl="0">
              <a:lnSpc>
                <a:spcPct val="90000"/>
              </a:lnSpc>
              <a:spcBef>
                <a:spcPts val="1000"/>
              </a:spcBef>
              <a:spcAft>
                <a:spcPts val="0"/>
              </a:spcAft>
              <a:buClr>
                <a:srgbClr val="000090"/>
              </a:buClr>
              <a:buSzPts val="3200"/>
              <a:buFont typeface="Arial"/>
              <a:buNone/>
            </a:pPr>
            <a:r>
              <a:rPr lang="en-US"/>
              <a:t>Hierarchy</a:t>
            </a:r>
            <a:endParaRPr/>
          </a:p>
          <a:p>
            <a:pPr marL="457200" marR="0" lvl="0" indent="-228600" algn="l" rtl="0">
              <a:lnSpc>
                <a:spcPct val="90000"/>
              </a:lnSpc>
              <a:spcBef>
                <a:spcPts val="1000"/>
              </a:spcBef>
              <a:spcAft>
                <a:spcPts val="0"/>
              </a:spcAft>
              <a:buClr>
                <a:srgbClr val="000090"/>
              </a:buClr>
              <a:buSzPts val="3200"/>
              <a:buFont typeface="Arial"/>
              <a:buNone/>
            </a:pPr>
            <a:r>
              <a:rPr lang="en-US" sz="4800"/>
              <a:t>Repetition</a:t>
            </a:r>
            <a:endParaRPr/>
          </a:p>
          <a:p>
            <a:pPr marL="457200" marR="0" lvl="0" indent="-228600" algn="l" rtl="0">
              <a:lnSpc>
                <a:spcPct val="90000"/>
              </a:lnSpc>
              <a:spcBef>
                <a:spcPts val="1000"/>
              </a:spcBef>
              <a:spcAft>
                <a:spcPts val="0"/>
              </a:spcAft>
              <a:buClr>
                <a:srgbClr val="000090"/>
              </a:buClr>
              <a:buSzPts val="3200"/>
              <a:buFont typeface="Arial"/>
              <a:buNone/>
            </a:pPr>
            <a:endParaRPr/>
          </a:p>
          <a:p>
            <a:pPr marL="457200" lvl="0" indent="-228600" algn="l" rtl="0">
              <a:lnSpc>
                <a:spcPct val="90000"/>
              </a:lnSpc>
              <a:spcBef>
                <a:spcPts val="1000"/>
              </a:spcBef>
              <a:spcAft>
                <a:spcPts val="0"/>
              </a:spcAft>
              <a:buSzPts val="3200"/>
              <a:buNone/>
            </a:pPr>
            <a:r>
              <a:rPr lang="en-US"/>
              <a:t>What does it  communicate?</a:t>
            </a: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
        <p:nvSpPr>
          <p:cNvPr id="332" name="Google Shape;332;p32"/>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Principles of Design</a:t>
            </a:r>
            <a:endParaRPr/>
          </a:p>
        </p:txBody>
      </p:sp>
      <p:pic>
        <p:nvPicPr>
          <p:cNvPr id="333" name="Google Shape;333;p32"/>
          <p:cNvPicPr preferRelativeResize="0"/>
          <p:nvPr/>
        </p:nvPicPr>
        <p:blipFill>
          <a:blip r:embed="rId3">
            <a:alphaModFix/>
          </a:blip>
          <a:stretch>
            <a:fillRect/>
          </a:stretch>
        </p:blipFill>
        <p:spPr>
          <a:xfrm>
            <a:off x="6199553" y="1944835"/>
            <a:ext cx="4530756" cy="3084072"/>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49"/>
          <p:cNvSpPr txBox="1">
            <a:spLocks noGrp="1"/>
          </p:cNvSpPr>
          <p:nvPr>
            <p:ph type="title"/>
          </p:nvPr>
        </p:nvSpPr>
        <p:spPr>
          <a:xfrm>
            <a:off x="101225" y="0"/>
            <a:ext cx="13411200" cy="9645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3200"/>
              <a:buNone/>
            </a:pPr>
            <a:r>
              <a:rPr lang="en-US" sz="3600">
                <a:solidFill>
                  <a:schemeClr val="lt1"/>
                </a:solidFill>
              </a:rPr>
              <a:t>Key Question: Who is worth remembering and why?</a:t>
            </a:r>
            <a:endParaRPr sz="3600">
              <a:solidFill>
                <a:schemeClr val="lt1"/>
              </a:solidFill>
            </a:endParaRPr>
          </a:p>
        </p:txBody>
      </p:sp>
      <p:sp>
        <p:nvSpPr>
          <p:cNvPr id="339" name="Google Shape;339;p49"/>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sz="4000"/>
              <a:t>Slides: 39 - 41</a:t>
            </a:r>
            <a:endParaRPr sz="4000"/>
          </a:p>
          <a:p>
            <a:pPr marL="0" lvl="0" indent="0" algn="l" rtl="0">
              <a:lnSpc>
                <a:spcPct val="50000"/>
              </a:lnSpc>
              <a:spcBef>
                <a:spcPts val="1500"/>
              </a:spcBef>
              <a:spcAft>
                <a:spcPts val="0"/>
              </a:spcAft>
              <a:buSzPts val="3200"/>
              <a:buNone/>
            </a:pPr>
            <a:r>
              <a:rPr lang="en-US" b="0">
                <a:solidFill>
                  <a:schemeClr val="dk1"/>
                </a:solidFill>
              </a:rPr>
              <a:t>-	Class will have a discuss about  people they</a:t>
            </a:r>
            <a:endParaRPr b="0">
              <a:solidFill>
                <a:schemeClr val="dk1"/>
              </a:solidFill>
            </a:endParaRPr>
          </a:p>
          <a:p>
            <a:pPr marL="457200" lvl="0" indent="0" algn="l" rtl="0">
              <a:lnSpc>
                <a:spcPct val="50000"/>
              </a:lnSpc>
              <a:spcBef>
                <a:spcPts val="1500"/>
              </a:spcBef>
              <a:spcAft>
                <a:spcPts val="0"/>
              </a:spcAft>
              <a:buSzPts val="3200"/>
              <a:buNone/>
            </a:pPr>
            <a:r>
              <a:rPr lang="en-US" b="0">
                <a:solidFill>
                  <a:schemeClr val="dk1"/>
                </a:solidFill>
              </a:rPr>
              <a:t>think are worthy of commemorating in a memorial</a:t>
            </a:r>
            <a:endParaRPr b="0">
              <a:solidFill>
                <a:schemeClr val="dk1"/>
              </a:solidFill>
            </a:endParaRPr>
          </a:p>
          <a:p>
            <a:pPr marL="457200" lvl="0" indent="0" algn="l" rtl="0">
              <a:lnSpc>
                <a:spcPct val="50000"/>
              </a:lnSpc>
              <a:spcBef>
                <a:spcPts val="1500"/>
              </a:spcBef>
              <a:spcAft>
                <a:spcPts val="0"/>
              </a:spcAft>
              <a:buSzPts val="3200"/>
              <a:buNone/>
            </a:pPr>
            <a:r>
              <a:rPr lang="en-US" b="0">
                <a:solidFill>
                  <a:schemeClr val="dk1"/>
                </a:solidFill>
              </a:rPr>
              <a:t>and then consider the question more narrowly in </a:t>
            </a:r>
            <a:endParaRPr b="0">
              <a:solidFill>
                <a:schemeClr val="dk1"/>
              </a:solidFill>
            </a:endParaRPr>
          </a:p>
          <a:p>
            <a:pPr marL="457200" lvl="0" indent="0" algn="l" rtl="0">
              <a:lnSpc>
                <a:spcPct val="50000"/>
              </a:lnSpc>
              <a:spcBef>
                <a:spcPts val="1500"/>
              </a:spcBef>
              <a:spcAft>
                <a:spcPts val="0"/>
              </a:spcAft>
              <a:buClr>
                <a:schemeClr val="dk1"/>
              </a:buClr>
              <a:buSzPts val="3200"/>
              <a:buFont typeface="Arial"/>
              <a:buNone/>
            </a:pPr>
            <a:r>
              <a:rPr lang="en-US" b="0">
                <a:solidFill>
                  <a:schemeClr val="dk1"/>
                </a:solidFill>
              </a:rPr>
              <a:t>terms of personal heroes.</a:t>
            </a:r>
            <a:endParaRPr b="0">
              <a:solidFill>
                <a:schemeClr val="dk1"/>
              </a:solidFill>
            </a:endParaRPr>
          </a:p>
          <a:p>
            <a:pPr marL="0" lvl="0" indent="457200" algn="l" rtl="0">
              <a:lnSpc>
                <a:spcPct val="50000"/>
              </a:lnSpc>
              <a:spcBef>
                <a:spcPts val="1500"/>
              </a:spcBef>
              <a:spcAft>
                <a:spcPts val="0"/>
              </a:spcAft>
              <a:buClr>
                <a:schemeClr val="dk1"/>
              </a:buClr>
              <a:buSzPts val="3200"/>
              <a:buFont typeface="Arial"/>
              <a:buNone/>
            </a:pPr>
            <a:endParaRPr b="0">
              <a:solidFill>
                <a:schemeClr val="dk1"/>
              </a:solidFill>
            </a:endParaRPr>
          </a:p>
          <a:p>
            <a:pPr marL="0" lvl="0" indent="0" algn="l" rtl="0">
              <a:lnSpc>
                <a:spcPct val="50000"/>
              </a:lnSpc>
              <a:spcBef>
                <a:spcPts val="1500"/>
              </a:spcBef>
              <a:spcAft>
                <a:spcPts val="0"/>
              </a:spcAft>
              <a:buSzPts val="3200"/>
              <a:buNone/>
            </a:pPr>
            <a:r>
              <a:rPr lang="en-US" b="0">
                <a:solidFill>
                  <a:schemeClr val="dk1"/>
                </a:solidFill>
              </a:rPr>
              <a:t>-	Students vote on their top heroes and the teacher </a:t>
            </a:r>
            <a:endParaRPr b="0">
              <a:solidFill>
                <a:schemeClr val="dk1"/>
              </a:solidFill>
            </a:endParaRPr>
          </a:p>
          <a:p>
            <a:pPr marL="0" lvl="0" indent="457200" algn="l" rtl="0">
              <a:lnSpc>
                <a:spcPct val="50000"/>
              </a:lnSpc>
              <a:spcBef>
                <a:spcPts val="1500"/>
              </a:spcBef>
              <a:spcAft>
                <a:spcPts val="0"/>
              </a:spcAft>
              <a:buClr>
                <a:schemeClr val="dk1"/>
              </a:buClr>
              <a:buSzPts val="3200"/>
              <a:buFont typeface="Arial"/>
              <a:buNone/>
            </a:pPr>
            <a:r>
              <a:rPr lang="en-US" b="0">
                <a:solidFill>
                  <a:schemeClr val="dk1"/>
                </a:solidFill>
              </a:rPr>
              <a:t>maintains the list on the board.</a:t>
            </a:r>
            <a:endParaRPr b="0">
              <a:solidFill>
                <a:schemeClr val="dk1"/>
              </a:solidFill>
            </a:endParaRPr>
          </a:p>
          <a:p>
            <a:pPr marL="0" lvl="0" indent="0" algn="l" rtl="0">
              <a:lnSpc>
                <a:spcPct val="90000"/>
              </a:lnSpc>
              <a:spcBef>
                <a:spcPts val="1500"/>
              </a:spcBef>
              <a:spcAft>
                <a:spcPts val="0"/>
              </a:spcAft>
              <a:buSzPts val="3200"/>
              <a:buNone/>
            </a:pPr>
            <a:endParaRPr sz="4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a890ef64bd_0_21"/>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Standards</a:t>
            </a:r>
            <a:endParaRPr/>
          </a:p>
        </p:txBody>
      </p:sp>
      <p:sp>
        <p:nvSpPr>
          <p:cNvPr id="54" name="Google Shape;54;ga890ef64bd_0_21"/>
          <p:cNvSpPr txBox="1">
            <a:spLocks noGrp="1"/>
          </p:cNvSpPr>
          <p:nvPr>
            <p:ph type="body" idx="1"/>
          </p:nvPr>
        </p:nvSpPr>
        <p:spPr>
          <a:xfrm>
            <a:off x="310241" y="2123965"/>
            <a:ext cx="11315701" cy="2683229"/>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b="1"/>
              <a:t>HSS-6.2 -</a:t>
            </a:r>
            <a:r>
              <a:rPr lang="en-US"/>
              <a:t> Students analyze the geographic, political, economic, religious, and social structures of early Egypt.</a:t>
            </a:r>
            <a:endParaRPr/>
          </a:p>
          <a:p>
            <a:pPr marL="457200" lvl="0" indent="-228600" algn="l" rtl="0">
              <a:lnSpc>
                <a:spcPct val="90000"/>
              </a:lnSpc>
              <a:spcBef>
                <a:spcPts val="0"/>
              </a:spcBef>
              <a:spcAft>
                <a:spcPts val="0"/>
              </a:spcAft>
              <a:buSzPts val="2500"/>
              <a:buNone/>
            </a:pPr>
            <a:endParaRPr/>
          </a:p>
          <a:p>
            <a:pPr marL="457200" lvl="0" indent="-228600" algn="l" rtl="0">
              <a:lnSpc>
                <a:spcPct val="90000"/>
              </a:lnSpc>
              <a:spcBef>
                <a:spcPts val="0"/>
              </a:spcBef>
              <a:spcAft>
                <a:spcPts val="0"/>
              </a:spcAft>
              <a:buSzPts val="2500"/>
              <a:buNone/>
            </a:pPr>
            <a:endParaRPr/>
          </a:p>
          <a:p>
            <a:pPr marL="457200" marR="0" lvl="0" indent="-228600" algn="l" rtl="0">
              <a:lnSpc>
                <a:spcPct val="90000"/>
              </a:lnSpc>
              <a:spcBef>
                <a:spcPts val="0"/>
              </a:spcBef>
              <a:spcAft>
                <a:spcPts val="0"/>
              </a:spcAft>
              <a:buClr>
                <a:schemeClr val="dk1"/>
              </a:buClr>
              <a:buSzPts val="2500"/>
              <a:buFont typeface="Arial"/>
              <a:buNone/>
            </a:pPr>
            <a:r>
              <a:rPr lang="en-US" b="1"/>
              <a:t>6.VA:Cr1.2 -</a:t>
            </a:r>
            <a:r>
              <a:rPr lang="en-US"/>
              <a:t> Formulate an artistic investigation of personally relevant content for creating art.</a:t>
            </a:r>
            <a:endParaRPr/>
          </a:p>
          <a:p>
            <a:pPr marL="457200" marR="0" lvl="0" indent="-228600" algn="l" rtl="0">
              <a:lnSpc>
                <a:spcPct val="90000"/>
              </a:lnSpc>
              <a:spcBef>
                <a:spcPts val="0"/>
              </a:spcBef>
              <a:spcAft>
                <a:spcPts val="0"/>
              </a:spcAft>
              <a:buClr>
                <a:schemeClr val="dk1"/>
              </a:buClr>
              <a:buSzPts val="2500"/>
              <a:buFont typeface="Arial"/>
              <a:buNone/>
            </a:pPr>
            <a:r>
              <a:rPr lang="en-US"/>
              <a:t> </a:t>
            </a:r>
            <a:endParaRPr/>
          </a:p>
          <a:p>
            <a:pPr marL="457200" marR="0" lvl="0" indent="-228600" algn="l" rtl="0">
              <a:lnSpc>
                <a:spcPct val="90000"/>
              </a:lnSpc>
              <a:spcBef>
                <a:spcPts val="0"/>
              </a:spcBef>
              <a:spcAft>
                <a:spcPts val="0"/>
              </a:spcAft>
              <a:buClr>
                <a:schemeClr val="dk1"/>
              </a:buClr>
              <a:buSzPts val="2500"/>
              <a:buFont typeface="Arial"/>
              <a:buNone/>
            </a:pPr>
            <a:endParaRPr/>
          </a:p>
          <a:p>
            <a:pPr marL="457200" marR="0" lvl="0" indent="-228600" algn="l" rtl="0">
              <a:lnSpc>
                <a:spcPct val="90000"/>
              </a:lnSpc>
              <a:spcBef>
                <a:spcPts val="0"/>
              </a:spcBef>
              <a:spcAft>
                <a:spcPts val="0"/>
              </a:spcAft>
              <a:buClr>
                <a:schemeClr val="dk1"/>
              </a:buClr>
              <a:buSzPts val="2500"/>
              <a:buFont typeface="Arial"/>
              <a:buNone/>
            </a:pPr>
            <a:r>
              <a:rPr lang="en-US" b="1"/>
              <a:t>6.VA:Cr2.3 -</a:t>
            </a:r>
            <a:r>
              <a:rPr lang="en-US"/>
              <a:t> Design or redesign objects, places, or systems that meet the identified needs of diverse users</a:t>
            </a:r>
            <a:endParaRPr/>
          </a:p>
          <a:p>
            <a:pPr marL="457200" marR="0" lvl="0" indent="-228600" algn="l" rtl="0">
              <a:lnSpc>
                <a:spcPct val="90000"/>
              </a:lnSpc>
              <a:spcBef>
                <a:spcPts val="0"/>
              </a:spcBef>
              <a:spcAft>
                <a:spcPts val="0"/>
              </a:spcAft>
              <a:buClr>
                <a:schemeClr val="dk1"/>
              </a:buClr>
              <a:buSzPts val="2500"/>
              <a:buFont typeface="Arial"/>
              <a:buNone/>
            </a:pPr>
            <a:r>
              <a:rPr lang="en-US" sz="1800"/>
              <a:t> </a:t>
            </a:r>
            <a:endParaRPr/>
          </a:p>
          <a:p>
            <a:pPr marL="0" lvl="0" indent="0" algn="l" rtl="0">
              <a:lnSpc>
                <a:spcPct val="90000"/>
              </a:lnSpc>
              <a:spcBef>
                <a:spcPts val="0"/>
              </a:spcBef>
              <a:spcAft>
                <a:spcPts val="0"/>
              </a:spcAft>
              <a:buSzPts val="2500"/>
              <a:buNone/>
            </a:pPr>
            <a:endParaRPr sz="18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ga890ef64bd_0_49"/>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Class Discussion</a:t>
            </a:r>
            <a:endParaRPr/>
          </a:p>
        </p:txBody>
      </p:sp>
      <p:sp>
        <p:nvSpPr>
          <p:cNvPr id="345" name="Google Shape;345;ga890ef64bd_0_49"/>
          <p:cNvSpPr txBox="1">
            <a:spLocks noGrp="1"/>
          </p:cNvSpPr>
          <p:nvPr>
            <p:ph type="body" idx="2"/>
          </p:nvPr>
        </p:nvSpPr>
        <p:spPr>
          <a:xfrm>
            <a:off x="1184900" y="1206175"/>
            <a:ext cx="105576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a:t>Memorials help us keep history alive in our communities? Which people from your life and/or community are worth remembering and why? Who is important to you and your life enough to commemorate in a memorial?</a:t>
            </a:r>
            <a:endParaRPr/>
          </a:p>
          <a:p>
            <a:pPr marL="0" lvl="0" indent="0" algn="l" rtl="0">
              <a:lnSpc>
                <a:spcPct val="90000"/>
              </a:lnSpc>
              <a:spcBef>
                <a:spcPts val="1000"/>
              </a:spcBef>
              <a:spcAft>
                <a:spcPts val="0"/>
              </a:spcAft>
              <a:buSzPts val="3200"/>
              <a:buNone/>
            </a:pPr>
            <a:endParaRPr/>
          </a:p>
          <a:p>
            <a:pPr marL="0" lvl="0" indent="0" algn="l" rtl="0">
              <a:lnSpc>
                <a:spcPct val="90000"/>
              </a:lnSpc>
              <a:spcBef>
                <a:spcPts val="1000"/>
              </a:spcBef>
              <a:spcAft>
                <a:spcPts val="0"/>
              </a:spcAft>
              <a:buSzPts val="3200"/>
              <a:buNone/>
            </a:pPr>
            <a:r>
              <a:rPr lang="en-US"/>
              <a:t>Memorials and monuments reflect, in part, the ways that communities and individuals have answered these questions.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33"/>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Your Hero</a:t>
            </a:r>
            <a:endParaRPr/>
          </a:p>
        </p:txBody>
      </p:sp>
      <p:sp>
        <p:nvSpPr>
          <p:cNvPr id="351" name="Google Shape;351;p33"/>
          <p:cNvSpPr txBox="1">
            <a:spLocks noGrp="1"/>
          </p:cNvSpPr>
          <p:nvPr>
            <p:ph type="body" idx="2"/>
          </p:nvPr>
        </p:nvSpPr>
        <p:spPr>
          <a:xfrm>
            <a:off x="606975" y="1351150"/>
            <a:ext cx="113550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a:t>Thinking about people who might be worthy of commemorating, who are your heroes? </a:t>
            </a:r>
            <a:endParaRPr/>
          </a:p>
          <a:p>
            <a:pPr marL="0" lvl="0" indent="0" algn="l" rtl="0">
              <a:lnSpc>
                <a:spcPct val="90000"/>
              </a:lnSpc>
              <a:spcBef>
                <a:spcPts val="1000"/>
              </a:spcBef>
              <a:spcAft>
                <a:spcPts val="0"/>
              </a:spcAft>
              <a:buSzPts val="3200"/>
              <a:buNone/>
            </a:pPr>
            <a:endParaRPr/>
          </a:p>
        </p:txBody>
      </p:sp>
      <p:pic>
        <p:nvPicPr>
          <p:cNvPr id="352" name="Google Shape;352;p33"/>
          <p:cNvPicPr preferRelativeResize="0"/>
          <p:nvPr/>
        </p:nvPicPr>
        <p:blipFill rotWithShape="1">
          <a:blip r:embed="rId3">
            <a:alphaModFix/>
          </a:blip>
          <a:srcRect/>
          <a:stretch/>
        </p:blipFill>
        <p:spPr>
          <a:xfrm>
            <a:off x="4767943" y="3599589"/>
            <a:ext cx="1507634" cy="1888510"/>
          </a:xfrm>
          <a:prstGeom prst="rect">
            <a:avLst/>
          </a:prstGeom>
          <a:noFill/>
          <a:ln>
            <a:noFill/>
          </a:ln>
        </p:spPr>
      </p:pic>
      <p:sp>
        <p:nvSpPr>
          <p:cNvPr id="353" name="Google Shape;353;p33"/>
          <p:cNvSpPr txBox="1"/>
          <p:nvPr/>
        </p:nvSpPr>
        <p:spPr>
          <a:xfrm rot="-1390457">
            <a:off x="4004661" y="2877217"/>
            <a:ext cx="1420806"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1" u="none" strike="noStrike" cap="none">
                <a:solidFill>
                  <a:srgbClr val="FF0000"/>
                </a:solidFill>
                <a:latin typeface="Arial"/>
                <a:ea typeface="Arial"/>
                <a:cs typeface="Arial"/>
                <a:sym typeface="Arial"/>
              </a:rPr>
              <a:t>Let’s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34"/>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Student Project: Create Your Own Memorial</a:t>
            </a:r>
            <a:endParaRPr/>
          </a:p>
        </p:txBody>
      </p:sp>
      <p:sp>
        <p:nvSpPr>
          <p:cNvPr id="359" name="Google Shape;359;p34"/>
          <p:cNvSpPr txBox="1"/>
          <p:nvPr/>
        </p:nvSpPr>
        <p:spPr>
          <a:xfrm>
            <a:off x="75525" y="964625"/>
            <a:ext cx="10491600" cy="588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4000" b="1" i="0" u="none" strike="noStrike" cap="none">
                <a:solidFill>
                  <a:srgbClr val="000090"/>
                </a:solidFill>
                <a:latin typeface="Calibri"/>
                <a:ea typeface="Calibri"/>
                <a:cs typeface="Calibri"/>
                <a:sym typeface="Calibri"/>
              </a:rPr>
              <a:t>Slides: 42 - 5</a:t>
            </a:r>
            <a:r>
              <a:rPr lang="en-US" sz="4000" b="1">
                <a:solidFill>
                  <a:srgbClr val="000090"/>
                </a:solidFill>
                <a:latin typeface="Calibri"/>
                <a:ea typeface="Calibri"/>
                <a:cs typeface="Calibri"/>
                <a:sym typeface="Calibri"/>
              </a:rPr>
              <a:t>0</a:t>
            </a:r>
            <a:endParaRPr sz="4000" b="1">
              <a:solidFill>
                <a:srgbClr val="000090"/>
              </a:solidFill>
              <a:latin typeface="Calibri"/>
              <a:ea typeface="Calibri"/>
              <a:cs typeface="Calibri"/>
              <a:sym typeface="Calibri"/>
            </a:endParaRPr>
          </a:p>
          <a:p>
            <a:pPr marL="0" lvl="0" indent="0" algn="l" rtl="0">
              <a:lnSpc>
                <a:spcPct val="50000"/>
              </a:lnSpc>
              <a:spcBef>
                <a:spcPts val="1500"/>
              </a:spcBef>
              <a:spcAft>
                <a:spcPts val="1500"/>
              </a:spcAft>
              <a:buClr>
                <a:schemeClr val="dk1"/>
              </a:buClr>
              <a:buSzPts val="3200"/>
              <a:buFont typeface="Arial"/>
              <a:buNone/>
            </a:pPr>
            <a:r>
              <a:rPr lang="en-US" sz="4000" b="1" i="0" u="none" strike="noStrike" cap="none">
                <a:solidFill>
                  <a:srgbClr val="000090"/>
                </a:solidFill>
                <a:latin typeface="Calibri"/>
                <a:ea typeface="Calibri"/>
                <a:cs typeface="Calibri"/>
                <a:sym typeface="Calibri"/>
              </a:rPr>
              <a:t> </a:t>
            </a:r>
            <a:endParaRPr/>
          </a:p>
        </p:txBody>
      </p:sp>
      <p:sp>
        <p:nvSpPr>
          <p:cNvPr id="360" name="Google Shape;360;p34"/>
          <p:cNvSpPr txBox="1"/>
          <p:nvPr/>
        </p:nvSpPr>
        <p:spPr>
          <a:xfrm>
            <a:off x="3229775" y="1097875"/>
            <a:ext cx="9117600" cy="967500"/>
          </a:xfrm>
          <a:prstGeom prst="rect">
            <a:avLst/>
          </a:prstGeom>
          <a:noFill/>
          <a:ln>
            <a:noFill/>
          </a:ln>
        </p:spPr>
        <p:txBody>
          <a:bodyPr spcFirstLastPara="1" wrap="square" lIns="91425" tIns="45700" rIns="91425" bIns="45700" anchor="t" anchorCtr="0">
            <a:noAutofit/>
          </a:bodyPr>
          <a:lstStyle/>
          <a:p>
            <a:pPr marL="0" lvl="0" indent="0" algn="l" rtl="0">
              <a:lnSpc>
                <a:spcPct val="50000"/>
              </a:lnSpc>
              <a:spcBef>
                <a:spcPts val="1500"/>
              </a:spcBef>
              <a:spcAft>
                <a:spcPts val="0"/>
              </a:spcAft>
              <a:buClr>
                <a:schemeClr val="dk1"/>
              </a:buClr>
              <a:buSzPts val="3200"/>
              <a:buFont typeface="Arial"/>
              <a:buNone/>
            </a:pPr>
            <a:r>
              <a:rPr lang="en-US" sz="2800">
                <a:solidFill>
                  <a:schemeClr val="dk1"/>
                </a:solidFill>
                <a:latin typeface="Calibri"/>
                <a:ea typeface="Calibri"/>
                <a:cs typeface="Calibri"/>
                <a:sym typeface="Calibri"/>
              </a:rPr>
              <a:t>-	In small groups students will select a hero to </a:t>
            </a:r>
            <a:endParaRPr sz="2800">
              <a:solidFill>
                <a:schemeClr val="dk1"/>
              </a:solidFill>
              <a:latin typeface="Calibri"/>
              <a:ea typeface="Calibri"/>
              <a:cs typeface="Calibri"/>
              <a:sym typeface="Calibri"/>
            </a:endParaRPr>
          </a:p>
          <a:p>
            <a:pPr marL="457200" lvl="0" indent="0" algn="l" rtl="0">
              <a:lnSpc>
                <a:spcPct val="50000"/>
              </a:lnSpc>
              <a:spcBef>
                <a:spcPts val="1500"/>
              </a:spcBef>
              <a:spcAft>
                <a:spcPts val="0"/>
              </a:spcAft>
              <a:buClr>
                <a:schemeClr val="dk1"/>
              </a:buClr>
              <a:buSzPts val="3200"/>
              <a:buFont typeface="Arial"/>
              <a:buNone/>
            </a:pPr>
            <a:r>
              <a:rPr lang="en-US" sz="2800">
                <a:solidFill>
                  <a:schemeClr val="dk1"/>
                </a:solidFill>
                <a:latin typeface="Calibri"/>
                <a:ea typeface="Calibri"/>
                <a:cs typeface="Calibri"/>
                <a:sym typeface="Calibri"/>
              </a:rPr>
              <a:t>commemorate and complete the Worksheet in which </a:t>
            </a:r>
            <a:endParaRPr sz="2800">
              <a:solidFill>
                <a:schemeClr val="dk1"/>
              </a:solidFill>
              <a:latin typeface="Calibri"/>
              <a:ea typeface="Calibri"/>
              <a:cs typeface="Calibri"/>
              <a:sym typeface="Calibri"/>
            </a:endParaRPr>
          </a:p>
          <a:p>
            <a:pPr marL="457200" lvl="0" indent="0" algn="l" rtl="0">
              <a:lnSpc>
                <a:spcPct val="50000"/>
              </a:lnSpc>
              <a:spcBef>
                <a:spcPts val="1500"/>
              </a:spcBef>
              <a:spcAft>
                <a:spcPts val="0"/>
              </a:spcAft>
              <a:buClr>
                <a:schemeClr val="dk1"/>
              </a:buClr>
              <a:buSzPts val="3200"/>
              <a:buFont typeface="Arial"/>
              <a:buNone/>
            </a:pPr>
            <a:r>
              <a:rPr lang="en-US" sz="2800">
                <a:solidFill>
                  <a:schemeClr val="dk1"/>
                </a:solidFill>
                <a:latin typeface="Calibri"/>
                <a:ea typeface="Calibri"/>
                <a:cs typeface="Calibri"/>
                <a:sym typeface="Calibri"/>
              </a:rPr>
              <a:t>they will explain why and how the memorial will </a:t>
            </a:r>
            <a:endParaRPr sz="2800">
              <a:solidFill>
                <a:schemeClr val="dk1"/>
              </a:solidFill>
              <a:latin typeface="Calibri"/>
              <a:ea typeface="Calibri"/>
              <a:cs typeface="Calibri"/>
              <a:sym typeface="Calibri"/>
            </a:endParaRPr>
          </a:p>
          <a:p>
            <a:pPr marL="457200" lvl="0" indent="0" algn="l" rtl="0">
              <a:lnSpc>
                <a:spcPct val="50000"/>
              </a:lnSpc>
              <a:spcBef>
                <a:spcPts val="1500"/>
              </a:spcBef>
              <a:spcAft>
                <a:spcPts val="0"/>
              </a:spcAft>
              <a:buClr>
                <a:schemeClr val="dk1"/>
              </a:buClr>
              <a:buSzPts val="3200"/>
              <a:buFont typeface="Arial"/>
              <a:buNone/>
            </a:pPr>
            <a:r>
              <a:rPr lang="en-US" sz="2800">
                <a:solidFill>
                  <a:schemeClr val="dk1"/>
                </a:solidFill>
                <a:latin typeface="Calibri"/>
                <a:ea typeface="Calibri"/>
                <a:cs typeface="Calibri"/>
                <a:sym typeface="Calibri"/>
              </a:rPr>
              <a:t>communicate meaning.</a:t>
            </a:r>
            <a:endParaRPr sz="2800">
              <a:solidFill>
                <a:schemeClr val="dk1"/>
              </a:solidFill>
              <a:latin typeface="Calibri"/>
              <a:ea typeface="Calibri"/>
              <a:cs typeface="Calibri"/>
              <a:sym typeface="Calibri"/>
            </a:endParaRPr>
          </a:p>
          <a:p>
            <a:pPr marL="0" lvl="0" indent="0" algn="l" rtl="0">
              <a:lnSpc>
                <a:spcPct val="50000"/>
              </a:lnSpc>
              <a:spcBef>
                <a:spcPts val="1500"/>
              </a:spcBef>
              <a:spcAft>
                <a:spcPts val="0"/>
              </a:spcAft>
              <a:buClr>
                <a:schemeClr val="dk1"/>
              </a:buClr>
              <a:buSzPts val="3200"/>
              <a:buFont typeface="Arial"/>
              <a:buNone/>
            </a:pPr>
            <a:r>
              <a:rPr lang="en-US" sz="2800">
                <a:solidFill>
                  <a:schemeClr val="dk1"/>
                </a:solidFill>
                <a:latin typeface="Calibri"/>
                <a:ea typeface="Calibri"/>
                <a:cs typeface="Calibri"/>
                <a:sym typeface="Calibri"/>
              </a:rPr>
              <a:t>-	Students will draw a site plan with descriptive labels</a:t>
            </a:r>
            <a:endParaRPr sz="2800">
              <a:solidFill>
                <a:schemeClr val="dk1"/>
              </a:solidFill>
              <a:latin typeface="Calibri"/>
              <a:ea typeface="Calibri"/>
              <a:cs typeface="Calibri"/>
              <a:sym typeface="Calibri"/>
            </a:endParaRPr>
          </a:p>
          <a:p>
            <a:pPr marL="0" lvl="0" indent="0" algn="l" rtl="0">
              <a:lnSpc>
                <a:spcPct val="50000"/>
              </a:lnSpc>
              <a:spcBef>
                <a:spcPts val="1500"/>
              </a:spcBef>
              <a:spcAft>
                <a:spcPts val="0"/>
              </a:spcAft>
              <a:buClr>
                <a:schemeClr val="dk1"/>
              </a:buClr>
              <a:buSzPts val="3200"/>
              <a:buFont typeface="Arial"/>
              <a:buNone/>
            </a:pPr>
            <a:r>
              <a:rPr lang="en-US" sz="2800">
                <a:solidFill>
                  <a:schemeClr val="dk1"/>
                </a:solidFill>
                <a:latin typeface="Calibri"/>
                <a:ea typeface="Calibri"/>
                <a:cs typeface="Calibri"/>
                <a:sym typeface="Calibri"/>
              </a:rPr>
              <a:t>- 	Students will create a model</a:t>
            </a:r>
            <a:endParaRPr sz="2800">
              <a:solidFill>
                <a:schemeClr val="dk1"/>
              </a:solidFill>
              <a:latin typeface="Calibri"/>
              <a:ea typeface="Calibri"/>
              <a:cs typeface="Calibri"/>
              <a:sym typeface="Calibri"/>
            </a:endParaRPr>
          </a:p>
          <a:p>
            <a:pPr marL="0" lvl="0" indent="0" algn="l" rtl="0">
              <a:lnSpc>
                <a:spcPct val="50000"/>
              </a:lnSpc>
              <a:spcBef>
                <a:spcPts val="1500"/>
              </a:spcBef>
              <a:spcAft>
                <a:spcPts val="0"/>
              </a:spcAft>
              <a:buClr>
                <a:schemeClr val="dk1"/>
              </a:buClr>
              <a:buSzPts val="3200"/>
              <a:buFont typeface="Arial"/>
              <a:buNone/>
            </a:pPr>
            <a:r>
              <a:rPr lang="en-US" sz="2800">
                <a:solidFill>
                  <a:schemeClr val="dk1"/>
                </a:solidFill>
                <a:latin typeface="Calibri"/>
                <a:ea typeface="Calibri"/>
                <a:cs typeface="Calibri"/>
                <a:sym typeface="Calibri"/>
              </a:rPr>
              <a:t>- 	Students will write a statement on how the memorial </a:t>
            </a:r>
            <a:endParaRPr sz="2800">
              <a:solidFill>
                <a:schemeClr val="dk1"/>
              </a:solidFill>
              <a:latin typeface="Calibri"/>
              <a:ea typeface="Calibri"/>
              <a:cs typeface="Calibri"/>
              <a:sym typeface="Calibri"/>
            </a:endParaRPr>
          </a:p>
          <a:p>
            <a:pPr marL="0" lvl="0" indent="457200" algn="l" rtl="0">
              <a:lnSpc>
                <a:spcPct val="50000"/>
              </a:lnSpc>
              <a:spcBef>
                <a:spcPts val="1500"/>
              </a:spcBef>
              <a:spcAft>
                <a:spcPts val="0"/>
              </a:spcAft>
              <a:buClr>
                <a:schemeClr val="dk1"/>
              </a:buClr>
              <a:buSzPts val="3200"/>
              <a:buFont typeface="Arial"/>
              <a:buNone/>
            </a:pPr>
            <a:r>
              <a:rPr lang="en-US" sz="2800">
                <a:solidFill>
                  <a:schemeClr val="dk1"/>
                </a:solidFill>
                <a:latin typeface="Calibri"/>
                <a:ea typeface="Calibri"/>
                <a:cs typeface="Calibri"/>
                <a:sym typeface="Calibri"/>
              </a:rPr>
              <a:t>communicates their ideas</a:t>
            </a:r>
            <a:endParaRPr sz="2800">
              <a:solidFill>
                <a:schemeClr val="dk1"/>
              </a:solidFill>
              <a:latin typeface="Calibri"/>
              <a:ea typeface="Calibri"/>
              <a:cs typeface="Calibri"/>
              <a:sym typeface="Calibri"/>
            </a:endParaRPr>
          </a:p>
          <a:p>
            <a:pPr marL="0" lvl="0" indent="0" algn="l" rtl="0">
              <a:lnSpc>
                <a:spcPct val="50000"/>
              </a:lnSpc>
              <a:spcBef>
                <a:spcPts val="1500"/>
              </a:spcBef>
              <a:spcAft>
                <a:spcPts val="0"/>
              </a:spcAft>
              <a:buClr>
                <a:schemeClr val="dk1"/>
              </a:buClr>
              <a:buSzPts val="3200"/>
              <a:buFont typeface="Arial"/>
              <a:buNone/>
            </a:pPr>
            <a:r>
              <a:rPr lang="en-US" sz="2800">
                <a:solidFill>
                  <a:schemeClr val="dk1"/>
                </a:solidFill>
                <a:latin typeface="Calibri"/>
                <a:ea typeface="Calibri"/>
                <a:cs typeface="Calibri"/>
                <a:sym typeface="Calibri"/>
              </a:rPr>
              <a:t>-    Models will be set up for a Gallery Walk and presentation </a:t>
            </a:r>
            <a:endParaRPr sz="2800">
              <a:solidFill>
                <a:schemeClr val="dk1"/>
              </a:solidFill>
              <a:latin typeface="Calibri"/>
              <a:ea typeface="Calibri"/>
              <a:cs typeface="Calibri"/>
              <a:sym typeface="Calibri"/>
            </a:endParaRPr>
          </a:p>
          <a:p>
            <a:pPr marL="0" lvl="0" indent="0" algn="l" rtl="0">
              <a:lnSpc>
                <a:spcPct val="50000"/>
              </a:lnSpc>
              <a:spcBef>
                <a:spcPts val="1500"/>
              </a:spcBef>
              <a:spcAft>
                <a:spcPts val="0"/>
              </a:spcAft>
              <a:buClr>
                <a:schemeClr val="dk1"/>
              </a:buClr>
              <a:buSzPts val="3200"/>
              <a:buFont typeface="Arial"/>
              <a:buNone/>
            </a:pPr>
            <a:endParaRPr sz="3200">
              <a:solidFill>
                <a:schemeClr val="dk1"/>
              </a:solidFill>
              <a:latin typeface="Calibri"/>
              <a:ea typeface="Calibri"/>
              <a:cs typeface="Calibri"/>
              <a:sym typeface="Calibri"/>
            </a:endParaRPr>
          </a:p>
          <a:p>
            <a:pPr marL="0" marR="0" lvl="0" indent="0" algn="l" rtl="0">
              <a:lnSpc>
                <a:spcPct val="90000"/>
              </a:lnSpc>
              <a:spcBef>
                <a:spcPts val="1500"/>
              </a:spcBef>
              <a:spcAft>
                <a:spcPts val="0"/>
              </a:spcAft>
              <a:buClr>
                <a:srgbClr val="000090"/>
              </a:buClr>
              <a:buSzPts val="3200"/>
              <a:buFont typeface="Arial"/>
              <a:buNone/>
            </a:pPr>
            <a:r>
              <a:rPr lang="en-US" sz="4000" b="1" i="0" u="none" strike="noStrike" cap="none">
                <a:solidFill>
                  <a:srgbClr val="000090"/>
                </a:solidFill>
                <a:latin typeface="Calibri"/>
                <a:ea typeface="Calibri"/>
                <a:cs typeface="Calibri"/>
                <a:sym typeface="Calibri"/>
              </a:rPr>
              <a:t> </a:t>
            </a:r>
            <a:endParaRPr/>
          </a:p>
        </p:txBody>
      </p:sp>
      <p:sp>
        <p:nvSpPr>
          <p:cNvPr id="361" name="Google Shape;361;p34"/>
          <p:cNvSpPr txBox="1"/>
          <p:nvPr/>
        </p:nvSpPr>
        <p:spPr>
          <a:xfrm>
            <a:off x="199850" y="4685800"/>
            <a:ext cx="9789000" cy="2693100"/>
          </a:xfrm>
          <a:prstGeom prst="rect">
            <a:avLst/>
          </a:prstGeom>
          <a:noFill/>
          <a:ln>
            <a:noFill/>
          </a:ln>
        </p:spPr>
        <p:txBody>
          <a:bodyPr spcFirstLastPara="1" wrap="square" lIns="91425" tIns="91425" rIns="91425" bIns="91425" anchor="t" anchorCtr="0">
            <a:spAutoFit/>
          </a:bodyPr>
          <a:lstStyle/>
          <a:p>
            <a:pPr marL="0" lvl="0" indent="0" algn="l" rtl="0">
              <a:lnSpc>
                <a:spcPct val="50000"/>
              </a:lnSpc>
              <a:spcBef>
                <a:spcPts val="1500"/>
              </a:spcBef>
              <a:spcAft>
                <a:spcPts val="0"/>
              </a:spcAft>
              <a:buNone/>
            </a:pPr>
            <a:r>
              <a:rPr lang="en-US" sz="3200">
                <a:solidFill>
                  <a:srgbClr val="000090"/>
                </a:solidFill>
                <a:latin typeface="Calibri"/>
                <a:ea typeface="Calibri"/>
                <a:cs typeface="Calibri"/>
                <a:sym typeface="Calibri"/>
              </a:rPr>
              <a:t>Materials needed:</a:t>
            </a:r>
            <a:r>
              <a:rPr lang="en-US" sz="3200">
                <a:solidFill>
                  <a:schemeClr val="dk1"/>
                </a:solidFill>
                <a:latin typeface="Calibri"/>
                <a:ea typeface="Calibri"/>
                <a:cs typeface="Calibri"/>
                <a:sym typeface="Calibri"/>
              </a:rPr>
              <a:t> </a:t>
            </a:r>
            <a:endParaRPr sz="3200">
              <a:solidFill>
                <a:schemeClr val="dk1"/>
              </a:solidFill>
              <a:latin typeface="Calibri"/>
              <a:ea typeface="Calibri"/>
              <a:cs typeface="Calibri"/>
              <a:sym typeface="Calibri"/>
            </a:endParaRPr>
          </a:p>
          <a:p>
            <a:pPr marL="0" lvl="0" indent="0" algn="l" rtl="0">
              <a:lnSpc>
                <a:spcPct val="80000"/>
              </a:lnSpc>
              <a:spcBef>
                <a:spcPts val="1500"/>
              </a:spcBef>
              <a:spcAft>
                <a:spcPts val="0"/>
              </a:spcAft>
              <a:buNone/>
            </a:pPr>
            <a:r>
              <a:rPr lang="en-US" sz="2500">
                <a:solidFill>
                  <a:schemeClr val="dk1"/>
                </a:solidFill>
                <a:latin typeface="Calibri"/>
                <a:ea typeface="Calibri"/>
                <a:cs typeface="Calibri"/>
                <a:sym typeface="Calibri"/>
              </a:rPr>
              <a:t>Access to internet for research			Recycled material						Creating a Memorial Worksheet			Paint and brushes					Paper and pencils to draw site plan		Glue guns							Tape</a:t>
            </a:r>
            <a:endParaRPr sz="2500">
              <a:solidFill>
                <a:schemeClr val="dk1"/>
              </a:solidFill>
              <a:latin typeface="Calibri"/>
              <a:ea typeface="Calibri"/>
              <a:cs typeface="Calibri"/>
              <a:sym typeface="Calibri"/>
            </a:endParaRPr>
          </a:p>
          <a:p>
            <a:pPr marL="0" lvl="0" indent="0" algn="l" rtl="0">
              <a:lnSpc>
                <a:spcPct val="90000"/>
              </a:lnSpc>
              <a:spcBef>
                <a:spcPts val="1400"/>
              </a:spcBef>
              <a:spcAft>
                <a:spcPts val="0"/>
              </a:spcAft>
              <a:buClr>
                <a:schemeClr val="dk1"/>
              </a:buClr>
              <a:buSzPts val="3200"/>
              <a:buFont typeface="Arial"/>
              <a:buNone/>
            </a:pPr>
            <a:endParaRPr sz="3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35"/>
          <p:cNvSpPr txBox="1">
            <a:spLocks noGrp="1"/>
          </p:cNvSpPr>
          <p:nvPr>
            <p:ph type="body" idx="2"/>
          </p:nvPr>
        </p:nvSpPr>
        <p:spPr>
          <a:xfrm>
            <a:off x="588802" y="965200"/>
            <a:ext cx="7080000" cy="5880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3200"/>
              <a:buNone/>
            </a:pPr>
            <a:r>
              <a:rPr lang="en-US" sz="4000"/>
              <a:t>Step 1 </a:t>
            </a:r>
            <a:endParaRPr/>
          </a:p>
          <a:p>
            <a:pPr marL="457200" lvl="0" indent="-228600" algn="l" rtl="0">
              <a:lnSpc>
                <a:spcPct val="90000"/>
              </a:lnSpc>
              <a:spcBef>
                <a:spcPts val="1000"/>
              </a:spcBef>
              <a:spcAft>
                <a:spcPts val="0"/>
              </a:spcAft>
              <a:buSzPts val="3200"/>
              <a:buNone/>
            </a:pPr>
            <a:r>
              <a:rPr lang="en-US" sz="4000"/>
              <a:t>  </a:t>
            </a:r>
            <a:r>
              <a:rPr lang="en-US"/>
              <a:t>Students assemble into groups of 2 to 4 and choose a hero to be the subject of a memorial. </a:t>
            </a:r>
            <a:endParaRPr/>
          </a:p>
        </p:txBody>
      </p:sp>
      <p:sp>
        <p:nvSpPr>
          <p:cNvPr id="367" name="Google Shape;367;p35"/>
          <p:cNvSpPr txBox="1">
            <a:spLocks noGrp="1"/>
          </p:cNvSpPr>
          <p:nvPr>
            <p:ph type="title"/>
          </p:nvPr>
        </p:nvSpPr>
        <p:spPr>
          <a:xfrm>
            <a:off x="270050" y="166588"/>
            <a:ext cx="12115800" cy="7986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Student Project: Create Your Own Memorial</a:t>
            </a:r>
            <a:endParaRPr/>
          </a:p>
        </p:txBody>
      </p:sp>
      <p:sp>
        <p:nvSpPr>
          <p:cNvPr id="368" name="Google Shape;368;p35"/>
          <p:cNvSpPr txBox="1">
            <a:spLocks noGrp="1"/>
          </p:cNvSpPr>
          <p:nvPr>
            <p:ph type="body" idx="2"/>
          </p:nvPr>
        </p:nvSpPr>
        <p:spPr>
          <a:xfrm>
            <a:off x="516176" y="3187221"/>
            <a:ext cx="8070000" cy="8865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3200"/>
              <a:buNone/>
            </a:pPr>
            <a:r>
              <a:rPr lang="en-US" sz="4000"/>
              <a:t>Step 2</a:t>
            </a:r>
            <a:endParaRPr/>
          </a:p>
          <a:p>
            <a:pPr marL="457200" lvl="0" indent="-228600" algn="l" rtl="0">
              <a:lnSpc>
                <a:spcPct val="90000"/>
              </a:lnSpc>
              <a:spcBef>
                <a:spcPts val="1000"/>
              </a:spcBef>
              <a:spcAft>
                <a:spcPts val="0"/>
              </a:spcAft>
              <a:buSzPts val="3200"/>
              <a:buNone/>
            </a:pPr>
            <a:r>
              <a:rPr lang="en-US"/>
              <a:t>  Each team completes the worksheet including a prompt about why their hero is worthy of commemoration and what “story” they need to tell about the hero in order to convey their importance. This might require research.</a:t>
            </a:r>
            <a:endParaRPr/>
          </a:p>
        </p:txBody>
      </p:sp>
      <p:pic>
        <p:nvPicPr>
          <p:cNvPr id="369" name="Google Shape;369;p35"/>
          <p:cNvPicPr preferRelativeResize="0"/>
          <p:nvPr/>
        </p:nvPicPr>
        <p:blipFill rotWithShape="1">
          <a:blip r:embed="rId3">
            <a:alphaModFix/>
          </a:blip>
          <a:srcRect/>
          <a:stretch/>
        </p:blipFill>
        <p:spPr>
          <a:xfrm>
            <a:off x="9441509" y="3259698"/>
            <a:ext cx="1938466" cy="1998109"/>
          </a:xfrm>
          <a:prstGeom prst="rect">
            <a:avLst/>
          </a:prstGeom>
          <a:noFill/>
          <a:ln>
            <a:noFill/>
          </a:ln>
        </p:spPr>
      </p:pic>
      <p:sp>
        <p:nvSpPr>
          <p:cNvPr id="370" name="Google Shape;370;p35"/>
          <p:cNvSpPr txBox="1"/>
          <p:nvPr/>
        </p:nvSpPr>
        <p:spPr>
          <a:xfrm rot="-1390540">
            <a:off x="8742953" y="1475925"/>
            <a:ext cx="1969754" cy="12005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1" u="none" strike="noStrike" cap="none">
                <a:solidFill>
                  <a:srgbClr val="FF0000"/>
                </a:solidFill>
                <a:latin typeface="Arial"/>
                <a:ea typeface="Arial"/>
                <a:cs typeface="Arial"/>
                <a:sym typeface="Arial"/>
              </a:rPr>
              <a:t>Let’s Build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36"/>
          <p:cNvSpPr txBox="1">
            <a:spLocks noGrp="1"/>
          </p:cNvSpPr>
          <p:nvPr>
            <p:ph type="title"/>
          </p:nvPr>
        </p:nvSpPr>
        <p:spPr>
          <a:xfrm>
            <a:off x="75531" y="650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Worksheet</a:t>
            </a:r>
            <a:endParaRPr/>
          </a:p>
        </p:txBody>
      </p:sp>
      <p:pic>
        <p:nvPicPr>
          <p:cNvPr id="376" name="Google Shape;376;p36"/>
          <p:cNvPicPr preferRelativeResize="0"/>
          <p:nvPr/>
        </p:nvPicPr>
        <p:blipFill rotWithShape="1">
          <a:blip r:embed="rId3">
            <a:alphaModFix/>
          </a:blip>
          <a:srcRect/>
          <a:stretch/>
        </p:blipFill>
        <p:spPr>
          <a:xfrm>
            <a:off x="3505450" y="230350"/>
            <a:ext cx="5586975" cy="6981351"/>
          </a:xfrm>
          <a:prstGeom prst="rect">
            <a:avLst/>
          </a:prstGeom>
          <a:noFill/>
          <a:ln>
            <a:noFill/>
          </a:ln>
        </p:spPr>
      </p:pic>
      <p:sp>
        <p:nvSpPr>
          <p:cNvPr id="377" name="Google Shape;377;p36"/>
          <p:cNvSpPr/>
          <p:nvPr/>
        </p:nvSpPr>
        <p:spPr>
          <a:xfrm>
            <a:off x="3370000" y="1062475"/>
            <a:ext cx="5418300" cy="5744700"/>
          </a:xfrm>
          <a:prstGeom prst="rect">
            <a:avLst/>
          </a:prstGeom>
          <a:noFill/>
          <a:ln w="25400" cap="flat" cmpd="sng">
            <a:solidFill>
              <a:srgbClr val="0000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51"/>
          <p:cNvSpPr txBox="1">
            <a:spLocks noGrp="1"/>
          </p:cNvSpPr>
          <p:nvPr>
            <p:ph type="body" idx="1"/>
          </p:nvPr>
        </p:nvSpPr>
        <p:spPr>
          <a:xfrm>
            <a:off x="5479869" y="1042891"/>
            <a:ext cx="9590400" cy="263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r>
              <a:rPr lang="en-US" sz="2800" u="sng">
                <a:solidFill>
                  <a:srgbClr val="000090"/>
                </a:solidFill>
              </a:rPr>
              <a:t>Example</a:t>
            </a:r>
            <a:endParaRPr sz="2800" u="sng">
              <a:solidFill>
                <a:srgbClr val="000090"/>
              </a:solidFill>
            </a:endParaRPr>
          </a:p>
          <a:p>
            <a:pPr marL="0" lvl="0" indent="0" algn="l" rtl="0">
              <a:lnSpc>
                <a:spcPct val="90000"/>
              </a:lnSpc>
              <a:spcBef>
                <a:spcPts val="0"/>
              </a:spcBef>
              <a:spcAft>
                <a:spcPts val="0"/>
              </a:spcAft>
              <a:buSzPts val="2500"/>
              <a:buNone/>
            </a:pPr>
            <a:r>
              <a:rPr lang="en-US" sz="2000"/>
              <a:t>Hatshepsut’s </a:t>
            </a:r>
            <a:endParaRPr sz="2000"/>
          </a:p>
          <a:p>
            <a:pPr marL="0" lvl="0" indent="0" algn="l" rtl="0">
              <a:lnSpc>
                <a:spcPct val="90000"/>
              </a:lnSpc>
              <a:spcBef>
                <a:spcPts val="0"/>
              </a:spcBef>
              <a:spcAft>
                <a:spcPts val="0"/>
              </a:spcAft>
              <a:buSzPts val="2500"/>
              <a:buNone/>
            </a:pPr>
            <a:r>
              <a:rPr lang="en-US" sz="2000"/>
              <a:t>Memorial</a:t>
            </a:r>
            <a:endParaRPr sz="2000"/>
          </a:p>
          <a:p>
            <a:pPr marL="0" lvl="0" indent="0" algn="l" rtl="0">
              <a:lnSpc>
                <a:spcPct val="90000"/>
              </a:lnSpc>
              <a:spcBef>
                <a:spcPts val="0"/>
              </a:spcBef>
              <a:spcAft>
                <a:spcPts val="0"/>
              </a:spcAft>
              <a:buSzPts val="2500"/>
              <a:buNone/>
            </a:pPr>
            <a:r>
              <a:rPr lang="en-US" sz="2000"/>
              <a:t>Complex</a:t>
            </a:r>
            <a:endParaRPr sz="2000"/>
          </a:p>
        </p:txBody>
      </p:sp>
      <p:sp>
        <p:nvSpPr>
          <p:cNvPr id="383" name="Google Shape;383;p51"/>
          <p:cNvSpPr txBox="1">
            <a:spLocks noGrp="1"/>
          </p:cNvSpPr>
          <p:nvPr>
            <p:ph type="body" idx="2"/>
          </p:nvPr>
        </p:nvSpPr>
        <p:spPr>
          <a:xfrm>
            <a:off x="0" y="1042900"/>
            <a:ext cx="4251300" cy="7722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3200"/>
              <a:buNone/>
            </a:pPr>
            <a:r>
              <a:rPr lang="en-US" sz="4000"/>
              <a:t>Step 3</a:t>
            </a:r>
            <a:endParaRPr/>
          </a:p>
          <a:p>
            <a:pPr marL="457200" lvl="0" indent="-228600" algn="l" rtl="0">
              <a:lnSpc>
                <a:spcPct val="90000"/>
              </a:lnSpc>
              <a:spcBef>
                <a:spcPts val="1000"/>
              </a:spcBef>
              <a:spcAft>
                <a:spcPts val="0"/>
              </a:spcAft>
              <a:buSzPts val="3200"/>
              <a:buNone/>
            </a:pPr>
            <a:r>
              <a:rPr lang="en-US"/>
              <a:t>  The group draws a site a plan of the memorial building and site/location identifying and labeling at least two principles of design and two architectural elements.</a:t>
            </a:r>
            <a:endParaRPr/>
          </a:p>
        </p:txBody>
      </p:sp>
      <p:sp>
        <p:nvSpPr>
          <p:cNvPr id="384" name="Google Shape;384;p51"/>
          <p:cNvSpPr txBox="1">
            <a:spLocks noGrp="1"/>
          </p:cNvSpPr>
          <p:nvPr>
            <p:ph type="title"/>
          </p:nvPr>
        </p:nvSpPr>
        <p:spPr>
          <a:xfrm>
            <a:off x="-1083550" y="-12"/>
            <a:ext cx="12115800" cy="7986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Student Project: Create Your Own Memorial</a:t>
            </a:r>
            <a:endParaRPr/>
          </a:p>
        </p:txBody>
      </p:sp>
      <p:pic>
        <p:nvPicPr>
          <p:cNvPr id="385" name="Google Shape;385;p51"/>
          <p:cNvPicPr preferRelativeResize="0"/>
          <p:nvPr/>
        </p:nvPicPr>
        <p:blipFill rotWithShape="1">
          <a:blip r:embed="rId3">
            <a:alphaModFix/>
          </a:blip>
          <a:srcRect b="13726"/>
          <a:stretch/>
        </p:blipFill>
        <p:spPr>
          <a:xfrm>
            <a:off x="9388825" y="701938"/>
            <a:ext cx="2917801" cy="5454123"/>
          </a:xfrm>
          <a:prstGeom prst="rect">
            <a:avLst/>
          </a:prstGeom>
          <a:noFill/>
          <a:ln>
            <a:noFill/>
          </a:ln>
        </p:spPr>
      </p:pic>
      <p:sp>
        <p:nvSpPr>
          <p:cNvPr id="386" name="Google Shape;386;p51"/>
          <p:cNvSpPr txBox="1"/>
          <p:nvPr/>
        </p:nvSpPr>
        <p:spPr>
          <a:xfrm>
            <a:off x="7759525" y="2680650"/>
            <a:ext cx="1855500" cy="1908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rgbClr val="980000"/>
                </a:solidFill>
              </a:rPr>
              <a:t>ARCHITECTURAL ELEMENT: </a:t>
            </a:r>
            <a:r>
              <a:rPr lang="en-US" u="sng"/>
              <a:t>colonade</a:t>
            </a:r>
            <a:r>
              <a:rPr lang="en-US"/>
              <a:t> of larger than life statues</a:t>
            </a:r>
            <a:endParaRPr/>
          </a:p>
          <a:p>
            <a:pPr marL="0" lvl="0" indent="0" algn="l" rtl="0">
              <a:spcBef>
                <a:spcPts val="0"/>
              </a:spcBef>
              <a:spcAft>
                <a:spcPts val="0"/>
              </a:spcAft>
              <a:buNone/>
            </a:pPr>
            <a:r>
              <a:rPr lang="en-US">
                <a:solidFill>
                  <a:srgbClr val="980000"/>
                </a:solidFill>
              </a:rPr>
              <a:t>PRINCIPAL OF DESIGN:</a:t>
            </a:r>
            <a:br>
              <a:rPr lang="en-US"/>
            </a:br>
            <a:r>
              <a:rPr lang="en-US" u="sng"/>
              <a:t>repetition</a:t>
            </a:r>
            <a:r>
              <a:rPr lang="en-US"/>
              <a:t> signifying her dominance</a:t>
            </a:r>
            <a:endParaRPr/>
          </a:p>
        </p:txBody>
      </p:sp>
      <p:sp>
        <p:nvSpPr>
          <p:cNvPr id="387" name="Google Shape;387;p51"/>
          <p:cNvSpPr txBox="1"/>
          <p:nvPr/>
        </p:nvSpPr>
        <p:spPr>
          <a:xfrm>
            <a:off x="7153975" y="1106725"/>
            <a:ext cx="2000700" cy="1477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rgbClr val="980000"/>
                </a:solidFill>
              </a:rPr>
              <a:t>ARCHITECTURAL ELEMENT: </a:t>
            </a:r>
            <a:r>
              <a:rPr lang="en-US" u="sng"/>
              <a:t>site</a:t>
            </a:r>
            <a:r>
              <a:rPr lang="en-US"/>
              <a:t> built into the side of a mountain to emphasize permanence</a:t>
            </a:r>
            <a:endParaRPr/>
          </a:p>
        </p:txBody>
      </p:sp>
      <p:sp>
        <p:nvSpPr>
          <p:cNvPr id="388" name="Google Shape;388;p51"/>
          <p:cNvSpPr txBox="1"/>
          <p:nvPr/>
        </p:nvSpPr>
        <p:spPr>
          <a:xfrm>
            <a:off x="6236875" y="4685675"/>
            <a:ext cx="2917800" cy="2124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rgbClr val="980000"/>
                </a:solidFill>
              </a:rPr>
              <a:t>PRINCIPAL OF DESIGN:</a:t>
            </a:r>
            <a:br>
              <a:rPr lang="en-US"/>
            </a:br>
            <a:r>
              <a:rPr lang="en-US" u="sng"/>
              <a:t>proportion</a:t>
            </a:r>
            <a:r>
              <a:rPr lang="en-US"/>
              <a:t> of large expanse of space and gardens compared to the concentration of temples and statues. The visitor would be impacted by the relatively long journey they must make to get to the get to the location for prayer and ritual.</a:t>
            </a:r>
            <a:endParaRPr/>
          </a:p>
        </p:txBody>
      </p:sp>
      <p:cxnSp>
        <p:nvCxnSpPr>
          <p:cNvPr id="389" name="Google Shape;389;p51"/>
          <p:cNvCxnSpPr>
            <a:stCxn id="386" idx="3"/>
          </p:cNvCxnSpPr>
          <p:nvPr/>
        </p:nvCxnSpPr>
        <p:spPr>
          <a:xfrm rot="10800000" flipH="1">
            <a:off x="9615025" y="1927950"/>
            <a:ext cx="634500" cy="1707000"/>
          </a:xfrm>
          <a:prstGeom prst="straightConnector1">
            <a:avLst/>
          </a:prstGeom>
          <a:noFill/>
          <a:ln w="38100" cap="flat" cmpd="sng">
            <a:solidFill>
              <a:srgbClr val="0000FF"/>
            </a:solidFill>
            <a:prstDash val="solid"/>
            <a:round/>
            <a:headEnd type="none" w="med" len="med"/>
            <a:tailEnd type="triangle" w="med" len="med"/>
          </a:ln>
        </p:spPr>
      </p:cxnSp>
      <p:cxnSp>
        <p:nvCxnSpPr>
          <p:cNvPr id="390" name="Google Shape;390;p51"/>
          <p:cNvCxnSpPr/>
          <p:nvPr/>
        </p:nvCxnSpPr>
        <p:spPr>
          <a:xfrm rot="10800000" flipH="1">
            <a:off x="9154675" y="797250"/>
            <a:ext cx="2268900" cy="491700"/>
          </a:xfrm>
          <a:prstGeom prst="straightConnector1">
            <a:avLst/>
          </a:prstGeom>
          <a:noFill/>
          <a:ln w="38100" cap="flat" cmpd="sng">
            <a:solidFill>
              <a:srgbClr val="0000FF"/>
            </a:solidFill>
            <a:prstDash val="solid"/>
            <a:round/>
            <a:headEnd type="none" w="med" len="med"/>
            <a:tailEnd type="triangle" w="med" len="med"/>
          </a:ln>
        </p:spPr>
      </p:cxnSp>
      <p:cxnSp>
        <p:nvCxnSpPr>
          <p:cNvPr id="391" name="Google Shape;391;p51"/>
          <p:cNvCxnSpPr/>
          <p:nvPr/>
        </p:nvCxnSpPr>
        <p:spPr>
          <a:xfrm rot="10800000" flipH="1">
            <a:off x="9154675" y="3160375"/>
            <a:ext cx="1384800" cy="1884600"/>
          </a:xfrm>
          <a:prstGeom prst="straightConnector1">
            <a:avLst/>
          </a:prstGeom>
          <a:noFill/>
          <a:ln w="38100" cap="flat" cmpd="sng">
            <a:solidFill>
              <a:srgbClr val="0000FF"/>
            </a:solidFill>
            <a:prstDash val="solid"/>
            <a:round/>
            <a:headEnd type="none" w="med" len="med"/>
            <a:tailEnd type="triangle" w="med" len="med"/>
          </a:ln>
        </p:spPr>
      </p:cxnSp>
      <p:cxnSp>
        <p:nvCxnSpPr>
          <p:cNvPr id="392" name="Google Shape;392;p51"/>
          <p:cNvCxnSpPr/>
          <p:nvPr/>
        </p:nvCxnSpPr>
        <p:spPr>
          <a:xfrm rot="10800000" flipH="1">
            <a:off x="9154675" y="5030550"/>
            <a:ext cx="2167500" cy="588000"/>
          </a:xfrm>
          <a:prstGeom prst="straightConnector1">
            <a:avLst/>
          </a:prstGeom>
          <a:noFill/>
          <a:ln w="38100" cap="flat" cmpd="sng">
            <a:solidFill>
              <a:srgbClr val="0000FF"/>
            </a:solidFill>
            <a:prstDash val="solid"/>
            <a:round/>
            <a:headEnd type="none" w="med" len="med"/>
            <a:tailEnd type="triangle" w="med" len="med"/>
          </a:ln>
        </p:spPr>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52"/>
          <p:cNvSpPr txBox="1">
            <a:spLocks noGrp="1"/>
          </p:cNvSpPr>
          <p:nvPr>
            <p:ph type="body" idx="2"/>
          </p:nvPr>
        </p:nvSpPr>
        <p:spPr>
          <a:xfrm>
            <a:off x="1338900" y="1481213"/>
            <a:ext cx="9590400" cy="5880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3200"/>
              <a:buNone/>
            </a:pPr>
            <a:r>
              <a:rPr lang="en-US" sz="4000"/>
              <a:t>Step 4</a:t>
            </a:r>
            <a:endParaRPr/>
          </a:p>
          <a:p>
            <a:pPr marL="457200" lvl="0" indent="-228600" algn="l" rtl="0">
              <a:lnSpc>
                <a:spcPct val="90000"/>
              </a:lnSpc>
              <a:spcBef>
                <a:spcPts val="1000"/>
              </a:spcBef>
              <a:spcAft>
                <a:spcPts val="0"/>
              </a:spcAft>
              <a:buSzPts val="3200"/>
              <a:buNone/>
            </a:pPr>
            <a:r>
              <a:rPr lang="en-US"/>
              <a:t>  Using recycled materials, glue guns, tape and paint students construct the memorial model.</a:t>
            </a:r>
            <a:endParaRPr/>
          </a:p>
        </p:txBody>
      </p:sp>
      <p:sp>
        <p:nvSpPr>
          <p:cNvPr id="398" name="Google Shape;398;p52"/>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Student Project: Create Your Own Memorial</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37"/>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Examples</a:t>
            </a:r>
            <a:endParaRPr/>
          </a:p>
        </p:txBody>
      </p:sp>
      <p:sp>
        <p:nvSpPr>
          <p:cNvPr id="404" name="Google Shape;404;p37"/>
          <p:cNvSpPr txBox="1">
            <a:spLocks noGrp="1"/>
          </p:cNvSpPr>
          <p:nvPr>
            <p:ph type="body" idx="2"/>
          </p:nvPr>
        </p:nvSpPr>
        <p:spPr>
          <a:xfrm>
            <a:off x="1973590" y="4551668"/>
            <a:ext cx="3962400" cy="1581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sz="2400">
                <a:solidFill>
                  <a:schemeClr val="dk1"/>
                </a:solidFill>
              </a:rPr>
              <a:t>A medieval castle made from cardboard.</a:t>
            </a:r>
            <a:endParaRPr>
              <a:solidFill>
                <a:schemeClr val="dk1"/>
              </a:solidFill>
            </a:endParaRPr>
          </a:p>
          <a:p>
            <a:pPr marL="0" lvl="0" indent="0" algn="l" rtl="0">
              <a:lnSpc>
                <a:spcPct val="90000"/>
              </a:lnSpc>
              <a:spcBef>
                <a:spcPts val="1000"/>
              </a:spcBef>
              <a:spcAft>
                <a:spcPts val="0"/>
              </a:spcAft>
              <a:buSzPts val="3200"/>
              <a:buNone/>
            </a:pPr>
            <a:endParaRPr/>
          </a:p>
        </p:txBody>
      </p:sp>
      <p:pic>
        <p:nvPicPr>
          <p:cNvPr id="405" name="Google Shape;405;p37"/>
          <p:cNvPicPr preferRelativeResize="0"/>
          <p:nvPr/>
        </p:nvPicPr>
        <p:blipFill rotWithShape="1">
          <a:blip r:embed="rId3">
            <a:alphaModFix/>
          </a:blip>
          <a:srcRect/>
          <a:stretch/>
        </p:blipFill>
        <p:spPr>
          <a:xfrm>
            <a:off x="1973590" y="1310955"/>
            <a:ext cx="4419792" cy="3121478"/>
          </a:xfrm>
          <a:prstGeom prst="rect">
            <a:avLst/>
          </a:prstGeom>
          <a:noFill/>
          <a:ln>
            <a:noFill/>
          </a:ln>
        </p:spPr>
      </p:pic>
      <p:pic>
        <p:nvPicPr>
          <p:cNvPr id="406" name="Google Shape;406;p37"/>
          <p:cNvPicPr preferRelativeResize="0"/>
          <p:nvPr/>
        </p:nvPicPr>
        <p:blipFill rotWithShape="1">
          <a:blip r:embed="rId4">
            <a:alphaModFix/>
          </a:blip>
          <a:srcRect/>
          <a:stretch/>
        </p:blipFill>
        <p:spPr>
          <a:xfrm>
            <a:off x="7204180" y="1247900"/>
            <a:ext cx="3193689" cy="3193689"/>
          </a:xfrm>
          <a:prstGeom prst="rect">
            <a:avLst/>
          </a:prstGeom>
          <a:noFill/>
          <a:ln>
            <a:noFill/>
          </a:ln>
        </p:spPr>
      </p:pic>
      <p:sp>
        <p:nvSpPr>
          <p:cNvPr id="407" name="Google Shape;407;p37"/>
          <p:cNvSpPr txBox="1"/>
          <p:nvPr/>
        </p:nvSpPr>
        <p:spPr>
          <a:xfrm>
            <a:off x="7204180" y="4551678"/>
            <a:ext cx="3022500" cy="1581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2400" b="1" i="0" u="none" strike="noStrike" cap="none">
                <a:solidFill>
                  <a:schemeClr val="dk1"/>
                </a:solidFill>
                <a:latin typeface="Calibri"/>
                <a:ea typeface="Calibri"/>
                <a:cs typeface="Calibri"/>
                <a:sym typeface="Calibri"/>
              </a:rPr>
              <a:t>A Greek temple with recycled cardboard and St</a:t>
            </a:r>
            <a:r>
              <a:rPr lang="en-US" sz="2400" b="1">
                <a:solidFill>
                  <a:schemeClr val="dk1"/>
                </a:solidFill>
                <a:latin typeface="Calibri"/>
                <a:ea typeface="Calibri"/>
                <a:cs typeface="Calibri"/>
                <a:sym typeface="Calibri"/>
              </a:rPr>
              <a:t>yr</a:t>
            </a:r>
            <a:r>
              <a:rPr lang="en-US" sz="2400" b="1" i="0" u="none" strike="noStrike" cap="none">
                <a:solidFill>
                  <a:schemeClr val="dk1"/>
                </a:solidFill>
                <a:latin typeface="Calibri"/>
                <a:ea typeface="Calibri"/>
                <a:cs typeface="Calibri"/>
                <a:sym typeface="Calibri"/>
              </a:rPr>
              <a:t>ofoam.</a:t>
            </a:r>
            <a:endParaRPr sz="2400" b="1" i="0" u="none" strike="noStrike" cap="none">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000090"/>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53"/>
          <p:cNvSpPr txBox="1">
            <a:spLocks noGrp="1"/>
          </p:cNvSpPr>
          <p:nvPr>
            <p:ph type="body" idx="2"/>
          </p:nvPr>
        </p:nvSpPr>
        <p:spPr>
          <a:xfrm>
            <a:off x="1434434" y="1494861"/>
            <a:ext cx="9590400" cy="5880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3200"/>
              <a:buNone/>
            </a:pPr>
            <a:r>
              <a:rPr lang="en-US" sz="4000"/>
              <a:t>Step 5</a:t>
            </a:r>
            <a:endParaRPr/>
          </a:p>
          <a:p>
            <a:pPr marL="457200" lvl="0" indent="-228600" algn="l" rtl="0">
              <a:lnSpc>
                <a:spcPct val="90000"/>
              </a:lnSpc>
              <a:spcBef>
                <a:spcPts val="1000"/>
              </a:spcBef>
              <a:spcAft>
                <a:spcPts val="0"/>
              </a:spcAft>
              <a:buSzPts val="3200"/>
              <a:buNone/>
            </a:pPr>
            <a:r>
              <a:rPr lang="en-US"/>
              <a:t>  Students write a short statement describing the symbolism and meaning. For they statement they will utilize what they have already written on the Worksheet.</a:t>
            </a:r>
            <a:endParaRPr/>
          </a:p>
        </p:txBody>
      </p:sp>
      <p:sp>
        <p:nvSpPr>
          <p:cNvPr id="413" name="Google Shape;413;p53"/>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Student Project: Create Your Own Memorial</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38"/>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Gallery Walk</a:t>
            </a:r>
            <a:endParaRPr/>
          </a:p>
        </p:txBody>
      </p:sp>
      <p:sp>
        <p:nvSpPr>
          <p:cNvPr id="419" name="Google Shape;419;p38"/>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3200"/>
              <a:buNone/>
            </a:pPr>
            <a:r>
              <a:rPr lang="en-US" sz="4000"/>
              <a:t>Step 6 </a:t>
            </a:r>
            <a:endParaRPr/>
          </a:p>
          <a:p>
            <a:pPr marL="457200" lvl="0" indent="-228600" algn="l" rtl="0">
              <a:lnSpc>
                <a:spcPct val="90000"/>
              </a:lnSpc>
              <a:spcBef>
                <a:spcPts val="1000"/>
              </a:spcBef>
              <a:spcAft>
                <a:spcPts val="0"/>
              </a:spcAft>
              <a:buSzPts val="3200"/>
              <a:buNone/>
            </a:pPr>
            <a:r>
              <a:rPr lang="en-US" sz="4000"/>
              <a:t>  </a:t>
            </a:r>
            <a:r>
              <a:rPr lang="en-US"/>
              <a:t>Student teams display their site plans and models and artist statements around the classroom.</a:t>
            </a:r>
            <a:endParaRPr/>
          </a:p>
          <a:p>
            <a:pPr marL="457200" lvl="0" indent="-228600" algn="l" rtl="0">
              <a:lnSpc>
                <a:spcPct val="90000"/>
              </a:lnSpc>
              <a:spcBef>
                <a:spcPts val="1000"/>
              </a:spcBef>
              <a:spcAft>
                <a:spcPts val="0"/>
              </a:spcAft>
              <a:buSzPts val="3200"/>
              <a:buNone/>
            </a:pPr>
            <a:endParaRPr/>
          </a:p>
          <a:p>
            <a:pPr marL="457200" lvl="0" indent="-228600" algn="l" rtl="0">
              <a:spcBef>
                <a:spcPts val="1000"/>
              </a:spcBef>
              <a:spcAft>
                <a:spcPts val="0"/>
              </a:spcAft>
              <a:buClr>
                <a:schemeClr val="dk1"/>
              </a:buClr>
              <a:buSzPts val="3200"/>
              <a:buFont typeface="Arial"/>
              <a:buNone/>
            </a:pPr>
            <a:r>
              <a:rPr lang="en-US" sz="4000"/>
              <a:t>Step 7 </a:t>
            </a:r>
            <a:endParaRPr/>
          </a:p>
          <a:p>
            <a:pPr marL="457200" lvl="0" indent="-228600" algn="l" rtl="0">
              <a:spcBef>
                <a:spcPts val="1000"/>
              </a:spcBef>
              <a:spcAft>
                <a:spcPts val="0"/>
              </a:spcAft>
              <a:buClr>
                <a:schemeClr val="dk1"/>
              </a:buClr>
              <a:buSzPts val="3200"/>
              <a:buFont typeface="Arial"/>
              <a:buNone/>
            </a:pPr>
            <a:r>
              <a:rPr lang="en-US"/>
              <a:t>   Each team presents their project and reads their statement to the class.</a:t>
            </a:r>
            <a:endParaRPr/>
          </a:p>
          <a:p>
            <a:pPr marL="457200" lvl="0" indent="-228600" algn="l" rtl="0">
              <a:lnSpc>
                <a:spcPct val="90000"/>
              </a:lnSpc>
              <a:spcBef>
                <a:spcPts val="1000"/>
              </a:spcBef>
              <a:spcAft>
                <a:spcPts val="0"/>
              </a:spcAft>
              <a:buSzPts val="3200"/>
              <a:buNone/>
            </a:pPr>
            <a:endParaRPr/>
          </a:p>
          <a:p>
            <a:pPr marL="457200" lvl="0" indent="-228600" algn="l" rtl="0">
              <a:lnSpc>
                <a:spcPct val="90000"/>
              </a:lnSpc>
              <a:spcBef>
                <a:spcPts val="1000"/>
              </a:spcBef>
              <a:spcAft>
                <a:spcPts val="0"/>
              </a:spcAft>
              <a:buSzPts val="32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ga890ef64bd_0_28"/>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Vocabulary</a:t>
            </a:r>
            <a:endParaRPr/>
          </a:p>
        </p:txBody>
      </p:sp>
      <p:sp>
        <p:nvSpPr>
          <p:cNvPr id="60" name="Google Shape;60;ga890ef64bd_0_28"/>
          <p:cNvSpPr txBox="1">
            <a:spLocks noGrp="1"/>
          </p:cNvSpPr>
          <p:nvPr>
            <p:ph type="body" idx="1"/>
          </p:nvPr>
        </p:nvSpPr>
        <p:spPr>
          <a:xfrm>
            <a:off x="1170244" y="1268285"/>
            <a:ext cx="9590400" cy="26349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0"/>
              </a:spcBef>
              <a:spcAft>
                <a:spcPts val="0"/>
              </a:spcAft>
              <a:buSzPts val="2500"/>
              <a:buNone/>
            </a:pPr>
            <a:r>
              <a:rPr lang="en-US" b="1"/>
              <a:t>Mortuary or Funerary Temple or Complex</a:t>
            </a:r>
            <a:r>
              <a:rPr lang="en-US"/>
              <a:t>- in ancient Egypt, place of worship of a deceased ruler and the depository for food and objects offered to the dead monarch. It serves as a memorial to the ruler.</a:t>
            </a:r>
            <a:endParaRPr/>
          </a:p>
          <a:p>
            <a:pPr marL="457200" lvl="0" indent="-228600" algn="l" rtl="0">
              <a:lnSpc>
                <a:spcPct val="90000"/>
              </a:lnSpc>
              <a:spcBef>
                <a:spcPts val="0"/>
              </a:spcBef>
              <a:spcAft>
                <a:spcPts val="0"/>
              </a:spcAft>
              <a:buSzPts val="2500"/>
              <a:buNone/>
            </a:pPr>
            <a:r>
              <a:rPr lang="en-US" b="1"/>
              <a:t>Queen Hatshepsut-</a:t>
            </a:r>
            <a:r>
              <a:rPr lang="en-US"/>
              <a:t> the fifth pharaoh of the 18</a:t>
            </a:r>
            <a:r>
              <a:rPr lang="en-US" baseline="30000"/>
              <a:t>th</a:t>
            </a:r>
            <a:r>
              <a:rPr lang="en-US"/>
              <a:t> Dynasty of Egypt who reigned from 1493 to 1479 BCE. She was the second historically confirmed female pharaoh. </a:t>
            </a:r>
            <a:endParaRPr/>
          </a:p>
          <a:p>
            <a:pPr marL="457200" lvl="0" indent="-228600" algn="l" rtl="0">
              <a:lnSpc>
                <a:spcPct val="90000"/>
              </a:lnSpc>
              <a:spcBef>
                <a:spcPts val="0"/>
              </a:spcBef>
              <a:spcAft>
                <a:spcPts val="0"/>
              </a:spcAft>
              <a:buSzPts val="2500"/>
              <a:buNone/>
            </a:pPr>
            <a:r>
              <a:rPr lang="en-US" b="1"/>
              <a:t>Parthenon</a:t>
            </a:r>
            <a:r>
              <a:rPr lang="en-US"/>
              <a:t>- the grandest temple of the Ancient Greek world for worshiping Athena Parthenos built on the Acropolis at Athens, completed 432 BCE</a:t>
            </a:r>
            <a:endParaRPr/>
          </a:p>
          <a:p>
            <a:pPr marL="457200" lvl="0" indent="-228600" algn="l" rtl="0">
              <a:lnSpc>
                <a:spcPct val="90000"/>
              </a:lnSpc>
              <a:spcBef>
                <a:spcPts val="0"/>
              </a:spcBef>
              <a:spcAft>
                <a:spcPts val="0"/>
              </a:spcAft>
              <a:buSzPts val="2500"/>
              <a:buNone/>
            </a:pPr>
            <a:r>
              <a:rPr lang="en-US" b="1"/>
              <a:t>Lincoln Memorial</a:t>
            </a:r>
            <a:r>
              <a:rPr lang="en-US"/>
              <a:t>- a US national memorial built to honor the 16th President of the United States, Abraham Lincoln, completed 1922.</a:t>
            </a:r>
            <a:endParaRPr/>
          </a:p>
          <a:p>
            <a:pPr marL="457200" lvl="0" indent="-228600" algn="l" rtl="0">
              <a:lnSpc>
                <a:spcPct val="90000"/>
              </a:lnSpc>
              <a:spcBef>
                <a:spcPts val="0"/>
              </a:spcBef>
              <a:spcAft>
                <a:spcPts val="0"/>
              </a:spcAft>
              <a:buSzPts val="2500"/>
              <a:buNone/>
            </a:pPr>
            <a:r>
              <a:rPr lang="en-US" b="1"/>
              <a:t>Elements of Architecture</a:t>
            </a:r>
            <a:r>
              <a:rPr lang="en-US"/>
              <a:t>- column, colonnade, colossal statue, site plan, building material </a:t>
            </a:r>
            <a:endParaRPr/>
          </a:p>
          <a:p>
            <a:pPr marL="457200" lvl="0" indent="-228600" algn="l" rtl="0">
              <a:lnSpc>
                <a:spcPct val="90000"/>
              </a:lnSpc>
              <a:spcBef>
                <a:spcPts val="0"/>
              </a:spcBef>
              <a:spcAft>
                <a:spcPts val="0"/>
              </a:spcAft>
              <a:buSzPts val="2500"/>
              <a:buNone/>
            </a:pPr>
            <a:r>
              <a:rPr lang="en-US" b="1"/>
              <a:t>Principles of Design - </a:t>
            </a:r>
            <a:r>
              <a:rPr lang="en-US"/>
              <a:t> Emphasis, Proportion, Hierarchy, Repetition </a:t>
            </a:r>
            <a:endParaRPr/>
          </a:p>
          <a:p>
            <a:pPr marL="0" lvl="0" indent="0" algn="l" rtl="0">
              <a:lnSpc>
                <a:spcPct val="90000"/>
              </a:lnSpc>
              <a:spcBef>
                <a:spcPts val="0"/>
              </a:spcBef>
              <a:spcAft>
                <a:spcPts val="0"/>
              </a:spcAft>
              <a:buSzPts val="2500"/>
              <a:buNone/>
            </a:pP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39"/>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sp>
        <p:nvSpPr>
          <p:cNvPr id="425" name="Google Shape;425;p39"/>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FFFFFF"/>
              </a:buClr>
              <a:buSzPts val="4000"/>
              <a:buFont typeface="Calibri"/>
              <a:buNone/>
            </a:pPr>
            <a:r>
              <a:rPr lang="en-US"/>
              <a:t>Use the Project Rubric to Assess Student Project</a:t>
            </a:r>
            <a:br>
              <a:rPr lang="en-US" b="0"/>
            </a:br>
            <a:br>
              <a:rPr lang="en-US"/>
            </a:br>
            <a:br>
              <a:rPr lang="en-US"/>
            </a:br>
            <a:endParaRPr/>
          </a:p>
        </p:txBody>
      </p:sp>
      <p:pic>
        <p:nvPicPr>
          <p:cNvPr id="426" name="Google Shape;426;p39"/>
          <p:cNvPicPr preferRelativeResize="0"/>
          <p:nvPr/>
        </p:nvPicPr>
        <p:blipFill rotWithShape="1">
          <a:blip r:embed="rId3">
            <a:alphaModFix/>
          </a:blip>
          <a:srcRect t="4320" b="11127"/>
          <a:stretch/>
        </p:blipFill>
        <p:spPr>
          <a:xfrm>
            <a:off x="2363850" y="1065500"/>
            <a:ext cx="7889674" cy="51565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gaebf647824_0_0"/>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Distance Learning Accommodations </a:t>
            </a:r>
            <a:endParaRPr/>
          </a:p>
        </p:txBody>
      </p:sp>
      <p:sp>
        <p:nvSpPr>
          <p:cNvPr id="432" name="Google Shape;432;gaebf647824_0_0"/>
          <p:cNvSpPr txBox="1"/>
          <p:nvPr/>
        </p:nvSpPr>
        <p:spPr>
          <a:xfrm>
            <a:off x="1338531" y="2391328"/>
            <a:ext cx="9590400" cy="2634900"/>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Push out Key Exercises to students synchronously using video conferencing software</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Push out Key Exercises to students asynchronously using an online learning platform</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Provide take-home kits of art materials to students</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Push out Student Project to students synchronously using video conferencing software</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Push out Student Project to students asynchronously using an online learning platform</a:t>
            </a:r>
            <a:endParaRPr sz="2500">
              <a:solidFill>
                <a:srgbClr val="000000"/>
              </a:solidFill>
              <a:latin typeface="Calibri"/>
              <a:ea typeface="Calibri"/>
              <a:cs typeface="Calibri"/>
              <a:sym typeface="Calibri"/>
            </a:endParaRPr>
          </a:p>
          <a:p>
            <a:pPr marL="571500" lvl="0" indent="-342900" algn="l" rtl="0">
              <a:lnSpc>
                <a:spcPct val="90000"/>
              </a:lnSpc>
              <a:spcBef>
                <a:spcPts val="0"/>
              </a:spcBef>
              <a:spcAft>
                <a:spcPts val="0"/>
              </a:spcAft>
              <a:buClr>
                <a:srgbClr val="FF0000"/>
              </a:buClr>
              <a:buSzPts val="2500"/>
              <a:buFont typeface="Noto Sans Symbols"/>
              <a:buChar char="▪"/>
            </a:pPr>
            <a:r>
              <a:rPr lang="en-US" sz="2500">
                <a:solidFill>
                  <a:srgbClr val="000000"/>
                </a:solidFill>
                <a:latin typeface="Calibri"/>
                <a:ea typeface="Calibri"/>
                <a:cs typeface="Calibri"/>
                <a:sym typeface="Calibri"/>
              </a:rPr>
              <a:t>Students can turn artwork in for assessment using a photograph of artwork and an online learning platform</a:t>
            </a:r>
            <a:endParaRPr sz="2500">
              <a:solidFill>
                <a:srgbClr val="000000"/>
              </a:solidFill>
              <a:latin typeface="Calibri"/>
              <a:ea typeface="Calibri"/>
              <a:cs typeface="Calibri"/>
              <a:sym typeface="Calibri"/>
            </a:endParaRPr>
          </a:p>
          <a:p>
            <a:pPr marL="0" lvl="0" indent="0" algn="l" rtl="0">
              <a:lnSpc>
                <a:spcPct val="90000"/>
              </a:lnSpc>
              <a:spcBef>
                <a:spcPts val="0"/>
              </a:spcBef>
              <a:spcAft>
                <a:spcPts val="0"/>
              </a:spcAft>
              <a:buNone/>
            </a:pPr>
            <a:endParaRPr sz="2500">
              <a:solidFill>
                <a:srgbClr val="000000"/>
              </a:solidFill>
              <a:latin typeface="Calibri"/>
              <a:ea typeface="Calibri"/>
              <a:cs typeface="Calibri"/>
              <a:sym typeface="Calibri"/>
            </a:endParaRPr>
          </a:p>
        </p:txBody>
      </p:sp>
      <p:sp>
        <p:nvSpPr>
          <p:cNvPr id="433" name="Google Shape;433;gaebf647824_0_0"/>
          <p:cNvSpPr txBox="1"/>
          <p:nvPr/>
        </p:nvSpPr>
        <p:spPr>
          <a:xfrm>
            <a:off x="1338531" y="1080756"/>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None/>
            </a:pPr>
            <a:r>
              <a:rPr lang="en-US" sz="3200" b="1">
                <a:solidFill>
                  <a:srgbClr val="000098"/>
                </a:solidFill>
                <a:latin typeface="Calibri"/>
                <a:ea typeface="Calibri"/>
                <a:cs typeface="Calibri"/>
                <a:sym typeface="Calibri"/>
              </a:rPr>
              <a:t>The following steps can be taken to adapt this unit for distance learning</a:t>
            </a:r>
            <a:endParaRPr sz="3200" b="1">
              <a:solidFill>
                <a:srgbClr val="000098"/>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37"/>
        <p:cNvGrpSpPr/>
        <p:nvPr/>
      </p:nvGrpSpPr>
      <p:grpSpPr>
        <a:xfrm>
          <a:off x="0" y="0"/>
          <a:ext cx="0" cy="0"/>
          <a:chOff x="0" y="0"/>
          <a:chExt cx="0" cy="0"/>
        </a:xfrm>
      </p:grpSpPr>
      <p:sp>
        <p:nvSpPr>
          <p:cNvPr id="438" name="Google Shape;438;p3"/>
          <p:cNvSpPr txBox="1"/>
          <p:nvPr/>
        </p:nvSpPr>
        <p:spPr>
          <a:xfrm>
            <a:off x="3044348" y="6342225"/>
            <a:ext cx="7013700" cy="766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2400"/>
              </a:spcBef>
              <a:spcAft>
                <a:spcPts val="0"/>
              </a:spcAft>
              <a:buClr>
                <a:schemeClr val="dk1"/>
              </a:buClr>
              <a:buSzPts val="1100"/>
              <a:buFont typeface="Arial"/>
              <a:buNone/>
            </a:pPr>
            <a:r>
              <a:rPr lang="en-US" sz="2000" i="1">
                <a:solidFill>
                  <a:srgbClr val="000090"/>
                </a:solidFill>
                <a:latin typeface="Calibri"/>
                <a:ea typeface="Calibri"/>
                <a:cs typeface="Calibri"/>
                <a:sym typeface="Calibri"/>
              </a:rPr>
              <a:t>The Goddess Nekhbet, Temple of Hatshepsut</a:t>
            </a:r>
            <a:endParaRPr sz="2000" i="1">
              <a:solidFill>
                <a:srgbClr val="000090"/>
              </a:solidFill>
              <a:latin typeface="Calibri"/>
              <a:ea typeface="Calibri"/>
              <a:cs typeface="Calibri"/>
              <a:sym typeface="Calibri"/>
            </a:endParaRPr>
          </a:p>
          <a:p>
            <a:pPr marL="0" marR="0" lvl="0" indent="0" algn="ctr" rtl="0">
              <a:lnSpc>
                <a:spcPct val="90000"/>
              </a:lnSpc>
              <a:spcBef>
                <a:spcPts val="600"/>
              </a:spcBef>
              <a:spcAft>
                <a:spcPts val="0"/>
              </a:spcAft>
              <a:buClr>
                <a:srgbClr val="000090"/>
              </a:buClr>
              <a:buSzPts val="3200"/>
              <a:buFont typeface="Arial"/>
              <a:buNone/>
            </a:pPr>
            <a:endParaRPr sz="3200" b="1">
              <a:solidFill>
                <a:srgbClr val="000090"/>
              </a:solidFill>
              <a:latin typeface="Calibri"/>
              <a:ea typeface="Calibri"/>
              <a:cs typeface="Calibri"/>
              <a:sym typeface="Calibri"/>
            </a:endParaRPr>
          </a:p>
        </p:txBody>
      </p:sp>
      <p:pic>
        <p:nvPicPr>
          <p:cNvPr id="439" name="Google Shape;439;p3"/>
          <p:cNvPicPr preferRelativeResize="0"/>
          <p:nvPr/>
        </p:nvPicPr>
        <p:blipFill>
          <a:blip r:embed="rId4">
            <a:alphaModFix/>
          </a:blip>
          <a:stretch>
            <a:fillRect/>
          </a:stretch>
        </p:blipFill>
        <p:spPr>
          <a:xfrm>
            <a:off x="2754553" y="1965025"/>
            <a:ext cx="6165396" cy="4377200"/>
          </a:xfrm>
          <a:prstGeom prst="rect">
            <a:avLst/>
          </a:prstGeom>
          <a:noFill/>
          <a:ln w="28575" cap="flat" cmpd="sng">
            <a:solidFill>
              <a:schemeClr val="dk1"/>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ga890ef64bd_0_35"/>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Student Project Materials Needed</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66" name="Google Shape;66;ga890ef64bd_0_35"/>
          <p:cNvSpPr txBox="1">
            <a:spLocks noGrp="1"/>
          </p:cNvSpPr>
          <p:nvPr>
            <p:ph type="body" idx="1"/>
          </p:nvPr>
        </p:nvSpPr>
        <p:spPr>
          <a:xfrm>
            <a:off x="965732" y="1657589"/>
            <a:ext cx="10335900" cy="263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r>
              <a:rPr lang="en-US"/>
              <a:t>Quiz</a:t>
            </a:r>
            <a:endParaRPr/>
          </a:p>
          <a:p>
            <a:pPr marL="0" lvl="0" indent="0" algn="l" rtl="0">
              <a:lnSpc>
                <a:spcPct val="90000"/>
              </a:lnSpc>
              <a:spcBef>
                <a:spcPts val="0"/>
              </a:spcBef>
              <a:spcAft>
                <a:spcPts val="0"/>
              </a:spcAft>
              <a:buSzPts val="2500"/>
              <a:buNone/>
            </a:pPr>
            <a:r>
              <a:rPr lang="en-US"/>
              <a:t>Creating a Memorial Worksheet</a:t>
            </a:r>
            <a:endParaRPr/>
          </a:p>
          <a:p>
            <a:pPr marL="0" lvl="0" indent="0" algn="l" rtl="0">
              <a:lnSpc>
                <a:spcPct val="90000"/>
              </a:lnSpc>
              <a:spcBef>
                <a:spcPts val="0"/>
              </a:spcBef>
              <a:spcAft>
                <a:spcPts val="0"/>
              </a:spcAft>
              <a:buSzPts val="2500"/>
              <a:buNone/>
            </a:pPr>
            <a:r>
              <a:rPr lang="en-US"/>
              <a:t>Paper and pencils to draw site plan</a:t>
            </a:r>
            <a:endParaRPr/>
          </a:p>
          <a:p>
            <a:pPr marL="0" lvl="0" indent="0" algn="l" rtl="0">
              <a:lnSpc>
                <a:spcPct val="90000"/>
              </a:lnSpc>
              <a:spcBef>
                <a:spcPts val="0"/>
              </a:spcBef>
              <a:spcAft>
                <a:spcPts val="0"/>
              </a:spcAft>
              <a:buSzPts val="2500"/>
              <a:buNone/>
            </a:pPr>
            <a:r>
              <a:rPr lang="en-US"/>
              <a:t>Recycled material: cardboard, wine corks, wire, popsicle sticks, or Styrofoam</a:t>
            </a:r>
            <a:endParaRPr/>
          </a:p>
          <a:p>
            <a:pPr marL="0" lvl="0" indent="0" algn="l" rtl="0">
              <a:lnSpc>
                <a:spcPct val="90000"/>
              </a:lnSpc>
              <a:spcBef>
                <a:spcPts val="0"/>
              </a:spcBef>
              <a:spcAft>
                <a:spcPts val="0"/>
              </a:spcAft>
              <a:buSzPts val="2500"/>
              <a:buNone/>
            </a:pPr>
            <a:r>
              <a:rPr lang="en-US"/>
              <a:t>Paint </a:t>
            </a:r>
            <a:endParaRPr/>
          </a:p>
          <a:p>
            <a:pPr marL="0" lvl="0" indent="0" algn="l" rtl="0">
              <a:lnSpc>
                <a:spcPct val="90000"/>
              </a:lnSpc>
              <a:spcBef>
                <a:spcPts val="0"/>
              </a:spcBef>
              <a:spcAft>
                <a:spcPts val="0"/>
              </a:spcAft>
              <a:buSzPts val="2500"/>
              <a:buNone/>
            </a:pPr>
            <a:r>
              <a:rPr lang="en-US"/>
              <a:t>Paint brushes</a:t>
            </a:r>
            <a:endParaRPr/>
          </a:p>
          <a:p>
            <a:pPr marL="0" lvl="0" indent="0" algn="l" rtl="0">
              <a:lnSpc>
                <a:spcPct val="90000"/>
              </a:lnSpc>
              <a:spcBef>
                <a:spcPts val="0"/>
              </a:spcBef>
              <a:spcAft>
                <a:spcPts val="0"/>
              </a:spcAft>
              <a:buSzPts val="2500"/>
              <a:buNone/>
            </a:pPr>
            <a:r>
              <a:rPr lang="en-US"/>
              <a:t>Water cups </a:t>
            </a:r>
            <a:endParaRPr/>
          </a:p>
          <a:p>
            <a:pPr marL="0" lvl="0" indent="0" algn="l" rtl="0">
              <a:lnSpc>
                <a:spcPct val="90000"/>
              </a:lnSpc>
              <a:spcBef>
                <a:spcPts val="0"/>
              </a:spcBef>
              <a:spcAft>
                <a:spcPts val="0"/>
              </a:spcAft>
              <a:buSzPts val="2500"/>
              <a:buNone/>
            </a:pPr>
            <a:r>
              <a:rPr lang="en-US"/>
              <a:t>Glue guns</a:t>
            </a:r>
            <a:endParaRPr/>
          </a:p>
          <a:p>
            <a:pPr marL="0" lvl="0" indent="0" algn="l" rtl="0">
              <a:lnSpc>
                <a:spcPct val="90000"/>
              </a:lnSpc>
              <a:spcBef>
                <a:spcPts val="0"/>
              </a:spcBef>
              <a:spcAft>
                <a:spcPts val="0"/>
              </a:spcAft>
              <a:buSzPts val="2500"/>
              <a:buNone/>
            </a:pPr>
            <a:r>
              <a:rPr lang="en-US"/>
              <a:t>Glue gun sticks</a:t>
            </a:r>
            <a:endParaRPr/>
          </a:p>
          <a:p>
            <a:pPr marL="0" lvl="0" indent="0" algn="l" rtl="0">
              <a:lnSpc>
                <a:spcPct val="90000"/>
              </a:lnSpc>
              <a:spcBef>
                <a:spcPts val="0"/>
              </a:spcBef>
              <a:spcAft>
                <a:spcPts val="0"/>
              </a:spcAft>
              <a:buSzPts val="2500"/>
              <a:buNone/>
            </a:pPr>
            <a:r>
              <a:rPr lang="en-US"/>
              <a:t>Tape</a:t>
            </a:r>
            <a:endParaRPr/>
          </a:p>
          <a:p>
            <a:pPr marL="0" lvl="0" indent="0" algn="l" rtl="0">
              <a:lnSpc>
                <a:spcPct val="90000"/>
              </a:lnSpc>
              <a:spcBef>
                <a:spcPts val="0"/>
              </a:spcBef>
              <a:spcAft>
                <a:spcPts val="0"/>
              </a:spcAft>
              <a:buSzPts val="2500"/>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40"/>
          <p:cNvSpPr txBox="1">
            <a:spLocks noGrp="1"/>
          </p:cNvSpPr>
          <p:nvPr>
            <p:ph type="title"/>
          </p:nvPr>
        </p:nvSpPr>
        <p:spPr>
          <a:xfrm>
            <a:off x="-177800" y="25400"/>
            <a:ext cx="13411200" cy="964636"/>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3200"/>
              <a:buNone/>
            </a:pPr>
            <a:r>
              <a:rPr lang="en-US" sz="3600">
                <a:solidFill>
                  <a:schemeClr val="lt1"/>
                </a:solidFill>
              </a:rPr>
              <a:t>Key Question: Who was Hatshepsut and why is she important?</a:t>
            </a:r>
            <a:br>
              <a:rPr lang="en-US" sz="3600">
                <a:solidFill>
                  <a:schemeClr val="lt1"/>
                </a:solidFill>
              </a:rPr>
            </a:br>
            <a:endParaRPr sz="3600">
              <a:solidFill>
                <a:schemeClr val="lt1"/>
              </a:solidFill>
            </a:endParaRPr>
          </a:p>
        </p:txBody>
      </p:sp>
      <p:sp>
        <p:nvSpPr>
          <p:cNvPr id="72" name="Google Shape;72;p40"/>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sz="4000"/>
              <a:t>Slides: 7 - 19</a:t>
            </a:r>
            <a:endParaRPr sz="4000"/>
          </a:p>
          <a:p>
            <a:pPr marL="0" lvl="0" indent="0" algn="l" rtl="0">
              <a:lnSpc>
                <a:spcPct val="50000"/>
              </a:lnSpc>
              <a:spcBef>
                <a:spcPts val="1500"/>
              </a:spcBef>
              <a:spcAft>
                <a:spcPts val="0"/>
              </a:spcAft>
              <a:buSzPts val="3200"/>
              <a:buNone/>
            </a:pPr>
            <a:r>
              <a:rPr lang="en-US" b="0">
                <a:solidFill>
                  <a:schemeClr val="dk1"/>
                </a:solidFill>
              </a:rPr>
              <a:t>-	Students will learn what set Hatshepsut apart from</a:t>
            </a:r>
            <a:endParaRPr b="0">
              <a:solidFill>
                <a:schemeClr val="dk1"/>
              </a:solidFill>
            </a:endParaRPr>
          </a:p>
          <a:p>
            <a:pPr marL="0" lvl="0" indent="457200" algn="l" rtl="0">
              <a:lnSpc>
                <a:spcPct val="50000"/>
              </a:lnSpc>
              <a:spcBef>
                <a:spcPts val="1500"/>
              </a:spcBef>
              <a:spcAft>
                <a:spcPts val="0"/>
              </a:spcAft>
              <a:buSzPts val="3200"/>
              <a:buNone/>
            </a:pPr>
            <a:r>
              <a:rPr lang="en-US" b="0">
                <a:solidFill>
                  <a:schemeClr val="dk1"/>
                </a:solidFill>
              </a:rPr>
              <a:t>other Egyptian pharaohs.</a:t>
            </a:r>
            <a:endParaRPr b="0">
              <a:solidFill>
                <a:schemeClr val="dk1"/>
              </a:solidFill>
            </a:endParaRPr>
          </a:p>
          <a:p>
            <a:pPr marL="0" lvl="0" indent="457200" algn="l" rtl="0">
              <a:lnSpc>
                <a:spcPct val="50000"/>
              </a:lnSpc>
              <a:spcBef>
                <a:spcPts val="1500"/>
              </a:spcBef>
              <a:spcAft>
                <a:spcPts val="0"/>
              </a:spcAft>
              <a:buSzPts val="3200"/>
              <a:buNone/>
            </a:pPr>
            <a:endParaRPr b="0">
              <a:solidFill>
                <a:schemeClr val="dk1"/>
              </a:solidFill>
            </a:endParaRPr>
          </a:p>
          <a:p>
            <a:pPr marL="0" lvl="0" indent="0" algn="l" rtl="0">
              <a:lnSpc>
                <a:spcPct val="50000"/>
              </a:lnSpc>
              <a:spcBef>
                <a:spcPts val="1500"/>
              </a:spcBef>
              <a:spcAft>
                <a:spcPts val="0"/>
              </a:spcAft>
              <a:buSzPts val="3200"/>
              <a:buNone/>
            </a:pPr>
            <a:r>
              <a:rPr lang="en-US" b="0">
                <a:solidFill>
                  <a:schemeClr val="dk1"/>
                </a:solidFill>
              </a:rPr>
              <a:t>-	Students will be introduced to the visual language of </a:t>
            </a:r>
            <a:endParaRPr b="0">
              <a:solidFill>
                <a:schemeClr val="dk1"/>
              </a:solidFill>
            </a:endParaRPr>
          </a:p>
          <a:p>
            <a:pPr marL="457200" lvl="0" indent="0" algn="l" rtl="0">
              <a:lnSpc>
                <a:spcPct val="50000"/>
              </a:lnSpc>
              <a:spcBef>
                <a:spcPts val="1500"/>
              </a:spcBef>
              <a:spcAft>
                <a:spcPts val="0"/>
              </a:spcAft>
              <a:buSzPts val="3200"/>
              <a:buNone/>
            </a:pPr>
            <a:r>
              <a:rPr lang="en-US" b="0">
                <a:solidFill>
                  <a:schemeClr val="dk1"/>
                </a:solidFill>
              </a:rPr>
              <a:t>her mortuary complex and why it is a unique</a:t>
            </a:r>
            <a:endParaRPr b="0">
              <a:solidFill>
                <a:schemeClr val="dk1"/>
              </a:solidFill>
            </a:endParaRPr>
          </a:p>
          <a:p>
            <a:pPr marL="457200" lvl="0" indent="0" algn="l" rtl="0">
              <a:lnSpc>
                <a:spcPct val="50000"/>
              </a:lnSpc>
              <a:spcBef>
                <a:spcPts val="1500"/>
              </a:spcBef>
              <a:spcAft>
                <a:spcPts val="0"/>
              </a:spcAft>
              <a:buSzPts val="3200"/>
              <a:buNone/>
            </a:pPr>
            <a:r>
              <a:rPr lang="en-US" b="0">
                <a:solidFill>
                  <a:schemeClr val="dk1"/>
                </a:solidFill>
              </a:rPr>
              <a:t>memorial to her compared to the pyramids of Old</a:t>
            </a:r>
            <a:endParaRPr b="0">
              <a:solidFill>
                <a:schemeClr val="dk1"/>
              </a:solidFill>
            </a:endParaRPr>
          </a:p>
          <a:p>
            <a:pPr marL="457200" lvl="0" indent="0" algn="l" rtl="0">
              <a:lnSpc>
                <a:spcPct val="50000"/>
              </a:lnSpc>
              <a:spcBef>
                <a:spcPts val="1500"/>
              </a:spcBef>
              <a:spcAft>
                <a:spcPts val="1500"/>
              </a:spcAft>
              <a:buSzPts val="3200"/>
              <a:buNone/>
            </a:pPr>
            <a:r>
              <a:rPr lang="en-US" b="0">
                <a:solidFill>
                  <a:schemeClr val="dk1"/>
                </a:solidFill>
              </a:rPr>
              <a:t>Kingdom pharaohs.</a:t>
            </a:r>
            <a:endParaRPr b="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ga890ef64bd_0_42"/>
          <p:cNvSpPr txBox="1">
            <a:spLocks noGrp="1"/>
          </p:cNvSpPr>
          <p:nvPr>
            <p:ph type="body" idx="2"/>
          </p:nvPr>
        </p:nvSpPr>
        <p:spPr>
          <a:xfrm>
            <a:off x="6498770" y="1447800"/>
            <a:ext cx="4392503" cy="100148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r>
              <a:rPr lang="en-US"/>
              <a:t>Hatshepsut was an Egyptian Pharaoh</a:t>
            </a:r>
            <a:endParaRPr/>
          </a:p>
          <a:p>
            <a:pPr marL="0" lvl="0" indent="0" algn="l" rtl="0">
              <a:lnSpc>
                <a:spcPct val="90000"/>
              </a:lnSpc>
              <a:spcBef>
                <a:spcPts val="1000"/>
              </a:spcBef>
              <a:spcAft>
                <a:spcPts val="0"/>
              </a:spcAft>
              <a:buSzPts val="3200"/>
              <a:buNone/>
            </a:pPr>
            <a:r>
              <a:rPr lang="en-US"/>
              <a:t>A female pharaoh who ruled in the Egyptian New Kingdom  </a:t>
            </a:r>
            <a:endParaRPr/>
          </a:p>
        </p:txBody>
      </p:sp>
      <p:pic>
        <p:nvPicPr>
          <p:cNvPr id="78" name="Google Shape;78;ga890ef64bd_0_42"/>
          <p:cNvPicPr preferRelativeResize="0"/>
          <p:nvPr/>
        </p:nvPicPr>
        <p:blipFill rotWithShape="1">
          <a:blip r:embed="rId3">
            <a:alphaModFix/>
          </a:blip>
          <a:srcRect/>
          <a:stretch/>
        </p:blipFill>
        <p:spPr>
          <a:xfrm>
            <a:off x="1693326" y="1233374"/>
            <a:ext cx="3001951" cy="5477950"/>
          </a:xfrm>
          <a:prstGeom prst="rect">
            <a:avLst/>
          </a:prstGeom>
          <a:noFill/>
          <a:ln w="38100" cap="flat" cmpd="sng">
            <a:solidFill>
              <a:schemeClr val="dk1"/>
            </a:solidFill>
            <a:prstDash val="solid"/>
            <a:round/>
            <a:headEnd type="none" w="sm" len="sm"/>
            <a:tailEnd type="none" w="sm" len="sm"/>
          </a:ln>
        </p:spPr>
      </p:pic>
      <p:sp>
        <p:nvSpPr>
          <p:cNvPr id="79" name="Google Shape;79;ga890ef64bd_0_42"/>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sz="3600">
                <a:solidFill>
                  <a:schemeClr val="lt1"/>
                </a:solidFill>
              </a:rPr>
              <a:t>Who was Hatshepsut and why is she important?</a:t>
            </a:r>
            <a:br>
              <a:rPr lang="en-US" sz="3600">
                <a:solidFill>
                  <a:schemeClr val="lt1"/>
                </a:solidFill>
              </a:rPr>
            </a:br>
            <a:endParaRPr sz="3600">
              <a:solidFill>
                <a:schemeClr val="l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0"/>
          <p:cNvSpPr txBox="1"/>
          <p:nvPr/>
        </p:nvSpPr>
        <p:spPr>
          <a:xfrm>
            <a:off x="4815564" y="5922987"/>
            <a:ext cx="4392503" cy="100148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1800" b="1" i="0" u="none" strike="noStrike" cap="none">
                <a:solidFill>
                  <a:schemeClr val="dk1"/>
                </a:solidFill>
                <a:latin typeface="Calibri"/>
                <a:ea typeface="Calibri"/>
                <a:cs typeface="Calibri"/>
                <a:sym typeface="Calibri"/>
              </a:rPr>
              <a:t>1479 – 1458 BCE</a:t>
            </a:r>
            <a:endParaRPr sz="1400" b="0" i="0" u="none" strike="noStrike" cap="none">
              <a:solidFill>
                <a:srgbClr val="000000"/>
              </a:solidFill>
              <a:latin typeface="Arial"/>
              <a:ea typeface="Arial"/>
              <a:cs typeface="Arial"/>
              <a:sym typeface="Arial"/>
            </a:endParaRPr>
          </a:p>
        </p:txBody>
      </p:sp>
      <p:sp>
        <p:nvSpPr>
          <p:cNvPr id="85" name="Google Shape;85;p10"/>
          <p:cNvSpPr txBox="1"/>
          <p:nvPr/>
        </p:nvSpPr>
        <p:spPr>
          <a:xfrm>
            <a:off x="6528933" y="2101168"/>
            <a:ext cx="3732668" cy="142943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000090"/>
                </a:solidFill>
                <a:latin typeface="Calibri"/>
                <a:ea typeface="Calibri"/>
                <a:cs typeface="Calibri"/>
                <a:sym typeface="Calibri"/>
              </a:rPr>
              <a:t>This statue of </a:t>
            </a:r>
            <a:r>
              <a:rPr lang="en-US" sz="3200" b="1">
                <a:solidFill>
                  <a:srgbClr val="000090"/>
                </a:solidFill>
                <a:latin typeface="Calibri"/>
                <a:ea typeface="Calibri"/>
                <a:cs typeface="Calibri"/>
                <a:sym typeface="Calibri"/>
              </a:rPr>
              <a:t>Hatshepsut</a:t>
            </a:r>
            <a:r>
              <a:rPr lang="en-US" sz="3200" b="1" i="0" u="none" strike="noStrike" cap="none">
                <a:solidFill>
                  <a:srgbClr val="000090"/>
                </a:solidFill>
                <a:latin typeface="Calibri"/>
                <a:ea typeface="Calibri"/>
                <a:cs typeface="Calibri"/>
                <a:sym typeface="Calibri"/>
              </a:rPr>
              <a:t> is nearly 9’ tall and made of granite stone. </a:t>
            </a:r>
            <a:endParaRPr sz="1400" b="0" i="0" u="none" strike="noStrike" cap="none">
              <a:solidFill>
                <a:srgbClr val="000000"/>
              </a:solidFill>
              <a:latin typeface="Arial"/>
              <a:ea typeface="Arial"/>
              <a:cs typeface="Arial"/>
              <a:sym typeface="Arial"/>
            </a:endParaRPr>
          </a:p>
        </p:txBody>
      </p:sp>
      <p:sp>
        <p:nvSpPr>
          <p:cNvPr id="86" name="Google Shape;86;p10"/>
          <p:cNvSpPr txBox="1">
            <a:spLocks noGrp="1"/>
          </p:cNvSpPr>
          <p:nvPr>
            <p:ph type="title"/>
          </p:nvPr>
        </p:nvSpPr>
        <p:spPr>
          <a:xfrm>
            <a:off x="76200" y="166688"/>
            <a:ext cx="12115800" cy="798512"/>
          </a:xfrm>
          <a:prstGeom prst="rect">
            <a:avLst/>
          </a:prstGeom>
          <a:noFill/>
          <a:ln>
            <a:noFill/>
          </a:ln>
        </p:spPr>
        <p:txBody>
          <a:bodyPr spcFirstLastPara="1" wrap="square" lIns="91425" tIns="45700" rIns="91425" bIns="45700" anchor="t" anchorCtr="0">
            <a:noAutofit/>
          </a:bodyPr>
          <a:lstStyle/>
          <a:p>
            <a:pPr marL="457200" lvl="0" indent="-228600" algn="ctr" rtl="0">
              <a:lnSpc>
                <a:spcPct val="90000"/>
              </a:lnSpc>
              <a:spcBef>
                <a:spcPts val="1000"/>
              </a:spcBef>
              <a:spcAft>
                <a:spcPts val="0"/>
              </a:spcAft>
              <a:buSzPts val="3200"/>
              <a:buNone/>
            </a:pPr>
            <a:r>
              <a:rPr lang="en-US">
                <a:solidFill>
                  <a:schemeClr val="lt1"/>
                </a:solidFill>
              </a:rPr>
              <a:t>Class Discussion</a:t>
            </a:r>
            <a:endParaRPr>
              <a:solidFill>
                <a:schemeClr val="lt1"/>
              </a:solidFill>
            </a:endParaRPr>
          </a:p>
        </p:txBody>
      </p:sp>
      <p:pic>
        <p:nvPicPr>
          <p:cNvPr id="87" name="Google Shape;87;p10"/>
          <p:cNvPicPr preferRelativeResize="0"/>
          <p:nvPr/>
        </p:nvPicPr>
        <p:blipFill rotWithShape="1">
          <a:blip r:embed="rId3">
            <a:alphaModFix/>
          </a:blip>
          <a:srcRect/>
          <a:stretch/>
        </p:blipFill>
        <p:spPr>
          <a:xfrm>
            <a:off x="1693326" y="1233374"/>
            <a:ext cx="3001951" cy="5477950"/>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3891</Words>
  <Application>Microsoft Office PowerPoint</Application>
  <PresentationFormat>Widescreen</PresentationFormat>
  <Paragraphs>336</Paragraphs>
  <Slides>52</Slides>
  <Notes>52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Calibri</vt:lpstr>
      <vt:lpstr>Noto Sans Symbols</vt:lpstr>
      <vt:lpstr>Arial</vt:lpstr>
      <vt:lpstr>Roboto</vt:lpstr>
      <vt:lpstr>Office Theme</vt:lpstr>
      <vt:lpstr>PowerPoint Presentation</vt:lpstr>
      <vt:lpstr>Sixth Grade Unit: Create a Memorial Inspired by Queen Hatshepsut </vt:lpstr>
      <vt:lpstr>Organization of Unit</vt:lpstr>
      <vt:lpstr>Standards</vt:lpstr>
      <vt:lpstr>Vocabulary</vt:lpstr>
      <vt:lpstr>Student Project Materials Needed </vt:lpstr>
      <vt:lpstr>Key Question: Who was Hatshepsut and why is she important? </vt:lpstr>
      <vt:lpstr>Who was Hatshepsut and why is she important? </vt:lpstr>
      <vt:lpstr>Class Discussion</vt:lpstr>
      <vt:lpstr>Class Discussion</vt:lpstr>
      <vt:lpstr>Discussion Summary</vt:lpstr>
      <vt:lpstr>Who was Hatshepsut and why is she important? </vt:lpstr>
      <vt:lpstr>Who was Hatshepsut and why is she important? </vt:lpstr>
      <vt:lpstr>Who was Hatshepsut and why is she important? </vt:lpstr>
      <vt:lpstr>Who was Hatshepsut and why is she important? </vt:lpstr>
      <vt:lpstr>Who was Hatshepsut and why is she important? </vt:lpstr>
      <vt:lpstr>Who was Hatshepsut and why is she important? </vt:lpstr>
      <vt:lpstr>Who was Hatshepsut and why is she important? </vt:lpstr>
      <vt:lpstr>Who was Hatshepsut and why is she important? </vt:lpstr>
      <vt:lpstr>Key Question: How  do architectural elements and principles of design communicate?</vt:lpstr>
      <vt:lpstr>How  do architecture and design communicate?</vt:lpstr>
      <vt:lpstr>How  do architecture and design communicate?</vt:lpstr>
      <vt:lpstr>Architectural Elements</vt:lpstr>
      <vt:lpstr>Architectural Elements</vt:lpstr>
      <vt:lpstr>Architectural Elements</vt:lpstr>
      <vt:lpstr>Architectural Elements</vt:lpstr>
      <vt:lpstr>Architectural Elements </vt:lpstr>
      <vt:lpstr>Architectural Elements</vt:lpstr>
      <vt:lpstr>Architectural Elements</vt:lpstr>
      <vt:lpstr>PowerPoint Presentation</vt:lpstr>
      <vt:lpstr>Principles of Design</vt:lpstr>
      <vt:lpstr>Principles of Design</vt:lpstr>
      <vt:lpstr>Principles of Design</vt:lpstr>
      <vt:lpstr>Principles of Design</vt:lpstr>
      <vt:lpstr>Principles of Design</vt:lpstr>
      <vt:lpstr>Principles of Design</vt:lpstr>
      <vt:lpstr>Principles of Design</vt:lpstr>
      <vt:lpstr>Principles of Design</vt:lpstr>
      <vt:lpstr>Key Question: Who is worth remembering and why?</vt:lpstr>
      <vt:lpstr>Class Discussion</vt:lpstr>
      <vt:lpstr>Your Hero</vt:lpstr>
      <vt:lpstr>Student Project: Create Your Own Memorial</vt:lpstr>
      <vt:lpstr>Student Project: Create Your Own Memorial</vt:lpstr>
      <vt:lpstr>Worksheet</vt:lpstr>
      <vt:lpstr>Student Project: Create Your Own Memorial</vt:lpstr>
      <vt:lpstr>Student Project: Create Your Own Memorial</vt:lpstr>
      <vt:lpstr>Examples</vt:lpstr>
      <vt:lpstr>Student Project: Create Your Own Memorial</vt:lpstr>
      <vt:lpstr>Gallery Walk</vt:lpstr>
      <vt:lpstr>Use the Project Rubric to Assess Student Project   </vt:lpstr>
      <vt:lpstr>Distance Learning Accommodations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Jessica Mapes</cp:lastModifiedBy>
  <cp:revision>1</cp:revision>
  <dcterms:created xsi:type="dcterms:W3CDTF">2019-11-15T18:15:52Z</dcterms:created>
  <dcterms:modified xsi:type="dcterms:W3CDTF">2021-06-18T20:13:38Z</dcterms:modified>
</cp:coreProperties>
</file>