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jUJPQ17GHWbYhymvN/9/i/tQoC7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1.pxfuel.com/preview/618/828/956/acoustic-guitar-guitar-musical-instrument-music.jpg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0.pxfuel.com/preview/397/230/566/floor-people-woman-dancing.jpg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1.pxfuel.com/preview/737/511/737/still-items-things-picture-frames-wood.jpg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1.pxfuel.com/preview/1008/874/360/fabric-swatches-colorful-sample-cloth-textile.jpg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1.pxfuel.com/preview/558/648/989/clapper-board-clapper-movie-film.jpg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xfuel.com/en/free-photo-jecry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0.pxfuel.com/preview/118/109/114/act-arts-audience-backdrop.jpg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Welcome to Module 12: Leadership in Arts Education. This is part of Creativity at the Core, a project of the CCSESA Arts Initiative. Thank you to the Los Angeles and Riverside County Office of Education for the development of the module. </a:t>
            </a:r>
            <a:endParaRPr/>
          </a:p>
        </p:txBody>
      </p:sp>
      <p:sp>
        <p:nvSpPr>
          <p:cNvPr id="47" name="Google Shape;4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If you found this, the module is for YOU! Regardless of where you are on your arts education leadership path, you’ll find something </a:t>
            </a:r>
            <a:r>
              <a:rPr lang="en-US"/>
              <a:t>beneficial.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PC: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https://p1.pxfuel.com/preview/618/828/956/acoustic-guitar-guitar-musical-instrument-music.jpg</a:t>
            </a:r>
            <a:r>
              <a:rPr lang="en-US"/>
              <a:t> </a:t>
            </a:r>
            <a:endParaRPr/>
          </a:p>
        </p:txBody>
      </p:sp>
      <p:sp>
        <p:nvSpPr>
          <p:cNvPr id="52" name="Google Shape;5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We are so glad you are here!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PC: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https://p0.pxfuel.com/preview/397/230/566/floor-people-woman-dancing.jpg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The module was developed to be accessible and chunked into digestible segments.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PC: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https://p1.pxfuel.com/preview/737/511/737/still-items-things-picture-frames-wood.jpg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There are several sections to fully </a:t>
            </a:r>
            <a:r>
              <a:rPr lang="en-US"/>
              <a:t>address</a:t>
            </a:r>
            <a:r>
              <a:rPr lang="en-US"/>
              <a:t> leadership in arts education. Each section was developed by a statewide leader and are rich in content and resources.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PC: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https://p1.pxfuel.com/preview/1008/874/360/fabric-swatches-colorful-sample-cloth-textile.jpg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We are excited to share these inspirational videos with you. Learn how others successfully supported arts education in California. Share them on social media, use them to open a meeting, or just “take five” and be inspired yourself.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PC: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https://p1.pxfuel.com/preview/558/648/989/clapper-board-clapper-movie-film.jpg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The </a:t>
            </a:r>
            <a:r>
              <a:rPr lang="en-US"/>
              <a:t>presentation</a:t>
            </a:r>
            <a:r>
              <a:rPr lang="en-US"/>
              <a:t> is an overview of all the sections.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PC: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https://www.pxfuel.com/en/free-photo-jecry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There are several components that make up Module 12! Please visit the Resources and Downloads.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PC: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https://p0.pxfuel.com/preview/118/109/114/act-arts-audience-backdrop.jpg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Reach out to Jeannine, Louisa, your county arts lead, or CCSESA Arts if you have any questions! Thanks. </a:t>
            </a:r>
            <a:endParaRPr/>
          </a:p>
        </p:txBody>
      </p:sp>
      <p:sp>
        <p:nvSpPr>
          <p:cNvPr id="109" name="Google Shape;10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1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2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2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13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13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14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14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15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15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type="title"/>
          </p:nvPr>
        </p:nvSpPr>
        <p:spPr>
          <a:xfrm>
            <a:off x="734000" y="1013067"/>
            <a:ext cx="8143500" cy="5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734000" y="1805267"/>
            <a:ext cx="3804900" cy="45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●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00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○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000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■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000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●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00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○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000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■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000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●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00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○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000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■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16"/>
          <p:cNvSpPr txBox="1"/>
          <p:nvPr>
            <p:ph idx="2" type="body"/>
          </p:nvPr>
        </p:nvSpPr>
        <p:spPr>
          <a:xfrm>
            <a:off x="5072630" y="1805267"/>
            <a:ext cx="3804900" cy="45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●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00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○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000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■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000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●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000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○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000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■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000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●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00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○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000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■"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11128333" y="6251533"/>
            <a:ext cx="758700" cy="60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6" name="Google Shape;36;p16"/>
          <p:cNvGrpSpPr/>
          <p:nvPr/>
        </p:nvGrpSpPr>
        <p:grpSpPr>
          <a:xfrm>
            <a:off x="9283869" y="0"/>
            <a:ext cx="2603023" cy="6857818"/>
            <a:chOff x="6963076" y="0"/>
            <a:chExt cx="1952316" cy="5143492"/>
          </a:xfrm>
        </p:grpSpPr>
        <p:sp>
          <p:nvSpPr>
            <p:cNvPr id="37" name="Google Shape;37;p16"/>
            <p:cNvSpPr/>
            <p:nvPr/>
          </p:nvSpPr>
          <p:spPr>
            <a:xfrm>
              <a:off x="6963076" y="3274552"/>
              <a:ext cx="359208" cy="1868940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21600" y="0"/>
                  </a:lnTo>
                  <a:lnTo>
                    <a:pt x="0" y="753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0925" lIns="60925" spcFirstLastPara="1" rIns="60925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16"/>
            <p:cNvSpPr/>
            <p:nvPr/>
          </p:nvSpPr>
          <p:spPr>
            <a:xfrm>
              <a:off x="6963076" y="977835"/>
              <a:ext cx="359208" cy="43999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401"/>
                  </a:lnTo>
                  <a:lnTo>
                    <a:pt x="21600" y="0"/>
                  </a:lnTo>
                  <a:lnTo>
                    <a:pt x="0" y="319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0925" lIns="60925" spcFirstLastPara="1" rIns="60925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16"/>
            <p:cNvSpPr/>
            <p:nvPr/>
          </p:nvSpPr>
          <p:spPr>
            <a:xfrm>
              <a:off x="6963076" y="1"/>
              <a:ext cx="359208" cy="9541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012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0925" lIns="60925" spcFirstLastPara="1" rIns="60925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16"/>
            <p:cNvSpPr/>
            <p:nvPr/>
          </p:nvSpPr>
          <p:spPr>
            <a:xfrm>
              <a:off x="7415771" y="1034367"/>
              <a:ext cx="837702" cy="296254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07"/>
                  </a:lnTo>
                  <a:lnTo>
                    <a:pt x="0" y="21600"/>
                  </a:lnTo>
                  <a:lnTo>
                    <a:pt x="21600" y="20492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0925" lIns="60925" spcFirstLastPara="1" rIns="60925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6"/>
            <p:cNvSpPr/>
            <p:nvPr/>
          </p:nvSpPr>
          <p:spPr>
            <a:xfrm>
              <a:off x="7415771" y="0"/>
              <a:ext cx="837702" cy="109204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596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0925" lIns="60925" spcFirstLastPara="1" rIns="60925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16"/>
            <p:cNvSpPr/>
            <p:nvPr/>
          </p:nvSpPr>
          <p:spPr>
            <a:xfrm>
              <a:off x="8346880" y="1552004"/>
              <a:ext cx="568512" cy="11402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9647"/>
                  </a:lnTo>
                  <a:lnTo>
                    <a:pt x="21600" y="0"/>
                  </a:lnTo>
                  <a:lnTo>
                    <a:pt x="0" y="1953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0925" lIns="60925" spcFirstLastPara="1" rIns="60925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16"/>
            <p:cNvSpPr/>
            <p:nvPr/>
          </p:nvSpPr>
          <p:spPr>
            <a:xfrm>
              <a:off x="8346880" y="4574477"/>
              <a:ext cx="568512" cy="568998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3912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0925" lIns="60925" spcFirstLastPara="1" rIns="60925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16"/>
            <p:cNvSpPr/>
            <p:nvPr/>
          </p:nvSpPr>
          <p:spPr>
            <a:xfrm>
              <a:off x="8346880" y="2682241"/>
              <a:ext cx="568512" cy="190225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70"/>
                  </a:lnTo>
                  <a:lnTo>
                    <a:pt x="0" y="21600"/>
                  </a:lnTo>
                  <a:lnTo>
                    <a:pt x="21600" y="2042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0925" lIns="60925" spcFirstLastPara="1" rIns="60925" wrap="square" tIns="609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hyperlink" Target="mailto:Flores_Jeannine@lacoe.edu" TargetMode="External"/><Relationship Id="rId9" Type="http://schemas.openxmlformats.org/officeDocument/2006/relationships/image" Target="../media/image15.png"/><Relationship Id="rId5" Type="http://schemas.openxmlformats.org/officeDocument/2006/relationships/image" Target="../media/image3.jpg"/><Relationship Id="rId6" Type="http://schemas.openxmlformats.org/officeDocument/2006/relationships/hyperlink" Target="mailto:LHiggins@rcoe.us" TargetMode="External"/><Relationship Id="rId7" Type="http://schemas.openxmlformats.org/officeDocument/2006/relationships/image" Target="../media/image2.png"/><Relationship Id="rId8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"/>
          <p:cNvSpPr txBox="1"/>
          <p:nvPr/>
        </p:nvSpPr>
        <p:spPr>
          <a:xfrm>
            <a:off x="7257800" y="2398325"/>
            <a:ext cx="3300000" cy="16008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b="1" i="0" lang="en-US" sz="4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Tutorial </a:t>
            </a:r>
            <a:r>
              <a:rPr b="1" i="0" lang="en-US" sz="4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of</a:t>
            </a:r>
            <a:r>
              <a:rPr b="1" i="0" lang="en-US" sz="4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Module 12</a:t>
            </a:r>
            <a:endParaRPr b="1" i="0" sz="4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Tutorial Audience</a:t>
            </a:r>
            <a:endParaRPr/>
          </a:p>
        </p:txBody>
      </p:sp>
      <p:sp>
        <p:nvSpPr>
          <p:cNvPr id="55" name="Google Shape;55;p2"/>
          <p:cNvSpPr txBox="1"/>
          <p:nvPr>
            <p:ph idx="1" type="body"/>
          </p:nvPr>
        </p:nvSpPr>
        <p:spPr>
          <a:xfrm>
            <a:off x="1300875" y="2518875"/>
            <a:ext cx="4627200" cy="38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73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County Level Administrators</a:t>
            </a:r>
            <a:endParaRPr/>
          </a:p>
          <a:p>
            <a:pPr indent="-3873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District Level Administrators</a:t>
            </a:r>
            <a:endParaRPr/>
          </a:p>
          <a:p>
            <a:pPr indent="-3873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District VAPA Leads</a:t>
            </a:r>
            <a:endParaRPr/>
          </a:p>
          <a:p>
            <a:pPr indent="-3873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VAPA Chairpersons</a:t>
            </a:r>
            <a:endParaRPr/>
          </a:p>
          <a:p>
            <a:pPr indent="-3873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School Site Principals</a:t>
            </a:r>
            <a:endParaRPr/>
          </a:p>
        </p:txBody>
      </p:sp>
      <p:sp>
        <p:nvSpPr>
          <p:cNvPr id="56" name="Google Shape;56;p2"/>
          <p:cNvSpPr txBox="1"/>
          <p:nvPr>
            <p:ph idx="2" type="body"/>
          </p:nvPr>
        </p:nvSpPr>
        <p:spPr>
          <a:xfrm>
            <a:off x="1300875" y="1447800"/>
            <a:ext cx="57927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/>
              <a:t>Administrators at these levels:</a:t>
            </a:r>
            <a:endParaRPr/>
          </a:p>
        </p:txBody>
      </p:sp>
      <p:pic>
        <p:nvPicPr>
          <p:cNvPr id="57" name="Google Shape;5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95450" y="1447800"/>
            <a:ext cx="3091975" cy="4637977"/>
          </a:xfrm>
          <a:prstGeom prst="rect">
            <a:avLst/>
          </a:prstGeom>
          <a:noFill/>
          <a:ln cap="flat" cmpd="sng" w="762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Module Purpose</a:t>
            </a:r>
            <a:endParaRPr/>
          </a:p>
        </p:txBody>
      </p:sp>
      <p:sp>
        <p:nvSpPr>
          <p:cNvPr id="63" name="Google Shape;63;p3"/>
          <p:cNvSpPr txBox="1"/>
          <p:nvPr>
            <p:ph idx="1" type="body"/>
          </p:nvPr>
        </p:nvSpPr>
        <p:spPr>
          <a:xfrm>
            <a:off x="908675" y="2024525"/>
            <a:ext cx="6857100" cy="41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300"/>
              <a:t>The intent of Module 12: Leadership in Arts Education is to provide a ‘go-to’ resource for administrators to learn how to build a sustainable arts education program and support their general and arts specialist teachers. </a:t>
            </a:r>
            <a:endParaRPr sz="23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 sz="23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300"/>
              <a:t>The sections address advocacy, strategic planning, partnerships, arts integration, cultural responsiveness, equity, evaluating arts programming, understanding the </a:t>
            </a:r>
            <a:r>
              <a:rPr i="1" lang="en-US" sz="2300"/>
              <a:t>California Arts E</a:t>
            </a:r>
            <a:r>
              <a:rPr i="1" lang="en-US" sz="2300"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ducation Framework </a:t>
            </a:r>
            <a:r>
              <a:rPr lang="en-US" sz="2300"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and </a:t>
            </a:r>
            <a:r>
              <a:rPr i="1" lang="en-US" sz="2300"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California Arts Standards</a:t>
            </a:r>
            <a:r>
              <a:rPr i="1" lang="en-US" sz="2300"/>
              <a:t> for Public Schools</a:t>
            </a:r>
            <a:r>
              <a:rPr lang="en-US" sz="2300"/>
              <a:t>, and learning about program sustainability. This module includes multiple PowerPoints and videos that can be a self-paced course or used to train others.</a:t>
            </a:r>
            <a:endParaRPr sz="23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 sz="1800"/>
          </a:p>
        </p:txBody>
      </p:sp>
      <p:sp>
        <p:nvSpPr>
          <p:cNvPr id="64" name="Google Shape;64;p3"/>
          <p:cNvSpPr txBox="1"/>
          <p:nvPr>
            <p:ph idx="2" type="body"/>
          </p:nvPr>
        </p:nvSpPr>
        <p:spPr>
          <a:xfrm>
            <a:off x="1300799" y="10444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/>
              <a:t>Module 12: Leadership in Arts Education </a:t>
            </a:r>
            <a:endParaRPr/>
          </a:p>
        </p:txBody>
      </p:sp>
      <p:pic>
        <p:nvPicPr>
          <p:cNvPr id="65" name="Google Shape;65;p3"/>
          <p:cNvPicPr preferRelativeResize="0"/>
          <p:nvPr/>
        </p:nvPicPr>
        <p:blipFill rotWithShape="1">
          <a:blip r:embed="rId3">
            <a:alphaModFix/>
          </a:blip>
          <a:srcRect b="0" l="2052" r="2052" t="0"/>
          <a:stretch/>
        </p:blipFill>
        <p:spPr>
          <a:xfrm>
            <a:off x="8107150" y="2466025"/>
            <a:ext cx="3729551" cy="2495925"/>
          </a:xfrm>
          <a:prstGeom prst="rect">
            <a:avLst/>
          </a:prstGeom>
          <a:noFill/>
          <a:ln cap="flat" cmpd="sng" w="76200">
            <a:solidFill>
              <a:srgbClr val="EAD1DC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Materials Needed</a:t>
            </a:r>
            <a:endParaRPr/>
          </a:p>
        </p:txBody>
      </p:sp>
      <p:sp>
        <p:nvSpPr>
          <p:cNvPr id="71" name="Google Shape;71;p4"/>
          <p:cNvSpPr txBox="1"/>
          <p:nvPr>
            <p:ph idx="1" type="body"/>
          </p:nvPr>
        </p:nvSpPr>
        <p:spPr>
          <a:xfrm>
            <a:off x="6331125" y="2797800"/>
            <a:ext cx="58608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Committing to various chunks of time for:</a:t>
            </a:r>
            <a:br>
              <a:rPr lang="en-US"/>
            </a:br>
            <a:br>
              <a:rPr lang="en-US"/>
            </a:br>
            <a:r>
              <a:rPr lang="en-US"/>
              <a:t>Content PowerPoints &amp; Webinars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(approx. 15 minutes each)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Take Five for Arts Ed Videos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(each approx. 5 minutes long)</a:t>
            </a:r>
            <a:endParaRPr/>
          </a:p>
        </p:txBody>
      </p:sp>
      <p:sp>
        <p:nvSpPr>
          <p:cNvPr id="72" name="Google Shape;72;p4"/>
          <p:cNvSpPr txBox="1"/>
          <p:nvPr>
            <p:ph idx="2" type="body"/>
          </p:nvPr>
        </p:nvSpPr>
        <p:spPr>
          <a:xfrm>
            <a:off x="6331124" y="1587213"/>
            <a:ext cx="47841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/>
              <a:t>All you need is…	</a:t>
            </a:r>
            <a:endParaRPr/>
          </a:p>
        </p:txBody>
      </p:sp>
      <p:pic>
        <p:nvPicPr>
          <p:cNvPr id="73" name="Google Shape;7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391850"/>
            <a:ext cx="5880975" cy="3922804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Module Overview of Key Topics</a:t>
            </a:r>
            <a:endParaRPr/>
          </a:p>
        </p:txBody>
      </p:sp>
      <p:sp>
        <p:nvSpPr>
          <p:cNvPr id="79" name="Google Shape;79;p5"/>
          <p:cNvSpPr txBox="1"/>
          <p:nvPr>
            <p:ph idx="1" type="body"/>
          </p:nvPr>
        </p:nvSpPr>
        <p:spPr>
          <a:xfrm>
            <a:off x="4370450" y="1072025"/>
            <a:ext cx="7328700" cy="4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This module is divided into seven sections.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Section 1: Leadership in Arts Education Overview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Section 2: An Administrator’s Guide to Arts Advocacy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Section 3: Cultural Responsiveness in Arts Education 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Section 4: Arts Integration Leadership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Section 5: Arts Partnerships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US" sz="2000"/>
            </a:br>
            <a:r>
              <a:rPr lang="en-US" sz="2000"/>
              <a:t>Section 6: Leadership Development through Creative Action Planning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Section 7: Take Five for Arts Ed</a:t>
            </a:r>
            <a:endParaRPr sz="2000"/>
          </a:p>
        </p:txBody>
      </p:sp>
      <p:pic>
        <p:nvPicPr>
          <p:cNvPr id="80" name="Google Shape;8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117036"/>
            <a:ext cx="4065650" cy="5419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Take Five for Arts Ed</a:t>
            </a:r>
            <a:endParaRPr/>
          </a:p>
        </p:txBody>
      </p:sp>
      <p:sp>
        <p:nvSpPr>
          <p:cNvPr id="86" name="Google Shape;86;p6"/>
          <p:cNvSpPr txBox="1"/>
          <p:nvPr>
            <p:ph idx="1" type="body"/>
          </p:nvPr>
        </p:nvSpPr>
        <p:spPr>
          <a:xfrm>
            <a:off x="1300800" y="1792825"/>
            <a:ext cx="95904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b="1" lang="en-US"/>
              <a:t>Take Five for Arts Ed</a:t>
            </a:r>
            <a:r>
              <a:rPr lang="en-US"/>
              <a:t> is an inspirational space for leaders and an important component of </a:t>
            </a:r>
            <a:r>
              <a:rPr i="1" lang="en-US"/>
              <a:t>Creativity at the Core Module 12: Leadership in Arts Education</a:t>
            </a:r>
            <a:r>
              <a:rPr lang="en-US"/>
              <a:t>. The video series highlights school arts leaders in diverse settings across the state. The videos are about FIVE minutes long and answer FIVE questions. </a:t>
            </a:r>
            <a:r>
              <a:rPr lang="en-US"/>
              <a:t> The video assets are linked below and are a resource for Module 12.</a:t>
            </a:r>
            <a:endParaRPr/>
          </a:p>
        </p:txBody>
      </p:sp>
      <p:pic>
        <p:nvPicPr>
          <p:cNvPr id="87" name="Google Shape;8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099" y="364925"/>
            <a:ext cx="1849122" cy="13539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6"/>
          <p:cNvSpPr txBox="1"/>
          <p:nvPr/>
        </p:nvSpPr>
        <p:spPr>
          <a:xfrm rot="-363241">
            <a:off x="275255" y="1031623"/>
            <a:ext cx="4537003" cy="5234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See the Playlist in the Resources!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84050" y="3870500"/>
            <a:ext cx="3379176" cy="1901251"/>
          </a:xfrm>
          <a:prstGeom prst="rect">
            <a:avLst/>
          </a:prstGeom>
          <a:noFill/>
          <a:ln cap="flat" cmpd="sng" w="38100">
            <a:solidFill>
              <a:srgbClr val="00009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0" name="Google Shape;90;p6"/>
          <p:cNvSpPr txBox="1"/>
          <p:nvPr/>
        </p:nvSpPr>
        <p:spPr>
          <a:xfrm>
            <a:off x="260300" y="4919800"/>
            <a:ext cx="5893200" cy="169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What is the first arts experience you remember?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What is your favorite art form? Why?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Why do you value the Arts for students?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How are you making a place for the Arts in your sphere of influence?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What advice would you give an upcoming leader (site, district, county, organization)  in arts education?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Presentation Chart</a:t>
            </a:r>
            <a:endParaRPr/>
          </a:p>
        </p:txBody>
      </p:sp>
      <p:pic>
        <p:nvPicPr>
          <p:cNvPr id="96" name="Google Shape;9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425" y="732600"/>
            <a:ext cx="1507900" cy="144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7"/>
          <p:cNvPicPr preferRelativeResize="0"/>
          <p:nvPr/>
        </p:nvPicPr>
        <p:blipFill rotWithShape="1">
          <a:blip r:embed="rId4">
            <a:alphaModFix/>
          </a:blip>
          <a:srcRect b="8630" l="0" r="1058" t="-8630"/>
          <a:stretch/>
        </p:blipFill>
        <p:spPr>
          <a:xfrm>
            <a:off x="3838125" y="634725"/>
            <a:ext cx="7222075" cy="558857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7"/>
          <p:cNvSpPr txBox="1"/>
          <p:nvPr/>
        </p:nvSpPr>
        <p:spPr>
          <a:xfrm>
            <a:off x="425575" y="2656150"/>
            <a:ext cx="2462100" cy="30939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Visit the Presentation Template for a complete overview of Module 12: Leadership in Arts Education. It is available under the downloads. 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>
                <a:solidFill>
                  <a:schemeClr val="lt1"/>
                </a:solidFill>
              </a:rPr>
              <a:t>Content Outline, </a:t>
            </a:r>
            <a:r>
              <a:rPr lang="en-US"/>
              <a:t>Handouts, &amp; Resources</a:t>
            </a:r>
            <a:endParaRPr/>
          </a:p>
        </p:txBody>
      </p:sp>
      <p:sp>
        <p:nvSpPr>
          <p:cNvPr id="104" name="Google Shape;104;p8"/>
          <p:cNvSpPr txBox="1"/>
          <p:nvPr>
            <p:ph idx="1" type="body"/>
          </p:nvPr>
        </p:nvSpPr>
        <p:spPr>
          <a:xfrm>
            <a:off x="1241675" y="1777900"/>
            <a:ext cx="5265900" cy="49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100"/>
              <a:buChar char="❖"/>
            </a:pPr>
            <a:r>
              <a:rPr lang="en-US" sz="2100">
                <a:solidFill>
                  <a:srgbClr val="000090"/>
                </a:solidFill>
              </a:rPr>
              <a:t>Administrator’s </a:t>
            </a:r>
            <a:r>
              <a:rPr lang="en-US" sz="2100">
                <a:solidFill>
                  <a:srgbClr val="000090"/>
                </a:solidFill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Checklist</a:t>
            </a:r>
            <a:endParaRPr sz="2100">
              <a:solidFill>
                <a:srgbClr val="000090"/>
              </a:solidFill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100"/>
              <a:buChar char="❖"/>
            </a:pPr>
            <a:r>
              <a:rPr lang="en-US" sz="2100">
                <a:solidFill>
                  <a:srgbClr val="000090"/>
                </a:solidFill>
              </a:rPr>
              <a:t>Administrator Observation Tool</a:t>
            </a:r>
            <a:endParaRPr sz="2100">
              <a:solidFill>
                <a:srgbClr val="000090"/>
              </a:solidFill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100"/>
              <a:buChar char="❖"/>
            </a:pPr>
            <a:r>
              <a:rPr lang="en-US" sz="2100">
                <a:solidFill>
                  <a:srgbClr val="000090"/>
                </a:solidFill>
              </a:rPr>
              <a:t>Funding &amp; LCAP Self-Assessment Tool</a:t>
            </a:r>
            <a:endParaRPr sz="2100">
              <a:solidFill>
                <a:srgbClr val="000090"/>
              </a:solidFill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100"/>
              <a:buChar char="❖"/>
            </a:pPr>
            <a:r>
              <a:rPr lang="en-US" sz="2100">
                <a:solidFill>
                  <a:srgbClr val="000090"/>
                </a:solidFill>
              </a:rPr>
              <a:t>Arts Integration Handout</a:t>
            </a:r>
            <a:endParaRPr sz="2100">
              <a:solidFill>
                <a:srgbClr val="000090"/>
              </a:solidFill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100"/>
              <a:buChar char="❖"/>
            </a:pPr>
            <a:r>
              <a:rPr lang="en-US" sz="2100">
                <a:solidFill>
                  <a:srgbClr val="000090"/>
                </a:solidFill>
              </a:rPr>
              <a:t>Arts Advocacy Handout </a:t>
            </a:r>
            <a:endParaRPr sz="2100">
              <a:solidFill>
                <a:srgbClr val="000090"/>
              </a:solidFill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100"/>
              <a:buChar char="❖"/>
            </a:pPr>
            <a:r>
              <a:rPr lang="en-US" sz="2100">
                <a:solidFill>
                  <a:srgbClr val="000090"/>
                </a:solidFill>
              </a:rPr>
              <a:t>Overview Content Outline </a:t>
            </a:r>
            <a:endParaRPr sz="2100">
              <a:solidFill>
                <a:srgbClr val="000090"/>
              </a:solidFill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100"/>
              <a:buChar char="❖"/>
            </a:pPr>
            <a:r>
              <a:rPr lang="en-US" sz="2100">
                <a:solidFill>
                  <a:srgbClr val="000090"/>
                </a:solidFill>
              </a:rPr>
              <a:t>Take Five for Arts Ed Videos </a:t>
            </a:r>
            <a:endParaRPr sz="2100">
              <a:solidFill>
                <a:srgbClr val="000090"/>
              </a:solidFill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2100"/>
              <a:buChar char="❖"/>
            </a:pPr>
            <a:r>
              <a:rPr lang="en-US" sz="2100">
                <a:solidFill>
                  <a:srgbClr val="000090"/>
                </a:solidFill>
              </a:rPr>
              <a:t>Content Webinars &amp; PowerPoints</a:t>
            </a:r>
            <a:endParaRPr sz="2100">
              <a:solidFill>
                <a:srgbClr val="000090"/>
              </a:solidFill>
            </a:endParaRPr>
          </a:p>
        </p:txBody>
      </p:sp>
      <p:sp>
        <p:nvSpPr>
          <p:cNvPr id="105" name="Google Shape;105;p8"/>
          <p:cNvSpPr txBox="1"/>
          <p:nvPr>
            <p:ph idx="2" type="body"/>
          </p:nvPr>
        </p:nvSpPr>
        <p:spPr>
          <a:xfrm>
            <a:off x="1241674" y="11123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/>
              <a:t>Here’s what you have access to:</a:t>
            </a:r>
            <a:endParaRPr/>
          </a:p>
        </p:txBody>
      </p:sp>
      <p:pic>
        <p:nvPicPr>
          <p:cNvPr id="106" name="Google Shape;106;p8"/>
          <p:cNvPicPr preferRelativeResize="0"/>
          <p:nvPr/>
        </p:nvPicPr>
        <p:blipFill rotWithShape="1">
          <a:blip r:embed="rId3">
            <a:alphaModFix/>
          </a:blip>
          <a:srcRect b="159" l="0" r="0" t="169"/>
          <a:stretch/>
        </p:blipFill>
        <p:spPr>
          <a:xfrm>
            <a:off x="6719175" y="2188200"/>
            <a:ext cx="5320424" cy="3537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"/>
          <p:cNvSpPr txBox="1"/>
          <p:nvPr/>
        </p:nvSpPr>
        <p:spPr>
          <a:xfrm>
            <a:off x="683675" y="2286725"/>
            <a:ext cx="4538400" cy="20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Jeannine </a:t>
            </a:r>
            <a:r>
              <a:rPr b="1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Flores</a:t>
            </a:r>
            <a:r>
              <a:rPr b="1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Arts &amp; STEAM Coordinator 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Angeles County Office of Education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Region 11 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3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Flores_Jeannine@lacoe.edu</a:t>
            </a: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4528" y="5165863"/>
            <a:ext cx="2402650" cy="538474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9"/>
          <p:cNvSpPr txBox="1"/>
          <p:nvPr/>
        </p:nvSpPr>
        <p:spPr>
          <a:xfrm>
            <a:off x="6634000" y="2342750"/>
            <a:ext cx="43815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Louisa Higgins </a:t>
            </a:r>
            <a:endParaRPr b="1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Arts Administrator 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Riverside County Office of Education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Region 10</a:t>
            </a: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6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LHiggins@rcoe.us</a:t>
            </a: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53777" y="4569977"/>
            <a:ext cx="1236951" cy="173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14700" y="4502950"/>
            <a:ext cx="1398252" cy="1864325"/>
          </a:xfrm>
          <a:prstGeom prst="rect">
            <a:avLst/>
          </a:prstGeom>
          <a:noFill/>
          <a:ln cap="flat" cmpd="sng" w="76200">
            <a:solidFill>
              <a:srgbClr val="878E9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6" name="Google Shape;116;p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555075" y="4672250"/>
            <a:ext cx="2288550" cy="1525700"/>
          </a:xfrm>
          <a:prstGeom prst="rect">
            <a:avLst/>
          </a:prstGeom>
          <a:noFill/>
          <a:ln cap="flat" cmpd="sng" w="76200">
            <a:solidFill>
              <a:srgbClr val="878E9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