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1"/>
  </p:sldMasterIdLst>
  <p:notesMasterIdLst>
    <p:notesMasterId r:id="rId6"/>
  </p:notesMasterIdLst>
  <p:sldIdLst>
    <p:sldId id="581" r:id="rId2"/>
    <p:sldId id="609" r:id="rId3"/>
    <p:sldId id="539" r:id="rId4"/>
    <p:sldId id="555"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tty Kraus" initials="LK" lastIdx="2" clrIdx="0">
    <p:extLst>
      <p:ext uri="{19B8F6BF-5375-455C-9EA6-DF929625EA0E}">
        <p15:presenceInfo xmlns:p15="http://schemas.microsoft.com/office/powerpoint/2012/main" userId="S::LKraus@cde.ca.gov::54452ed5-433d-41bb-b0d1-eb433270b03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1E3"/>
    <a:srgbClr val="A7D9FF"/>
    <a:srgbClr val="33A8FF"/>
    <a:srgbClr val="0000FF"/>
    <a:srgbClr val="D5BBE0"/>
    <a:srgbClr val="E2EBA0"/>
    <a:srgbClr val="FFE79B"/>
    <a:srgbClr val="97DAE1"/>
    <a:srgbClr val="F2B4A0"/>
    <a:srgbClr val="F9DD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161" autoAdjust="0"/>
    <p:restoredTop sz="50858" autoAdjust="0"/>
  </p:normalViewPr>
  <p:slideViewPr>
    <p:cSldViewPr snapToGrid="0">
      <p:cViewPr varScale="1">
        <p:scale>
          <a:sx n="50" d="100"/>
          <a:sy n="50" d="100"/>
        </p:scale>
        <p:origin x="1860" y="36"/>
      </p:cViewPr>
      <p:guideLst/>
    </p:cSldViewPr>
  </p:slideViewPr>
  <p:outlineViewPr>
    <p:cViewPr>
      <p:scale>
        <a:sx n="33" d="100"/>
        <a:sy n="33" d="100"/>
      </p:scale>
      <p:origin x="0" y="-27894"/>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0" d="100"/>
          <a:sy n="80" d="100"/>
        </p:scale>
        <p:origin x="391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B0960-DADA-4222-99BD-511DE11CC763}" type="datetimeFigureOut">
              <a:rPr lang="en-US" smtClean="0"/>
              <a:t>8/3/2023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5A99C9-FF46-4F50-BFB9-00046364D3A0}" type="slidenum">
              <a:rPr lang="en-US" smtClean="0"/>
              <a:t>‹#›</a:t>
            </a:fld>
            <a:endParaRPr lang="en-US"/>
          </a:p>
        </p:txBody>
      </p:sp>
    </p:spTree>
    <p:extLst>
      <p:ext uri="{BB962C8B-B14F-4D97-AF65-F5344CB8AC3E}">
        <p14:creationId xmlns:p14="http://schemas.microsoft.com/office/powerpoint/2010/main" val="684535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19489" y="4400550"/>
            <a:ext cx="6147411" cy="3600450"/>
          </a:xfrm>
        </p:spPr>
        <p:txBody>
          <a:bodyPr/>
          <a:lstStyle/>
          <a:p>
            <a:r>
              <a:rPr lang="en-US" b="1" dirty="0"/>
              <a:t>Chapter 9: </a:t>
            </a:r>
            <a:r>
              <a:rPr lang="en-US" sz="1200" dirty="0"/>
              <a:t>Implementing Effective Arts Education</a:t>
            </a:r>
            <a:endParaRPr lang="en-US" b="1"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presentation deck includes content from chapter 9 of the </a:t>
            </a:r>
            <a:r>
              <a:rPr lang="en-US" sz="1200" i="1" kern="0" cap="none" dirty="0">
                <a:solidFill>
                  <a:srgbClr val="000000"/>
                </a:solidFill>
                <a:cs typeface="Arial"/>
                <a:sym typeface="Arial"/>
              </a:rPr>
              <a:t>2020 Arts Education Framework for California Public Schools, Transitional Kindergarten Through Grade Twelve (Arts Framework).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i="0" kern="0" cap="none" dirty="0">
                <a:solidFill>
                  <a:srgbClr val="000000"/>
                </a:solidFill>
                <a:latin typeface="+mn-lt"/>
                <a:cs typeface="Arial"/>
                <a:sym typeface="Arial"/>
              </a:rPr>
              <a:t>The content was selected and refined in collaboration with leaders from </a:t>
            </a:r>
            <a:r>
              <a:rPr lang="en-US" b="0" i="0" dirty="0">
                <a:solidFill>
                  <a:srgbClr val="000000"/>
                </a:solidFill>
                <a:effectLst/>
                <a:latin typeface="+mn-lt"/>
              </a:rPr>
              <a:t>California County Superintendents Educational Services Association (CCSESA) Statewide Arts Initiative and The California Arts Project (TCAP). </a:t>
            </a:r>
            <a:endParaRPr lang="en-US" sz="1200" b="0" i="0" u="none" strike="noStrike" kern="0" cap="none" dirty="0">
              <a:solidFill>
                <a:srgbClr val="000000"/>
              </a:solidFill>
              <a:effectLst/>
              <a:latin typeface="+mn-lt"/>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slides are mostly self-explanatory, but in some places the slide notes contain clarifying talking points, possible reflection questions, or notes that may be useful for anyone facilitating a group.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The presentation deck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meant to be a resource for educators and </a:t>
            </a:r>
            <a:r>
              <a:rPr lang="en-US" sz="1200" b="0" i="0" u="none" strike="noStrike">
                <a:solidFill>
                  <a:srgbClr val="000000"/>
                </a:solidFill>
                <a:effectLst/>
                <a:latin typeface="+mn-lt"/>
              </a:rPr>
              <a:t>education partners to </a:t>
            </a:r>
            <a:r>
              <a:rPr lang="en-US" sz="1200" b="0" i="0" u="none" strike="noStrike" dirty="0">
                <a:solidFill>
                  <a:srgbClr val="000000"/>
                </a:solidFill>
                <a:effectLst/>
                <a:latin typeface="+mn-lt"/>
              </a:rPr>
              <a:t>use to guide their reading of the </a:t>
            </a:r>
            <a:r>
              <a:rPr lang="en-US" sz="1200" b="0" i="1" u="none" strike="noStrike" dirty="0">
                <a:solidFill>
                  <a:srgbClr val="000000"/>
                </a:solidFill>
                <a:effectLst/>
                <a:latin typeface="+mn-lt"/>
              </a:rPr>
              <a:t>Arts Framework;</a:t>
            </a:r>
            <a:endParaRPr lang="en-US" sz="1200" b="0" i="0" u="none" strike="noStrike" dirty="0">
              <a:solidFill>
                <a:srgbClr val="000000"/>
              </a:solidFill>
              <a:effectLst/>
              <a:latin typeface="+mn-lt"/>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is designed to use for self- or group study; and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dirty="0">
                <a:solidFill>
                  <a:srgbClr val="000000"/>
                </a:solidFill>
                <a:effectLst/>
                <a:latin typeface="+mn-lt"/>
              </a:rPr>
              <a:t>captures highlights and provides entry points to the chapter, but the slides and the notes are not meant to be exhaustive and represent all content in the chapter.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slides and notes are not intended to be a substitute for reading the chapter.</a:t>
            </a:r>
          </a:p>
          <a:p>
            <a:pPr marL="171450" indent="-171450">
              <a:buFont typeface="Arial" panose="020B0604020202020204" pitchFamily="34" charset="0"/>
              <a:buChar char="•"/>
            </a:pPr>
            <a:r>
              <a:rPr lang="en-US" dirty="0">
                <a:latin typeface="+mn-lt"/>
              </a:rPr>
              <a:t>The slide notes also reference chapter pages from which the slide content originates.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Educators may download and modify the presentation for personal 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mn-lt"/>
              </a:rPr>
              <a:t>The content may be used as a base for workshops and presentations.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tx1"/>
                </a:solidFill>
                <a:latin typeface="+mn-lt"/>
              </a:rPr>
              <a:t>Please contact the Curriculum Framework and Instructional Resources Division at </a:t>
            </a:r>
            <a:r>
              <a:rPr lang="en-US" b="1" i="0" u="none" dirty="0">
                <a:solidFill>
                  <a:schemeClr val="tx1"/>
                </a:solidFill>
                <a:effectLst/>
                <a:latin typeface="+mn-lt"/>
              </a:rPr>
              <a:t>cfird@cde.ca.gov </a:t>
            </a:r>
            <a:r>
              <a:rPr lang="en-US" dirty="0">
                <a:solidFill>
                  <a:schemeClr val="tx1"/>
                </a:solidFill>
                <a:latin typeface="+mn-lt"/>
              </a:rPr>
              <a:t>with any questions about the content or use the presentation deck.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A99C9-FF46-4F50-BFB9-00046364D3A0}"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440635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A Comprehensive TK–12 Arts Education </a:t>
            </a:r>
          </a:p>
          <a:p>
            <a:r>
              <a:rPr lang="en-US" sz="1200" b="0" dirty="0">
                <a:latin typeface="+mn-lt"/>
              </a:rPr>
              <a:t>Elementary School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t>A comprehensive TK–12 arts education means that </a:t>
            </a:r>
            <a:r>
              <a:rPr lang="en-US" sz="1200" b="0" dirty="0">
                <a:effectLst/>
                <a:latin typeface="+mn-lt"/>
                <a:cs typeface="Arial" panose="020B0604020202020204" pitchFamily="34" charset="0"/>
              </a:rPr>
              <a:t>i</a:t>
            </a:r>
            <a:r>
              <a:rPr lang="en-US" sz="1200" b="0" dirty="0">
                <a:effectLst/>
                <a:latin typeface="+mn-lt"/>
                <a:ea typeface="Calibri" panose="020F0502020204030204" pitchFamily="34" charset="0"/>
                <a:cs typeface="Arial" panose="020B0604020202020204" pitchFamily="34" charset="0"/>
              </a:rPr>
              <a:t>n grades PK–5 arts learning builds a foundation for basic artistic literacy, creative thinking, exploration, and artistic processes needed for middle and high school.</a:t>
            </a:r>
          </a:p>
          <a:p>
            <a:pPr marL="171450" indent="-171450">
              <a:buFont typeface="Arial" panose="020B0604020202020204" pitchFamily="34" charset="0"/>
              <a:buChar char="•"/>
            </a:pPr>
            <a:r>
              <a:rPr lang="en-US" sz="1200" b="0" dirty="0">
                <a:effectLst/>
                <a:latin typeface="+mn-lt"/>
                <a:ea typeface="Calibri" panose="020F0502020204030204" pitchFamily="34" charset="0"/>
                <a:cs typeface="Arial" panose="020B0604020202020204" pitchFamily="34" charset="0"/>
              </a:rPr>
              <a:t>Learning is provided by a combination of single subject credentialed arts educators and well-prepared multiple subject teachers.</a:t>
            </a:r>
          </a:p>
          <a:p>
            <a:r>
              <a:rPr lang="en-US" b="0" dirty="0"/>
              <a:t>Middle School</a:t>
            </a:r>
            <a:endParaRPr lang="en-US" sz="1200" b="0" dirty="0"/>
          </a:p>
          <a:p>
            <a:pPr marL="171450" indent="-171450">
              <a:buFont typeface="Arial" panose="020B0604020202020204" pitchFamily="34" charset="0"/>
              <a:buChar char="•"/>
            </a:pPr>
            <a:r>
              <a:rPr lang="en-US" sz="1200" b="0" dirty="0"/>
              <a:t>A comprehensive TK–12 arts education means that in middle school students have access to arts education to specialize and/or continue to explore one or more arts disciplines.</a:t>
            </a:r>
          </a:p>
          <a:p>
            <a:pPr marL="171450" indent="-171450">
              <a:buFont typeface="Arial" panose="020B0604020202020204" pitchFamily="34" charset="0"/>
              <a:buChar char="•"/>
            </a:pPr>
            <a:r>
              <a:rPr lang="en-US" sz="1200" b="0" dirty="0"/>
              <a:t>As students transfer from one level to the next, their arts learning should be seamless, allowing them to continue learning in the arts without interruption.</a:t>
            </a:r>
          </a:p>
          <a:p>
            <a:r>
              <a:rPr lang="en-US" b="0" dirty="0"/>
              <a:t>High School</a:t>
            </a:r>
            <a:endParaRPr lang="en-US" b="0"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 comprehensive TK–12 arts education means that in high school students have access to arts education to continue in-depth study and or prepare for postsecondary arts learning or career entry.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High schools may </a:t>
            </a:r>
            <a:r>
              <a:rPr lang="en-US" dirty="0">
                <a:effectLst/>
                <a:ea typeface="Calibri" panose="020F0502020204030204" pitchFamily="34" charset="0"/>
              </a:rPr>
              <a:t>identify gaps in learning due to different learning models in feeder schools.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effectLst/>
                <a:ea typeface="Calibri" panose="020F0502020204030204" pitchFamily="34" charset="0"/>
              </a:rPr>
              <a:t>As LEAs engage in processes to address gaps in arts learning, they may revise existing arts educational programs and expand or add new arts education programs to provide access for all students.</a:t>
            </a:r>
            <a:endParaRPr lang="en-US" dirty="0"/>
          </a:p>
          <a:p>
            <a:pPr marL="0" indent="0">
              <a:buFont typeface="Arial" panose="020B0604020202020204" pitchFamily="34" charset="0"/>
              <a:buNone/>
            </a:pPr>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5</a:t>
            </a:r>
            <a:r>
              <a:rPr lang="en-US" sz="1200" dirty="0">
                <a:effectLst/>
                <a:latin typeface="+mn-lt"/>
                <a:ea typeface="Calibri" panose="020F0502020204030204" pitchFamily="34" charset="0"/>
              </a:rPr>
              <a:t>–7</a:t>
            </a:r>
            <a:endParaRPr lang="en-US" sz="1200" i="1" dirty="0">
              <a:latin typeface="+mn-lt"/>
            </a:endParaRPr>
          </a:p>
          <a:p>
            <a:endParaRPr lang="en-US" sz="1200"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2</a:t>
            </a:fld>
            <a:endParaRPr lang="en-US"/>
          </a:p>
        </p:txBody>
      </p:sp>
    </p:spTree>
    <p:extLst>
      <p:ext uri="{BB962C8B-B14F-4D97-AF65-F5344CB8AC3E}">
        <p14:creationId xmlns:p14="http://schemas.microsoft.com/office/powerpoint/2010/main" val="2029578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chemeClr val="tx1"/>
                </a:solidFill>
                <a:latin typeface="Arial" panose="020B0604020202020204" pitchFamily="34" charset="0"/>
                <a:cs typeface="Arial" panose="020B0604020202020204" pitchFamily="34" charset="0"/>
              </a:rPr>
              <a:t>Ensuring Equitable Access to S</a:t>
            </a: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equential </a:t>
            </a:r>
            <a:r>
              <a:rPr lang="en-US" sz="1200" b="1" dirty="0">
                <a:solidFill>
                  <a:schemeClr val="tx1"/>
                </a:solidFill>
                <a:latin typeface="Arial" panose="020B0604020202020204" pitchFamily="34" charset="0"/>
                <a:ea typeface="Calibri" panose="020F0502020204030204" pitchFamily="34" charset="0"/>
                <a:cs typeface="Arial" panose="020B0604020202020204" pitchFamily="34" charset="0"/>
              </a:rPr>
              <a:t>A</a:t>
            </a: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rts </a:t>
            </a:r>
            <a:r>
              <a:rPr lang="en-US" sz="1200" b="1" dirty="0">
                <a:solidFill>
                  <a:schemeClr val="tx1"/>
                </a:solidFill>
                <a:latin typeface="Arial" panose="020B0604020202020204" pitchFamily="34" charset="0"/>
                <a:ea typeface="Calibri" panose="020F0502020204030204" pitchFamily="34" charset="0"/>
                <a:cs typeface="Arial" panose="020B0604020202020204" pitchFamily="34" charset="0"/>
              </a:rPr>
              <a:t>L</a:t>
            </a:r>
            <a:r>
              <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earning</a:t>
            </a:r>
          </a:p>
          <a:p>
            <a:endParaRPr lang="en-US" sz="120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tx1"/>
                </a:solidFill>
                <a:latin typeface="Arial" panose="020B0604020202020204" pitchFamily="34" charset="0"/>
                <a:cs typeface="Arial" panose="020B0604020202020204" pitchFamily="34" charset="0"/>
              </a:rPr>
              <a:t>Chapter Pages: 5</a:t>
            </a:r>
            <a:r>
              <a:rPr lang="en-US" sz="1200" i="1" dirty="0">
                <a:solidFill>
                  <a:schemeClr val="tx1"/>
                </a:solidFill>
                <a:effectLst/>
                <a:latin typeface="Arial" panose="020B0604020202020204" pitchFamily="34" charset="0"/>
                <a:ea typeface="Calibri" panose="020F0502020204030204" pitchFamily="34" charset="0"/>
                <a:cs typeface="Arial" panose="020B0604020202020204" pitchFamily="34" charset="0"/>
              </a:rPr>
              <a:t>–7</a:t>
            </a:r>
            <a:endParaRPr lang="en-US" sz="1200" i="1" dirty="0">
              <a:solidFill>
                <a:schemeClr val="tx1"/>
              </a:solidFill>
              <a:latin typeface="Arial" panose="020B0604020202020204" pitchFamily="34" charset="0"/>
              <a:cs typeface="Arial" panose="020B0604020202020204" pitchFamily="34" charset="0"/>
            </a:endParaRPr>
          </a:p>
          <a:p>
            <a:pPr marL="0" marR="0">
              <a:lnSpc>
                <a:spcPct val="150000"/>
              </a:lnSpc>
              <a:spcBef>
                <a:spcPts val="0"/>
              </a:spcBef>
              <a:spcAft>
                <a:spcPts val="1200"/>
              </a:spcAft>
            </a:pPr>
            <a:endParaRPr lang="en-US"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1200"/>
              </a:spcAft>
            </a:pPr>
            <a:endParaRPr lang="en-US" sz="1200" i="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3</a:t>
            </a:fld>
            <a:endParaRPr lang="en-US"/>
          </a:p>
        </p:txBody>
      </p:sp>
    </p:spTree>
    <p:extLst>
      <p:ext uri="{BB962C8B-B14F-4D97-AF65-F5344CB8AC3E}">
        <p14:creationId xmlns:p14="http://schemas.microsoft.com/office/powerpoint/2010/main" val="17745874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n-lt"/>
              </a:rPr>
              <a:t>Key Elements for a Successful TK–12 Arts Feeder Pattern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Consider pausing to read and discuss the Vignettes </a:t>
            </a:r>
            <a:r>
              <a:rPr lang="en-US" sz="1200" b="0" i="1" dirty="0">
                <a:solidFill>
                  <a:schemeClr val="tx1"/>
                </a:solidFill>
                <a:effectLst/>
                <a:latin typeface="+mn-lt"/>
                <a:ea typeface="Calibri" panose="020F0502020204030204" pitchFamily="34" charset="0"/>
                <a:cs typeface="Arial" panose="020B0604020202020204" pitchFamily="34" charset="0"/>
              </a:rPr>
              <a:t>One Districts’</a:t>
            </a:r>
            <a:r>
              <a:rPr lang="en-US" sz="1200" b="0" dirty="0">
                <a:solidFill>
                  <a:schemeClr val="tx1"/>
                </a:solidFill>
                <a:effectLst/>
                <a:latin typeface="+mn-lt"/>
                <a:ea typeface="Calibri" panose="020F0502020204030204" pitchFamily="34" charset="0"/>
                <a:cs typeface="Arial" panose="020B0604020202020204" pitchFamily="34" charset="0"/>
              </a:rPr>
              <a:t> </a:t>
            </a:r>
            <a:r>
              <a:rPr lang="en-US" sz="1200" b="0" i="1" dirty="0">
                <a:solidFill>
                  <a:schemeClr val="tx1"/>
                </a:solidFill>
                <a:effectLst/>
                <a:latin typeface="+mn-lt"/>
                <a:ea typeface="Calibri" panose="020F0502020204030204" pitchFamily="34" charset="0"/>
                <a:cs typeface="Arial" panose="020B0604020202020204" pitchFamily="34" charset="0"/>
              </a:rPr>
              <a:t>Approach in Moving Toward a Comprehensive Arts Education for All </a:t>
            </a:r>
            <a:r>
              <a:rPr lang="en-US" sz="1200" b="0" dirty="0">
                <a:solidFill>
                  <a:schemeClr val="tx1"/>
                </a:solidFill>
                <a:effectLst/>
                <a:latin typeface="+mn-lt"/>
                <a:ea typeface="Calibri" panose="020F0502020204030204" pitchFamily="34" charset="0"/>
                <a:cs typeface="Arial" panose="020B0604020202020204" pitchFamily="34" charset="0"/>
              </a:rPr>
              <a:t>and</a:t>
            </a:r>
            <a:r>
              <a:rPr lang="en-US" sz="1200" b="0" i="1" dirty="0">
                <a:solidFill>
                  <a:schemeClr val="tx1"/>
                </a:solidFill>
                <a:effectLst/>
                <a:latin typeface="+mn-lt"/>
                <a:ea typeface="Calibri" panose="020F0502020204030204" pitchFamily="34" charset="0"/>
                <a:cs typeface="Arial" panose="020B0604020202020204" pitchFamily="34" charset="0"/>
              </a:rPr>
              <a:t> Establishing Feeder Patterns </a:t>
            </a:r>
            <a:r>
              <a:rPr lang="en-US" sz="1200" b="0" i="0" dirty="0">
                <a:solidFill>
                  <a:schemeClr val="tx1"/>
                </a:solidFill>
                <a:effectLst/>
                <a:latin typeface="+mn-lt"/>
                <a:ea typeface="Calibri" panose="020F0502020204030204" pitchFamily="34" charset="0"/>
                <a:cs typeface="Arial" panose="020B0604020202020204" pitchFamily="34" charset="0"/>
              </a:rPr>
              <a:t>on </a:t>
            </a:r>
            <a:r>
              <a:rPr lang="en-US" sz="1200" b="0" dirty="0">
                <a:solidFill>
                  <a:schemeClr val="tx1"/>
                </a:solidFill>
                <a:effectLst/>
                <a:latin typeface="+mn-lt"/>
                <a:ea typeface="Calibri" panose="020F0502020204030204" pitchFamily="34" charset="0"/>
                <a:cs typeface="Arial" panose="020B0604020202020204" pitchFamily="34" charset="0"/>
              </a:rPr>
              <a:t>pages 8–14.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Possible Reflection/Discussion: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How is arts learning supported in your school district a</a:t>
            </a:r>
            <a:r>
              <a:rPr lang="en-US" sz="1200" dirty="0">
                <a:latin typeface="+mn-lt"/>
              </a:rPr>
              <a:t>s students transfer from one level to the next?</a:t>
            </a:r>
            <a:endParaRPr lang="en-US" sz="1200" b="0" dirty="0">
              <a:solidFill>
                <a:schemeClr val="tx1"/>
              </a:solidFill>
              <a:effectLst/>
              <a:latin typeface="+mn-lt"/>
              <a:ea typeface="Calibri" panose="020F0502020204030204" pitchFamily="34"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dirty="0">
                <a:solidFill>
                  <a:schemeClr val="tx1"/>
                </a:solidFill>
                <a:effectLst/>
                <a:latin typeface="+mn-lt"/>
                <a:ea typeface="Calibri" panose="020F0502020204030204" pitchFamily="34" charset="0"/>
                <a:cs typeface="Arial" panose="020B0604020202020204" pitchFamily="34" charset="0"/>
              </a:rPr>
              <a:t>How might the approach in the vignette be useful in your context?</a:t>
            </a:r>
          </a:p>
          <a:p>
            <a:endParaRPr lang="en-US" sz="12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mn-lt"/>
              </a:rPr>
              <a:t>Chapter Pages: 8</a:t>
            </a:r>
            <a:r>
              <a:rPr lang="en-US" sz="1200" i="1" dirty="0">
                <a:effectLst/>
                <a:latin typeface="+mn-lt"/>
                <a:ea typeface="Calibri" panose="020F0502020204030204" pitchFamily="34" charset="0"/>
              </a:rPr>
              <a:t>–14</a:t>
            </a:r>
            <a:endParaRPr lang="en-US" sz="1200" i="1" dirty="0">
              <a:latin typeface="+mn-lt"/>
            </a:endParaRPr>
          </a:p>
          <a:p>
            <a:endParaRPr lang="en-US" sz="1200" dirty="0">
              <a:latin typeface="+mn-lt"/>
            </a:endParaRPr>
          </a:p>
        </p:txBody>
      </p:sp>
      <p:sp>
        <p:nvSpPr>
          <p:cNvPr id="4" name="Slide Number Placeholder 3"/>
          <p:cNvSpPr>
            <a:spLocks noGrp="1"/>
          </p:cNvSpPr>
          <p:nvPr>
            <p:ph type="sldNum" sz="quarter" idx="5"/>
          </p:nvPr>
        </p:nvSpPr>
        <p:spPr/>
        <p:txBody>
          <a:bodyPr/>
          <a:lstStyle/>
          <a:p>
            <a:fld id="{EC5A99C9-FF46-4F50-BFB9-00046364D3A0}" type="slidenum">
              <a:rPr lang="en-US" smtClean="0"/>
              <a:t>4</a:t>
            </a:fld>
            <a:endParaRPr lang="en-US"/>
          </a:p>
        </p:txBody>
      </p:sp>
    </p:spTree>
    <p:extLst>
      <p:ext uri="{BB962C8B-B14F-4D97-AF65-F5344CB8AC3E}">
        <p14:creationId xmlns:p14="http://schemas.microsoft.com/office/powerpoint/2010/main" val="13435055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Triangular abstract background">
            <a:extLst>
              <a:ext uri="{FF2B5EF4-FFF2-40B4-BE49-F238E27FC236}">
                <a16:creationId xmlns:a16="http://schemas.microsoft.com/office/drawing/2014/main" id="{E21CC310-6F5E-4BD0-876C-6FFCCFBF9D2B}"/>
              </a:ext>
            </a:extLst>
          </p:cNvPr>
          <p:cNvPicPr>
            <a:picLocks noChangeAspect="1"/>
          </p:cNvPicPr>
          <p:nvPr userDrawn="1"/>
        </p:nvPicPr>
        <p:blipFill>
          <a:blip r:embed="rId2">
            <a:alphaModFix amt="85000"/>
            <a:lum bright="70000" contrast="-70000"/>
            <a:extLst>
              <a:ext uri="{28A0092B-C50C-407E-A947-70E740481C1C}">
                <a14:useLocalDpi xmlns:a14="http://schemas.microsoft.com/office/drawing/2010/main" val="0"/>
              </a:ext>
            </a:extLst>
          </a:blip>
          <a:stretch>
            <a:fillRect/>
          </a:stretch>
        </p:blipFill>
        <p:spPr>
          <a:xfrm>
            <a:off x="0" y="0"/>
            <a:ext cx="12192000" cy="8126016"/>
          </a:xfrm>
          <a:prstGeom prst="rect">
            <a:avLst/>
          </a:prstGeom>
        </p:spPr>
      </p:pic>
      <p:sp>
        <p:nvSpPr>
          <p:cNvPr id="2" name="Title 1">
            <a:extLst>
              <a:ext uri="{FF2B5EF4-FFF2-40B4-BE49-F238E27FC236}">
                <a16:creationId xmlns:a16="http://schemas.microsoft.com/office/drawing/2014/main" id="{05CFD511-5419-427B-88FB-B3A7CCD62CF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F354D5C-38C3-495C-A945-4C3DA21212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3E3A11-EDE4-4378-ABB6-79E2580E1B8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67468F1-B9BF-4FFD-9C47-0827F16DA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BF25C8-57A9-4F55-968D-8D00427F2B4A}"/>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992620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6080E-DFC4-482A-8FDC-E41210DD23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25163C-0E29-4C96-A275-A1EFDE7474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2D1A697-4E4C-4E31-B74A-7CE6565311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8ED78E-F2AB-40E8-BB2B-375E942F896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4EE57F8-7674-40CE-99B8-25A4CF1323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2E632C-37EB-4738-88E5-24405D82C65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39401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787094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5A60223-A6ED-442F-95AE-E0409DABD289}"/>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596AA3B9-E9DC-421E-AAD3-E8B5D66F9DE7}"/>
              </a:ext>
            </a:extLst>
          </p:cNvPr>
          <p:cNvSpPr>
            <a:spLocks noGrp="1"/>
          </p:cNvSpPr>
          <p:nvPr>
            <p:ph type="title"/>
          </p:nvPr>
        </p:nvSpPr>
        <p:spPr>
          <a:xfrm>
            <a:off x="839788" y="365125"/>
            <a:ext cx="10515600" cy="1325563"/>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89A5CB4B-1E2D-4D1F-9A65-ED7BF28E3F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360E56-87EE-4C5E-9927-DBA4234184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009F4-E597-495D-96AC-CC27F329039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DA2156-76B5-4A1D-A955-F1B46DF05A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3CB5C7-3D62-432B-8A1B-1BB8A122B4C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FD031B51-AFF9-4640-86DD-D81233FF36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4F2B277-6217-4FC7-8961-E1093FE879E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79532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3195FFA-5445-4128-A116-A25DE496D8F6}"/>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D352860-2F2D-49F0-BE98-59D0DE8D8E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945BB5-5998-47A5-A79E-733CE9EBD025}"/>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Flowchart: Connector 5">
            <a:extLst>
              <a:ext uri="{FF2B5EF4-FFF2-40B4-BE49-F238E27FC236}">
                <a16:creationId xmlns:a16="http://schemas.microsoft.com/office/drawing/2014/main" id="{ADB21890-A353-4736-935A-95C1755A7011}"/>
              </a:ext>
            </a:extLst>
          </p:cNvPr>
          <p:cNvSpPr/>
          <p:nvPr userDrawn="1"/>
        </p:nvSpPr>
        <p:spPr>
          <a:xfrm>
            <a:off x="304797" y="654050"/>
            <a:ext cx="5549898" cy="5549898"/>
          </a:xfrm>
          <a:prstGeom prst="flowChartConnector">
            <a:avLst/>
          </a:prstGeom>
          <a:gradFill flip="none" rotWithShape="1">
            <a:gsLst>
              <a:gs pos="21000">
                <a:schemeClr val="bg1"/>
              </a:gs>
              <a:gs pos="60000">
                <a:schemeClr val="bg2"/>
              </a:gs>
            </a:gsLst>
            <a:lin ang="10800000" scaled="1"/>
            <a:tileRect/>
          </a:gradFill>
          <a:ln>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0800000" scaled="1"/>
              <a:tileRect/>
            </a:grad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94C0167-7CDC-4C67-84B7-D7F9A8FF0C27}"/>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400000"/>
                    </a14:imgEffect>
                  </a14:imgLayer>
                </a14:imgProps>
              </a:ext>
            </a:extLst>
          </a:blip>
          <a:srcRect t="450" b="50449"/>
          <a:stretch/>
        </p:blipFill>
        <p:spPr>
          <a:xfrm rot="16200000">
            <a:off x="431803" y="654050"/>
            <a:ext cx="5549897" cy="5549897"/>
          </a:xfrm>
          <a:prstGeom prst="flowChartConnector">
            <a:avLst/>
          </a:prstGeom>
        </p:spPr>
      </p:pic>
      <p:sp>
        <p:nvSpPr>
          <p:cNvPr id="2" name="Title 1">
            <a:extLst>
              <a:ext uri="{FF2B5EF4-FFF2-40B4-BE49-F238E27FC236}">
                <a16:creationId xmlns:a16="http://schemas.microsoft.com/office/drawing/2014/main" id="{32AD6FAA-E7F2-486F-A9D5-7A16FCFDE38D}"/>
              </a:ext>
            </a:extLst>
          </p:cNvPr>
          <p:cNvSpPr>
            <a:spLocks noGrp="1"/>
          </p:cNvSpPr>
          <p:nvPr>
            <p:ph type="title"/>
          </p:nvPr>
        </p:nvSpPr>
        <p:spPr>
          <a:xfrm>
            <a:off x="838200" y="2612215"/>
            <a:ext cx="4719536" cy="1325563"/>
          </a:xfrm>
        </p:spPr>
        <p:txBody>
          <a:bodyPr/>
          <a:lstStyle/>
          <a:p>
            <a:r>
              <a:rPr lang="en-US"/>
              <a:t>Click to edit Master title style</a:t>
            </a:r>
          </a:p>
        </p:txBody>
      </p:sp>
    </p:spTree>
    <p:extLst>
      <p:ext uri="{BB962C8B-B14F-4D97-AF65-F5344CB8AC3E}">
        <p14:creationId xmlns:p14="http://schemas.microsoft.com/office/powerpoint/2010/main" val="1268259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6E0A84-F668-45A6-B6BC-95A7D1C2A40C}"/>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2FD0FD5-0E05-431C-8E37-D94632D989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262F4B9-C6D7-478B-8437-B04681385FF3}"/>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6" name="TextBox 5">
            <a:extLst>
              <a:ext uri="{FF2B5EF4-FFF2-40B4-BE49-F238E27FC236}">
                <a16:creationId xmlns:a16="http://schemas.microsoft.com/office/drawing/2014/main" id="{FF733FD2-5BE8-4F24-9759-0A674CAC057F}"/>
              </a:ext>
            </a:extLst>
          </p:cNvPr>
          <p:cNvSpPr txBox="1"/>
          <p:nvPr userDrawn="1"/>
        </p:nvSpPr>
        <p:spPr>
          <a:xfrm>
            <a:off x="95250" y="88126"/>
            <a:ext cx="7277100" cy="276999"/>
          </a:xfrm>
          <a:prstGeom prst="rect">
            <a:avLst/>
          </a:prstGeom>
          <a:noFill/>
        </p:spPr>
        <p:txBody>
          <a:bodyPr wrap="square" rtlCol="0">
            <a:spAutoFit/>
          </a:bodyPr>
          <a:lstStyle/>
          <a:p>
            <a:r>
              <a:rPr lang="en-US" sz="1200" b="1" dirty="0">
                <a:solidFill>
                  <a:srgbClr val="FF0000"/>
                </a:solidFill>
              </a:rPr>
              <a:t>DRAFT FOR DISCUSSION PURPOSES: Please do not distribute 10/01/20</a:t>
            </a:r>
          </a:p>
        </p:txBody>
      </p:sp>
    </p:spTree>
    <p:extLst>
      <p:ext uri="{BB962C8B-B14F-4D97-AF65-F5344CB8AC3E}">
        <p14:creationId xmlns:p14="http://schemas.microsoft.com/office/powerpoint/2010/main" val="2955185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862E5-542E-4617-90BD-6A259183D8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7B7D71-24B2-495F-9470-189A00092C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CFB3F3-F81D-45E5-B203-6FAD680AA1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6D1FF5-BB76-4CF9-8817-47A0A1B4107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0191570-88C5-4D2A-B1B7-12DBF8EEF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B038E2-4B7B-4C2E-AE50-C84C79BC2A32}"/>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5931938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252D5-B6FE-4D71-A3E2-6DF736567E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A99799-5CC1-4F12-AB57-A9AF8B1811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2C9A1D-BEB5-419F-A435-0C4EF64E7D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CCC1B3-3F4A-498C-8404-BE87F40AEF72}"/>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9093F96-23CB-4D61-AD00-BEA43AC0DE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3B88AE-FAB2-403B-8A07-D2C654B350BC}"/>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108967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F706C-AB5C-4139-810D-046DFD87BC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C70655-0A42-4245-AB29-0EFB40D4C4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AA31D2-920F-4B3E-A404-2C749B371D3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E1C814F-145C-4417-8317-66D338336F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8A6AB0-23AF-4CA7-AAEB-443DECA3894B}"/>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387997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434144-A3C1-4ED2-B207-054A2B6C4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FBB8BE-07F7-4332-B4F0-852CD2F749C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A90445-18FF-4D7E-847C-4E974310BCC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09472D9-6E19-4869-A91A-A2568243BD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D75B3D-B619-4B9B-A4B9-86F5443A681E}"/>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529055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2538761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4" name="Picture 3" descr="Low poly blue background">
            <a:extLst>
              <a:ext uri="{FF2B5EF4-FFF2-40B4-BE49-F238E27FC236}">
                <a16:creationId xmlns:a16="http://schemas.microsoft.com/office/drawing/2014/main" id="{2CFAC1D7-217A-4190-BA4E-BD8437D0539A}"/>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4204566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8C2683-6793-46CE-A32E-C00F91E36C23}"/>
              </a:ext>
            </a:extLst>
          </p:cNvPr>
          <p:cNvPicPr>
            <a:picLocks noChangeAspect="1"/>
          </p:cNvPicPr>
          <p:nvPr userDrawn="1"/>
        </p:nvPicPr>
        <p:blipFill>
          <a:blip r:embed="rId2"/>
          <a:stretch>
            <a:fillRect/>
          </a:stretch>
        </p:blipFill>
        <p:spPr>
          <a:xfrm rot="10800000">
            <a:off x="0" y="0"/>
            <a:ext cx="12191999"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838200" y="2055813"/>
            <a:ext cx="10515600" cy="4121150"/>
          </a:xfrm>
        </p:spPr>
        <p:txBody>
          <a:bodyPr/>
          <a:lstStyle>
            <a:lvl1pPr marL="457200" indent="-457200">
              <a:buFont typeface="Arial" panose="020B0604020202020204" pitchFamily="34" charset="0"/>
              <a:buChar char="•"/>
              <a:defRPr/>
            </a:lvl1pPr>
            <a:lvl2pPr>
              <a:defRPr/>
            </a:lvl2pPr>
            <a:lvl3pPr>
              <a:defRPr/>
            </a:lvl3pPr>
            <a:lvl4pPr marL="1371600" indent="0">
              <a:buNone/>
              <a:defRPr/>
            </a:lvl4pPr>
          </a:lstStyle>
          <a:p>
            <a:pPr lvl="0"/>
            <a:r>
              <a:rPr lang="en-US" dirty="0"/>
              <a:t>Click to edit Master text styles</a:t>
            </a:r>
          </a:p>
          <a:p>
            <a:pPr lvl="1"/>
            <a:r>
              <a:rPr lang="en-US" dirty="0"/>
              <a:t>Text</a:t>
            </a:r>
          </a:p>
          <a:p>
            <a:pPr lvl="2"/>
            <a:r>
              <a:rPr lang="en-US" dirty="0"/>
              <a:t>Text </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653589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descr="Shape, rectangle&#10;&#10;Description automatically generated">
            <a:extLst>
              <a:ext uri="{FF2B5EF4-FFF2-40B4-BE49-F238E27FC236}">
                <a16:creationId xmlns:a16="http://schemas.microsoft.com/office/drawing/2014/main" id="{CC03F8A7-2DA5-48D0-A852-25777AB95E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706399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4DC4B394-D58C-4E37-B725-D71BAD47D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535022" y="2055813"/>
            <a:ext cx="6809362"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a:xfrm>
            <a:off x="535022" y="365125"/>
            <a:ext cx="6809361" cy="1325563"/>
          </a:xfrm>
        </p:spPr>
        <p:txBody>
          <a:bodyPr/>
          <a:lstStyle/>
          <a:p>
            <a:r>
              <a:rPr lang="en-US"/>
              <a:t>Click to edit Master title style</a:t>
            </a:r>
          </a:p>
        </p:txBody>
      </p:sp>
    </p:spTree>
    <p:extLst>
      <p:ext uri="{BB962C8B-B14F-4D97-AF65-F5344CB8AC3E}">
        <p14:creationId xmlns:p14="http://schemas.microsoft.com/office/powerpoint/2010/main" val="341012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5" name="Picture 4" descr="A close up of a light&#10;&#10;Description automatically generated">
            <a:extLst>
              <a:ext uri="{FF2B5EF4-FFF2-40B4-BE49-F238E27FC236}">
                <a16:creationId xmlns:a16="http://schemas.microsoft.com/office/drawing/2014/main" id="{1922B92E-40E3-4780-BBF8-CEF4EC1242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385016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54019AE-6537-4F6C-99C1-09FC0E112D08}"/>
              </a:ext>
            </a:extLst>
          </p:cNvPr>
          <p:cNvPicPr>
            <a:picLocks noChangeAspect="1"/>
          </p:cNvPicPr>
          <p:nvPr userDrawn="1"/>
        </p:nvPicPr>
        <p:blipFill>
          <a:blip r:embed="rId2"/>
          <a:stretch>
            <a:fillRect/>
          </a:stretch>
        </p:blipFill>
        <p:spPr>
          <a:xfrm rot="10800000">
            <a:off x="0" y="0"/>
            <a:ext cx="12191999" cy="6858000"/>
          </a:xfrm>
          <a:prstGeom prst="rect">
            <a:avLst/>
          </a:prstGeom>
        </p:spPr>
      </p:pic>
      <p:pic>
        <p:nvPicPr>
          <p:cNvPr id="5" name="Picture 4" descr="A picture containing object, light, lamp, sitting&#10;&#10;Description automatically generated">
            <a:extLst>
              <a:ext uri="{FF2B5EF4-FFF2-40B4-BE49-F238E27FC236}">
                <a16:creationId xmlns:a16="http://schemas.microsoft.com/office/drawing/2014/main" id="{1FE2A345-E8ED-4339-88A7-8FD99A929F1E}"/>
              </a:ext>
            </a:extLst>
          </p:cNvPr>
          <p:cNvPicPr>
            <a:picLocks noChangeAspect="1"/>
          </p:cNvPicPr>
          <p:nvPr userDrawn="1"/>
        </p:nvPicPr>
        <p:blipFill>
          <a:blip r:embed="rId3">
            <a:clrChange>
              <a:clrFrom>
                <a:srgbClr val="FFFFFF"/>
              </a:clrFrom>
              <a:clrTo>
                <a:srgbClr val="FFFFFF">
                  <a:alpha val="0"/>
                </a:srgbClr>
              </a:clrTo>
            </a:clrChange>
            <a:graysc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C932E4-CAA5-47BD-BEF9-CFE26E560C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5E921A-6BFC-47BE-A96E-F8DCCF879691}"/>
              </a:ext>
            </a:extLst>
          </p:cNvPr>
          <p:cNvSpPr>
            <a:spLocks noGrp="1"/>
          </p:cNvSpPr>
          <p:nvPr>
            <p:ph idx="1"/>
          </p:nvPr>
        </p:nvSpPr>
        <p:spPr>
          <a:xfrm>
            <a:off x="2103120" y="2055813"/>
            <a:ext cx="7932420" cy="4121150"/>
          </a:xfrm>
        </p:spPr>
        <p:txBody>
          <a:bodyPr/>
          <a:lstStyle>
            <a:lvl1pPr marL="0" indent="0">
              <a:buNone/>
              <a:defRPr/>
            </a:lvl1pPr>
            <a:lvl4pPr marL="1371600" indent="0">
              <a:buNone/>
              <a:defRPr/>
            </a:lvl4pPr>
          </a:lstStyle>
          <a:p>
            <a:pPr lvl="0"/>
            <a:r>
              <a:rPr lang="en-US" dirty="0"/>
              <a:t>Click to edit Master text styles</a:t>
            </a:r>
          </a:p>
        </p:txBody>
      </p:sp>
      <p:sp>
        <p:nvSpPr>
          <p:cNvPr id="6" name="Slide Number Placeholder 5">
            <a:extLst>
              <a:ext uri="{FF2B5EF4-FFF2-40B4-BE49-F238E27FC236}">
                <a16:creationId xmlns:a16="http://schemas.microsoft.com/office/drawing/2014/main" id="{4C162FE0-79A9-4A50-8D0D-24D1C837AEFF}"/>
              </a:ext>
            </a:extLst>
          </p:cNvPr>
          <p:cNvSpPr>
            <a:spLocks noGrp="1"/>
          </p:cNvSpPr>
          <p:nvPr>
            <p:ph type="sldNum" sz="quarter" idx="12"/>
          </p:nvPr>
        </p:nvSpPr>
        <p:spPr/>
        <p:txBody>
          <a:bodyPr/>
          <a:lstStyle/>
          <a:p>
            <a:fld id="{1C8E0B4C-4C2F-4BE7-8793-29AB022C0CCB}" type="slidenum">
              <a:rPr lang="en-US" smtClean="0"/>
              <a:t>‹#›</a:t>
            </a:fld>
            <a:endParaRPr lang="en-US"/>
          </a:p>
        </p:txBody>
      </p:sp>
    </p:spTree>
    <p:extLst>
      <p:ext uri="{BB962C8B-B14F-4D97-AF65-F5344CB8AC3E}">
        <p14:creationId xmlns:p14="http://schemas.microsoft.com/office/powerpoint/2010/main" val="1402623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13CD0-9D30-4967-8E2F-5ABAB8D80496}"/>
              </a:ext>
            </a:extLst>
          </p:cNvPr>
          <p:cNvSpPr>
            <a:spLocks noGrp="1"/>
          </p:cNvSpPr>
          <p:nvPr>
            <p:ph type="title"/>
          </p:nvPr>
        </p:nvSpPr>
        <p:spPr>
          <a:xfrm>
            <a:off x="831850" y="153828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E41D0C-24D4-4A58-A579-D851243F1937}"/>
              </a:ext>
            </a:extLst>
          </p:cNvPr>
          <p:cNvSpPr>
            <a:spLocks noGrp="1"/>
          </p:cNvSpPr>
          <p:nvPr>
            <p:ph type="body" idx="1"/>
          </p:nvPr>
        </p:nvSpPr>
        <p:spPr>
          <a:xfrm>
            <a:off x="831850" y="4589463"/>
            <a:ext cx="10515600"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5" name="Footer Placeholder 4">
            <a:extLst>
              <a:ext uri="{FF2B5EF4-FFF2-40B4-BE49-F238E27FC236}">
                <a16:creationId xmlns:a16="http://schemas.microsoft.com/office/drawing/2014/main" id="{F1456372-8E15-4D84-BFE9-DD8BFBE73F79}"/>
              </a:ext>
            </a:extLst>
          </p:cNvPr>
          <p:cNvSpPr>
            <a:spLocks noGrp="1"/>
          </p:cNvSpPr>
          <p:nvPr>
            <p:ph type="ftr" sz="quarter" idx="11"/>
          </p:nvPr>
        </p:nvSpPr>
        <p:spPr>
          <a:xfrm>
            <a:off x="831850" y="6356350"/>
            <a:ext cx="7321550" cy="365125"/>
          </a:xfrm>
        </p:spPr>
        <p:txBody>
          <a:bodyPr/>
          <a:lstStyle/>
          <a:p>
            <a:endParaRPr lang="en-US" dirty="0"/>
          </a:p>
        </p:txBody>
      </p:sp>
      <p:sp>
        <p:nvSpPr>
          <p:cNvPr id="6" name="Slide Number Placeholder 5">
            <a:extLst>
              <a:ext uri="{FF2B5EF4-FFF2-40B4-BE49-F238E27FC236}">
                <a16:creationId xmlns:a16="http://schemas.microsoft.com/office/drawing/2014/main" id="{F27367A3-3123-4530-B8B7-19DDFE7770E0}"/>
              </a:ext>
            </a:extLst>
          </p:cNvPr>
          <p:cNvSpPr>
            <a:spLocks noGrp="1"/>
          </p:cNvSpPr>
          <p:nvPr>
            <p:ph type="sldNum" sz="quarter" idx="12"/>
          </p:nvPr>
        </p:nvSpPr>
        <p:spPr/>
        <p:txBody>
          <a:bodyPr/>
          <a:lstStyle/>
          <a:p>
            <a:fld id="{1C8E0B4C-4C2F-4BE7-8793-29AB022C0CCB}" type="slidenum">
              <a:rPr lang="en-US" smtClean="0"/>
              <a:t>‹#›</a:t>
            </a:fld>
            <a:endParaRPr lang="en-US"/>
          </a:p>
        </p:txBody>
      </p:sp>
      <p:sp>
        <p:nvSpPr>
          <p:cNvPr id="7" name="Rectangle 6">
            <a:extLst>
              <a:ext uri="{FF2B5EF4-FFF2-40B4-BE49-F238E27FC236}">
                <a16:creationId xmlns:a16="http://schemas.microsoft.com/office/drawing/2014/main" id="{B7BFC7FB-AF19-4C9C-AD92-2EFD0C85F111}"/>
              </a:ext>
            </a:extLst>
          </p:cNvPr>
          <p:cNvSpPr/>
          <p:nvPr userDrawn="1"/>
        </p:nvSpPr>
        <p:spPr>
          <a:xfrm>
            <a:off x="0" y="4434790"/>
            <a:ext cx="12192000" cy="1259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956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3A5A44-EA07-484F-BEB8-9E1EB61CF6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67271CF-C798-41B2-8564-6A2F84AC4A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770BB6-25DD-4484-BC24-76F5793E64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381F4E63-951D-4DD4-BEB0-75B5C29421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C72C5B7-CA54-45C0-A28C-28A637073F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8E0B4C-4C2F-4BE7-8793-29AB022C0CCB}" type="slidenum">
              <a:rPr lang="en-US" smtClean="0"/>
              <a:t>‹#›</a:t>
            </a:fld>
            <a:endParaRPr lang="en-US"/>
          </a:p>
        </p:txBody>
      </p:sp>
    </p:spTree>
    <p:extLst>
      <p:ext uri="{BB962C8B-B14F-4D97-AF65-F5344CB8AC3E}">
        <p14:creationId xmlns:p14="http://schemas.microsoft.com/office/powerpoint/2010/main" val="139155689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32" r:id="rId12"/>
    <p:sldLayoutId id="2147483726" r:id="rId13"/>
    <p:sldLayoutId id="2147483727" r:id="rId14"/>
    <p:sldLayoutId id="2147483728" r:id="rId15"/>
    <p:sldLayoutId id="2147483729" r:id="rId16"/>
    <p:sldLayoutId id="2147483730" r:id="rId17"/>
    <p:sldLayoutId id="2147483731"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de.ca.gov/ci/vp/cf/" TargetMode="External"/><Relationship Id="rId3" Type="http://schemas.openxmlformats.org/officeDocument/2006/relationships/image" Target="../media/image9.png"/><Relationship Id="rId7" Type="http://schemas.openxmlformats.org/officeDocument/2006/relationships/hyperlink" Target="https://www.calartsedframework.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C50D4-58CB-4390-B25C-F9BA9206749B}"/>
              </a:ext>
            </a:extLst>
          </p:cNvPr>
          <p:cNvSpPr>
            <a:spLocks noGrp="1"/>
          </p:cNvSpPr>
          <p:nvPr>
            <p:ph type="ctrTitle"/>
          </p:nvPr>
        </p:nvSpPr>
        <p:spPr/>
        <p:txBody>
          <a:bodyPr>
            <a:normAutofit fontScale="90000"/>
          </a:bodyPr>
          <a:lstStyle/>
          <a:p>
            <a:pPr algn="r"/>
            <a:r>
              <a:rPr lang="en-US" sz="6000" dirty="0"/>
              <a:t>Chapter 9: </a:t>
            </a:r>
            <a:br>
              <a:rPr lang="en-US" sz="6000" dirty="0"/>
            </a:br>
            <a:r>
              <a:rPr lang="en-US" sz="6000" dirty="0"/>
              <a:t>Implementing Effective Arts Education</a:t>
            </a:r>
            <a:endParaRPr lang="en-US" dirty="0"/>
          </a:p>
        </p:txBody>
      </p:sp>
      <p:sp>
        <p:nvSpPr>
          <p:cNvPr id="3" name="Subtitle 2">
            <a:extLst>
              <a:ext uri="{FF2B5EF4-FFF2-40B4-BE49-F238E27FC236}">
                <a16:creationId xmlns:a16="http://schemas.microsoft.com/office/drawing/2014/main" id="{C76963D2-55DC-4E10-B2FB-DBFA1EDCEF74}"/>
              </a:ext>
            </a:extLst>
          </p:cNvPr>
          <p:cNvSpPr>
            <a:spLocks noGrp="1"/>
          </p:cNvSpPr>
          <p:nvPr>
            <p:ph type="subTitle" idx="1"/>
          </p:nvPr>
        </p:nvSpPr>
        <p:spPr/>
        <p:txBody>
          <a:bodyPr/>
          <a:lstStyle/>
          <a:p>
            <a:r>
              <a:rPr lang="en-US" sz="2400" i="1" kern="0" cap="none" dirty="0">
                <a:solidFill>
                  <a:srgbClr val="000000"/>
                </a:solidFill>
                <a:cs typeface="Arial"/>
                <a:sym typeface="Arial"/>
              </a:rPr>
              <a:t>2020 Arts Education Framework for California Public Schools, Transitional Kindergarten Through Grade Twelve</a:t>
            </a:r>
            <a:endParaRPr lang="en-US" sz="2400" dirty="0"/>
          </a:p>
          <a:p>
            <a:endParaRPr lang="en-US" dirty="0"/>
          </a:p>
        </p:txBody>
      </p:sp>
      <p:pic>
        <p:nvPicPr>
          <p:cNvPr id="11" name="Picture 10" descr="California Arts Education logo">
            <a:extLst>
              <a:ext uri="{FF2B5EF4-FFF2-40B4-BE49-F238E27FC236}">
                <a16:creationId xmlns:a16="http://schemas.microsoft.com/office/drawing/2014/main" id="{47B94598-3CBD-4BCF-A30A-ABC714C96BFF}"/>
              </a:ext>
            </a:extLst>
          </p:cNvPr>
          <p:cNvPicPr>
            <a:picLocks noChangeAspect="1"/>
          </p:cNvPicPr>
          <p:nvPr/>
        </p:nvPicPr>
        <p:blipFill rotWithShape="1">
          <a:blip r:embed="rId3">
            <a:clrChange>
              <a:clrFrom>
                <a:srgbClr val="FFFFFF"/>
              </a:clrFrom>
              <a:clrTo>
                <a:srgbClr val="FFFFFF">
                  <a:alpha val="0"/>
                </a:srgbClr>
              </a:clrTo>
            </a:clrChange>
          </a:blip>
          <a:srcRect l="65000" t="31975" r="21311" b="39054"/>
          <a:stretch/>
        </p:blipFill>
        <p:spPr>
          <a:xfrm>
            <a:off x="2414506" y="4949627"/>
            <a:ext cx="1677950" cy="998837"/>
          </a:xfrm>
          <a:prstGeom prst="rect">
            <a:avLst/>
          </a:prstGeom>
        </p:spPr>
      </p:pic>
      <p:pic>
        <p:nvPicPr>
          <p:cNvPr id="12" name="Picture 2" descr="CCSESA Logo California County Superintendents Arts Initiative ">
            <a:extLst>
              <a:ext uri="{FF2B5EF4-FFF2-40B4-BE49-F238E27FC236}">
                <a16:creationId xmlns:a16="http://schemas.microsoft.com/office/drawing/2014/main" id="{F01FC464-33C9-4378-9955-ACBFE4D56971}"/>
              </a:ext>
              <a:ext uri="{C183D7F6-B498-43B3-948B-1728B52AA6E4}">
                <adec:decorative xmlns:adec="http://schemas.microsoft.com/office/drawing/2017/decorative" val="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68"/>
          <a:stretch/>
        </p:blipFill>
        <p:spPr bwMode="auto">
          <a:xfrm>
            <a:off x="4276146" y="4831323"/>
            <a:ext cx="2384199" cy="10325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TCAP Logo, The California Arts Project">
            <a:extLst>
              <a:ext uri="{FF2B5EF4-FFF2-40B4-BE49-F238E27FC236}">
                <a16:creationId xmlns:a16="http://schemas.microsoft.com/office/drawing/2014/main" id="{8FBA5E36-D826-4711-83F9-806B3760B5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3970" y="4945312"/>
            <a:ext cx="3545626" cy="929646"/>
          </a:xfrm>
          <a:prstGeom prst="rect">
            <a:avLst/>
          </a:prstGeom>
          <a:noFill/>
          <a:extLst>
            <a:ext uri="{909E8E84-426E-40DD-AFC4-6F175D3DCCD1}">
              <a14:hiddenFill xmlns:a14="http://schemas.microsoft.com/office/drawing/2010/main">
                <a:solidFill>
                  <a:srgbClr val="FFFFFF"/>
                </a:solidFill>
              </a14:hiddenFill>
            </a:ext>
          </a:extLst>
        </p:spPr>
      </p:pic>
      <p:pic>
        <p:nvPicPr>
          <p:cNvPr id="14" name="Shape 92" descr="California Department of Education Seal">
            <a:extLst>
              <a:ext uri="{FF2B5EF4-FFF2-40B4-BE49-F238E27FC236}">
                <a16:creationId xmlns:a16="http://schemas.microsoft.com/office/drawing/2014/main" id="{5FBFA6D1-4197-4E93-9C53-B2EC060AB180}"/>
              </a:ext>
            </a:extLst>
          </p:cNvPr>
          <p:cNvPicPr preferRelativeResize="0"/>
          <p:nvPr/>
        </p:nvPicPr>
        <p:blipFill rotWithShape="1">
          <a:blip r:embed="rId6">
            <a:clrChange>
              <a:clrFrom>
                <a:srgbClr val="FEFEFE"/>
              </a:clrFrom>
              <a:clrTo>
                <a:srgbClr val="FEFEFE">
                  <a:alpha val="0"/>
                </a:srgbClr>
              </a:clrTo>
            </a:clrChange>
            <a:alphaModFix/>
          </a:blip>
          <a:srcRect/>
          <a:stretch/>
        </p:blipFill>
        <p:spPr>
          <a:xfrm>
            <a:off x="10607040" y="4884474"/>
            <a:ext cx="1090234" cy="1090234"/>
          </a:xfrm>
          <a:prstGeom prst="rect">
            <a:avLst/>
          </a:prstGeom>
          <a:noFill/>
          <a:ln>
            <a:noFill/>
          </a:ln>
        </p:spPr>
      </p:pic>
      <p:sp>
        <p:nvSpPr>
          <p:cNvPr id="6" name="Shape 90">
            <a:extLst>
              <a:ext uri="{FF2B5EF4-FFF2-40B4-BE49-F238E27FC236}">
                <a16:creationId xmlns:a16="http://schemas.microsoft.com/office/drawing/2014/main" id="{474038FD-875F-4839-9209-FF2EC457E408}"/>
              </a:ext>
            </a:extLst>
          </p:cNvPr>
          <p:cNvSpPr txBox="1">
            <a:spLocks/>
          </p:cNvSpPr>
          <p:nvPr/>
        </p:nvSpPr>
        <p:spPr>
          <a:xfrm>
            <a:off x="3660663" y="6193886"/>
            <a:ext cx="8265435" cy="75503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19100" algn="l" rtl="0" eaLnBrk="1" hangingPunct="1">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eaLnBrk="1" hangingPunct="1">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eaLnBrk="1" hangingPunct="1">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Arial"/>
                <a:cs typeface="Arial" panose="020B0604020202020204" pitchFamily="34" charset="0"/>
                <a:sym typeface="Arial"/>
              </a:rPr>
              <a:t>California Department of Education</a:t>
            </a:r>
          </a:p>
          <a:p>
            <a:pPr marL="0" marR="0" lvl="0" indent="0" algn="r" defTabSz="914400" rtl="0" eaLnBrk="1" fontAlgn="auto" latinLnBrk="0" hangingPunct="1">
              <a:lnSpc>
                <a:spcPct val="90000"/>
              </a:lnSpc>
              <a:spcBef>
                <a:spcPts val="0"/>
              </a:spcBef>
              <a:spcAft>
                <a:spcPts val="0"/>
              </a:spcAft>
              <a:buClr>
                <a:srgbClr val="000000"/>
              </a:buClr>
              <a:buSzPts val="2000"/>
              <a:buFont typeface="Lato"/>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Tony Thurmond, State Superintendent of Public Instruction</a:t>
            </a:r>
            <a:endParaRPr kumimoji="0" lang="en-US" sz="1800" b="0" i="0" u="none" strike="noStrike" kern="1200" cap="none" spc="0" normalizeH="0" baseline="0" noProof="0" dirty="0">
              <a:ln>
                <a:noFill/>
              </a:ln>
              <a:solidFill>
                <a:srgbClr val="677480"/>
              </a:solidFill>
              <a:effectLst/>
              <a:uLnTx/>
              <a:uFillTx/>
              <a:latin typeface="Arial" panose="020B0604020202020204" pitchFamily="34" charset="0"/>
              <a:cs typeface="Arial" panose="020B0604020202020204" pitchFamily="34" charset="0"/>
              <a:sym typeface="Lato"/>
            </a:endParaRPr>
          </a:p>
        </p:txBody>
      </p:sp>
      <p:sp>
        <p:nvSpPr>
          <p:cNvPr id="9" name="TextBox 8">
            <a:extLst>
              <a:ext uri="{FF2B5EF4-FFF2-40B4-BE49-F238E27FC236}">
                <a16:creationId xmlns:a16="http://schemas.microsoft.com/office/drawing/2014/main" id="{DC211FD9-3F9D-D4AB-AEB0-5F7ACE8D863C}"/>
              </a:ext>
            </a:extLst>
          </p:cNvPr>
          <p:cNvSpPr txBox="1"/>
          <p:nvPr/>
        </p:nvSpPr>
        <p:spPr>
          <a:xfrm>
            <a:off x="206866" y="138277"/>
            <a:ext cx="11490407" cy="923330"/>
          </a:xfrm>
          <a:prstGeom prst="rect">
            <a:avLst/>
          </a:prstGeom>
          <a:noFill/>
          <a:ln w="38100">
            <a:solidFill>
              <a:schemeClr val="accent6">
                <a:lumMod val="60000"/>
                <a:lumOff val="40000"/>
              </a:schemeClr>
            </a:solidFill>
          </a:ln>
        </p:spPr>
        <p:txBody>
          <a:bodyPr wrap="square">
            <a:spAutoFit/>
          </a:bodyPr>
          <a:lstStyle/>
          <a:p>
            <a:r>
              <a:rPr lang="en-US" sz="1800" b="0" i="0" u="none" strike="noStrike" dirty="0">
                <a:solidFill>
                  <a:srgbClr val="000000"/>
                </a:solidFill>
                <a:effectLst/>
              </a:rPr>
              <a:t>EXCERPT: This excerpt (Slides 11–13) is provided for use with the </a:t>
            </a:r>
            <a:r>
              <a:rPr lang="en-US" sz="1800" b="1" dirty="0">
                <a:effectLst/>
                <a:ea typeface="Calibri" panose="020F0502020204030204" pitchFamily="34" charset="0"/>
                <a:cs typeface="Times New Roman" panose="02020603050405020304" pitchFamily="18" charset="0"/>
              </a:rPr>
              <a:t>Informed Decision-Making Inquiry</a:t>
            </a:r>
            <a:r>
              <a:rPr lang="en-US" sz="1800" dirty="0">
                <a:effectLst/>
                <a:ea typeface="Calibri" panose="020F0502020204030204" pitchFamily="34" charset="0"/>
                <a:cs typeface="Times New Roman" panose="02020603050405020304" pitchFamily="18" charset="0"/>
              </a:rPr>
              <a:t> on the </a:t>
            </a:r>
            <a:r>
              <a:rPr lang="en-US" sz="1800" b="0" i="0" u="none" strike="noStrike" dirty="0">
                <a:solidFill>
                  <a:srgbClr val="000000"/>
                </a:solidFill>
                <a:effectLst/>
              </a:rPr>
              <a:t>California Arts Education Framework Resources for Implementation website located at</a:t>
            </a:r>
            <a:r>
              <a:rPr lang="en-US" sz="1800" b="0" i="0" u="none" strike="noStrike" dirty="0">
                <a:solidFill>
                  <a:srgbClr val="000000"/>
                </a:solidFill>
                <a:effectLst/>
                <a:hlinkClick r:id="rId7"/>
              </a:rPr>
              <a:t> </a:t>
            </a:r>
            <a:r>
              <a:rPr lang="en-US" sz="1800" b="0" i="0" u="sng" strike="noStrike" dirty="0">
                <a:solidFill>
                  <a:srgbClr val="0097A7"/>
                </a:solidFill>
                <a:effectLst/>
                <a:hlinkClick r:id="rId7"/>
              </a:rPr>
              <a:t>https://www.calartsedframework.org/</a:t>
            </a:r>
            <a:r>
              <a:rPr lang="en-US" sz="1800" b="0" i="0" u="none" strike="noStrike" dirty="0">
                <a:solidFill>
                  <a:srgbClr val="000000"/>
                </a:solidFill>
                <a:effectLst/>
              </a:rPr>
              <a:t>. The full slide deck can be accessed at</a:t>
            </a:r>
            <a:r>
              <a:rPr lang="en-US" sz="1800" b="0" i="0" u="none" strike="noStrike" dirty="0">
                <a:solidFill>
                  <a:srgbClr val="000000"/>
                </a:solidFill>
                <a:effectLst/>
                <a:hlinkClick r:id="rId8"/>
              </a:rPr>
              <a:t> </a:t>
            </a:r>
            <a:r>
              <a:rPr lang="en-US" sz="1800" b="0" i="0" u="sng" strike="noStrike" dirty="0">
                <a:solidFill>
                  <a:srgbClr val="0097A7"/>
                </a:solidFill>
                <a:effectLst/>
                <a:hlinkClick r:id="rId8"/>
              </a:rPr>
              <a:t>https://www.cde.ca.gov/ci/vp/cf/</a:t>
            </a:r>
            <a:r>
              <a:rPr lang="en-US" sz="1800" b="0" i="0" u="none" strike="noStrike" dirty="0">
                <a:solidFill>
                  <a:srgbClr val="000000"/>
                </a:solidFill>
                <a:effectLst/>
              </a:rPr>
              <a:t>.</a:t>
            </a:r>
            <a:endParaRPr lang="en-US" dirty="0"/>
          </a:p>
        </p:txBody>
      </p:sp>
    </p:spTree>
    <p:extLst>
      <p:ext uri="{BB962C8B-B14F-4D97-AF65-F5344CB8AC3E}">
        <p14:creationId xmlns:p14="http://schemas.microsoft.com/office/powerpoint/2010/main" val="387109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86469A0-9253-456B-9CE7-CA9C31F4B1DB}"/>
              </a:ext>
            </a:extLst>
          </p:cNvPr>
          <p:cNvSpPr>
            <a:spLocks noGrp="1"/>
          </p:cNvSpPr>
          <p:nvPr>
            <p:ph type="title"/>
          </p:nvPr>
        </p:nvSpPr>
        <p:spPr>
          <a:xfrm>
            <a:off x="878541" y="-186202"/>
            <a:ext cx="10515600" cy="1325563"/>
          </a:xfrm>
          <a:noFill/>
          <a:ln w="38100">
            <a:noFill/>
          </a:ln>
          <a:effectLst/>
        </p:spPr>
        <p:txBody>
          <a:bodyPr>
            <a:normAutofit/>
          </a:bodyPr>
          <a:lstStyle/>
          <a:p>
            <a:pPr algn="ctr"/>
            <a:r>
              <a:rPr lang="en-US" sz="3200" dirty="0"/>
              <a:t>A Comprehensive TK–12 Arts Education </a:t>
            </a:r>
            <a:endParaRPr lang="en-US" sz="3200" b="1" dirty="0"/>
          </a:p>
        </p:txBody>
      </p:sp>
      <p:graphicFrame>
        <p:nvGraphicFramePr>
          <p:cNvPr id="10" name="Table 10">
            <a:extLst>
              <a:ext uri="{FF2B5EF4-FFF2-40B4-BE49-F238E27FC236}">
                <a16:creationId xmlns:a16="http://schemas.microsoft.com/office/drawing/2014/main" id="{3AD4813B-AA9C-4250-BF0A-ED79A0E395CA}"/>
              </a:ext>
            </a:extLst>
          </p:cNvPr>
          <p:cNvGraphicFramePr>
            <a:graphicFrameLocks noGrp="1"/>
          </p:cNvGraphicFramePr>
          <p:nvPr>
            <p:extLst>
              <p:ext uri="{D42A27DB-BD31-4B8C-83A1-F6EECF244321}">
                <p14:modId xmlns:p14="http://schemas.microsoft.com/office/powerpoint/2010/main" val="1141522428"/>
              </p:ext>
            </p:extLst>
          </p:nvPr>
        </p:nvGraphicFramePr>
        <p:xfrm>
          <a:off x="482601" y="961715"/>
          <a:ext cx="11418045" cy="5669280"/>
        </p:xfrm>
        <a:graphic>
          <a:graphicData uri="http://schemas.openxmlformats.org/drawingml/2006/table">
            <a:tbl>
              <a:tblPr firstRow="1" bandRow="1"/>
              <a:tblGrid>
                <a:gridCol w="2583328">
                  <a:extLst>
                    <a:ext uri="{9D8B030D-6E8A-4147-A177-3AD203B41FA5}">
                      <a16:colId xmlns:a16="http://schemas.microsoft.com/office/drawing/2014/main" val="3755574200"/>
                    </a:ext>
                  </a:extLst>
                </a:gridCol>
                <a:gridCol w="3805518">
                  <a:extLst>
                    <a:ext uri="{9D8B030D-6E8A-4147-A177-3AD203B41FA5}">
                      <a16:colId xmlns:a16="http://schemas.microsoft.com/office/drawing/2014/main" val="3952200062"/>
                    </a:ext>
                  </a:extLst>
                </a:gridCol>
                <a:gridCol w="5029199">
                  <a:extLst>
                    <a:ext uri="{9D8B030D-6E8A-4147-A177-3AD203B41FA5}">
                      <a16:colId xmlns:a16="http://schemas.microsoft.com/office/drawing/2014/main" val="3086735240"/>
                    </a:ext>
                  </a:extLst>
                </a:gridCol>
              </a:tblGrid>
              <a:tr h="460593">
                <a:tc>
                  <a:txBody>
                    <a:bodyPr/>
                    <a:lstStyle/>
                    <a:p>
                      <a:pPr algn="ctr"/>
                      <a:r>
                        <a:rPr lang="en-US" sz="2400" dirty="0">
                          <a:latin typeface="+mn-lt"/>
                        </a:rPr>
                        <a:t>ELEMENTARY SCHOOL</a:t>
                      </a:r>
                    </a:p>
                  </a:txBody>
                  <a:tcPr>
                    <a:solidFill>
                      <a:schemeClr val="accent6">
                        <a:lumMod val="40000"/>
                        <a:lumOff val="60000"/>
                      </a:schemeClr>
                    </a:solidFill>
                  </a:tcPr>
                </a:tc>
                <a:tc>
                  <a:txBody>
                    <a:bodyPr/>
                    <a:lstStyle/>
                    <a:p>
                      <a:pPr algn="ctr"/>
                      <a:r>
                        <a:rPr lang="en-US" sz="2400" dirty="0">
                          <a:latin typeface="+mn-lt"/>
                        </a:rPr>
                        <a:t>MIDDLE </a:t>
                      </a:r>
                    </a:p>
                    <a:p>
                      <a:pPr algn="ctr"/>
                      <a:r>
                        <a:rPr lang="en-US" sz="2400" dirty="0">
                          <a:latin typeface="+mn-lt"/>
                        </a:rPr>
                        <a:t>SCHOOL</a:t>
                      </a:r>
                    </a:p>
                  </a:txBody>
                  <a:tcPr>
                    <a:solidFill>
                      <a:schemeClr val="accent1">
                        <a:lumMod val="40000"/>
                        <a:lumOff val="60000"/>
                      </a:schemeClr>
                    </a:solidFill>
                  </a:tcPr>
                </a:tc>
                <a:tc>
                  <a:txBody>
                    <a:bodyPr/>
                    <a:lstStyle/>
                    <a:p>
                      <a:pPr algn="ctr"/>
                      <a:r>
                        <a:rPr lang="en-US" sz="2400" dirty="0">
                          <a:latin typeface="+mn-lt"/>
                        </a:rPr>
                        <a:t>HIGH </a:t>
                      </a:r>
                    </a:p>
                    <a:p>
                      <a:pPr algn="ctr"/>
                      <a:r>
                        <a:rPr lang="en-US" sz="2400" dirty="0">
                          <a:latin typeface="+mn-lt"/>
                        </a:rPr>
                        <a:t>SCHOOL</a:t>
                      </a:r>
                    </a:p>
                  </a:txBody>
                  <a:tcPr>
                    <a:solidFill>
                      <a:schemeClr val="accent4">
                        <a:lumMod val="40000"/>
                        <a:lumOff val="60000"/>
                      </a:schemeClr>
                    </a:solidFill>
                  </a:tcPr>
                </a:tc>
                <a:extLst>
                  <a:ext uri="{0D108BD9-81ED-4DB2-BD59-A6C34878D82A}">
                    <a16:rowId xmlns:a16="http://schemas.microsoft.com/office/drawing/2014/main" val="1775956026"/>
                  </a:ext>
                </a:extLst>
              </a:tr>
              <a:tr h="238321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effectLst/>
                          <a:latin typeface="+mn-lt"/>
                          <a:ea typeface="Calibri" panose="020F0502020204030204" pitchFamily="34" charset="0"/>
                          <a:cs typeface="Arial" panose="020B0604020202020204" pitchFamily="34" charset="0"/>
                        </a:rPr>
                        <a:t>Learning in elementary school builds a </a:t>
                      </a:r>
                      <a:r>
                        <a:rPr lang="en-US" sz="2400" b="1" dirty="0">
                          <a:effectLst/>
                          <a:latin typeface="+mn-lt"/>
                          <a:ea typeface="Calibri" panose="020F0502020204030204" pitchFamily="34" charset="0"/>
                          <a:cs typeface="Arial" panose="020B0604020202020204" pitchFamily="34" charset="0"/>
                        </a:rPr>
                        <a:t>foundation</a:t>
                      </a:r>
                      <a:r>
                        <a:rPr lang="en-US" sz="2400" dirty="0">
                          <a:effectLst/>
                          <a:latin typeface="+mn-lt"/>
                          <a:ea typeface="Calibri" panose="020F0502020204030204" pitchFamily="34" charset="0"/>
                          <a:cs typeface="Arial" panose="020B0604020202020204" pitchFamily="34" charset="0"/>
                        </a:rPr>
                        <a:t> for basic artistic literacy, creative thinking, exploration, and artistic processes needed for middle and high school.</a:t>
                      </a:r>
                    </a:p>
                    <a:p>
                      <a:endParaRPr lang="en-US" sz="2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ea typeface="Calibri" panose="020F0502020204030204" pitchFamily="34" charset="0"/>
                          <a:cs typeface="Arial" panose="020B0604020202020204" pitchFamily="34" charset="0"/>
                        </a:rPr>
                        <a:t>S</a:t>
                      </a:r>
                      <a:r>
                        <a:rPr lang="en-US" sz="2400" dirty="0">
                          <a:effectLst/>
                          <a:latin typeface="+mn-lt"/>
                          <a:ea typeface="Calibri" panose="020F0502020204030204" pitchFamily="34" charset="0"/>
                          <a:cs typeface="Arial" panose="020B0604020202020204" pitchFamily="34" charset="0"/>
                        </a:rPr>
                        <a:t>tudies in each arts discipline continue with </a:t>
                      </a:r>
                      <a:r>
                        <a:rPr lang="en-US" sz="2400" b="1" dirty="0">
                          <a:effectLst/>
                          <a:latin typeface="+mn-lt"/>
                          <a:ea typeface="Calibri" panose="020F0502020204030204" pitchFamily="34" charset="0"/>
                          <a:cs typeface="Arial" panose="020B0604020202020204" pitchFamily="34" charset="0"/>
                        </a:rPr>
                        <a:t>specialization</a:t>
                      </a:r>
                      <a:r>
                        <a:rPr lang="en-US" sz="2400" dirty="0">
                          <a:effectLst/>
                          <a:latin typeface="+mn-lt"/>
                          <a:ea typeface="Calibri" panose="020F0502020204030204" pitchFamily="34" charset="0"/>
                          <a:cs typeface="Arial" panose="020B0604020202020204" pitchFamily="34" charset="0"/>
                        </a:rPr>
                        <a:t> in one or more arts disciplines. </a:t>
                      </a:r>
                      <a:r>
                        <a:rPr lang="en-US" sz="2400" dirty="0">
                          <a:effectLst/>
                          <a:latin typeface="+mn-lt"/>
                          <a:ea typeface="Calibri" panose="020F0502020204030204" pitchFamily="34" charset="0"/>
                        </a:rPr>
                        <a:t>Exploration remains critical as students increase and refine their artistic knowledge and skills. </a:t>
                      </a:r>
                      <a:r>
                        <a:rPr lang="en-US" sz="2400" dirty="0">
                          <a:effectLst/>
                          <a:latin typeface="+mn-lt"/>
                          <a:ea typeface="Calibri" panose="020F0502020204030204" pitchFamily="34" charset="0"/>
                          <a:cs typeface="Arial" panose="020B0604020202020204" pitchFamily="34" charset="0"/>
                        </a:rPr>
                        <a:t>Instruction may be daily throughout the year, or through multiple, shorter courses. </a:t>
                      </a:r>
                    </a:p>
                    <a:p>
                      <a:endParaRPr lang="en-US" sz="2400" dirty="0">
                        <a:latin typeface="+mn-lt"/>
                      </a:endParaRPr>
                    </a:p>
                  </a:txBody>
                  <a:tcPr/>
                </a:tc>
                <a:tc>
                  <a:txBody>
                    <a:bodyPr/>
                    <a:lstStyle/>
                    <a:p>
                      <a:r>
                        <a:rPr lang="en-US" sz="2400" dirty="0">
                          <a:effectLst/>
                          <a:latin typeface="+mn-lt"/>
                          <a:ea typeface="Calibri" panose="020F0502020204030204" pitchFamily="34" charset="0"/>
                          <a:cs typeface="Arial" panose="020B0604020202020204" pitchFamily="34" charset="0"/>
                        </a:rPr>
                        <a:t>At the high school level, students continue </a:t>
                      </a:r>
                      <a:r>
                        <a:rPr lang="en-US" sz="2400" b="1" dirty="0">
                          <a:effectLst/>
                          <a:latin typeface="+mn-lt"/>
                          <a:ea typeface="Calibri" panose="020F0502020204030204" pitchFamily="34" charset="0"/>
                          <a:cs typeface="Arial" panose="020B0604020202020204" pitchFamily="34" charset="0"/>
                        </a:rPr>
                        <a:t>in-depth</a:t>
                      </a:r>
                      <a:r>
                        <a:rPr lang="en-US" sz="2400" dirty="0">
                          <a:effectLst/>
                          <a:latin typeface="+mn-lt"/>
                          <a:ea typeface="Calibri" panose="020F0502020204030204" pitchFamily="34" charset="0"/>
                          <a:cs typeface="Arial" panose="020B0604020202020204" pitchFamily="34" charset="0"/>
                        </a:rPr>
                        <a:t> study in one or more arts disciplines and preparation to study in an arts discipline after high school. Specialized opportunities for arts learning, through programs such as Advanced Placement, International Baccalaureate, and concentrated arts pathways, provide additional preparation for students seeking postsecondary arts learning or career entry</a:t>
                      </a:r>
                      <a:endParaRPr lang="en-US" sz="2400" dirty="0">
                        <a:latin typeface="+mn-lt"/>
                      </a:endParaRPr>
                    </a:p>
                  </a:txBody>
                  <a:tcPr/>
                </a:tc>
                <a:extLst>
                  <a:ext uri="{0D108BD9-81ED-4DB2-BD59-A6C34878D82A}">
                    <a16:rowId xmlns:a16="http://schemas.microsoft.com/office/drawing/2014/main" val="3047935805"/>
                  </a:ext>
                </a:extLst>
              </a:tr>
            </a:tbl>
          </a:graphicData>
        </a:graphic>
      </p:graphicFrame>
      <p:sp>
        <p:nvSpPr>
          <p:cNvPr id="4" name="Slide Number Placeholder 3">
            <a:extLst>
              <a:ext uri="{FF2B5EF4-FFF2-40B4-BE49-F238E27FC236}">
                <a16:creationId xmlns:a16="http://schemas.microsoft.com/office/drawing/2014/main" id="{BD938F3F-5A57-4996-B901-23C22C1D3149}"/>
              </a:ext>
            </a:extLst>
          </p:cNvPr>
          <p:cNvSpPr>
            <a:spLocks noGrp="1"/>
          </p:cNvSpPr>
          <p:nvPr>
            <p:ph type="sldNum" sz="quarter" idx="12"/>
          </p:nvPr>
        </p:nvSpPr>
        <p:spPr/>
        <p:txBody>
          <a:bodyPr/>
          <a:lstStyle/>
          <a:p>
            <a:fld id="{1C8E0B4C-4C2F-4BE7-8793-29AB022C0CCB}" type="slidenum">
              <a:rPr lang="en-US" smtClean="0"/>
              <a:t>2</a:t>
            </a:fld>
            <a:endParaRPr lang="en-US"/>
          </a:p>
        </p:txBody>
      </p:sp>
    </p:spTree>
    <p:extLst>
      <p:ext uri="{BB962C8B-B14F-4D97-AF65-F5344CB8AC3E}">
        <p14:creationId xmlns:p14="http://schemas.microsoft.com/office/powerpoint/2010/main" val="3230613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8D0E5-A27E-4590-8B8C-D90E61386E19}"/>
              </a:ext>
            </a:extLst>
          </p:cNvPr>
          <p:cNvSpPr>
            <a:spLocks noGrp="1"/>
          </p:cNvSpPr>
          <p:nvPr>
            <p:ph type="title"/>
          </p:nvPr>
        </p:nvSpPr>
        <p:spPr>
          <a:xfrm>
            <a:off x="838199" y="365125"/>
            <a:ext cx="11123951" cy="1325563"/>
          </a:xfrm>
        </p:spPr>
        <p:txBody>
          <a:bodyPr>
            <a:noAutofit/>
          </a:bodyPr>
          <a:lstStyle/>
          <a:p>
            <a:r>
              <a:rPr lang="en-US" sz="4000" dirty="0"/>
              <a:t>Steps to Ensure Equitable Access to </a:t>
            </a:r>
            <a:r>
              <a:rPr lang="en-US" sz="4000" dirty="0">
                <a:cs typeface="Arial" panose="020B0604020202020204" pitchFamily="34" charset="0"/>
              </a:rPr>
              <a:t>S</a:t>
            </a:r>
            <a:r>
              <a:rPr lang="en-US" sz="4000" dirty="0">
                <a:effectLst/>
                <a:ea typeface="Calibri" panose="020F0502020204030204" pitchFamily="34" charset="0"/>
                <a:cs typeface="Arial" panose="020B0604020202020204" pitchFamily="34" charset="0"/>
              </a:rPr>
              <a:t>equential </a:t>
            </a:r>
            <a:r>
              <a:rPr lang="en-US" sz="4000" dirty="0">
                <a:ea typeface="Calibri" panose="020F0502020204030204" pitchFamily="34" charset="0"/>
                <a:cs typeface="Arial" panose="020B0604020202020204" pitchFamily="34" charset="0"/>
              </a:rPr>
              <a:t>A</a:t>
            </a:r>
            <a:r>
              <a:rPr lang="en-US" sz="4000" dirty="0">
                <a:effectLst/>
                <a:ea typeface="Calibri" panose="020F0502020204030204" pitchFamily="34" charset="0"/>
                <a:cs typeface="Arial" panose="020B0604020202020204" pitchFamily="34" charset="0"/>
              </a:rPr>
              <a:t>rts </a:t>
            </a:r>
            <a:r>
              <a:rPr lang="en-US" sz="4000" dirty="0">
                <a:ea typeface="Calibri" panose="020F0502020204030204" pitchFamily="34" charset="0"/>
                <a:cs typeface="Arial" panose="020B0604020202020204" pitchFamily="34" charset="0"/>
              </a:rPr>
              <a:t>L</a:t>
            </a:r>
            <a:r>
              <a:rPr lang="en-US" sz="4000" dirty="0">
                <a:effectLst/>
                <a:ea typeface="Calibri" panose="020F0502020204030204" pitchFamily="34" charset="0"/>
                <a:cs typeface="Arial" panose="020B0604020202020204" pitchFamily="34" charset="0"/>
              </a:rPr>
              <a:t>earning</a:t>
            </a:r>
            <a:endParaRPr lang="en-US" sz="4000" dirty="0"/>
          </a:p>
        </p:txBody>
      </p:sp>
      <p:sp>
        <p:nvSpPr>
          <p:cNvPr id="3" name="Content Placeholder 2">
            <a:extLst>
              <a:ext uri="{FF2B5EF4-FFF2-40B4-BE49-F238E27FC236}">
                <a16:creationId xmlns:a16="http://schemas.microsoft.com/office/drawing/2014/main" id="{D6FB3B10-1185-4237-9562-9BFBBE3515EE}"/>
              </a:ext>
            </a:extLst>
          </p:cNvPr>
          <p:cNvSpPr>
            <a:spLocks noGrp="1"/>
          </p:cNvSpPr>
          <p:nvPr>
            <p:ph idx="1"/>
          </p:nvPr>
        </p:nvSpPr>
        <p:spPr/>
        <p:txBody>
          <a:bodyPr>
            <a:noAutofit/>
          </a:bodyPr>
          <a:lstStyle/>
          <a:p>
            <a:pPr>
              <a:lnSpc>
                <a:spcPct val="100000"/>
              </a:lnSpc>
              <a:spcBef>
                <a:spcPts val="0"/>
              </a:spcBef>
              <a:spcAft>
                <a:spcPts val="1800"/>
              </a:spcAft>
              <a:buFont typeface="+mj-lt"/>
              <a:buAutoNum type="arabicPeriod"/>
            </a:pPr>
            <a:r>
              <a:rPr lang="en-US" dirty="0">
                <a:effectLst/>
                <a:latin typeface="Arial" panose="020B0604020202020204" pitchFamily="34" charset="0"/>
                <a:ea typeface="Calibri" panose="020F0502020204030204" pitchFamily="34" charset="0"/>
                <a:cs typeface="Arial" panose="020B0604020202020204" pitchFamily="34" charset="0"/>
              </a:rPr>
              <a:t>Establish well-articulated standards-based arts education districtwide and develop supportive feeder patterns between school levels. </a:t>
            </a:r>
          </a:p>
          <a:p>
            <a:pPr>
              <a:lnSpc>
                <a:spcPct val="100000"/>
              </a:lnSpc>
              <a:spcBef>
                <a:spcPts val="0"/>
              </a:spcBef>
              <a:spcAft>
                <a:spcPts val="1800"/>
              </a:spcAft>
              <a:buFont typeface="+mj-lt"/>
              <a:buAutoNum type="arabicPeriod"/>
            </a:pPr>
            <a:r>
              <a:rPr lang="en-US" dirty="0">
                <a:latin typeface="Arial" panose="020B0604020202020204" pitchFamily="34" charset="0"/>
                <a:ea typeface="Calibri" panose="020F0502020204030204" pitchFamily="34" charset="0"/>
                <a:cs typeface="Arial" panose="020B0604020202020204" pitchFamily="34" charset="0"/>
              </a:rPr>
              <a:t>I</a:t>
            </a:r>
            <a:r>
              <a:rPr lang="en-US" dirty="0">
                <a:effectLst/>
                <a:latin typeface="Arial" panose="020B0604020202020204" pitchFamily="34" charset="0"/>
                <a:ea typeface="Calibri" panose="020F0502020204030204" pitchFamily="34" charset="0"/>
                <a:cs typeface="Arial" panose="020B0604020202020204" pitchFamily="34" charset="0"/>
              </a:rPr>
              <a:t>dentify gaps and remove existing barriers to participation.</a:t>
            </a:r>
          </a:p>
          <a:p>
            <a:pPr marR="0" lvl="0">
              <a:lnSpc>
                <a:spcPct val="100000"/>
              </a:lnSpc>
              <a:spcBef>
                <a:spcPts val="0"/>
              </a:spcBef>
              <a:spcAft>
                <a:spcPts val="1800"/>
              </a:spcAft>
              <a:buFont typeface="+mj-lt"/>
              <a:buAutoNum type="arabicPeriod"/>
            </a:pPr>
            <a:r>
              <a:rPr lang="en-US" dirty="0">
                <a:effectLst/>
                <a:latin typeface="Arial" panose="020B0604020202020204" pitchFamily="34" charset="0"/>
                <a:ea typeface="Calibri" panose="020F0502020204030204" pitchFamily="34" charset="0"/>
                <a:cs typeface="Arial" panose="020B0604020202020204" pitchFamily="34" charset="0"/>
              </a:rPr>
              <a:t>Take local context into account and identify an appropriate model or approach.</a:t>
            </a:r>
          </a:p>
          <a:p>
            <a:pPr marR="0" lvl="0">
              <a:lnSpc>
                <a:spcPct val="100000"/>
              </a:lnSpc>
              <a:spcBef>
                <a:spcPts val="0"/>
              </a:spcBef>
              <a:spcAft>
                <a:spcPts val="1800"/>
              </a:spcAft>
              <a:buFont typeface="+mj-lt"/>
              <a:buAutoNum type="arabicPeriod"/>
            </a:pPr>
            <a:r>
              <a:rPr lang="en-US" dirty="0">
                <a:effectLst/>
                <a:latin typeface="Arial" panose="020B0604020202020204" pitchFamily="34" charset="0"/>
                <a:ea typeface="Calibri" panose="020F0502020204030204" pitchFamily="34" charset="0"/>
                <a:cs typeface="Arial" panose="020B0604020202020204" pitchFamily="34" charset="0"/>
              </a:rPr>
              <a:t>Revise existing programs</a:t>
            </a:r>
            <a:r>
              <a:rPr lang="en-US" dirty="0">
                <a:latin typeface="Arial" panose="020B0604020202020204" pitchFamily="34" charset="0"/>
                <a:ea typeface="Calibri" panose="020F0502020204030204" pitchFamily="34" charset="0"/>
                <a:cs typeface="Arial" panose="020B0604020202020204" pitchFamily="34" charset="0"/>
              </a:rPr>
              <a:t> </a:t>
            </a:r>
            <a:r>
              <a:rPr lang="en-US" dirty="0">
                <a:effectLst/>
                <a:latin typeface="Arial" panose="020B0604020202020204" pitchFamily="34" charset="0"/>
                <a:ea typeface="Calibri" panose="020F0502020204030204" pitchFamily="34" charset="0"/>
                <a:cs typeface="Arial" panose="020B0604020202020204" pitchFamily="34" charset="0"/>
              </a:rPr>
              <a:t>and expand or add new arts education programs</a:t>
            </a:r>
            <a:r>
              <a:rPr lang="en-US" sz="2400" dirty="0">
                <a:effectLst/>
                <a:latin typeface="Arial" panose="020B0604020202020204" pitchFamily="34" charset="0"/>
                <a:ea typeface="Calibri" panose="020F050202020403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79042E4E-6326-4E75-B00B-92A3B5C625B5}"/>
              </a:ext>
            </a:extLst>
          </p:cNvPr>
          <p:cNvSpPr>
            <a:spLocks noGrp="1"/>
          </p:cNvSpPr>
          <p:nvPr>
            <p:ph type="sldNum" sz="quarter" idx="12"/>
          </p:nvPr>
        </p:nvSpPr>
        <p:spPr/>
        <p:txBody>
          <a:bodyPr/>
          <a:lstStyle/>
          <a:p>
            <a:fld id="{1C8E0B4C-4C2F-4BE7-8793-29AB022C0CCB}" type="slidenum">
              <a:rPr lang="en-US" smtClean="0"/>
              <a:t>3</a:t>
            </a:fld>
            <a:endParaRPr lang="en-US"/>
          </a:p>
        </p:txBody>
      </p:sp>
    </p:spTree>
    <p:extLst>
      <p:ext uri="{BB962C8B-B14F-4D97-AF65-F5344CB8AC3E}">
        <p14:creationId xmlns:p14="http://schemas.microsoft.com/office/powerpoint/2010/main" val="36444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8D0E5-A27E-4590-8B8C-D90E61386E19}"/>
              </a:ext>
            </a:extLst>
          </p:cNvPr>
          <p:cNvSpPr>
            <a:spLocks noGrp="1"/>
          </p:cNvSpPr>
          <p:nvPr>
            <p:ph type="title"/>
          </p:nvPr>
        </p:nvSpPr>
        <p:spPr>
          <a:xfrm>
            <a:off x="584616" y="365125"/>
            <a:ext cx="11272604" cy="1325563"/>
          </a:xfrm>
        </p:spPr>
        <p:txBody>
          <a:bodyPr>
            <a:noAutofit/>
          </a:bodyPr>
          <a:lstStyle/>
          <a:p>
            <a:r>
              <a:rPr lang="en-US" sz="4000" dirty="0"/>
              <a:t>Elements of Successful Feeder Patterns TK–12</a:t>
            </a:r>
          </a:p>
        </p:txBody>
      </p:sp>
      <p:sp>
        <p:nvSpPr>
          <p:cNvPr id="3" name="Content Placeholder 2">
            <a:extLst>
              <a:ext uri="{FF2B5EF4-FFF2-40B4-BE49-F238E27FC236}">
                <a16:creationId xmlns:a16="http://schemas.microsoft.com/office/drawing/2014/main" id="{D6FB3B10-1185-4237-9562-9BFBBE3515EE}"/>
              </a:ext>
            </a:extLst>
          </p:cNvPr>
          <p:cNvSpPr>
            <a:spLocks noGrp="1"/>
          </p:cNvSpPr>
          <p:nvPr>
            <p:ph idx="1"/>
          </p:nvPr>
        </p:nvSpPr>
        <p:spPr>
          <a:xfrm>
            <a:off x="584616" y="1690687"/>
            <a:ext cx="11272604" cy="5030787"/>
          </a:xfrm>
        </p:spPr>
        <p:txBody>
          <a:bodyPr>
            <a:noAutofit/>
          </a:bodyPr>
          <a:lstStyle/>
          <a:p>
            <a:pPr marL="342900" marR="0" lvl="0" indent="-342900">
              <a:lnSpc>
                <a:spcPct val="100000"/>
              </a:lnSpc>
              <a:spcBef>
                <a:spcPts val="0"/>
              </a:spcBef>
              <a:spcAft>
                <a:spcPts val="1800"/>
              </a:spcAft>
              <a:buFont typeface="Symbol" panose="05050102010706020507" pitchFamily="18" charset="2"/>
              <a:buChar char=""/>
            </a:pPr>
            <a:r>
              <a:rPr lang="en-US" sz="2400" dirty="0">
                <a:latin typeface="Arial" panose="020B0604020202020204" pitchFamily="34" charset="0"/>
                <a:ea typeface="Calibri" panose="020F0502020204030204" pitchFamily="34" charset="0"/>
                <a:cs typeface="Arial" panose="020B0604020202020204" pitchFamily="34" charset="0"/>
              </a:rPr>
              <a:t>Educators</a:t>
            </a:r>
            <a:r>
              <a:rPr lang="en-US" sz="2400" dirty="0">
                <a:effectLst/>
                <a:latin typeface="Arial" panose="020B0604020202020204" pitchFamily="34" charset="0"/>
                <a:ea typeface="Calibri" panose="020F0502020204030204" pitchFamily="34" charset="0"/>
                <a:cs typeface="Arial" panose="020B0604020202020204" pitchFamily="34" charset="0"/>
              </a:rPr>
              <a:t> examine the standards to </a:t>
            </a:r>
            <a:r>
              <a:rPr lang="en-US" sz="2400" dirty="0">
                <a:latin typeface="Arial" panose="020B0604020202020204" pitchFamily="34" charset="0"/>
                <a:ea typeface="Calibri" panose="020F0502020204030204" pitchFamily="34" charset="0"/>
                <a:cs typeface="Arial" panose="020B0604020202020204" pitchFamily="34" charset="0"/>
              </a:rPr>
              <a:t>agree on a </a:t>
            </a:r>
            <a:r>
              <a:rPr lang="en-US" sz="2400" dirty="0">
                <a:effectLst/>
                <a:latin typeface="Arial" panose="020B0604020202020204" pitchFamily="34" charset="0"/>
                <a:ea typeface="Calibri" panose="020F0502020204030204" pitchFamily="34" charset="0"/>
                <a:cs typeface="Arial" panose="020B0604020202020204" pitchFamily="34" charset="0"/>
              </a:rPr>
              <a:t>vision of what graduates should know and be able to do in the arts.</a:t>
            </a:r>
          </a:p>
          <a:p>
            <a:pPr marL="342900" marR="0" lvl="0" indent="-342900">
              <a:lnSpc>
                <a:spcPct val="100000"/>
              </a:lnSpc>
              <a:spcBef>
                <a:spcPts val="0"/>
              </a:spcBef>
              <a:spcAft>
                <a:spcPts val="1800"/>
              </a:spcAft>
              <a:buFont typeface="Symbol" panose="05050102010706020507" pitchFamily="18" charset="2"/>
              <a:buChar char=""/>
            </a:pPr>
            <a:r>
              <a:rPr lang="en-US" sz="2400" dirty="0">
                <a:latin typeface="Arial" panose="020B0604020202020204" pitchFamily="34" charset="0"/>
                <a:ea typeface="Calibri" panose="020F0502020204030204" pitchFamily="34" charset="0"/>
                <a:cs typeface="Arial" panose="020B0604020202020204" pitchFamily="34" charset="0"/>
              </a:rPr>
              <a:t>D</a:t>
            </a:r>
            <a:r>
              <a:rPr lang="en-US" sz="2400" dirty="0">
                <a:effectLst/>
                <a:latin typeface="Arial" panose="020B0604020202020204" pitchFamily="34" charset="0"/>
                <a:ea typeface="Calibri" panose="020F0502020204030204" pitchFamily="34" charset="0"/>
                <a:cs typeface="Arial" panose="020B0604020202020204" pitchFamily="34" charset="0"/>
              </a:rPr>
              <a:t>istrict supports required staffing,</a:t>
            </a:r>
            <a:r>
              <a:rPr lang="en-US" sz="2400" dirty="0">
                <a:latin typeface="Arial" panose="020B0604020202020204" pitchFamily="34" charset="0"/>
                <a:ea typeface="Calibri" panose="020F0502020204030204" pitchFamily="34" charset="0"/>
                <a:cs typeface="Arial" panose="020B0604020202020204" pitchFamily="34" charset="0"/>
              </a:rPr>
              <a:t> provides </a:t>
            </a:r>
            <a:r>
              <a:rPr lang="en-US" sz="2400" dirty="0">
                <a:effectLst/>
                <a:latin typeface="Arial" panose="020B0604020202020204" pitchFamily="34" charset="0"/>
                <a:ea typeface="Calibri" panose="020F0502020204030204" pitchFamily="34" charset="0"/>
                <a:cs typeface="Arial" panose="020B0604020202020204" pitchFamily="34" charset="0"/>
              </a:rPr>
              <a:t>equipment and supplies to champion the vision, and ensures coordination among schools.</a:t>
            </a:r>
          </a:p>
          <a:p>
            <a:pPr marL="342900" marR="0" lvl="0" indent="-342900">
              <a:lnSpc>
                <a:spcPct val="100000"/>
              </a:lnSpc>
              <a:spcBef>
                <a:spcPts val="0"/>
              </a:spcBef>
              <a:spcAft>
                <a:spcPts val="180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cs typeface="Arial" panose="020B0604020202020204" pitchFamily="34" charset="0"/>
              </a:rPr>
              <a:t>Principals and counselors communicate to ensure the prioritization of arts education within the master schedule and recruit students for programs.</a:t>
            </a:r>
          </a:p>
          <a:p>
            <a:pPr marL="342900" marR="0" lvl="0" indent="-342900">
              <a:lnSpc>
                <a:spcPct val="100000"/>
              </a:lnSpc>
              <a:spcBef>
                <a:spcPts val="0"/>
              </a:spcBef>
              <a:spcAft>
                <a:spcPts val="1800"/>
              </a:spcAft>
              <a:buFont typeface="Symbol" panose="05050102010706020507" pitchFamily="18" charset="2"/>
              <a:buChar char=""/>
            </a:pPr>
            <a:r>
              <a:rPr lang="en-US" sz="2400" dirty="0">
                <a:latin typeface="Arial" panose="020B0604020202020204" pitchFamily="34" charset="0"/>
                <a:ea typeface="Calibri" panose="020F0502020204030204" pitchFamily="34" charset="0"/>
                <a:cs typeface="Arial" panose="020B0604020202020204" pitchFamily="34" charset="0"/>
              </a:rPr>
              <a:t>T</a:t>
            </a:r>
            <a:r>
              <a:rPr lang="en-US" sz="2400" dirty="0">
                <a:effectLst/>
                <a:latin typeface="Arial" panose="020B0604020202020204" pitchFamily="34" charset="0"/>
                <a:ea typeface="Calibri" panose="020F0502020204030204" pitchFamily="34" charset="0"/>
                <a:cs typeface="Arial" panose="020B0604020202020204" pitchFamily="34" charset="0"/>
              </a:rPr>
              <a:t>eachers in each arts discipline engage in vertical communication to support  standards-based expectations and feeder patterns.</a:t>
            </a:r>
          </a:p>
          <a:p>
            <a:pPr marL="342900" marR="0" lvl="0" indent="-342900">
              <a:lnSpc>
                <a:spcPct val="100000"/>
              </a:lnSpc>
              <a:spcBef>
                <a:spcPts val="0"/>
              </a:spcBef>
              <a:spcAft>
                <a:spcPts val="1800"/>
              </a:spcAft>
              <a:buFont typeface="Symbol" panose="05050102010706020507" pitchFamily="18" charset="2"/>
              <a:buChar char=""/>
            </a:pPr>
            <a:r>
              <a:rPr lang="en-US" sz="2400" dirty="0">
                <a:effectLst/>
                <a:latin typeface="Arial" panose="020B0604020202020204" pitchFamily="34" charset="0"/>
                <a:ea typeface="Calibri" panose="020F0502020204030204" pitchFamily="34" charset="0"/>
                <a:cs typeface="Arial" panose="020B0604020202020204" pitchFamily="34" charset="0"/>
              </a:rPr>
              <a:t>District/school communicates with parents about the value of arts education, the programs available to students, and the importance of sequential study.</a:t>
            </a:r>
          </a:p>
        </p:txBody>
      </p:sp>
      <p:sp>
        <p:nvSpPr>
          <p:cNvPr id="4" name="Slide Number Placeholder 3">
            <a:extLst>
              <a:ext uri="{FF2B5EF4-FFF2-40B4-BE49-F238E27FC236}">
                <a16:creationId xmlns:a16="http://schemas.microsoft.com/office/drawing/2014/main" id="{79042E4E-6326-4E75-B00B-92A3B5C625B5}"/>
              </a:ext>
            </a:extLst>
          </p:cNvPr>
          <p:cNvSpPr>
            <a:spLocks noGrp="1"/>
          </p:cNvSpPr>
          <p:nvPr>
            <p:ph type="sldNum" sz="quarter" idx="12"/>
          </p:nvPr>
        </p:nvSpPr>
        <p:spPr/>
        <p:txBody>
          <a:bodyPr/>
          <a:lstStyle/>
          <a:p>
            <a:fld id="{1C8E0B4C-4C2F-4BE7-8793-29AB022C0CCB}" type="slidenum">
              <a:rPr lang="en-US" smtClean="0"/>
              <a:t>4</a:t>
            </a:fld>
            <a:endParaRPr lang="en-US"/>
          </a:p>
        </p:txBody>
      </p:sp>
    </p:spTree>
    <p:extLst>
      <p:ext uri="{BB962C8B-B14F-4D97-AF65-F5344CB8AC3E}">
        <p14:creationId xmlns:p14="http://schemas.microsoft.com/office/powerpoint/2010/main" val="1423947702"/>
      </p:ext>
    </p:extLst>
  </p:cSld>
  <p:clrMapOvr>
    <a:masterClrMapping/>
  </p:clrMapOvr>
</p:sld>
</file>

<file path=ppt/theme/theme1.xml><?xml version="1.0" encoding="utf-8"?>
<a:theme xmlns:a="http://schemas.openxmlformats.org/drawingml/2006/main" name="2_Office Theme">
  <a:themeElements>
    <a:clrScheme name="Custom Arts Framework">
      <a:dk1>
        <a:srgbClr val="000000"/>
      </a:dk1>
      <a:lt1>
        <a:sysClr val="window" lastClr="FFFFFF"/>
      </a:lt1>
      <a:dk2>
        <a:srgbClr val="5E5E5E"/>
      </a:dk2>
      <a:lt2>
        <a:srgbClr val="DDDDDD"/>
      </a:lt2>
      <a:accent1>
        <a:srgbClr val="418AB3"/>
      </a:accent1>
      <a:accent2>
        <a:srgbClr val="A6B727"/>
      </a:accent2>
      <a:accent3>
        <a:srgbClr val="F69200"/>
      </a:accent3>
      <a:accent4>
        <a:srgbClr val="9755B1"/>
      </a:accent4>
      <a:accent5>
        <a:srgbClr val="FEC306"/>
      </a:accent5>
      <a:accent6>
        <a:srgbClr val="DF5327"/>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3" ma:contentTypeDescription="Create a new document." ma:contentTypeScope="" ma:versionID="33ab2d157786d627677415314ef22d3b">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45c8395b452ceb266dceb8ac99fb83bf"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8E458FB-5AF4-49E1-867F-C8BEB462F307}"/>
</file>

<file path=customXml/itemProps2.xml><?xml version="1.0" encoding="utf-8"?>
<ds:datastoreItem xmlns:ds="http://schemas.openxmlformats.org/officeDocument/2006/customXml" ds:itemID="{BCA5DD58-BDF8-4701-8FF5-9722477692CF}"/>
</file>

<file path=customXml/itemProps3.xml><?xml version="1.0" encoding="utf-8"?>
<ds:datastoreItem xmlns:ds="http://schemas.openxmlformats.org/officeDocument/2006/customXml" ds:itemID="{5A027E81-33C8-4970-B25F-135F5D75F3A4}"/>
</file>

<file path=docProps/app.xml><?xml version="1.0" encoding="utf-8"?>
<Properties xmlns="http://schemas.openxmlformats.org/officeDocument/2006/extended-properties" xmlns:vt="http://schemas.openxmlformats.org/officeDocument/2006/docPropsVTypes">
  <Template/>
  <TotalTime>29842</TotalTime>
  <Words>978</Words>
  <Application>Microsoft Office PowerPoint</Application>
  <PresentationFormat>Widescreen</PresentationFormat>
  <Paragraphs>68</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Lato</vt:lpstr>
      <vt:lpstr>Symbol</vt:lpstr>
      <vt:lpstr>2_Office Theme</vt:lpstr>
      <vt:lpstr>Chapter 9:  Implementing Effective Arts Education</vt:lpstr>
      <vt:lpstr>A Comprehensive TK–12 Arts Education </vt:lpstr>
      <vt:lpstr>Steps to Ensure Equitable Access to Sequential Arts Learning</vt:lpstr>
      <vt:lpstr>Elements of Successful Feeder Patterns TK–12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Implementing Effective Arts Education - Arts Framework (CA Department of Education)</dc:title>
  <dc:creator>Letty Kraus</dc:creator>
  <cp:lastModifiedBy>Letty Kraus</cp:lastModifiedBy>
  <cp:revision>573</cp:revision>
  <dcterms:created xsi:type="dcterms:W3CDTF">2020-08-26T19:28:27Z</dcterms:created>
  <dcterms:modified xsi:type="dcterms:W3CDTF">2023-08-03T23:48:44Z</dcterms:modified>
  <cp:contentStatus>This presentation deck includes content from chapter 9 of the 2020 Arts Education Framework for California Public Schools, Transitional Kindergarten Through Grade Twelve (Arts Framework).</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ies>
</file>