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  <p:sldMasterId id="2147483659" r:id="rId3"/>
  </p:sldMasterIdLst>
  <p:notesMasterIdLst>
    <p:notesMasterId r:id="rId2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5143500" type="screen16x9"/>
  <p:notesSz cx="6858000" cy="9144000"/>
  <p:embeddedFontLst>
    <p:embeddedFont>
      <p:font typeface="Fjalla One" panose="02000506040000020004" pitchFamily="2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iJ+6bQsM0XwNa8OOwJMMGtz1qT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C6838F-8967-4B45-A4E1-C2326B7268BF}" v="4" dt="2025-10-23T17:51:51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issa Lewis" userId="f4cec6c0-5a36-4441-8571-a4553063483e" providerId="ADAL" clId="{594B469E-D7E5-4C10-8581-90E43624DAE4}"/>
    <pc:docChg chg="undo custSel modSld">
      <pc:chgData name="Charissa Lewis" userId="f4cec6c0-5a36-4441-8571-a4553063483e" providerId="ADAL" clId="{594B469E-D7E5-4C10-8581-90E43624DAE4}" dt="2025-10-23T17:51:40.476" v="60" actId="20577"/>
      <pc:docMkLst>
        <pc:docMk/>
      </pc:docMkLst>
      <pc:sldChg chg="addSp delSp modSp mod">
        <pc:chgData name="Charissa Lewis" userId="f4cec6c0-5a36-4441-8571-a4553063483e" providerId="ADAL" clId="{594B469E-D7E5-4C10-8581-90E43624DAE4}" dt="2025-10-23T17:51:40.476" v="60" actId="20577"/>
        <pc:sldMkLst>
          <pc:docMk/>
          <pc:sldMk cId="0" sldId="263"/>
        </pc:sldMkLst>
        <pc:spChg chg="add del mod">
          <ac:chgData name="Charissa Lewis" userId="f4cec6c0-5a36-4441-8571-a4553063483e" providerId="ADAL" clId="{594B469E-D7E5-4C10-8581-90E43624DAE4}" dt="2025-10-23T17:51:40.476" v="60" actId="20577"/>
          <ac:spMkLst>
            <pc:docMk/>
            <pc:sldMk cId="0" sldId="263"/>
            <ac:spMk id="185" creationId="{00000000-0000-0000-0000-000000000000}"/>
          </ac:spMkLst>
        </pc:spChg>
      </pc:sldChg>
      <pc:sldChg chg="modSp">
        <pc:chgData name="Charissa Lewis" userId="f4cec6c0-5a36-4441-8571-a4553063483e" providerId="ADAL" clId="{594B469E-D7E5-4C10-8581-90E43624DAE4}" dt="2025-10-23T17:43:59.478" v="0"/>
        <pc:sldMkLst>
          <pc:docMk/>
          <pc:sldMk cId="0" sldId="274"/>
        </pc:sldMkLst>
        <pc:spChg chg="mod">
          <ac:chgData name="Charissa Lewis" userId="f4cec6c0-5a36-4441-8571-a4553063483e" providerId="ADAL" clId="{594B469E-D7E5-4C10-8581-90E43624DAE4}" dt="2025-10-23T17:43:59.478" v="0"/>
          <ac:spMkLst>
            <pc:docMk/>
            <pc:sldMk cId="0" sldId="274"/>
            <ac:spMk id="29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Image – CDE website</a:t>
            </a:r>
            <a:endParaRPr/>
          </a:p>
        </p:txBody>
      </p:sp>
      <p:sp>
        <p:nvSpPr>
          <p:cNvPr id="198" name="Google Shape;19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Image from Create CA flyer:</a:t>
            </a:r>
            <a:endParaRPr/>
          </a:p>
        </p:txBody>
      </p:sp>
      <p:sp>
        <p:nvSpPr>
          <p:cNvPr id="206" name="Google Shape;20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Front cover of report</a:t>
            </a:r>
            <a:endParaRPr/>
          </a:p>
        </p:txBody>
      </p:sp>
      <p:sp>
        <p:nvSpPr>
          <p:cNvPr id="215" name="Google Shape;21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0" name="Google Shape;2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Screenshot of data project - https://createca.org/california-arts-education-data-project/</a:t>
            </a:r>
            <a:endParaRPr/>
          </a:p>
        </p:txBody>
      </p:sp>
      <p:sp>
        <p:nvSpPr>
          <p:cNvPr id="234" name="Google Shape;23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9" name="Google Shape;24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Unsplash.com</a:t>
            </a:r>
            <a:endParaRPr/>
          </a:p>
        </p:txBody>
      </p:sp>
      <p:sp>
        <p:nvSpPr>
          <p:cNvPr id="272" name="Google Shape;272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Photos taken by me</a:t>
            </a:r>
            <a:endParaRPr/>
          </a:p>
        </p:txBody>
      </p:sp>
      <p:sp>
        <p:nvSpPr>
          <p:cNvPr id="282" name="Google Shape;28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Protesters - https://openclipart.org/image/800px/213878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Collaborators – My personal photo</a:t>
            </a:r>
            <a:endParaRPr/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0" name="Google Shape;30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Unsplash.com</a:t>
            </a:r>
            <a:endParaRPr/>
          </a:p>
        </p:txBody>
      </p:sp>
      <p:sp>
        <p:nvSpPr>
          <p:cNvPr id="127" name="Google Shape;12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Arts Orange County paid image</a:t>
            </a:r>
            <a:endParaRPr/>
          </a:p>
        </p:txBody>
      </p:sp>
      <p:sp>
        <p:nvSpPr>
          <p:cNvPr id="164" name="Google Shape;16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Otis College of Art &amp; Design Report</a:t>
            </a:r>
            <a:endParaRPr/>
          </a:p>
        </p:txBody>
      </p:sp>
      <p:sp>
        <p:nvSpPr>
          <p:cNvPr id="181" name="Google Shape;18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2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body" idx="1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body" idx="2"/>
          </p:nvPr>
        </p:nvSpPr>
        <p:spPr>
          <a:xfrm>
            <a:off x="975655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body" idx="3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3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4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4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4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body" idx="1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body" idx="2"/>
          </p:nvPr>
        </p:nvSpPr>
        <p:spPr>
          <a:xfrm>
            <a:off x="975655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body" idx="3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body" idx="2"/>
          </p:nvPr>
        </p:nvSpPr>
        <p:spPr>
          <a:xfrm>
            <a:off x="975655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body" idx="3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7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body" idx="1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2"/>
          </p:nvPr>
        </p:nvSpPr>
        <p:spPr>
          <a:xfrm>
            <a:off x="975655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body" idx="3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1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body" idx="1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body" idx="2"/>
          </p:nvPr>
        </p:nvSpPr>
        <p:spPr>
          <a:xfrm>
            <a:off x="975655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body" idx="3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eca.org/wp-content/uploads/2021/11/Leave-Behind-LCFF-Flyer-Nov1-1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createca.org/" TargetMode="Externa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acountyarts.org/service-regions-and-leadership-contact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otis.edu/about/initiatives/creative-economy/index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weforum.org/reports/the-future-of-jobs-report-2020/in-full/infographics-e4e69e4de7" TargetMode="Externa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/>
        </p:nvSpPr>
        <p:spPr>
          <a:xfrm>
            <a:off x="5127713" y="1439802"/>
            <a:ext cx="3445419" cy="17543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Arts Advocacy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 Wayne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</a:pPr>
            <a:r>
              <a:rPr lang="en"/>
              <a:t>Arts as a Solution Partner</a:t>
            </a:r>
            <a:endParaRPr/>
          </a:p>
        </p:txBody>
      </p:sp>
      <p:sp>
        <p:nvSpPr>
          <p:cNvPr id="201" name="Google Shape;201;p10"/>
          <p:cNvSpPr txBox="1">
            <a:spLocks noGrp="1"/>
          </p:cNvSpPr>
          <p:nvPr>
            <p:ph type="body" idx="2"/>
          </p:nvPr>
        </p:nvSpPr>
        <p:spPr>
          <a:xfrm>
            <a:off x="345481" y="1085850"/>
            <a:ext cx="4226519" cy="4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r>
              <a:rPr lang="en"/>
              <a:t>Accomplishing the 10 Priorities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r>
              <a:rPr lang="en"/>
              <a:t>Priority 2: Accomplishing the State Standards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r>
              <a:rPr lang="en"/>
              <a:t>Priority 5 : Student Engagement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r>
              <a:rPr lang="en"/>
              <a:t>Priority 7: Course Access</a:t>
            </a:r>
            <a:endParaRPr/>
          </a:p>
        </p:txBody>
      </p:sp>
      <p:pic>
        <p:nvPicPr>
          <p:cNvPr id="202" name="Google Shape;202;p10" descr="Logo for One System of Connected Resources &amp; Support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193" y="1085850"/>
            <a:ext cx="3571875" cy="3614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1"/>
          <p:cNvPicPr preferRelativeResize="0"/>
          <p:nvPr/>
        </p:nvPicPr>
        <p:blipFill rotWithShape="1">
          <a:blip r:embed="rId3">
            <a:alphaModFix/>
          </a:blip>
          <a:srcRect l="66231" t="20910" r="10460" b="24500"/>
          <a:stretch/>
        </p:blipFill>
        <p:spPr>
          <a:xfrm>
            <a:off x="7012744" y="1471832"/>
            <a:ext cx="2131256" cy="280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1"/>
          <p:cNvSpPr txBox="1"/>
          <p:nvPr/>
        </p:nvSpPr>
        <p:spPr>
          <a:xfrm>
            <a:off x="187990" y="766263"/>
            <a:ext cx="6542700" cy="4039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Benefits of an Arts Education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5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Higher attendance rates and lower dropout rates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Increases parent and community involvement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Decreases disciplinary problem and encourages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positive student attitudes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Boosts test scores and achievement in literacy, math skills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especially for English Language Learners and low income students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Increases graduation rates, fosters 21</a:t>
            </a:r>
            <a:r>
              <a:rPr lang="en" sz="1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century work skills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such as creativity, critical thinking and collaboration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1"/>
          <p:cNvSpPr txBox="1"/>
          <p:nvPr/>
        </p:nvSpPr>
        <p:spPr>
          <a:xfrm>
            <a:off x="1791142" y="119918"/>
            <a:ext cx="5561715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Arts and the Local Control Funding Formula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1"/>
          <p:cNvSpPr txBox="1"/>
          <p:nvPr/>
        </p:nvSpPr>
        <p:spPr>
          <a:xfrm>
            <a:off x="187990" y="4805845"/>
            <a:ext cx="27051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lang="en" sz="9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Create CA LCFF flyer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A2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2"/>
          <p:cNvPicPr preferRelativeResize="0"/>
          <p:nvPr/>
        </p:nvPicPr>
        <p:blipFill rotWithShape="1">
          <a:blip r:embed="rId3">
            <a:alphaModFix/>
          </a:blip>
          <a:srcRect l="34731" t="20704" r="13923" b="12800"/>
          <a:stretch/>
        </p:blipFill>
        <p:spPr>
          <a:xfrm>
            <a:off x="1041546" y="1"/>
            <a:ext cx="706090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3"/>
          <p:cNvSpPr/>
          <p:nvPr/>
        </p:nvSpPr>
        <p:spPr>
          <a:xfrm flipH="1">
            <a:off x="390858" y="683337"/>
            <a:ext cx="515816" cy="4283224"/>
          </a:xfrm>
          <a:custGeom>
            <a:avLst/>
            <a:gdLst/>
            <a:ahLst/>
            <a:cxnLst/>
            <a:rect l="l" t="t" r="r" b="b"/>
            <a:pathLst>
              <a:path w="414" h="2447" extrusionOk="0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F549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3"/>
          <p:cNvSpPr/>
          <p:nvPr/>
        </p:nvSpPr>
        <p:spPr>
          <a:xfrm flipH="1">
            <a:off x="0" y="1027826"/>
            <a:ext cx="395419" cy="3938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 flipH="1">
            <a:off x="600123" y="482600"/>
            <a:ext cx="307028" cy="4141061"/>
          </a:xfrm>
          <a:custGeom>
            <a:avLst/>
            <a:gdLst/>
            <a:ahLst/>
            <a:cxnLst/>
            <a:rect l="l" t="t" r="r" b="b"/>
            <a:pathLst>
              <a:path w="209" h="2358" extrusionOk="0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3"/>
          <p:cNvSpPr/>
          <p:nvPr/>
        </p:nvSpPr>
        <p:spPr>
          <a:xfrm>
            <a:off x="596647" y="483287"/>
            <a:ext cx="2892018" cy="39387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3"/>
          <p:cNvSpPr txBox="1"/>
          <p:nvPr/>
        </p:nvSpPr>
        <p:spPr>
          <a:xfrm>
            <a:off x="860159" y="748502"/>
            <a:ext cx="2387205" cy="1103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FRAMING POINTS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3"/>
          <p:cNvSpPr txBox="1"/>
          <p:nvPr/>
        </p:nvSpPr>
        <p:spPr>
          <a:xfrm>
            <a:off x="854726" y="1909621"/>
            <a:ext cx="2400338" cy="2239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E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#1: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 the Issue for Decision Makers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E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13" descr="Blick Tucson Frames | BLICK Art Material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4993" y="523015"/>
            <a:ext cx="4461409" cy="393873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3"/>
          <p:cNvSpPr txBox="1"/>
          <p:nvPr/>
        </p:nvSpPr>
        <p:spPr>
          <a:xfrm>
            <a:off x="4284041" y="1136757"/>
            <a:ext cx="3642444" cy="2962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558800" marR="0" lvl="1" indent="-215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Arts for Every Student is not new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1" indent="-215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Compliance with Ed Code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1" indent="-215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Standards and Framework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1" indent="-215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Jobs in Creative Industry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1" indent="-215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 LCAP goals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.</a:t>
            </a:r>
            <a:endParaRPr/>
          </a:p>
        </p:txBody>
      </p:sp>
      <p:pic>
        <p:nvPicPr>
          <p:cNvPr id="237" name="Google Shape;237;p14"/>
          <p:cNvPicPr preferRelativeResize="0"/>
          <p:nvPr/>
        </p:nvPicPr>
        <p:blipFill rotWithShape="1">
          <a:blip r:embed="rId3">
            <a:alphaModFix/>
          </a:blip>
          <a:srcRect l="8710" t="41074" r="54637" b="14700"/>
          <a:stretch/>
        </p:blipFill>
        <p:spPr>
          <a:xfrm>
            <a:off x="1560493" y="893299"/>
            <a:ext cx="5386454" cy="365408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8" name="Google Shape;238;p14"/>
          <p:cNvSpPr txBox="1"/>
          <p:nvPr/>
        </p:nvSpPr>
        <p:spPr>
          <a:xfrm>
            <a:off x="3050694" y="88505"/>
            <a:ext cx="3042612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KNOW YOUR DATA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4"/>
          <p:cNvSpPr txBox="1"/>
          <p:nvPr/>
        </p:nvSpPr>
        <p:spPr>
          <a:xfrm>
            <a:off x="253227" y="4786850"/>
            <a:ext cx="23388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CA Data Project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5"/>
          <p:cNvSpPr txBox="1">
            <a:spLocks noGrp="1"/>
          </p:cNvSpPr>
          <p:nvPr>
            <p:ph type="title"/>
          </p:nvPr>
        </p:nvSpPr>
        <p:spPr>
          <a:xfrm>
            <a:off x="628649" y="134817"/>
            <a:ext cx="7886699" cy="699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Calibri"/>
              <a:buNone/>
            </a:pPr>
            <a:r>
              <a:rPr lang="en" sz="4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 Overview Dashboard</a:t>
            </a:r>
            <a:endParaRPr/>
          </a:p>
        </p:txBody>
      </p:sp>
      <p:pic>
        <p:nvPicPr>
          <p:cNvPr id="245" name="Google Shape;245;p15"/>
          <p:cNvPicPr preferRelativeResize="0"/>
          <p:nvPr/>
        </p:nvPicPr>
        <p:blipFill rotWithShape="1">
          <a:blip r:embed="rId3">
            <a:alphaModFix/>
          </a:blip>
          <a:srcRect l="8930" t="22970" r="11651" b="8285"/>
          <a:stretch/>
        </p:blipFill>
        <p:spPr>
          <a:xfrm>
            <a:off x="785191" y="860710"/>
            <a:ext cx="7730158" cy="3763718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6" name="Google Shape;246;p15"/>
          <p:cNvSpPr txBox="1"/>
          <p:nvPr/>
        </p:nvSpPr>
        <p:spPr>
          <a:xfrm>
            <a:off x="253227" y="4786850"/>
            <a:ext cx="21237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CA Data Project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16" descr="Text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 l="7194" t="31441" r="6520" b="5591"/>
          <a:stretch/>
        </p:blipFill>
        <p:spPr>
          <a:xfrm>
            <a:off x="564928" y="1202634"/>
            <a:ext cx="8014142" cy="328985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2" name="Google Shape;252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                             </a:t>
            </a:r>
            <a:br>
              <a:rPr lang="en"/>
            </a:br>
            <a:r>
              <a:rPr lang="en"/>
              <a:t>                                    </a:t>
            </a:r>
            <a:endParaRPr/>
          </a:p>
        </p:txBody>
      </p:sp>
      <p:sp>
        <p:nvSpPr>
          <p:cNvPr id="253" name="Google Shape;253;p16"/>
          <p:cNvSpPr txBox="1"/>
          <p:nvPr/>
        </p:nvSpPr>
        <p:spPr>
          <a:xfrm>
            <a:off x="3279913" y="1759874"/>
            <a:ext cx="2077279" cy="276999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6"/>
          <p:cNvSpPr txBox="1"/>
          <p:nvPr/>
        </p:nvSpPr>
        <p:spPr>
          <a:xfrm>
            <a:off x="253227" y="4786850"/>
            <a:ext cx="23118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CA Data Project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6"/>
          <p:cNvSpPr txBox="1"/>
          <p:nvPr/>
        </p:nvSpPr>
        <p:spPr>
          <a:xfrm>
            <a:off x="3647419" y="431723"/>
            <a:ext cx="1849160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School Profile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7"/>
          <p:cNvSpPr/>
          <p:nvPr/>
        </p:nvSpPr>
        <p:spPr>
          <a:xfrm>
            <a:off x="0" y="0"/>
            <a:ext cx="4240079" cy="5143500"/>
          </a:xfrm>
          <a:custGeom>
            <a:avLst/>
            <a:gdLst/>
            <a:ahLst/>
            <a:cxnLst/>
            <a:rect l="l" t="t" r="r" b="b"/>
            <a:pathLst>
              <a:path w="6096000" h="6858000" extrusionOk="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4509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7"/>
          <p:cNvSpPr txBox="1"/>
          <p:nvPr/>
        </p:nvSpPr>
        <p:spPr>
          <a:xfrm>
            <a:off x="646775" y="1645577"/>
            <a:ext cx="2570251" cy="2931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Steps to Improving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Arts Education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17" descr="A road with trees on either sid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6274" y="553064"/>
            <a:ext cx="4964043" cy="4214351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265" name="Google Shape;265;p17"/>
          <p:cNvSpPr txBox="1"/>
          <p:nvPr/>
        </p:nvSpPr>
        <p:spPr>
          <a:xfrm>
            <a:off x="5503100" y="4266645"/>
            <a:ext cx="175479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Frame the Issue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7"/>
          <p:cNvSpPr txBox="1"/>
          <p:nvPr/>
        </p:nvSpPr>
        <p:spPr>
          <a:xfrm>
            <a:off x="6641027" y="3130738"/>
            <a:ext cx="205753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Investigate the Data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7"/>
          <p:cNvSpPr txBox="1"/>
          <p:nvPr/>
        </p:nvSpPr>
        <p:spPr>
          <a:xfrm>
            <a:off x="4130145" y="2433089"/>
            <a:ext cx="1310407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Make a Plan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7"/>
          <p:cNvSpPr txBox="1"/>
          <p:nvPr/>
        </p:nvSpPr>
        <p:spPr>
          <a:xfrm>
            <a:off x="4886853" y="1596639"/>
            <a:ext cx="2521508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Determine the Ask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18" descr="A person standing in a room with people sitting at tables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 t="649" r="15115" b="8441"/>
          <a:stretch/>
        </p:blipFill>
        <p:spPr>
          <a:xfrm>
            <a:off x="1922045" y="1"/>
            <a:ext cx="722195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8"/>
          <p:cNvSpPr/>
          <p:nvPr/>
        </p:nvSpPr>
        <p:spPr>
          <a:xfrm rot="10800000" flipH="1">
            <a:off x="0" y="-358"/>
            <a:ext cx="5065738" cy="5143859"/>
          </a:xfrm>
          <a:custGeom>
            <a:avLst/>
            <a:gdLst/>
            <a:ahLst/>
            <a:cxnLst/>
            <a:rect l="l" t="t" r="r" b="b"/>
            <a:pathLst>
              <a:path w="6754318" h="6858478" extrusionOk="0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>
              <a:alpha val="6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8"/>
          <p:cNvSpPr/>
          <p:nvPr/>
        </p:nvSpPr>
        <p:spPr>
          <a:xfrm rot="10800000" flipH="1">
            <a:off x="1" y="-358"/>
            <a:ext cx="4465335" cy="5143859"/>
          </a:xfrm>
          <a:custGeom>
            <a:avLst/>
            <a:gdLst/>
            <a:ahLst/>
            <a:cxnLst/>
            <a:rect l="l" t="t" r="r" b="b"/>
            <a:pathLst>
              <a:path w="5953780" h="6858478" extrusionOk="0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8"/>
          <p:cNvSpPr txBox="1"/>
          <p:nvPr/>
        </p:nvSpPr>
        <p:spPr>
          <a:xfrm>
            <a:off x="603504" y="256505"/>
            <a:ext cx="2909424" cy="1686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KEY Allies: Parents and Students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8"/>
          <p:cNvSpPr txBox="1"/>
          <p:nvPr/>
        </p:nvSpPr>
        <p:spPr>
          <a:xfrm>
            <a:off x="315691" y="4748496"/>
            <a:ext cx="2334519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 by wonderlane</a:t>
            </a: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/>
          <p:nvPr/>
        </p:nvSpPr>
        <p:spPr>
          <a:xfrm>
            <a:off x="0" y="0"/>
            <a:ext cx="5652392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9"/>
          <p:cNvSpPr/>
          <p:nvPr/>
        </p:nvSpPr>
        <p:spPr>
          <a:xfrm>
            <a:off x="313051" y="328904"/>
            <a:ext cx="5032638" cy="4501545"/>
          </a:xfrm>
          <a:prstGeom prst="rect">
            <a:avLst/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9"/>
          <p:cNvSpPr/>
          <p:nvPr/>
        </p:nvSpPr>
        <p:spPr>
          <a:xfrm>
            <a:off x="469714" y="487511"/>
            <a:ext cx="2525413" cy="2449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19" descr="A picture containing text, different, various, bunch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0000" t="74452"/>
          <a:stretch/>
        </p:blipFill>
        <p:spPr>
          <a:xfrm>
            <a:off x="598845" y="924290"/>
            <a:ext cx="2283523" cy="157674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9"/>
          <p:cNvSpPr/>
          <p:nvPr/>
        </p:nvSpPr>
        <p:spPr>
          <a:xfrm>
            <a:off x="3114710" y="487511"/>
            <a:ext cx="2074318" cy="16025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19" descr="A picture containing shap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2623" y="929573"/>
            <a:ext cx="1825753" cy="71660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9"/>
          <p:cNvSpPr/>
          <p:nvPr/>
        </p:nvSpPr>
        <p:spPr>
          <a:xfrm>
            <a:off x="469714" y="3066161"/>
            <a:ext cx="2525413" cy="15936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19" descr="Chart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8845" y="3636530"/>
            <a:ext cx="2283523" cy="46812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9"/>
          <p:cNvSpPr/>
          <p:nvPr/>
        </p:nvSpPr>
        <p:spPr>
          <a:xfrm>
            <a:off x="3114710" y="2210288"/>
            <a:ext cx="2074318" cy="2449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19" descr="A picture containing text, different, various, bunch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0776" t="25263" b="50000"/>
          <a:stretch/>
        </p:blipFill>
        <p:spPr>
          <a:xfrm>
            <a:off x="3242623" y="2811023"/>
            <a:ext cx="1825753" cy="1239884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 txBox="1"/>
          <p:nvPr/>
        </p:nvSpPr>
        <p:spPr>
          <a:xfrm>
            <a:off x="5875102" y="492660"/>
            <a:ext cx="3124704" cy="2692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My Ask of YOU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Sign up for CCSESA’s Monthly Arts Newsletter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lnSpc>
                <a:spcPct val="90000"/>
              </a:lnSpc>
              <a:spcBef>
                <a:spcPts val="500"/>
              </a:spcBef>
              <a:buSzPts val="1500"/>
            </a:pPr>
            <a:r>
              <a:rPr lang="en-US" sz="1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https://lp.constantcontactpages.com/su/V19NXgY/CaCountyArts</a:t>
            </a:r>
            <a:endParaRPr sz="1500" b="0" i="0" u="none" strike="noStrike" cap="none" dirty="0">
              <a:solidFill>
                <a:srgbClr val="FE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296" name="Google Shape;296;p19"/>
          <p:cNvSpPr txBox="1"/>
          <p:nvPr/>
        </p:nvSpPr>
        <p:spPr>
          <a:xfrm>
            <a:off x="6696877" y="3033125"/>
            <a:ext cx="1605048" cy="1038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Advocacy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News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www.createca.org</a:t>
            </a:r>
            <a:r>
              <a:rPr lang="en" sz="1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9"/>
          <p:cNvSpPr txBox="1"/>
          <p:nvPr/>
        </p:nvSpPr>
        <p:spPr>
          <a:xfrm>
            <a:off x="5847200" y="4659800"/>
            <a:ext cx="33789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Photos: Arts OC Imagination Celebration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>
            <a:spLocks noGrp="1"/>
          </p:cNvSpPr>
          <p:nvPr>
            <p:ph type="body" idx="2"/>
          </p:nvPr>
        </p:nvSpPr>
        <p:spPr>
          <a:xfrm>
            <a:off x="821599" y="1137790"/>
            <a:ext cx="7192690" cy="74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400">
                <a:solidFill>
                  <a:schemeClr val="lt1"/>
                </a:solidFill>
                <a:highlight>
                  <a:schemeClr val="lt1"/>
                </a:highlight>
                <a:latin typeface="Fjalla One"/>
                <a:ea typeface="Fjalla One"/>
                <a:cs typeface="Fjalla One"/>
                <a:sym typeface="Fjalla One"/>
              </a:rPr>
              <a:t>An Administrators Guide to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400">
                <a:solidFill>
                  <a:schemeClr val="lt1"/>
                </a:solidFill>
                <a:highlight>
                  <a:schemeClr val="lt1"/>
                </a:highlight>
                <a:latin typeface="Fjalla One"/>
                <a:ea typeface="Fjalla One"/>
                <a:cs typeface="Fjalla One"/>
                <a:sym typeface="Fjalla One"/>
              </a:rPr>
              <a:t>Arts Education Advocacy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3508514" y="3127804"/>
            <a:ext cx="3101009" cy="4403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336250" y="167575"/>
            <a:ext cx="69765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 Administrator’s Guide to Arts Education Advocacy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500" y="1175147"/>
            <a:ext cx="5715000" cy="279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 descr="A group of people sitting in a room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9053" y="1262168"/>
            <a:ext cx="4895556" cy="3028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"/>
          <p:cNvSpPr txBox="1"/>
          <p:nvPr/>
        </p:nvSpPr>
        <p:spPr>
          <a:xfrm>
            <a:off x="373398" y="1657350"/>
            <a:ext cx="8114096" cy="280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</a:pPr>
            <a:r>
              <a:rPr lang="en" sz="2400" b="1" i="0" u="none" strike="noStrike" cap="none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Your Next Step for Moving Forward: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1800"/>
              <a:buFont typeface="Arial"/>
              <a:buNone/>
            </a:pPr>
            <a:r>
              <a:rPr lang="en" sz="1800" b="1" i="0" u="none" strike="noStrike" cap="none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Contact: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1800"/>
              <a:buFont typeface="Arial"/>
              <a:buChar char="•"/>
            </a:pPr>
            <a:r>
              <a:rPr lang="en" sz="1800" b="1" i="0" u="none" strike="noStrike" cap="none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County Office </a:t>
            </a:r>
            <a:r>
              <a:rPr lang="en" sz="1800" b="1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Arts Lead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1800"/>
              <a:buFont typeface="Arial"/>
              <a:buChar char="•"/>
            </a:pPr>
            <a:r>
              <a:rPr lang="en" sz="1800" b="1" i="0" u="none" strike="noStrike" cap="none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Director of </a:t>
            </a:r>
            <a:r>
              <a:rPr lang="en" sz="1800" b="1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CCSESA Statewide Arts Initiative</a:t>
            </a:r>
            <a:r>
              <a:rPr lang="en" sz="1800" b="1" i="0" u="none" strike="noStrike" cap="none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 who will connect you with a support team 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1800"/>
              <a:buFont typeface="Arial"/>
              <a:buChar char="•"/>
            </a:pPr>
            <a:r>
              <a:rPr lang="en" sz="1800" b="1" i="0" u="none" strike="noStrike" cap="none" dirty="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CREATE CA Director of Programs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0"/>
          <p:cNvSpPr txBox="1"/>
          <p:nvPr/>
        </p:nvSpPr>
        <p:spPr>
          <a:xfrm>
            <a:off x="1039013" y="4533397"/>
            <a:ext cx="6782866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Don’t forget to check out the list of Resources for contact information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/>
          <p:nvPr/>
        </p:nvSpPr>
        <p:spPr>
          <a:xfrm rot="-54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643814" y="1475449"/>
            <a:ext cx="1971675" cy="1910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5" rIns="91425" bIns="4572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Arts Education Ecosystem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2906423" y="286876"/>
            <a:ext cx="2291485" cy="1536491"/>
          </a:xfrm>
          <a:prstGeom prst="flowChartConnector">
            <a:avLst/>
          </a:prstGeom>
          <a:solidFill>
            <a:srgbClr val="26D9E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Administrators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6858512" y="1162124"/>
            <a:ext cx="2056836" cy="1188370"/>
          </a:xfrm>
          <a:prstGeom prst="flowChartConnector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Government agencies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4193003" y="3371445"/>
            <a:ext cx="1422989" cy="685500"/>
          </a:xfrm>
          <a:prstGeom prst="flowChartConnector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Teaching Artists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3512072" y="1975143"/>
            <a:ext cx="1620976" cy="1086109"/>
          </a:xfrm>
          <a:prstGeom prst="flowChartConnector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Educators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7390736" y="2571749"/>
            <a:ext cx="1422990" cy="941686"/>
          </a:xfrm>
          <a:prstGeom prst="flowChartConnector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5679954" y="398016"/>
            <a:ext cx="1422990" cy="941686"/>
          </a:xfrm>
          <a:prstGeom prst="flowChartConnector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Parents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5679954" y="2382261"/>
            <a:ext cx="987530" cy="346249"/>
          </a:xfrm>
          <a:prstGeom prst="rect">
            <a:avLst/>
          </a:prstGeom>
          <a:solidFill>
            <a:srgbClr val="B3C6E7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6162899" y="3438322"/>
            <a:ext cx="1620976" cy="1086108"/>
          </a:xfrm>
          <a:prstGeom prst="flowChartConnector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School Board Members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 rot="-54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0">
                <a:schemeClr val="accent1"/>
              </a:gs>
              <a:gs pos="8000">
                <a:schemeClr val="accent1"/>
              </a:gs>
              <a:gs pos="100000">
                <a:srgbClr val="1F3864"/>
              </a:gs>
            </a:gsLst>
            <a:lin ang="120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 rot="10800000" flipH="1">
            <a:off x="-1733" y="0"/>
            <a:ext cx="6803135" cy="5143179"/>
          </a:xfrm>
          <a:prstGeom prst="rect">
            <a:avLst/>
          </a:prstGeom>
          <a:gradFill>
            <a:gsLst>
              <a:gs pos="0">
                <a:srgbClr val="000000">
                  <a:alpha val="51372"/>
                </a:srgbClr>
              </a:gs>
              <a:gs pos="8000">
                <a:srgbClr val="000000">
                  <a:alpha val="51372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 rot="-54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rgbClr val="9CC2E5">
                  <a:alpha val="0"/>
                </a:srgbClr>
              </a:gs>
              <a:gs pos="100000">
                <a:srgbClr val="000000">
                  <a:alpha val="45490"/>
                </a:srgbClr>
              </a:gs>
            </a:gsLst>
            <a:lin ang="12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4" descr="A picture containing dish, croquett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" y="372618"/>
            <a:ext cx="8458200" cy="43982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/>
          <p:nvPr/>
        </p:nvSpPr>
        <p:spPr>
          <a:xfrm>
            <a:off x="6801397" y="4418025"/>
            <a:ext cx="19998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Tolga Ulkan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2">
              <a:alpha val="49411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2573351" y="596683"/>
            <a:ext cx="3997297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Outcome = Inequitable Arts ED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5" descr="caarts"/>
          <p:cNvPicPr preferRelativeResize="0"/>
          <p:nvPr/>
        </p:nvPicPr>
        <p:blipFill rotWithShape="1">
          <a:blip r:embed="rId3">
            <a:alphaModFix/>
          </a:blip>
          <a:srcRect b="8682"/>
          <a:stretch/>
        </p:blipFill>
        <p:spPr>
          <a:xfrm>
            <a:off x="2134194" y="1266201"/>
            <a:ext cx="4875610" cy="270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6766" y="4263293"/>
            <a:ext cx="1450181" cy="77241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 txBox="1"/>
          <p:nvPr/>
        </p:nvSpPr>
        <p:spPr>
          <a:xfrm>
            <a:off x="5337313" y="2474843"/>
            <a:ext cx="34289" cy="342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4999382" y="1968863"/>
            <a:ext cx="224126" cy="30775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3786809" y="3453848"/>
            <a:ext cx="238539" cy="30775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6" descr="Let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t="12378" r="-1" b="4487"/>
          <a:stretch/>
        </p:blipFill>
        <p:spPr>
          <a:xfrm>
            <a:off x="15" y="1"/>
            <a:ext cx="4640244" cy="5143499"/>
          </a:xfrm>
          <a:custGeom>
            <a:avLst/>
            <a:gdLst/>
            <a:ahLst/>
            <a:cxnLst/>
            <a:rect l="l" t="t" r="r" b="b"/>
            <a:pathLst>
              <a:path w="6187012" h="6857998" extrusionOk="0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noFill/>
          <a:ln>
            <a:noFill/>
          </a:ln>
          <a:effectLst>
            <a:outerShdw blurRad="381000" dist="152400" algn="tl" rotWithShape="0">
              <a:srgbClr val="000000">
                <a:alpha val="9411"/>
              </a:srgbClr>
            </a:outerShdw>
          </a:effectLst>
        </p:spPr>
      </p:pic>
      <p:grpSp>
        <p:nvGrpSpPr>
          <p:cNvPr id="153" name="Google Shape;153;p6"/>
          <p:cNvGrpSpPr/>
          <p:nvPr/>
        </p:nvGrpSpPr>
        <p:grpSpPr>
          <a:xfrm>
            <a:off x="4046526" y="0"/>
            <a:ext cx="656038" cy="5143091"/>
            <a:chOff x="5395368" y="1"/>
            <a:chExt cx="874718" cy="6857455"/>
          </a:xfrm>
        </p:grpSpPr>
        <p:sp>
          <p:nvSpPr>
            <p:cNvPr id="154" name="Google Shape;154;p6"/>
            <p:cNvSpPr/>
            <p:nvPr/>
          </p:nvSpPr>
          <p:spPr>
            <a:xfrm rot="-5400000">
              <a:off x="2404000" y="2991370"/>
              <a:ext cx="6857455" cy="874716"/>
            </a:xfrm>
            <a:custGeom>
              <a:avLst/>
              <a:gdLst/>
              <a:ahLst/>
              <a:cxnLst/>
              <a:rect l="l" t="t" r="r" b="b"/>
              <a:pathLst>
                <a:path w="6857455" h="874716" extrusionOk="0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 rot="-5400000">
              <a:off x="2403998" y="2991370"/>
              <a:ext cx="6857455" cy="874716"/>
            </a:xfrm>
            <a:custGeom>
              <a:avLst/>
              <a:gdLst/>
              <a:ahLst/>
              <a:cxnLst/>
              <a:rect l="l" t="t" r="r" b="b"/>
              <a:pathLst>
                <a:path w="6857455" h="874716" extrusionOk="0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rotWithShape="1">
              <a:blip r:embed="rId4">
                <a:alphaModFix amt="57000"/>
              </a:blip>
              <a:tile tx="0" ty="0" sx="100000" sy="100000" flip="none" algn="tl"/>
            </a:blip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157" name="Google Shape;157;p6"/>
          <p:cNvSpPr txBox="1"/>
          <p:nvPr/>
        </p:nvSpPr>
        <p:spPr>
          <a:xfrm>
            <a:off x="4987350" y="255145"/>
            <a:ext cx="3747300" cy="21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the Rescue: PTA &amp; Arts Orgs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5522606" y="3136816"/>
            <a:ext cx="2676743" cy="131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4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School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4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Fundraisers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368040" y="2900709"/>
            <a:ext cx="2482939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Grants to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Arts Organizations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315691" y="4748496"/>
            <a:ext cx="1760654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 by Bob Ghost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7" descr="A picture containing person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45688" r="-1" b="16903"/>
          <a:stretch/>
        </p:blipFill>
        <p:spPr>
          <a:xfrm>
            <a:off x="15" y="8"/>
            <a:ext cx="4571985" cy="257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 descr="A child holding a guitar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 b="15731"/>
          <a:stretch/>
        </p:blipFill>
        <p:spPr>
          <a:xfrm>
            <a:off x="4572000" y="8"/>
            <a:ext cx="4572000" cy="257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7" descr="A picture containing outdoor, tree, ground, plan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18975" r="-2" b="43476"/>
          <a:stretch/>
        </p:blipFill>
        <p:spPr>
          <a:xfrm>
            <a:off x="15" y="2571750"/>
            <a:ext cx="4571985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7" descr="A person playing a piano&#10;&#10;Description automatically generated with low confidence"/>
          <p:cNvPicPr preferRelativeResize="0"/>
          <p:nvPr/>
        </p:nvPicPr>
        <p:blipFill rotWithShape="1">
          <a:blip r:embed="rId6">
            <a:alphaModFix/>
          </a:blip>
          <a:srcRect t="49689" r="-2" b="12763"/>
          <a:stretch/>
        </p:blipFill>
        <p:spPr>
          <a:xfrm>
            <a:off x="4572000" y="2571750"/>
            <a:ext cx="45720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7"/>
          <p:cNvSpPr/>
          <p:nvPr/>
        </p:nvSpPr>
        <p:spPr>
          <a:xfrm rot="2700000">
            <a:off x="3307436" y="1307187"/>
            <a:ext cx="2529127" cy="25291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 txBox="1"/>
          <p:nvPr/>
        </p:nvSpPr>
        <p:spPr>
          <a:xfrm>
            <a:off x="3215143" y="2071166"/>
            <a:ext cx="2713713" cy="1009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080808"/>
                </a:solidFill>
                <a:latin typeface="Calibri"/>
                <a:ea typeface="Calibri"/>
                <a:cs typeface="Calibri"/>
                <a:sym typeface="Calibri"/>
              </a:rPr>
              <a:t>Building Creativity Muscles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"/>
          <p:cNvSpPr/>
          <p:nvPr/>
        </p:nvSpPr>
        <p:spPr>
          <a:xfrm rot="2700000">
            <a:off x="2978458" y="978209"/>
            <a:ext cx="3187084" cy="3187083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0" y="2294750"/>
            <a:ext cx="21189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 by senjuti kundu</a:t>
            </a: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-25577" y="2579200"/>
            <a:ext cx="23439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 by kindred hues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"/>
          <p:cNvSpPr txBox="1"/>
          <p:nvPr/>
        </p:nvSpPr>
        <p:spPr>
          <a:xfrm>
            <a:off x="6943051" y="2597900"/>
            <a:ext cx="20322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 by  kelly sikkema</a:t>
            </a: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 txBox="1"/>
          <p:nvPr/>
        </p:nvSpPr>
        <p:spPr>
          <a:xfrm>
            <a:off x="6943050" y="2303500"/>
            <a:ext cx="21189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 by felix koutchinski</a:t>
            </a: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>
            <a:spLocks noGrp="1"/>
          </p:cNvSpPr>
          <p:nvPr>
            <p:ph type="title"/>
          </p:nvPr>
        </p:nvSpPr>
        <p:spPr>
          <a:xfrm>
            <a:off x="56648" y="124977"/>
            <a:ext cx="9087352" cy="59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</a:pPr>
            <a:r>
              <a:rPr lang="en"/>
              <a:t>Pre-Covid 2018 Stats</a:t>
            </a:r>
            <a:endParaRPr/>
          </a:p>
        </p:txBody>
      </p:sp>
      <p:pic>
        <p:nvPicPr>
          <p:cNvPr id="184" name="Google Shape;184;p8"/>
          <p:cNvPicPr preferRelativeResize="0"/>
          <p:nvPr/>
        </p:nvPicPr>
        <p:blipFill rotWithShape="1">
          <a:blip r:embed="rId3">
            <a:alphaModFix/>
          </a:blip>
          <a:srcRect l="6048" t="14047" r="9152" b="5998"/>
          <a:stretch/>
        </p:blipFill>
        <p:spPr>
          <a:xfrm>
            <a:off x="1209032" y="840799"/>
            <a:ext cx="7012858" cy="371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 txBox="1"/>
          <p:nvPr/>
        </p:nvSpPr>
        <p:spPr>
          <a:xfrm>
            <a:off x="443123" y="4790050"/>
            <a:ext cx="42438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lang="en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Otis College Resources on the Creative Economy</a:t>
            </a:r>
            <a:endParaRPr sz="9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9"/>
          <p:cNvPicPr preferRelativeResize="0"/>
          <p:nvPr/>
        </p:nvPicPr>
        <p:blipFill rotWithShape="1">
          <a:blip r:embed="rId3">
            <a:alphaModFix/>
          </a:blip>
          <a:srcRect l="27580" t="18049" r="35644" b="13529"/>
          <a:stretch/>
        </p:blipFill>
        <p:spPr>
          <a:xfrm>
            <a:off x="829595" y="813004"/>
            <a:ext cx="3362632" cy="3517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9"/>
          <p:cNvPicPr preferRelativeResize="0"/>
          <p:nvPr/>
        </p:nvPicPr>
        <p:blipFill rotWithShape="1">
          <a:blip r:embed="rId4">
            <a:alphaModFix/>
          </a:blip>
          <a:srcRect l="27579" t="13530" r="35643" b="35046"/>
          <a:stretch/>
        </p:blipFill>
        <p:spPr>
          <a:xfrm>
            <a:off x="4723172" y="1991032"/>
            <a:ext cx="3362632" cy="264364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9"/>
          <p:cNvSpPr txBox="1"/>
          <p:nvPr/>
        </p:nvSpPr>
        <p:spPr>
          <a:xfrm>
            <a:off x="3276766" y="70238"/>
            <a:ext cx="2892811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Top Ten Skills of 2025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 txBox="1"/>
          <p:nvPr/>
        </p:nvSpPr>
        <p:spPr>
          <a:xfrm>
            <a:off x="541425" y="4634675"/>
            <a:ext cx="4588800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lang="en" sz="9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World Economic Forum- Top Ten Skills of 2025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On-screen Show (16:9)</PresentationFormat>
  <Paragraphs>116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Arial</vt:lpstr>
      <vt:lpstr>Fjalla One</vt:lpstr>
      <vt:lpstr>Noto Sans Symbols</vt:lpstr>
      <vt:lpstr>Office Theme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Pre-Covid 2018 Stats</vt:lpstr>
      <vt:lpstr>PowerPoint Presentation</vt:lpstr>
      <vt:lpstr>Arts as a Solution Partner</vt:lpstr>
      <vt:lpstr>PowerPoint Presentation</vt:lpstr>
      <vt:lpstr>PowerPoint Presentation</vt:lpstr>
      <vt:lpstr>PowerPoint Presentation</vt:lpstr>
      <vt:lpstr>.</vt:lpstr>
      <vt:lpstr>      General Overview Dashboard</vt:lpstr>
      <vt:lpstr>                                                              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Charissa Lewis</cp:lastModifiedBy>
  <cp:revision>1</cp:revision>
  <dcterms:modified xsi:type="dcterms:W3CDTF">2025-10-23T17:52:14Z</dcterms:modified>
</cp:coreProperties>
</file>