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20"/>
  </p:notesMasterIdLst>
  <p:sldIdLst>
    <p:sldId id="343" r:id="rId2"/>
    <p:sldId id="347" r:id="rId3"/>
    <p:sldId id="350" r:id="rId4"/>
    <p:sldId id="351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5" r:id="rId18"/>
    <p:sldId id="348" r:id="rId19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9" autoAdjust="0"/>
    <p:restoredTop sz="86390" autoAdjust="0"/>
  </p:normalViewPr>
  <p:slideViewPr>
    <p:cSldViewPr>
      <p:cViewPr varScale="1">
        <p:scale>
          <a:sx n="99" d="100"/>
          <a:sy n="99" d="100"/>
        </p:scale>
        <p:origin x="156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752685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en-US"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en-US"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en-US"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en-US"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en-US"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en-US"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en-US"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en-US"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157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en-US"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en-US"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en-US"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en-US"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en-US"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en-US"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en-US"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en-US"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01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3"/>
          <p:cNvSpPr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40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FontTx/>
              <a:buNone/>
              <a:defRPr sz="2500"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solidFill>
                  <a:srgbClr val="000090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rgbClr val="FF0000"/>
              </a:buClr>
              <a:buSzPct val="100000"/>
              <a:buFont typeface="Wingdings" charset="2"/>
              <a:buChar char="§"/>
              <a:defRPr sz="2500"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wo 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3"/>
          <p:cNvSpPr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40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FontTx/>
              <a:buNone/>
              <a:defRPr sz="2500"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solidFill>
                  <a:srgbClr val="000090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rgbClr val="FF0000"/>
              </a:buClr>
              <a:buSzPct val="100000"/>
              <a:buFont typeface="Wingdings" charset="2"/>
              <a:buChar char="§"/>
              <a:defRPr sz="2500"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3"/>
          <p:cNvSpPr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40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FontTx/>
              <a:buNone/>
              <a:defRPr sz="2500"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solidFill>
                  <a:srgbClr val="000090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rgbClr val="FF0000"/>
              </a:buClr>
              <a:buSzPct val="100000"/>
              <a:buFont typeface="Wingdings" charset="2"/>
              <a:buChar char="§"/>
              <a:defRPr sz="2500"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ti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3"/>
          <p:cNvSpPr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40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FontTx/>
              <a:buNone/>
              <a:defRPr sz="2500"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solidFill>
                  <a:srgbClr val="000090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rgbClr val="FF0000"/>
              </a:buClr>
              <a:buSzPct val="100000"/>
              <a:buFont typeface="Wingdings" charset="2"/>
              <a:buChar char="§"/>
              <a:defRPr sz="2500"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3"/>
          <p:cNvSpPr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40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FontTx/>
              <a:buNone/>
              <a:defRPr sz="2500"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solidFill>
                  <a:srgbClr val="000090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rgbClr val="FF0000"/>
              </a:buClr>
              <a:buSzPct val="100000"/>
              <a:buFont typeface="Wingdings" charset="2"/>
              <a:buChar char="§"/>
              <a:defRPr sz="2500"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/>
          <p:cNvSpPr/>
          <p:nvPr/>
        </p:nvSpPr>
        <p:spPr>
          <a:xfrm>
            <a:off x="341086" y="928914"/>
            <a:ext cx="8432800" cy="17707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07" y="968189"/>
            <a:ext cx="7799387" cy="1237130"/>
          </a:xfrm>
        </p:spPr>
        <p:txBody>
          <a:bodyPr anchor="b" anchorCtr="0"/>
          <a:lstStyle>
            <a:lvl1pPr algn="r">
              <a:lnSpc>
                <a:spcPts val="5000"/>
              </a:lnSpc>
              <a:defRPr sz="4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07" y="2209799"/>
            <a:ext cx="7799387" cy="466165"/>
          </a:xfr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177-43BB-754A-BE70-13BE2E6D232D}" type="datetimeFigureOut">
              <a:rPr lang="en-US" smtClean="0"/>
              <a:pPr/>
              <a:t>8/16/2016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05300" y="6492875"/>
            <a:ext cx="5334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fld id="{136810B0-8DBB-A04A-8CF6-EE1494CBE6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57200" y="816802"/>
            <a:ext cx="8229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TitleSlideT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8229600" cy="356646"/>
          </a:xfrm>
          <a:prstGeom prst="rect">
            <a:avLst/>
          </a:prstGeom>
        </p:spPr>
      </p:pic>
      <p:pic>
        <p:nvPicPr>
          <p:cNvPr id="10" name="Picture 9" descr="TitleSlideBott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00601"/>
            <a:ext cx="8229600" cy="3700199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247" y="6492875"/>
            <a:ext cx="34155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836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177-43BB-754A-BE70-13BE2E6D232D}" type="datetimeFigureOut">
              <a:rPr lang="en-US" smtClean="0"/>
              <a:pPr/>
              <a:t>8/16/2016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10B0-8DBB-A04A-8CF6-EE1494CB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7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8" r:id="rId6"/>
    <p:sldLayoutId id="2147483659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ctr" rtl="0">
        <a:lnSpc>
          <a:spcPct val="100000"/>
        </a:lnSpc>
        <a:spcBef>
          <a:spcPts val="0"/>
        </a:spcBef>
        <a:spcAft>
          <a:spcPts val="0"/>
        </a:spcAft>
        <a:buNone/>
        <a:defRPr sz="4000" b="1" i="0" u="none" strike="noStrike" cap="none" baseline="0">
          <a:solidFill>
            <a:srgbClr val="FFFFFF"/>
          </a:solidFill>
          <a:latin typeface="Calibri"/>
          <a:ea typeface="Arial"/>
          <a:cs typeface="Calibri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2000" b="0" i="0" u="none" strike="noStrike" cap="none" baseline="0">
          <a:solidFill>
            <a:srgbClr val="000000"/>
          </a:solidFill>
          <a:latin typeface="Calibri"/>
          <a:ea typeface="Arial"/>
          <a:cs typeface="Calibri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44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837" y="4043994"/>
            <a:ext cx="7647763" cy="2379677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73692" y="3962400"/>
            <a:ext cx="81720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3200" dirty="0"/>
              <a:t>Learn more about El </a:t>
            </a:r>
            <a:r>
              <a:rPr lang="en-US" sz="3200" dirty="0" err="1"/>
              <a:t>Teatro’s</a:t>
            </a:r>
            <a:r>
              <a:rPr lang="en-US" sz="3200" dirty="0"/>
              <a:t> work at:</a:t>
            </a:r>
          </a:p>
          <a:p>
            <a:pPr algn="ctr">
              <a:buNone/>
            </a:pPr>
            <a:r>
              <a:rPr lang="en-US" sz="3200" dirty="0"/>
              <a:t>http://hidvl.nyu.edu/video/000539742.html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2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The Four Roads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1215326"/>
            <a:ext cx="3269067" cy="245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9990929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A.C.T.O.S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Arts Integrated Instructional Pedagogy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893" y="2046957"/>
            <a:ext cx="50292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3022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A.C.T.O.S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813" y="2286000"/>
            <a:ext cx="7824787" cy="3840163"/>
          </a:xfrm>
        </p:spPr>
        <p:txBody>
          <a:bodyPr>
            <a:normAutofit/>
          </a:bodyPr>
          <a:lstStyle/>
          <a:p>
            <a:r>
              <a:rPr lang="en-US" sz="3200" dirty="0"/>
              <a:t>A.C.T.O.S is an arts integrated instructional pedagogy that ties visual and performing arts and CCSS instructional practices.</a:t>
            </a:r>
          </a:p>
          <a:p>
            <a:endParaRPr lang="en-US" sz="3200"/>
          </a:p>
          <a:p>
            <a:r>
              <a:rPr lang="en-US" sz="3200"/>
              <a:t>A.C.T.O.S </a:t>
            </a:r>
            <a:r>
              <a:rPr lang="en-US" sz="3200" dirty="0"/>
              <a:t>is based in a culturally and linguistically responsive teaching pedagogy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52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n-lt"/>
              </a:rPr>
              <a:t>A.C.T.O.S.</a:t>
            </a:r>
            <a:r>
              <a:rPr lang="en-US" sz="40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290149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		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05000" y="1676400"/>
            <a:ext cx="61976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82575" indent="-282575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7850" indent="-295275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0425" indent="-282575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82575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25575" indent="-282575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90000"/>
              </a:buClr>
            </a:pPr>
            <a:r>
              <a:rPr lang="en-US" sz="4400" b="1">
                <a:solidFill>
                  <a:prstClr val="black">
                    <a:lumMod val="85000"/>
                    <a:lumOff val="15000"/>
                  </a:prstClr>
                </a:solidFill>
                <a:latin typeface="Calisto MT"/>
              </a:rPr>
              <a:t>A</a:t>
            </a:r>
            <a:r>
              <a:rPr lang="en-US" sz="3200">
                <a:solidFill>
                  <a:prstClr val="black">
                    <a:lumMod val="85000"/>
                    <a:lumOff val="15000"/>
                  </a:prstClr>
                </a:solidFill>
                <a:latin typeface="Calisto MT"/>
              </a:rPr>
              <a:t>ctivate Learner</a:t>
            </a:r>
          </a:p>
          <a:p>
            <a:pPr>
              <a:buClr>
                <a:srgbClr val="990000"/>
              </a:buClr>
            </a:pPr>
            <a:r>
              <a:rPr lang="en-US" sz="4400" b="1">
                <a:solidFill>
                  <a:prstClr val="black">
                    <a:lumMod val="85000"/>
                    <a:lumOff val="15000"/>
                  </a:prstClr>
                </a:solidFill>
                <a:latin typeface="Calisto MT"/>
              </a:rPr>
              <a:t>C</a:t>
            </a:r>
            <a:r>
              <a:rPr lang="en-US" sz="3200">
                <a:solidFill>
                  <a:prstClr val="black">
                    <a:lumMod val="85000"/>
                    <a:lumOff val="15000"/>
                  </a:prstClr>
                </a:solidFill>
                <a:latin typeface="Calisto MT"/>
              </a:rPr>
              <a:t>ultivate Meaning /Heart</a:t>
            </a:r>
          </a:p>
          <a:p>
            <a:pPr>
              <a:buClr>
                <a:srgbClr val="990000"/>
              </a:buClr>
            </a:pPr>
            <a:r>
              <a:rPr lang="en-US" sz="4400" b="1">
                <a:solidFill>
                  <a:prstClr val="black">
                    <a:lumMod val="85000"/>
                    <a:lumOff val="15000"/>
                  </a:prstClr>
                </a:solidFill>
                <a:latin typeface="Calisto MT"/>
              </a:rPr>
              <a:t>T</a:t>
            </a:r>
            <a:r>
              <a:rPr lang="en-US" sz="3200">
                <a:solidFill>
                  <a:prstClr val="black">
                    <a:lumMod val="85000"/>
                    <a:lumOff val="15000"/>
                  </a:prstClr>
                </a:solidFill>
                <a:latin typeface="Calisto MT"/>
              </a:rPr>
              <a:t>each to Learn</a:t>
            </a:r>
          </a:p>
          <a:p>
            <a:pPr>
              <a:buClr>
                <a:srgbClr val="990000"/>
              </a:buClr>
            </a:pPr>
            <a:r>
              <a:rPr lang="en-US" sz="4757" b="1">
                <a:solidFill>
                  <a:prstClr val="black">
                    <a:lumMod val="85000"/>
                    <a:lumOff val="15000"/>
                  </a:prstClr>
                </a:solidFill>
                <a:latin typeface="Calisto MT"/>
              </a:rPr>
              <a:t>O</a:t>
            </a:r>
            <a:r>
              <a:rPr lang="en-US" sz="3200">
                <a:solidFill>
                  <a:prstClr val="black">
                    <a:lumMod val="85000"/>
                    <a:lumOff val="15000"/>
                  </a:prstClr>
                </a:solidFill>
                <a:latin typeface="Calisto MT"/>
              </a:rPr>
              <a:t>pen Minds</a:t>
            </a:r>
          </a:p>
          <a:p>
            <a:pPr>
              <a:buClr>
                <a:srgbClr val="990000"/>
              </a:buClr>
            </a:pPr>
            <a:r>
              <a:rPr lang="en-US" sz="4757" b="1">
                <a:solidFill>
                  <a:prstClr val="black">
                    <a:lumMod val="85000"/>
                    <a:lumOff val="15000"/>
                  </a:prstClr>
                </a:solidFill>
                <a:latin typeface="Calisto MT"/>
              </a:rPr>
              <a:t>S</a:t>
            </a:r>
            <a:r>
              <a:rPr lang="en-US" sz="3200">
                <a:solidFill>
                  <a:prstClr val="black">
                    <a:lumMod val="85000"/>
                    <a:lumOff val="15000"/>
                  </a:prstClr>
                </a:solidFill>
                <a:latin typeface="Calisto MT"/>
              </a:rPr>
              <a:t>erve Community</a:t>
            </a:r>
            <a:endParaRPr lang="en-US" sz="3200" dirty="0">
              <a:solidFill>
                <a:prstClr val="black">
                  <a:lumMod val="85000"/>
                  <a:lumOff val="15000"/>
                </a:prstClr>
              </a:solidFill>
              <a:latin typeface="Calisto M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2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n-lt"/>
              </a:rPr>
              <a:t>A.C.T.O.S.</a:t>
            </a:r>
            <a:r>
              <a:rPr lang="en-US" sz="40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935105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812" y="1954001"/>
            <a:ext cx="3900297" cy="4741166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800" dirty="0"/>
          </a:p>
          <a:p>
            <a:r>
              <a:rPr lang="en-US" sz="4800" b="1" dirty="0"/>
              <a:t>A</a:t>
            </a:r>
            <a:r>
              <a:rPr lang="en-US" sz="2800" dirty="0"/>
              <a:t>ctivate Learner</a:t>
            </a:r>
          </a:p>
          <a:p>
            <a:pPr>
              <a:buNone/>
            </a:pPr>
            <a:endParaRPr lang="en-US" sz="1600" dirty="0"/>
          </a:p>
          <a:p>
            <a:r>
              <a:rPr lang="en-US" sz="4800" b="1" dirty="0"/>
              <a:t>C</a:t>
            </a:r>
            <a:r>
              <a:rPr lang="en-US" sz="2800" dirty="0"/>
              <a:t>ultivate Heart and Meaning</a:t>
            </a:r>
          </a:p>
          <a:p>
            <a:pPr>
              <a:buNone/>
            </a:pPr>
            <a:endParaRPr lang="en-US" sz="2800" dirty="0"/>
          </a:p>
          <a:p>
            <a:endParaRPr lang="en-US" sz="2800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130335" y="2876723"/>
            <a:ext cx="1270038" cy="2605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510260" y="4624469"/>
            <a:ext cx="890113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36062" y="2181968"/>
            <a:ext cx="31371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VAPA Hands On</a:t>
            </a:r>
          </a:p>
          <a:p>
            <a:r>
              <a:rPr lang="en-US" sz="2400" dirty="0"/>
              <a:t>Kinesthetic Opener</a:t>
            </a:r>
          </a:p>
          <a:p>
            <a:r>
              <a:rPr lang="en-US" sz="2400" dirty="0"/>
              <a:t>Anticipatory Set</a:t>
            </a:r>
          </a:p>
          <a:p>
            <a:r>
              <a:rPr lang="en-US" sz="2400" dirty="0"/>
              <a:t>Ties to text or stimuli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002828" y="467874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536062" y="4078582"/>
            <a:ext cx="31371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Learners make meaningful connections with subject material</a:t>
            </a:r>
          </a:p>
          <a:p>
            <a:r>
              <a:rPr lang="en-US" sz="2400" dirty="0"/>
              <a:t>Laying groundwork for understanding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52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n-lt"/>
              </a:rPr>
              <a:t>A.C.T.O.S.</a:t>
            </a:r>
            <a:r>
              <a:rPr lang="en-US" sz="40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7788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A.C.T.O.S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3532" y="1574056"/>
            <a:ext cx="3289071" cy="5121111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800" dirty="0"/>
          </a:p>
          <a:p>
            <a:pPr>
              <a:buNone/>
            </a:pPr>
            <a:endParaRPr lang="en-US" sz="1200" dirty="0"/>
          </a:p>
          <a:p>
            <a:r>
              <a:rPr lang="en-US" sz="4800" b="1" dirty="0"/>
              <a:t>T</a:t>
            </a:r>
            <a:r>
              <a:rPr lang="en-US" sz="2800" dirty="0"/>
              <a:t>each To Learn</a:t>
            </a:r>
          </a:p>
          <a:p>
            <a:pPr>
              <a:buNone/>
            </a:pPr>
            <a:endParaRPr lang="en-US" sz="1200" dirty="0"/>
          </a:p>
          <a:p>
            <a:pPr>
              <a:buNone/>
            </a:pPr>
            <a:endParaRPr lang="en-US" sz="1200" dirty="0"/>
          </a:p>
          <a:p>
            <a:r>
              <a:rPr lang="en-US" sz="4800" b="1" dirty="0"/>
              <a:t>O</a:t>
            </a:r>
            <a:r>
              <a:rPr lang="en-US" sz="2800" dirty="0"/>
              <a:t>pen Minds</a:t>
            </a:r>
          </a:p>
          <a:p>
            <a:endParaRPr lang="en-US" sz="2800" dirty="0"/>
          </a:p>
          <a:p>
            <a:pPr>
              <a:buNone/>
            </a:pPr>
            <a:endParaRPr lang="en-US" sz="28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222603" y="2876723"/>
            <a:ext cx="1118068" cy="2605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450558" y="4939280"/>
            <a:ext cx="890113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36062" y="2181968"/>
            <a:ext cx="31371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CCSS</a:t>
            </a:r>
          </a:p>
          <a:p>
            <a:r>
              <a:rPr lang="en-US" sz="2400" dirty="0"/>
              <a:t>Model Skill Development &amp;</a:t>
            </a:r>
          </a:p>
          <a:p>
            <a:r>
              <a:rPr lang="en-US" sz="2400" dirty="0"/>
              <a:t>Content Learning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36062" y="4078582"/>
            <a:ext cx="31371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Student Collaborative Practice </a:t>
            </a:r>
          </a:p>
          <a:p>
            <a:r>
              <a:rPr lang="en-US" sz="2400" dirty="0"/>
              <a:t>Reflection using the CCSS skill modeled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52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n-lt"/>
              </a:rPr>
              <a:t>A.C.T.O.S.</a:t>
            </a:r>
            <a:r>
              <a:rPr lang="en-US" sz="40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98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A.C.T.O.S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99331" y="1779293"/>
            <a:ext cx="3289071" cy="22471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282575" marR="0" lvl="0" indent="-2825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2575" marR="0" lvl="0" indent="-2825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2575" marR="0" lvl="0" indent="-2825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lang="en-US" sz="5189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erve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Community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2575" marR="0" lvl="0" indent="-2825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2575" marR="0" lvl="0" indent="-2825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75000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2575" marR="0" lvl="0" indent="-2825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2575" marR="0" lvl="0" indent="-2825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20848" y="2808360"/>
            <a:ext cx="3647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Shared Learning </a:t>
            </a:r>
          </a:p>
          <a:p>
            <a:r>
              <a:rPr lang="en-US" sz="2400" dirty="0"/>
              <a:t>Check for Understanding</a:t>
            </a:r>
          </a:p>
          <a:p>
            <a:r>
              <a:rPr lang="en-US" sz="2400" dirty="0"/>
              <a:t>Demonstration </a:t>
            </a:r>
          </a:p>
          <a:p>
            <a:r>
              <a:rPr lang="en-US" sz="2400" dirty="0"/>
              <a:t>Ties to Kinesthetic Opener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3788402" y="3593190"/>
            <a:ext cx="890113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152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n-lt"/>
              </a:rPr>
              <a:t>A.C.T.O.S.</a:t>
            </a:r>
            <a:r>
              <a:rPr lang="en-US" sz="40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1822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sz="4400" dirty="0"/>
              <a:t>“Tell me and I forget</a:t>
            </a:r>
          </a:p>
          <a:p>
            <a:pPr algn="ctr">
              <a:buNone/>
            </a:pPr>
            <a:r>
              <a:rPr lang="en-US" sz="4400" dirty="0"/>
              <a:t>Show me and I may remember</a:t>
            </a:r>
          </a:p>
          <a:p>
            <a:pPr algn="ctr">
              <a:buNone/>
            </a:pPr>
            <a:r>
              <a:rPr lang="en-US" sz="4400" dirty="0"/>
              <a:t>Involve me and I’ll understand.”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917325" y="5634036"/>
            <a:ext cx="1913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 Chinese Proverb</a:t>
            </a:r>
          </a:p>
        </p:txBody>
      </p:sp>
    </p:spTree>
    <p:extLst>
      <p:ext uri="{BB962C8B-B14F-4D97-AF65-F5344CB8AC3E}">
        <p14:creationId xmlns:p14="http://schemas.microsoft.com/office/powerpoint/2010/main" val="61179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219200" y="3276600"/>
            <a:ext cx="6801057" cy="587928"/>
          </a:xfrm>
        </p:spPr>
        <p:txBody>
          <a:bodyPr/>
          <a:lstStyle/>
          <a:p>
            <a:pPr algn="ctr"/>
            <a:r>
              <a:rPr lang="en-US" dirty="0"/>
              <a:t>We hope you can utilize some of these strategies in your educational setting. </a:t>
            </a:r>
          </a:p>
        </p:txBody>
      </p:sp>
    </p:spTree>
    <p:extLst>
      <p:ext uri="{BB962C8B-B14F-4D97-AF65-F5344CB8AC3E}">
        <p14:creationId xmlns:p14="http://schemas.microsoft.com/office/powerpoint/2010/main" val="2296420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Arts Integration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This module will cover key strategies for teaching arts integration that is culturally responsive. </a:t>
            </a:r>
          </a:p>
          <a:p>
            <a:endParaRPr lang="en-US" dirty="0"/>
          </a:p>
          <a:p>
            <a:r>
              <a:rPr lang="en-US" dirty="0"/>
              <a:t>The strategies in this module can be incorporated across the curriculum for K-8 teachers and learners.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Creativity at the Core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580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644" y="2590800"/>
            <a:ext cx="7647763" cy="3577977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Analyze, synthesize and evaluate data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Apply knowledge to create new ideas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Find multiple solutions to problems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Predict and resolve conflict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Communicate and express new ideas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Work collaboratively</a:t>
            </a:r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99330" y="673045"/>
            <a:ext cx="4852196" cy="8684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861" y="1539886"/>
            <a:ext cx="8172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/>
              <a:t>Thinkers and problem solvers for the 21</a:t>
            </a:r>
            <a:r>
              <a:rPr lang="en-US" sz="2400" baseline="30000" dirty="0"/>
              <a:t>st</a:t>
            </a:r>
            <a:r>
              <a:rPr lang="en-US" sz="2400" dirty="0"/>
              <a:t> century must possess the following abilities: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3352800"/>
            <a:ext cx="1228725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				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193901"/>
            <a:ext cx="69167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n-lt"/>
              </a:rPr>
              <a:t>21</a:t>
            </a:r>
            <a:r>
              <a:rPr lang="en-US" sz="4000" b="1" baseline="30000" dirty="0">
                <a:solidFill>
                  <a:schemeClr val="bg1"/>
                </a:solidFill>
                <a:latin typeface="+mn-lt"/>
              </a:rPr>
              <a:t>st</a:t>
            </a:r>
            <a:r>
              <a:rPr lang="en-US" sz="4000" b="1" dirty="0">
                <a:solidFill>
                  <a:schemeClr val="bg1"/>
                </a:solidFill>
                <a:latin typeface="+mn-lt"/>
              </a:rPr>
              <a:t> Century Learners 	</a:t>
            </a:r>
            <a:br>
              <a:rPr lang="en-US" sz="4000" b="1" dirty="0">
                <a:solidFill>
                  <a:schemeClr val="bg1"/>
                </a:solidFill>
                <a:latin typeface="+mn-lt"/>
              </a:rPr>
            </a:br>
            <a:endParaRPr lang="en-US" sz="40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1021064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	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837" y="4876800"/>
            <a:ext cx="7647763" cy="1546871"/>
          </a:xfrm>
        </p:spPr>
        <p:txBody>
          <a:bodyPr>
            <a:normAutofit/>
          </a:bodyPr>
          <a:lstStyle/>
          <a:p>
            <a:r>
              <a:rPr lang="en-US" sz="3200" dirty="0"/>
              <a:t>Education! Providing opportunities for our students to learn via the creative process.</a:t>
            </a:r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73692" y="1478686"/>
            <a:ext cx="81720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3200" dirty="0"/>
              <a:t>How will we impart these abilities to our future thinkers and problem solvers?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2774413"/>
            <a:ext cx="2895600" cy="193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6200" y="152400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+mn-lt"/>
              </a:rPr>
              <a:t>Future Thinkers </a:t>
            </a:r>
          </a:p>
        </p:txBody>
      </p:sp>
    </p:spTree>
    <p:extLst>
      <p:ext uri="{BB962C8B-B14F-4D97-AF65-F5344CB8AC3E}">
        <p14:creationId xmlns:p14="http://schemas.microsoft.com/office/powerpoint/2010/main" val="312277026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            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837" y="2286000"/>
            <a:ext cx="7647763" cy="3840163"/>
          </a:xfrm>
        </p:spPr>
        <p:txBody>
          <a:bodyPr>
            <a:normAutofit/>
          </a:bodyPr>
          <a:lstStyle/>
          <a:p>
            <a:r>
              <a:rPr lang="en-US" sz="3200" dirty="0"/>
              <a:t>CCSESA Arts Initiative through funding from the California Arts Council has chosen MCOE to participate in the creation of professional learning modules focused Arts Integration and Common Core State Standards.</a:t>
            </a:r>
          </a:p>
          <a:p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990600"/>
            <a:ext cx="2819400" cy="11021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228600"/>
            <a:ext cx="75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n-lt"/>
              </a:rPr>
              <a:t>CCSESA Arts Initiative </a:t>
            </a:r>
          </a:p>
        </p:txBody>
      </p:sp>
    </p:spTree>
    <p:extLst>
      <p:ext uri="{BB962C8B-B14F-4D97-AF65-F5344CB8AC3E}">
        <p14:creationId xmlns:p14="http://schemas.microsoft.com/office/powerpoint/2010/main" val="358036911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837" y="2743200"/>
            <a:ext cx="7647763" cy="3382963"/>
          </a:xfrm>
        </p:spPr>
        <p:txBody>
          <a:bodyPr>
            <a:normAutofit/>
          </a:bodyPr>
          <a:lstStyle/>
          <a:p>
            <a:r>
              <a:rPr lang="en-US" sz="3200" dirty="0"/>
              <a:t>11 designated Regional Arts Lead County Offices will partner with arts organizations to develop and pilot one professional learning module focused on a key topic related to Visual and Performing Arts and Common Core State Standards.</a:t>
            </a:r>
          </a:p>
          <a:p>
            <a:endParaRPr lang="en-US" sz="3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228600"/>
            <a:ext cx="9143999" cy="8684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Regional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Arts Leads and Arts Org Leaders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066625"/>
            <a:ext cx="2678745" cy="1787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5751677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837" y="2496779"/>
            <a:ext cx="7647763" cy="3629384"/>
          </a:xfrm>
        </p:spPr>
        <p:txBody>
          <a:bodyPr>
            <a:normAutofit/>
          </a:bodyPr>
          <a:lstStyle/>
          <a:p>
            <a:r>
              <a:rPr lang="en-US" sz="3200" dirty="0"/>
              <a:t>MCOE and world renowned theater company El </a:t>
            </a:r>
            <a:r>
              <a:rPr lang="en-US" sz="3200" dirty="0" err="1"/>
              <a:t>Teatro</a:t>
            </a:r>
            <a:r>
              <a:rPr lang="en-US" sz="3200" dirty="0"/>
              <a:t> </a:t>
            </a:r>
            <a:r>
              <a:rPr lang="en-US" sz="3200" dirty="0" err="1"/>
              <a:t>Campesino</a:t>
            </a:r>
            <a:r>
              <a:rPr lang="en-US" sz="3200" dirty="0"/>
              <a:t> have teamed up to develop a professional learning module that will provide arts integrated pedagogies tied to Visual and Performing Arts and CCSS.</a:t>
            </a:r>
          </a:p>
          <a:p>
            <a:endParaRPr lang="en-US" sz="3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152400"/>
            <a:ext cx="9144000" cy="8684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Partnership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079915"/>
            <a:ext cx="1457325" cy="1533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754" y="1534974"/>
            <a:ext cx="2971800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3513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El </a:t>
            </a:r>
            <a:r>
              <a:rPr lang="en-US" sz="6000" dirty="0" err="1"/>
              <a:t>Teatro</a:t>
            </a:r>
            <a:r>
              <a:rPr lang="en-US" sz="6000" dirty="0"/>
              <a:t> </a:t>
            </a:r>
            <a:r>
              <a:rPr lang="en-US" sz="6000" dirty="0" err="1"/>
              <a:t>Campesino</a:t>
            </a:r>
            <a:endParaRPr lang="en-US" sz="6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374" y="1424539"/>
            <a:ext cx="5046238" cy="3576074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34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837" y="4043994"/>
            <a:ext cx="7647763" cy="2379677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152401"/>
            <a:ext cx="9144000" cy="1452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Creativity at the Core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3692" y="4800600"/>
            <a:ext cx="81720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3200" dirty="0"/>
              <a:t>https://</a:t>
            </a:r>
            <a:r>
              <a:rPr lang="en-US" sz="3200" dirty="0" err="1"/>
              <a:t>www.youtube.com/watch?v</a:t>
            </a:r>
            <a:r>
              <a:rPr lang="en-US" sz="3200" dirty="0"/>
              <a:t>=8Sr4P6woodk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03219" y="1144846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ACTOS: Why theater?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998" y="1907346"/>
            <a:ext cx="3901440" cy="2599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3904775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simple-light">
  <a:themeElements>
    <a:clrScheme name="Custom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E85418"/>
      </a:accent1>
      <a:accent2>
        <a:srgbClr val="DF6416"/>
      </a:accent2>
      <a:accent3>
        <a:srgbClr val="9FC41D"/>
      </a:accent3>
      <a:accent4>
        <a:srgbClr val="57A7B5"/>
      </a:accent4>
      <a:accent5>
        <a:srgbClr val="2BB7D2"/>
      </a:accent5>
      <a:accent6>
        <a:srgbClr val="D7142A"/>
      </a:accent6>
      <a:hlink>
        <a:srgbClr val="461B84"/>
      </a:hlink>
      <a:folHlink>
        <a:srgbClr val="6611C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413</Words>
  <Application>Microsoft Office PowerPoint</Application>
  <PresentationFormat>On-screen Show (4:3)</PresentationFormat>
  <Paragraphs>103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Calisto MT</vt:lpstr>
      <vt:lpstr>Courier New</vt:lpstr>
      <vt:lpstr>Wingdings</vt:lpstr>
      <vt:lpstr>simple-light</vt:lpstr>
      <vt:lpstr>PowerPoint Presentation</vt:lpstr>
      <vt:lpstr>Arts Integration </vt:lpstr>
      <vt:lpstr>       </vt:lpstr>
      <vt:lpstr>       </vt:lpstr>
      <vt:lpstr>                                                              </vt:lpstr>
      <vt:lpstr>PowerPoint Presentation</vt:lpstr>
      <vt:lpstr>PowerPoint Presentation</vt:lpstr>
      <vt:lpstr>El Teatro Campesino</vt:lpstr>
      <vt:lpstr>PowerPoint Presentation</vt:lpstr>
      <vt:lpstr>PowerPoint Presentation</vt:lpstr>
      <vt:lpstr>A.C.T.O.S</vt:lpstr>
      <vt:lpstr>A.C.T.O.S</vt:lpstr>
      <vt:lpstr>        </vt:lpstr>
      <vt:lpstr>PowerPoint Presentation</vt:lpstr>
      <vt:lpstr>A.C.T.O.S</vt:lpstr>
      <vt:lpstr>A.C.T.O.S</vt:lpstr>
      <vt:lpstr>Engagement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Module2 Template</dc:title>
  <dc:subject/>
  <dc:creator>Sarah</dc:creator>
  <cp:keywords/>
  <dc:description/>
  <cp:lastModifiedBy>Sarah Anderberg</cp:lastModifiedBy>
  <cp:revision>45</cp:revision>
  <cp:lastPrinted>2015-02-09T22:43:56Z</cp:lastPrinted>
  <dcterms:modified xsi:type="dcterms:W3CDTF">2016-08-16T22:52:16Z</dcterms:modified>
  <cp:category/>
</cp:coreProperties>
</file>