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44"/>
  </p:notesMasterIdLst>
  <p:sldIdLst>
    <p:sldId id="343" r:id="rId2"/>
    <p:sldId id="383" r:id="rId3"/>
    <p:sldId id="384" r:id="rId4"/>
    <p:sldId id="350" r:id="rId5"/>
    <p:sldId id="347" r:id="rId6"/>
    <p:sldId id="386" r:id="rId7"/>
    <p:sldId id="351" r:id="rId8"/>
    <p:sldId id="391" r:id="rId9"/>
    <p:sldId id="387" r:id="rId10"/>
    <p:sldId id="388" r:id="rId11"/>
    <p:sldId id="389" r:id="rId12"/>
    <p:sldId id="390" r:id="rId13"/>
    <p:sldId id="352" r:id="rId14"/>
    <p:sldId id="392" r:id="rId15"/>
    <p:sldId id="353" r:id="rId16"/>
    <p:sldId id="394" r:id="rId17"/>
    <p:sldId id="395" r:id="rId18"/>
    <p:sldId id="396" r:id="rId19"/>
    <p:sldId id="354" r:id="rId20"/>
    <p:sldId id="397" r:id="rId21"/>
    <p:sldId id="398" r:id="rId22"/>
    <p:sldId id="399" r:id="rId23"/>
    <p:sldId id="358" r:id="rId24"/>
    <p:sldId id="359" r:id="rId25"/>
    <p:sldId id="360" r:id="rId26"/>
    <p:sldId id="361" r:id="rId27"/>
    <p:sldId id="362" r:id="rId28"/>
    <p:sldId id="363" r:id="rId29"/>
    <p:sldId id="364" r:id="rId30"/>
    <p:sldId id="365" r:id="rId31"/>
    <p:sldId id="366" r:id="rId32"/>
    <p:sldId id="367" r:id="rId33"/>
    <p:sldId id="368" r:id="rId34"/>
    <p:sldId id="369" r:id="rId35"/>
    <p:sldId id="370" r:id="rId36"/>
    <p:sldId id="371" r:id="rId37"/>
    <p:sldId id="372" r:id="rId38"/>
    <p:sldId id="373" r:id="rId39"/>
    <p:sldId id="374" r:id="rId40"/>
    <p:sldId id="375" r:id="rId41"/>
    <p:sldId id="376" r:id="rId42"/>
    <p:sldId id="377" r:id="rId43"/>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449" autoAdjust="0"/>
    <p:restoredTop sz="78391" autoAdjust="0"/>
  </p:normalViewPr>
  <p:slideViewPr>
    <p:cSldViewPr>
      <p:cViewPr>
        <p:scale>
          <a:sx n="99" d="100"/>
          <a:sy n="99" d="100"/>
        </p:scale>
        <p:origin x="-400" y="-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5" d="100"/>
        <a:sy n="85"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9Kt5dHMBvYM" TargetMode="External"/><Relationship Id="rId4" Type="http://schemas.openxmlformats.org/officeDocument/2006/relationships/hyperlink" Target="https://www.youtube.com/watch?v=fZ3HQ9lBHuA" TargetMode="External"/><Relationship Id="rId5" Type="http://schemas.openxmlformats.org/officeDocument/2006/relationships/hyperlink" Target="http://www.paperonline.org/paper-making/paper-production/papermaking" TargetMode="External"/><Relationship Id="rId6" Type="http://schemas.openxmlformats.org/officeDocument/2006/relationships/hyperlink" Target="http://wonderopolis.org/wonder/how-do-you-make-paper-from-a-tree"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s://www.youtube.com/watch?v=2c8YxMb0tlk"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588556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possible, use a digital dissecting microscope, “presenter”, or document camera to project large images of the fiber edges for the class to see. This picture is of the torn edge of purple</a:t>
            </a:r>
            <a:r>
              <a:rPr lang="en-US" sz="1200" kern="1200" baseline="0" dirty="0" smtClean="0">
                <a:solidFill>
                  <a:schemeClr val="tx1"/>
                </a:solidFill>
                <a:effectLst/>
                <a:latin typeface="+mn-lt"/>
                <a:ea typeface="+mn-ea"/>
                <a:cs typeface="+mn-cs"/>
              </a:rPr>
              <a:t> construction paper at 100x magnification.</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Ask students to look at the fiber edges of their other paper samples and describe or draw them in the final column of their graphic organizer. Observe the color, length, and texture of the fibers.</a:t>
            </a:r>
          </a:p>
          <a:p>
            <a:pPr lvl="0"/>
            <a:r>
              <a:rPr lang="en-US" sz="1200" i="1" kern="1200" dirty="0" smtClean="0">
                <a:solidFill>
                  <a:schemeClr val="tx1"/>
                </a:solidFill>
                <a:effectLst/>
                <a:latin typeface="+mn-lt"/>
                <a:ea typeface="+mn-ea"/>
                <a:cs typeface="+mn-cs"/>
              </a:rPr>
              <a:t>Do some paper types have longer fibers than others? Are the fibers in some paper types different colors? Do some fibers have straight fibers and others more bent and jagged?</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Observe fibers using a magnifying glass. Show fibers through “document camera” or digitally projected dissecting microscope to view color, length, and texture of fibers. Describe fibers in final column of the graphic</a:t>
            </a:r>
            <a:r>
              <a:rPr lang="en-US" sz="1200" kern="1200" baseline="0" dirty="0" smtClean="0">
                <a:solidFill>
                  <a:schemeClr val="tx1"/>
                </a:solidFill>
                <a:effectLst/>
                <a:latin typeface="+mn-lt"/>
                <a:ea typeface="+mn-ea"/>
                <a:cs typeface="+mn-cs"/>
              </a:rPr>
              <a:t> organizer.</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7362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Part 2: Fibers at the Factory</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know paper comes from trees, but ask students </a:t>
            </a:r>
            <a:r>
              <a:rPr lang="en-US" sz="1200" b="1" i="1" kern="1200" dirty="0" smtClean="0">
                <a:solidFill>
                  <a:schemeClr val="tx1"/>
                </a:solidFill>
                <a:effectLst/>
                <a:latin typeface="+mn-lt"/>
                <a:ea typeface="+mn-ea"/>
                <a:cs typeface="+mn-cs"/>
              </a:rPr>
              <a:t>how</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tree is transformed into paper. </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608773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Using cards of photographic images from the paper manufacturing process, ask students to work in small groups to arrange them in sequence – from tree to finished paper.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Show students video footage of the paper making process and learn about the resources used to create a piece of paper.</a:t>
            </a:r>
          </a:p>
          <a:p>
            <a:pPr lvl="0"/>
            <a:r>
              <a:rPr lang="en-US" sz="1200" kern="1200" dirty="0" smtClean="0">
                <a:solidFill>
                  <a:schemeClr val="tx1"/>
                </a:solidFill>
                <a:effectLst/>
                <a:latin typeface="+mn-lt"/>
                <a:ea typeface="+mn-ea"/>
                <a:cs typeface="+mn-cs"/>
              </a:rPr>
              <a:t>“How It’s Made: Copy Paper”, 4.5 minutes (Note that video uses the word “paste” instead of “pulp”): </a:t>
            </a:r>
            <a:r>
              <a:rPr lang="en-US" sz="1200" u="sng" kern="1200" dirty="0" smtClean="0">
                <a:solidFill>
                  <a:schemeClr val="tx1"/>
                </a:solidFill>
                <a:effectLst/>
                <a:latin typeface="+mn-lt"/>
                <a:ea typeface="+mn-ea"/>
                <a:cs typeface="+mn-cs"/>
                <a:hlinkClick r:id="rId3"/>
              </a:rPr>
              <a:t>https://www.youtube.com/watch?v=9Kt5dHMBvYM</a:t>
            </a:r>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“From Tree to Paper: How It’s Made”, 1.5 minutes: </a:t>
            </a:r>
            <a:r>
              <a:rPr lang="en-US" sz="1200" u="sng" kern="1200" dirty="0" smtClean="0">
                <a:solidFill>
                  <a:schemeClr val="tx1"/>
                </a:solidFill>
                <a:effectLst/>
                <a:latin typeface="+mn-lt"/>
                <a:ea typeface="+mn-ea"/>
                <a:cs typeface="+mn-cs"/>
                <a:hlinkClick r:id="rId4"/>
              </a:rPr>
              <a:t>https://www.youtube.com/watch?v=fZ3HQ9lBHuA</a:t>
            </a:r>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This website is rich with information on the papermaking process and can help answer questions students may have: </a:t>
            </a:r>
            <a:r>
              <a:rPr lang="en-US" sz="1200" u="sng" kern="1200" dirty="0" smtClean="0">
                <a:solidFill>
                  <a:schemeClr val="tx1"/>
                </a:solidFill>
                <a:effectLst/>
                <a:latin typeface="+mn-lt"/>
                <a:ea typeface="+mn-ea"/>
                <a:cs typeface="+mn-cs"/>
                <a:hlinkClick r:id="rId5"/>
              </a:rPr>
              <a:t>http://www.paperonline.org/paper-making/paper-production/papermaking</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Read this description, provided by </a:t>
            </a:r>
            <a:r>
              <a:rPr lang="en-US" sz="1200" kern="1200" dirty="0" err="1" smtClean="0">
                <a:solidFill>
                  <a:schemeClr val="tx1"/>
                </a:solidFill>
                <a:effectLst/>
                <a:latin typeface="+mn-lt"/>
                <a:ea typeface="+mn-ea"/>
                <a:cs typeface="+mn-cs"/>
              </a:rPr>
              <a:t>Wonderopolis</a:t>
            </a:r>
            <a:r>
              <a:rPr lang="en-US" sz="1200" kern="1200" dirty="0" smtClean="0">
                <a:solidFill>
                  <a:schemeClr val="tx1"/>
                </a:solidFill>
                <a:effectLst/>
                <a:latin typeface="+mn-lt"/>
                <a:ea typeface="+mn-ea"/>
                <a:cs typeface="+mn-cs"/>
              </a:rPr>
              <a:t>, if needed to summarize and simplify the process. </a:t>
            </a:r>
          </a:p>
          <a:p>
            <a:r>
              <a:rPr lang="en-US" sz="1200" u="sng" kern="1200" dirty="0" smtClean="0">
                <a:solidFill>
                  <a:schemeClr val="tx1"/>
                </a:solidFill>
                <a:effectLst/>
                <a:latin typeface="+mn-lt"/>
                <a:ea typeface="+mn-ea"/>
                <a:cs typeface="+mn-cs"/>
                <a:hlinkClick r:id="rId6"/>
              </a:rPr>
              <a:t>http://wonderopolis.org/wonder/how-do-you-make-paper-from-a-tree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Wonderopolis</a:t>
            </a:r>
            <a:r>
              <a:rPr lang="en-US" sz="1200" kern="1200" dirty="0" smtClean="0">
                <a:solidFill>
                  <a:schemeClr val="tx1"/>
                </a:solidFill>
                <a:effectLst/>
                <a:latin typeface="+mn-lt"/>
                <a:ea typeface="+mn-ea"/>
                <a:cs typeface="+mn-cs"/>
              </a:rPr>
              <a:t> is brought to life by the National Center for Families Learning”</a:t>
            </a: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Wood</a:t>
            </a:r>
            <a:r>
              <a:rPr lang="en-US" sz="1200" kern="1200" dirty="0" smtClean="0">
                <a:solidFill>
                  <a:schemeClr val="tx1"/>
                </a:solidFill>
                <a:effectLst/>
                <a:latin typeface="+mn-lt"/>
                <a:ea typeface="+mn-ea"/>
                <a:cs typeface="+mn-cs"/>
              </a:rPr>
              <a:t> (pun intended!) you believe paper is made from trees? It's true! Let's take a look at how trees are turned into all sorts of paper.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If you look at a tree, you might have a hard time imagining how something so tall and strong could be turned into something as thin and weak as a sheet of paper. The process begins with the raw wood, which is made up of fibers called "</a:t>
            </a:r>
            <a:r>
              <a:rPr lang="en-US" sz="1200" u="none" strike="noStrike" kern="1200" dirty="0" smtClean="0">
                <a:solidFill>
                  <a:schemeClr val="tx1"/>
                </a:solidFill>
                <a:effectLst/>
                <a:latin typeface="+mn-lt"/>
                <a:ea typeface="+mn-ea"/>
                <a:cs typeface="+mn-cs"/>
                <a:hlinkClick r:id="rId6"/>
              </a:rPr>
              <a:t>cellulose</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t>
            </a:r>
            <a:r>
              <a:rPr lang="en-US" sz="1200" u="none" strike="noStrike" kern="1200" dirty="0" smtClean="0">
                <a:solidFill>
                  <a:schemeClr val="tx1"/>
                </a:solidFill>
                <a:effectLst/>
                <a:latin typeface="+mn-lt"/>
                <a:ea typeface="+mn-ea"/>
                <a:cs typeface="+mn-cs"/>
                <a:hlinkClick r:id="rId6"/>
              </a:rPr>
              <a:t>cellulose</a:t>
            </a:r>
            <a:r>
              <a:rPr lang="en-US" sz="1200" kern="1200" dirty="0" smtClean="0">
                <a:solidFill>
                  <a:schemeClr val="tx1"/>
                </a:solidFill>
                <a:effectLst/>
                <a:latin typeface="+mn-lt"/>
                <a:ea typeface="+mn-ea"/>
                <a:cs typeface="+mn-cs"/>
              </a:rPr>
              <a:t> fibers are stuck together with a natural glue called "</a:t>
            </a:r>
            <a:r>
              <a:rPr lang="en-US" sz="1200" u="none" strike="noStrike" kern="1200" dirty="0" smtClean="0">
                <a:solidFill>
                  <a:schemeClr val="tx1"/>
                </a:solidFill>
                <a:effectLst/>
                <a:latin typeface="+mn-lt"/>
                <a:ea typeface="+mn-ea"/>
                <a:cs typeface="+mn-cs"/>
                <a:hlinkClick r:id="rId6"/>
              </a:rPr>
              <a:t>lignin</a:t>
            </a:r>
            <a:r>
              <a:rPr lang="en-US" sz="1200" kern="1200" dirty="0" smtClean="0">
                <a:solidFill>
                  <a:schemeClr val="tx1"/>
                </a:solidFill>
                <a:effectLst/>
                <a:latin typeface="+mn-lt"/>
                <a:ea typeface="+mn-ea"/>
                <a:cs typeface="+mn-cs"/>
              </a:rPr>
              <a:t>." When the </a:t>
            </a:r>
            <a:r>
              <a:rPr lang="en-US" sz="1200" u="none" strike="noStrike" kern="1200" dirty="0" smtClean="0">
                <a:solidFill>
                  <a:schemeClr val="tx1"/>
                </a:solidFill>
                <a:effectLst/>
                <a:latin typeface="+mn-lt"/>
                <a:ea typeface="+mn-ea"/>
                <a:cs typeface="+mn-cs"/>
                <a:hlinkClick r:id="rId6"/>
              </a:rPr>
              <a:t>lignin</a:t>
            </a:r>
            <a:r>
              <a:rPr lang="en-US" sz="1200" kern="1200" dirty="0" smtClean="0">
                <a:solidFill>
                  <a:schemeClr val="tx1"/>
                </a:solidFill>
                <a:effectLst/>
                <a:latin typeface="+mn-lt"/>
                <a:ea typeface="+mn-ea"/>
                <a:cs typeface="+mn-cs"/>
              </a:rPr>
              <a:t> is removed and the </a:t>
            </a:r>
            <a:r>
              <a:rPr lang="en-US" sz="1200" u="none" strike="noStrike" kern="1200" dirty="0" smtClean="0">
                <a:solidFill>
                  <a:schemeClr val="tx1"/>
                </a:solidFill>
                <a:effectLst/>
                <a:latin typeface="+mn-lt"/>
                <a:ea typeface="+mn-ea"/>
                <a:cs typeface="+mn-cs"/>
                <a:hlinkClick r:id="rId6"/>
              </a:rPr>
              <a:t>cellulose</a:t>
            </a:r>
            <a:r>
              <a:rPr lang="en-US" sz="1200" kern="1200" dirty="0" smtClean="0">
                <a:solidFill>
                  <a:schemeClr val="tx1"/>
                </a:solidFill>
                <a:effectLst/>
                <a:latin typeface="+mn-lt"/>
                <a:ea typeface="+mn-ea"/>
                <a:cs typeface="+mn-cs"/>
              </a:rPr>
              <a:t> fibers are separated and reorganized, paper can be made.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It's also possible to make paper from a variety of other types of plant fibers, such as cotton, flax, bamboo and hemp. For example, cotton fibers are often used to make the paper that money is printed on. The overwhelming </a:t>
            </a:r>
            <a:r>
              <a:rPr lang="en-US" sz="1200" u="none" strike="noStrike" kern="1200" dirty="0" smtClean="0">
                <a:solidFill>
                  <a:schemeClr val="tx1"/>
                </a:solidFill>
                <a:effectLst/>
                <a:latin typeface="+mn-lt"/>
                <a:ea typeface="+mn-ea"/>
                <a:cs typeface="+mn-cs"/>
                <a:hlinkClick r:id="rId6"/>
              </a:rPr>
              <a:t>majority</a:t>
            </a:r>
            <a:r>
              <a:rPr lang="en-US" sz="1200" kern="1200" dirty="0" smtClean="0">
                <a:solidFill>
                  <a:schemeClr val="tx1"/>
                </a:solidFill>
                <a:effectLst/>
                <a:latin typeface="+mn-lt"/>
                <a:ea typeface="+mn-ea"/>
                <a:cs typeface="+mn-cs"/>
              </a:rPr>
              <a:t>(about 95 percent) of the raw material used to make paper, though, comes from trees.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To make paper from trees, the raw wood must first be turned into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Wood</a:t>
            </a:r>
            <a:r>
              <a:rPr lang="en-US" sz="1200" u="none" strike="noStrike" kern="1200" dirty="0" err="1"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is a watery “soup" of </a:t>
            </a:r>
            <a:r>
              <a:rPr lang="en-US" sz="1200" u="none" strike="noStrike" kern="1200" dirty="0" smtClean="0">
                <a:solidFill>
                  <a:schemeClr val="tx1"/>
                </a:solidFill>
                <a:effectLst/>
                <a:latin typeface="+mn-lt"/>
                <a:ea typeface="+mn-ea"/>
                <a:cs typeface="+mn-cs"/>
                <a:hlinkClick r:id="rId6"/>
              </a:rPr>
              <a:t>cellulose</a:t>
            </a:r>
            <a:r>
              <a:rPr lang="en-US" sz="1200" kern="1200" dirty="0" smtClean="0">
                <a:solidFill>
                  <a:schemeClr val="tx1"/>
                </a:solidFill>
                <a:effectLst/>
                <a:latin typeface="+mn-lt"/>
                <a:ea typeface="+mn-ea"/>
                <a:cs typeface="+mn-cs"/>
              </a:rPr>
              <a:t> wood fibers, </a:t>
            </a:r>
            <a:r>
              <a:rPr lang="en-US" sz="1200" u="none" strike="noStrike" kern="1200" dirty="0" smtClean="0">
                <a:solidFill>
                  <a:schemeClr val="tx1"/>
                </a:solidFill>
                <a:effectLst/>
                <a:latin typeface="+mn-lt"/>
                <a:ea typeface="+mn-ea"/>
                <a:cs typeface="+mn-cs"/>
                <a:hlinkClick r:id="rId6"/>
              </a:rPr>
              <a:t>lignin</a:t>
            </a:r>
            <a:r>
              <a:rPr lang="en-US" sz="1200" kern="1200" dirty="0" smtClean="0">
                <a:solidFill>
                  <a:schemeClr val="tx1"/>
                </a:solidFill>
                <a:effectLst/>
                <a:latin typeface="+mn-lt"/>
                <a:ea typeface="+mn-ea"/>
                <a:cs typeface="+mn-cs"/>
              </a:rPr>
              <a:t>, water and the chemicals used during the pulping process.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Wood can be turned to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in a couple of different ways. </a:t>
            </a:r>
            <a:r>
              <a:rPr lang="en-US" sz="1200" u="none" strike="noStrike" kern="1200" dirty="0" smtClean="0">
                <a:solidFill>
                  <a:schemeClr val="tx1"/>
                </a:solidFill>
                <a:effectLst/>
                <a:latin typeface="+mn-lt"/>
                <a:ea typeface="+mn-ea"/>
                <a:cs typeface="+mn-cs"/>
                <a:hlinkClick r:id="rId6"/>
              </a:rPr>
              <a:t>Mechanical</a:t>
            </a:r>
            <a:r>
              <a:rPr lang="en-US" sz="1200" kern="1200" dirty="0" smtClean="0">
                <a:solidFill>
                  <a:schemeClr val="tx1"/>
                </a:solidFill>
                <a:effectLst/>
                <a:latin typeface="+mn-lt"/>
                <a:ea typeface="+mn-ea"/>
                <a:cs typeface="+mn-cs"/>
              </a:rPr>
              <a:t> pulping involves using machines to grind wood chips into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resulting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retains most of its </a:t>
            </a:r>
            <a:r>
              <a:rPr lang="en-US" sz="1200" u="none" strike="noStrike" kern="1200" dirty="0" smtClean="0">
                <a:solidFill>
                  <a:schemeClr val="tx1"/>
                </a:solidFill>
                <a:effectLst/>
                <a:latin typeface="+mn-lt"/>
                <a:ea typeface="+mn-ea"/>
                <a:cs typeface="+mn-cs"/>
                <a:hlinkClick r:id="rId6"/>
              </a:rPr>
              <a:t>lignin</a:t>
            </a:r>
            <a:r>
              <a:rPr lang="en-US" sz="1200" kern="1200" dirty="0" smtClean="0">
                <a:solidFill>
                  <a:schemeClr val="tx1"/>
                </a:solidFill>
                <a:effectLst/>
                <a:latin typeface="+mn-lt"/>
                <a:ea typeface="+mn-ea"/>
                <a:cs typeface="+mn-cs"/>
              </a:rPr>
              <a:t>, though. The short fibers created by grinding leads to weak paper most suitable for </a:t>
            </a:r>
            <a:r>
              <a:rPr lang="en-US" sz="1200" u="none" strike="noStrike" kern="1200" dirty="0" smtClean="0">
                <a:solidFill>
                  <a:schemeClr val="tx1"/>
                </a:solidFill>
                <a:effectLst/>
                <a:latin typeface="+mn-lt"/>
                <a:ea typeface="+mn-ea"/>
                <a:cs typeface="+mn-cs"/>
                <a:hlinkClick r:id="rId6"/>
              </a:rPr>
              <a:t>newsprint</a:t>
            </a:r>
            <a:r>
              <a:rPr lang="en-US" sz="1200" kern="1200" dirty="0" smtClean="0">
                <a:solidFill>
                  <a:schemeClr val="tx1"/>
                </a:solidFill>
                <a:effectLst/>
                <a:latin typeface="+mn-lt"/>
                <a:ea typeface="+mn-ea"/>
                <a:cs typeface="+mn-cs"/>
              </a:rPr>
              <a:t>, phone books or other types of low-strength papers.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more commonly used method is </a:t>
            </a:r>
            <a:r>
              <a:rPr lang="en-US" sz="1200" u="none" strike="noStrike" kern="1200" dirty="0" smtClean="0">
                <a:solidFill>
                  <a:schemeClr val="tx1"/>
                </a:solidFill>
                <a:effectLst/>
                <a:latin typeface="+mn-lt"/>
                <a:ea typeface="+mn-ea"/>
                <a:cs typeface="+mn-cs"/>
                <a:hlinkClick r:id="rId6"/>
              </a:rPr>
              <a:t>chemical</a:t>
            </a:r>
            <a:r>
              <a:rPr lang="en-US" sz="1200" kern="1200" dirty="0" smtClean="0">
                <a:solidFill>
                  <a:schemeClr val="tx1"/>
                </a:solidFill>
                <a:effectLst/>
                <a:latin typeface="+mn-lt"/>
                <a:ea typeface="+mn-ea"/>
                <a:cs typeface="+mn-cs"/>
              </a:rPr>
              <a:t> pulping, also known as “</a:t>
            </a:r>
            <a:r>
              <a:rPr lang="en-US" sz="1200" kern="1200" dirty="0" err="1" smtClean="0">
                <a:solidFill>
                  <a:schemeClr val="tx1"/>
                </a:solidFill>
                <a:effectLst/>
                <a:latin typeface="+mn-lt"/>
                <a:ea typeface="+mn-ea"/>
                <a:cs typeface="+mn-cs"/>
              </a:rPr>
              <a:t>kraft</a:t>
            </a:r>
            <a:r>
              <a:rPr lang="en-US" sz="1200" kern="1200" dirty="0" smtClean="0">
                <a:solidFill>
                  <a:schemeClr val="tx1"/>
                </a:solidFill>
                <a:effectLst/>
                <a:latin typeface="+mn-lt"/>
                <a:ea typeface="+mn-ea"/>
                <a:cs typeface="+mn-cs"/>
              </a:rPr>
              <a:t>." Chemicals are used to separate </a:t>
            </a:r>
            <a:r>
              <a:rPr lang="en-US" sz="1200" u="none" strike="noStrike" kern="1200" dirty="0" smtClean="0">
                <a:solidFill>
                  <a:schemeClr val="tx1"/>
                </a:solidFill>
                <a:effectLst/>
                <a:latin typeface="+mn-lt"/>
                <a:ea typeface="+mn-ea"/>
                <a:cs typeface="+mn-cs"/>
                <a:hlinkClick r:id="rId6"/>
              </a:rPr>
              <a:t>lignin</a:t>
            </a:r>
            <a:r>
              <a:rPr lang="en-US" sz="1200" kern="1200" dirty="0" smtClean="0">
                <a:solidFill>
                  <a:schemeClr val="tx1"/>
                </a:solidFill>
                <a:effectLst/>
                <a:latin typeface="+mn-lt"/>
                <a:ea typeface="+mn-ea"/>
                <a:cs typeface="+mn-cs"/>
              </a:rPr>
              <a:t> from the </a:t>
            </a:r>
            <a:r>
              <a:rPr lang="en-US" sz="1200" u="none" strike="noStrike" kern="1200" dirty="0" smtClean="0">
                <a:solidFill>
                  <a:schemeClr val="tx1"/>
                </a:solidFill>
                <a:effectLst/>
                <a:latin typeface="+mn-lt"/>
                <a:ea typeface="+mn-ea"/>
                <a:cs typeface="+mn-cs"/>
                <a:hlinkClick r:id="rId6"/>
              </a:rPr>
              <a:t>cellulose</a:t>
            </a:r>
            <a:r>
              <a:rPr lang="en-US" sz="1200" kern="1200" dirty="0" smtClean="0">
                <a:solidFill>
                  <a:schemeClr val="tx1"/>
                </a:solidFill>
                <a:effectLst/>
                <a:latin typeface="+mn-lt"/>
                <a:ea typeface="+mn-ea"/>
                <a:cs typeface="+mn-cs"/>
              </a:rPr>
              <a:t> fibers, leaving a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mixture that can make stronger papers.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Depending on what type of paper is desired, the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mixture might need to be bleached to create whiter paper. Papermakers use a variety of chemicals to </a:t>
            </a:r>
            <a:r>
              <a:rPr lang="en-US" sz="1200" u="none" strike="noStrike" kern="1200" dirty="0" smtClean="0">
                <a:solidFill>
                  <a:schemeClr val="tx1"/>
                </a:solidFill>
                <a:effectLst/>
                <a:latin typeface="+mn-lt"/>
                <a:ea typeface="+mn-ea"/>
                <a:cs typeface="+mn-cs"/>
                <a:hlinkClick r:id="rId6"/>
              </a:rPr>
              <a:t>bleach</a:t>
            </a:r>
            <a:r>
              <a:rPr lang="en-US" sz="1200" kern="1200" dirty="0" smtClean="0">
                <a:solidFill>
                  <a:schemeClr val="tx1"/>
                </a:solidFill>
                <a:effectLst/>
                <a:latin typeface="+mn-lt"/>
                <a:ea typeface="+mn-ea"/>
                <a:cs typeface="+mn-cs"/>
              </a:rPr>
              <a:t>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to the color they want.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Once the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is ready, it is then used to make paper in a process that is quite similar (in the basics) to the process first used by the ancient Chinese more than 1,900 years ago. Because the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mixture is so watery (sometimes as much as 99 percent water!), the </a:t>
            </a:r>
            <a:r>
              <a:rPr lang="en-US" sz="1200" u="none" strike="noStrike" kern="1200" dirty="0" smtClean="0">
                <a:solidFill>
                  <a:schemeClr val="tx1"/>
                </a:solidFill>
                <a:effectLst/>
                <a:latin typeface="+mn-lt"/>
                <a:ea typeface="+mn-ea"/>
                <a:cs typeface="+mn-cs"/>
                <a:hlinkClick r:id="rId6"/>
              </a:rPr>
              <a:t>cellulose</a:t>
            </a:r>
            <a:r>
              <a:rPr lang="en-US" sz="1200" kern="1200" dirty="0" smtClean="0">
                <a:solidFill>
                  <a:schemeClr val="tx1"/>
                </a:solidFill>
                <a:effectLst/>
                <a:latin typeface="+mn-lt"/>
                <a:ea typeface="+mn-ea"/>
                <a:cs typeface="+mn-cs"/>
              </a:rPr>
              <a:t> fibers need to be separated from the watery mixture.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Huge machines spray the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mixture onto moving mesh screens to make a layered mat. The mat of </a:t>
            </a:r>
            <a:r>
              <a:rPr lang="en-US" sz="1200" u="none" strike="noStrike" kern="1200" dirty="0" smtClean="0">
                <a:solidFill>
                  <a:schemeClr val="tx1"/>
                </a:solidFill>
                <a:effectLst/>
                <a:latin typeface="+mn-lt"/>
                <a:ea typeface="+mn-ea"/>
                <a:cs typeface="+mn-cs"/>
                <a:hlinkClick r:id="rId6"/>
              </a:rPr>
              <a:t>pulp</a:t>
            </a:r>
            <a:r>
              <a:rPr lang="en-US" sz="1200" kern="1200" dirty="0" smtClean="0">
                <a:solidFill>
                  <a:schemeClr val="tx1"/>
                </a:solidFill>
                <a:effectLst/>
                <a:latin typeface="+mn-lt"/>
                <a:ea typeface="+mn-ea"/>
                <a:cs typeface="+mn-cs"/>
              </a:rPr>
              <a:t> then goes through several processes to remove water and dry it out.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Finally, the mat is run through heated rollers to squeeze out any remaining water and compress it into one continuous roll of paper that can be up to 30 feet wide.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When the paper has the desired thickness, it may be colored or coated with special chemicals to give it a special texture, extra strength or water resistance. As a last step, the paper rolls are cut to size and packaged for shipping to other facilities for additional processing to turn it into all sorts of specialized papers.</a:t>
            </a:r>
          </a:p>
          <a:p>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642938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After viewing video footage of papermaking</a:t>
            </a:r>
            <a:r>
              <a:rPr lang="en-US" sz="1200" kern="1200" baseline="0" dirty="0" smtClean="0">
                <a:solidFill>
                  <a:schemeClr val="tx1"/>
                </a:solidFill>
                <a:effectLst/>
                <a:latin typeface="+mn-lt"/>
                <a:ea typeface="+mn-ea"/>
                <a:cs typeface="+mn-cs"/>
              </a:rPr>
              <a:t> at the factory, students</a:t>
            </a:r>
            <a:r>
              <a:rPr lang="en-US" sz="1200" kern="1200" dirty="0" smtClean="0">
                <a:solidFill>
                  <a:schemeClr val="tx1"/>
                </a:solidFill>
                <a:effectLst/>
                <a:latin typeface="+mn-lt"/>
                <a:ea typeface="+mn-ea"/>
                <a:cs typeface="+mn-cs"/>
              </a:rPr>
              <a:t> revisit their cards to check for accuracy and add input cards of WATER, HEAT, CHEMICALS where they are used in the process. </a:t>
            </a:r>
          </a:p>
          <a:p>
            <a:endParaRPr lang="en-US" dirty="0" smtClean="0"/>
          </a:p>
          <a:p>
            <a:r>
              <a:rPr lang="en-US" dirty="0" smtClean="0"/>
              <a:t>Correct sequence: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smtClean="0">
                <a:solidFill>
                  <a:schemeClr val="tx1"/>
                </a:solidFill>
                <a:effectLst/>
                <a:latin typeface="+mn-lt"/>
                <a:ea typeface="+mn-ea"/>
                <a:cs typeface="+mn-cs"/>
              </a:rPr>
              <a:t>Logs are cut and trucked</a:t>
            </a:r>
            <a:r>
              <a:rPr lang="en-US" sz="1200" kern="1200" baseline="0" dirty="0" smtClean="0">
                <a:solidFill>
                  <a:schemeClr val="tx1"/>
                </a:solidFill>
                <a:effectLst/>
                <a:latin typeface="+mn-lt"/>
                <a:ea typeface="+mn-ea"/>
                <a:cs typeface="+mn-cs"/>
              </a:rPr>
              <a:t> to factory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Bark is removed from logs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Logs are cut into wood chips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Wood chips are cooked to make pulp</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Pulp is flattened and dried, forming paper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Paper is spun into rolls and cut into sheets to be sold in stores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Used paper is thrown away in trash and sent to a landfill</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66315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Students see video footage of paper being recycled and add additional cards to their sequence to allow for recycled content input. </a:t>
            </a:r>
          </a:p>
          <a:p>
            <a:r>
              <a:rPr lang="en-US" sz="1200" kern="1200" dirty="0" smtClean="0">
                <a:solidFill>
                  <a:schemeClr val="tx1"/>
                </a:solidFill>
                <a:effectLst/>
                <a:latin typeface="+mn-lt"/>
                <a:ea typeface="+mn-ea"/>
                <a:cs typeface="+mn-cs"/>
              </a:rPr>
              <a:t>“How It’s Made: Paper Recycling”, 5.5 minutes: </a:t>
            </a:r>
            <a:r>
              <a:rPr lang="en-US" sz="1200" u="sng" kern="1200" dirty="0" smtClean="0">
                <a:solidFill>
                  <a:schemeClr val="tx1"/>
                </a:solidFill>
                <a:effectLst/>
                <a:latin typeface="+mn-lt"/>
                <a:ea typeface="+mn-ea"/>
                <a:cs typeface="+mn-cs"/>
                <a:hlinkClick r:id="rId3"/>
              </a:rPr>
              <a:t>https://www.youtube.com/watch?v=2c8YxMb0tlk</a:t>
            </a:r>
            <a:r>
              <a:rPr lang="en-US" sz="1200" kern="1200" dirty="0" smtClean="0">
                <a:solidFill>
                  <a:schemeClr val="tx1"/>
                </a:solidFill>
                <a:effectLst/>
                <a:latin typeface="+mn-lt"/>
                <a:ea typeface="+mn-ea"/>
                <a:cs typeface="+mn-cs"/>
              </a:rPr>
              <a:t> </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What steps in the process are not needed when paper is recycled? What resources are saved by recycling old paper fibers? Instead of all the steps making a straight line, do they now make a </a:t>
            </a:r>
            <a:r>
              <a:rPr lang="en-US" sz="1200" b="1" i="1" kern="1200" dirty="0" smtClean="0">
                <a:solidFill>
                  <a:schemeClr val="tx1"/>
                </a:solidFill>
                <a:effectLst/>
                <a:latin typeface="+mn-lt"/>
                <a:ea typeface="+mn-ea"/>
                <a:cs typeface="+mn-cs"/>
              </a:rPr>
              <a:t>CIRCLE</a:t>
            </a:r>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267526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Students explore their collection of paper types to look for recycled content symbols and information. </a:t>
            </a:r>
          </a:p>
          <a:p>
            <a:pPr lvl="0"/>
            <a:endParaRPr lang="en-US" sz="14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When a marketer says a product was made with </a:t>
            </a:r>
            <a:r>
              <a:rPr lang="en-US" sz="1200" b="1" kern="1200" dirty="0" smtClean="0">
                <a:solidFill>
                  <a:schemeClr val="tx1"/>
                </a:solidFill>
                <a:effectLst/>
                <a:latin typeface="+mn-lt"/>
                <a:ea typeface="+mn-ea"/>
                <a:cs typeface="+mn-cs"/>
              </a:rPr>
              <a:t>recycled content</a:t>
            </a:r>
            <a:r>
              <a:rPr lang="en-US" sz="1200" kern="1200" dirty="0" smtClean="0">
                <a:solidFill>
                  <a:schemeClr val="tx1"/>
                </a:solidFill>
                <a:effectLst/>
                <a:latin typeface="+mn-lt"/>
                <a:ea typeface="+mn-ea"/>
                <a:cs typeface="+mn-cs"/>
              </a:rPr>
              <a:t>, it should be able to show the product was made from materials recovered or separated from the "waste stream" and re-used. A manufacturer may use:</a:t>
            </a:r>
            <a:endParaRPr lang="en-US" sz="1400" kern="1200" dirty="0" smtClean="0">
              <a:solidFill>
                <a:schemeClr val="tx1"/>
              </a:solidFill>
              <a:effectLst/>
              <a:latin typeface="+mn-lt"/>
              <a:ea typeface="+mn-ea"/>
              <a:cs typeface="+mn-cs"/>
            </a:endParaRPr>
          </a:p>
          <a:p>
            <a:pPr lvl="1"/>
            <a:r>
              <a:rPr lang="en-US" sz="1200" b="1" kern="1200" dirty="0" smtClean="0">
                <a:solidFill>
                  <a:schemeClr val="tx1"/>
                </a:solidFill>
                <a:effectLst/>
                <a:latin typeface="+mn-lt"/>
                <a:ea typeface="+mn-ea"/>
                <a:cs typeface="+mn-cs"/>
              </a:rPr>
              <a:t>pre-consumer </a:t>
            </a:r>
            <a:r>
              <a:rPr lang="en-US" sz="1200" kern="1200" dirty="0" smtClean="0">
                <a:solidFill>
                  <a:schemeClr val="tx1"/>
                </a:solidFill>
                <a:effectLst/>
                <a:latin typeface="+mn-lt"/>
                <a:ea typeface="+mn-ea"/>
                <a:cs typeface="+mn-cs"/>
              </a:rPr>
              <a:t>recycled content from the manufacturing process. For example, paper scraps left over when envelopes are cut</a:t>
            </a:r>
            <a:r>
              <a:rPr lang="en-US" sz="1200" b="1" kern="1200" dirty="0" smtClean="0">
                <a:solidFill>
                  <a:schemeClr val="tx1"/>
                </a:solidFill>
                <a:effectLst/>
                <a:latin typeface="+mn-lt"/>
                <a:ea typeface="+mn-ea"/>
                <a:cs typeface="+mn-cs"/>
              </a:rPr>
              <a:t>.</a:t>
            </a:r>
            <a:endParaRPr lang="en-US" sz="1400" kern="1200" dirty="0" smtClean="0">
              <a:solidFill>
                <a:schemeClr val="tx1"/>
              </a:solidFill>
              <a:effectLst/>
              <a:latin typeface="+mn-lt"/>
              <a:ea typeface="+mn-ea"/>
              <a:cs typeface="+mn-cs"/>
            </a:endParaRPr>
          </a:p>
          <a:p>
            <a:pPr lvl="1"/>
            <a:r>
              <a:rPr lang="en-US" sz="1200" b="1" kern="1200" dirty="0" smtClean="0">
                <a:solidFill>
                  <a:schemeClr val="tx1"/>
                </a:solidFill>
                <a:effectLst/>
                <a:latin typeface="+mn-lt"/>
                <a:ea typeface="+mn-ea"/>
                <a:cs typeface="+mn-cs"/>
              </a:rPr>
              <a:t>post-consumer</a:t>
            </a:r>
            <a:r>
              <a:rPr lang="en-US" sz="1200" kern="1200" dirty="0" smtClean="0">
                <a:solidFill>
                  <a:schemeClr val="tx1"/>
                </a:solidFill>
                <a:effectLst/>
                <a:latin typeface="+mn-lt"/>
                <a:ea typeface="+mn-ea"/>
                <a:cs typeface="+mn-cs"/>
              </a:rPr>
              <a:t> recycled content from products that people or businesses already used. For example, newspapers, shipping boxes, magazines, etc. </a:t>
            </a:r>
            <a:endParaRPr lang="en-US" sz="14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If a product says it’s made with recycled materials, look for specifics. Are the claims about the product, the packaging, or both? How much of the product or package is made with recycled content? Unless the product or package contains 100 percent recycled materials, the label should tell you what portion is recycled. </a:t>
            </a:r>
            <a:endParaRPr lang="en-US" sz="14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universal recycling symbol tells you a product or package is recyclable or was made with recycled content. </a:t>
            </a:r>
            <a:endParaRPr lang="en-US" sz="1400" kern="1200" dirty="0" smtClean="0">
              <a:solidFill>
                <a:schemeClr val="tx1"/>
              </a:solidFill>
              <a:effectLst/>
              <a:latin typeface="+mn-lt"/>
              <a:ea typeface="+mn-ea"/>
              <a:cs typeface="+mn-cs"/>
            </a:endParaRPr>
          </a:p>
          <a:p>
            <a:pPr lvl="0"/>
            <a:endParaRPr lang="en-US" sz="1200" i="1" kern="1200" dirty="0" smtClean="0">
              <a:solidFill>
                <a:schemeClr val="tx1"/>
              </a:solidFill>
              <a:effectLst/>
              <a:latin typeface="+mn-lt"/>
              <a:ea typeface="+mn-ea"/>
              <a:cs typeface="+mn-cs"/>
            </a:endParaRPr>
          </a:p>
          <a:p>
            <a:pPr lvl="0"/>
            <a:r>
              <a:rPr lang="en-US" sz="1200" b="1" i="0" kern="1200" dirty="0" smtClean="0">
                <a:solidFill>
                  <a:schemeClr val="tx1"/>
                </a:solidFill>
                <a:effectLst/>
                <a:latin typeface="+mn-lt"/>
                <a:ea typeface="+mn-ea"/>
                <a:cs typeface="+mn-cs"/>
              </a:rPr>
              <a:t>Revisit the samples from the Graphic Organizer:</a:t>
            </a:r>
          </a:p>
          <a:p>
            <a:pPr lvl="0"/>
            <a:r>
              <a:rPr lang="en-US" sz="1200" i="1" kern="1200" dirty="0" smtClean="0">
                <a:solidFill>
                  <a:schemeClr val="tx1"/>
                </a:solidFill>
                <a:effectLst/>
                <a:latin typeface="+mn-lt"/>
                <a:ea typeface="+mn-ea"/>
                <a:cs typeface="+mn-cs"/>
              </a:rPr>
              <a:t>Do some groups have more recycled content than others? </a:t>
            </a:r>
            <a:endParaRPr lang="en-US" sz="14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Is there a connection between recycled content and the descriptive words or strength test results for each group? </a:t>
            </a:r>
            <a:endParaRPr lang="en-US" sz="14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When observing your paper fibers, did you see any evidence of recycled content? (i.e. “short, jagged fibers or little bits of different colored paper or remnant ink mixed in with the fibers)</a:t>
            </a:r>
          </a:p>
          <a:p>
            <a:endParaRPr lang="en-US" sz="1200" i="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Typically, paper used made from recycled content will have fibers of multiple colors (and/or remnant specks of ink) that are broken, jagged or bent in many places, and relatively short in appearance – a result of going through the paper making process multiple times. These fibers are often more weak, or have less “integrity”, as a result. They are more common in disposable products (paper used for cleaning/hygiene, egg cartons, newspaper, chipboard – cereal and cracker boxes, and cardboard).</a:t>
            </a:r>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Each time a fiber goes through the paper making process it is “chopped” and becomes, literally, shorter. </a:t>
            </a:r>
            <a:r>
              <a:rPr lang="en-US" sz="1200" b="1" kern="1200" dirty="0" smtClean="0">
                <a:solidFill>
                  <a:schemeClr val="tx1"/>
                </a:solidFill>
                <a:effectLst/>
                <a:latin typeface="+mn-lt"/>
                <a:ea typeface="+mn-ea"/>
                <a:cs typeface="+mn-cs"/>
              </a:rPr>
              <a:t>A singular paper fiber can make it through the process roughly ten times before it is too small to be captured by the screen where pulp is collected to make new sheets of paper. </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Having learned that each paper fiber is chopped up by the recycling process and can only survive the process at most ten times (losing strength in each “life”), does paper strength correlate to recycled content?</a:t>
            </a:r>
            <a:endParaRPr lang="en-US" sz="1200" kern="1200" dirty="0" smtClean="0">
              <a:solidFill>
                <a:schemeClr val="tx1"/>
              </a:solidFill>
              <a:effectLst/>
              <a:latin typeface="+mn-lt"/>
              <a:ea typeface="+mn-ea"/>
              <a:cs typeface="+mn-cs"/>
            </a:endParaRPr>
          </a:p>
          <a:p>
            <a:endParaRPr lang="en-US" sz="14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88541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series of slides that follow are images of a variety of paper samples taken at different magnifications through a digital </a:t>
            </a:r>
            <a:r>
              <a:rPr lang="en-US" baseline="0" dirty="0" err="1" smtClean="0"/>
              <a:t>microsope</a:t>
            </a:r>
            <a:r>
              <a:rPr lang="en-US" baseline="0" dirty="0" smtClean="0"/>
              <a:t>. If you do not have access to such a device, these may be useful for viewing the fibers more clearly. They are engaging to use as a slideshow with the entire class to look for evidence of recycled content: jagged fibers, bits of different colors or print mixed in with fibers, etc.</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789531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Made with recycled content. Four color process print is interesting to view when</a:t>
            </a:r>
            <a:r>
              <a:rPr lang="en-US" baseline="0" dirty="0" smtClean="0"/>
              <a:t> magnified to see how dots of color trick the eye into seeing uniform color when viewed at a distance.</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677471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fibers of different colors indicating</a:t>
            </a:r>
            <a:r>
              <a:rPr lang="en-US" baseline="0" dirty="0" smtClean="0"/>
              <a:t> recycled content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933699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bits</a:t>
            </a:r>
            <a:r>
              <a:rPr lang="en-US" baseline="0" dirty="0" smtClean="0"/>
              <a:t> of different colors indicating recycled content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4172211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Part</a:t>
            </a:r>
            <a:r>
              <a:rPr lang="en-US" sz="1200" b="1" kern="1200" baseline="0" dirty="0" smtClean="0">
                <a:solidFill>
                  <a:schemeClr val="tx1"/>
                </a:solidFill>
                <a:effectLst/>
                <a:latin typeface="+mn-lt"/>
                <a:ea typeface="+mn-ea"/>
                <a:cs typeface="+mn-cs"/>
              </a:rPr>
              <a:t> 1: Paper, Paper Everywhere!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Ask students to conduct a search for paper in their classroom, school, and/or home to collect samples and get thinking about all the ways they use paper each day. Students should collect a wide variety of paper types (i.e. junk mail, paper towel, paper cup, cereal box, magazine, post-it note, birthday card, etc.) and bring their bag of samples back to class.</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77340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how smooth and straight</a:t>
            </a:r>
            <a:r>
              <a:rPr lang="en-US" baseline="0" dirty="0" smtClean="0"/>
              <a:t> fibers are indicating this paper was made with brand new fibers, not recycled content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772725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Egg cartons represent</a:t>
            </a:r>
            <a:r>
              <a:rPr lang="en-US" baseline="0" dirty="0" smtClean="0"/>
              <a:t> the last “life” of paper fibers. These fibers are so short and weak from being recycled so many times that they cannot be used to make new paper. They are not large enough to be picked up by the pulp screens and are not useful to paper manufacturers. This is why egg cartons are often not accepted in recycling bins, and are instead encouraged to be used in compost or as fire starter. Note all the bits of color mixed in with the fibers and the “fluffy” texture.</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4170935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Jagged, torn fibers indicate recycled content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996041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wave-like texture of</a:t>
            </a:r>
            <a:r>
              <a:rPr lang="en-US" baseline="0" dirty="0" smtClean="0"/>
              <a:t> the paper towel. This is by design to make the paper absorbent. Paper towels are a highly engineered product!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133372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Smooth,</a:t>
            </a:r>
            <a:r>
              <a:rPr lang="en-US" baseline="0" dirty="0" smtClean="0"/>
              <a:t> “long” fibers and uniform color indicate no recycled content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491666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Categorize:</a:t>
            </a:r>
            <a:r>
              <a:rPr lang="en-US" sz="1200" u="sng" kern="1200" baseline="0" dirty="0" smtClean="0">
                <a:solidFill>
                  <a:schemeClr val="tx1"/>
                </a:solidFill>
                <a:effectLst/>
                <a:latin typeface="+mn-lt"/>
                <a:ea typeface="+mn-ea"/>
                <a:cs typeface="+mn-cs"/>
              </a:rPr>
              <a:t> </a:t>
            </a:r>
            <a:r>
              <a:rPr lang="en-US" sz="1200" u="none" kern="1200" dirty="0" smtClean="0">
                <a:solidFill>
                  <a:schemeClr val="tx1"/>
                </a:solidFill>
                <a:effectLst/>
                <a:latin typeface="+mn-lt"/>
                <a:ea typeface="+mn-ea"/>
                <a:cs typeface="+mn-cs"/>
              </a:rPr>
              <a:t>Once</a:t>
            </a:r>
            <a:r>
              <a:rPr lang="en-US" sz="1200" kern="1200" dirty="0" smtClean="0">
                <a:solidFill>
                  <a:schemeClr val="tx1"/>
                </a:solidFill>
                <a:effectLst/>
                <a:latin typeface="+mn-lt"/>
                <a:ea typeface="+mn-ea"/>
                <a:cs typeface="+mn-cs"/>
              </a:rPr>
              <a:t> a wide variety of paper products are collected, students work in small groups to organize them into categories. Talk with the class to generate a list of category types (e.g. packaging, reading material, cleaning, etc.) by asking for their ideas about paper uses. </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693357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graphic organizer will be used a</a:t>
            </a:r>
            <a:r>
              <a:rPr lang="en-US" baseline="0" dirty="0" smtClean="0"/>
              <a:t>s a place to collect information about the variety of paper samples and will be referred back to when choosing which types of paper to combine in a formula for making recycled sheets.</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807093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sng" kern="1200" dirty="0" smtClean="0">
                <a:solidFill>
                  <a:schemeClr val="tx1"/>
                </a:solidFill>
                <a:effectLst/>
                <a:latin typeface="+mn-lt"/>
                <a:ea typeface="+mn-ea"/>
                <a:cs typeface="+mn-cs"/>
              </a:rPr>
              <a:t>Investigate:</a:t>
            </a:r>
            <a:r>
              <a:rPr lang="en-US" sz="1200" kern="1200" dirty="0" smtClean="0">
                <a:solidFill>
                  <a:schemeClr val="tx1"/>
                </a:solidFill>
                <a:effectLst/>
                <a:latin typeface="+mn-lt"/>
                <a:ea typeface="+mn-ea"/>
                <a:cs typeface="+mn-cs"/>
              </a:rPr>
              <a:t> Explain to students that they will be testing the properties of paper samples from different categories. Discuss with students the types of properties they can observe in their paper samples (i.e. paper strength, texture, thin/thickness, etc.). Allow students to experiment with materials and come up with ideas for how to test for these properties. Help them to develop uniform procedures for doing so</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662138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Ideas for tests include:</a:t>
            </a:r>
          </a:p>
          <a:p>
            <a:pPr lvl="0"/>
            <a:r>
              <a:rPr lang="en-US" sz="1200" kern="1200" dirty="0" smtClean="0">
                <a:solidFill>
                  <a:schemeClr val="tx1"/>
                </a:solidFill>
                <a:effectLst/>
                <a:latin typeface="+mn-lt"/>
                <a:ea typeface="+mn-ea"/>
                <a:cs typeface="+mn-cs"/>
              </a:rPr>
              <a:t>Tear Test: hold left and right edges of paper and try to tear apart, or hold top of paper and try to rip downwards. </a:t>
            </a:r>
          </a:p>
          <a:p>
            <a:pPr lvl="0"/>
            <a:r>
              <a:rPr lang="en-US" sz="1200" kern="1200" dirty="0" smtClean="0">
                <a:solidFill>
                  <a:schemeClr val="tx1"/>
                </a:solidFill>
                <a:effectLst/>
                <a:latin typeface="+mn-lt"/>
                <a:ea typeface="+mn-ea"/>
                <a:cs typeface="+mn-cs"/>
              </a:rPr>
              <a:t>Scribble test: Scribble on paper with a pencil for 3 seconds and see if it rips through</a:t>
            </a:r>
          </a:p>
          <a:p>
            <a:pPr lvl="0"/>
            <a:r>
              <a:rPr lang="en-US" sz="1200" kern="1200" dirty="0" smtClean="0">
                <a:solidFill>
                  <a:schemeClr val="tx1"/>
                </a:solidFill>
                <a:effectLst/>
                <a:latin typeface="+mn-lt"/>
                <a:ea typeface="+mn-ea"/>
                <a:cs typeface="+mn-cs"/>
              </a:rPr>
              <a:t>Water test: Leave paper sample in water for 1 minute and see if it falls apart easily when handled.</a:t>
            </a:r>
          </a:p>
          <a:p>
            <a:r>
              <a:rPr lang="en-US" sz="1200" kern="1200" dirty="0" smtClean="0">
                <a:solidFill>
                  <a:schemeClr val="tx1"/>
                </a:solidFill>
                <a:effectLst/>
                <a:latin typeface="+mn-lt"/>
                <a:ea typeface="+mn-ea"/>
                <a:cs typeface="+mn-cs"/>
              </a:rPr>
              <a:t>Teacher demonstrates how to do chosen tests and describe paper thickness. Model filling in the </a:t>
            </a:r>
            <a:r>
              <a:rPr lang="en-US" sz="1200" b="1" kern="1200" dirty="0" smtClean="0">
                <a:solidFill>
                  <a:schemeClr val="tx1"/>
                </a:solidFill>
                <a:effectLst/>
                <a:latin typeface="+mn-lt"/>
                <a:ea typeface="+mn-ea"/>
                <a:cs typeface="+mn-cs"/>
              </a:rPr>
              <a:t>Graphic Organizer</a:t>
            </a:r>
            <a:r>
              <a:rPr lang="en-US" sz="1200" b="1" kern="1200" baseline="0" dirty="0" smtClean="0">
                <a:solidFill>
                  <a:schemeClr val="tx1"/>
                </a:solidFill>
                <a:effectLst/>
                <a:latin typeface="+mn-lt"/>
                <a:ea typeface="+mn-ea"/>
                <a:cs typeface="+mn-cs"/>
              </a:rPr>
              <a:t> Handout</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as students select up to 5 varied paper samples to test (ideally one from each group they had been sorted in to, and with a large enough sample size to experiment with). Students cut a piece of each paper sample and use a glue stick to attach them to the page. Teacher may choose to have students work in small groups to test their samples, or lead the entire class through the activity. Either way, the graphic organizer is filled in as information is collected. </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662138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Model filling in the </a:t>
            </a:r>
            <a:r>
              <a:rPr lang="en-US" sz="1200" b="1" kern="1200" dirty="0" smtClean="0">
                <a:solidFill>
                  <a:schemeClr val="tx1"/>
                </a:solidFill>
                <a:effectLst/>
                <a:latin typeface="+mn-lt"/>
                <a:ea typeface="+mn-ea"/>
                <a:cs typeface="+mn-cs"/>
              </a:rPr>
              <a:t>Graphic Organizer handout </a:t>
            </a:r>
            <a:r>
              <a:rPr lang="en-US" sz="1200" kern="1200" dirty="0" smtClean="0">
                <a:solidFill>
                  <a:schemeClr val="tx1"/>
                </a:solidFill>
                <a:effectLst/>
                <a:latin typeface="+mn-lt"/>
                <a:ea typeface="+mn-ea"/>
                <a:cs typeface="+mn-cs"/>
              </a:rPr>
              <a:t>as students select up to 5 varied paper samples to test (ideally one from each group they had been sorted in to, and with a large enough sample size to experiment with). Students cut a piece of each paper sample and use a glue stick or stapler to attach them to the page. Teacher may choose to have students work in small groups to test their samples, or lead the entire class through the activity. Either way, the graphic organizer is filled in as information is collected. </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Recording Results:</a:t>
            </a:r>
            <a:r>
              <a:rPr lang="en-US" sz="1200" kern="1200" dirty="0" smtClean="0">
                <a:solidFill>
                  <a:schemeClr val="tx1"/>
                </a:solidFill>
                <a:effectLst/>
                <a:latin typeface="+mn-lt"/>
                <a:ea typeface="+mn-ea"/>
                <a:cs typeface="+mn-cs"/>
              </a:rPr>
              <a:t> Instead of describing the results of the paper tests, students may rank each sample. For example, testing the strength of 5 samples, the one that is the most difficult to tear would be given a #1, the easiest to tear would be given a #5. Or, if the paper falls</a:t>
            </a:r>
            <a:r>
              <a:rPr lang="en-US" sz="1200" kern="1200" baseline="0" dirty="0" smtClean="0">
                <a:solidFill>
                  <a:schemeClr val="tx1"/>
                </a:solidFill>
                <a:effectLst/>
                <a:latin typeface="+mn-lt"/>
                <a:ea typeface="+mn-ea"/>
                <a:cs typeface="+mn-cs"/>
              </a:rPr>
              <a:t> apart after soaking in water it get a “sad face”, if it holds up this is indicated with a “happy face”. Encourage students to come up with a wide variety of ways to test the properties of their samples and record the results of these tests. For example, how many times can you scribble back and forth before making a hole in the paper, how many pennies/erasers/markers can the paper hold before tearing once wet, how does the strength of the paper change after soaking for 10 seconds, 1 minute, 10 minutes, etc.</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662138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Model filling in the </a:t>
            </a:r>
            <a:r>
              <a:rPr lang="en-US" sz="1200" b="1" kern="1200" dirty="0" smtClean="0">
                <a:solidFill>
                  <a:schemeClr val="tx1"/>
                </a:solidFill>
                <a:effectLst/>
                <a:latin typeface="+mn-lt"/>
                <a:ea typeface="+mn-ea"/>
                <a:cs typeface="+mn-cs"/>
              </a:rPr>
              <a:t>Graphic Organizer handout</a:t>
            </a:r>
            <a:r>
              <a:rPr lang="en-US" sz="1200" kern="1200" dirty="0" smtClean="0">
                <a:solidFill>
                  <a:schemeClr val="tx1"/>
                </a:solidFill>
                <a:effectLst/>
                <a:latin typeface="+mn-lt"/>
                <a:ea typeface="+mn-ea"/>
                <a:cs typeface="+mn-cs"/>
              </a:rPr>
              <a:t> as students select up to 5 varied paper samples to test (ideally one from each group they had been sorted in to, and with a large enough sample size to experiment with). Students cut a piece of each paper sample and use a glue stick or stapler to attach them to the page. Teacher may choose to have students work in small groups to test their samples, or lead the entire class through the activity. Either way, the graphic organizer is filled in as information is collected. </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Recording Results:</a:t>
            </a:r>
            <a:r>
              <a:rPr lang="en-US" sz="1200" kern="1200" dirty="0" smtClean="0">
                <a:solidFill>
                  <a:schemeClr val="tx1"/>
                </a:solidFill>
                <a:effectLst/>
                <a:latin typeface="+mn-lt"/>
                <a:ea typeface="+mn-ea"/>
                <a:cs typeface="+mn-cs"/>
              </a:rPr>
              <a:t> Instead of describing the results of the paper tests, students may rank each sample. For example, testing the strength of 5 samples, the one that is the most difficult to tear would be given a #1, the easiest to tear would be given a #5. Or, if the paper falls</a:t>
            </a:r>
            <a:r>
              <a:rPr lang="en-US" sz="1200" kern="1200" baseline="0" dirty="0" smtClean="0">
                <a:solidFill>
                  <a:schemeClr val="tx1"/>
                </a:solidFill>
                <a:effectLst/>
                <a:latin typeface="+mn-lt"/>
                <a:ea typeface="+mn-ea"/>
                <a:cs typeface="+mn-cs"/>
              </a:rPr>
              <a:t> apart after soaking in water it get a “sad face”, if it holds up this is indicated with a “happy face”. Encourage students to come up with a wide variety of ways to test the properties of their samples and record the results of these tests. For example, how many times can you scribble back and forth before making a hole in the paper, how many pennies/erasers/markers can the paper hold before tearing once wet, how does the strength of the paper change after soaking for 10 seconds, 1 minute, 10 minutes, etc.</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662138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sng" kern="1200" dirty="0" smtClean="0">
                <a:solidFill>
                  <a:schemeClr val="tx1"/>
                </a:solidFill>
                <a:effectLst/>
                <a:latin typeface="+mn-lt"/>
                <a:ea typeface="+mn-ea"/>
                <a:cs typeface="+mn-cs"/>
              </a:rPr>
              <a:t>A Closer Look:</a:t>
            </a:r>
            <a:r>
              <a:rPr lang="en-US" sz="1200" kern="1200" dirty="0" smtClean="0">
                <a:solidFill>
                  <a:schemeClr val="tx1"/>
                </a:solidFill>
                <a:effectLst/>
                <a:latin typeface="+mn-lt"/>
                <a:ea typeface="+mn-ea"/>
                <a:cs typeface="+mn-cs"/>
              </a:rPr>
              <a:t> Ask students to tear a piece from their first paper samples and observe the edge. Use magnifying glasses for a better view of the fuzzy edge of paper fibers. </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Ask students: </a:t>
            </a:r>
          </a:p>
          <a:p>
            <a:pPr lvl="0"/>
            <a:r>
              <a:rPr lang="en-US" sz="1200" i="1" kern="1200" dirty="0" smtClean="0">
                <a:solidFill>
                  <a:schemeClr val="tx1"/>
                </a:solidFill>
                <a:effectLst/>
                <a:latin typeface="+mn-lt"/>
                <a:ea typeface="+mn-ea"/>
                <a:cs typeface="+mn-cs"/>
              </a:rPr>
              <a:t>Where does this “fuzz” come from and how does it make paper? </a:t>
            </a:r>
            <a:r>
              <a:rPr lang="en-US" sz="1200" kern="1200" dirty="0" smtClean="0">
                <a:solidFill>
                  <a:schemeClr val="tx1"/>
                </a:solidFill>
                <a:effectLst/>
                <a:latin typeface="+mn-lt"/>
                <a:ea typeface="+mn-ea"/>
                <a:cs typeface="+mn-cs"/>
              </a:rPr>
              <a:t>(The “fuzz” is actually paper fibers. The fibers you see are the cellulose cells that make the wood of a tree strong. Through the paper making process they have been separated from the other cells that make up trees and rearranged into flat sheets – paper!)</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034523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06B5F61-D405-5D48-A94A-B9754CCF9CB5}" type="datetimeFigureOut">
              <a:rPr lang="en-US" smtClean="0"/>
              <a:t>2/1/17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77DC689-A09F-954D-B6F5-C0CF291B4363}" type="slidenum">
              <a:rPr lang="en-US" smtClean="0"/>
              <a:t>‹#›</a:t>
            </a:fld>
            <a:endParaRPr lang="en-US"/>
          </a:p>
        </p:txBody>
      </p:sp>
    </p:spTree>
    <p:extLst>
      <p:ext uri="{BB962C8B-B14F-4D97-AF65-F5344CB8AC3E}">
        <p14:creationId xmlns:p14="http://schemas.microsoft.com/office/powerpoint/2010/main" val="36734632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9" r:id="rId6"/>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fZ3HQ9lBHuA" TargetMode="External"/><Relationship Id="rId4" Type="http://schemas.openxmlformats.org/officeDocument/2006/relationships/image" Target="../media/image14.jp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3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3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3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1.xml"/><Relationship Id="rId2"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Designing Experiments</a:t>
            </a:r>
            <a:endParaRPr lang="en-US" dirty="0"/>
          </a:p>
        </p:txBody>
      </p:sp>
      <p:sp>
        <p:nvSpPr>
          <p:cNvPr id="3" name="Text Placeholder 2"/>
          <p:cNvSpPr>
            <a:spLocks noGrp="1"/>
          </p:cNvSpPr>
          <p:nvPr>
            <p:ph type="body" sz="quarter" idx="12"/>
          </p:nvPr>
        </p:nvSpPr>
        <p:spPr/>
        <p:txBody>
          <a:bodyPr/>
          <a:lstStyle/>
          <a:p>
            <a:r>
              <a:rPr lang="en-US" i="1" dirty="0" smtClean="0"/>
              <a:t>How can you test for these properties?</a:t>
            </a:r>
          </a:p>
          <a:p>
            <a:r>
              <a:rPr lang="en-US" dirty="0" smtClean="0"/>
              <a:t>Develop methods in small groups or as a class</a:t>
            </a:r>
          </a:p>
        </p:txBody>
      </p:sp>
      <p:sp>
        <p:nvSpPr>
          <p:cNvPr id="4" name="Text Placeholder 3"/>
          <p:cNvSpPr>
            <a:spLocks noGrp="1"/>
          </p:cNvSpPr>
          <p:nvPr>
            <p:ph type="body" sz="quarter" idx="13"/>
          </p:nvPr>
        </p:nvSpPr>
        <p:spPr/>
        <p:txBody>
          <a:bodyPr/>
          <a:lstStyle/>
          <a:p>
            <a:r>
              <a:rPr lang="en-US" dirty="0" smtClean="0"/>
              <a:t>Investigate</a:t>
            </a:r>
            <a:endParaRPr lang="en-US" dirty="0"/>
          </a:p>
        </p:txBody>
      </p:sp>
      <p:sp>
        <p:nvSpPr>
          <p:cNvPr id="5" name="Text Placeholder 4"/>
          <p:cNvSpPr>
            <a:spLocks noGrp="1"/>
          </p:cNvSpPr>
          <p:nvPr>
            <p:ph type="body" sz="quarter" idx="15"/>
          </p:nvPr>
        </p:nvSpPr>
        <p:spPr>
          <a:xfrm>
            <a:off x="1300873" y="2971800"/>
            <a:ext cx="6801058" cy="977394"/>
          </a:xfrm>
        </p:spPr>
        <p:txBody>
          <a:bodyPr/>
          <a:lstStyle/>
          <a:p>
            <a:r>
              <a:rPr lang="en-US" dirty="0" smtClean="0"/>
              <a:t>Paper strength – gauge how easily paper tears and/or how well it holds up to scribbling</a:t>
            </a:r>
          </a:p>
          <a:p>
            <a:r>
              <a:rPr lang="en-US" dirty="0" smtClean="0"/>
              <a:t>Thin/thickness</a:t>
            </a:r>
          </a:p>
          <a:p>
            <a:r>
              <a:rPr lang="en-US" dirty="0" smtClean="0"/>
              <a:t>Transparency – can you see light through it?</a:t>
            </a:r>
          </a:p>
          <a:p>
            <a:r>
              <a:rPr lang="en-US" dirty="0" smtClean="0"/>
              <a:t>Water resistance – does paper fall apart after soaking in water?</a:t>
            </a:r>
          </a:p>
          <a:p>
            <a:r>
              <a:rPr lang="en-US" dirty="0" smtClean="0"/>
              <a:t>Others?</a:t>
            </a:r>
            <a:endParaRPr lang="en-US" dirty="0"/>
          </a:p>
        </p:txBody>
      </p:sp>
    </p:spTree>
    <p:extLst>
      <p:ext uri="{BB962C8B-B14F-4D97-AF65-F5344CB8AC3E}">
        <p14:creationId xmlns:p14="http://schemas.microsoft.com/office/powerpoint/2010/main" val="33927041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Describing Results</a:t>
            </a:r>
            <a:endParaRPr lang="en-US" dirty="0"/>
          </a:p>
        </p:txBody>
      </p:sp>
      <p:sp>
        <p:nvSpPr>
          <p:cNvPr id="3" name="Text Placeholder 2"/>
          <p:cNvSpPr>
            <a:spLocks noGrp="1"/>
          </p:cNvSpPr>
          <p:nvPr>
            <p:ph type="body" sz="quarter" idx="12"/>
          </p:nvPr>
        </p:nvSpPr>
        <p:spPr/>
        <p:txBody>
          <a:bodyPr/>
          <a:lstStyle/>
          <a:p>
            <a:r>
              <a:rPr lang="en-US" i="1" dirty="0" smtClean="0"/>
              <a:t>How can you describe the results of your tests?</a:t>
            </a:r>
          </a:p>
          <a:p>
            <a:r>
              <a:rPr lang="en-US" dirty="0" smtClean="0"/>
              <a:t>Develop methods in small groups or as a class.</a:t>
            </a:r>
          </a:p>
          <a:p>
            <a:endParaRPr lang="en-US" dirty="0" smtClean="0"/>
          </a:p>
          <a:p>
            <a:r>
              <a:rPr lang="en-US" dirty="0" smtClean="0"/>
              <a:t>Encourage students to think like a scientist and try out many ideas before finding the “best” way!</a:t>
            </a:r>
          </a:p>
        </p:txBody>
      </p:sp>
      <p:sp>
        <p:nvSpPr>
          <p:cNvPr id="4" name="Text Placeholder 3"/>
          <p:cNvSpPr>
            <a:spLocks noGrp="1"/>
          </p:cNvSpPr>
          <p:nvPr>
            <p:ph type="body" sz="quarter" idx="13"/>
          </p:nvPr>
        </p:nvSpPr>
        <p:spPr/>
        <p:txBody>
          <a:bodyPr/>
          <a:lstStyle/>
          <a:p>
            <a:r>
              <a:rPr lang="en-US" dirty="0" smtClean="0"/>
              <a:t>Investigate</a:t>
            </a:r>
            <a:endParaRPr lang="en-US" dirty="0"/>
          </a:p>
        </p:txBody>
      </p:sp>
      <p:sp>
        <p:nvSpPr>
          <p:cNvPr id="5" name="Text Placeholder 4"/>
          <p:cNvSpPr>
            <a:spLocks noGrp="1"/>
          </p:cNvSpPr>
          <p:nvPr>
            <p:ph type="body" sz="quarter" idx="15"/>
          </p:nvPr>
        </p:nvSpPr>
        <p:spPr>
          <a:xfrm>
            <a:off x="1300873" y="4051806"/>
            <a:ext cx="6801058" cy="977394"/>
          </a:xfrm>
        </p:spPr>
        <p:txBody>
          <a:bodyPr/>
          <a:lstStyle/>
          <a:p>
            <a:r>
              <a:rPr lang="en-US" dirty="0" smtClean="0"/>
              <a:t>Ranking from strongest to weakest</a:t>
            </a:r>
          </a:p>
          <a:p>
            <a:r>
              <a:rPr lang="en-US" dirty="0" smtClean="0"/>
              <a:t>Counting the number scribbles before making a hole</a:t>
            </a:r>
          </a:p>
          <a:p>
            <a:r>
              <a:rPr lang="en-US" dirty="0" smtClean="0"/>
              <a:t>How many ____ can the sample hold once wet</a:t>
            </a:r>
          </a:p>
          <a:p>
            <a:r>
              <a:rPr lang="en-US" dirty="0" smtClean="0"/>
              <a:t>Using numbers versus symbols (happy/sad face) to describe results</a:t>
            </a:r>
            <a:endParaRPr lang="en-US" dirty="0"/>
          </a:p>
        </p:txBody>
      </p:sp>
    </p:spTree>
    <p:extLst>
      <p:ext uri="{BB962C8B-B14F-4D97-AF65-F5344CB8AC3E}">
        <p14:creationId xmlns:p14="http://schemas.microsoft.com/office/powerpoint/2010/main" val="219218643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samples</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2"/>
          </p:nvPr>
        </p:nvSpPr>
        <p:spPr/>
        <p:txBody>
          <a:bodyPr/>
          <a:lstStyle/>
          <a:p>
            <a:endParaRPr lang="en-US" dirty="0"/>
          </a:p>
        </p:txBody>
      </p:sp>
      <p:sp>
        <p:nvSpPr>
          <p:cNvPr id="8" name="Text Placeholder 7"/>
          <p:cNvSpPr>
            <a:spLocks noGrp="1"/>
          </p:cNvSpPr>
          <p:nvPr>
            <p:ph type="body" sz="quarter" idx="13"/>
          </p:nvPr>
        </p:nvSpPr>
        <p:spPr/>
        <p:txBody>
          <a:bodyPr/>
          <a:lstStyle/>
          <a:p>
            <a:endParaRPr lang="en-US"/>
          </a:p>
        </p:txBody>
      </p:sp>
      <p:pic>
        <p:nvPicPr>
          <p:cNvPr id="9" name="Picture 8" descr="IMG_1680.jpg"/>
          <p:cNvPicPr>
            <a:picLocks noChangeAspect="1"/>
          </p:cNvPicPr>
          <p:nvPr/>
        </p:nvPicPr>
        <p:blipFill rotWithShape="1">
          <a:blip r:embed="rId3">
            <a:extLst>
              <a:ext uri="{28A0092B-C50C-407E-A947-70E740481C1C}">
                <a14:useLocalDpi xmlns:a14="http://schemas.microsoft.com/office/drawing/2010/main" val="0"/>
              </a:ext>
            </a:extLst>
          </a:blip>
          <a:srcRect t="7781" b="27287"/>
          <a:stretch/>
        </p:blipFill>
        <p:spPr>
          <a:xfrm>
            <a:off x="971550" y="1219200"/>
            <a:ext cx="3600450" cy="3117128"/>
          </a:xfrm>
          <a:prstGeom prst="rect">
            <a:avLst/>
          </a:prstGeom>
        </p:spPr>
      </p:pic>
      <p:pic>
        <p:nvPicPr>
          <p:cNvPr id="10" name="Picture 9" descr="IMG_1683.jpg"/>
          <p:cNvPicPr>
            <a:picLocks noChangeAspect="1"/>
          </p:cNvPicPr>
          <p:nvPr/>
        </p:nvPicPr>
        <p:blipFill rotWithShape="1">
          <a:blip r:embed="rId4">
            <a:extLst>
              <a:ext uri="{28A0092B-C50C-407E-A947-70E740481C1C}">
                <a14:useLocalDpi xmlns:a14="http://schemas.microsoft.com/office/drawing/2010/main" val="0"/>
              </a:ext>
            </a:extLst>
          </a:blip>
          <a:srcRect l="6783" t="61586" r="1803"/>
          <a:stretch/>
        </p:blipFill>
        <p:spPr>
          <a:xfrm>
            <a:off x="954946" y="4419600"/>
            <a:ext cx="3617054" cy="2026668"/>
          </a:xfrm>
          <a:prstGeom prst="rect">
            <a:avLst/>
          </a:prstGeom>
        </p:spPr>
      </p:pic>
      <p:pic>
        <p:nvPicPr>
          <p:cNvPr id="11" name="Picture 10" descr="IMG_1673.jpg"/>
          <p:cNvPicPr>
            <a:picLocks noChangeAspect="1"/>
          </p:cNvPicPr>
          <p:nvPr/>
        </p:nvPicPr>
        <p:blipFill rotWithShape="1">
          <a:blip r:embed="rId5">
            <a:extLst>
              <a:ext uri="{28A0092B-C50C-407E-A947-70E740481C1C}">
                <a14:useLocalDpi xmlns:a14="http://schemas.microsoft.com/office/drawing/2010/main" val="0"/>
              </a:ext>
            </a:extLst>
          </a:blip>
          <a:srcRect r="12633" b="8960"/>
          <a:stretch/>
        </p:blipFill>
        <p:spPr>
          <a:xfrm>
            <a:off x="4724400" y="1219200"/>
            <a:ext cx="3510008" cy="4876800"/>
          </a:xfrm>
          <a:prstGeom prst="rect">
            <a:avLst/>
          </a:prstGeom>
        </p:spPr>
      </p:pic>
    </p:spTree>
    <p:extLst>
      <p:ext uri="{BB962C8B-B14F-4D97-AF65-F5344CB8AC3E}">
        <p14:creationId xmlns:p14="http://schemas.microsoft.com/office/powerpoint/2010/main" val="378062059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 a Closer Look</a:t>
            </a:r>
          </a:p>
        </p:txBody>
      </p:sp>
      <p:sp>
        <p:nvSpPr>
          <p:cNvPr id="4" name="Text Placeholder 3"/>
          <p:cNvSpPr>
            <a:spLocks noGrp="1"/>
          </p:cNvSpPr>
          <p:nvPr>
            <p:ph type="body" sz="quarter" idx="13"/>
          </p:nvPr>
        </p:nvSpPr>
        <p:spPr/>
        <p:txBody>
          <a:bodyPr/>
          <a:lstStyle/>
          <a:p>
            <a:r>
              <a:rPr lang="en-US" dirty="0"/>
              <a:t>Can you find the TREE in your PAPER?</a:t>
            </a:r>
          </a:p>
        </p:txBody>
      </p:sp>
      <p:pic>
        <p:nvPicPr>
          <p:cNvPr id="6" name="Picture 5"/>
          <p:cNvPicPr>
            <a:picLocks noChangeAspect="1"/>
          </p:cNvPicPr>
          <p:nvPr/>
        </p:nvPicPr>
        <p:blipFill>
          <a:blip r:embed="rId3"/>
          <a:stretch>
            <a:fillRect/>
          </a:stretch>
        </p:blipFill>
        <p:spPr>
          <a:xfrm>
            <a:off x="2057400" y="2438400"/>
            <a:ext cx="4246880" cy="2654300"/>
          </a:xfrm>
          <a:prstGeom prst="rect">
            <a:avLst/>
          </a:prstGeom>
        </p:spPr>
      </p:pic>
    </p:spTree>
    <p:extLst>
      <p:ext uri="{BB962C8B-B14F-4D97-AF65-F5344CB8AC3E}">
        <p14:creationId xmlns:p14="http://schemas.microsoft.com/office/powerpoint/2010/main" val="406611578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 Fibers</a:t>
            </a:r>
            <a:endParaRPr lang="en-US" dirty="0"/>
          </a:p>
        </p:txBody>
      </p:sp>
      <p:sp>
        <p:nvSpPr>
          <p:cNvPr id="3" name="Text Placeholder 2"/>
          <p:cNvSpPr>
            <a:spLocks noGrp="1"/>
          </p:cNvSpPr>
          <p:nvPr>
            <p:ph type="body" sz="quarter" idx="12"/>
          </p:nvPr>
        </p:nvSpPr>
        <p:spPr>
          <a:xfrm>
            <a:off x="1300873" y="2209800"/>
            <a:ext cx="6801057" cy="2635025"/>
          </a:xfrm>
        </p:spPr>
        <p:txBody>
          <a:bodyPr/>
          <a:lstStyle/>
          <a:p>
            <a:endParaRPr lang="en-US" dirty="0"/>
          </a:p>
        </p:txBody>
      </p:sp>
      <p:sp>
        <p:nvSpPr>
          <p:cNvPr id="4" name="Text Placeholder 3"/>
          <p:cNvSpPr>
            <a:spLocks noGrp="1"/>
          </p:cNvSpPr>
          <p:nvPr>
            <p:ph type="body" sz="quarter" idx="13"/>
          </p:nvPr>
        </p:nvSpPr>
        <p:spPr>
          <a:xfrm>
            <a:off x="1300874" y="1143000"/>
            <a:ext cx="6801057" cy="587928"/>
          </a:xfrm>
        </p:spPr>
        <p:txBody>
          <a:bodyPr/>
          <a:lstStyle/>
          <a:p>
            <a:r>
              <a:rPr lang="en-US" dirty="0"/>
              <a:t>The “fuzzy edge” of torn paper is a great place to view paper fibers.</a:t>
            </a:r>
          </a:p>
          <a:p>
            <a:endParaRPr lang="en-US" dirty="0"/>
          </a:p>
        </p:txBody>
      </p:sp>
      <p:sp>
        <p:nvSpPr>
          <p:cNvPr id="5" name="Text Placeholder 4"/>
          <p:cNvSpPr>
            <a:spLocks noGrp="1"/>
          </p:cNvSpPr>
          <p:nvPr>
            <p:ph type="body" sz="quarter" idx="15"/>
          </p:nvPr>
        </p:nvSpPr>
        <p:spPr/>
        <p:txBody>
          <a:bodyPr/>
          <a:lstStyle/>
          <a:p>
            <a:endParaRPr lang="en-US"/>
          </a:p>
        </p:txBody>
      </p:sp>
      <p:pic>
        <p:nvPicPr>
          <p:cNvPr id="6" name="Content Placeholder 3" descr="WIN_20161018_14_50_40_Pro.jpg"/>
          <p:cNvPicPr>
            <a:picLocks noChangeAspect="1"/>
          </p:cNvPicPr>
          <p:nvPr/>
        </p:nvPicPr>
        <p:blipFill>
          <a:blip r:embed="rId3">
            <a:extLst>
              <a:ext uri="{28A0092B-C50C-407E-A947-70E740481C1C}">
                <a14:useLocalDpi xmlns:a14="http://schemas.microsoft.com/office/drawing/2010/main" val="0"/>
              </a:ext>
            </a:extLst>
          </a:blip>
          <a:srcRect t="13336" b="13336"/>
          <a:stretch>
            <a:fillRect/>
          </a:stretch>
        </p:blipFill>
        <p:spPr>
          <a:xfrm>
            <a:off x="1295400" y="2286000"/>
            <a:ext cx="6858000" cy="3771636"/>
          </a:xfrm>
          <a:prstGeom prst="rect">
            <a:avLst/>
          </a:prstGeom>
        </p:spPr>
      </p:pic>
    </p:spTree>
    <p:extLst>
      <p:ext uri="{BB962C8B-B14F-4D97-AF65-F5344CB8AC3E}">
        <p14:creationId xmlns:p14="http://schemas.microsoft.com/office/powerpoint/2010/main" val="30816005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Freeing Fibers at the Factory</a:t>
            </a:r>
          </a:p>
        </p:txBody>
      </p:sp>
      <p:pic>
        <p:nvPicPr>
          <p:cNvPr id="6" name="Picture 5" descr="132687033_e3bbe00e6d_z.jp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143000"/>
            <a:ext cx="6096000" cy="4572000"/>
          </a:xfrm>
          <a:prstGeom prst="rect">
            <a:avLst/>
          </a:prstGeom>
        </p:spPr>
      </p:pic>
      <p:sp>
        <p:nvSpPr>
          <p:cNvPr id="3" name="Text Placeholder 2"/>
          <p:cNvSpPr>
            <a:spLocks noGrp="1"/>
          </p:cNvSpPr>
          <p:nvPr>
            <p:ph type="body" sz="quarter" idx="12"/>
          </p:nvPr>
        </p:nvSpPr>
        <p:spPr>
          <a:xfrm>
            <a:off x="1447800" y="5791200"/>
            <a:ext cx="6801057" cy="914400"/>
          </a:xfrm>
        </p:spPr>
        <p:txBody>
          <a:bodyPr/>
          <a:lstStyle/>
          <a:p>
            <a:r>
              <a:rPr lang="en-US" dirty="0"/>
              <a:t>Evergreen Pulp Mill, Samoa, CA | April 2006</a:t>
            </a:r>
          </a:p>
          <a:p>
            <a:r>
              <a:rPr lang="en-US" sz="1800" dirty="0"/>
              <a:t>Photo credit: Dave Glass</a:t>
            </a:r>
          </a:p>
        </p:txBody>
      </p:sp>
    </p:spTree>
    <p:extLst>
      <p:ext uri="{BB962C8B-B14F-4D97-AF65-F5344CB8AC3E}">
        <p14:creationId xmlns:p14="http://schemas.microsoft.com/office/powerpoint/2010/main" val="49977589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Sequencing Steps at the Factory</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Papermaking process images - part 1.jpf"/>
          <p:cNvPicPr>
            <a:picLocks noChangeAspect="1"/>
          </p:cNvPicPr>
          <p:nvPr/>
        </p:nvPicPr>
        <p:blipFill rotWithShape="1">
          <a:blip r:embed="rId3">
            <a:extLst>
              <a:ext uri="{28A0092B-C50C-407E-A947-70E740481C1C}">
                <a14:useLocalDpi xmlns:a14="http://schemas.microsoft.com/office/drawing/2010/main" val="0"/>
              </a:ext>
            </a:extLst>
          </a:blip>
          <a:srcRect t="3018" b="5272"/>
          <a:stretch/>
        </p:blipFill>
        <p:spPr>
          <a:xfrm>
            <a:off x="1143000" y="1093204"/>
            <a:ext cx="7086600" cy="5002796"/>
          </a:xfrm>
          <a:prstGeom prst="rect">
            <a:avLst/>
          </a:prstGeom>
        </p:spPr>
      </p:pic>
    </p:spTree>
    <p:extLst>
      <p:ext uri="{BB962C8B-B14F-4D97-AF65-F5344CB8AC3E}">
        <p14:creationId xmlns:p14="http://schemas.microsoft.com/office/powerpoint/2010/main" val="331065871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Inputs: heat, water, chemicals</a:t>
            </a:r>
            <a:endParaRPr lang="en-US" dirty="0"/>
          </a:p>
        </p:txBody>
      </p:sp>
      <p:pic>
        <p:nvPicPr>
          <p:cNvPr id="6" name="Picture 5" descr="IMG_9163.JPG"/>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524000" y="1219200"/>
            <a:ext cx="6400800" cy="4800600"/>
          </a:xfrm>
          <a:prstGeom prst="rect">
            <a:avLst/>
          </a:prstGeom>
        </p:spPr>
      </p:pic>
    </p:spTree>
    <p:extLst>
      <p:ext uri="{BB962C8B-B14F-4D97-AF65-F5344CB8AC3E}">
        <p14:creationId xmlns:p14="http://schemas.microsoft.com/office/powerpoint/2010/main" val="280123839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Closing the Loop: Paper Recycling</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pic>
        <p:nvPicPr>
          <p:cNvPr id="6" name="Picture 5" descr="Papermaking process images - part 2.jpf"/>
          <p:cNvPicPr>
            <a:picLocks noChangeAspect="1"/>
          </p:cNvPicPr>
          <p:nvPr/>
        </p:nvPicPr>
        <p:blipFill rotWithShape="1">
          <a:blip r:embed="rId3">
            <a:extLst>
              <a:ext uri="{28A0092B-C50C-407E-A947-70E740481C1C}">
                <a14:useLocalDpi xmlns:a14="http://schemas.microsoft.com/office/drawing/2010/main" val="0"/>
              </a:ext>
            </a:extLst>
          </a:blip>
          <a:srcRect t="-1" r="37615" b="62988"/>
          <a:stretch/>
        </p:blipFill>
        <p:spPr>
          <a:xfrm>
            <a:off x="381000" y="1066800"/>
            <a:ext cx="8276127" cy="4114800"/>
          </a:xfrm>
          <a:prstGeom prst="rect">
            <a:avLst/>
          </a:prstGeom>
        </p:spPr>
      </p:pic>
      <p:sp>
        <p:nvSpPr>
          <p:cNvPr id="7" name="Rectangle 6"/>
          <p:cNvSpPr/>
          <p:nvPr/>
        </p:nvSpPr>
        <p:spPr>
          <a:xfrm>
            <a:off x="1295400" y="4953000"/>
            <a:ext cx="1447800" cy="3810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031521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Extend  Fiber “Life Spans”: RECYCLE</a:t>
            </a:r>
          </a:p>
        </p:txBody>
      </p:sp>
      <p:sp>
        <p:nvSpPr>
          <p:cNvPr id="3" name="Text Placeholder 2"/>
          <p:cNvSpPr>
            <a:spLocks noGrp="1"/>
          </p:cNvSpPr>
          <p:nvPr>
            <p:ph type="body" sz="quarter" idx="12"/>
          </p:nvPr>
        </p:nvSpPr>
        <p:spPr/>
        <p:txBody>
          <a:bodyPr/>
          <a:lstStyle/>
          <a:p>
            <a:endParaRPr lang="en-US" dirty="0"/>
          </a:p>
        </p:txBody>
      </p:sp>
      <p:sp>
        <p:nvSpPr>
          <p:cNvPr id="4" name="Text Placeholder 3"/>
          <p:cNvSpPr>
            <a:spLocks noGrp="1"/>
          </p:cNvSpPr>
          <p:nvPr>
            <p:ph type="body" sz="quarter" idx="13"/>
          </p:nvPr>
        </p:nvSpPr>
        <p:spPr/>
        <p:txBody>
          <a:bodyPr/>
          <a:lstStyle/>
          <a:p>
            <a:r>
              <a:rPr lang="en-US" dirty="0"/>
              <a:t>Recycle!</a:t>
            </a:r>
          </a:p>
        </p:txBody>
      </p:sp>
      <p:sp>
        <p:nvSpPr>
          <p:cNvPr id="5" name="Text Placeholder 4"/>
          <p:cNvSpPr>
            <a:spLocks noGrp="1"/>
          </p:cNvSpPr>
          <p:nvPr>
            <p:ph type="body" sz="quarter" idx="15"/>
          </p:nvPr>
        </p:nvSpPr>
        <p:spPr/>
        <p:txBody>
          <a:bodyPr/>
          <a:lstStyle/>
          <a:p>
            <a:endParaRPr lang="en-US" dirty="0"/>
          </a:p>
        </p:txBody>
      </p:sp>
      <p:pic>
        <p:nvPicPr>
          <p:cNvPr id="6" name="Picture 5" descr="Photo Oct 20, 7 25 59 PM.jpg"/>
          <p:cNvPicPr>
            <a:picLocks noChangeAspect="1"/>
          </p:cNvPicPr>
          <p:nvPr/>
        </p:nvPicPr>
        <p:blipFill rotWithShape="1">
          <a:blip r:embed="rId2">
            <a:extLst>
              <a:ext uri="{28A0092B-C50C-407E-A947-70E740481C1C}">
                <a14:useLocalDpi xmlns:a14="http://schemas.microsoft.com/office/drawing/2010/main" val="0"/>
              </a:ext>
            </a:extLst>
          </a:blip>
          <a:srcRect t="12531" r="17082" b="12605"/>
          <a:stretch/>
        </p:blipFill>
        <p:spPr>
          <a:xfrm>
            <a:off x="838200" y="1219200"/>
            <a:ext cx="7582047" cy="5134138"/>
          </a:xfrm>
          <a:prstGeom prst="rect">
            <a:avLst/>
          </a:prstGeom>
        </p:spPr>
      </p:pic>
    </p:spTree>
    <p:extLst>
      <p:ext uri="{BB962C8B-B14F-4D97-AF65-F5344CB8AC3E}">
        <p14:creationId xmlns:p14="http://schemas.microsoft.com/office/powerpoint/2010/main" val="30962499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K-2: Paper, Paper Everywhere!</a:t>
            </a:r>
          </a:p>
        </p:txBody>
      </p:sp>
      <p:sp>
        <p:nvSpPr>
          <p:cNvPr id="3" name="Text Placeholder 2"/>
          <p:cNvSpPr>
            <a:spLocks noGrp="1"/>
          </p:cNvSpPr>
          <p:nvPr>
            <p:ph type="body" sz="quarter" idx="12"/>
          </p:nvPr>
        </p:nvSpPr>
        <p:spPr/>
        <p:txBody>
          <a:bodyPr/>
          <a:lstStyle/>
          <a:p>
            <a:r>
              <a:rPr lang="en-US" dirty="0" smtClean="0"/>
              <a:t>Looking </a:t>
            </a:r>
            <a:r>
              <a:rPr lang="en-US" dirty="0"/>
              <a:t>more closely at materials with short “life spans” that pass through their hands everyday, students will think critically about reducing waste by repurposing and redesigning these items. </a:t>
            </a:r>
            <a:endParaRPr lang="en-US" dirty="0" smtClean="0"/>
          </a:p>
          <a:p>
            <a:endParaRPr lang="en-US" dirty="0"/>
          </a:p>
          <a:p>
            <a:r>
              <a:rPr lang="en-US" dirty="0" smtClean="0"/>
              <a:t>Science</a:t>
            </a:r>
            <a:r>
              <a:rPr lang="en-US" dirty="0"/>
              <a:t>, Technology, Engineering, Arts and Mathematics </a:t>
            </a:r>
            <a:r>
              <a:rPr lang="en-US" dirty="0" smtClean="0"/>
              <a:t>are integrated </a:t>
            </a:r>
            <a:r>
              <a:rPr lang="en-US" dirty="0"/>
              <a:t>throughout </a:t>
            </a:r>
            <a:r>
              <a:rPr lang="en-US" dirty="0" smtClean="0"/>
              <a:t>this module.</a:t>
            </a:r>
            <a:endParaRPr lang="en-US" dirty="0"/>
          </a:p>
          <a:p>
            <a:endParaRPr lang="en-US" dirty="0"/>
          </a:p>
        </p:txBody>
      </p:sp>
      <p:sp>
        <p:nvSpPr>
          <p:cNvPr id="4" name="Text Placeholder 3"/>
          <p:cNvSpPr>
            <a:spLocks noGrp="1"/>
          </p:cNvSpPr>
          <p:nvPr>
            <p:ph type="body" sz="quarter" idx="13"/>
          </p:nvPr>
        </p:nvSpPr>
        <p:spPr/>
        <p:txBody>
          <a:bodyPr/>
          <a:lstStyle/>
          <a:p>
            <a:r>
              <a:rPr lang="en-US" dirty="0" smtClean="0"/>
              <a:t>Theme:</a:t>
            </a:r>
            <a:endParaRPr lang="en-US" dirty="0"/>
          </a:p>
        </p:txBody>
      </p:sp>
    </p:spTree>
    <p:extLst>
      <p:ext uri="{BB962C8B-B14F-4D97-AF65-F5344CB8AC3E}">
        <p14:creationId xmlns:p14="http://schemas.microsoft.com/office/powerpoint/2010/main" val="300186469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Recycled Content?</a:t>
            </a:r>
            <a:endParaRPr lang="en-US" dirty="0"/>
          </a:p>
        </p:txBody>
      </p:sp>
      <p:sp>
        <p:nvSpPr>
          <p:cNvPr id="3" name="Text Placeholder 2"/>
          <p:cNvSpPr>
            <a:spLocks noGrp="1"/>
          </p:cNvSpPr>
          <p:nvPr>
            <p:ph type="body" sz="quarter" idx="12"/>
          </p:nvPr>
        </p:nvSpPr>
        <p:spPr>
          <a:xfrm>
            <a:off x="1300873" y="2546575"/>
            <a:ext cx="6801057" cy="2635025"/>
          </a:xfrm>
        </p:spPr>
        <p:txBody>
          <a:bodyPr/>
          <a:lstStyle/>
          <a:p>
            <a:r>
              <a:rPr lang="en-US" sz="2800" i="1" kern="1200" dirty="0">
                <a:solidFill>
                  <a:schemeClr val="tx1"/>
                </a:solidFill>
              </a:rPr>
              <a:t>Is there a connection between recycled content and the descriptive words or strength test results for each group</a:t>
            </a:r>
            <a:r>
              <a:rPr lang="en-US" sz="2800" i="1" kern="1200" dirty="0" smtClean="0">
                <a:solidFill>
                  <a:schemeClr val="tx1"/>
                </a:solidFill>
              </a:rPr>
              <a:t>?</a:t>
            </a:r>
          </a:p>
          <a:p>
            <a:endParaRPr lang="en-US" sz="2800" i="1" kern="1200" dirty="0">
              <a:solidFill>
                <a:schemeClr val="tx1"/>
              </a:solidFill>
            </a:endParaRPr>
          </a:p>
          <a:p>
            <a:r>
              <a:rPr lang="en-US" sz="2800" i="1" kern="1200" dirty="0">
                <a:solidFill>
                  <a:schemeClr val="tx1"/>
                </a:solidFill>
              </a:rPr>
              <a:t>When observing your paper fibers, did you see any evidence of recycled content? (i.e. “short, jagged fibers or little bits of different colored paper or remnant ink mixed in with the fibers)</a:t>
            </a:r>
            <a:endParaRPr lang="en-US" sz="3200" kern="1200" dirty="0">
              <a:solidFill>
                <a:schemeClr val="tx1"/>
              </a:solidFill>
            </a:endParaRPr>
          </a:p>
          <a:p>
            <a:endParaRPr lang="en-US" dirty="0"/>
          </a:p>
        </p:txBody>
      </p:sp>
      <p:sp>
        <p:nvSpPr>
          <p:cNvPr id="4" name="Text Placeholder 3"/>
          <p:cNvSpPr>
            <a:spLocks noGrp="1"/>
          </p:cNvSpPr>
          <p:nvPr>
            <p:ph type="body" sz="quarter" idx="13"/>
          </p:nvPr>
        </p:nvSpPr>
        <p:spPr/>
        <p:txBody>
          <a:bodyPr/>
          <a:lstStyle/>
          <a:p>
            <a:r>
              <a:rPr lang="en-US" dirty="0" smtClean="0"/>
              <a:t>Look for recycling symbols and information on samples</a:t>
            </a:r>
            <a:endParaRPr lang="en-US" dirty="0"/>
          </a:p>
        </p:txBody>
      </p:sp>
      <p:pic>
        <p:nvPicPr>
          <p:cNvPr id="6" name="Picture 5" descr="0203-recycling-symbo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1219200"/>
            <a:ext cx="1447800" cy="1447800"/>
          </a:xfrm>
          <a:prstGeom prst="rect">
            <a:avLst/>
          </a:prstGeom>
        </p:spPr>
      </p:pic>
    </p:spTree>
    <p:extLst>
      <p:ext uri="{BB962C8B-B14F-4D97-AF65-F5344CB8AC3E}">
        <p14:creationId xmlns:p14="http://schemas.microsoft.com/office/powerpoint/2010/main" val="366209847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 “Lives” with Recycling</a:t>
            </a:r>
            <a:endParaRPr lang="en-US" dirty="0"/>
          </a:p>
        </p:txBody>
      </p:sp>
      <p:sp>
        <p:nvSpPr>
          <p:cNvPr id="3" name="Text Placeholder 2"/>
          <p:cNvSpPr>
            <a:spLocks noGrp="1"/>
          </p:cNvSpPr>
          <p:nvPr>
            <p:ph type="body" sz="quarter" idx="12"/>
          </p:nvPr>
        </p:nvSpPr>
        <p:spPr>
          <a:xfrm>
            <a:off x="1300873" y="2698975"/>
            <a:ext cx="6801057" cy="2635025"/>
          </a:xfrm>
        </p:spPr>
        <p:txBody>
          <a:bodyPr/>
          <a:lstStyle/>
          <a:p>
            <a:r>
              <a:rPr lang="en-US" sz="2800" kern="1200" dirty="0" smtClean="0">
                <a:solidFill>
                  <a:schemeClr val="tx1"/>
                </a:solidFill>
              </a:rPr>
              <a:t>A </a:t>
            </a:r>
            <a:r>
              <a:rPr lang="en-US" sz="2800" kern="1200" dirty="0">
                <a:solidFill>
                  <a:schemeClr val="tx1"/>
                </a:solidFill>
              </a:rPr>
              <a:t>singular paper fiber can make it through the process roughly ten times before it is too small to be captured by the screen where pulp is collected to make new sheets of paper. </a:t>
            </a:r>
          </a:p>
          <a:p>
            <a:pPr lvl="0"/>
            <a:endParaRPr lang="en-US" sz="2800" i="1" kern="1200" dirty="0">
              <a:solidFill>
                <a:schemeClr val="tx1"/>
              </a:solidFill>
            </a:endParaRPr>
          </a:p>
          <a:p>
            <a:pPr lvl="0"/>
            <a:r>
              <a:rPr lang="en-US" sz="2800" i="1" kern="1200" dirty="0" smtClean="0">
                <a:solidFill>
                  <a:schemeClr val="tx1"/>
                </a:solidFill>
              </a:rPr>
              <a:t>Does paper </a:t>
            </a:r>
            <a:r>
              <a:rPr lang="en-US" sz="2800" i="1" kern="1200" dirty="0">
                <a:solidFill>
                  <a:schemeClr val="tx1"/>
                </a:solidFill>
              </a:rPr>
              <a:t>strength correlate to recycled content?</a:t>
            </a:r>
            <a:endParaRPr lang="en-US" sz="2800" kern="1200" dirty="0">
              <a:solidFill>
                <a:schemeClr val="tx1"/>
              </a:solidFill>
            </a:endParaRPr>
          </a:p>
          <a:p>
            <a:endParaRPr lang="en-US" dirty="0"/>
          </a:p>
        </p:txBody>
      </p:sp>
      <p:sp>
        <p:nvSpPr>
          <p:cNvPr id="4" name="Text Placeholder 3"/>
          <p:cNvSpPr>
            <a:spLocks noGrp="1"/>
          </p:cNvSpPr>
          <p:nvPr>
            <p:ph type="body" sz="quarter" idx="13"/>
          </p:nvPr>
        </p:nvSpPr>
        <p:spPr>
          <a:xfrm>
            <a:off x="1300874" y="1066800"/>
            <a:ext cx="6801057" cy="587928"/>
          </a:xfrm>
        </p:spPr>
        <p:txBody>
          <a:bodyPr/>
          <a:lstStyle/>
          <a:p>
            <a:r>
              <a:rPr lang="en-US" kern="1200" dirty="0"/>
              <a:t>Each time a fiber goes through the paper making process it is “chopped” and becomes, literally, shorter. </a:t>
            </a:r>
            <a:endParaRPr lang="en-US" dirty="0"/>
          </a:p>
        </p:txBody>
      </p:sp>
    </p:spTree>
    <p:extLst>
      <p:ext uri="{BB962C8B-B14F-4D97-AF65-F5344CB8AC3E}">
        <p14:creationId xmlns:p14="http://schemas.microsoft.com/office/powerpoint/2010/main" val="203627029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Zooming In On</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WIN_20161018_15_11_07_Pro.jpg"/>
          <p:cNvPicPr>
            <a:picLocks noChangeAspect="1"/>
          </p:cNvPicPr>
          <p:nvPr/>
        </p:nvPicPr>
        <p:blipFill rotWithShape="1">
          <a:blip r:embed="rId3">
            <a:extLst>
              <a:ext uri="{28A0092B-C50C-407E-A947-70E740481C1C}">
                <a14:useLocalDpi xmlns:a14="http://schemas.microsoft.com/office/drawing/2010/main" val="0"/>
              </a:ext>
            </a:extLst>
          </a:blip>
          <a:srcRect b="12373"/>
          <a:stretch/>
        </p:blipFill>
        <p:spPr>
          <a:xfrm>
            <a:off x="914400" y="1066800"/>
            <a:ext cx="7620000" cy="5007891"/>
          </a:xfrm>
          <a:prstGeom prst="rect">
            <a:avLst/>
          </a:prstGeom>
        </p:spPr>
      </p:pic>
      <p:sp>
        <p:nvSpPr>
          <p:cNvPr id="7" name="Title 1"/>
          <p:cNvSpPr txBox="1">
            <a:spLocks/>
          </p:cNvSpPr>
          <p:nvPr/>
        </p:nvSpPr>
        <p:spPr>
          <a:xfrm>
            <a:off x="838200" y="2057400"/>
            <a:ext cx="7772400" cy="1470025"/>
          </a:xfrm>
          <a:prstGeom prst="rect">
            <a:avLst/>
          </a:prstGeom>
        </p:spPr>
        <p:txBody>
          <a:bodyPr rtlCol="0">
            <a:noAutofit/>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z="6000" dirty="0" smtClean="0">
                <a:solidFill>
                  <a:schemeClr val="bg1"/>
                </a:solidFill>
              </a:rPr>
              <a:t/>
            </a:r>
            <a:br>
              <a:rPr lang="en-US" sz="6000" dirty="0" smtClean="0">
                <a:solidFill>
                  <a:schemeClr val="bg1"/>
                </a:solidFill>
              </a:rPr>
            </a:br>
            <a:r>
              <a:rPr lang="en-US" sz="6000" dirty="0" smtClean="0">
                <a:solidFill>
                  <a:srgbClr val="FFFF00"/>
                </a:solidFill>
                <a:latin typeface="Architects Daughter"/>
                <a:cs typeface="Architects Daughter"/>
              </a:rPr>
              <a:t>PAPER FIBERS</a:t>
            </a:r>
            <a:endParaRPr lang="en-US" sz="6000" dirty="0">
              <a:solidFill>
                <a:srgbClr val="FFFF00"/>
              </a:solidFill>
              <a:latin typeface="Architects Daughter"/>
              <a:cs typeface="Architects Daughter"/>
            </a:endParaRPr>
          </a:p>
        </p:txBody>
      </p:sp>
    </p:spTree>
    <p:extLst>
      <p:ext uri="{BB962C8B-B14F-4D97-AF65-F5344CB8AC3E}">
        <p14:creationId xmlns:p14="http://schemas.microsoft.com/office/powerpoint/2010/main" val="60542635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Newspaper at 40x</a:t>
            </a:r>
          </a:p>
        </p:txBody>
      </p:sp>
      <p:pic>
        <p:nvPicPr>
          <p:cNvPr id="4" name="Content Placeholder 3" descr="WIN_20161018_14_58_41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62590971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Newspaper at 100x</a:t>
            </a:r>
          </a:p>
        </p:txBody>
      </p:sp>
      <p:pic>
        <p:nvPicPr>
          <p:cNvPr id="4" name="Content Placeholder 3" descr="WIN_20161018_14_58_17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80757786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Newspaper at 100x</a:t>
            </a:r>
          </a:p>
        </p:txBody>
      </p:sp>
      <p:pic>
        <p:nvPicPr>
          <p:cNvPr id="4" name="Content Placeholder 3" descr="WIN_20161018_15_00_26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2566955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Cereal box (chipboard) at 40x</a:t>
            </a:r>
          </a:p>
        </p:txBody>
      </p:sp>
      <p:pic>
        <p:nvPicPr>
          <p:cNvPr id="4" name="Content Placeholder 3" descr="WIN_20161018_14_53_11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88961700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Cereal box (chipboard) at 100x</a:t>
            </a:r>
          </a:p>
        </p:txBody>
      </p:sp>
      <p:pic>
        <p:nvPicPr>
          <p:cNvPr id="4" name="Content Placeholder 3" descr="WIN_20161018_14_56_12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74152358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paper at 40x</a:t>
            </a:r>
          </a:p>
        </p:txBody>
      </p:sp>
      <p:pic>
        <p:nvPicPr>
          <p:cNvPr id="4" name="Content Placeholder 3" descr="WIN_20161018_14_49_48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59237971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paper at 100x</a:t>
            </a:r>
          </a:p>
        </p:txBody>
      </p:sp>
      <p:pic>
        <p:nvPicPr>
          <p:cNvPr id="4" name="Content Placeholder 3" descr="WIN_20161018_14_52_16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92530475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K-2: Paper, Paper Everywhere!</a:t>
            </a:r>
          </a:p>
        </p:txBody>
      </p:sp>
      <p:sp>
        <p:nvSpPr>
          <p:cNvPr id="4" name="Text Placeholder 3"/>
          <p:cNvSpPr>
            <a:spLocks noGrp="1"/>
          </p:cNvSpPr>
          <p:nvPr>
            <p:ph type="body" sz="quarter" idx="13"/>
          </p:nvPr>
        </p:nvSpPr>
        <p:spPr/>
        <p:txBody>
          <a:bodyPr/>
          <a:lstStyle/>
          <a:p>
            <a:r>
              <a:rPr lang="en-US" dirty="0" smtClean="0"/>
              <a:t>In this module students will:</a:t>
            </a:r>
            <a:endParaRPr lang="en-US" dirty="0"/>
          </a:p>
        </p:txBody>
      </p:sp>
      <p:sp>
        <p:nvSpPr>
          <p:cNvPr id="5" name="Text Placeholder 4"/>
          <p:cNvSpPr>
            <a:spLocks noGrp="1"/>
          </p:cNvSpPr>
          <p:nvPr>
            <p:ph type="body" sz="quarter" idx="15"/>
          </p:nvPr>
        </p:nvSpPr>
        <p:spPr>
          <a:xfrm>
            <a:off x="1300873" y="2209800"/>
            <a:ext cx="6801058" cy="3438347"/>
          </a:xfrm>
        </p:spPr>
        <p:txBody>
          <a:bodyPr/>
          <a:lstStyle/>
          <a:p>
            <a:r>
              <a:rPr lang="en-US" dirty="0" smtClean="0"/>
              <a:t>Explore the </a:t>
            </a:r>
            <a:r>
              <a:rPr lang="en-US" dirty="0"/>
              <a:t>many ways they use paper each day </a:t>
            </a:r>
            <a:endParaRPr lang="en-US" dirty="0" smtClean="0"/>
          </a:p>
          <a:p>
            <a:r>
              <a:rPr lang="en-US" dirty="0" smtClean="0"/>
              <a:t>Design and conduct simple </a:t>
            </a:r>
            <a:r>
              <a:rPr lang="en-US" dirty="0"/>
              <a:t>experiments to test the </a:t>
            </a:r>
            <a:r>
              <a:rPr lang="en-US" dirty="0" smtClean="0"/>
              <a:t>properties </a:t>
            </a:r>
            <a:r>
              <a:rPr lang="en-US" dirty="0"/>
              <a:t>of different paper </a:t>
            </a:r>
            <a:r>
              <a:rPr lang="en-US" dirty="0" smtClean="0"/>
              <a:t>types </a:t>
            </a:r>
          </a:p>
          <a:p>
            <a:r>
              <a:rPr lang="en-US" dirty="0" smtClean="0"/>
              <a:t>Learn </a:t>
            </a:r>
            <a:r>
              <a:rPr lang="en-US" dirty="0"/>
              <a:t>how paper is </a:t>
            </a:r>
            <a:r>
              <a:rPr lang="en-US" dirty="0" smtClean="0"/>
              <a:t>made and recycled</a:t>
            </a:r>
          </a:p>
          <a:p>
            <a:r>
              <a:rPr lang="en-US" dirty="0" smtClean="0"/>
              <a:t>Design and </a:t>
            </a:r>
            <a:r>
              <a:rPr lang="en-US" dirty="0"/>
              <a:t>make their own recycled paper </a:t>
            </a:r>
            <a:endParaRPr lang="en-US" dirty="0" smtClean="0"/>
          </a:p>
          <a:p>
            <a:r>
              <a:rPr lang="en-US" dirty="0" smtClean="0"/>
              <a:t>Learn about </a:t>
            </a:r>
            <a:r>
              <a:rPr lang="en-US" dirty="0"/>
              <a:t>the color </a:t>
            </a:r>
            <a:r>
              <a:rPr lang="en-US" dirty="0" smtClean="0"/>
              <a:t>wheel </a:t>
            </a:r>
          </a:p>
          <a:p>
            <a:r>
              <a:rPr lang="en-US" dirty="0" smtClean="0"/>
              <a:t>Experiment with paper pulp as a painting medium for artistic expression</a:t>
            </a:r>
          </a:p>
          <a:p>
            <a:r>
              <a:rPr lang="en-US" dirty="0" smtClean="0"/>
              <a:t>Create an </a:t>
            </a:r>
            <a:r>
              <a:rPr lang="en-US" i="1" dirty="0" smtClean="0"/>
              <a:t>iMovie</a:t>
            </a:r>
            <a:r>
              <a:rPr lang="en-US" dirty="0" smtClean="0"/>
              <a:t> trailer to document the process</a:t>
            </a:r>
            <a:endParaRPr lang="en-US" dirty="0"/>
          </a:p>
          <a:p>
            <a:endParaRPr lang="en-US" dirty="0"/>
          </a:p>
        </p:txBody>
      </p:sp>
    </p:spTree>
    <p:extLst>
      <p:ext uri="{BB962C8B-B14F-4D97-AF65-F5344CB8AC3E}">
        <p14:creationId xmlns:p14="http://schemas.microsoft.com/office/powerpoint/2010/main" val="192568067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paper at 100x</a:t>
            </a:r>
          </a:p>
        </p:txBody>
      </p:sp>
      <p:pic>
        <p:nvPicPr>
          <p:cNvPr id="4" name="Content Placeholder 3" descr="WIN_20161018_14_50_40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82080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Egg carton at 40x</a:t>
            </a:r>
          </a:p>
        </p:txBody>
      </p:sp>
      <p:pic>
        <p:nvPicPr>
          <p:cNvPr id="4" name="Content Placeholder 3" descr="WIN_20161017_15_32_24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68813034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Egg carton at 40x</a:t>
            </a:r>
          </a:p>
        </p:txBody>
      </p:sp>
      <p:pic>
        <p:nvPicPr>
          <p:cNvPr id="4" name="Content Placeholder 3" descr="WIN_20161018_14_40_26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66566961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Egg carton at 100x</a:t>
            </a:r>
          </a:p>
        </p:txBody>
      </p:sp>
      <p:pic>
        <p:nvPicPr>
          <p:cNvPr id="4" name="Content Placeholder 3" descr="WIN_20161018_14_41_56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2047283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Egg carton at 100x</a:t>
            </a:r>
          </a:p>
        </p:txBody>
      </p:sp>
      <p:pic>
        <p:nvPicPr>
          <p:cNvPr id="4" name="Content Placeholder 3" descr="WIN_20161018_14_42_28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71421855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Paper towel at 40x</a:t>
            </a:r>
          </a:p>
        </p:txBody>
      </p:sp>
      <p:pic>
        <p:nvPicPr>
          <p:cNvPr id="4" name="Content Placeholder 3" descr="WIN_20161018_15_01_53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9240812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Paper towel at 100x</a:t>
            </a:r>
          </a:p>
        </p:txBody>
      </p:sp>
      <p:pic>
        <p:nvPicPr>
          <p:cNvPr id="4" name="Content Placeholder 3" descr="WIN_20161018_15_03_11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6342071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 paper at 40x</a:t>
            </a:r>
          </a:p>
        </p:txBody>
      </p:sp>
      <p:pic>
        <p:nvPicPr>
          <p:cNvPr id="4" name="Content Placeholder 3" descr="WIN_20161018_15_05_34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54986650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 paper at 100x</a:t>
            </a:r>
          </a:p>
        </p:txBody>
      </p:sp>
      <p:pic>
        <p:nvPicPr>
          <p:cNvPr id="4" name="Content Placeholder 3" descr="WIN_20161018_15_05_11_Pro.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8333391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 paper at 100x</a:t>
            </a:r>
          </a:p>
        </p:txBody>
      </p:sp>
      <p:pic>
        <p:nvPicPr>
          <p:cNvPr id="4" name="Content Placeholder 3" descr="WIN_20161018_15_06_34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1141756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4" name="Text Placeholder 3"/>
          <p:cNvSpPr>
            <a:spLocks noGrp="1"/>
          </p:cNvSpPr>
          <p:nvPr>
            <p:ph type="body" sz="quarter" idx="13"/>
          </p:nvPr>
        </p:nvSpPr>
        <p:spPr>
          <a:xfrm>
            <a:off x="990600" y="1447800"/>
            <a:ext cx="7772400" cy="587928"/>
          </a:xfrm>
        </p:spPr>
        <p:txBody>
          <a:bodyPr/>
          <a:lstStyle/>
          <a:p>
            <a:r>
              <a:rPr lang="en-US" dirty="0"/>
              <a:t>Search	      Investigate	        Transform</a:t>
            </a:r>
          </a:p>
        </p:txBody>
      </p:sp>
      <p:pic>
        <p:nvPicPr>
          <p:cNvPr id="6" name="Picture 5" descr="Photo Oct 20, 5 43 40 PM.jpg"/>
          <p:cNvPicPr>
            <a:picLocks noChangeAspect="1"/>
          </p:cNvPicPr>
          <p:nvPr/>
        </p:nvPicPr>
        <p:blipFill rotWithShape="1">
          <a:blip r:embed="rId2">
            <a:extLst>
              <a:ext uri="{28A0092B-C50C-407E-A947-70E740481C1C}">
                <a14:useLocalDpi xmlns:a14="http://schemas.microsoft.com/office/drawing/2010/main" val="0"/>
              </a:ext>
            </a:extLst>
          </a:blip>
          <a:srcRect l="42653" t="64906" r="26705"/>
          <a:stretch/>
        </p:blipFill>
        <p:spPr>
          <a:xfrm rot="16200000">
            <a:off x="-2808" y="2473526"/>
            <a:ext cx="3282217" cy="2819400"/>
          </a:xfrm>
          <a:prstGeom prst="rect">
            <a:avLst/>
          </a:prstGeom>
        </p:spPr>
      </p:pic>
      <p:pic>
        <p:nvPicPr>
          <p:cNvPr id="7" name="Picture 6" descr="IMG_9148.JPG"/>
          <p:cNvPicPr>
            <a:picLocks noChangeAspect="1"/>
          </p:cNvPicPr>
          <p:nvPr/>
        </p:nvPicPr>
        <p:blipFill rotWithShape="1">
          <a:blip r:embed="rId3">
            <a:extLst>
              <a:ext uri="{28A0092B-C50C-407E-A947-70E740481C1C}">
                <a14:useLocalDpi xmlns:a14="http://schemas.microsoft.com/office/drawing/2010/main" val="0"/>
              </a:ext>
            </a:extLst>
          </a:blip>
          <a:srcRect l="36198" r="1788"/>
          <a:stretch/>
        </p:blipFill>
        <p:spPr>
          <a:xfrm>
            <a:off x="3124200" y="2242117"/>
            <a:ext cx="2730856" cy="3302743"/>
          </a:xfrm>
          <a:prstGeom prst="rect">
            <a:avLst/>
          </a:prstGeom>
        </p:spPr>
      </p:pic>
      <p:pic>
        <p:nvPicPr>
          <p:cNvPr id="8" name="Picture 7" descr="IMG_9185.JPG"/>
          <p:cNvPicPr>
            <a:picLocks noChangeAspect="1"/>
          </p:cNvPicPr>
          <p:nvPr/>
        </p:nvPicPr>
        <p:blipFill rotWithShape="1">
          <a:blip r:embed="rId4">
            <a:extLst>
              <a:ext uri="{28A0092B-C50C-407E-A947-70E740481C1C}">
                <a14:useLocalDpi xmlns:a14="http://schemas.microsoft.com/office/drawing/2010/main" val="0"/>
              </a:ext>
            </a:extLst>
          </a:blip>
          <a:srcRect l="15412" r="5816" b="9271"/>
          <a:stretch/>
        </p:blipFill>
        <p:spPr>
          <a:xfrm>
            <a:off x="5943601" y="2242118"/>
            <a:ext cx="2882878" cy="3320482"/>
          </a:xfrm>
          <a:prstGeom prst="rect">
            <a:avLst/>
          </a:prstGeom>
        </p:spPr>
      </p:pic>
    </p:spTree>
    <p:extLst>
      <p:ext uri="{BB962C8B-B14F-4D97-AF65-F5344CB8AC3E}">
        <p14:creationId xmlns:p14="http://schemas.microsoft.com/office/powerpoint/2010/main" val="40533350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Lined notebook paper at 40x</a:t>
            </a:r>
          </a:p>
        </p:txBody>
      </p:sp>
      <p:pic>
        <p:nvPicPr>
          <p:cNvPr id="4" name="Content Placeholder 3" descr="WIN_20161018_15_08_14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72436062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Lined notebook paper at 100x</a:t>
            </a:r>
          </a:p>
        </p:txBody>
      </p:sp>
      <p:pic>
        <p:nvPicPr>
          <p:cNvPr id="4" name="Content Placeholder 3" descr="WIN_20161018_15_09_21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25585639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Lined notebook paper at 100x</a:t>
            </a:r>
          </a:p>
        </p:txBody>
      </p:sp>
      <p:pic>
        <p:nvPicPr>
          <p:cNvPr id="4" name="Content Placeholder 3" descr="WIN_20161018_15_09_50_Pro.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0489527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 Paper Everywhere!</a:t>
            </a:r>
            <a:endParaRPr lang="en-US" dirty="0"/>
          </a:p>
        </p:txBody>
      </p:sp>
      <p:sp>
        <p:nvSpPr>
          <p:cNvPr id="3" name="Text Placeholder 2"/>
          <p:cNvSpPr>
            <a:spLocks noGrp="1"/>
          </p:cNvSpPr>
          <p:nvPr>
            <p:ph type="body" sz="quarter" idx="12"/>
          </p:nvPr>
        </p:nvSpPr>
        <p:spPr>
          <a:xfrm>
            <a:off x="1300873" y="2187247"/>
            <a:ext cx="3423527" cy="2156153"/>
          </a:xfrm>
        </p:spPr>
        <p:txBody>
          <a:bodyPr/>
          <a:lstStyle/>
          <a:p>
            <a:pPr lvl="0"/>
            <a:r>
              <a:rPr lang="en-US" dirty="0" smtClean="0"/>
              <a:t>Students search their classroom, school, and/or home for ways they use paper and collect a wide variety of samples</a:t>
            </a:r>
          </a:p>
          <a:p>
            <a:pPr lvl="0"/>
            <a:endParaRPr lang="en-US" dirty="0"/>
          </a:p>
          <a:p>
            <a:pPr lvl="0"/>
            <a:endParaRPr lang="en-US" dirty="0"/>
          </a:p>
        </p:txBody>
      </p:sp>
      <p:pic>
        <p:nvPicPr>
          <p:cNvPr id="6" name="Picture 5" descr="Photo Oct 20, 5 43 40 PM.jpg"/>
          <p:cNvPicPr>
            <a:picLocks noChangeAspect="1"/>
          </p:cNvPicPr>
          <p:nvPr/>
        </p:nvPicPr>
        <p:blipFill rotWithShape="1">
          <a:blip r:embed="rId3">
            <a:extLst>
              <a:ext uri="{28A0092B-C50C-407E-A947-70E740481C1C}">
                <a14:useLocalDpi xmlns:a14="http://schemas.microsoft.com/office/drawing/2010/main" val="0"/>
              </a:ext>
            </a:extLst>
          </a:blip>
          <a:srcRect l="42653" t="64906" r="26705"/>
          <a:stretch/>
        </p:blipFill>
        <p:spPr>
          <a:xfrm rot="16200000">
            <a:off x="4591697" y="1809104"/>
            <a:ext cx="4043799" cy="3473593"/>
          </a:xfrm>
          <a:prstGeom prst="rect">
            <a:avLst/>
          </a:prstGeom>
        </p:spPr>
      </p:pic>
      <p:sp>
        <p:nvSpPr>
          <p:cNvPr id="8" name="Text Placeholder 7"/>
          <p:cNvSpPr>
            <a:spLocks noGrp="1"/>
          </p:cNvSpPr>
          <p:nvPr>
            <p:ph type="body" sz="quarter" idx="13"/>
          </p:nvPr>
        </p:nvSpPr>
        <p:spPr/>
        <p:txBody>
          <a:bodyPr/>
          <a:lstStyle/>
          <a:p>
            <a:r>
              <a:rPr lang="en-US" dirty="0" smtClean="0"/>
              <a:t>Paper Search</a:t>
            </a:r>
            <a:endParaRPr lang="en-US" dirty="0"/>
          </a:p>
        </p:txBody>
      </p:sp>
    </p:spTree>
    <p:extLst>
      <p:ext uri="{BB962C8B-B14F-4D97-AF65-F5344CB8AC3E}">
        <p14:creationId xmlns:p14="http://schemas.microsoft.com/office/powerpoint/2010/main" val="85158057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a:t>
            </a:r>
            <a:r>
              <a:rPr lang="en-US" dirty="0"/>
              <a:t>, Paper Everywhere!</a:t>
            </a:r>
          </a:p>
        </p:txBody>
      </p:sp>
      <p:sp>
        <p:nvSpPr>
          <p:cNvPr id="3" name="Text Placeholder 2"/>
          <p:cNvSpPr>
            <a:spLocks noGrp="1"/>
          </p:cNvSpPr>
          <p:nvPr>
            <p:ph type="body" sz="quarter" idx="12"/>
          </p:nvPr>
        </p:nvSpPr>
        <p:spPr>
          <a:xfrm>
            <a:off x="1300873" y="2035728"/>
            <a:ext cx="3652127" cy="2635025"/>
          </a:xfrm>
        </p:spPr>
        <p:txBody>
          <a:bodyPr/>
          <a:lstStyle/>
          <a:p>
            <a:r>
              <a:rPr lang="en-US" i="1" dirty="0" smtClean="0"/>
              <a:t>What are the different paper samples used for?</a:t>
            </a:r>
          </a:p>
          <a:p>
            <a:endParaRPr lang="en-US" dirty="0" smtClean="0"/>
          </a:p>
          <a:p>
            <a:r>
              <a:rPr lang="en-US" dirty="0" smtClean="0"/>
              <a:t>Students work in small groups to organize paper samples into categories by use</a:t>
            </a:r>
            <a:endParaRPr lang="en-US" dirty="0"/>
          </a:p>
        </p:txBody>
      </p:sp>
      <p:sp>
        <p:nvSpPr>
          <p:cNvPr id="4" name="Text Placeholder 3"/>
          <p:cNvSpPr>
            <a:spLocks noGrp="1"/>
          </p:cNvSpPr>
          <p:nvPr>
            <p:ph type="body" sz="quarter" idx="13"/>
          </p:nvPr>
        </p:nvSpPr>
        <p:spPr/>
        <p:txBody>
          <a:bodyPr/>
          <a:lstStyle/>
          <a:p>
            <a:r>
              <a:rPr lang="en-US" dirty="0" smtClean="0"/>
              <a:t>Categorize</a:t>
            </a:r>
            <a:endParaRPr lang="en-US" dirty="0"/>
          </a:p>
        </p:txBody>
      </p:sp>
    </p:spTree>
    <p:extLst>
      <p:ext uri="{BB962C8B-B14F-4D97-AF65-F5344CB8AC3E}">
        <p14:creationId xmlns:p14="http://schemas.microsoft.com/office/powerpoint/2010/main" val="250693969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Discovering Properties of Paper</a:t>
            </a:r>
          </a:p>
        </p:txBody>
      </p:sp>
      <p:sp>
        <p:nvSpPr>
          <p:cNvPr id="5" name="Text Placeholder 4"/>
          <p:cNvSpPr>
            <a:spLocks noGrp="1"/>
          </p:cNvSpPr>
          <p:nvPr>
            <p:ph type="body" sz="quarter" idx="15"/>
          </p:nvPr>
        </p:nvSpPr>
        <p:spPr>
          <a:xfrm>
            <a:off x="5714999" y="1143000"/>
            <a:ext cx="2819401" cy="4505147"/>
          </a:xfrm>
        </p:spPr>
        <p:txBody>
          <a:bodyPr/>
          <a:lstStyle/>
          <a:p>
            <a:r>
              <a:rPr lang="en-US" dirty="0"/>
              <a:t>Design simple experiments</a:t>
            </a:r>
          </a:p>
          <a:p>
            <a:pPr marL="0" indent="0">
              <a:buNone/>
            </a:pPr>
            <a:endParaRPr lang="en-US" dirty="0"/>
          </a:p>
          <a:p>
            <a:r>
              <a:rPr lang="en-US" dirty="0"/>
              <a:t>Develop uniform procedures</a:t>
            </a:r>
          </a:p>
          <a:p>
            <a:pPr marL="0" indent="0">
              <a:buNone/>
            </a:pPr>
            <a:endParaRPr lang="en-US" dirty="0"/>
          </a:p>
          <a:p>
            <a:r>
              <a:rPr lang="en-US" dirty="0"/>
              <a:t>Plan how to describe results </a:t>
            </a:r>
          </a:p>
        </p:txBody>
      </p:sp>
      <p:pic>
        <p:nvPicPr>
          <p:cNvPr id="7" name="Picture 6" descr="IMG_9153.JPG"/>
          <p:cNvPicPr>
            <a:picLocks noChangeAspect="1"/>
          </p:cNvPicPr>
          <p:nvPr/>
        </p:nvPicPr>
        <p:blipFill rotWithShape="1">
          <a:blip r:embed="rId2">
            <a:extLst>
              <a:ext uri="{28A0092B-C50C-407E-A947-70E740481C1C}">
                <a14:useLocalDpi xmlns:a14="http://schemas.microsoft.com/office/drawing/2010/main" val="0"/>
              </a:ext>
            </a:extLst>
          </a:blip>
          <a:srcRect l="28037" t="461" r="5189" b="8123"/>
          <a:stretch/>
        </p:blipFill>
        <p:spPr>
          <a:xfrm>
            <a:off x="533400" y="1143000"/>
            <a:ext cx="4952510" cy="5085125"/>
          </a:xfrm>
          <a:prstGeom prst="rect">
            <a:avLst/>
          </a:prstGeom>
        </p:spPr>
      </p:pic>
    </p:spTree>
    <p:extLst>
      <p:ext uri="{BB962C8B-B14F-4D97-AF65-F5344CB8AC3E}">
        <p14:creationId xmlns:p14="http://schemas.microsoft.com/office/powerpoint/2010/main" val="36425679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Graphic Organizer</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Graphic Organizer 1 - paper.jpf"/>
          <p:cNvPicPr>
            <a:picLocks noChangeAspect="1"/>
          </p:cNvPicPr>
          <p:nvPr/>
        </p:nvPicPr>
        <p:blipFill rotWithShape="1">
          <a:blip r:embed="rId3">
            <a:extLst>
              <a:ext uri="{28A0092B-C50C-407E-A947-70E740481C1C}">
                <a14:useLocalDpi xmlns:a14="http://schemas.microsoft.com/office/drawing/2010/main" val="0"/>
              </a:ext>
            </a:extLst>
          </a:blip>
          <a:srcRect t="2845" r="2474" b="1692"/>
          <a:stretch/>
        </p:blipFill>
        <p:spPr>
          <a:xfrm>
            <a:off x="1135391" y="1111463"/>
            <a:ext cx="6789409" cy="5136937"/>
          </a:xfrm>
          <a:prstGeom prst="rect">
            <a:avLst/>
          </a:prstGeom>
        </p:spPr>
      </p:pic>
    </p:spTree>
    <p:extLst>
      <p:ext uri="{BB962C8B-B14F-4D97-AF65-F5344CB8AC3E}">
        <p14:creationId xmlns:p14="http://schemas.microsoft.com/office/powerpoint/2010/main" val="238572594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Paper</a:t>
            </a:r>
            <a:endParaRPr lang="en-US" dirty="0"/>
          </a:p>
        </p:txBody>
      </p:sp>
      <p:sp>
        <p:nvSpPr>
          <p:cNvPr id="3" name="Text Placeholder 2"/>
          <p:cNvSpPr>
            <a:spLocks noGrp="1"/>
          </p:cNvSpPr>
          <p:nvPr>
            <p:ph type="body" sz="quarter" idx="12"/>
          </p:nvPr>
        </p:nvSpPr>
        <p:spPr>
          <a:xfrm>
            <a:off x="1300873" y="2035728"/>
            <a:ext cx="3880727" cy="2635025"/>
          </a:xfrm>
        </p:spPr>
        <p:txBody>
          <a:bodyPr/>
          <a:lstStyle/>
          <a:p>
            <a:r>
              <a:rPr lang="en-US" i="1" dirty="0" smtClean="0"/>
              <a:t>What types of properties can you observe in your paper samples?</a:t>
            </a:r>
          </a:p>
        </p:txBody>
      </p:sp>
      <p:sp>
        <p:nvSpPr>
          <p:cNvPr id="4" name="Text Placeholder 3"/>
          <p:cNvSpPr>
            <a:spLocks noGrp="1"/>
          </p:cNvSpPr>
          <p:nvPr>
            <p:ph type="body" sz="quarter" idx="13"/>
          </p:nvPr>
        </p:nvSpPr>
        <p:spPr/>
        <p:txBody>
          <a:bodyPr/>
          <a:lstStyle/>
          <a:p>
            <a:r>
              <a:rPr lang="en-US" dirty="0" smtClean="0"/>
              <a:t>Investigate</a:t>
            </a:r>
            <a:endParaRPr lang="en-US" dirty="0"/>
          </a:p>
        </p:txBody>
      </p:sp>
      <p:sp>
        <p:nvSpPr>
          <p:cNvPr id="5" name="Text Placeholder 4"/>
          <p:cNvSpPr>
            <a:spLocks noGrp="1"/>
          </p:cNvSpPr>
          <p:nvPr>
            <p:ph type="body" sz="quarter" idx="15"/>
          </p:nvPr>
        </p:nvSpPr>
        <p:spPr>
          <a:xfrm>
            <a:off x="1300873" y="3366006"/>
            <a:ext cx="6801058" cy="977394"/>
          </a:xfrm>
        </p:spPr>
        <p:txBody>
          <a:bodyPr/>
          <a:lstStyle/>
          <a:p>
            <a:r>
              <a:rPr lang="en-US" dirty="0" smtClean="0"/>
              <a:t>Paper strength</a:t>
            </a:r>
          </a:p>
          <a:p>
            <a:r>
              <a:rPr lang="en-US" dirty="0" smtClean="0"/>
              <a:t>Texture</a:t>
            </a:r>
          </a:p>
          <a:p>
            <a:r>
              <a:rPr lang="en-US" dirty="0" smtClean="0"/>
              <a:t>Thin/thickness</a:t>
            </a:r>
          </a:p>
          <a:p>
            <a:r>
              <a:rPr lang="en-US" dirty="0" smtClean="0"/>
              <a:t>Transparency</a:t>
            </a:r>
          </a:p>
          <a:p>
            <a:r>
              <a:rPr lang="en-US" dirty="0" smtClean="0"/>
              <a:t>Water resistance</a:t>
            </a:r>
          </a:p>
          <a:p>
            <a:r>
              <a:rPr lang="en-US" dirty="0" smtClean="0"/>
              <a:t>Others?</a:t>
            </a:r>
            <a:endParaRPr lang="en-US" dirty="0"/>
          </a:p>
        </p:txBody>
      </p:sp>
      <p:pic>
        <p:nvPicPr>
          <p:cNvPr id="6" name="Picture 5" descr="IMG_9150.JPG"/>
          <p:cNvPicPr>
            <a:picLocks noChangeAspect="1"/>
          </p:cNvPicPr>
          <p:nvPr/>
        </p:nvPicPr>
        <p:blipFill rotWithShape="1">
          <a:blip r:embed="rId3">
            <a:extLst>
              <a:ext uri="{28A0092B-C50C-407E-A947-70E740481C1C}">
                <a14:useLocalDpi xmlns:a14="http://schemas.microsoft.com/office/drawing/2010/main" val="0"/>
              </a:ext>
            </a:extLst>
          </a:blip>
          <a:srcRect t="19577" r="26243"/>
          <a:stretch/>
        </p:blipFill>
        <p:spPr>
          <a:xfrm rot="16200000">
            <a:off x="4438759" y="1714609"/>
            <a:ext cx="4317549" cy="3530832"/>
          </a:xfrm>
          <a:prstGeom prst="rect">
            <a:avLst/>
          </a:prstGeom>
        </p:spPr>
      </p:pic>
    </p:spTree>
    <p:extLst>
      <p:ext uri="{BB962C8B-B14F-4D97-AF65-F5344CB8AC3E}">
        <p14:creationId xmlns:p14="http://schemas.microsoft.com/office/powerpoint/2010/main" val="359950619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10200</TotalTime>
  <Words>2656</Words>
  <Application>Microsoft Macintosh PowerPoint</Application>
  <PresentationFormat>On-screen Show (4:3)</PresentationFormat>
  <Paragraphs>378</Paragraphs>
  <Slides>42</Slides>
  <Notes>24</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simple-light</vt:lpstr>
      <vt:lpstr>PowerPoint Presentation</vt:lpstr>
      <vt:lpstr>K-2: Paper, Paper Everywhere!</vt:lpstr>
      <vt:lpstr>K-2: Paper, Paper Everywhere!</vt:lpstr>
      <vt:lpstr>Process</vt:lpstr>
      <vt:lpstr>Paper, Paper Everywhere!</vt:lpstr>
      <vt:lpstr>Paper, Paper Everywhere!</vt:lpstr>
      <vt:lpstr>Discovering Properties of Paper</vt:lpstr>
      <vt:lpstr>Graphic Organizer</vt:lpstr>
      <vt:lpstr>Properties of Paper</vt:lpstr>
      <vt:lpstr>Designing Experiments</vt:lpstr>
      <vt:lpstr>Describing Results</vt:lpstr>
      <vt:lpstr>Testing samples</vt:lpstr>
      <vt:lpstr>Take a Closer Look</vt:lpstr>
      <vt:lpstr>Paper Fibers</vt:lpstr>
      <vt:lpstr>Freeing Fibers at the Factory</vt:lpstr>
      <vt:lpstr>Sequencing Steps at the Factory</vt:lpstr>
      <vt:lpstr>Adding Inputs: heat, water, chemicals</vt:lpstr>
      <vt:lpstr>Closing the Loop: Paper Recycling</vt:lpstr>
      <vt:lpstr>Extend  Fiber “Life Spans”: RECYCLE</vt:lpstr>
      <vt:lpstr>Recycled Content?</vt:lpstr>
      <vt:lpstr>Ten “Lives” with Recycling</vt:lpstr>
      <vt:lpstr>Zooming In On</vt:lpstr>
      <vt:lpstr>Newspaper at 40x</vt:lpstr>
      <vt:lpstr>Newspaper at 100x</vt:lpstr>
      <vt:lpstr>Newspaper at 100x</vt:lpstr>
      <vt:lpstr>Cereal box (chipboard) at 40x</vt:lpstr>
      <vt:lpstr>Cereal box (chipboard) at 100x</vt:lpstr>
      <vt:lpstr>Construction paper at 40x</vt:lpstr>
      <vt:lpstr>Construction paper at 100x</vt:lpstr>
      <vt:lpstr>Construction paper at 100x</vt:lpstr>
      <vt:lpstr>Egg carton at 40x</vt:lpstr>
      <vt:lpstr>Egg carton at 40x</vt:lpstr>
      <vt:lpstr>Egg carton at 100x</vt:lpstr>
      <vt:lpstr>Egg carton at 100x</vt:lpstr>
      <vt:lpstr>Paper towel at 40x</vt:lpstr>
      <vt:lpstr>Paper towel at 100x</vt:lpstr>
      <vt:lpstr>Copy paper at 40x</vt:lpstr>
      <vt:lpstr>Copy paper at 100x</vt:lpstr>
      <vt:lpstr>Copy paper at 100x</vt:lpstr>
      <vt:lpstr>Lined notebook paper at 40x</vt:lpstr>
      <vt:lpstr>Lined notebook paper at 100x</vt:lpstr>
      <vt:lpstr>Lined notebook paper at 100x</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
  <cp:keywords/>
  <dc:description/>
  <cp:lastModifiedBy>Allison Poklemba</cp:lastModifiedBy>
  <cp:revision>118</cp:revision>
  <cp:lastPrinted>2015-02-09T22:43:56Z</cp:lastPrinted>
  <dcterms:modified xsi:type="dcterms:W3CDTF">2017-02-01T23:35:15Z</dcterms:modified>
  <cp:category/>
</cp:coreProperties>
</file>