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MOV" ContentType="video/unknown"/>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7" r:id="rId1"/>
  </p:sldMasterIdLst>
  <p:notesMasterIdLst>
    <p:notesMasterId r:id="rId22"/>
  </p:notesMasterIdLst>
  <p:sldIdLst>
    <p:sldId id="343" r:id="rId2"/>
    <p:sldId id="410" r:id="rId3"/>
    <p:sldId id="379" r:id="rId4"/>
    <p:sldId id="403" r:id="rId5"/>
    <p:sldId id="404" r:id="rId6"/>
    <p:sldId id="405" r:id="rId7"/>
    <p:sldId id="406" r:id="rId8"/>
    <p:sldId id="407" r:id="rId9"/>
    <p:sldId id="408" r:id="rId10"/>
    <p:sldId id="349" r:id="rId11"/>
    <p:sldId id="356" r:id="rId12"/>
    <p:sldId id="400" r:id="rId13"/>
    <p:sldId id="411" r:id="rId14"/>
    <p:sldId id="412" r:id="rId15"/>
    <p:sldId id="413" r:id="rId16"/>
    <p:sldId id="414" r:id="rId17"/>
    <p:sldId id="415" r:id="rId18"/>
    <p:sldId id="416" r:id="rId19"/>
    <p:sldId id="417" r:id="rId20"/>
    <p:sldId id="418" r:id="rId21"/>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3449" autoAdjust="0"/>
    <p:restoredTop sz="78391" autoAdjust="0"/>
  </p:normalViewPr>
  <p:slideViewPr>
    <p:cSldViewPr>
      <p:cViewPr>
        <p:scale>
          <a:sx n="99" d="100"/>
          <a:sy n="99" d="100"/>
        </p:scale>
        <p:origin x="-400" y="-8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85" d="100"/>
        <a:sy n="85" d="100"/>
      </p:scale>
      <p:origin x="0" y="1328"/>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extLst>
      <p:ext uri="{BB962C8B-B14F-4D97-AF65-F5344CB8AC3E}">
        <p14:creationId xmlns:p14="http://schemas.microsoft.com/office/powerpoint/2010/main" val="159752685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boredpanda.com/paper-art-2/" TargetMode="External"/><Relationship Id="rId4" Type="http://schemas.openxmlformats.org/officeDocument/2006/relationships/hyperlink" Target="http://www.laurencevallieres.com/" TargetMode="External"/><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Part 3: Expand the “Loop” Through Creative Reuse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Creative reuse sees all materials as equal and doesn't discriminate between new and used. One doesn't need brand new canvas to paint on, when the definition of what a canvas could be is expanded and broadened to encompass all materials.  By holding all materials as equal, versus valuing them differently if they are new or used, we extend the lifespan of that material, thus conserving the natural resources that material is made from. By viewing objects as materials, we expand how we see them.</a:t>
            </a:r>
          </a:p>
          <a:p>
            <a:r>
              <a:rPr lang="en-US" sz="1200" b="1" kern="1200" dirty="0" smtClean="0">
                <a:solidFill>
                  <a:schemeClr val="tx1"/>
                </a:solidFill>
                <a:effectLst/>
                <a:latin typeface="+mn-lt"/>
                <a:ea typeface="+mn-ea"/>
                <a:cs typeface="+mn-cs"/>
              </a:rPr>
              <a:t>Creative reuse</a:t>
            </a:r>
            <a:r>
              <a:rPr lang="en-US" sz="1200" kern="1200" dirty="0" smtClean="0">
                <a:solidFill>
                  <a:schemeClr val="tx1"/>
                </a:solidFill>
                <a:effectLst/>
                <a:latin typeface="+mn-lt"/>
                <a:ea typeface="+mn-ea"/>
                <a:cs typeface="+mn-cs"/>
              </a:rPr>
              <a:t>, also known as </a:t>
            </a:r>
            <a:r>
              <a:rPr lang="en-US" sz="1200" kern="1200" dirty="0" err="1" smtClean="0">
                <a:solidFill>
                  <a:schemeClr val="tx1"/>
                </a:solidFill>
                <a:effectLst/>
                <a:latin typeface="+mn-lt"/>
                <a:ea typeface="+mn-ea"/>
                <a:cs typeface="+mn-cs"/>
              </a:rPr>
              <a:t>upcycling</a:t>
            </a:r>
            <a:r>
              <a:rPr lang="en-US" sz="1200" kern="1200" dirty="0" smtClean="0">
                <a:solidFill>
                  <a:schemeClr val="tx1"/>
                </a:solidFill>
                <a:effectLst/>
                <a:latin typeface="+mn-lt"/>
                <a:ea typeface="+mn-ea"/>
                <a:cs typeface="+mn-cs"/>
              </a:rPr>
              <a:t> or repurposing, is the process of taking materials or products that are unwanted for their original function and with the addition of </a:t>
            </a:r>
            <a:r>
              <a:rPr lang="en-US" sz="1200" b="1" kern="1200" dirty="0" smtClean="0">
                <a:solidFill>
                  <a:schemeClr val="tx1"/>
                </a:solidFill>
                <a:effectLst/>
                <a:latin typeface="+mn-lt"/>
                <a:ea typeface="+mn-ea"/>
                <a:cs typeface="+mn-cs"/>
              </a:rPr>
              <a:t>creativity</a:t>
            </a:r>
            <a:r>
              <a:rPr lang="en-US" sz="1200" kern="1200" dirty="0" smtClean="0">
                <a:solidFill>
                  <a:schemeClr val="tx1"/>
                </a:solidFill>
                <a:effectLst/>
                <a:latin typeface="+mn-lt"/>
                <a:ea typeface="+mn-ea"/>
                <a:cs typeface="+mn-cs"/>
              </a:rPr>
              <a:t>, they are then </a:t>
            </a:r>
            <a:r>
              <a:rPr lang="en-US" sz="1200" b="1" kern="1200" dirty="0" smtClean="0">
                <a:solidFill>
                  <a:schemeClr val="tx1"/>
                </a:solidFill>
                <a:effectLst/>
                <a:latin typeface="+mn-lt"/>
                <a:ea typeface="+mn-ea"/>
                <a:cs typeface="+mn-cs"/>
              </a:rPr>
              <a:t>transformed</a:t>
            </a:r>
            <a:r>
              <a:rPr lang="en-US" sz="1200" kern="1200" dirty="0" smtClean="0">
                <a:solidFill>
                  <a:schemeClr val="tx1"/>
                </a:solidFill>
                <a:effectLst/>
                <a:latin typeface="+mn-lt"/>
                <a:ea typeface="+mn-ea"/>
                <a:cs typeface="+mn-cs"/>
              </a:rPr>
              <a:t> into something else. For example, a bottle cap from a soda bottle could be reimagined and reused as an earring, or a washer, or checker pieces or used as a wheel on a handmade car. By expanding the definition of how we see, think and use materials, we infuse creative problem solving into projects.</a:t>
            </a:r>
          </a:p>
          <a:p>
            <a:endParaRPr lang="en-US" sz="1200" kern="1200" dirty="0" smtClean="0">
              <a:solidFill>
                <a:schemeClr val="tx1"/>
              </a:solidFill>
              <a:effectLst/>
              <a:latin typeface="+mn-lt"/>
              <a:ea typeface="+mn-ea"/>
              <a:cs typeface="+mn-cs"/>
            </a:endParaRPr>
          </a:p>
          <a:p>
            <a:r>
              <a:rPr lang="x-none" dirty="0" smtClean="0"/>
              <a:t>Paper can be transformed in a number of ways by creatively reusing it as a material. Here is one example of a </a:t>
            </a:r>
            <a:r>
              <a:rPr lang="x-none" baseline="0" dirty="0" smtClean="0"/>
              <a:t>bowl made from spiraled paper.</a:t>
            </a:r>
            <a:endParaRPr lang="en-US" baseline="0" dirty="0" smtClean="0"/>
          </a:p>
          <a:p>
            <a:r>
              <a:rPr lang="x-none" baseline="0" dirty="0" smtClean="0"/>
              <a:t>Open Image Source: https://pixabay.com/en/basket-art-paper-colorful-red-610387/</a:t>
            </a:r>
            <a:endParaRPr lang="en-US" dirty="0" smtClean="0"/>
          </a:p>
          <a:p>
            <a:endParaRPr lang="en-US" sz="120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675645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Whichever paper types students choose to create their recycled paper with, it needs to be torn</a:t>
            </a:r>
            <a:r>
              <a:rPr lang="en-US" baseline="0" dirty="0" smtClean="0"/>
              <a:t> or cut into small pieces before being put in a blender. Shredded paper is excellent to use as a base fiber (or all the fiber) for your recycled papermaking project.</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641828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Put paper pieces in the blender but avoid</a:t>
            </a:r>
            <a:r>
              <a:rPr lang="en-US" baseline="0" dirty="0" smtClean="0"/>
              <a:t> packing them in too tightly. Keeping the paper pieces loose helps keep from overwhelming your blender. Fill </a:t>
            </a:r>
            <a:r>
              <a:rPr lang="en-US" baseline="0" dirty="0" err="1" smtClean="0"/>
              <a:t>belnder</a:t>
            </a:r>
            <a:r>
              <a:rPr lang="en-US" baseline="0" dirty="0" smtClean="0"/>
              <a:t> nearly to the top with water.</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5365956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Instead</a:t>
            </a:r>
            <a:r>
              <a:rPr lang="en-US" baseline="0" dirty="0" smtClean="0"/>
              <a:t> of just pureeing your paper fibers, use the PULSE button to blend them into paper pulp. Don’t forget to put the top on your blender! </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681209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a “Rubbermaid</a:t>
            </a:r>
            <a:r>
              <a:rPr lang="en-US" baseline="0" dirty="0" smtClean="0"/>
              <a:t> tote” or equivalent container as the basin of paper pulp. It will take approximately 5 blenders of pulp to make enough to get started with the papermaking process.</a:t>
            </a:r>
          </a:p>
          <a:p>
            <a:endParaRPr lang="en-US" baseline="0" dirty="0" smtClean="0"/>
          </a:p>
          <a:p>
            <a:r>
              <a:rPr lang="en-US" baseline="0" dirty="0" smtClean="0"/>
              <a:t>Check the consistency of your pulp. You will need to add about the equivalent amount of water to dilute it. Too thick and oatmeal-like and the paper you make will be like an egg carton. Pulp that is too dilute will make very thin and fragile paper like tissue. It helps to have a bucket on hand with undiluted  pulp for adding in a class of students rotates through the papermaking station. With each piece of paper that is made, a bit of pulp is removed making the tub more </a:t>
            </a:r>
            <a:r>
              <a:rPr lang="en-US" baseline="0" dirty="0" err="1" smtClean="0"/>
              <a:t>dillute</a:t>
            </a:r>
            <a:r>
              <a:rPr lang="en-US" baseline="0" dirty="0" smtClean="0"/>
              <a:t>. Add in more undiluted pulp for with every 6 or so sheets that are made.</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796397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Swirl</a:t>
            </a:r>
            <a:r>
              <a:rPr lang="en-US" baseline="0" dirty="0" smtClean="0"/>
              <a:t> pulp before dipping in screen to evenly distribute fibers. Hold screen on edges, submerge to bottom of tub, and lift up while keeping the flat surface pointing towards the sky.</a:t>
            </a:r>
          </a:p>
          <a:p>
            <a:endParaRPr lang="en-US" baseline="0" dirty="0" smtClean="0"/>
          </a:p>
          <a:p>
            <a:r>
              <a:rPr lang="en-US" b="1" baseline="0" dirty="0" smtClean="0"/>
              <a:t>Note: </a:t>
            </a:r>
            <a:r>
              <a:rPr lang="en-US" b="0" baseline="0" dirty="0" smtClean="0"/>
              <a:t>The flat surface of the screen should face up.</a:t>
            </a:r>
            <a:endParaRPr lang="en-US" b="1"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0705238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t>
            </a:r>
            <a:r>
              <a:rPr lang="en-US" baseline="0" dirty="0" smtClean="0"/>
              <a:t> few pieces of newspaper folded together are a suitable alternative to felt</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008055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Gently</a:t>
            </a:r>
            <a:r>
              <a:rPr lang="en-US" baseline="0" dirty="0" smtClean="0"/>
              <a:t> flip over and use a sponge to PRESS (not RUB) on the screen to soak up water. Squeeze the sponge repeatedly over a bowl to remove excess water before absorbing more through the screen. </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9904203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Flick the top of the screen to keep it from sticking</a:t>
            </a:r>
            <a:r>
              <a:rPr lang="en-US" baseline="0" dirty="0" smtClean="0"/>
              <a:t> to your new sheet of paper as you carefully it. It helps to begin with one corner as you lift the frame off. Your paper just needs to dry and will then peel easily off of the felt.</a:t>
            </a:r>
          </a:p>
          <a:p>
            <a:endParaRPr lang="en-US" baseline="0" dirty="0" smtClean="0"/>
          </a:p>
          <a:p>
            <a:r>
              <a:rPr lang="en-US" baseline="0" dirty="0" smtClean="0"/>
              <a:t>Drying times will vary based on the weather and location. Left in the sun, paper will dry in a few hours, but in doors could take a day or two. You can set up an easy indoor drying rack by layering sheets of cardboard between small paper cups.</a:t>
            </a:r>
          </a:p>
          <a:p>
            <a:endParaRPr lang="en-US" baseline="0" dirty="0" smtClean="0"/>
          </a:p>
          <a:p>
            <a:pPr lvl="0"/>
            <a:r>
              <a:rPr lang="en-US" sz="1200" kern="1200" dirty="0" smtClean="0">
                <a:solidFill>
                  <a:schemeClr val="tx1"/>
                </a:solidFill>
                <a:effectLst/>
                <a:latin typeface="+mn-lt"/>
                <a:ea typeface="+mn-ea"/>
                <a:cs typeface="+mn-cs"/>
              </a:rPr>
              <a:t>Newly made recycled paper sheets can tested again using the student-designed strength tests to determine the </a:t>
            </a:r>
            <a:r>
              <a:rPr lang="en-US" sz="1200" i="1" kern="1200" dirty="0" smtClean="0">
                <a:solidFill>
                  <a:schemeClr val="tx1"/>
                </a:solidFill>
                <a:effectLst/>
                <a:latin typeface="+mn-lt"/>
                <a:ea typeface="+mn-ea"/>
                <a:cs typeface="+mn-cs"/>
              </a:rPr>
              <a:t>Ultimate Paper</a:t>
            </a:r>
            <a:r>
              <a:rPr lang="en-US" sz="1200" kern="1200" dirty="0" smtClean="0">
                <a:solidFill>
                  <a:schemeClr val="tx1"/>
                </a:solidFill>
                <a:effectLst/>
                <a:latin typeface="+mn-lt"/>
                <a:ea typeface="+mn-ea"/>
                <a:cs typeface="+mn-cs"/>
              </a:rPr>
              <a:t>!</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fibers of some of the originally collected paper types were too weak and short to be recycled as they had reached the end of their “lifespan.” </a:t>
            </a:r>
          </a:p>
          <a:p>
            <a:r>
              <a:rPr lang="en-US" sz="1200" b="1" i="1" kern="1200" dirty="0" smtClean="0">
                <a:solidFill>
                  <a:schemeClr val="tx1"/>
                </a:solidFill>
                <a:effectLst/>
                <a:latin typeface="+mn-lt"/>
                <a:ea typeface="+mn-ea"/>
                <a:cs typeface="+mn-cs"/>
              </a:rPr>
              <a:t>How can people avoid throwing these away? </a:t>
            </a:r>
          </a:p>
          <a:p>
            <a:r>
              <a:rPr lang="en-US" sz="1200" b="1" i="1" kern="1200" dirty="0" smtClean="0">
                <a:solidFill>
                  <a:schemeClr val="tx1"/>
                </a:solidFill>
                <a:effectLst/>
                <a:latin typeface="+mn-lt"/>
                <a:ea typeface="+mn-ea"/>
                <a:cs typeface="+mn-cs"/>
              </a:rPr>
              <a:t>What ideas do students have to creatively reuse things like egg cartons or avoid using disposable paper products like tissues? </a:t>
            </a:r>
            <a:endParaRPr lang="en-US" b="1"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4343882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a:p>
          <a:p>
            <a:pPr marL="457200" lvl="1" indent="-88900">
              <a:spcBef>
                <a:spcPts val="0"/>
              </a:spcBef>
              <a:buClr>
                <a:srgbClr val="000000"/>
              </a:buClr>
              <a:buFont typeface="Courier New"/>
              <a:buChar char="o"/>
            </a:pPr>
            <a:endParaRPr lang="en-US"/>
          </a:p>
          <a:p>
            <a:pPr marL="914400" lvl="2" indent="-88900">
              <a:spcBef>
                <a:spcPts val="0"/>
              </a:spcBef>
              <a:buClr>
                <a:srgbClr val="000000"/>
              </a:buClr>
              <a:buFont typeface="Wingdings"/>
              <a:buChar char="§"/>
            </a:pPr>
            <a:endParaRPr lang="en-US"/>
          </a:p>
          <a:p>
            <a:pPr marL="1371600" lvl="3" indent="-88900">
              <a:spcBef>
                <a:spcPts val="0"/>
              </a:spcBef>
              <a:buClr>
                <a:srgbClr val="000000"/>
              </a:buClr>
              <a:buFont typeface="Arial"/>
              <a:buChar char="●"/>
            </a:pPr>
            <a:endParaRPr lang="en-US"/>
          </a:p>
          <a:p>
            <a:pPr marL="1828800" lvl="4" indent="-88900">
              <a:spcBef>
                <a:spcPts val="0"/>
              </a:spcBef>
              <a:buClr>
                <a:srgbClr val="000000"/>
              </a:buClr>
              <a:buFont typeface="Courier New"/>
              <a:buChar char="o"/>
            </a:pPr>
            <a:endParaRPr lang="en-US"/>
          </a:p>
          <a:p>
            <a:pPr marL="2286000" lvl="5" indent="-88900">
              <a:spcBef>
                <a:spcPts val="0"/>
              </a:spcBef>
              <a:buClr>
                <a:srgbClr val="000000"/>
              </a:buClr>
              <a:buFont typeface="Wingdings"/>
              <a:buChar char="§"/>
            </a:pPr>
            <a:endParaRPr lang="en-US"/>
          </a:p>
          <a:p>
            <a:pPr marL="2743200" lvl="6" indent="-88900">
              <a:spcBef>
                <a:spcPts val="0"/>
              </a:spcBef>
              <a:buClr>
                <a:srgbClr val="000000"/>
              </a:buClr>
              <a:buFont typeface="Arial"/>
              <a:buChar char="●"/>
            </a:pPr>
            <a:endParaRPr lang="en-US"/>
          </a:p>
          <a:p>
            <a:pPr marL="3200400" lvl="7" indent="-88900">
              <a:spcBef>
                <a:spcPts val="0"/>
              </a:spcBef>
              <a:buClr>
                <a:srgbClr val="000000"/>
              </a:buClr>
              <a:buFont typeface="Courier New"/>
              <a:buChar char="o"/>
            </a:pPr>
            <a:endParaRPr lang="en-US"/>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145359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Paper has been woven together to create a hat, or if you turned it upside down it could be a basket. </a:t>
            </a:r>
            <a:endParaRPr lang="en-US"/>
          </a:p>
          <a:p>
            <a:r>
              <a:rPr lang="x-none" dirty="0"/>
              <a:t>Photograph by </a:t>
            </a:r>
            <a:r>
              <a:rPr lang="x-none" dirty="0" err="1"/>
              <a:t>Tibora</a:t>
            </a:r>
            <a:r>
              <a:rPr lang="x-none" dirty="0"/>
              <a:t> Bea </a:t>
            </a:r>
            <a:r>
              <a:rPr lang="x-none" dirty="0" err="1"/>
              <a:t>Girczyc</a:t>
            </a:r>
            <a:r>
              <a:rPr lang="x-none" dirty="0"/>
              <a:t>-Blum</a:t>
            </a:r>
          </a:p>
        </p:txBody>
      </p:sp>
      <p:sp>
        <p:nvSpPr>
          <p:cNvPr id="4" name="Slide Number Placeholder 3"/>
          <p:cNvSpPr>
            <a:spLocks noGrp="1"/>
          </p:cNvSpPr>
          <p:nvPr>
            <p:ph type="sldNum" sz="quarter" idx="10"/>
          </p:nvPr>
        </p:nvSpPr>
        <p:spPr/>
        <p:txBody>
          <a:bodyPr/>
          <a:lstStyle/>
          <a:p>
            <a:fld id="{AD9D20CB-700C-7442-96D8-7C24D5A78755}" type="slidenum">
              <a:rPr lang="en-US" smtClean="0"/>
              <a:t>4</a:t>
            </a:fld>
            <a:endParaRPr lang="en-US"/>
          </a:p>
        </p:txBody>
      </p:sp>
    </p:spTree>
    <p:extLst>
      <p:ext uri="{BB962C8B-B14F-4D97-AF65-F5344CB8AC3E}">
        <p14:creationId xmlns:p14="http://schemas.microsoft.com/office/powerpoint/2010/main" val="3441043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Various colors and textures of paper are used to create color in this image. For example, the red of the crab is made up of a variety of types of paper, like playing cards. Photograph courtesy of SCRAP PDX.</a:t>
            </a:r>
            <a:endParaRPr lang="en-US" dirty="0"/>
          </a:p>
        </p:txBody>
      </p:sp>
      <p:sp>
        <p:nvSpPr>
          <p:cNvPr id="4" name="Slide Number Placeholder 3"/>
          <p:cNvSpPr>
            <a:spLocks noGrp="1"/>
          </p:cNvSpPr>
          <p:nvPr>
            <p:ph type="sldNum" sz="quarter" idx="10"/>
          </p:nvPr>
        </p:nvSpPr>
        <p:spPr/>
        <p:txBody>
          <a:bodyPr/>
          <a:lstStyle/>
          <a:p>
            <a:fld id="{AD9D20CB-700C-7442-96D8-7C24D5A78755}" type="slidenum">
              <a:rPr lang="en-US" smtClean="0"/>
              <a:t>5</a:t>
            </a:fld>
            <a:endParaRPr lang="en-US"/>
          </a:p>
        </p:txBody>
      </p:sp>
    </p:spTree>
    <p:extLst>
      <p:ext uri="{BB962C8B-B14F-4D97-AF65-F5344CB8AC3E}">
        <p14:creationId xmlns:p14="http://schemas.microsoft.com/office/powerpoint/2010/main" val="1712026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x-none" sz="1200" kern="1200" dirty="0">
                <a:solidFill>
                  <a:schemeClr val="tx1"/>
                </a:solidFill>
                <a:effectLst/>
                <a:latin typeface="+mn-lt"/>
                <a:ea typeface="+mn-ea"/>
                <a:cs typeface="+mn-cs"/>
              </a:rPr>
              <a:t>Creative reuse can help make this handmade paper into a growing medium by adding seeds to it</a:t>
            </a:r>
            <a:r>
              <a:rPr lang="x-none" sz="1200" kern="1200" dirty="0">
                <a:solidFill>
                  <a:schemeClr val="tx1"/>
                </a:solidFill>
                <a:effectLst/>
                <a:ea typeface="+mn-ea"/>
                <a:cs typeface="+mn-cs"/>
              </a:rPr>
              <a:t>.</a:t>
            </a:r>
            <a:endParaRPr lang="en-US" kern="1200" dirty="0">
              <a:solidFill>
                <a:srgbClr val="000000"/>
              </a:solidFill>
              <a:effectLst/>
              <a:latin typeface="Calibri"/>
              <a:ea typeface="+mn-ea"/>
              <a:cs typeface="+mn-cs"/>
            </a:endParaRPr>
          </a:p>
          <a:p>
            <a:endParaRPr lang="x-none" sz="1200" kern="120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x-none" dirty="0"/>
              <a:t>Open Image Source on </a:t>
            </a:r>
            <a:r>
              <a:rPr lang="x-none" dirty="0" err="1"/>
              <a:t>pixabay</a:t>
            </a:r>
            <a:r>
              <a:rPr lang="x-none" dirty="0"/>
              <a:t>.</a:t>
            </a:r>
          </a:p>
          <a:p>
            <a:pPr marL="0" marR="0" indent="0" algn="l" defTabSz="457200" rtl="0" eaLnBrk="1" fontAlgn="auto" latinLnBrk="0" hangingPunct="1">
              <a:lnSpc>
                <a:spcPct val="100000"/>
              </a:lnSpc>
              <a:spcBef>
                <a:spcPts val="0"/>
              </a:spcBef>
              <a:spcAft>
                <a:spcPts val="0"/>
              </a:spcAft>
              <a:buClrTx/>
              <a:buSzTx/>
              <a:buFontTx/>
              <a:buNone/>
              <a:tabLst/>
              <a:defRPr/>
            </a:pPr>
            <a:endParaRPr lang="x-none"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D9D20CB-700C-7442-96D8-7C24D5A78755}" type="slidenum">
              <a:rPr lang="en-US" smtClean="0"/>
              <a:t>6</a:t>
            </a:fld>
            <a:endParaRPr lang="en-US"/>
          </a:p>
        </p:txBody>
      </p:sp>
    </p:spTree>
    <p:extLst>
      <p:ext uri="{BB962C8B-B14F-4D97-AF65-F5344CB8AC3E}">
        <p14:creationId xmlns:p14="http://schemas.microsoft.com/office/powerpoint/2010/main" val="2213105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Another way to transform paper is to fold it. This is the </a:t>
            </a:r>
            <a:r>
              <a:rPr lang="en-US" dirty="0" smtClean="0"/>
              <a:t>J</a:t>
            </a:r>
            <a:r>
              <a:rPr lang="x-none" dirty="0" smtClean="0"/>
              <a:t>apanese </a:t>
            </a:r>
            <a:r>
              <a:rPr lang="x-none" dirty="0"/>
              <a:t>art of folding paper, called Origami.</a:t>
            </a:r>
            <a:endParaRPr lang="en-US" dirty="0"/>
          </a:p>
        </p:txBody>
      </p:sp>
      <p:sp>
        <p:nvSpPr>
          <p:cNvPr id="4" name="Slide Number Placeholder 3"/>
          <p:cNvSpPr>
            <a:spLocks noGrp="1"/>
          </p:cNvSpPr>
          <p:nvPr>
            <p:ph type="sldNum" sz="quarter" idx="10"/>
          </p:nvPr>
        </p:nvSpPr>
        <p:spPr/>
        <p:txBody>
          <a:bodyPr/>
          <a:lstStyle/>
          <a:p>
            <a:fld id="{AD9D20CB-700C-7442-96D8-7C24D5A78755}" type="slidenum">
              <a:rPr lang="en-US" smtClean="0"/>
              <a:t>7</a:t>
            </a:fld>
            <a:endParaRPr lang="en-US"/>
          </a:p>
        </p:txBody>
      </p:sp>
    </p:spTree>
    <p:extLst>
      <p:ext uri="{BB962C8B-B14F-4D97-AF65-F5344CB8AC3E}">
        <p14:creationId xmlns:p14="http://schemas.microsoft.com/office/powerpoint/2010/main" val="2908271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dirty="0"/>
              <a:t> Papercrete is created by combining paper and cement or clay to create a fibrous mixture. This is poured into forms to create blocks, with which to build with.</a:t>
            </a:r>
          </a:p>
          <a:p>
            <a:endParaRPr lang="en-US"/>
          </a:p>
          <a:p>
            <a:r>
              <a:rPr lang="x-none" dirty="0"/>
              <a:t>Image Source: https://upload.wikimedia.org/wikipedia/commons/0/07/Papercrete_block1.jpg</a:t>
            </a:r>
          </a:p>
        </p:txBody>
      </p:sp>
      <p:sp>
        <p:nvSpPr>
          <p:cNvPr id="4" name="Slide Number Placeholder 3"/>
          <p:cNvSpPr>
            <a:spLocks noGrp="1"/>
          </p:cNvSpPr>
          <p:nvPr>
            <p:ph type="sldNum" sz="quarter" idx="10"/>
          </p:nvPr>
        </p:nvSpPr>
        <p:spPr/>
        <p:txBody>
          <a:bodyPr/>
          <a:lstStyle/>
          <a:p>
            <a:fld id="{AD9D20CB-700C-7442-96D8-7C24D5A78755}" type="slidenum">
              <a:rPr lang="en-US" smtClean="0"/>
              <a:t>8</a:t>
            </a:fld>
            <a:endParaRPr lang="en-US"/>
          </a:p>
        </p:txBody>
      </p:sp>
    </p:spTree>
    <p:extLst>
      <p:ext uri="{BB962C8B-B14F-4D97-AF65-F5344CB8AC3E}">
        <p14:creationId xmlns:p14="http://schemas.microsoft.com/office/powerpoint/2010/main" val="915010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x-none" sz="1200" kern="1200" dirty="0">
                <a:solidFill>
                  <a:schemeClr val="tx1"/>
                </a:solidFill>
                <a:effectLst/>
                <a:latin typeface="+mn-lt"/>
                <a:ea typeface="+mn-ea"/>
                <a:cs typeface="+mn-cs"/>
              </a:rPr>
              <a:t>This artist makes a mold (like an ice cube tray)of a fish and presses handmade paper into it to create a 3D paper fish.</a:t>
            </a:r>
          </a:p>
          <a:p>
            <a:endParaRPr lang="en-US" sz="1200" kern="1200" dirty="0">
              <a:solidFill>
                <a:schemeClr val="tx1"/>
              </a:solidFill>
              <a:effectLst/>
              <a:latin typeface="+mn-lt"/>
              <a:ea typeface="+mn-ea"/>
              <a:cs typeface="+mn-cs"/>
            </a:endParaRPr>
          </a:p>
          <a:p>
            <a:r>
              <a:rPr lang="x-none" sz="1200" kern="1200" dirty="0">
                <a:solidFill>
                  <a:schemeClr val="tx1"/>
                </a:solidFill>
                <a:effectLst/>
                <a:latin typeface="+mn-lt"/>
                <a:ea typeface="+mn-ea"/>
                <a:cs typeface="+mn-cs"/>
              </a:rPr>
              <a:t>Image courtesy of the artist: Lonnie Hutson:   http://</a:t>
            </a:r>
            <a:r>
              <a:rPr lang="x-none" sz="1200" kern="1200" dirty="0" smtClean="0">
                <a:solidFill>
                  <a:schemeClr val="tx1"/>
                </a:solidFill>
                <a:effectLst/>
                <a:latin typeface="+mn-lt"/>
                <a:ea typeface="+mn-ea"/>
                <a:cs typeface="+mn-cs"/>
              </a:rPr>
              <a:t>lonniehutson.com</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Links to other paper artists:</a:t>
            </a:r>
          </a:p>
          <a:p>
            <a:pPr marL="0" marR="0" indent="0" algn="l" defTabSz="914400" rtl="0" eaLnBrk="1" fontAlgn="auto" latinLnBrk="0" hangingPunct="1">
              <a:lnSpc>
                <a:spcPct val="100000"/>
              </a:lnSpc>
              <a:spcBef>
                <a:spcPts val="0"/>
              </a:spcBef>
              <a:spcAft>
                <a:spcPts val="0"/>
              </a:spcAft>
              <a:buClrTx/>
              <a:buSzTx/>
              <a:buFontTx/>
              <a:buNone/>
              <a:tabLst/>
              <a:defRPr/>
            </a:pPr>
            <a:r>
              <a:rPr lang="x-none" dirty="0" smtClean="0"/>
              <a:t>This is a great summary of artists who use paper as a medium : </a:t>
            </a:r>
            <a:r>
              <a:rPr lang="x-none" dirty="0" smtClean="0">
                <a:hlinkClick r:id="rId3"/>
              </a:rPr>
              <a:t>A collection of paper artist</a:t>
            </a:r>
            <a:r>
              <a:rPr lang="x-none" dirty="0" smtClean="0"/>
              <a:t>s</a:t>
            </a:r>
            <a:endParaRPr lang="en-US" dirty="0" smtClean="0"/>
          </a:p>
          <a:p>
            <a:r>
              <a:rPr lang="x-none" dirty="0" smtClean="0"/>
              <a:t>Artist Laurence Vallieres, uses cardboard to construct large animals.  </a:t>
            </a:r>
            <a:r>
              <a:rPr lang="x-none" dirty="0" smtClean="0">
                <a:hlinkClick r:id="rId4"/>
              </a:rPr>
              <a:t>www.Laurencevallieres.com</a:t>
            </a:r>
            <a:r>
              <a:rPr lang="x-none" dirty="0" smtClean="0"/>
              <a:t> </a:t>
            </a:r>
          </a:p>
          <a:p>
            <a:pPr algn="ct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x-none" dirty="0" smtClean="0"/>
          </a:p>
          <a:p>
            <a:endParaRPr lang="en-US" sz="1200" kern="1200" dirty="0" smtClean="0">
              <a:solidFill>
                <a:schemeClr val="tx1"/>
              </a:solidFill>
              <a:effectLst/>
              <a:latin typeface="+mn-lt"/>
              <a:ea typeface="+mn-ea"/>
              <a:cs typeface="+mn-cs"/>
            </a:endParaRPr>
          </a:p>
          <a:p>
            <a:endParaRPr lang="x-non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D9D20CB-700C-7442-96D8-7C24D5A78755}" type="slidenum">
              <a:rPr lang="en-US" smtClean="0"/>
              <a:t>9</a:t>
            </a:fld>
            <a:endParaRPr lang="en-US"/>
          </a:p>
        </p:txBody>
      </p:sp>
    </p:spTree>
    <p:extLst>
      <p:ext uri="{BB962C8B-B14F-4D97-AF65-F5344CB8AC3E}">
        <p14:creationId xmlns:p14="http://schemas.microsoft.com/office/powerpoint/2010/main" val="2728881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Students use what they have learned about paper fibers and paper types to design their own recycled content paper and will model the manufacturing process in their own classroom. Ask students to revisit their Graphic Organizer and to consider which combination of paper fibers would make the “ultimate paper”. Consider the rankings for strength, how many times the paper fibers may have already been recycled, or perhaps interesting colors or textures, etc. when choosing paper with fibers that, when blended together into pulp would yield the highest quality paper. </a:t>
            </a:r>
          </a:p>
          <a:p>
            <a:pPr lvl="0"/>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Note: </a:t>
            </a:r>
            <a:r>
              <a:rPr lang="en-US" sz="1200" kern="1200" dirty="0" smtClean="0">
                <a:solidFill>
                  <a:schemeClr val="tx1"/>
                </a:solidFill>
                <a:effectLst/>
                <a:latin typeface="+mn-lt"/>
                <a:ea typeface="+mn-ea"/>
                <a:cs typeface="+mn-cs"/>
              </a:rPr>
              <a:t>Paper samples that did not breakdown in water have been treated with a coating that enables them to have “wet strength”. Wet strength treatment is used in packaging that could become moist due to condensation (frozen food boxes, six-pack carriers), paper products that carry food and liquids (paper plates and cups, milk cartons), and in items where the contents inside cannot be exposed to moisture (paper ream wrappers). These cannot theoretically be recycled because the paper fibers will not breakdown into pulp when blended. Keep this in mind when consider the students’ recycled paper “recipe”.</a:t>
            </a: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smtClean="0"/>
          </a:p>
          <a:p>
            <a:pPr marL="457200" lvl="1" indent="-88900">
              <a:spcBef>
                <a:spcPts val="0"/>
              </a:spcBef>
              <a:buClr>
                <a:srgbClr val="000000"/>
              </a:buClr>
              <a:buFont typeface="Courier New"/>
              <a:buChar char="o"/>
            </a:pPr>
            <a:endParaRPr lang="en-US" smtClean="0"/>
          </a:p>
          <a:p>
            <a:pPr marL="914400" lvl="2" indent="-88900">
              <a:spcBef>
                <a:spcPts val="0"/>
              </a:spcBef>
              <a:buClr>
                <a:srgbClr val="000000"/>
              </a:buClr>
              <a:buFont typeface="Wingdings"/>
              <a:buChar char="§"/>
            </a:pPr>
            <a:endParaRPr lang="en-US" smtClean="0"/>
          </a:p>
          <a:p>
            <a:pPr marL="1371600" lvl="3" indent="-88900">
              <a:spcBef>
                <a:spcPts val="0"/>
              </a:spcBef>
              <a:buClr>
                <a:srgbClr val="000000"/>
              </a:buClr>
              <a:buFont typeface="Arial"/>
              <a:buChar char="●"/>
            </a:pPr>
            <a:endParaRPr lang="en-US" smtClean="0"/>
          </a:p>
          <a:p>
            <a:pPr marL="1828800" lvl="4" indent="-88900">
              <a:spcBef>
                <a:spcPts val="0"/>
              </a:spcBef>
              <a:buClr>
                <a:srgbClr val="000000"/>
              </a:buClr>
              <a:buFont typeface="Courier New"/>
              <a:buChar char="o"/>
            </a:pPr>
            <a:endParaRPr lang="en-US" smtClean="0"/>
          </a:p>
          <a:p>
            <a:pPr marL="2286000" lvl="5" indent="-88900">
              <a:spcBef>
                <a:spcPts val="0"/>
              </a:spcBef>
              <a:buClr>
                <a:srgbClr val="000000"/>
              </a:buClr>
              <a:buFont typeface="Wingdings"/>
              <a:buChar char="§"/>
            </a:pPr>
            <a:endParaRPr lang="en-US" smtClean="0"/>
          </a:p>
          <a:p>
            <a:pPr marL="2743200" lvl="6" indent="-88900">
              <a:spcBef>
                <a:spcPts val="0"/>
              </a:spcBef>
              <a:buClr>
                <a:srgbClr val="000000"/>
              </a:buClr>
              <a:buFont typeface="Arial"/>
              <a:buChar char="●"/>
            </a:pPr>
            <a:endParaRPr lang="en-US" smtClean="0"/>
          </a:p>
          <a:p>
            <a:pPr marL="3200400" lvl="7" indent="-88900">
              <a:spcBef>
                <a:spcPts val="0"/>
              </a:spcBef>
              <a:buClr>
                <a:srgbClr val="000000"/>
              </a:buClr>
              <a:buFont typeface="Courier New"/>
              <a:buChar char="o"/>
            </a:pPr>
            <a:endParaRPr lang="en-US" smtClean="0"/>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876415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Body">
    <p:spTree>
      <p:nvGrpSpPr>
        <p:cNvPr id="1" name="Shape 14"/>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Two Columns">
    <p:spTree>
      <p:nvGrpSpPr>
        <p:cNvPr id="1" name="Shape 17"/>
        <p:cNvGrpSpPr/>
        <p:nvPr/>
      </p:nvGrpSpPr>
      <p:grpSpPr>
        <a:xfrm>
          <a:off x="0" y="0"/>
          <a:ext cx="0" cy="0"/>
          <a:chOff x="0" y="0"/>
          <a:chExt cx="0" cy="0"/>
        </a:xfrm>
      </p:grpSpPr>
      <p:sp>
        <p:nvSpPr>
          <p:cNvPr id="9"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10"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11"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2"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Shape 21"/>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25"/>
        <p:cNvGrpSpPr/>
        <p:nvPr/>
      </p:nvGrpSpPr>
      <p:grpSpPr>
        <a:xfrm>
          <a:off x="0" y="0"/>
          <a:ext cx="0" cy="0"/>
          <a:chOff x="0" y="0"/>
          <a:chExt cx="0" cy="0"/>
        </a:xfrm>
      </p:grpSpPr>
      <p:sp>
        <p:nvSpPr>
          <p:cNvPr id="6"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7"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8"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9"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06B5F61-D405-5D48-A94A-B9754CCF9CB5}" type="datetimeFigureOut">
              <a:rPr lang="en-US" smtClean="0"/>
              <a:t>2/9/17</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77DC689-A09F-954D-B6F5-C0CF291B4363}" type="slidenum">
              <a:rPr lang="en-US" smtClean="0"/>
              <a:t>‹#›</a:t>
            </a:fld>
            <a:endParaRPr lang="en-US"/>
          </a:p>
        </p:txBody>
      </p:sp>
    </p:spTree>
    <p:extLst>
      <p:ext uri="{BB962C8B-B14F-4D97-AF65-F5344CB8AC3E}">
        <p14:creationId xmlns:p14="http://schemas.microsoft.com/office/powerpoint/2010/main" val="3673463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C706C554-F5AD-C144-B8AD-441A5D705DD8}" type="datetimeFigureOut">
              <a:rPr lang="en-US" smtClean="0"/>
              <a:t>2/9/17</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43A15D6-38F0-4348-9EA7-97F119D539D6}" type="slidenum">
              <a:rPr lang="en-US" smtClean="0"/>
              <a:t>‹#›</a:t>
            </a:fld>
            <a:endParaRPr lang="en-US"/>
          </a:p>
        </p:txBody>
      </p:sp>
    </p:spTree>
    <p:extLst>
      <p:ext uri="{BB962C8B-B14F-4D97-AF65-F5344CB8AC3E}">
        <p14:creationId xmlns:p14="http://schemas.microsoft.com/office/powerpoint/2010/main" val="6625842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9"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cstate="print">
            <a:extLst>
              <a:ext uri="{28A0092B-C50C-407E-A947-70E740481C1C}">
                <a14:useLocalDpi xmlns:a14="http://schemas.microsoft.com/office/drawing/2010/main"/>
              </a:ext>
            </a:extLst>
          </a:blip>
          <a:srcRect/>
          <a:stretch>
            <a:fillRect/>
          </a:stretch>
        </a:blipFill>
        <a:effectLst/>
      </p:bgPr>
    </p:bg>
    <p:spTree>
      <p:nvGrpSpPr>
        <p:cNvPr id="1" name="Shape 8"/>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9" r:id="rId6"/>
    <p:sldLayoutId id="2147483660" r:id="rId7"/>
  </p:sldLayoutIdLst>
  <p:hf sldNum="0" hdr="0" ftr="0" dt="0"/>
  <p:txStyles>
    <p:title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3.jpg"/></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4" Type="http://schemas.openxmlformats.org/officeDocument/2006/relationships/image" Target="../media/image15.jp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3.xml"/><Relationship Id="rId5" Type="http://schemas.openxmlformats.org/officeDocument/2006/relationships/image" Target="../media/image16.png"/><Relationship Id="rId1" Type="http://schemas.microsoft.com/office/2007/relationships/media" Target="../media/media1.MOV"/><Relationship Id="rId2" Type="http://schemas.openxmlformats.org/officeDocument/2006/relationships/video" Target="../media/media1.MOV"/></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4.xml"/><Relationship Id="rId5" Type="http://schemas.openxmlformats.org/officeDocument/2006/relationships/image" Target="../media/image17.png"/><Relationship Id="rId1" Type="http://schemas.microsoft.com/office/2007/relationships/media" Target="../media/media2.MOV"/><Relationship Id="rId2" Type="http://schemas.openxmlformats.org/officeDocument/2006/relationships/video" Target="../media/media2.MOV"/></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21.jp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www.reusealliance.org/learn/faq"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64467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Creative Reuse Lens</a:t>
            </a:r>
          </a:p>
        </p:txBody>
      </p:sp>
      <p:sp>
        <p:nvSpPr>
          <p:cNvPr id="11" name="Cloud 10"/>
          <p:cNvSpPr/>
          <p:nvPr/>
        </p:nvSpPr>
        <p:spPr>
          <a:xfrm>
            <a:off x="1524000" y="3733800"/>
            <a:ext cx="6324600" cy="2209800"/>
          </a:xfrm>
          <a:prstGeom prst="cloud">
            <a:avLst/>
          </a:prstGeom>
          <a:solidFill>
            <a:schemeClr val="accent5">
              <a:lumMod val="20000"/>
              <a:lumOff val="80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 Placeholder 3"/>
          <p:cNvSpPr>
            <a:spLocks noGrp="1"/>
          </p:cNvSpPr>
          <p:nvPr>
            <p:ph type="body" sz="quarter" idx="13"/>
          </p:nvPr>
        </p:nvSpPr>
        <p:spPr>
          <a:xfrm>
            <a:off x="304800" y="3276600"/>
            <a:ext cx="1899526" cy="587928"/>
          </a:xfrm>
        </p:spPr>
        <p:txBody>
          <a:bodyPr/>
          <a:lstStyle/>
          <a:p>
            <a:r>
              <a:rPr lang="en-US" dirty="0">
                <a:solidFill>
                  <a:srgbClr val="FF0000"/>
                </a:solidFill>
              </a:rPr>
              <a:t>S</a:t>
            </a:r>
            <a:r>
              <a:rPr lang="en-US" dirty="0"/>
              <a:t>cientist</a:t>
            </a:r>
          </a:p>
        </p:txBody>
      </p:sp>
      <p:sp>
        <p:nvSpPr>
          <p:cNvPr id="16" name="Text Placeholder 3"/>
          <p:cNvSpPr>
            <a:spLocks noGrp="1"/>
          </p:cNvSpPr>
          <p:nvPr>
            <p:ph type="body" sz="quarter" idx="13"/>
          </p:nvPr>
        </p:nvSpPr>
        <p:spPr>
          <a:xfrm>
            <a:off x="1371600" y="2362200"/>
            <a:ext cx="2209800" cy="587928"/>
          </a:xfrm>
        </p:spPr>
        <p:txBody>
          <a:bodyPr/>
          <a:lstStyle/>
          <a:p>
            <a:r>
              <a:rPr lang="en-US" dirty="0">
                <a:solidFill>
                  <a:srgbClr val="FF0000"/>
                </a:solidFill>
              </a:rPr>
              <a:t>T</a:t>
            </a:r>
            <a:r>
              <a:rPr lang="en-US" dirty="0"/>
              <a:t>ech Savvy</a:t>
            </a:r>
          </a:p>
        </p:txBody>
      </p:sp>
      <p:sp>
        <p:nvSpPr>
          <p:cNvPr id="17" name="Text Placeholder 3"/>
          <p:cNvSpPr>
            <a:spLocks noGrp="1"/>
          </p:cNvSpPr>
          <p:nvPr>
            <p:ph type="body" sz="quarter" idx="13"/>
          </p:nvPr>
        </p:nvSpPr>
        <p:spPr>
          <a:xfrm>
            <a:off x="5181600" y="1676400"/>
            <a:ext cx="1899526" cy="587928"/>
          </a:xfrm>
        </p:spPr>
        <p:txBody>
          <a:bodyPr/>
          <a:lstStyle/>
          <a:p>
            <a:r>
              <a:rPr lang="en-US" dirty="0">
                <a:solidFill>
                  <a:srgbClr val="FF0000"/>
                </a:solidFill>
              </a:rPr>
              <a:t>A</a:t>
            </a:r>
            <a:r>
              <a:rPr lang="en-US" dirty="0"/>
              <a:t>rtist</a:t>
            </a:r>
          </a:p>
        </p:txBody>
      </p:sp>
      <p:sp>
        <p:nvSpPr>
          <p:cNvPr id="18" name="Text Placeholder 3"/>
          <p:cNvSpPr>
            <a:spLocks noGrp="1"/>
          </p:cNvSpPr>
          <p:nvPr>
            <p:ph type="body" sz="quarter" idx="13"/>
          </p:nvPr>
        </p:nvSpPr>
        <p:spPr>
          <a:xfrm>
            <a:off x="3129674" y="1752600"/>
            <a:ext cx="1899526" cy="587928"/>
          </a:xfrm>
        </p:spPr>
        <p:txBody>
          <a:bodyPr/>
          <a:lstStyle/>
          <a:p>
            <a:r>
              <a:rPr lang="en-US" dirty="0">
                <a:solidFill>
                  <a:srgbClr val="FF0000"/>
                </a:solidFill>
              </a:rPr>
              <a:t>E</a:t>
            </a:r>
            <a:r>
              <a:rPr lang="en-US" dirty="0"/>
              <a:t>ngineer</a:t>
            </a:r>
          </a:p>
        </p:txBody>
      </p:sp>
      <p:sp>
        <p:nvSpPr>
          <p:cNvPr id="19" name="Text Placeholder 3"/>
          <p:cNvSpPr>
            <a:spLocks noGrp="1"/>
          </p:cNvSpPr>
          <p:nvPr>
            <p:ph type="body" sz="quarter" idx="13"/>
          </p:nvPr>
        </p:nvSpPr>
        <p:spPr>
          <a:xfrm>
            <a:off x="6172200" y="2590800"/>
            <a:ext cx="2819400" cy="587928"/>
          </a:xfrm>
        </p:spPr>
        <p:txBody>
          <a:bodyPr/>
          <a:lstStyle/>
          <a:p>
            <a:r>
              <a:rPr lang="en-US" dirty="0">
                <a:solidFill>
                  <a:srgbClr val="FF0000"/>
                </a:solidFill>
              </a:rPr>
              <a:t>M</a:t>
            </a:r>
            <a:r>
              <a:rPr lang="en-US" dirty="0"/>
              <a:t>athematician </a:t>
            </a:r>
          </a:p>
        </p:txBody>
      </p:sp>
      <p:sp>
        <p:nvSpPr>
          <p:cNvPr id="20" name="Text Placeholder 3"/>
          <p:cNvSpPr>
            <a:spLocks noGrp="1"/>
          </p:cNvSpPr>
          <p:nvPr>
            <p:ph type="body" sz="quarter" idx="13"/>
          </p:nvPr>
        </p:nvSpPr>
        <p:spPr>
          <a:xfrm>
            <a:off x="2667000" y="4365072"/>
            <a:ext cx="4572000" cy="587928"/>
          </a:xfrm>
        </p:spPr>
        <p:txBody>
          <a:bodyPr/>
          <a:lstStyle/>
          <a:p>
            <a:r>
              <a:rPr lang="en-US" dirty="0"/>
              <a:t>Think like a DESIGNER</a:t>
            </a:r>
          </a:p>
        </p:txBody>
      </p:sp>
      <p:cxnSp>
        <p:nvCxnSpPr>
          <p:cNvPr id="6" name="Straight Arrow Connector 5"/>
          <p:cNvCxnSpPr>
            <a:stCxn id="19" idx="2"/>
          </p:cNvCxnSpPr>
          <p:nvPr/>
        </p:nvCxnSpPr>
        <p:spPr>
          <a:xfrm flipH="1">
            <a:off x="7162800" y="3178728"/>
            <a:ext cx="419100" cy="70747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flipH="1">
            <a:off x="5638800" y="2362200"/>
            <a:ext cx="76200" cy="1143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a:stCxn id="18" idx="2"/>
          </p:cNvCxnSpPr>
          <p:nvPr/>
        </p:nvCxnSpPr>
        <p:spPr>
          <a:xfrm>
            <a:off x="4079437" y="2340528"/>
            <a:ext cx="187763" cy="124087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p:cNvCxnSpPr>
            <a:stCxn id="16" idx="2"/>
          </p:cNvCxnSpPr>
          <p:nvPr/>
        </p:nvCxnSpPr>
        <p:spPr>
          <a:xfrm>
            <a:off x="2476500" y="2950128"/>
            <a:ext cx="571500" cy="85987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1143000" y="3962400"/>
            <a:ext cx="7620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0327235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Transforming </a:t>
            </a:r>
            <a:r>
              <a:rPr lang="en-US" dirty="0"/>
              <a:t>Fibers</a:t>
            </a:r>
          </a:p>
        </p:txBody>
      </p:sp>
      <p:pic>
        <p:nvPicPr>
          <p:cNvPr id="6" name="Picture 5" descr="Photo Oct 20, 9 10 33 PM.jpg"/>
          <p:cNvPicPr>
            <a:picLocks noChangeAspect="1"/>
          </p:cNvPicPr>
          <p:nvPr/>
        </p:nvPicPr>
        <p:blipFill rotWithShape="1">
          <a:blip r:embed="rId3">
            <a:extLst>
              <a:ext uri="{28A0092B-C50C-407E-A947-70E740481C1C}">
                <a14:useLocalDpi xmlns:a14="http://schemas.microsoft.com/office/drawing/2010/main" val="0"/>
              </a:ext>
            </a:extLst>
          </a:blip>
          <a:srcRect l="7114" r="4777" b="4522"/>
          <a:stretch/>
        </p:blipFill>
        <p:spPr>
          <a:xfrm>
            <a:off x="1600200" y="1143000"/>
            <a:ext cx="6042545" cy="4910900"/>
          </a:xfrm>
          <a:prstGeom prst="rect">
            <a:avLst/>
          </a:prstGeom>
        </p:spPr>
      </p:pic>
    </p:spTree>
    <p:extLst>
      <p:ext uri="{BB962C8B-B14F-4D97-AF65-F5344CB8AC3E}">
        <p14:creationId xmlns:p14="http://schemas.microsoft.com/office/powerpoint/2010/main" val="228790303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Recycled Papermaking</a:t>
            </a:r>
            <a:endParaRPr lang="en-US" dirty="0"/>
          </a:p>
        </p:txBody>
      </p:sp>
      <p:sp>
        <p:nvSpPr>
          <p:cNvPr id="4" name="Text Placeholder 3"/>
          <p:cNvSpPr>
            <a:spLocks noGrp="1"/>
          </p:cNvSpPr>
          <p:nvPr>
            <p:ph type="body" sz="quarter" idx="13"/>
          </p:nvPr>
        </p:nvSpPr>
        <p:spPr>
          <a:xfrm>
            <a:off x="685800" y="1447800"/>
            <a:ext cx="2966326" cy="587928"/>
          </a:xfrm>
        </p:spPr>
        <p:txBody>
          <a:bodyPr/>
          <a:lstStyle/>
          <a:p>
            <a:r>
              <a:rPr lang="en-US" dirty="0" smtClean="0"/>
              <a:t>Students choose which fibers (i.e. paper samples) to use in their formula</a:t>
            </a:r>
            <a:endParaRPr lang="en-US" dirty="0"/>
          </a:p>
        </p:txBody>
      </p:sp>
      <p:sp>
        <p:nvSpPr>
          <p:cNvPr id="5" name="Text Placeholder 4"/>
          <p:cNvSpPr>
            <a:spLocks noGrp="1"/>
          </p:cNvSpPr>
          <p:nvPr>
            <p:ph type="body" sz="quarter" idx="15"/>
          </p:nvPr>
        </p:nvSpPr>
        <p:spPr>
          <a:xfrm>
            <a:off x="838201" y="4051806"/>
            <a:ext cx="2819400" cy="1739394"/>
          </a:xfrm>
        </p:spPr>
        <p:txBody>
          <a:bodyPr/>
          <a:lstStyle/>
          <a:p>
            <a:r>
              <a:rPr lang="en-US" dirty="0" smtClean="0"/>
              <a:t>Represent the formula as a simple graph to show proportions</a:t>
            </a:r>
            <a:endParaRPr lang="en-US" dirty="0"/>
          </a:p>
        </p:txBody>
      </p:sp>
      <p:pic>
        <p:nvPicPr>
          <p:cNvPr id="6" name="Picture 5" descr="Blender-graph.jpg"/>
          <p:cNvPicPr>
            <a:picLocks noChangeAspect="1"/>
          </p:cNvPicPr>
          <p:nvPr/>
        </p:nvPicPr>
        <p:blipFill rotWithShape="1">
          <a:blip r:embed="rId2">
            <a:extLst>
              <a:ext uri="{28A0092B-C50C-407E-A947-70E740481C1C}">
                <a14:useLocalDpi xmlns:a14="http://schemas.microsoft.com/office/drawing/2010/main" val="0"/>
              </a:ext>
            </a:extLst>
          </a:blip>
          <a:srcRect l="4220"/>
          <a:stretch/>
        </p:blipFill>
        <p:spPr>
          <a:xfrm>
            <a:off x="3539412" y="1905000"/>
            <a:ext cx="5350588" cy="3200400"/>
          </a:xfrm>
          <a:prstGeom prst="rect">
            <a:avLst/>
          </a:prstGeom>
        </p:spPr>
      </p:pic>
    </p:spTree>
    <p:extLst>
      <p:ext uri="{BB962C8B-B14F-4D97-AF65-F5344CB8AC3E}">
        <p14:creationId xmlns:p14="http://schemas.microsoft.com/office/powerpoint/2010/main" val="369865572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Choose fibers</a:t>
            </a:r>
            <a:endParaRPr lang="en-US" dirty="0"/>
          </a:p>
        </p:txBody>
      </p:sp>
      <p:sp>
        <p:nvSpPr>
          <p:cNvPr id="3" name="Text Placeholder 2"/>
          <p:cNvSpPr>
            <a:spLocks noGrp="1"/>
          </p:cNvSpPr>
          <p:nvPr>
            <p:ph type="body" sz="quarter" idx="12"/>
          </p:nvPr>
        </p:nvSpPr>
        <p:spPr/>
        <p:txBody>
          <a:bodyPr/>
          <a:lstStyle/>
          <a:p>
            <a:endParaRPr lang="en-US"/>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pic>
        <p:nvPicPr>
          <p:cNvPr id="6" name="Picture 5" descr="IMG_665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1295400"/>
            <a:ext cx="6096000" cy="4572000"/>
          </a:xfrm>
          <a:prstGeom prst="rect">
            <a:avLst/>
          </a:prstGeom>
        </p:spPr>
      </p:pic>
    </p:spTree>
    <p:extLst>
      <p:ext uri="{BB962C8B-B14F-4D97-AF65-F5344CB8AC3E}">
        <p14:creationId xmlns:p14="http://schemas.microsoft.com/office/powerpoint/2010/main" val="411345511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Pack blender</a:t>
            </a:r>
            <a:endParaRPr lang="en-US" dirty="0"/>
          </a:p>
        </p:txBody>
      </p:sp>
      <p:pic>
        <p:nvPicPr>
          <p:cNvPr id="6" name="Picture 5" descr="IMG_6657.jpg"/>
          <p:cNvPicPr>
            <a:picLocks noChangeAspect="1"/>
          </p:cNvPicPr>
          <p:nvPr/>
        </p:nvPicPr>
        <p:blipFill rotWithShape="1">
          <a:blip r:embed="rId3">
            <a:extLst>
              <a:ext uri="{28A0092B-C50C-407E-A947-70E740481C1C}">
                <a14:useLocalDpi xmlns:a14="http://schemas.microsoft.com/office/drawing/2010/main" val="0"/>
              </a:ext>
            </a:extLst>
          </a:blip>
          <a:srcRect b="7222"/>
          <a:stretch/>
        </p:blipFill>
        <p:spPr>
          <a:xfrm>
            <a:off x="2324100" y="1066800"/>
            <a:ext cx="4229100" cy="5231592"/>
          </a:xfrm>
          <a:prstGeom prst="rect">
            <a:avLst/>
          </a:prstGeom>
        </p:spPr>
      </p:pic>
    </p:spTree>
    <p:extLst>
      <p:ext uri="{BB962C8B-B14F-4D97-AF65-F5344CB8AC3E}">
        <p14:creationId xmlns:p14="http://schemas.microsoft.com/office/powerpoint/2010/main" val="123751336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Blend to make pulp </a:t>
            </a:r>
            <a:endParaRPr lang="en-US" dirty="0"/>
          </a:p>
        </p:txBody>
      </p:sp>
      <p:pic>
        <p:nvPicPr>
          <p:cNvPr id="6" name="Picture 5" descr="IMG_665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295400"/>
            <a:ext cx="3714750" cy="4953000"/>
          </a:xfrm>
          <a:prstGeom prst="rect">
            <a:avLst/>
          </a:prstGeom>
        </p:spPr>
      </p:pic>
      <p:pic>
        <p:nvPicPr>
          <p:cNvPr id="7" name="Picture 6" descr="IMG_6660.jpg"/>
          <p:cNvPicPr>
            <a:picLocks noChangeAspect="1"/>
          </p:cNvPicPr>
          <p:nvPr/>
        </p:nvPicPr>
        <p:blipFill rotWithShape="1">
          <a:blip r:embed="rId4">
            <a:extLst>
              <a:ext uri="{28A0092B-C50C-407E-A947-70E740481C1C}">
                <a14:useLocalDpi xmlns:a14="http://schemas.microsoft.com/office/drawing/2010/main" val="0"/>
              </a:ext>
            </a:extLst>
          </a:blip>
          <a:srcRect t="25995"/>
          <a:stretch/>
        </p:blipFill>
        <p:spPr>
          <a:xfrm>
            <a:off x="4648200" y="1295400"/>
            <a:ext cx="3932626" cy="3880432"/>
          </a:xfrm>
          <a:prstGeom prst="rect">
            <a:avLst/>
          </a:prstGeom>
        </p:spPr>
      </p:pic>
    </p:spTree>
    <p:extLst>
      <p:ext uri="{BB962C8B-B14F-4D97-AF65-F5344CB8AC3E}">
        <p14:creationId xmlns:p14="http://schemas.microsoft.com/office/powerpoint/2010/main" val="36116357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Pour pulp into a tub </a:t>
            </a:r>
            <a:endParaRPr lang="en-US" dirty="0"/>
          </a:p>
        </p:txBody>
      </p:sp>
      <p:pic>
        <p:nvPicPr>
          <p:cNvPr id="6" name="IMG_6662.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rot="16200000">
            <a:off x="2743200" y="-52387"/>
            <a:ext cx="3857625" cy="6858000"/>
          </a:xfrm>
          <a:prstGeom prst="rect">
            <a:avLst/>
          </a:prstGeom>
        </p:spPr>
      </p:pic>
    </p:spTree>
    <p:extLst>
      <p:ext uri="{BB962C8B-B14F-4D97-AF65-F5344CB8AC3E}">
        <p14:creationId xmlns:p14="http://schemas.microsoft.com/office/powerpoint/2010/main" val="2504285229"/>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Dip screen in pulp tub</a:t>
            </a:r>
            <a:endParaRPr lang="en-US" dirty="0"/>
          </a:p>
        </p:txBody>
      </p:sp>
      <p:pic>
        <p:nvPicPr>
          <p:cNvPr id="6" name="IMG_6664.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rot="16200000">
            <a:off x="2667000" y="-176213"/>
            <a:ext cx="3857625" cy="6858000"/>
          </a:xfrm>
          <a:prstGeom prst="rect">
            <a:avLst/>
          </a:prstGeom>
        </p:spPr>
      </p:pic>
    </p:spTree>
    <p:extLst>
      <p:ext uri="{BB962C8B-B14F-4D97-AF65-F5344CB8AC3E}">
        <p14:creationId xmlns:p14="http://schemas.microsoft.com/office/powerpoint/2010/main" val="4234113406"/>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6. Place felt on top</a:t>
            </a:r>
            <a:endParaRPr lang="en-US" dirty="0"/>
          </a:p>
        </p:txBody>
      </p:sp>
      <p:sp>
        <p:nvSpPr>
          <p:cNvPr id="3" name="Text Placeholder 2"/>
          <p:cNvSpPr>
            <a:spLocks noGrp="1"/>
          </p:cNvSpPr>
          <p:nvPr>
            <p:ph type="body" sz="quarter" idx="12"/>
          </p:nvPr>
        </p:nvSpPr>
        <p:spPr/>
        <p:txBody>
          <a:bodyPr/>
          <a:lstStyle/>
          <a:p>
            <a:endParaRPr lang="en-US"/>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pic>
        <p:nvPicPr>
          <p:cNvPr id="7" name="Picture 6" descr="IMG_667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307432" y="383380"/>
            <a:ext cx="4700588" cy="6267450"/>
          </a:xfrm>
          <a:prstGeom prst="rect">
            <a:avLst/>
          </a:prstGeom>
        </p:spPr>
      </p:pic>
    </p:spTree>
    <p:extLst>
      <p:ext uri="{BB962C8B-B14F-4D97-AF65-F5344CB8AC3E}">
        <p14:creationId xmlns:p14="http://schemas.microsoft.com/office/powerpoint/2010/main" val="138874161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Remove water</a:t>
            </a:r>
            <a:endParaRPr lang="en-US" dirty="0"/>
          </a:p>
        </p:txBody>
      </p:sp>
      <p:sp>
        <p:nvSpPr>
          <p:cNvPr id="3" name="Text Placeholder 2"/>
          <p:cNvSpPr>
            <a:spLocks noGrp="1"/>
          </p:cNvSpPr>
          <p:nvPr>
            <p:ph type="body" sz="quarter" idx="12"/>
          </p:nvPr>
        </p:nvSpPr>
        <p:spPr/>
        <p:txBody>
          <a:bodyPr/>
          <a:lstStyle/>
          <a:p>
            <a:endParaRPr lang="en-US"/>
          </a:p>
        </p:txBody>
      </p:sp>
      <p:sp>
        <p:nvSpPr>
          <p:cNvPr id="4" name="Text Placeholder 3"/>
          <p:cNvSpPr>
            <a:spLocks noGrp="1"/>
          </p:cNvSpPr>
          <p:nvPr>
            <p:ph type="body" sz="quarter" idx="13"/>
          </p:nvPr>
        </p:nvSpPr>
        <p:spPr/>
        <p:txBody>
          <a:bodyPr/>
          <a:lstStyle/>
          <a:p>
            <a:endParaRPr lang="en-US" dirty="0"/>
          </a:p>
        </p:txBody>
      </p:sp>
      <p:sp>
        <p:nvSpPr>
          <p:cNvPr id="5" name="Text Placeholder 4"/>
          <p:cNvSpPr>
            <a:spLocks noGrp="1"/>
          </p:cNvSpPr>
          <p:nvPr>
            <p:ph type="body" sz="quarter" idx="15"/>
          </p:nvPr>
        </p:nvSpPr>
        <p:spPr/>
        <p:txBody>
          <a:bodyPr/>
          <a:lstStyle/>
          <a:p>
            <a:endParaRPr lang="en-US"/>
          </a:p>
        </p:txBody>
      </p:sp>
      <p:pic>
        <p:nvPicPr>
          <p:cNvPr id="6" name="Picture 5" descr="IMG_6679.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364316" y="522817"/>
            <a:ext cx="4635500" cy="6180667"/>
          </a:xfrm>
          <a:prstGeom prst="rect">
            <a:avLst/>
          </a:prstGeom>
        </p:spPr>
      </p:pic>
    </p:spTree>
    <p:extLst>
      <p:ext uri="{BB962C8B-B14F-4D97-AF65-F5344CB8AC3E}">
        <p14:creationId xmlns:p14="http://schemas.microsoft.com/office/powerpoint/2010/main" val="354146903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Expand the Loop through Creative Reuse</a:t>
            </a:r>
            <a:endParaRPr lang="en-US" dirty="0"/>
          </a:p>
        </p:txBody>
      </p:sp>
      <p:sp>
        <p:nvSpPr>
          <p:cNvPr id="3" name="Text Placeholder 2"/>
          <p:cNvSpPr>
            <a:spLocks noGrp="1"/>
          </p:cNvSpPr>
          <p:nvPr>
            <p:ph type="body" sz="quarter" idx="12"/>
          </p:nvPr>
        </p:nvSpPr>
        <p:spPr/>
        <p:txBody>
          <a:bodyPr/>
          <a:lstStyle/>
          <a:p>
            <a:endParaRPr lang="en-US" dirty="0"/>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pic>
        <p:nvPicPr>
          <p:cNvPr id="7" name="Picture 6" descr="unspecifie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1066800"/>
            <a:ext cx="7467600" cy="4978400"/>
          </a:xfrm>
          <a:prstGeom prst="rect">
            <a:avLst/>
          </a:prstGeom>
        </p:spPr>
      </p:pic>
    </p:spTree>
    <p:extLst>
      <p:ext uri="{BB962C8B-B14F-4D97-AF65-F5344CB8AC3E}">
        <p14:creationId xmlns:p14="http://schemas.microsoft.com/office/powerpoint/2010/main" val="247966412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8. Remove screen and dry</a:t>
            </a:r>
            <a:endParaRPr lang="en-US" dirty="0"/>
          </a:p>
        </p:txBody>
      </p:sp>
      <p:sp>
        <p:nvSpPr>
          <p:cNvPr id="3" name="Text Placeholder 2"/>
          <p:cNvSpPr>
            <a:spLocks noGrp="1"/>
          </p:cNvSpPr>
          <p:nvPr>
            <p:ph type="body" sz="quarter" idx="12"/>
          </p:nvPr>
        </p:nvSpPr>
        <p:spPr/>
        <p:txBody>
          <a:bodyPr/>
          <a:lstStyle/>
          <a:p>
            <a:endParaRPr lang="en-US"/>
          </a:p>
        </p:txBody>
      </p:sp>
      <p:sp>
        <p:nvSpPr>
          <p:cNvPr id="4" name="Text Placeholder 3"/>
          <p:cNvSpPr>
            <a:spLocks noGrp="1"/>
          </p:cNvSpPr>
          <p:nvPr>
            <p:ph type="body" sz="quarter" idx="13"/>
          </p:nvPr>
        </p:nvSpPr>
        <p:spPr/>
        <p:txBody>
          <a:bodyPr/>
          <a:lstStyle/>
          <a:p>
            <a:endParaRPr lang="en-US"/>
          </a:p>
        </p:txBody>
      </p:sp>
      <p:sp>
        <p:nvSpPr>
          <p:cNvPr id="5" name="Text Placeholder 4"/>
          <p:cNvSpPr>
            <a:spLocks noGrp="1"/>
          </p:cNvSpPr>
          <p:nvPr>
            <p:ph type="body" sz="quarter" idx="15"/>
          </p:nvPr>
        </p:nvSpPr>
        <p:spPr/>
        <p:txBody>
          <a:bodyPr/>
          <a:lstStyle/>
          <a:p>
            <a:endParaRPr lang="en-US"/>
          </a:p>
        </p:txBody>
      </p:sp>
      <p:pic>
        <p:nvPicPr>
          <p:cNvPr id="6" name="Picture 5" descr="IMG_6684.jpg"/>
          <p:cNvPicPr>
            <a:picLocks noChangeAspect="1"/>
          </p:cNvPicPr>
          <p:nvPr/>
        </p:nvPicPr>
        <p:blipFill rotWithShape="1">
          <a:blip r:embed="rId3">
            <a:extLst>
              <a:ext uri="{28A0092B-C50C-407E-A947-70E740481C1C}">
                <a14:useLocalDpi xmlns:a14="http://schemas.microsoft.com/office/drawing/2010/main" val="0"/>
              </a:ext>
            </a:extLst>
          </a:blip>
          <a:srcRect r="14382"/>
          <a:stretch/>
        </p:blipFill>
        <p:spPr>
          <a:xfrm>
            <a:off x="457200" y="1447801"/>
            <a:ext cx="4571999" cy="4005014"/>
          </a:xfrm>
          <a:prstGeom prst="rect">
            <a:avLst/>
          </a:prstGeom>
        </p:spPr>
      </p:pic>
      <p:pic>
        <p:nvPicPr>
          <p:cNvPr id="7" name="Picture 6" descr="IMG_6697.jpg"/>
          <p:cNvPicPr>
            <a:picLocks noChangeAspect="1"/>
          </p:cNvPicPr>
          <p:nvPr/>
        </p:nvPicPr>
        <p:blipFill rotWithShape="1">
          <a:blip r:embed="rId4">
            <a:extLst>
              <a:ext uri="{28A0092B-C50C-407E-A947-70E740481C1C}">
                <a14:useLocalDpi xmlns:a14="http://schemas.microsoft.com/office/drawing/2010/main" val="0"/>
              </a:ext>
            </a:extLst>
          </a:blip>
          <a:srcRect t="8455" b="5410"/>
          <a:stretch/>
        </p:blipFill>
        <p:spPr>
          <a:xfrm>
            <a:off x="5257800" y="1447800"/>
            <a:ext cx="3429000" cy="3938099"/>
          </a:xfrm>
          <a:prstGeom prst="rect">
            <a:avLst/>
          </a:prstGeom>
        </p:spPr>
      </p:pic>
    </p:spTree>
    <p:extLst>
      <p:ext uri="{BB962C8B-B14F-4D97-AF65-F5344CB8AC3E}">
        <p14:creationId xmlns:p14="http://schemas.microsoft.com/office/powerpoint/2010/main" val="196959821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chor="t">
            <a:noAutofit/>
          </a:bodyPr>
          <a:lstStyle/>
          <a:p>
            <a:r>
              <a:rPr lang="x-none" dirty="0"/>
              <a:t>Creative Reuse Definit</a:t>
            </a:r>
            <a:r>
              <a:rPr lang="en-US" dirty="0" err="1"/>
              <a:t>i</a:t>
            </a:r>
            <a:r>
              <a:rPr lang="x-none" dirty="0"/>
              <a:t>on</a:t>
            </a:r>
          </a:p>
        </p:txBody>
      </p:sp>
      <p:sp>
        <p:nvSpPr>
          <p:cNvPr id="3" name="Text Placeholder 2"/>
          <p:cNvSpPr>
            <a:spLocks noGrp="1"/>
          </p:cNvSpPr>
          <p:nvPr>
            <p:ph type="body" sz="quarter" idx="12"/>
          </p:nvPr>
        </p:nvSpPr>
        <p:spPr>
          <a:xfrm>
            <a:off x="400050" y="1285875"/>
            <a:ext cx="8248650" cy="3128015"/>
          </a:xfrm>
        </p:spPr>
        <p:txBody>
          <a:bodyPr vert="horz" anchor="t"/>
          <a:lstStyle/>
          <a:p>
            <a:pPr algn="l" rtl="0"/>
            <a:r>
              <a:rPr lang="x-none" sz="3200" kern="1200" dirty="0">
                <a:solidFill>
                  <a:schemeClr val="tx1"/>
                </a:solidFill>
                <a:latin typeface="Calibri"/>
              </a:rPr>
              <a:t>Also known as upcycling or repurposing, is when the addition of creativity to an already manufactured item brings a new function. </a:t>
            </a:r>
          </a:p>
          <a:p>
            <a:pPr algn="l" rtl="0"/>
            <a:endParaRPr lang="x-none" sz="3200" kern="1200" dirty="0">
              <a:solidFill>
                <a:schemeClr val="tx1"/>
              </a:solidFill>
              <a:latin typeface="Calibri"/>
            </a:endParaRPr>
          </a:p>
          <a:p>
            <a:pPr algn="l" rtl="0"/>
            <a:r>
              <a:rPr lang="x-none" sz="3200" kern="1200" dirty="0">
                <a:solidFill>
                  <a:schemeClr val="tx1"/>
                </a:solidFill>
                <a:latin typeface="Calibri"/>
              </a:rPr>
              <a:t>A CD jewel case can become a bird feeder, wine corks turned into a cork board, a t-shirt transformed into a rug.*</a:t>
            </a:r>
          </a:p>
          <a:p>
            <a:pPr algn="l" rtl="0"/>
            <a:endParaRPr lang="x-none" sz="3200" kern="1200" dirty="0"/>
          </a:p>
        </p:txBody>
      </p:sp>
      <p:sp>
        <p:nvSpPr>
          <p:cNvPr id="5" name="Text Placeholder 4"/>
          <p:cNvSpPr>
            <a:spLocks noGrp="1"/>
          </p:cNvSpPr>
          <p:nvPr>
            <p:ph type="body" sz="quarter" idx="15"/>
          </p:nvPr>
        </p:nvSpPr>
        <p:spPr>
          <a:xfrm>
            <a:off x="133350" y="6210300"/>
            <a:ext cx="6801058" cy="977394"/>
          </a:xfrm>
        </p:spPr>
        <p:txBody>
          <a:bodyPr vert="horz" anchor="t"/>
          <a:lstStyle/>
          <a:p>
            <a:pPr marL="0" indent="0">
              <a:buNone/>
            </a:pPr>
            <a:r>
              <a:rPr lang="x-none" sz="2000" dirty="0">
                <a:solidFill>
                  <a:schemeClr val="tx1"/>
                </a:solidFill>
              </a:rPr>
              <a:t>*Definition courtesy of </a:t>
            </a:r>
            <a:r>
              <a:rPr lang="x-none" sz="2000" dirty="0">
                <a:solidFill>
                  <a:schemeClr val="tx1"/>
                </a:solidFill>
                <a:hlinkClick r:id="rId3"/>
              </a:rPr>
              <a:t>The Reuse Alliance</a:t>
            </a:r>
          </a:p>
        </p:txBody>
      </p:sp>
    </p:spTree>
    <p:extLst>
      <p:ext uri="{BB962C8B-B14F-4D97-AF65-F5344CB8AC3E}">
        <p14:creationId xmlns:p14="http://schemas.microsoft.com/office/powerpoint/2010/main" val="103970806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unspecified.jpg"/>
          <p:cNvPicPr>
            <a:picLocks noChangeAspect="1"/>
          </p:cNvPicPr>
          <p:nvPr/>
        </p:nvPicPr>
        <p:blipFill rotWithShape="1">
          <a:blip r:embed="rId3">
            <a:extLst>
              <a:ext uri="{28A0092B-C50C-407E-A947-70E740481C1C}">
                <a14:useLocalDpi xmlns:a14="http://schemas.microsoft.com/office/drawing/2010/main" val="0"/>
              </a:ext>
            </a:extLst>
          </a:blip>
          <a:srcRect b="34260"/>
          <a:stretch/>
        </p:blipFill>
        <p:spPr>
          <a:xfrm>
            <a:off x="1905000" y="1130350"/>
            <a:ext cx="5665100" cy="4965650"/>
          </a:xfrm>
          <a:prstGeom prst="rect">
            <a:avLst/>
          </a:prstGeom>
        </p:spPr>
      </p:pic>
    </p:spTree>
    <p:extLst>
      <p:ext uri="{BB962C8B-B14F-4D97-AF65-F5344CB8AC3E}">
        <p14:creationId xmlns:p14="http://schemas.microsoft.com/office/powerpoint/2010/main" val="121262377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unspecifie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1219200"/>
            <a:ext cx="6400800" cy="4800600"/>
          </a:xfrm>
          <a:prstGeom prst="rect">
            <a:avLst/>
          </a:prstGeom>
        </p:spPr>
      </p:pic>
    </p:spTree>
    <p:extLst>
      <p:ext uri="{BB962C8B-B14F-4D97-AF65-F5344CB8AC3E}">
        <p14:creationId xmlns:p14="http://schemas.microsoft.com/office/powerpoint/2010/main" val="405344673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rot="16200000">
            <a:off x="2381494" y="558620"/>
            <a:ext cx="4657550" cy="6067736"/>
          </a:xfrm>
          <a:prstGeom prst="rect">
            <a:avLst/>
          </a:prstGeom>
        </p:spPr>
      </p:pic>
    </p:spTree>
    <p:extLst>
      <p:ext uri="{BB962C8B-B14F-4D97-AF65-F5344CB8AC3E}">
        <p14:creationId xmlns:p14="http://schemas.microsoft.com/office/powerpoint/2010/main" val="350462442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066800" y="1607514"/>
            <a:ext cx="7197966" cy="4259886"/>
          </a:xfrm>
          <a:prstGeom prst="rect">
            <a:avLst/>
          </a:prstGeom>
        </p:spPr>
      </p:pic>
    </p:spTree>
    <p:extLst>
      <p:ext uri="{BB962C8B-B14F-4D97-AF65-F5344CB8AC3E}">
        <p14:creationId xmlns:p14="http://schemas.microsoft.com/office/powerpoint/2010/main" val="110779270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228725" y="1443270"/>
            <a:ext cx="6424143" cy="4454293"/>
          </a:xfrm>
          <a:prstGeom prst="rect">
            <a:avLst/>
          </a:prstGeom>
        </p:spPr>
      </p:pic>
    </p:spTree>
    <p:extLst>
      <p:ext uri="{BB962C8B-B14F-4D97-AF65-F5344CB8AC3E}">
        <p14:creationId xmlns:p14="http://schemas.microsoft.com/office/powerpoint/2010/main" val="127459996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gr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248913"/>
            <a:ext cx="6441776" cy="4286710"/>
          </a:xfrm>
          <a:prstGeom prst="rect">
            <a:avLst/>
          </a:prstGeom>
        </p:spPr>
      </p:pic>
    </p:spTree>
    <p:extLst>
      <p:ext uri="{BB962C8B-B14F-4D97-AF65-F5344CB8AC3E}">
        <p14:creationId xmlns:p14="http://schemas.microsoft.com/office/powerpoint/2010/main" val="359711500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10198</TotalTime>
  <Words>1312</Words>
  <Application>Microsoft Macintosh PowerPoint</Application>
  <PresentationFormat>On-screen Show (4:3)</PresentationFormat>
  <Paragraphs>157</Paragraphs>
  <Slides>20</Slides>
  <Notes>17</Notes>
  <HiddenSlides>0</HiddenSlides>
  <MMClips>2</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simple-light</vt:lpstr>
      <vt:lpstr>PowerPoint Presentation</vt:lpstr>
      <vt:lpstr>Expand the Loop through Creative Reuse</vt:lpstr>
      <vt:lpstr>Creative Reuse Definition</vt:lpstr>
      <vt:lpstr>PowerPoint Presentation</vt:lpstr>
      <vt:lpstr>PowerPoint Presentation</vt:lpstr>
      <vt:lpstr>PowerPoint Presentation</vt:lpstr>
      <vt:lpstr>PowerPoint Presentation</vt:lpstr>
      <vt:lpstr>PowerPoint Presentation</vt:lpstr>
      <vt:lpstr>PowerPoint Presentation</vt:lpstr>
      <vt:lpstr>The Creative Reuse Lens</vt:lpstr>
      <vt:lpstr>Transforming Fibers</vt:lpstr>
      <vt:lpstr>Recycled Papermaking</vt:lpstr>
      <vt:lpstr>1. Choose fibers</vt:lpstr>
      <vt:lpstr>2. Pack blender</vt:lpstr>
      <vt:lpstr>3. Blend to make pulp </vt:lpstr>
      <vt:lpstr>4. Pour pulp into a tub </vt:lpstr>
      <vt:lpstr>5. Dip screen in pulp tub</vt:lpstr>
      <vt:lpstr>6. Place felt on top</vt:lpstr>
      <vt:lpstr>7. Remove water</vt:lpstr>
      <vt:lpstr>8. Remove screen and dry</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Module2 Template</dc:title>
  <dc:subject/>
  <dc:creator/>
  <cp:keywords/>
  <dc:description/>
  <cp:lastModifiedBy>Allison Poklemba</cp:lastModifiedBy>
  <cp:revision>119</cp:revision>
  <cp:lastPrinted>2015-02-09T22:43:56Z</cp:lastPrinted>
  <dcterms:modified xsi:type="dcterms:W3CDTF">2017-02-09T18:58:19Z</dcterms:modified>
  <cp:category/>
</cp:coreProperties>
</file>