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16"/>
  </p:notesMasterIdLst>
  <p:sldIdLst>
    <p:sldId id="343" r:id="rId2"/>
    <p:sldId id="419" r:id="rId3"/>
    <p:sldId id="420" r:id="rId4"/>
    <p:sldId id="424" r:id="rId5"/>
    <p:sldId id="422" r:id="rId6"/>
    <p:sldId id="425" r:id="rId7"/>
    <p:sldId id="423" r:id="rId8"/>
    <p:sldId id="421" r:id="rId9"/>
    <p:sldId id="426" r:id="rId10"/>
    <p:sldId id="438" r:id="rId11"/>
    <p:sldId id="393" r:id="rId12"/>
    <p:sldId id="380" r:id="rId13"/>
    <p:sldId id="440" r:id="rId14"/>
    <p:sldId id="348" r:id="rId15"/>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449" autoAdjust="0"/>
    <p:restoredTop sz="78391" autoAdjust="0"/>
  </p:normalViewPr>
  <p:slideViewPr>
    <p:cSldViewPr>
      <p:cViewPr>
        <p:scale>
          <a:sx n="99" d="100"/>
          <a:sy n="99" d="100"/>
        </p:scale>
        <p:origin x="-400" y="-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85" d="100"/>
        <a:sy n="85"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evideo.com/academy" TargetMode="External"/><Relationship Id="rId4" Type="http://schemas.openxmlformats.org/officeDocument/2006/relationships/hyperlink" Target="https://play.google.com/store/apps/details?id=com.wevideo.mobile.android" TargetMode="External"/><Relationship Id="rId5" Type="http://schemas.openxmlformats.org/officeDocument/2006/relationships/hyperlink" Target="https://help.apple.com/imovie/ipad/2.2/" TargetMode="External"/><Relationship Id="rId6" Type="http://schemas.openxmlformats.org/officeDocument/2006/relationships/hyperlink" Target="https://iteachwithipads.net/2013/06/17/using-imovie-in-the-classroom/" TargetMode="External"/><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 different colors of paper pulp</a:t>
            </a:r>
            <a:r>
              <a:rPr lang="en-US" baseline="0" dirty="0" smtClean="0"/>
              <a:t> to paint with by using colorful paper scraps (construction paper works great) as the base for your pulp. After blending, strain out excess water to create a concentrated pulp. This is then applied to a base, still wet piece of paper in small bits to create a design. Students can experiment with color mixing by blended samples of colored pulps to see what color they will create.</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346249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design</a:t>
            </a:r>
            <a:r>
              <a:rPr lang="en-US" baseline="0" dirty="0" smtClean="0"/>
              <a:t> is complete, place the screen over the paper again and use the sponge to soak up extra water.</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4258105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the original selection of paper samples on hand for creative reuse. Text and other features from paper products can be torn off or cut out and pressed right into wet pulp to make exciting design elements!</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555752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Press pulp</a:t>
            </a:r>
            <a:r>
              <a:rPr lang="en-US" baseline="0" dirty="0" smtClean="0"/>
              <a:t> into the cookies cutters to use them as a mold. Carefully lift it off the paper base and a perfect shape is left behind.</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92564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Revisit graphic organizer to choose transparent papers</a:t>
            </a:r>
            <a:r>
              <a:rPr lang="en-US" baseline="0" dirty="0" smtClean="0"/>
              <a:t> to use.</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066951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Demonstrate understanding through creating a video presentation on iMovie (</a:t>
            </a:r>
            <a:r>
              <a:rPr lang="en-US" sz="1200" kern="1200" dirty="0" err="1" smtClean="0">
                <a:solidFill>
                  <a:schemeClr val="tx1"/>
                </a:solidFill>
                <a:effectLst/>
                <a:latin typeface="+mn-lt"/>
                <a:ea typeface="+mn-ea"/>
                <a:cs typeface="+mn-cs"/>
              </a:rPr>
              <a:t>iPad</a:t>
            </a:r>
            <a:r>
              <a:rPr lang="en-US" sz="1200" kern="1200" dirty="0" smtClean="0">
                <a:solidFill>
                  <a:schemeClr val="tx1"/>
                </a:solidFill>
                <a:effectLst/>
                <a:latin typeface="+mn-lt"/>
                <a:ea typeface="+mn-ea"/>
                <a:cs typeface="+mn-cs"/>
              </a:rPr>
              <a:t>) or Video Editor aka We Video (android). </a:t>
            </a:r>
          </a:p>
          <a:p>
            <a:r>
              <a:rPr lang="en-US" sz="1200" kern="1200" dirty="0" smtClean="0">
                <a:solidFill>
                  <a:schemeClr val="tx1"/>
                </a:solidFill>
                <a:effectLst/>
                <a:latin typeface="+mn-lt"/>
                <a:ea typeface="+mn-ea"/>
                <a:cs typeface="+mn-cs"/>
              </a:rPr>
              <a:t>In small groups, create a short movie for the class. </a:t>
            </a:r>
          </a:p>
          <a:p>
            <a:r>
              <a:rPr lang="en-US" sz="1200" kern="1200" dirty="0" smtClean="0">
                <a:solidFill>
                  <a:schemeClr val="tx1"/>
                </a:solidFill>
                <a:effectLst/>
                <a:latin typeface="+mn-lt"/>
                <a:ea typeface="+mn-ea"/>
                <a:cs typeface="+mn-cs"/>
              </a:rPr>
              <a:t>How to from Android: </a:t>
            </a:r>
            <a:r>
              <a:rPr lang="en-US" sz="1200" u="sng" kern="1200" dirty="0" smtClean="0">
                <a:solidFill>
                  <a:schemeClr val="tx1"/>
                </a:solidFill>
                <a:effectLst/>
                <a:latin typeface="+mn-lt"/>
                <a:ea typeface="+mn-ea"/>
                <a:cs typeface="+mn-cs"/>
                <a:hlinkClick r:id="rId3"/>
              </a:rPr>
              <a:t>https://www.wevideo.com/academy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Trailer about we video:  </a:t>
            </a:r>
            <a:r>
              <a:rPr lang="en-US" sz="1200" u="sng" kern="1200" dirty="0" smtClean="0">
                <a:solidFill>
                  <a:schemeClr val="tx1"/>
                </a:solidFill>
                <a:effectLst/>
                <a:latin typeface="+mn-lt"/>
                <a:ea typeface="+mn-ea"/>
                <a:cs typeface="+mn-cs"/>
                <a:hlinkClick r:id="rId4"/>
              </a:rPr>
              <a:t>https://play.google.com/store/apps/details?id=com.wevideo.mobile.android</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How to from apple: </a:t>
            </a:r>
            <a:r>
              <a:rPr lang="en-US" sz="1200" u="sng" kern="1200" dirty="0" smtClean="0">
                <a:solidFill>
                  <a:schemeClr val="tx1"/>
                </a:solidFill>
                <a:effectLst/>
                <a:latin typeface="+mn-lt"/>
                <a:ea typeface="+mn-ea"/>
                <a:cs typeface="+mn-cs"/>
                <a:hlinkClick r:id="rId5"/>
              </a:rPr>
              <a:t>https://help.apple.com/imovie/ipad/2.2/</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 to from a teacher: </a:t>
            </a:r>
            <a:r>
              <a:rPr lang="en-US" sz="1200" u="sng" kern="1200" dirty="0" smtClean="0">
                <a:solidFill>
                  <a:schemeClr val="tx1"/>
                </a:solidFill>
                <a:effectLst/>
                <a:latin typeface="+mn-lt"/>
                <a:ea typeface="+mn-ea"/>
                <a:cs typeface="+mn-cs"/>
                <a:hlinkClick r:id="rId6"/>
              </a:rPr>
              <a:t>https://iteachwithipads.net/2013/06/17/using-imovie-in-the-classroom/</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Have students take photos or video on the tablet as they are working on their paper project.</a:t>
            </a:r>
          </a:p>
          <a:p>
            <a:r>
              <a:rPr lang="en-US" sz="1200" kern="1200" dirty="0" smtClean="0">
                <a:solidFill>
                  <a:schemeClr val="tx1"/>
                </a:solidFill>
                <a:effectLst/>
                <a:latin typeface="+mn-lt"/>
                <a:ea typeface="+mn-ea"/>
                <a:cs typeface="+mn-cs"/>
              </a:rPr>
              <a:t>Have students click and drag images as directed in app. Have students focus on telling the story of paper and showing how they decided to create an image.</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600863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this link to view a sample iMovie Trailer creating during a module piloting</a:t>
            </a:r>
            <a:r>
              <a:rPr lang="en-US" baseline="0" dirty="0" smtClean="0"/>
              <a:t> workshop: https://</a:t>
            </a:r>
            <a:r>
              <a:rPr lang="en-US" baseline="0" dirty="0" err="1" smtClean="0"/>
              <a:t>drive.google.com</a:t>
            </a:r>
            <a:r>
              <a:rPr lang="en-US" baseline="0" dirty="0" smtClean="0"/>
              <a:t>/file/d/0B3t1l-cJ-FW1QmNQdVRmWTB5bGM/view</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837869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06B5F61-D405-5D48-A94A-B9754CCF9CB5}" type="datetimeFigureOut">
              <a:rPr lang="en-US" smtClean="0"/>
              <a:t>2/9/17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77DC689-A09F-954D-B6F5-C0CF291B4363}" type="slidenum">
              <a:rPr lang="en-US" smtClean="0"/>
              <a:t>‹#›</a:t>
            </a:fld>
            <a:endParaRPr lang="en-US"/>
          </a:p>
        </p:txBody>
      </p:sp>
    </p:spTree>
    <p:extLst>
      <p:ext uri="{BB962C8B-B14F-4D97-AF65-F5344CB8AC3E}">
        <p14:creationId xmlns:p14="http://schemas.microsoft.com/office/powerpoint/2010/main" val="36734632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8"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extLst>
              <a:ext uri="{28A0092B-C50C-407E-A947-70E740481C1C}">
                <a14:useLocalDpi xmlns:a14="http://schemas.microsoft.com/office/drawing/2010/main"/>
              </a:ext>
            </a:extLst>
          </a:blip>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9" r:id="rId6"/>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creec.org/" TargetMode="External"/><Relationship Id="rId3"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 Id="rId3" Type="http://schemas.openxmlformats.org/officeDocument/2006/relationships/image" Target="../media/image16.jpeg"/></Relationships>
</file>

<file path=ppt/slides/_rels/slide13.xml.rels><?xml version="1.0" encoding="UTF-8" standalone="yes"?>
<Relationships xmlns="http://schemas.openxmlformats.org/package/2006/relationships"><Relationship Id="rId9" Type="http://schemas.openxmlformats.org/officeDocument/2006/relationships/hyperlink" Target="http://www.fabmo.org/fabmo/Home.html" TargetMode="External"/><Relationship Id="rId20" Type="http://schemas.openxmlformats.org/officeDocument/2006/relationships/hyperlink" Target="http://createstudiofun.com/" TargetMode="External"/><Relationship Id="rId10" Type="http://schemas.openxmlformats.org/officeDocument/2006/relationships/hyperlink" Target="http://creativereuse.org/" TargetMode="External"/><Relationship Id="rId11" Type="http://schemas.openxmlformats.org/officeDocument/2006/relationships/hyperlink" Target="http://childcreativitylab.org/" TargetMode="External"/><Relationship Id="rId12" Type="http://schemas.openxmlformats.org/officeDocument/2006/relationships/hyperlink" Target="http://www.remainderspas.org/" TargetMode="External"/><Relationship Id="rId13" Type="http://schemas.openxmlformats.org/officeDocument/2006/relationships/hyperlink" Target="http://www.raft.net/" TargetMode="External"/><Relationship Id="rId14" Type="http://schemas.openxmlformats.org/officeDocument/2006/relationships/hyperlink" Target="http://riversidearts.wix.com/reuseexchange" TargetMode="External"/><Relationship Id="rId15" Type="http://schemas.openxmlformats.org/officeDocument/2006/relationships/hyperlink" Target="http://www.recreate.org/" TargetMode="External"/><Relationship Id="rId16" Type="http://schemas.openxmlformats.org/officeDocument/2006/relationships/hyperlink" Target="http://www.raftsac.org/" TargetMode="External"/><Relationship Id="rId17" Type="http://schemas.openxmlformats.org/officeDocument/2006/relationships/hyperlink" Target="http://artformsandiego.org/" TargetMode="External"/><Relationship Id="rId18" Type="http://schemas.openxmlformats.org/officeDocument/2006/relationships/hyperlink" Target="http://www.scrap-sf.org/" TargetMode="External"/><Relationship Id="rId19" Type="http://schemas.openxmlformats.org/officeDocument/2006/relationships/hyperlink" Target="http://www.exploreecology.org/art-from-scrap-santa-barbara.php" TargetMode="External"/><Relationship Id="rId1" Type="http://schemas.openxmlformats.org/officeDocument/2006/relationships/slideLayout" Target="../slideLayouts/slideLayout6.xml"/><Relationship Id="rId2" Type="http://schemas.openxmlformats.org/officeDocument/2006/relationships/image" Target="../media/image17.jpg"/><Relationship Id="rId3" Type="http://schemas.openxmlformats.org/officeDocument/2006/relationships/hyperlink" Target="http://www.lancastercreativereuse.org/directory-creative-reuse-centers.html" TargetMode="External"/><Relationship Id="rId4" Type="http://schemas.openxmlformats.org/officeDocument/2006/relationships/hyperlink" Target="http://www.scraphumboldt.org/" TargetMode="External"/><Relationship Id="rId5" Type="http://schemas.openxmlformats.org/officeDocument/2006/relationships/hyperlink" Target="http://www.scrapgallery.org/" TargetMode="External"/><Relationship Id="rId6" Type="http://schemas.openxmlformats.org/officeDocument/2006/relationships/hyperlink" Target="http://thelongbeachdepot.org/" TargetMode="External"/><Relationship Id="rId7" Type="http://schemas.openxmlformats.org/officeDocument/2006/relationships/hyperlink" Target="http://rediscovercenter.org/" TargetMode="External"/><Relationship Id="rId8" Type="http://schemas.openxmlformats.org/officeDocument/2006/relationships/hyperlink" Target="http://www.t4t.or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hyperlink" Target="https://drive.google.com/file/d/0B3t1l-cJ-FW1QmNQdVRmWTB5bGM/view?usp=sharing" TargetMode="External"/><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4467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Developed By:</a:t>
            </a:r>
            <a:endParaRPr lang="en-US" dirty="0"/>
          </a:p>
        </p:txBody>
      </p:sp>
      <p:sp>
        <p:nvSpPr>
          <p:cNvPr id="6" name="Text Placeholder 2"/>
          <p:cNvSpPr>
            <a:spLocks noGrp="1"/>
          </p:cNvSpPr>
          <p:nvPr>
            <p:ph type="body" sz="quarter" idx="12"/>
          </p:nvPr>
        </p:nvSpPr>
        <p:spPr>
          <a:xfrm>
            <a:off x="1371599" y="1524000"/>
            <a:ext cx="6801057" cy="1676400"/>
          </a:xfrm>
        </p:spPr>
        <p:txBody>
          <a:bodyPr vert="horz" anchor="t"/>
          <a:lstStyle/>
          <a:p>
            <a:r>
              <a:rPr lang="x-none" sz="2200" dirty="0"/>
              <a:t>North Coast CREEC Coordinator</a:t>
            </a:r>
          </a:p>
          <a:p>
            <a:r>
              <a:rPr lang="x-none" sz="2200" i="1" dirty="0"/>
              <a:t>North Coast CREEC (CA Regional Environmental Education Community) Network</a:t>
            </a:r>
          </a:p>
          <a:p>
            <a:r>
              <a:rPr lang="x-none" b="1" dirty="0">
                <a:solidFill>
                  <a:srgbClr val="FF0000"/>
                </a:solidFill>
              </a:rPr>
              <a:t>creec.org</a:t>
            </a:r>
          </a:p>
        </p:txBody>
      </p:sp>
      <p:sp>
        <p:nvSpPr>
          <p:cNvPr id="7" name="Text Placeholder 3"/>
          <p:cNvSpPr>
            <a:spLocks noGrp="1"/>
          </p:cNvSpPr>
          <p:nvPr>
            <p:ph type="body" sz="quarter" idx="13"/>
          </p:nvPr>
        </p:nvSpPr>
        <p:spPr>
          <a:xfrm>
            <a:off x="1371600" y="1066800"/>
            <a:ext cx="6801057" cy="542686"/>
          </a:xfrm>
        </p:spPr>
        <p:txBody>
          <a:bodyPr/>
          <a:lstStyle/>
          <a:p>
            <a:r>
              <a:rPr lang="en-US" dirty="0"/>
              <a:t>Allison Poklemba</a:t>
            </a:r>
          </a:p>
        </p:txBody>
      </p:sp>
      <p:sp>
        <p:nvSpPr>
          <p:cNvPr id="14" name="Text Placeholder 3"/>
          <p:cNvSpPr>
            <a:spLocks noGrp="1"/>
          </p:cNvSpPr>
          <p:nvPr>
            <p:ph type="body" sz="quarter" idx="13"/>
          </p:nvPr>
        </p:nvSpPr>
        <p:spPr>
          <a:xfrm>
            <a:off x="1371600" y="4495800"/>
            <a:ext cx="6801057" cy="542686"/>
          </a:xfrm>
        </p:spPr>
        <p:txBody>
          <a:bodyPr vert="horz" anchor="t"/>
          <a:lstStyle/>
          <a:p>
            <a:r>
              <a:rPr lang="x-none" dirty="0"/>
              <a:t>Tibora Girczyc-Blum</a:t>
            </a:r>
          </a:p>
        </p:txBody>
      </p:sp>
      <p:sp>
        <p:nvSpPr>
          <p:cNvPr id="15" name="Text Placeholder 2"/>
          <p:cNvSpPr>
            <a:spLocks noGrp="1"/>
          </p:cNvSpPr>
          <p:nvPr>
            <p:ph type="body" sz="quarter" idx="12"/>
          </p:nvPr>
        </p:nvSpPr>
        <p:spPr>
          <a:xfrm>
            <a:off x="1371600" y="5029200"/>
            <a:ext cx="6801057" cy="1676400"/>
          </a:xfrm>
        </p:spPr>
        <p:txBody>
          <a:bodyPr vert="horz" anchor="t"/>
          <a:lstStyle/>
          <a:p>
            <a:r>
              <a:rPr lang="x-none" sz="2200" dirty="0"/>
              <a:t>Arts Educator &amp; Consultant</a:t>
            </a:r>
          </a:p>
          <a:p>
            <a:r>
              <a:rPr lang="x-none" sz="2200" i="1" dirty="0"/>
              <a:t>SCRAP USA Special Projects Coordinator</a:t>
            </a:r>
            <a:endParaRPr lang="x-none" sz="2200" i="1" dirty="0">
              <a:solidFill>
                <a:schemeClr val="tx1"/>
              </a:solidFill>
            </a:endParaRPr>
          </a:p>
          <a:p>
            <a:r>
              <a:rPr lang="x-none" sz="2200" i="1" dirty="0"/>
              <a:t>Founder of SCRAP Humboldt</a:t>
            </a:r>
            <a:endParaRPr lang="x-none" sz="2200" i="1" dirty="0">
              <a:solidFill>
                <a:schemeClr val="tx1"/>
              </a:solidFill>
            </a:endParaRPr>
          </a:p>
          <a:p>
            <a:r>
              <a:rPr lang="x-none" b="1" dirty="0">
                <a:solidFill>
                  <a:srgbClr val="FF0000"/>
                </a:solidFill>
              </a:rPr>
              <a:t>scraphumboldt.org</a:t>
            </a:r>
          </a:p>
        </p:txBody>
      </p:sp>
      <p:sp>
        <p:nvSpPr>
          <p:cNvPr id="8" name="Text Placeholder 3"/>
          <p:cNvSpPr>
            <a:spLocks noGrp="1"/>
          </p:cNvSpPr>
          <p:nvPr>
            <p:ph type="body" sz="quarter" idx="13"/>
          </p:nvPr>
        </p:nvSpPr>
        <p:spPr>
          <a:xfrm>
            <a:off x="1371600" y="3124200"/>
            <a:ext cx="6801057" cy="542686"/>
          </a:xfrm>
        </p:spPr>
        <p:txBody>
          <a:bodyPr vert="horz" anchor="t"/>
          <a:lstStyle/>
          <a:p>
            <a:r>
              <a:rPr lang="x-none" dirty="0"/>
              <a:t>Stacy Young</a:t>
            </a:r>
          </a:p>
        </p:txBody>
      </p:sp>
      <p:sp>
        <p:nvSpPr>
          <p:cNvPr id="9" name="Text Placeholder 2"/>
          <p:cNvSpPr>
            <a:spLocks noGrp="1"/>
          </p:cNvSpPr>
          <p:nvPr>
            <p:ph type="body" sz="quarter" idx="12"/>
          </p:nvPr>
        </p:nvSpPr>
        <p:spPr>
          <a:xfrm>
            <a:off x="1371600" y="3657600"/>
            <a:ext cx="6801057" cy="990600"/>
          </a:xfrm>
        </p:spPr>
        <p:txBody>
          <a:bodyPr vert="horz" anchor="t"/>
          <a:lstStyle/>
          <a:p>
            <a:r>
              <a:rPr lang="en-US" sz="2200" dirty="0"/>
              <a:t>Regional Arts Lead</a:t>
            </a:r>
            <a:endParaRPr lang="x-none" sz="2200" dirty="0"/>
          </a:p>
          <a:p>
            <a:r>
              <a:rPr lang="en-US" sz="2200" i="1" dirty="0"/>
              <a:t>Humboldt County Office of Education</a:t>
            </a:r>
            <a:endParaRPr lang="x-none" sz="2200" i="1" dirty="0"/>
          </a:p>
        </p:txBody>
      </p:sp>
    </p:spTree>
    <p:extLst>
      <p:ext uri="{BB962C8B-B14F-4D97-AF65-F5344CB8AC3E}">
        <p14:creationId xmlns:p14="http://schemas.microsoft.com/office/powerpoint/2010/main" val="2180898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CREEC Network</a:t>
            </a:r>
            <a:endParaRPr lang="en-US" dirty="0"/>
          </a:p>
        </p:txBody>
      </p:sp>
      <p:sp>
        <p:nvSpPr>
          <p:cNvPr id="3" name="Text Placeholder 2"/>
          <p:cNvSpPr>
            <a:spLocks noGrp="1"/>
          </p:cNvSpPr>
          <p:nvPr>
            <p:ph type="body" sz="quarter" idx="12"/>
          </p:nvPr>
        </p:nvSpPr>
        <p:spPr>
          <a:xfrm>
            <a:off x="1300873" y="1295400"/>
            <a:ext cx="4337927" cy="3375353"/>
          </a:xfrm>
        </p:spPr>
        <p:txBody>
          <a:bodyPr/>
          <a:lstStyle/>
          <a:p>
            <a:pPr fontAlgn="base"/>
            <a:r>
              <a:rPr lang="en-US" dirty="0" smtClean="0"/>
              <a:t>The California Regional Environmental Education Community Network is </a:t>
            </a:r>
            <a:r>
              <a:rPr lang="en-US" dirty="0"/>
              <a:t>a communication network supporting the environmental literacy of California’s students by providing teachers with access to high quality environmental education resources</a:t>
            </a:r>
            <a:r>
              <a:rPr lang="en-US" dirty="0" smtClean="0"/>
              <a:t>.</a:t>
            </a:r>
          </a:p>
          <a:p>
            <a:pPr fontAlgn="base"/>
            <a:endParaRPr lang="en-US" dirty="0"/>
          </a:p>
          <a:p>
            <a:pPr fontAlgn="base"/>
            <a:r>
              <a:rPr lang="en-US" b="1" dirty="0" err="1" smtClean="0"/>
              <a:t>www.creec.org</a:t>
            </a:r>
            <a:endParaRPr lang="en-US" b="1" dirty="0"/>
          </a:p>
        </p:txBody>
      </p:sp>
      <p:pic>
        <p:nvPicPr>
          <p:cNvPr id="7" name="Picture 6" descr="CREEC-logo---high-res.jpg">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1447800"/>
            <a:ext cx="2895600" cy="3912376"/>
          </a:xfrm>
          <a:prstGeom prst="rect">
            <a:avLst/>
          </a:prstGeom>
        </p:spPr>
      </p:pic>
    </p:spTree>
    <p:extLst>
      <p:ext uri="{BB962C8B-B14F-4D97-AF65-F5344CB8AC3E}">
        <p14:creationId xmlns:p14="http://schemas.microsoft.com/office/powerpoint/2010/main" val="90479219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SCRAP Humboldt</a:t>
            </a:r>
          </a:p>
        </p:txBody>
      </p:sp>
      <p:pic>
        <p:nvPicPr>
          <p:cNvPr id="6" name="Picture 5"/>
          <p:cNvPicPr>
            <a:picLocks noChangeAspect="1"/>
          </p:cNvPicPr>
          <p:nvPr/>
        </p:nvPicPr>
        <p:blipFill>
          <a:blip r:embed="rId2"/>
          <a:stretch>
            <a:fillRect/>
          </a:stretch>
        </p:blipFill>
        <p:spPr>
          <a:xfrm>
            <a:off x="342900" y="5543550"/>
            <a:ext cx="2743200" cy="1095469"/>
          </a:xfrm>
          <a:prstGeom prst="rect">
            <a:avLst/>
          </a:prstGeom>
        </p:spPr>
      </p:pic>
      <p:sp>
        <p:nvSpPr>
          <p:cNvPr id="7" name="TextBox 6"/>
          <p:cNvSpPr txBox="1"/>
          <p:nvPr/>
        </p:nvSpPr>
        <p:spPr>
          <a:xfrm>
            <a:off x="1209675" y="1428750"/>
            <a:ext cx="7018338" cy="2308324"/>
          </a:xfrm>
          <a:prstGeom prst="rect">
            <a:avLst/>
          </a:prstGeom>
        </p:spPr>
        <p:txBody>
          <a:bodyPr rtlCol="0">
            <a:spAutoFit/>
          </a:bodyPr>
          <a:lstStyle/>
          <a:p>
            <a:pPr algn="ctr"/>
            <a:r>
              <a:rPr lang="x-none" sz="1800" dirty="0">
                <a:latin typeface="Calibri"/>
              </a:rPr>
              <a:t>SCRAP</a:t>
            </a:r>
            <a:r>
              <a:rPr lang="x-none" sz="1800" dirty="0">
                <a:solidFill>
                  <a:schemeClr val="tx1"/>
                </a:solidFill>
                <a:latin typeface="Calibri"/>
              </a:rPr>
              <a:t> Humboldt is a 501(c)(3) nonprofit organization and is a part of SCRAP USA, a national creative reuse center network. </a:t>
            </a:r>
          </a:p>
          <a:p>
            <a:pPr algn="ctr"/>
            <a:endParaRPr lang="x-none" sz="1800" dirty="0">
              <a:solidFill>
                <a:schemeClr val="tx1"/>
              </a:solidFill>
              <a:latin typeface="Calibri"/>
            </a:endParaRPr>
          </a:p>
          <a:p>
            <a:pPr algn="ctr"/>
            <a:r>
              <a:rPr lang="x-none" sz="1800" b="1" i="1" dirty="0">
                <a:solidFill>
                  <a:schemeClr val="tx1"/>
                </a:solidFill>
                <a:latin typeface="Calibri"/>
              </a:rPr>
              <a:t>Our mission is to inspire creative reuse and environmentally sustainable behavior by providing educational programs and affordable materials to the community.</a:t>
            </a:r>
            <a:r>
              <a:rPr lang="x-none" sz="1800" dirty="0">
                <a:solidFill>
                  <a:schemeClr val="tx1"/>
                </a:solidFill>
                <a:latin typeface="Calibri"/>
              </a:rPr>
              <a:t> </a:t>
            </a:r>
          </a:p>
          <a:p>
            <a:pPr algn="ctr"/>
            <a:endParaRPr lang="x-none" sz="1800" dirty="0">
              <a:latin typeface="Calibri"/>
            </a:endParaRPr>
          </a:p>
          <a:p>
            <a:pPr algn="ctr"/>
            <a:endParaRPr lang="x-none" sz="1800" dirty="0">
              <a:latin typeface="Calibri"/>
            </a:endParaRPr>
          </a:p>
        </p:txBody>
      </p:sp>
      <p:pic>
        <p:nvPicPr>
          <p:cNvPr id="8" name="Picture 7" descr="13445710_1143193069053774_6752050061919213578_n.jpg"/>
          <p:cNvPicPr>
            <a:picLocks noChangeAspect="1"/>
          </p:cNvPicPr>
          <p:nvPr/>
        </p:nvPicPr>
        <p:blipFill>
          <a:blip r:embed="rId3"/>
          <a:stretch>
            <a:fillRect/>
          </a:stretch>
        </p:blipFill>
        <p:spPr>
          <a:xfrm>
            <a:off x="3344713" y="3473210"/>
            <a:ext cx="2743200" cy="2057400"/>
          </a:xfrm>
          <a:prstGeom prst="rect">
            <a:avLst/>
          </a:prstGeom>
        </p:spPr>
      </p:pic>
    </p:spTree>
    <p:extLst>
      <p:ext uri="{BB962C8B-B14F-4D97-AF65-F5344CB8AC3E}">
        <p14:creationId xmlns:p14="http://schemas.microsoft.com/office/powerpoint/2010/main" val="177591170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293" y="1295400"/>
            <a:ext cx="3525907" cy="3535018"/>
          </a:xfrm>
          <a:prstGeom prst="rect">
            <a:avLst/>
          </a:prstGeom>
        </p:spPr>
      </p:pic>
      <p:sp>
        <p:nvSpPr>
          <p:cNvPr id="5" name="TextBox 4"/>
          <p:cNvSpPr txBox="1"/>
          <p:nvPr/>
        </p:nvSpPr>
        <p:spPr>
          <a:xfrm>
            <a:off x="688819" y="5128736"/>
            <a:ext cx="2932470" cy="784830"/>
          </a:xfrm>
          <a:prstGeom prst="rect">
            <a:avLst/>
          </a:prstGeom>
          <a:noFill/>
        </p:spPr>
        <p:txBody>
          <a:bodyPr wrap="none" rtlCol="0">
            <a:spAutoFit/>
          </a:bodyPr>
          <a:lstStyle/>
          <a:p>
            <a:r>
              <a:rPr lang="en-US" sz="1500" dirty="0" smtClean="0"/>
              <a:t>Not in California?</a:t>
            </a:r>
            <a:endParaRPr lang="en-US" sz="1500" dirty="0" smtClean="0">
              <a:hlinkClick r:id="rId3"/>
            </a:endParaRPr>
          </a:p>
          <a:p>
            <a:r>
              <a:rPr lang="en-US" sz="1500" dirty="0" smtClean="0">
                <a:hlinkClick r:id="rId3"/>
              </a:rPr>
              <a:t>This</a:t>
            </a:r>
            <a:r>
              <a:rPr lang="en-US" sz="1500" dirty="0" smtClean="0"/>
              <a:t> is a great resource to find a</a:t>
            </a:r>
          </a:p>
          <a:p>
            <a:r>
              <a:rPr lang="en-US" sz="1500" dirty="0" smtClean="0"/>
              <a:t>creative reuse center near you.</a:t>
            </a:r>
          </a:p>
        </p:txBody>
      </p:sp>
      <p:sp>
        <p:nvSpPr>
          <p:cNvPr id="6" name="TextBox 5"/>
          <p:cNvSpPr txBox="1"/>
          <p:nvPr/>
        </p:nvSpPr>
        <p:spPr>
          <a:xfrm>
            <a:off x="4124739" y="1250752"/>
            <a:ext cx="4740965" cy="4708981"/>
          </a:xfrm>
          <a:prstGeom prst="rect">
            <a:avLst/>
          </a:prstGeom>
          <a:noFill/>
        </p:spPr>
        <p:txBody>
          <a:bodyPr wrap="square" rtlCol="0">
            <a:spAutoFit/>
          </a:bodyPr>
          <a:lstStyle/>
          <a:p>
            <a:pPr fontAlgn="base"/>
            <a:r>
              <a:rPr lang="en-US" sz="1500" dirty="0" smtClean="0"/>
              <a:t>Arcata </a:t>
            </a:r>
            <a:r>
              <a:rPr lang="en-US" sz="1500" dirty="0"/>
              <a:t>– </a:t>
            </a:r>
            <a:r>
              <a:rPr lang="en-US" sz="1500" dirty="0">
                <a:hlinkClick r:id="rId4"/>
              </a:rPr>
              <a:t>SCRAP Humboldt</a:t>
            </a:r>
            <a:r>
              <a:rPr lang="en-US" sz="1500" dirty="0"/>
              <a:t> </a:t>
            </a:r>
            <a:endParaRPr lang="en-US" sz="1500" b="0" i="0" dirty="0" smtClean="0">
              <a:effectLst/>
            </a:endParaRPr>
          </a:p>
          <a:p>
            <a:pPr fontAlgn="base"/>
            <a:r>
              <a:rPr lang="en-US" sz="1500" dirty="0"/>
              <a:t>Indio – </a:t>
            </a:r>
            <a:r>
              <a:rPr lang="en-US" sz="1500" dirty="0">
                <a:hlinkClick r:id="rId5"/>
              </a:rPr>
              <a:t>S.C.R.A.P Gallery </a:t>
            </a:r>
            <a:endParaRPr lang="en-US" sz="1500" b="0" i="0" dirty="0" smtClean="0">
              <a:effectLst/>
            </a:endParaRPr>
          </a:p>
          <a:p>
            <a:pPr fontAlgn="base"/>
            <a:r>
              <a:rPr lang="en-US" sz="1500" dirty="0"/>
              <a:t>Long Beach - </a:t>
            </a:r>
            <a:r>
              <a:rPr lang="en-US" sz="1500" dirty="0">
                <a:hlinkClick r:id="rId6"/>
              </a:rPr>
              <a:t>Long Beach Depot for Creative </a:t>
            </a:r>
            <a:r>
              <a:rPr lang="en-US" sz="1500" dirty="0" smtClean="0">
                <a:hlinkClick r:id="rId6"/>
              </a:rPr>
              <a:t>Reuse</a:t>
            </a:r>
            <a:r>
              <a:rPr lang="en-US" sz="1500" dirty="0">
                <a:hlinkClick r:id="rId6"/>
              </a:rPr>
              <a:t> </a:t>
            </a:r>
            <a:endParaRPr lang="en-US" sz="1500" b="0" i="0" dirty="0" smtClean="0">
              <a:effectLst/>
            </a:endParaRPr>
          </a:p>
          <a:p>
            <a:pPr fontAlgn="base"/>
            <a:r>
              <a:rPr lang="en-US" sz="1500" dirty="0"/>
              <a:t>Los Angeles – </a:t>
            </a:r>
            <a:r>
              <a:rPr lang="en-US" sz="1500" dirty="0" err="1">
                <a:hlinkClick r:id="rId7"/>
              </a:rPr>
              <a:t>reDiscover</a:t>
            </a:r>
            <a:r>
              <a:rPr lang="en-US" sz="1500" dirty="0">
                <a:hlinkClick r:id="rId7"/>
              </a:rPr>
              <a:t> at Smart Space </a:t>
            </a:r>
            <a:endParaRPr lang="en-US" sz="1500" b="0" i="0" dirty="0" smtClean="0">
              <a:effectLst/>
            </a:endParaRPr>
          </a:p>
          <a:p>
            <a:pPr fontAlgn="base"/>
            <a:r>
              <a:rPr lang="en-US" sz="1500" dirty="0"/>
              <a:t>Los Angeles – </a:t>
            </a:r>
            <a:r>
              <a:rPr lang="en-US" sz="1500" dirty="0" smtClean="0">
                <a:hlinkClick r:id="rId8"/>
              </a:rPr>
              <a:t>Trash for Teaching, </a:t>
            </a:r>
            <a:r>
              <a:rPr lang="en-US" sz="1500" dirty="0" err="1" smtClean="0">
                <a:hlinkClick r:id="rId8"/>
              </a:rPr>
              <a:t>Inc</a:t>
            </a:r>
            <a:r>
              <a:rPr lang="en-US" sz="1500" dirty="0" smtClean="0">
                <a:hlinkClick r:id="rId8"/>
              </a:rPr>
              <a:t> </a:t>
            </a:r>
            <a:endParaRPr lang="en-US" sz="1500" b="0" i="0" dirty="0" smtClean="0">
              <a:effectLst/>
            </a:endParaRPr>
          </a:p>
          <a:p>
            <a:pPr fontAlgn="base"/>
            <a:r>
              <a:rPr lang="en-US" sz="1500" dirty="0" err="1" smtClean="0"/>
              <a:t>Moutain</a:t>
            </a:r>
            <a:r>
              <a:rPr lang="en-US" sz="1500" dirty="0" smtClean="0"/>
              <a:t> View – </a:t>
            </a:r>
            <a:r>
              <a:rPr lang="en-US" sz="1500" dirty="0" err="1" smtClean="0">
                <a:hlinkClick r:id="rId9"/>
              </a:rPr>
              <a:t>FabMo</a:t>
            </a:r>
            <a:r>
              <a:rPr lang="en-US" sz="1500" dirty="0" smtClean="0">
                <a:hlinkClick r:id="rId9"/>
              </a:rPr>
              <a:t> </a:t>
            </a:r>
            <a:endParaRPr lang="en-US" sz="1500" b="0" i="0" dirty="0" smtClean="0">
              <a:effectLst/>
            </a:endParaRPr>
          </a:p>
          <a:p>
            <a:pPr fontAlgn="base"/>
            <a:r>
              <a:rPr lang="en-US" sz="1500" dirty="0" smtClean="0"/>
              <a:t>Oakland </a:t>
            </a:r>
            <a:r>
              <a:rPr lang="en-US" sz="1500" dirty="0"/>
              <a:t>– </a:t>
            </a:r>
            <a:r>
              <a:rPr lang="en-US" sz="1500" dirty="0" smtClean="0">
                <a:hlinkClick r:id="rId10"/>
              </a:rPr>
              <a:t>East Bay Depot for Creative Reuse </a:t>
            </a:r>
            <a:endParaRPr lang="en-US" sz="1500" b="0" i="0" dirty="0" smtClean="0">
              <a:effectLst/>
            </a:endParaRPr>
          </a:p>
          <a:p>
            <a:pPr fontAlgn="base"/>
            <a:r>
              <a:rPr lang="en-US" sz="1500" dirty="0" smtClean="0"/>
              <a:t>Orange County – </a:t>
            </a:r>
            <a:r>
              <a:rPr lang="en-US" sz="1500" dirty="0" smtClean="0">
                <a:hlinkClick r:id="rId11"/>
              </a:rPr>
              <a:t>Child Creativity Lab </a:t>
            </a:r>
            <a:r>
              <a:rPr lang="en-US" sz="1500" dirty="0"/>
              <a:t> </a:t>
            </a:r>
            <a:endParaRPr lang="en-US" sz="1500" b="0" i="0" dirty="0" smtClean="0">
              <a:effectLst/>
            </a:endParaRPr>
          </a:p>
          <a:p>
            <a:pPr fontAlgn="base"/>
            <a:r>
              <a:rPr lang="en-US" sz="1500" dirty="0"/>
              <a:t>Pasadena - </a:t>
            </a:r>
            <a:r>
              <a:rPr lang="en-US" sz="1500" dirty="0">
                <a:hlinkClick r:id="rId12"/>
              </a:rPr>
              <a:t>Remainders Creative Reuse </a:t>
            </a:r>
            <a:endParaRPr lang="en-US" sz="1500" b="0" i="0" dirty="0" smtClean="0">
              <a:effectLst/>
            </a:endParaRPr>
          </a:p>
          <a:p>
            <a:pPr fontAlgn="base"/>
            <a:r>
              <a:rPr lang="en-US" sz="1500" dirty="0"/>
              <a:t>Redwood City – </a:t>
            </a:r>
            <a:r>
              <a:rPr lang="en-US" sz="1500" dirty="0">
                <a:hlinkClick r:id="rId13"/>
              </a:rPr>
              <a:t>RAFT </a:t>
            </a:r>
            <a:endParaRPr lang="en-US" sz="1500" b="0" i="0" dirty="0" smtClean="0">
              <a:effectLst/>
            </a:endParaRPr>
          </a:p>
          <a:p>
            <a:pPr fontAlgn="base"/>
            <a:r>
              <a:rPr lang="en-US" sz="1500" dirty="0"/>
              <a:t>Riverside – </a:t>
            </a:r>
            <a:r>
              <a:rPr lang="en-US" sz="1500" dirty="0">
                <a:hlinkClick r:id="rId14"/>
              </a:rPr>
              <a:t>Riverside Arts and </a:t>
            </a:r>
            <a:r>
              <a:rPr lang="en-US" sz="1500" dirty="0" err="1">
                <a:hlinkClick r:id="rId14"/>
              </a:rPr>
              <a:t>ReUse</a:t>
            </a:r>
            <a:r>
              <a:rPr lang="en-US" sz="1500" dirty="0">
                <a:hlinkClick r:id="rId14"/>
              </a:rPr>
              <a:t> Exchange </a:t>
            </a:r>
            <a:endParaRPr lang="en-US" sz="1500" b="0" i="0" dirty="0" smtClean="0">
              <a:effectLst/>
            </a:endParaRPr>
          </a:p>
          <a:p>
            <a:pPr fontAlgn="base"/>
            <a:r>
              <a:rPr lang="en-US" sz="1500" dirty="0"/>
              <a:t>Roseville – </a:t>
            </a:r>
            <a:r>
              <a:rPr lang="en-US" sz="1500" dirty="0" err="1">
                <a:hlinkClick r:id="rId15"/>
              </a:rPr>
              <a:t>ReCREATE</a:t>
            </a:r>
            <a:r>
              <a:rPr lang="en-US" sz="1500" dirty="0">
                <a:hlinkClick r:id="rId15"/>
              </a:rPr>
              <a:t> </a:t>
            </a:r>
            <a:endParaRPr lang="en-US" sz="1500" b="0" i="0" dirty="0" smtClean="0">
              <a:effectLst/>
            </a:endParaRPr>
          </a:p>
          <a:p>
            <a:pPr fontAlgn="base"/>
            <a:r>
              <a:rPr lang="en-US" sz="1500" dirty="0"/>
              <a:t>Sacramento – </a:t>
            </a:r>
            <a:r>
              <a:rPr lang="en-US" sz="1500" dirty="0">
                <a:hlinkClick r:id="rId16"/>
              </a:rPr>
              <a:t>RAFT </a:t>
            </a:r>
            <a:endParaRPr lang="en-US" sz="1500" b="0" i="0" dirty="0" smtClean="0">
              <a:effectLst/>
            </a:endParaRPr>
          </a:p>
          <a:p>
            <a:pPr fontAlgn="base"/>
            <a:r>
              <a:rPr lang="en-US" sz="1500" dirty="0"/>
              <a:t>San Diego – </a:t>
            </a:r>
            <a:r>
              <a:rPr lang="en-US" sz="1500" dirty="0">
                <a:hlinkClick r:id="rId17"/>
              </a:rPr>
              <a:t>Art FORM </a:t>
            </a:r>
            <a:endParaRPr lang="en-US" sz="1500" b="0" i="0" dirty="0" smtClean="0">
              <a:effectLst/>
            </a:endParaRPr>
          </a:p>
          <a:p>
            <a:pPr fontAlgn="base"/>
            <a:r>
              <a:rPr lang="en-US" sz="1500" dirty="0"/>
              <a:t>San Francisco – </a:t>
            </a:r>
            <a:r>
              <a:rPr lang="en-US" sz="1500" dirty="0">
                <a:hlinkClick r:id="rId18"/>
              </a:rPr>
              <a:t>SCRAP </a:t>
            </a:r>
            <a:endParaRPr lang="en-US" sz="1500" b="0" i="0" dirty="0" smtClean="0">
              <a:effectLst/>
            </a:endParaRPr>
          </a:p>
          <a:p>
            <a:pPr fontAlgn="base"/>
            <a:r>
              <a:rPr lang="en-US" sz="1500" dirty="0"/>
              <a:t>San Jose – </a:t>
            </a:r>
            <a:r>
              <a:rPr lang="en-US" sz="1500" dirty="0">
                <a:hlinkClick r:id="rId13"/>
              </a:rPr>
              <a:t>Resource Area for Teaching ( RAFT) </a:t>
            </a:r>
            <a:endParaRPr lang="en-US" sz="1500" b="0" i="0" dirty="0" smtClean="0">
              <a:effectLst/>
            </a:endParaRPr>
          </a:p>
          <a:p>
            <a:pPr fontAlgn="base"/>
            <a:r>
              <a:rPr lang="en-US" sz="1500" dirty="0" smtClean="0"/>
              <a:t>Santa </a:t>
            </a:r>
            <a:r>
              <a:rPr lang="en-US" sz="1500" dirty="0"/>
              <a:t>Barbara – </a:t>
            </a:r>
            <a:r>
              <a:rPr lang="en-US" sz="1500" dirty="0">
                <a:hlinkClick r:id="rId19"/>
              </a:rPr>
              <a:t>Art from Scrap </a:t>
            </a:r>
            <a:endParaRPr lang="en-US" sz="1500" b="0" i="0" dirty="0" smtClean="0">
              <a:effectLst/>
            </a:endParaRPr>
          </a:p>
          <a:p>
            <a:pPr fontAlgn="base"/>
            <a:r>
              <a:rPr lang="en-US" sz="1500" dirty="0" smtClean="0"/>
              <a:t>Westlake </a:t>
            </a:r>
            <a:r>
              <a:rPr lang="en-US" sz="1500" dirty="0"/>
              <a:t>Village – </a:t>
            </a:r>
            <a:r>
              <a:rPr lang="en-US" sz="1500" dirty="0" err="1">
                <a:hlinkClick r:id="rId20"/>
              </a:rPr>
              <a:t>CReATE</a:t>
            </a:r>
            <a:r>
              <a:rPr lang="en-US" sz="1500" dirty="0">
                <a:hlinkClick r:id="rId20"/>
              </a:rPr>
              <a:t> Studio &amp; </a:t>
            </a:r>
            <a:r>
              <a:rPr lang="en-US" sz="1500" dirty="0" err="1">
                <a:hlinkClick r:id="rId20"/>
              </a:rPr>
              <a:t>CReATE</a:t>
            </a:r>
            <a:r>
              <a:rPr lang="en-US" sz="1500" dirty="0">
                <a:hlinkClick r:id="rId20"/>
              </a:rPr>
              <a:t> on Your Campus</a:t>
            </a:r>
            <a:endParaRPr lang="en-US" sz="1500" b="0" i="0" dirty="0" smtClean="0">
              <a:effectLst/>
            </a:endParaRPr>
          </a:p>
          <a:p>
            <a:endParaRPr lang="en-US" sz="1500" dirty="0"/>
          </a:p>
        </p:txBody>
      </p:sp>
      <p:sp>
        <p:nvSpPr>
          <p:cNvPr id="7" name="Title 1"/>
          <p:cNvSpPr>
            <a:spLocks noGrp="1"/>
          </p:cNvSpPr>
          <p:nvPr>
            <p:ph type="title"/>
          </p:nvPr>
        </p:nvSpPr>
        <p:spPr>
          <a:xfrm>
            <a:off x="75531" y="76201"/>
            <a:ext cx="9051925" cy="701458"/>
          </a:xfrm>
        </p:spPr>
        <p:txBody>
          <a:bodyPr/>
          <a:lstStyle/>
          <a:p>
            <a:r>
              <a:rPr lang="en-US" dirty="0" smtClean="0"/>
              <a:t>Creative Reuse Centers in CA</a:t>
            </a:r>
            <a:endParaRPr lang="en-US" dirty="0"/>
          </a:p>
        </p:txBody>
      </p:sp>
    </p:spTree>
    <p:extLst>
      <p:ext uri="{BB962C8B-B14F-4D97-AF65-F5344CB8AC3E}">
        <p14:creationId xmlns:p14="http://schemas.microsoft.com/office/powerpoint/2010/main" val="1971469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609600" y="2209800"/>
            <a:ext cx="8077200" cy="587928"/>
          </a:xfrm>
        </p:spPr>
        <p:txBody>
          <a:bodyPr/>
          <a:lstStyle/>
          <a:p>
            <a:pPr algn="ctr"/>
            <a:r>
              <a:rPr lang="en-US" dirty="0"/>
              <a:t>Thank you! </a:t>
            </a:r>
          </a:p>
          <a:p>
            <a:pPr algn="ctr"/>
            <a:endParaRPr lang="en-US" dirty="0" smtClean="0"/>
          </a:p>
        </p:txBody>
      </p:sp>
    </p:spTree>
    <p:extLst>
      <p:ext uri="{BB962C8B-B14F-4D97-AF65-F5344CB8AC3E}">
        <p14:creationId xmlns:p14="http://schemas.microsoft.com/office/powerpoint/2010/main" val="229642017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Painting with Paper Pulp</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7" name="Picture 6" descr="IMG_6687.jpg"/>
          <p:cNvPicPr>
            <a:picLocks noChangeAspect="1"/>
          </p:cNvPicPr>
          <p:nvPr/>
        </p:nvPicPr>
        <p:blipFill rotWithShape="1">
          <a:blip r:embed="rId3">
            <a:extLst>
              <a:ext uri="{28A0092B-C50C-407E-A947-70E740481C1C}">
                <a14:useLocalDpi xmlns:a14="http://schemas.microsoft.com/office/drawing/2010/main" val="0"/>
              </a:ext>
            </a:extLst>
          </a:blip>
          <a:srcRect t="20201" r="16048"/>
          <a:stretch/>
        </p:blipFill>
        <p:spPr>
          <a:xfrm>
            <a:off x="609600" y="1066800"/>
            <a:ext cx="4318058" cy="5472610"/>
          </a:xfrm>
          <a:prstGeom prst="rect">
            <a:avLst/>
          </a:prstGeom>
        </p:spPr>
      </p:pic>
      <p:pic>
        <p:nvPicPr>
          <p:cNvPr id="8" name="Picture 7" descr="IMG_669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1066800"/>
            <a:ext cx="3733800" cy="4978400"/>
          </a:xfrm>
          <a:prstGeom prst="rect">
            <a:avLst/>
          </a:prstGeom>
        </p:spPr>
      </p:pic>
    </p:spTree>
    <p:extLst>
      <p:ext uri="{BB962C8B-B14F-4D97-AF65-F5344CB8AC3E}">
        <p14:creationId xmlns:p14="http://schemas.microsoft.com/office/powerpoint/2010/main" val="320146819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Soak up excess water</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Picture 5" descr="IMG_669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143000"/>
            <a:ext cx="4000500" cy="5334000"/>
          </a:xfrm>
          <a:prstGeom prst="rect">
            <a:avLst/>
          </a:prstGeom>
        </p:spPr>
      </p:pic>
      <p:pic>
        <p:nvPicPr>
          <p:cNvPr id="7" name="Picture 6" descr="IMG_669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1143001"/>
            <a:ext cx="3657600" cy="4876800"/>
          </a:xfrm>
          <a:prstGeom prst="rect">
            <a:avLst/>
          </a:prstGeom>
        </p:spPr>
      </p:pic>
    </p:spTree>
    <p:extLst>
      <p:ext uri="{BB962C8B-B14F-4D97-AF65-F5344CB8AC3E}">
        <p14:creationId xmlns:p14="http://schemas.microsoft.com/office/powerpoint/2010/main" val="290063306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 with designs!</a:t>
            </a:r>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Picture 5" descr="IMG_169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1143000"/>
            <a:ext cx="6604000" cy="4953000"/>
          </a:xfrm>
          <a:prstGeom prst="rect">
            <a:avLst/>
          </a:prstGeom>
        </p:spPr>
      </p:pic>
    </p:spTree>
    <p:extLst>
      <p:ext uri="{BB962C8B-B14F-4D97-AF65-F5344CB8AC3E}">
        <p14:creationId xmlns:p14="http://schemas.microsoft.com/office/powerpoint/2010/main" val="380345559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 text</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Picture 5" descr="IMG_918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1066800"/>
            <a:ext cx="5791200" cy="5791200"/>
          </a:xfrm>
          <a:prstGeom prst="rect">
            <a:avLst/>
          </a:prstGeom>
        </p:spPr>
      </p:pic>
    </p:spTree>
    <p:extLst>
      <p:ext uri="{BB962C8B-B14F-4D97-AF65-F5344CB8AC3E}">
        <p14:creationId xmlns:p14="http://schemas.microsoft.com/office/powerpoint/2010/main" val="377035310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cookie cutters as shape molds</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Picture 5" descr="IMG_169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60575" y="282575"/>
            <a:ext cx="5048250" cy="6731000"/>
          </a:xfrm>
          <a:prstGeom prst="rect">
            <a:avLst/>
          </a:prstGeom>
        </p:spPr>
      </p:pic>
    </p:spTree>
    <p:extLst>
      <p:ext uri="{BB962C8B-B14F-4D97-AF65-F5344CB8AC3E}">
        <p14:creationId xmlns:p14="http://schemas.microsoft.com/office/powerpoint/2010/main" val="820478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layers with transparent papers</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7" name="Picture 6" descr="IMG_168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143001"/>
            <a:ext cx="3886200" cy="5181600"/>
          </a:xfrm>
          <a:prstGeom prst="rect">
            <a:avLst/>
          </a:prstGeom>
        </p:spPr>
      </p:pic>
      <p:pic>
        <p:nvPicPr>
          <p:cNvPr id="8" name="Picture 7" descr="IMG_918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572000" y="1143000"/>
            <a:ext cx="4267200" cy="4267200"/>
          </a:xfrm>
          <a:prstGeom prst="rect">
            <a:avLst/>
          </a:prstGeom>
        </p:spPr>
      </p:pic>
    </p:spTree>
    <p:extLst>
      <p:ext uri="{BB962C8B-B14F-4D97-AF65-F5344CB8AC3E}">
        <p14:creationId xmlns:p14="http://schemas.microsoft.com/office/powerpoint/2010/main" val="428155471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Document to create video presentation</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Picture 5" descr="IMG_916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143000"/>
            <a:ext cx="6553200" cy="4914900"/>
          </a:xfrm>
          <a:prstGeom prst="rect">
            <a:avLst/>
          </a:prstGeom>
        </p:spPr>
      </p:pic>
    </p:spTree>
    <p:extLst>
      <p:ext uri="{BB962C8B-B14F-4D97-AF65-F5344CB8AC3E}">
        <p14:creationId xmlns:p14="http://schemas.microsoft.com/office/powerpoint/2010/main" val="363375112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Demonstrate Understanding</a:t>
            </a:r>
            <a:endParaRPr lang="en-US" dirty="0"/>
          </a:p>
        </p:txBody>
      </p:sp>
      <p:sp>
        <p:nvSpPr>
          <p:cNvPr id="3" name="Text Placeholder 2"/>
          <p:cNvSpPr>
            <a:spLocks noGrp="1"/>
          </p:cNvSpPr>
          <p:nvPr>
            <p:ph type="body" sz="quarter" idx="12"/>
          </p:nvPr>
        </p:nvSpPr>
        <p:spPr/>
        <p:txBody>
          <a:bodyPr/>
          <a:lstStyle/>
          <a:p>
            <a:endParaRPr lang="en-US" dirty="0"/>
          </a:p>
        </p:txBody>
      </p:sp>
      <p:sp>
        <p:nvSpPr>
          <p:cNvPr id="4" name="Text Placeholder 3"/>
          <p:cNvSpPr>
            <a:spLocks noGrp="1"/>
          </p:cNvSpPr>
          <p:nvPr>
            <p:ph type="body" sz="quarter" idx="13"/>
          </p:nvPr>
        </p:nvSpPr>
        <p:spPr>
          <a:xfrm>
            <a:off x="1300874" y="1012272"/>
            <a:ext cx="6801057" cy="587928"/>
          </a:xfrm>
        </p:spPr>
        <p:txBody>
          <a:bodyPr/>
          <a:lstStyle/>
          <a:p>
            <a:r>
              <a:rPr lang="en-US" sz="2800" dirty="0" smtClean="0"/>
              <a:t>Create a Movie Trailer to document papermaking process</a:t>
            </a:r>
            <a:endParaRPr lang="en-US" sz="2800" dirty="0"/>
          </a:p>
        </p:txBody>
      </p:sp>
      <p:sp>
        <p:nvSpPr>
          <p:cNvPr id="5" name="Text Placeholder 4"/>
          <p:cNvSpPr>
            <a:spLocks noGrp="1"/>
          </p:cNvSpPr>
          <p:nvPr>
            <p:ph type="body" sz="quarter" idx="15"/>
          </p:nvPr>
        </p:nvSpPr>
        <p:spPr/>
        <p:txBody>
          <a:bodyPr/>
          <a:lstStyle/>
          <a:p>
            <a:endParaRPr lang="en-US"/>
          </a:p>
        </p:txBody>
      </p:sp>
      <p:pic>
        <p:nvPicPr>
          <p:cNvPr id="6" name="Picture 5" descr="Screen Shot 2017-01-29 at 4.25.48 PM.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2133600"/>
            <a:ext cx="7086600" cy="4064123"/>
          </a:xfrm>
          <a:prstGeom prst="rect">
            <a:avLst/>
          </a:prstGeom>
        </p:spPr>
      </p:pic>
    </p:spTree>
    <p:extLst>
      <p:ext uri="{BB962C8B-B14F-4D97-AF65-F5344CB8AC3E}">
        <p14:creationId xmlns:p14="http://schemas.microsoft.com/office/powerpoint/2010/main" val="2155193886"/>
      </p:ext>
    </p:extLst>
  </p:cSld>
  <p:clrMapOvr>
    <a:masterClrMapping/>
  </p:clrMapOvr>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10199</TotalTime>
  <Words>560</Words>
  <Application>Microsoft Macintosh PowerPoint</Application>
  <PresentationFormat>On-screen Show (4:3)</PresentationFormat>
  <Paragraphs>116</Paragraphs>
  <Slides>14</Slides>
  <Notes>7</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simple-light</vt:lpstr>
      <vt:lpstr>PowerPoint Presentation</vt:lpstr>
      <vt:lpstr>Painting with Paper Pulp</vt:lpstr>
      <vt:lpstr>Soak up excess water</vt:lpstr>
      <vt:lpstr>Experiment with designs!</vt:lpstr>
      <vt:lpstr>Add text</vt:lpstr>
      <vt:lpstr>Use cookie cutters as shape molds</vt:lpstr>
      <vt:lpstr>Create layers with transparent papers</vt:lpstr>
      <vt:lpstr>Document to create video presentation</vt:lpstr>
      <vt:lpstr>Demonstrate Understanding</vt:lpstr>
      <vt:lpstr>Module Developed By:</vt:lpstr>
      <vt:lpstr>CREEC Network</vt:lpstr>
      <vt:lpstr>SCRAP Humboldt</vt:lpstr>
      <vt:lpstr>Creative Reuse Centers in CA</vt:lpstr>
      <vt:lpstr>PowerPoint Presentation</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Module2 Template</dc:title>
  <dc:subject/>
  <dc:creator/>
  <cp:keywords/>
  <dc:description/>
  <cp:lastModifiedBy>Allison Poklemba</cp:lastModifiedBy>
  <cp:revision>119</cp:revision>
  <cp:lastPrinted>2015-02-09T22:43:56Z</cp:lastPrinted>
  <dcterms:modified xsi:type="dcterms:W3CDTF">2017-02-09T18:57:49Z</dcterms:modified>
  <cp:category/>
</cp:coreProperties>
</file>