
<file path=[Content_Types].xml><?xml version="1.0" encoding="utf-8"?>
<Types xmlns="http://schemas.openxmlformats.org/package/2006/content-types">
  <Default Extension="bin" ContentType="application/vnd.openxmlformats-officedocument.presentationml.printerSettings"/>
  <Default Extension="png" ContentType="image/png"/>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3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24.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9.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35"/>
  </p:notesMasterIdLst>
  <p:sldIdLst>
    <p:sldId id="343" r:id="rId2"/>
    <p:sldId id="383" r:id="rId3"/>
    <p:sldId id="384" r:id="rId4"/>
    <p:sldId id="350" r:id="rId5"/>
    <p:sldId id="347" r:id="rId6"/>
    <p:sldId id="386" r:id="rId7"/>
    <p:sldId id="427" r:id="rId8"/>
    <p:sldId id="351" r:id="rId9"/>
    <p:sldId id="391" r:id="rId10"/>
    <p:sldId id="387" r:id="rId11"/>
    <p:sldId id="428" r:id="rId12"/>
    <p:sldId id="379" r:id="rId13"/>
    <p:sldId id="429" r:id="rId14"/>
    <p:sldId id="430" r:id="rId15"/>
    <p:sldId id="431" r:id="rId16"/>
    <p:sldId id="432" r:id="rId17"/>
    <p:sldId id="433" r:id="rId18"/>
    <p:sldId id="435" r:id="rId19"/>
    <p:sldId id="436" r:id="rId20"/>
    <p:sldId id="437" r:id="rId21"/>
    <p:sldId id="438" r:id="rId22"/>
    <p:sldId id="439" r:id="rId23"/>
    <p:sldId id="440" r:id="rId24"/>
    <p:sldId id="349" r:id="rId25"/>
    <p:sldId id="434" r:id="rId26"/>
    <p:sldId id="441" r:id="rId27"/>
    <p:sldId id="426" r:id="rId28"/>
    <p:sldId id="447" r:id="rId29"/>
    <p:sldId id="442" r:id="rId30"/>
    <p:sldId id="443" r:id="rId31"/>
    <p:sldId id="444" r:id="rId32"/>
    <p:sldId id="445" r:id="rId33"/>
    <p:sldId id="446" r:id="rId34"/>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23449" autoAdjust="0"/>
    <p:restoredTop sz="74457" autoAdjust="0"/>
  </p:normalViewPr>
  <p:slideViewPr>
    <p:cSldViewPr>
      <p:cViewPr>
        <p:scale>
          <a:sx n="99" d="100"/>
          <a:sy n="99" d="100"/>
        </p:scale>
        <p:origin x="-280" y="816"/>
      </p:cViewPr>
      <p:guideLst>
        <p:guide orient="horz" pos="2160"/>
        <p:guide pos="2880"/>
      </p:guideLst>
    </p:cSldViewPr>
  </p:slideViewPr>
  <p:outlineViewPr>
    <p:cViewPr>
      <p:scale>
        <a:sx n="33" d="100"/>
        <a:sy n="33" d="100"/>
      </p:scale>
      <p:origin x="0" y="0"/>
    </p:cViewPr>
  </p:outlineViewPr>
  <p:notesTextViewPr>
    <p:cViewPr>
      <p:scale>
        <a:sx n="1" d="1"/>
        <a:sy n="1" d="1"/>
      </p:scale>
      <p:origin x="0" y="864"/>
    </p:cViewPr>
  </p:notesTextViewPr>
  <p:sorterViewPr>
    <p:cViewPr>
      <p:scale>
        <a:sx n="85" d="100"/>
        <a:sy n="85" d="100"/>
      </p:scale>
      <p:origin x="0" y="1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0" Type="http://schemas.openxmlformats.org/officeDocument/2006/relationships/slide" Target="slides/slide19.xml"/><Relationship Id="rId29" Type="http://schemas.openxmlformats.org/officeDocument/2006/relationships/slide" Target="slides/slide28.xml"/><Relationship Id="rId2" Type="http://schemas.openxmlformats.org/officeDocument/2006/relationships/slide" Target="slides/slide1.xml"/><Relationship Id="rId16" Type="http://schemas.openxmlformats.org/officeDocument/2006/relationships/slide" Target="slides/slide15.xml"/><Relationship Id="rId41" Type="http://schemas.openxmlformats.org/officeDocument/2006/relationships/customXml" Target="../customXml/item1.xml"/><Relationship Id="rId24" Type="http://schemas.openxmlformats.org/officeDocument/2006/relationships/slide" Target="slides/slide23.xml"/><Relationship Id="rId1" Type="http://schemas.openxmlformats.org/officeDocument/2006/relationships/slideMaster" Target="slideMasters/slideMaster1.xml"/><Relationship Id="rId32" Type="http://schemas.openxmlformats.org/officeDocument/2006/relationships/slide" Target="slides/slide3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presProps" Target="presProps.xml"/><Relationship Id="rId40" Type="http://schemas.openxmlformats.org/officeDocument/2006/relationships/tableStyles" Target="tableStyles.xml"/><Relationship Id="rId23" Type="http://schemas.openxmlformats.org/officeDocument/2006/relationships/slide" Target="slides/slide22.xml"/><Relationship Id="rId28" Type="http://schemas.openxmlformats.org/officeDocument/2006/relationships/slide" Target="slides/slide27.xml"/><Relationship Id="rId5" Type="http://schemas.openxmlformats.org/officeDocument/2006/relationships/slide" Target="slides/slide4.xml"/><Relationship Id="rId36" Type="http://schemas.openxmlformats.org/officeDocument/2006/relationships/printerSettings" Target="printerSettings/printerSettings1.bin"/><Relationship Id="rId15" Type="http://schemas.openxmlformats.org/officeDocument/2006/relationships/slide" Target="slides/slide14.xml"/><Relationship Id="rId31" Type="http://schemas.openxmlformats.org/officeDocument/2006/relationships/slide" Target="slides/slide30.xml"/><Relationship Id="rId10" Type="http://schemas.openxmlformats.org/officeDocument/2006/relationships/slide" Target="slides/slide9.xml"/><Relationship Id="rId19" Type="http://schemas.openxmlformats.org/officeDocument/2006/relationships/slide" Target="slides/slide18.xml"/><Relationship Id="rId22" Type="http://schemas.openxmlformats.org/officeDocument/2006/relationships/slide" Target="slides/slide21.xml"/><Relationship Id="rId27" Type="http://schemas.openxmlformats.org/officeDocument/2006/relationships/slide" Target="slides/slide26.xml"/><Relationship Id="rId4" Type="http://schemas.openxmlformats.org/officeDocument/2006/relationships/slide" Target="slides/slide3.xml"/><Relationship Id="rId30" Type="http://schemas.openxmlformats.org/officeDocument/2006/relationships/slide" Target="slides/slide29.xml"/><Relationship Id="rId9" Type="http://schemas.openxmlformats.org/officeDocument/2006/relationships/slide" Target="slides/slide8.xml"/><Relationship Id="rId35" Type="http://schemas.openxmlformats.org/officeDocument/2006/relationships/notesMaster" Target="notesMasters/notesMaster1.xml"/><Relationship Id="rId14" Type="http://schemas.openxmlformats.org/officeDocument/2006/relationships/slide" Target="slides/slide13.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25" Type="http://schemas.openxmlformats.org/officeDocument/2006/relationships/slide" Target="slides/slide24.xml"/><Relationship Id="rId33" Type="http://schemas.openxmlformats.org/officeDocument/2006/relationships/slide" Target="slides/slide32.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washedashore.or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designthinkingforeducators.com/" TargetMode="External"/><Relationship Id="rId4" Type="http://schemas.openxmlformats.org/officeDocument/2006/relationships/hyperlink" Target="http://engineeryourlife.org/" TargetMode="External"/><Relationship Id="rId5" Type="http://schemas.openxmlformats.org/officeDocument/2006/relationships/hyperlink" Target="http://www.discovere.org/" TargetMode="External"/><Relationship Id="rId6" Type="http://schemas.openxmlformats.org/officeDocument/2006/relationships/hyperlink" Target="http://pbskids.org/designsquad/" TargetMode="External"/><Relationship Id="rId7" Type="http://schemas.openxmlformats.org/officeDocument/2006/relationships/hyperlink" Target="http://www.howtoons.com/" TargetMode="External"/><Relationship Id="rId8" Type="http://schemas.openxmlformats.org/officeDocument/2006/relationships/hyperlink" Target="http://lemelson.mit.edu/" TargetMode="External"/><Relationship Id="rId9" Type="http://schemas.openxmlformats.org/officeDocument/2006/relationships/hyperlink" Target="http://www-tc.pbskids.org/designsquad/pdf/parentseducators/DS_Invent_Guide_Full.pdf" TargetMode="External"/><Relationship Id="rId10" Type="http://schemas.openxmlformats.org/officeDocument/2006/relationships/hyperlink" Target="http://pbskids.org/designsquad/parentseducators/resources/index.html?category=green" TargetMode="External"/><Relationship Id="rId11" Type="http://schemas.openxmlformats.org/officeDocument/2006/relationships/hyperlink" Target="http://pbskids.org/designsquad/parentseducators/index.html" TargetMode="External"/><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prezi.com/pdoaavoysiij/?utm_campaign=share&amp;utm_medium=copy&amp;rc=ex0share" TargetMode="External"/><Relationship Id="rId4" Type="http://schemas.openxmlformats.org/officeDocument/2006/relationships/hyperlink" Target="https://prezi.com/explore/search/?search=plastic%23search=plastic&amp;reusable=true&amp;page=1&amp;users=less" TargetMode="External"/><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 Id="rId3" Type="http://schemas.openxmlformats.org/officeDocument/2006/relationships/hyperlink" Target="https://docs.google.com/presentation/u/0/"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IwdUwffecsM" TargetMode="External"/><Relationship Id="rId4" Type="http://schemas.openxmlformats.org/officeDocument/2006/relationships/hyperlink" Target="https://www.youtube.com/watch?v=ZfyPCujUPms&amp;list=PL5E05E0D2FEEA5739&amp;index=8" TargetMode="External"/><Relationship Id="rId5" Type="http://schemas.openxmlformats.org/officeDocument/2006/relationships/hyperlink" Target="https://www.youtube.com/watch?v=GLgh9h2ePYw&amp;index=2&amp;list=PLQaabtnNpchwa8p-ceLKivaCYxMJ_j4Hv" TargetMode="External"/><Relationship Id="rId6" Type="http://schemas.openxmlformats.org/officeDocument/2006/relationships/hyperlink" Target="https://www.youtube.com/watch?v=8CfL5xl2N1Q&amp;index=7&amp;list=PLQaabtnNpchwa8p-ceLKivaCYxMJ_j4Hv" TargetMode="External"/><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588556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145359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Students view pictures of amazingly transformed plastic items to gain insight into techniques and be inspired by what is possible. </a:t>
            </a:r>
            <a:endParaRPr lang="en-US" b="1" dirty="0" smtClean="0"/>
          </a:p>
          <a:p>
            <a:endParaRPr lang="en-US" dirty="0" smtClean="0"/>
          </a:p>
          <a:p>
            <a:r>
              <a:rPr lang="x-none" dirty="0" smtClean="0"/>
              <a:t>Can you guess what went into making this dress?</a:t>
            </a:r>
          </a:p>
          <a:p>
            <a:r>
              <a:rPr lang="x-none" dirty="0" smtClean="0"/>
              <a:t>Can you see all of the chip and candy bags?</a:t>
            </a:r>
            <a:r>
              <a:rPr lang="en-US" dirty="0" smtClean="0"/>
              <a:t> </a:t>
            </a:r>
            <a:r>
              <a:rPr lang="x-none" dirty="0" smtClean="0"/>
              <a:t>What shapes are they cut into? The candy and chip bags were collected and cut into the shapes of flowers and leaves.</a:t>
            </a:r>
          </a:p>
          <a:p>
            <a:endParaRPr lang="x-none" dirty="0" smtClean="0"/>
          </a:p>
          <a:p>
            <a:r>
              <a:rPr lang="x-none" dirty="0" smtClean="0"/>
              <a:t>Photograph by Tibora Girczyc-Blum</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475470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smtClean="0"/>
              <a:t>Plastics can be used as a material or just for their color!</a:t>
            </a:r>
            <a:r>
              <a:rPr lang="en-US" dirty="0" smtClean="0"/>
              <a:t> </a:t>
            </a:r>
            <a:r>
              <a:rPr lang="x-none" dirty="0" smtClean="0"/>
              <a:t>How many different types or different colored bottle caps can you find?</a:t>
            </a:r>
          </a:p>
          <a:p>
            <a:r>
              <a:rPr lang="x-none" dirty="0" smtClean="0"/>
              <a:t>Photograph by Tibora Girczyc-Blum</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337207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smtClean="0"/>
              <a:t>Can you tell what type of plastic is used to make this bag?</a:t>
            </a:r>
          </a:p>
          <a:p>
            <a:r>
              <a:rPr lang="x-none" dirty="0" smtClean="0"/>
              <a:t>Answer: drinking straws</a:t>
            </a:r>
          </a:p>
          <a:p>
            <a:endParaRPr lang="en-US" dirty="0" smtClean="0"/>
          </a:p>
          <a:p>
            <a:r>
              <a:rPr lang="x-none" dirty="0" smtClean="0"/>
              <a:t>Photograph by Tibora Girczyc-Blum</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220602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smtClean="0"/>
              <a:t>What did this used to be?</a:t>
            </a:r>
          </a:p>
          <a:p>
            <a:r>
              <a:rPr lang="x-none" dirty="0" smtClean="0"/>
              <a:t>This plastic bottle was transformed into a scoop and is a great example of creative reuse.</a:t>
            </a:r>
          </a:p>
          <a:p>
            <a:endParaRPr lang="en-US" dirty="0" smtClean="0"/>
          </a:p>
          <a:p>
            <a:endParaRPr lang="en-US" dirty="0" smtClean="0"/>
          </a:p>
          <a:p>
            <a:r>
              <a:rPr lang="x-none" dirty="0" smtClean="0"/>
              <a:t>Photograph by Tibora Girczyc-Blum</a:t>
            </a:r>
            <a:endParaRPr lang="en-US" dirty="0" smtClean="0">
              <a:solidFill>
                <a:srgbClr val="000000"/>
              </a:solidFill>
              <a:latin typeface="Calibri"/>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770201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smtClean="0"/>
              <a:t>Plastic bags were manipulated to create plastic bag yarn also known as "plarn". The plarn was then crocheted together to create these bags.</a:t>
            </a:r>
          </a:p>
          <a:p>
            <a:endParaRPr lang="en-US" dirty="0" smtClean="0"/>
          </a:p>
          <a:p>
            <a:r>
              <a:rPr lang="x-none" dirty="0" smtClean="0"/>
              <a:t>Photograph by Tibora Girczyc-Blum</a:t>
            </a:r>
            <a:endParaRPr lang="x-none" dirty="0" smtClean="0">
              <a:solidFill>
                <a:srgbClr val="000000"/>
              </a:solidFill>
              <a:latin typeface="Calibri"/>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45588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Washed Ashore is an organization in Bandon, Oregon that creates animals from marine debris that washes up on the beach.Image courtesy of </a:t>
            </a:r>
            <a:r>
              <a:rPr lang="x-none" b="1" dirty="0"/>
              <a:t>ⓒ</a:t>
            </a:r>
            <a:r>
              <a:rPr lang="x-none" dirty="0">
                <a:hlinkClick r:id="rId3"/>
              </a:rPr>
              <a:t>WashedAshore.org</a:t>
            </a:r>
            <a:r>
              <a:rPr lang="x-none" dirty="0"/>
              <a:t> </a:t>
            </a:r>
            <a:endParaRPr lang="en-US" dirty="0"/>
          </a:p>
        </p:txBody>
      </p:sp>
      <p:sp>
        <p:nvSpPr>
          <p:cNvPr id="4" name="Slide Number Placeholder 3"/>
          <p:cNvSpPr>
            <a:spLocks noGrp="1"/>
          </p:cNvSpPr>
          <p:nvPr>
            <p:ph type="sldNum" sz="quarter" idx="10"/>
          </p:nvPr>
        </p:nvSpPr>
        <p:spPr/>
        <p:txBody>
          <a:bodyPr/>
          <a:lstStyle/>
          <a:p>
            <a:fld id="{AD9D20CB-700C-7442-96D8-7C24D5A78755}" type="slidenum">
              <a:rPr lang="en-US" smtClean="0"/>
              <a:t>18</a:t>
            </a:fld>
            <a:endParaRPr lang="en-US"/>
          </a:p>
        </p:txBody>
      </p:sp>
    </p:spTree>
    <p:extLst>
      <p:ext uri="{BB962C8B-B14F-4D97-AF65-F5344CB8AC3E}">
        <p14:creationId xmlns:p14="http://schemas.microsoft.com/office/powerpoint/2010/main" val="3236378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What is this bird windsock made from?</a:t>
            </a:r>
          </a:p>
          <a:p>
            <a:r>
              <a:rPr lang="x-none" dirty="0"/>
              <a:t>Is made from a birdseed bag! Can you tell how the artist constructed it?</a:t>
            </a:r>
          </a:p>
          <a:p>
            <a:endParaRPr lang="en-US" dirty="0"/>
          </a:p>
          <a:p>
            <a:r>
              <a:rPr lang="x-none" dirty="0"/>
              <a:t>Wind sock by Patti Johnson, permission granted by the artist. Photograph by </a:t>
            </a:r>
            <a:r>
              <a:rPr lang="x-none" dirty="0" err="1"/>
              <a:t>Tibora</a:t>
            </a:r>
            <a:r>
              <a:rPr lang="x-none" dirty="0"/>
              <a:t> </a:t>
            </a:r>
            <a:r>
              <a:rPr lang="x-none" dirty="0" err="1"/>
              <a:t>Girczyc</a:t>
            </a:r>
            <a:r>
              <a:rPr lang="x-none" dirty="0"/>
              <a:t>-Blum</a:t>
            </a:r>
          </a:p>
        </p:txBody>
      </p:sp>
      <p:sp>
        <p:nvSpPr>
          <p:cNvPr id="4" name="Slide Number Placeholder 3"/>
          <p:cNvSpPr>
            <a:spLocks noGrp="1"/>
          </p:cNvSpPr>
          <p:nvPr>
            <p:ph type="sldNum" sz="quarter" idx="10"/>
          </p:nvPr>
        </p:nvSpPr>
        <p:spPr/>
        <p:txBody>
          <a:bodyPr/>
          <a:lstStyle/>
          <a:p>
            <a:fld id="{AD9D20CB-700C-7442-96D8-7C24D5A78755}" type="slidenum">
              <a:rPr lang="en-US" smtClean="0"/>
              <a:t>19</a:t>
            </a:fld>
            <a:endParaRPr lang="en-US"/>
          </a:p>
        </p:txBody>
      </p:sp>
    </p:spTree>
    <p:extLst>
      <p:ext uri="{BB962C8B-B14F-4D97-AF65-F5344CB8AC3E}">
        <p14:creationId xmlns:p14="http://schemas.microsoft.com/office/powerpoint/2010/main" val="3463538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With proper ventilation, plastic bags were fused together using an iron to make a stronger, sturdier material. That material was then used to create these pouches.</a:t>
            </a:r>
          </a:p>
          <a:p>
            <a:endParaRPr lang="en-US"/>
          </a:p>
          <a:p>
            <a:r>
              <a:rPr lang="x-none" dirty="0"/>
              <a:t>Photograph courtesy of SCRAP PDX.</a:t>
            </a:r>
          </a:p>
        </p:txBody>
      </p:sp>
      <p:sp>
        <p:nvSpPr>
          <p:cNvPr id="4" name="Slide Number Placeholder 3"/>
          <p:cNvSpPr>
            <a:spLocks noGrp="1"/>
          </p:cNvSpPr>
          <p:nvPr>
            <p:ph type="sldNum" sz="quarter" idx="10"/>
          </p:nvPr>
        </p:nvSpPr>
        <p:spPr/>
        <p:txBody>
          <a:bodyPr/>
          <a:lstStyle/>
          <a:p>
            <a:fld id="{AD9D20CB-700C-7442-96D8-7C24D5A78755}" type="slidenum">
              <a:rPr lang="en-US" smtClean="0"/>
              <a:t>20</a:t>
            </a:fld>
            <a:endParaRPr lang="en-US"/>
          </a:p>
        </p:txBody>
      </p:sp>
    </p:spTree>
    <p:extLst>
      <p:ext uri="{BB962C8B-B14F-4D97-AF65-F5344CB8AC3E}">
        <p14:creationId xmlns:p14="http://schemas.microsoft.com/office/powerpoint/2010/main" val="188505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Can you guess what these used to be? </a:t>
            </a:r>
          </a:p>
          <a:p>
            <a:r>
              <a:rPr lang="x-none" dirty="0"/>
              <a:t>What part of the plastic bottle is this from</a:t>
            </a:r>
            <a:r>
              <a:rPr lang="x-none" dirty="0" smtClean="0"/>
              <a:t>?</a:t>
            </a:r>
            <a:endParaRPr lang="en-US" dirty="0"/>
          </a:p>
          <a:p>
            <a:endParaRPr lang="en-US" dirty="0"/>
          </a:p>
          <a:p>
            <a:r>
              <a:rPr lang="x-none" dirty="0"/>
              <a:t>Photograph courtesy of SCRAP PDX.</a:t>
            </a:r>
          </a:p>
        </p:txBody>
      </p:sp>
      <p:sp>
        <p:nvSpPr>
          <p:cNvPr id="4" name="Slide Number Placeholder 3"/>
          <p:cNvSpPr>
            <a:spLocks noGrp="1"/>
          </p:cNvSpPr>
          <p:nvPr>
            <p:ph type="sldNum" sz="quarter" idx="10"/>
          </p:nvPr>
        </p:nvSpPr>
        <p:spPr/>
        <p:txBody>
          <a:bodyPr/>
          <a:lstStyle/>
          <a:p>
            <a:fld id="{AD9D20CB-700C-7442-96D8-7C24D5A78755}" type="slidenum">
              <a:rPr lang="en-US" smtClean="0"/>
              <a:t>21</a:t>
            </a:fld>
            <a:endParaRPr lang="en-US"/>
          </a:p>
        </p:txBody>
      </p:sp>
    </p:spTree>
    <p:extLst>
      <p:ext uri="{BB962C8B-B14F-4D97-AF65-F5344CB8AC3E}">
        <p14:creationId xmlns:p14="http://schemas.microsoft.com/office/powerpoint/2010/main" val="358316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this unit of study students will look closely at disposable plastics, particularly plastic food wrappers, bags, and containers that they use each day. They will explore which of these are recyclable in their community, and which are not, and learn about what happens when plastics are recycled. Since the integrity of plastic is reduced so greatly when it </a:t>
            </a:r>
            <a:r>
              <a:rPr lang="en-US" sz="1200" i="1" kern="1200" dirty="0" smtClean="0">
                <a:solidFill>
                  <a:schemeClr val="tx1"/>
                </a:solidFill>
                <a:effectLst/>
                <a:latin typeface="+mn-lt"/>
                <a:ea typeface="+mn-ea"/>
                <a:cs typeface="+mn-cs"/>
              </a:rPr>
              <a:t>is</a:t>
            </a:r>
            <a:r>
              <a:rPr lang="en-US" sz="1200" kern="1200" dirty="0" smtClean="0">
                <a:solidFill>
                  <a:schemeClr val="tx1"/>
                </a:solidFill>
                <a:effectLst/>
                <a:latin typeface="+mn-lt"/>
                <a:ea typeface="+mn-ea"/>
                <a:cs typeface="+mn-cs"/>
              </a:rPr>
              <a:t> recycled, students will consider reducing and reusing as the best options for minimizing this type of plastic waste. A design challenge will ask students to create and design plans for an easily replicable, </a:t>
            </a:r>
            <a:r>
              <a:rPr lang="en-US" sz="1200" i="1" kern="1200" dirty="0" smtClean="0">
                <a:solidFill>
                  <a:schemeClr val="tx1"/>
                </a:solidFill>
                <a:effectLst/>
                <a:latin typeface="+mn-lt"/>
                <a:ea typeface="+mn-ea"/>
                <a:cs typeface="+mn-cs"/>
              </a:rPr>
              <a:t>useful </a:t>
            </a:r>
            <a:r>
              <a:rPr lang="en-US" sz="1200" kern="1200" dirty="0" smtClean="0">
                <a:solidFill>
                  <a:schemeClr val="tx1"/>
                </a:solidFill>
                <a:effectLst/>
                <a:latin typeface="+mn-lt"/>
                <a:ea typeface="+mn-ea"/>
                <a:cs typeface="+mn-cs"/>
              </a:rPr>
              <a:t>plastic item by creatively reusing plastic packaging. Students will document their iterations and create a </a:t>
            </a:r>
            <a:r>
              <a:rPr lang="en-US" sz="1200" kern="1200" dirty="0" err="1" smtClean="0">
                <a:solidFill>
                  <a:schemeClr val="tx1"/>
                </a:solidFill>
                <a:effectLst/>
                <a:latin typeface="+mn-lt"/>
                <a:ea typeface="+mn-ea"/>
                <a:cs typeface="+mn-cs"/>
              </a:rPr>
              <a:t>Prezi</a:t>
            </a:r>
            <a:r>
              <a:rPr lang="en-US" sz="1200" kern="1200" dirty="0" smtClean="0">
                <a:solidFill>
                  <a:schemeClr val="tx1"/>
                </a:solidFill>
                <a:effectLst/>
                <a:latin typeface="+mn-lt"/>
                <a:ea typeface="+mn-ea"/>
                <a:cs typeface="+mn-cs"/>
              </a:rPr>
              <a:t> to present their final piece.</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817408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Can you guess what these used to be?</a:t>
            </a:r>
          </a:p>
          <a:p>
            <a:r>
              <a:rPr lang="x-none" dirty="0"/>
              <a:t>If you guessed plastic water bottles, then you are correct! What else could you make out of a plastic water bottle?</a:t>
            </a:r>
          </a:p>
          <a:p>
            <a:endParaRPr lang="en-US"/>
          </a:p>
          <a:p>
            <a:r>
              <a:rPr lang="x-none" dirty="0"/>
              <a:t>Photograph courtesy of SCRAP PDX.</a:t>
            </a:r>
          </a:p>
        </p:txBody>
      </p:sp>
      <p:sp>
        <p:nvSpPr>
          <p:cNvPr id="4" name="Slide Number Placeholder 3"/>
          <p:cNvSpPr>
            <a:spLocks noGrp="1"/>
          </p:cNvSpPr>
          <p:nvPr>
            <p:ph type="sldNum" sz="quarter" idx="10"/>
          </p:nvPr>
        </p:nvSpPr>
        <p:spPr/>
        <p:txBody>
          <a:bodyPr/>
          <a:lstStyle/>
          <a:p>
            <a:fld id="{AD9D20CB-700C-7442-96D8-7C24D5A78755}" type="slidenum">
              <a:rPr lang="en-US" smtClean="0"/>
              <a:t>22</a:t>
            </a:fld>
            <a:endParaRPr lang="en-US"/>
          </a:p>
        </p:txBody>
      </p:sp>
    </p:spTree>
    <p:extLst>
      <p:ext uri="{BB962C8B-B14F-4D97-AF65-F5344CB8AC3E}">
        <p14:creationId xmlns:p14="http://schemas.microsoft.com/office/powerpoint/2010/main" val="3841681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Plastics are great materials to design and construct models from. This image is from a workshop where students designed various future transportation types.Canyou guess which ones are for land, air or sea?</a:t>
            </a:r>
          </a:p>
          <a:p>
            <a:endParaRPr lang="en-US"/>
          </a:p>
          <a:p>
            <a:r>
              <a:rPr lang="x-none" dirty="0"/>
              <a:t>Photograph by </a:t>
            </a:r>
            <a:r>
              <a:rPr lang="x-none" dirty="0" err="1"/>
              <a:t>Tibora</a:t>
            </a:r>
            <a:r>
              <a:rPr lang="x-none" dirty="0"/>
              <a:t> </a:t>
            </a:r>
            <a:r>
              <a:rPr lang="x-none" dirty="0" err="1"/>
              <a:t>Girczyc</a:t>
            </a:r>
            <a:r>
              <a:rPr lang="x-none" dirty="0"/>
              <a:t>-Blum</a:t>
            </a:r>
          </a:p>
        </p:txBody>
      </p:sp>
      <p:sp>
        <p:nvSpPr>
          <p:cNvPr id="4" name="Slide Number Placeholder 3"/>
          <p:cNvSpPr>
            <a:spLocks noGrp="1"/>
          </p:cNvSpPr>
          <p:nvPr>
            <p:ph type="sldNum" sz="quarter" idx="10"/>
          </p:nvPr>
        </p:nvSpPr>
        <p:spPr/>
        <p:txBody>
          <a:bodyPr/>
          <a:lstStyle/>
          <a:p>
            <a:fld id="{AD9D20CB-700C-7442-96D8-7C24D5A78755}" type="slidenum">
              <a:rPr lang="en-US" smtClean="0"/>
              <a:t>23</a:t>
            </a:fld>
            <a:endParaRPr lang="en-US"/>
          </a:p>
        </p:txBody>
      </p:sp>
    </p:spTree>
    <p:extLst>
      <p:ext uri="{BB962C8B-B14F-4D97-AF65-F5344CB8AC3E}">
        <p14:creationId xmlns:p14="http://schemas.microsoft.com/office/powerpoint/2010/main" val="1048005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Part</a:t>
            </a:r>
            <a:r>
              <a:rPr lang="en-US" b="1" baseline="0" dirty="0" smtClean="0"/>
              <a:t> 3: Design Challenge</a:t>
            </a:r>
            <a:endParaRPr lang="en-US" b="1"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882443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Exploring and testing the materials first, and discovering how many ways they use disposable plastics each day, acts as an attention-grabbing story for students. The project is framed in a real-world context: the disposable plastics they are utilizing still have value before they are degraded through recycling (or no longer used through landfilling). Through testing the materials students discover that it is strong, or flexible, or beautiful, or durable, or… it only needs to be reimagined instead of landfilled or recycled. Providing this context for the design challenge creates relevance, purpose, and meaning – a reason for being inventive, there is a problem at hand worth solving. Students are encouraged to enjoy the creative process, which involves both </a:t>
            </a:r>
            <a:r>
              <a:rPr lang="en-US" sz="1200" i="1" kern="1200" dirty="0" smtClean="0">
                <a:solidFill>
                  <a:schemeClr val="tx1"/>
                </a:solidFill>
                <a:effectLst/>
                <a:latin typeface="+mn-lt"/>
                <a:ea typeface="+mn-ea"/>
                <a:cs typeface="+mn-cs"/>
              </a:rPr>
              <a:t>Thinking</a:t>
            </a:r>
            <a:r>
              <a:rPr lang="en-US" sz="1200" kern="1200" dirty="0" smtClean="0">
                <a:solidFill>
                  <a:schemeClr val="tx1"/>
                </a:solidFill>
                <a:effectLst/>
                <a:latin typeface="+mn-lt"/>
                <a:ea typeface="+mn-ea"/>
                <a:cs typeface="+mn-cs"/>
              </a:rPr>
              <a:t> and </a:t>
            </a:r>
            <a:r>
              <a:rPr lang="en-US" sz="1200" i="1" kern="1200" dirty="0" smtClean="0">
                <a:solidFill>
                  <a:schemeClr val="tx1"/>
                </a:solidFill>
                <a:effectLst/>
                <a:latin typeface="+mn-lt"/>
                <a:ea typeface="+mn-ea"/>
                <a:cs typeface="+mn-cs"/>
              </a:rPr>
              <a:t>Doing</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676554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Using the collected plastic packaging as materials, the </a:t>
            </a:r>
            <a:r>
              <a:rPr lang="en-US" sz="1200" b="1" kern="1200" dirty="0" smtClean="0">
                <a:solidFill>
                  <a:schemeClr val="tx1"/>
                </a:solidFill>
                <a:effectLst/>
                <a:latin typeface="+mn-lt"/>
                <a:ea typeface="+mn-ea"/>
                <a:cs typeface="+mn-cs"/>
              </a:rPr>
              <a:t>Properties of Plastics</a:t>
            </a:r>
            <a:r>
              <a:rPr lang="en-US" sz="1200" kern="1200" dirty="0" smtClean="0">
                <a:solidFill>
                  <a:schemeClr val="tx1"/>
                </a:solidFill>
                <a:effectLst/>
                <a:latin typeface="+mn-lt"/>
                <a:ea typeface="+mn-ea"/>
                <a:cs typeface="+mn-cs"/>
              </a:rPr>
              <a:t> graphic organizer, and </a:t>
            </a:r>
            <a:r>
              <a:rPr lang="en-US" sz="1200" b="1" kern="1200" dirty="0" smtClean="0">
                <a:solidFill>
                  <a:schemeClr val="tx1"/>
                </a:solidFill>
                <a:effectLst/>
                <a:latin typeface="+mn-lt"/>
                <a:ea typeface="+mn-ea"/>
                <a:cs typeface="+mn-cs"/>
              </a:rPr>
              <a:t>Elements and Principles of Art </a:t>
            </a:r>
            <a:r>
              <a:rPr lang="en-US" sz="1200" kern="1200" dirty="0" smtClean="0">
                <a:solidFill>
                  <a:schemeClr val="tx1"/>
                </a:solidFill>
                <a:effectLst/>
                <a:latin typeface="+mn-lt"/>
                <a:ea typeface="+mn-ea"/>
                <a:cs typeface="+mn-cs"/>
              </a:rPr>
              <a:t>handout as guides, students work in small teams to brainstorm ideas for transforming the trash before them into a useful item (reflective dog collar or vest, a jump-rope, a lunchbox, etc.). </a:t>
            </a:r>
            <a:r>
              <a:rPr lang="en-US" sz="1200" b="1" kern="1200" dirty="0" smtClean="0">
                <a:solidFill>
                  <a:schemeClr val="tx1"/>
                </a:solidFill>
                <a:effectLst/>
                <a:latin typeface="+mn-lt"/>
                <a:ea typeface="+mn-ea"/>
                <a:cs typeface="+mn-cs"/>
              </a:rPr>
              <a:t>The Design Process Handout</a:t>
            </a:r>
            <a:r>
              <a:rPr lang="en-US" sz="1200" kern="1200" dirty="0" smtClean="0">
                <a:solidFill>
                  <a:schemeClr val="tx1"/>
                </a:solidFill>
                <a:effectLst/>
                <a:latin typeface="+mn-lt"/>
                <a:ea typeface="+mn-ea"/>
                <a:cs typeface="+mn-cs"/>
              </a:rPr>
              <a:t> will guide students through the creative process of designing a product as it leads them through the same steps an engineer or inventor would use. Students create a prototype of their item, share it with the class for feedback, and make changes as needed:</a:t>
            </a:r>
          </a:p>
          <a:p>
            <a:r>
              <a:rPr lang="en-US" sz="1200" kern="1200" dirty="0" smtClean="0">
                <a:solidFill>
                  <a:schemeClr val="tx1"/>
                </a:solidFill>
                <a:effectLst/>
                <a:latin typeface="+mn-lt"/>
                <a:ea typeface="+mn-ea"/>
                <a:cs typeface="+mn-cs"/>
              </a:rPr>
              <a:t>1. Identify Problem</a:t>
            </a:r>
          </a:p>
          <a:p>
            <a:pPr lvl="0"/>
            <a:r>
              <a:rPr lang="en-US" sz="1200" kern="1200" dirty="0" smtClean="0">
                <a:solidFill>
                  <a:schemeClr val="tx1"/>
                </a:solidFill>
                <a:effectLst/>
                <a:latin typeface="+mn-lt"/>
                <a:ea typeface="+mn-ea"/>
                <a:cs typeface="+mn-cs"/>
              </a:rPr>
              <a:t>2. Brainstorm</a:t>
            </a:r>
          </a:p>
          <a:p>
            <a:pPr lvl="0"/>
            <a:r>
              <a:rPr lang="en-US" sz="1200" kern="1200" dirty="0" smtClean="0">
                <a:solidFill>
                  <a:schemeClr val="tx1"/>
                </a:solidFill>
                <a:effectLst/>
                <a:latin typeface="+mn-lt"/>
                <a:ea typeface="+mn-ea"/>
                <a:cs typeface="+mn-cs"/>
              </a:rPr>
              <a:t>3. Design</a:t>
            </a:r>
          </a:p>
          <a:p>
            <a:pPr lvl="0"/>
            <a:r>
              <a:rPr lang="en-US" sz="1200" kern="1200" dirty="0" smtClean="0">
                <a:solidFill>
                  <a:schemeClr val="tx1"/>
                </a:solidFill>
                <a:effectLst/>
                <a:latin typeface="+mn-lt"/>
                <a:ea typeface="+mn-ea"/>
                <a:cs typeface="+mn-cs"/>
              </a:rPr>
              <a:t>4. Build</a:t>
            </a:r>
          </a:p>
          <a:p>
            <a:pPr lvl="0"/>
            <a:r>
              <a:rPr lang="en-US" sz="1200" kern="1200" dirty="0" smtClean="0">
                <a:solidFill>
                  <a:schemeClr val="tx1"/>
                </a:solidFill>
                <a:effectLst/>
                <a:latin typeface="+mn-lt"/>
                <a:ea typeface="+mn-ea"/>
                <a:cs typeface="+mn-cs"/>
              </a:rPr>
              <a:t>5. Test and Evaluate</a:t>
            </a:r>
          </a:p>
          <a:p>
            <a:pPr lvl="0"/>
            <a:r>
              <a:rPr lang="en-US" sz="1200" kern="1200" dirty="0" smtClean="0">
                <a:solidFill>
                  <a:schemeClr val="tx1"/>
                </a:solidFill>
                <a:effectLst/>
                <a:latin typeface="+mn-lt"/>
                <a:ea typeface="+mn-ea"/>
                <a:cs typeface="+mn-cs"/>
              </a:rPr>
              <a:t>6. Redesign</a:t>
            </a:r>
          </a:p>
          <a:p>
            <a:pPr lvl="0"/>
            <a:r>
              <a:rPr lang="en-US" sz="1200" kern="1200" dirty="0" smtClean="0">
                <a:solidFill>
                  <a:schemeClr val="tx1"/>
                </a:solidFill>
                <a:effectLst/>
                <a:latin typeface="+mn-lt"/>
                <a:ea typeface="+mn-ea"/>
                <a:cs typeface="+mn-cs"/>
              </a:rPr>
              <a:t>7. Share Solution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smtClean="0">
                <a:solidFill>
                  <a:schemeClr val="tx1"/>
                </a:solidFill>
                <a:effectLst/>
                <a:latin typeface="+mn-lt"/>
                <a:ea typeface="+mn-ea"/>
                <a:cs typeface="+mn-cs"/>
              </a:rPr>
              <a:t>Note:</a:t>
            </a:r>
            <a:r>
              <a:rPr lang="en-US" sz="1200" kern="1200" smtClean="0">
                <a:solidFill>
                  <a:schemeClr val="tx1"/>
                </a:solidFill>
                <a:effectLst/>
                <a:latin typeface="+mn-lt"/>
                <a:ea typeface="+mn-ea"/>
                <a:cs typeface="+mn-cs"/>
              </a:rPr>
              <a:t> It can be helpful to set design challenge parameters for your class to provide some direction for what students create, such as: types of transportation, puppets, something to solve a problem in the classroom, something that would be useful in the garden, something to carry your lunch in, etc.</a:t>
            </a:r>
          </a:p>
          <a:p>
            <a:endParaRPr lang="en-US" sz="1600" b="1" kern="1200" dirty="0" smtClean="0">
              <a:solidFill>
                <a:schemeClr val="tx1"/>
              </a:solidFill>
              <a:effectLst/>
              <a:latin typeface="+mn-lt"/>
              <a:ea typeface="+mn-ea"/>
              <a:cs typeface="+mn-cs"/>
            </a:endParaRPr>
          </a:p>
          <a:p>
            <a:endParaRPr lang="en-US" sz="16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Design Resources for Educators</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u="sng" kern="1200" dirty="0" smtClean="0">
                <a:solidFill>
                  <a:schemeClr val="tx1"/>
                </a:solidFill>
                <a:effectLst/>
                <a:latin typeface="+mn-lt"/>
                <a:ea typeface="+mn-ea"/>
                <a:cs typeface="+mn-cs"/>
                <a:hlinkClick r:id="rId3"/>
              </a:rPr>
              <a:t>http://www.designthinkingforeducators.com/</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Engineering Resources for elementary and middle school students:</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4"/>
              </a:rPr>
              <a:t>http://engineeryourlife.org/</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5"/>
              </a:rPr>
              <a:t>http://www.discovere.org/</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6"/>
              </a:rPr>
              <a:t>http://pbskids.org/designsquad/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7"/>
              </a:rPr>
              <a:t>http://www.howtoons.com/</a:t>
            </a:r>
            <a:r>
              <a:rPr lang="en-US" sz="1200" kern="1200" dirty="0" smtClean="0">
                <a:solidFill>
                  <a:schemeClr val="tx1"/>
                </a:solidFill>
                <a:effectLst/>
                <a:latin typeface="+mn-lt"/>
                <a:ea typeface="+mn-ea"/>
                <a:cs typeface="+mn-cs"/>
              </a:rPr>
              <a:t> Use everyday objects to invent toys you can build</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8"/>
              </a:rPr>
              <a:t>http://lemelson.mit.edu/</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9"/>
              </a:rPr>
              <a:t>http://www-tc.pbskids.org/designsquad/pdf/parentseducators/DS_Invent_Guide_Full.pdf</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“Green” design activities and challenges</a:t>
            </a:r>
          </a:p>
          <a:p>
            <a:r>
              <a:rPr lang="en-US" sz="1200" u="sng" kern="1200" dirty="0" smtClean="0">
                <a:solidFill>
                  <a:schemeClr val="tx1"/>
                </a:solidFill>
                <a:effectLst/>
                <a:latin typeface="+mn-lt"/>
                <a:ea typeface="+mn-ea"/>
                <a:cs typeface="+mn-cs"/>
                <a:hlinkClick r:id="rId10"/>
              </a:rPr>
              <a:t>http://pbskids.org/designsquad/parentseducators/resources/index.html?category=green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PBS Design Squad</a:t>
            </a:r>
          </a:p>
          <a:p>
            <a:r>
              <a:rPr lang="en-US" sz="1200" u="sng" kern="1200" dirty="0" smtClean="0">
                <a:solidFill>
                  <a:schemeClr val="tx1"/>
                </a:solidFill>
                <a:effectLst/>
                <a:latin typeface="+mn-lt"/>
                <a:ea typeface="+mn-ea"/>
                <a:cs typeface="+mn-cs"/>
                <a:hlinkClick r:id="rId11"/>
              </a:rPr>
              <a:t>http://pbskids.org/designsquad/parentseducators/index.html</a:t>
            </a:r>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5455863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the item is finalized, each team creates plans/directions for creating the item so that others can easily replicate it. These directions are presented through a</a:t>
            </a:r>
            <a:r>
              <a:rPr lang="en-US" sz="1200" b="1" kern="1200" dirty="0" smtClean="0">
                <a:solidFill>
                  <a:schemeClr val="tx1"/>
                </a:solidFill>
                <a:effectLst/>
                <a:latin typeface="+mn-lt"/>
                <a:ea typeface="+mn-ea"/>
                <a:cs typeface="+mn-cs"/>
              </a:rPr>
              <a:t> </a:t>
            </a:r>
            <a:r>
              <a:rPr lang="en-US" sz="1200" b="1" kern="1200" dirty="0" err="1" smtClean="0">
                <a:solidFill>
                  <a:schemeClr val="tx1"/>
                </a:solidFill>
                <a:effectLst/>
                <a:latin typeface="+mn-lt"/>
                <a:ea typeface="+mn-ea"/>
                <a:cs typeface="+mn-cs"/>
              </a:rPr>
              <a:t>Prezi</a:t>
            </a:r>
            <a:r>
              <a:rPr lang="en-US" sz="1200" kern="1200" dirty="0" smtClean="0">
                <a:solidFill>
                  <a:schemeClr val="tx1"/>
                </a:solidFill>
                <a:effectLst/>
                <a:latin typeface="+mn-lt"/>
                <a:ea typeface="+mn-ea"/>
                <a:cs typeface="+mn-cs"/>
              </a:rPr>
              <a:t>. Go to https://</a:t>
            </a:r>
            <a:r>
              <a:rPr lang="en-US" sz="1200" kern="1200" dirty="0" err="1" smtClean="0">
                <a:solidFill>
                  <a:schemeClr val="tx1"/>
                </a:solidFill>
                <a:effectLst/>
                <a:latin typeface="+mn-lt"/>
                <a:ea typeface="+mn-ea"/>
                <a:cs typeface="+mn-cs"/>
              </a:rPr>
              <a:t>prezi.com</a:t>
            </a:r>
            <a:r>
              <a:rPr lang="en-US" sz="1200" kern="1200" dirty="0" smtClean="0">
                <a:solidFill>
                  <a:schemeClr val="tx1"/>
                </a:solidFill>
                <a:effectLst/>
                <a:latin typeface="+mn-lt"/>
                <a:ea typeface="+mn-ea"/>
                <a:cs typeface="+mn-cs"/>
              </a:rPr>
              <a:t>/ to get started creating a presentation.</a:t>
            </a:r>
            <a:r>
              <a:rPr lang="en-US" sz="1200" kern="1200" baseline="0" dirty="0" smtClean="0">
                <a:solidFill>
                  <a:schemeClr val="tx1"/>
                </a:solidFill>
                <a:effectLst/>
                <a:latin typeface="+mn-lt"/>
                <a:ea typeface="+mn-ea"/>
                <a:cs typeface="+mn-cs"/>
              </a:rPr>
              <a:t> View this </a:t>
            </a:r>
            <a:r>
              <a:rPr lang="en-US" sz="1200" kern="1200" baseline="0" dirty="0" err="1" smtClean="0">
                <a:solidFill>
                  <a:schemeClr val="tx1"/>
                </a:solidFill>
                <a:effectLst/>
                <a:latin typeface="+mn-lt"/>
                <a:ea typeface="+mn-ea"/>
                <a:cs typeface="+mn-cs"/>
              </a:rPr>
              <a:t>Prezi</a:t>
            </a:r>
            <a:r>
              <a:rPr lang="en-US" sz="1200" kern="1200" baseline="0" dirty="0" smtClean="0">
                <a:solidFill>
                  <a:schemeClr val="tx1"/>
                </a:solidFill>
                <a:effectLst/>
                <a:latin typeface="+mn-lt"/>
                <a:ea typeface="+mn-ea"/>
                <a:cs typeface="+mn-cs"/>
              </a:rPr>
              <a:t> on how to make a </a:t>
            </a:r>
            <a:r>
              <a:rPr lang="en-US" sz="1200" kern="1200" baseline="0" dirty="0" err="1" smtClean="0">
                <a:solidFill>
                  <a:schemeClr val="tx1"/>
                </a:solidFill>
                <a:effectLst/>
                <a:latin typeface="+mn-lt"/>
                <a:ea typeface="+mn-ea"/>
                <a:cs typeface="+mn-cs"/>
              </a:rPr>
              <a:t>Prezi</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hlinkClick r:id="rId3"/>
              </a:rPr>
              <a:t>http://prezi.com/pdoaavoysiij/?utm_campaign=share&amp;utm_medium=copy&amp;rc=ex0share</a:t>
            </a:r>
            <a:r>
              <a:rPr lang="en-US" dirty="0" smtClean="0">
                <a:effectLst/>
              </a:rPr>
              <a: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View</a:t>
            </a:r>
            <a:r>
              <a:rPr lang="en-US" baseline="0" dirty="0" smtClean="0"/>
              <a:t> these sample </a:t>
            </a:r>
            <a:r>
              <a:rPr lang="en-US" baseline="0" dirty="0" err="1" smtClean="0"/>
              <a:t>Prezi’s</a:t>
            </a:r>
            <a:r>
              <a:rPr lang="en-US" baseline="0" dirty="0" smtClean="0"/>
              <a:t> about plastic: </a:t>
            </a:r>
            <a:r>
              <a:rPr lang="en-US" sz="1200" kern="1200" dirty="0" smtClean="0">
                <a:solidFill>
                  <a:schemeClr val="tx1"/>
                </a:solidFill>
                <a:effectLst/>
                <a:latin typeface="+mn-lt"/>
                <a:ea typeface="+mn-ea"/>
                <a:cs typeface="+mn-cs"/>
                <a:hlinkClick r:id="rId4"/>
              </a:rPr>
              <a:t>https://prezi.com/explore/search/?search=plastic#search=plastic&amp;reusable=true&amp;page=1&amp;users=less</a:t>
            </a:r>
            <a:r>
              <a:rPr lang="en-US" dirty="0" smtClean="0">
                <a:effectLs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292732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a:t>
            </a:r>
            <a:r>
              <a:rPr lang="en-US" b="1" dirty="0" smtClean="0"/>
              <a:t>Google Slides </a:t>
            </a:r>
            <a:r>
              <a:rPr lang="en-US" b="0" dirty="0" smtClean="0"/>
              <a:t>handout for complete instructions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Either create a Google presentation for the class and then create a slide for each student and assign each student a slide number or have a small group of students create a Google presentation and work on collaboratively. </a:t>
            </a:r>
            <a:r>
              <a:rPr lang="en-US" sz="1200" u="sng" kern="1200" dirty="0" smtClean="0">
                <a:solidFill>
                  <a:schemeClr val="tx1"/>
                </a:solidFill>
                <a:effectLst/>
                <a:latin typeface="+mn-lt"/>
                <a:ea typeface="+mn-ea"/>
                <a:cs typeface="+mn-cs"/>
                <a:hlinkClick r:id="rId3"/>
              </a:rPr>
              <a:t>https://docs.google.com/presentation/u/0/</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For students who want to record their entire presentation, Screencast video is a recording video of the screen with audio from a microphone. Install </a:t>
            </a:r>
            <a:r>
              <a:rPr lang="en-US" sz="1200" kern="1200" dirty="0" err="1" smtClean="0">
                <a:solidFill>
                  <a:schemeClr val="tx1"/>
                </a:solidFill>
                <a:effectLst/>
                <a:latin typeface="+mn-lt"/>
                <a:ea typeface="+mn-ea"/>
                <a:cs typeface="+mn-cs"/>
              </a:rPr>
              <a:t>Snagit</a:t>
            </a:r>
            <a:r>
              <a:rPr lang="en-US" sz="1200" kern="1200" dirty="0" smtClean="0">
                <a:solidFill>
                  <a:schemeClr val="tx1"/>
                </a:solidFill>
                <a:effectLst/>
                <a:latin typeface="+mn-lt"/>
                <a:ea typeface="+mn-ea"/>
                <a:cs typeface="+mn-cs"/>
              </a:rPr>
              <a:t> for the Chrome browser.</a:t>
            </a:r>
          </a:p>
          <a:p>
            <a:r>
              <a:rPr lang="en-US" sz="1200" kern="1200" dirty="0" smtClean="0">
                <a:solidFill>
                  <a:schemeClr val="tx1"/>
                </a:solidFill>
                <a:effectLst/>
                <a:latin typeface="+mn-lt"/>
                <a:ea typeface="+mn-ea"/>
                <a:cs typeface="+mn-cs"/>
              </a:rPr>
              <a:t>A great place to look for images that are copyright free is </a:t>
            </a:r>
            <a:r>
              <a:rPr lang="en-US" sz="1200" kern="1200" dirty="0" err="1" smtClean="0">
                <a:solidFill>
                  <a:schemeClr val="tx1"/>
                </a:solidFill>
                <a:effectLst/>
                <a:latin typeface="+mn-lt"/>
                <a:ea typeface="+mn-ea"/>
                <a:cs typeface="+mn-cs"/>
              </a:rPr>
              <a:t>www.search.creativecommons.org</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When using Google search, type in the keyword (in this case plastic), click images, search tools, usage rights “Labeled for reuse with modification”. </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445285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kern="1200" dirty="0" smtClean="0">
                <a:solidFill>
                  <a:schemeClr val="tx1"/>
                </a:solidFill>
                <a:effectLst/>
                <a:latin typeface="+mn-lt"/>
                <a:ea typeface="+mn-ea"/>
                <a:cs typeface="+mn-cs"/>
              </a:rPr>
              <a:t>Part</a:t>
            </a:r>
            <a:r>
              <a:rPr lang="en-US" sz="1200" b="1" u="none" kern="1200" baseline="0" dirty="0" smtClean="0">
                <a:solidFill>
                  <a:schemeClr val="tx1"/>
                </a:solidFill>
                <a:effectLst/>
                <a:latin typeface="+mn-lt"/>
                <a:ea typeface="+mn-ea"/>
                <a:cs typeface="+mn-cs"/>
              </a:rPr>
              <a:t> 1: Plastics Are Forever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non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Plastics Search:</a:t>
            </a:r>
            <a:r>
              <a:rPr lang="en-US" sz="1200" kern="1200" dirty="0" smtClean="0">
                <a:solidFill>
                  <a:schemeClr val="tx1"/>
                </a:solidFill>
                <a:effectLst/>
                <a:latin typeface="+mn-lt"/>
                <a:ea typeface="+mn-ea"/>
                <a:cs typeface="+mn-cs"/>
              </a:rPr>
              <a:t> Students conduct a search for plastics in their classroom, school, and/or home to make a list of all the ways they use plastics each </a:t>
            </a:r>
            <a:r>
              <a:rPr lang="en-US" sz="1200" kern="1200" dirty="0" smtClean="0">
                <a:solidFill>
                  <a:schemeClr val="tx1"/>
                </a:solidFill>
                <a:effectLst/>
                <a:latin typeface="+mn-lt"/>
                <a:ea typeface="+mn-ea"/>
                <a:cs typeface="+mn-cs"/>
              </a:rPr>
              <a:t>day</a:t>
            </a:r>
            <a:r>
              <a:rPr lang="en-US" sz="1200" kern="1200" baseline="0" dirty="0" smtClean="0">
                <a:solidFill>
                  <a:schemeClr val="tx1"/>
                </a:solidFill>
                <a:effectLst/>
                <a:latin typeface="+mn-lt"/>
                <a:ea typeface="+mn-ea"/>
                <a:cs typeface="+mn-cs"/>
              </a:rPr>
              <a:t> on the </a:t>
            </a:r>
            <a:r>
              <a:rPr lang="en-US" sz="1200" b="1" kern="1200" baseline="0" dirty="0" smtClean="0">
                <a:solidFill>
                  <a:schemeClr val="tx1"/>
                </a:solidFill>
                <a:effectLst/>
                <a:latin typeface="+mn-lt"/>
                <a:ea typeface="+mn-ea"/>
                <a:cs typeface="+mn-cs"/>
              </a:rPr>
              <a:t>Plastic Hunt </a:t>
            </a:r>
            <a:r>
              <a:rPr lang="en-US" sz="1200" b="0" kern="1200" baseline="0" dirty="0" smtClean="0">
                <a:solidFill>
                  <a:schemeClr val="tx1"/>
                </a:solidFill>
                <a:effectLst/>
                <a:latin typeface="+mn-lt"/>
                <a:ea typeface="+mn-ea"/>
                <a:cs typeface="+mn-cs"/>
              </a:rPr>
              <a:t>handout.</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Along the way, students collect samples of disposable plastics (utensils, food containers, bags, snack wrappers, packaging, shampoo bottles, etc.) and return to the classroom with their CLEAN samples. </a:t>
            </a:r>
            <a:r>
              <a:rPr lang="en-US" sz="1200" i="1" kern="1200" dirty="0" smtClean="0">
                <a:solidFill>
                  <a:schemeClr val="tx1"/>
                </a:solidFill>
                <a:effectLst/>
                <a:latin typeface="+mn-lt"/>
                <a:ea typeface="+mn-ea"/>
                <a:cs typeface="+mn-cs"/>
              </a:rPr>
              <a:t>What percentage of the list are food-related plastics?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77340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sng" kern="1200" dirty="0" smtClean="0">
                <a:solidFill>
                  <a:schemeClr val="tx1"/>
                </a:solidFill>
                <a:effectLst/>
                <a:latin typeface="+mn-lt"/>
                <a:ea typeface="+mn-ea"/>
                <a:cs typeface="+mn-cs"/>
              </a:rPr>
              <a:t>Categorize:</a:t>
            </a:r>
            <a:r>
              <a:rPr lang="en-US" sz="1200" kern="1200" dirty="0" smtClean="0">
                <a:solidFill>
                  <a:schemeClr val="tx1"/>
                </a:solidFill>
                <a:effectLst/>
                <a:latin typeface="+mn-lt"/>
                <a:ea typeface="+mn-ea"/>
                <a:cs typeface="+mn-cs"/>
              </a:rPr>
              <a:t> Once a wide variety of disposable plastic products are collected, students work in small groups to organize them into categories. Talk with the class to generate a list of category types: By use (holding liquids, packaging, etc.), by properties of the material (flexible, rigid, stretchy, brittle, etc.), or other ideas that the students generate. </a:t>
            </a:r>
          </a:p>
          <a:p>
            <a:pPr lvl="0"/>
            <a:r>
              <a:rPr lang="en-US" sz="1200" kern="1200" dirty="0" smtClean="0">
                <a:solidFill>
                  <a:schemeClr val="tx1"/>
                </a:solidFill>
                <a:effectLst/>
                <a:latin typeface="+mn-lt"/>
                <a:ea typeface="+mn-ea"/>
                <a:cs typeface="+mn-cs"/>
              </a:rPr>
              <a:t>This sorting activity can be repeated to see how plastic items change groupings by category type. </a:t>
            </a:r>
            <a:r>
              <a:rPr lang="en-US" sz="1200" i="1" kern="1200" dirty="0" smtClean="0">
                <a:solidFill>
                  <a:schemeClr val="tx1"/>
                </a:solidFill>
                <a:effectLst/>
                <a:latin typeface="+mn-lt"/>
                <a:ea typeface="+mn-ea"/>
                <a:cs typeface="+mn-cs"/>
              </a:rPr>
              <a:t>Do any of the same plastic items remain together even when the category titles change?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693357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sng" kern="1200" dirty="0" smtClean="0">
                <a:solidFill>
                  <a:schemeClr val="tx1"/>
                </a:solidFill>
                <a:effectLst/>
                <a:latin typeface="+mn-lt"/>
                <a:ea typeface="+mn-ea"/>
                <a:cs typeface="+mn-cs"/>
              </a:rPr>
              <a:t>The Big Picture:</a:t>
            </a:r>
            <a:r>
              <a:rPr lang="en-US" sz="1200" kern="1200" dirty="0" smtClean="0">
                <a:solidFill>
                  <a:schemeClr val="tx1"/>
                </a:solidFill>
                <a:effectLst/>
                <a:latin typeface="+mn-lt"/>
                <a:ea typeface="+mn-ea"/>
                <a:cs typeface="+mn-cs"/>
              </a:rPr>
              <a:t> Through group activity and by watching video footage students learn how plastics are made, recycled, disposed of, and break down into smaller and smaller pieces over time but never disappear.</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Video Options: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“From Oil To Plastic” (9 min.) </a:t>
            </a:r>
            <a:r>
              <a:rPr lang="en-US" sz="1200" u="sng" kern="1200" dirty="0" smtClean="0">
                <a:solidFill>
                  <a:schemeClr val="tx1"/>
                </a:solidFill>
                <a:effectLst/>
                <a:latin typeface="+mn-lt"/>
                <a:ea typeface="+mn-ea"/>
                <a:cs typeface="+mn-cs"/>
                <a:hlinkClick r:id="rId3"/>
              </a:rPr>
              <a:t>https://www.youtube.com/watch?v=IwdUwffecsM</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It’s Made: Plastic Bottles and Jars” (5 min.) </a:t>
            </a:r>
            <a:r>
              <a:rPr lang="en-US" sz="1200" u="sng" kern="1200" dirty="0" smtClean="0">
                <a:solidFill>
                  <a:schemeClr val="tx1"/>
                </a:solidFill>
                <a:effectLst/>
                <a:latin typeface="+mn-lt"/>
                <a:ea typeface="+mn-ea"/>
                <a:cs typeface="+mn-cs"/>
                <a:hlinkClick r:id="rId4"/>
              </a:rPr>
              <a:t>https://www.youtube.com/watch?v=ZfyPCujUPms&amp;list=PL5E05E0D2FEEA5739&amp;index=8</a:t>
            </a:r>
            <a:r>
              <a:rPr lang="en-US" sz="1200" kern="1200" dirty="0" smtClean="0">
                <a:solidFill>
                  <a:schemeClr val="tx1"/>
                </a:solidFill>
                <a:effectLst/>
                <a:latin typeface="+mn-lt"/>
                <a:ea typeface="+mn-ea"/>
                <a:cs typeface="+mn-cs"/>
              </a:rPr>
              <a:t> “The Majestic Plastic Bag: A </a:t>
            </a:r>
            <a:r>
              <a:rPr lang="en-US" sz="1200" kern="1200" dirty="0" err="1" smtClean="0">
                <a:solidFill>
                  <a:schemeClr val="tx1"/>
                </a:solidFill>
                <a:effectLst/>
                <a:latin typeface="+mn-lt"/>
                <a:ea typeface="+mn-ea"/>
                <a:cs typeface="+mn-cs"/>
              </a:rPr>
              <a:t>Mockumentary</a:t>
            </a:r>
            <a:r>
              <a:rPr lang="en-US" sz="1200" kern="1200" dirty="0" smtClean="0">
                <a:solidFill>
                  <a:schemeClr val="tx1"/>
                </a:solidFill>
                <a:effectLst/>
                <a:latin typeface="+mn-lt"/>
                <a:ea typeface="+mn-ea"/>
                <a:cs typeface="+mn-cs"/>
              </a:rPr>
              <a:t>” (4 min.) </a:t>
            </a:r>
            <a:r>
              <a:rPr lang="en-US" sz="1200" u="sng" kern="1200" dirty="0" smtClean="0">
                <a:solidFill>
                  <a:schemeClr val="tx1"/>
                </a:solidFill>
                <a:effectLst/>
                <a:latin typeface="+mn-lt"/>
                <a:ea typeface="+mn-ea"/>
                <a:cs typeface="+mn-cs"/>
                <a:hlinkClick r:id="rId5"/>
              </a:rPr>
              <a:t>https://www.youtube.com/watch?v=GLgh9h2ePYw&amp;index=2&amp;list=PLQaabtnNpchwa8p-ceLKivaCYxMJ_j4Hv</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It’s Made: Plastic Bags” (5 min.) </a:t>
            </a:r>
            <a:r>
              <a:rPr lang="en-US" sz="1200" u="sng" kern="1200" dirty="0" smtClean="0">
                <a:solidFill>
                  <a:schemeClr val="tx1"/>
                </a:solidFill>
                <a:effectLst/>
                <a:latin typeface="+mn-lt"/>
                <a:ea typeface="+mn-ea"/>
                <a:cs typeface="+mn-cs"/>
                <a:hlinkClick r:id="rId6"/>
              </a:rPr>
              <a:t>https://www.youtube.com/watch?v=8CfL5xl2N1Q&amp;index=7&amp;list=PLQaabtnNpchwa8p-ceLKivaCYxMJ_j4Hv</a:t>
            </a:r>
            <a:r>
              <a:rPr lang="en-US" sz="1200" kern="1200" dirty="0" smtClean="0">
                <a:solidFill>
                  <a:schemeClr val="tx1"/>
                </a:solidFill>
                <a:effectLst/>
                <a:latin typeface="+mn-lt"/>
                <a:ea typeface="+mn-ea"/>
                <a:cs typeface="+mn-cs"/>
              </a:rPr>
              <a:t> </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Are there non-plastic, or non-disposable alternatives for any of the plastic items collected in the Plastic Hunt?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219958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sng" kern="1200" dirty="0" smtClean="0">
                <a:solidFill>
                  <a:schemeClr val="tx1"/>
                </a:solidFill>
                <a:effectLst/>
                <a:latin typeface="+mn-lt"/>
                <a:ea typeface="+mn-ea"/>
                <a:cs typeface="+mn-cs"/>
              </a:rPr>
              <a:t>Investigate:</a:t>
            </a:r>
            <a:r>
              <a:rPr lang="en-US" sz="1200" kern="1200" dirty="0" smtClean="0">
                <a:solidFill>
                  <a:schemeClr val="tx1"/>
                </a:solidFill>
                <a:effectLst/>
                <a:latin typeface="+mn-lt"/>
                <a:ea typeface="+mn-ea"/>
                <a:cs typeface="+mn-cs"/>
              </a:rPr>
              <a:t> Explain to students that they will be testing the properties of plastic samples from the different categories they generated. Discuss with students the types of properties they can observe in their plastic samples (i.e. stretchy, rigid, shiny, clear, colorful, can cut easily with scissors, etc.). Students have time to experiment with the materials in each category and come up with ideas for how to test for these properties. Help students to develop uniform procedures for doing so. Ideas for tests include:</a:t>
            </a:r>
            <a:endParaRPr lang="en-US" sz="1400" kern="1200" dirty="0" smtClean="0">
              <a:solidFill>
                <a:schemeClr val="tx1"/>
              </a:solidFill>
              <a:effectLst/>
              <a:latin typeface="+mn-lt"/>
              <a:ea typeface="+mn-ea"/>
              <a:cs typeface="+mn-cs"/>
            </a:endParaRPr>
          </a:p>
          <a:p>
            <a:pPr lvl="1"/>
            <a:r>
              <a:rPr lang="en-US" sz="1200" i="1" kern="1200" dirty="0" smtClean="0">
                <a:solidFill>
                  <a:schemeClr val="tx1"/>
                </a:solidFill>
                <a:effectLst/>
                <a:latin typeface="+mn-lt"/>
                <a:ea typeface="+mn-ea"/>
                <a:cs typeface="+mn-cs"/>
              </a:rPr>
              <a:t>Does it float? What happens when a flashlight shines on it or through it (reflective, translucent, opaque)? Can you cut though it easily? Is it bendable? How much does it stretch? Etc</a:t>
            </a:r>
            <a:r>
              <a:rPr lang="en-US" sz="1200" kern="1200" dirty="0" smtClean="0">
                <a:solidFill>
                  <a:schemeClr val="tx1"/>
                </a:solidFill>
                <a:effectLst/>
                <a:latin typeface="+mn-lt"/>
                <a:ea typeface="+mn-ea"/>
                <a:cs typeface="+mn-cs"/>
              </a:rPr>
              <a:t>. </a:t>
            </a:r>
            <a:endParaRPr lang="en-US" sz="14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Teacher demonstrates how to do chosen tests and describe the results. </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94026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Model filling in </a:t>
            </a:r>
            <a:r>
              <a:rPr lang="en-US" sz="1200" b="1" kern="1200" dirty="0" smtClean="0">
                <a:solidFill>
                  <a:schemeClr val="tx1"/>
                </a:solidFill>
                <a:effectLst/>
                <a:latin typeface="+mn-lt"/>
                <a:ea typeface="+mn-ea"/>
                <a:cs typeface="+mn-cs"/>
              </a:rPr>
              <a:t>Properties of Plastics</a:t>
            </a:r>
            <a:r>
              <a:rPr lang="en-US" sz="1200" kern="1200" dirty="0" smtClean="0">
                <a:solidFill>
                  <a:schemeClr val="tx1"/>
                </a:solidFill>
                <a:effectLst/>
                <a:latin typeface="+mn-lt"/>
                <a:ea typeface="+mn-ea"/>
                <a:cs typeface="+mn-cs"/>
              </a:rPr>
              <a:t> worksheet as students select up to 5 varied plastic samples to test (ideally one from each group they had been sorted in to, and with a large enough sample size to experiment with). Students cut a piece of each plastic sample and use a glue stick or stapler to attach them to the page. Teacher may choose to have students work in small groups to test their samples, or lead the entire class through the activity. Either way, the graphic organizer is filled in as information is collected through the investigations. </a:t>
            </a:r>
            <a:endParaRPr lang="en-US" sz="1400"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OPTION:</a:t>
            </a:r>
            <a:r>
              <a:rPr lang="en-US" sz="1200" kern="1200" dirty="0" smtClean="0">
                <a:solidFill>
                  <a:schemeClr val="tx1"/>
                </a:solidFill>
                <a:effectLst/>
                <a:latin typeface="+mn-lt"/>
                <a:ea typeface="+mn-ea"/>
                <a:cs typeface="+mn-cs"/>
              </a:rPr>
              <a:t> Instead of describing the results of the qualitative tests, students may rank each sample. For example, testing the rigidity of 5 samples, the one that is the most difficult to bend would be given a #1, the easiest to bend would be given a #5. </a:t>
            </a:r>
            <a:endParaRPr lang="en-US" sz="14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807093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662138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Part 2: Reuse: A Better Option</a:t>
            </a:r>
          </a:p>
          <a:p>
            <a:endParaRPr lang="en-US" b="1" dirty="0" smtClean="0"/>
          </a:p>
          <a:p>
            <a:r>
              <a:rPr lang="x-none" dirty="0" smtClean="0"/>
              <a:t>Let’s Define the 5 R’s!</a:t>
            </a:r>
          </a:p>
          <a:p>
            <a:r>
              <a:rPr lang="x-none" dirty="0" smtClean="0"/>
              <a:t>See if the class can come up with their own definition for each one.</a:t>
            </a:r>
          </a:p>
          <a:p>
            <a:r>
              <a:rPr lang="x-none" dirty="0" smtClean="0"/>
              <a:t>Reduce: To purchase less ”stuff”, Reducing one’s own belongings.</a:t>
            </a:r>
          </a:p>
          <a:p>
            <a:r>
              <a:rPr lang="x-none" dirty="0" smtClean="0"/>
              <a:t>Reuse: reusing something over and over again; ceramic coffee mugs, stainless steel water bottles</a:t>
            </a:r>
          </a:p>
          <a:p>
            <a:r>
              <a:rPr lang="x-none" dirty="0" smtClean="0"/>
              <a:t>Recycle: to make something new from ( something that has been used before; to send (used newspapers, bottles, cans, etcl. )</a:t>
            </a:r>
          </a:p>
          <a:p>
            <a:r>
              <a:rPr lang="x-none" dirty="0" smtClean="0"/>
              <a:t>Refuse: to say “no” to single use items. “ oh no thank you,  I have my reusable bag right here”</a:t>
            </a:r>
          </a:p>
          <a:p>
            <a:r>
              <a:rPr lang="x-none" dirty="0" smtClean="0"/>
              <a:t>Rot: Compost</a:t>
            </a:r>
          </a:p>
          <a:p>
            <a:endParaRPr lang="en-US" dirty="0" smtClean="0"/>
          </a:p>
          <a:p>
            <a:r>
              <a:rPr lang="x-none" dirty="0" smtClean="0"/>
              <a:t>Creative Reuse is the focus of this project and is a subset of Reuse.</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Sometimes we think of creative reuse like this, If you are stuck on a desert island and needed to make a bag but only had – thread, granola bar wrappers, and plastic water bottles – How would you make it? Creative reuse is the reuse of an object through the addition of creativity and creative problem solving. For example, when a plastic water bottle (no longer wanted for its original function) is cut and creatively reused as a funnel.</a:t>
            </a:r>
          </a:p>
          <a:p>
            <a:pPr lvl="0"/>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971857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06B5F61-D405-5D48-A94A-B9754CCF9CB5}" type="datetimeFigureOut">
              <a:rPr lang="en-US" smtClean="0"/>
              <a:t>1/30/17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77DC689-A09F-954D-B6F5-C0CF291B4363}" type="slidenum">
              <a:rPr lang="en-US" smtClean="0"/>
              <a:t>‹#›</a:t>
            </a:fld>
            <a:endParaRPr lang="en-US"/>
          </a:p>
        </p:txBody>
      </p:sp>
    </p:spTree>
    <p:extLst>
      <p:ext uri="{BB962C8B-B14F-4D97-AF65-F5344CB8AC3E}">
        <p14:creationId xmlns:p14="http://schemas.microsoft.com/office/powerpoint/2010/main" val="367346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C706C554-F5AD-C144-B8AD-441A5D705DD8}" type="datetimeFigureOut">
              <a:rPr lang="en-US" smtClean="0"/>
              <a:t>1/30/17</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243A15D6-38F0-4348-9EA7-97F119D539D6}" type="slidenum">
              <a:rPr lang="en-US" smtClean="0"/>
              <a:t>‹#›</a:t>
            </a:fld>
            <a:endParaRPr lang="en-US"/>
          </a:p>
        </p:txBody>
      </p:sp>
    </p:spTree>
    <p:extLst>
      <p:ext uri="{BB962C8B-B14F-4D97-AF65-F5344CB8AC3E}">
        <p14:creationId xmlns:p14="http://schemas.microsoft.com/office/powerpoint/2010/main" val="24259826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9" r:id="rId6"/>
    <p:sldLayoutId id="2147483660" r:id="rId7"/>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reusealliance.org/learn/faq"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5.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package" Target="../embeddings/Microsoft_Word_Document1.docx"/><Relationship Id="rId5" Type="http://schemas.openxmlformats.org/officeDocument/2006/relationships/image" Target="../media/image26.png"/><Relationship Id="rId6" Type="http://schemas.openxmlformats.org/officeDocument/2006/relationships/image" Target="../media/image27.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reec.org/" TargetMode="External"/><Relationship Id="rId3" Type="http://schemas.openxmlformats.org/officeDocument/2006/relationships/image" Target="../media/image2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image" Target="../media/image30.jpeg"/></Relationships>
</file>

<file path=ppt/slides/_rels/slide32.xml.rels><?xml version="1.0" encoding="UTF-8" standalone="yes"?>
<Relationships xmlns="http://schemas.openxmlformats.org/package/2006/relationships"><Relationship Id="rId11" Type="http://schemas.openxmlformats.org/officeDocument/2006/relationships/hyperlink" Target="http://www.remainderspas.org/" TargetMode="External"/><Relationship Id="rId12" Type="http://schemas.openxmlformats.org/officeDocument/2006/relationships/hyperlink" Target="http://www.raft.net/" TargetMode="External"/><Relationship Id="rId13" Type="http://schemas.openxmlformats.org/officeDocument/2006/relationships/hyperlink" Target="http://riversidearts.wix.com/reuseexchange" TargetMode="External"/><Relationship Id="rId14" Type="http://schemas.openxmlformats.org/officeDocument/2006/relationships/hyperlink" Target="http://www.recreate.org/" TargetMode="External"/><Relationship Id="rId15" Type="http://schemas.openxmlformats.org/officeDocument/2006/relationships/hyperlink" Target="http://www.raftsac.org/" TargetMode="External"/><Relationship Id="rId16" Type="http://schemas.openxmlformats.org/officeDocument/2006/relationships/hyperlink" Target="http://artformsandiego.org/" TargetMode="External"/><Relationship Id="rId17" Type="http://schemas.openxmlformats.org/officeDocument/2006/relationships/hyperlink" Target="http://www.scrap-sf.org/" TargetMode="External"/><Relationship Id="rId18" Type="http://schemas.openxmlformats.org/officeDocument/2006/relationships/hyperlink" Target="http://www.exploreecology.org/art-from-scrap-santa-barbara.php" TargetMode="External"/><Relationship Id="rId19" Type="http://schemas.openxmlformats.org/officeDocument/2006/relationships/hyperlink" Target="http://createstudiofun.com/" TargetMode="External"/><Relationship Id="rId1" Type="http://schemas.openxmlformats.org/officeDocument/2006/relationships/slideLayout" Target="../slideLayouts/slideLayout6.xml"/><Relationship Id="rId2" Type="http://schemas.openxmlformats.org/officeDocument/2006/relationships/image" Target="../media/image31.jpg"/><Relationship Id="rId3" Type="http://schemas.openxmlformats.org/officeDocument/2006/relationships/hyperlink" Target="http://www.scraphumboldt.org/" TargetMode="External"/><Relationship Id="rId4" Type="http://schemas.openxmlformats.org/officeDocument/2006/relationships/hyperlink" Target="http://www.scrapgallery.org/" TargetMode="External"/><Relationship Id="rId5" Type="http://schemas.openxmlformats.org/officeDocument/2006/relationships/hyperlink" Target="http://thelongbeachdepot.org/" TargetMode="External"/><Relationship Id="rId6" Type="http://schemas.openxmlformats.org/officeDocument/2006/relationships/hyperlink" Target="http://rediscovercenter.org/" TargetMode="External"/><Relationship Id="rId7" Type="http://schemas.openxmlformats.org/officeDocument/2006/relationships/hyperlink" Target="http://www.t4t.org/" TargetMode="External"/><Relationship Id="rId8" Type="http://schemas.openxmlformats.org/officeDocument/2006/relationships/hyperlink" Target="http://www.fabmo.org/fabmo/Home.html" TargetMode="External"/><Relationship Id="rId9" Type="http://schemas.openxmlformats.org/officeDocument/2006/relationships/hyperlink" Target="http://creativereuse.org/" TargetMode="External"/><Relationship Id="rId10" Type="http://schemas.openxmlformats.org/officeDocument/2006/relationships/hyperlink" Target="http://childcreativitylab.or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1.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Plastics</a:t>
            </a:r>
            <a:endParaRPr lang="en-US" dirty="0"/>
          </a:p>
        </p:txBody>
      </p:sp>
      <p:sp>
        <p:nvSpPr>
          <p:cNvPr id="3" name="Text Placeholder 2"/>
          <p:cNvSpPr>
            <a:spLocks noGrp="1"/>
          </p:cNvSpPr>
          <p:nvPr>
            <p:ph type="body" sz="quarter" idx="12"/>
          </p:nvPr>
        </p:nvSpPr>
        <p:spPr>
          <a:xfrm>
            <a:off x="990600" y="2035728"/>
            <a:ext cx="3880727" cy="2635025"/>
          </a:xfrm>
        </p:spPr>
        <p:txBody>
          <a:bodyPr/>
          <a:lstStyle/>
          <a:p>
            <a:r>
              <a:rPr lang="en-US" i="1" dirty="0" smtClean="0"/>
              <a:t>What types of properties can you observe in your plastic samples?</a:t>
            </a:r>
          </a:p>
        </p:txBody>
      </p:sp>
      <p:sp>
        <p:nvSpPr>
          <p:cNvPr id="4" name="Text Placeholder 3"/>
          <p:cNvSpPr>
            <a:spLocks noGrp="1"/>
          </p:cNvSpPr>
          <p:nvPr>
            <p:ph type="body" sz="quarter" idx="13"/>
          </p:nvPr>
        </p:nvSpPr>
        <p:spPr>
          <a:xfrm>
            <a:off x="914400" y="1447800"/>
            <a:ext cx="6801057" cy="587928"/>
          </a:xfrm>
        </p:spPr>
        <p:txBody>
          <a:bodyPr/>
          <a:lstStyle/>
          <a:p>
            <a:r>
              <a:rPr lang="en-US" dirty="0" smtClean="0"/>
              <a:t>Investigate</a:t>
            </a:r>
            <a:endParaRPr lang="en-US" dirty="0"/>
          </a:p>
        </p:txBody>
      </p:sp>
      <p:sp>
        <p:nvSpPr>
          <p:cNvPr id="5" name="Text Placeholder 4"/>
          <p:cNvSpPr>
            <a:spLocks noGrp="1"/>
          </p:cNvSpPr>
          <p:nvPr>
            <p:ph type="body" sz="quarter" idx="15"/>
          </p:nvPr>
        </p:nvSpPr>
        <p:spPr>
          <a:xfrm>
            <a:off x="1300873" y="3366006"/>
            <a:ext cx="6801058" cy="977394"/>
          </a:xfrm>
        </p:spPr>
        <p:txBody>
          <a:bodyPr/>
          <a:lstStyle/>
          <a:p>
            <a:r>
              <a:rPr lang="en-US" dirty="0" smtClean="0"/>
              <a:t>Stretchy?</a:t>
            </a:r>
          </a:p>
          <a:p>
            <a:r>
              <a:rPr lang="en-US" dirty="0" smtClean="0"/>
              <a:t>Bendable?</a:t>
            </a:r>
          </a:p>
          <a:p>
            <a:r>
              <a:rPr lang="en-US" dirty="0" smtClean="0"/>
              <a:t>Transparent?</a:t>
            </a:r>
          </a:p>
          <a:p>
            <a:r>
              <a:rPr lang="en-US" dirty="0" smtClean="0"/>
              <a:t>Buoyant?</a:t>
            </a:r>
          </a:p>
          <a:p>
            <a:r>
              <a:rPr lang="en-US" dirty="0" smtClean="0"/>
              <a:t>Others?</a:t>
            </a:r>
            <a:endParaRPr lang="en-US" dirty="0"/>
          </a:p>
        </p:txBody>
      </p:sp>
      <p:pic>
        <p:nvPicPr>
          <p:cNvPr id="7" name="Picture 6" descr="IMG_177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648200" y="1371600"/>
            <a:ext cx="3962400" cy="3962400"/>
          </a:xfrm>
          <a:prstGeom prst="rect">
            <a:avLst/>
          </a:prstGeom>
        </p:spPr>
      </p:pic>
    </p:spTree>
    <p:extLst>
      <p:ext uri="{BB962C8B-B14F-4D97-AF65-F5344CB8AC3E}">
        <p14:creationId xmlns:p14="http://schemas.microsoft.com/office/powerpoint/2010/main" val="359950619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Plastics Reimagined</a:t>
            </a:r>
            <a:endParaRPr lang="en-US" dirty="0"/>
          </a:p>
        </p:txBody>
      </p:sp>
      <p:pic>
        <p:nvPicPr>
          <p:cNvPr id="6" name="Picture 5"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137285"/>
            <a:ext cx="6400800" cy="4920615"/>
          </a:xfrm>
          <a:prstGeom prst="rect">
            <a:avLst/>
          </a:prstGeom>
        </p:spPr>
      </p:pic>
    </p:spTree>
    <p:extLst>
      <p:ext uri="{BB962C8B-B14F-4D97-AF65-F5344CB8AC3E}">
        <p14:creationId xmlns:p14="http://schemas.microsoft.com/office/powerpoint/2010/main" val="81237627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t">
            <a:noAutofit/>
          </a:bodyPr>
          <a:lstStyle/>
          <a:p>
            <a:r>
              <a:rPr lang="x-none" dirty="0" smtClean="0"/>
              <a:t>Creative Reuse Definit</a:t>
            </a:r>
            <a:r>
              <a:rPr lang="en-US" dirty="0" err="1" smtClean="0"/>
              <a:t>i</a:t>
            </a:r>
            <a:r>
              <a:rPr lang="x-none" dirty="0" smtClean="0"/>
              <a:t>on</a:t>
            </a:r>
            <a:endParaRPr lang="x-none" dirty="0"/>
          </a:p>
        </p:txBody>
      </p:sp>
      <p:sp>
        <p:nvSpPr>
          <p:cNvPr id="3" name="Text Placeholder 2"/>
          <p:cNvSpPr>
            <a:spLocks noGrp="1"/>
          </p:cNvSpPr>
          <p:nvPr>
            <p:ph type="body" sz="quarter" idx="12"/>
          </p:nvPr>
        </p:nvSpPr>
        <p:spPr>
          <a:xfrm>
            <a:off x="400050" y="1285875"/>
            <a:ext cx="8248650" cy="3128015"/>
          </a:xfrm>
        </p:spPr>
        <p:txBody>
          <a:bodyPr vert="horz" anchor="t"/>
          <a:lstStyle/>
          <a:p>
            <a:pPr algn="l" rtl="0"/>
            <a:r>
              <a:rPr lang="x-none" sz="3200" kern="1200" dirty="0">
                <a:solidFill>
                  <a:schemeClr val="tx1"/>
                </a:solidFill>
                <a:latin typeface="Calibri"/>
              </a:rPr>
              <a:t>Also known as upcycling or repurposing, is when the addition of creativity to an already manufactured item brings a new function. </a:t>
            </a:r>
          </a:p>
          <a:p>
            <a:pPr algn="l" rtl="0"/>
            <a:endParaRPr lang="x-none" sz="3200" kern="1200" dirty="0">
              <a:solidFill>
                <a:schemeClr val="tx1"/>
              </a:solidFill>
              <a:latin typeface="Calibri"/>
            </a:endParaRPr>
          </a:p>
          <a:p>
            <a:pPr algn="l" rtl="0"/>
            <a:r>
              <a:rPr lang="x-none" sz="3200" kern="1200" dirty="0">
                <a:solidFill>
                  <a:schemeClr val="tx1"/>
                </a:solidFill>
                <a:latin typeface="Calibri"/>
              </a:rPr>
              <a:t>A CD jewel case can become a bird feeder, wine corks turned into a cork board, a t-shirt transformed into a rug.*</a:t>
            </a:r>
          </a:p>
          <a:p>
            <a:pPr algn="l" rtl="0"/>
            <a:endParaRPr lang="x-none" sz="3200" kern="1200" dirty="0"/>
          </a:p>
        </p:txBody>
      </p:sp>
      <p:sp>
        <p:nvSpPr>
          <p:cNvPr id="5" name="Text Placeholder 4"/>
          <p:cNvSpPr>
            <a:spLocks noGrp="1"/>
          </p:cNvSpPr>
          <p:nvPr>
            <p:ph type="body" sz="quarter" idx="15"/>
          </p:nvPr>
        </p:nvSpPr>
        <p:spPr>
          <a:xfrm>
            <a:off x="133350" y="6210300"/>
            <a:ext cx="6801058" cy="977394"/>
          </a:xfrm>
        </p:spPr>
        <p:txBody>
          <a:bodyPr vert="horz" anchor="t"/>
          <a:lstStyle/>
          <a:p>
            <a:pPr marL="0" indent="0">
              <a:buNone/>
            </a:pPr>
            <a:r>
              <a:rPr lang="x-none" sz="2000" dirty="0">
                <a:solidFill>
                  <a:schemeClr val="tx1"/>
                </a:solidFill>
              </a:rPr>
              <a:t>*Definition courtesy of </a:t>
            </a:r>
            <a:r>
              <a:rPr lang="x-none" sz="2000" dirty="0">
                <a:solidFill>
                  <a:schemeClr val="tx1"/>
                </a:solidFill>
                <a:hlinkClick r:id="rId3"/>
              </a:rPr>
              <a:t>The Reuse Alliance</a:t>
            </a:r>
          </a:p>
        </p:txBody>
      </p:sp>
    </p:spTree>
    <p:extLst>
      <p:ext uri="{BB962C8B-B14F-4D97-AF65-F5344CB8AC3E}">
        <p14:creationId xmlns:p14="http://schemas.microsoft.com/office/powerpoint/2010/main" val="103970806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specified.jpg"/>
          <p:cNvPicPr>
            <a:picLocks noChangeAspect="1"/>
          </p:cNvPicPr>
          <p:nvPr/>
        </p:nvPicPr>
        <p:blipFill rotWithShape="1">
          <a:blip r:embed="rId3">
            <a:extLst>
              <a:ext uri="{28A0092B-C50C-407E-A947-70E740481C1C}">
                <a14:useLocalDpi xmlns:a14="http://schemas.microsoft.com/office/drawing/2010/main" val="0"/>
              </a:ext>
            </a:extLst>
          </a:blip>
          <a:srcRect t="15660" b="3809"/>
          <a:stretch/>
        </p:blipFill>
        <p:spPr>
          <a:xfrm>
            <a:off x="2209800" y="1142999"/>
            <a:ext cx="4724400" cy="5072829"/>
          </a:xfrm>
          <a:prstGeom prst="rect">
            <a:avLst/>
          </a:prstGeom>
        </p:spPr>
      </p:pic>
      <p:sp>
        <p:nvSpPr>
          <p:cNvPr id="7" name="Title 1"/>
          <p:cNvSpPr txBox="1">
            <a:spLocks/>
          </p:cNvSpPr>
          <p:nvPr/>
        </p:nvSpPr>
        <p:spPr>
          <a:xfrm>
            <a:off x="227931" y="228601"/>
            <a:ext cx="9051925" cy="701458"/>
          </a:xfrm>
          <a:prstGeom prst="rect">
            <a:avLst/>
          </a:prstGeom>
        </p:spPr>
        <p:txBody>
          <a:bodyPr rtlCol="0">
            <a:noAutofit/>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mtClean="0"/>
              <a:t>Plastics Reimagined</a:t>
            </a:r>
            <a:endParaRPr lang="en-US" dirty="0"/>
          </a:p>
        </p:txBody>
      </p:sp>
    </p:spTree>
    <p:extLst>
      <p:ext uri="{BB962C8B-B14F-4D97-AF65-F5344CB8AC3E}">
        <p14:creationId xmlns:p14="http://schemas.microsoft.com/office/powerpoint/2010/main" val="347575107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2057401" y="1143001"/>
            <a:ext cx="5105399" cy="5105399"/>
          </a:xfrm>
          <a:prstGeom prst="rect">
            <a:avLst/>
          </a:prstGeom>
        </p:spPr>
      </p:pic>
      <p:sp>
        <p:nvSpPr>
          <p:cNvPr id="7" name="Title 1"/>
          <p:cNvSpPr>
            <a:spLocks noGrp="1"/>
          </p:cNvSpPr>
          <p:nvPr>
            <p:ph type="title"/>
          </p:nvPr>
        </p:nvSpPr>
        <p:spPr>
          <a:xfrm>
            <a:off x="75531" y="76201"/>
            <a:ext cx="9051925" cy="701458"/>
          </a:xfrm>
        </p:spPr>
        <p:txBody>
          <a:bodyPr/>
          <a:lstStyle/>
          <a:p>
            <a:r>
              <a:rPr lang="en-US" dirty="0" smtClean="0"/>
              <a:t>Plastics Reimagined</a:t>
            </a:r>
            <a:endParaRPr lang="en-US" dirty="0"/>
          </a:p>
        </p:txBody>
      </p:sp>
    </p:spTree>
    <p:extLst>
      <p:ext uri="{BB962C8B-B14F-4D97-AF65-F5344CB8AC3E}">
        <p14:creationId xmlns:p14="http://schemas.microsoft.com/office/powerpoint/2010/main" val="377038824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specified.jpg"/>
          <p:cNvPicPr>
            <a:picLocks noChangeAspect="1"/>
          </p:cNvPicPr>
          <p:nvPr/>
        </p:nvPicPr>
        <p:blipFill rotWithShape="1">
          <a:blip r:embed="rId3">
            <a:extLst>
              <a:ext uri="{28A0092B-C50C-407E-A947-70E740481C1C}">
                <a14:useLocalDpi xmlns:a14="http://schemas.microsoft.com/office/drawing/2010/main" val="0"/>
              </a:ext>
            </a:extLst>
          </a:blip>
          <a:srcRect t="17956" b="9096"/>
          <a:stretch/>
        </p:blipFill>
        <p:spPr>
          <a:xfrm>
            <a:off x="1931956" y="1143000"/>
            <a:ext cx="5143500" cy="5002796"/>
          </a:xfrm>
          <a:prstGeom prst="rect">
            <a:avLst/>
          </a:prstGeom>
        </p:spPr>
      </p:pic>
      <p:sp>
        <p:nvSpPr>
          <p:cNvPr id="7" name="Title 1"/>
          <p:cNvSpPr>
            <a:spLocks noGrp="1"/>
          </p:cNvSpPr>
          <p:nvPr>
            <p:ph type="title"/>
          </p:nvPr>
        </p:nvSpPr>
        <p:spPr>
          <a:xfrm>
            <a:off x="75531" y="76201"/>
            <a:ext cx="9051925" cy="701458"/>
          </a:xfrm>
        </p:spPr>
        <p:txBody>
          <a:bodyPr/>
          <a:lstStyle/>
          <a:p>
            <a:r>
              <a:rPr lang="en-US" dirty="0" smtClean="0"/>
              <a:t>Plastics Reimagined</a:t>
            </a:r>
            <a:endParaRPr lang="en-US" dirty="0"/>
          </a:p>
        </p:txBody>
      </p:sp>
    </p:spTree>
    <p:extLst>
      <p:ext uri="{BB962C8B-B14F-4D97-AF65-F5344CB8AC3E}">
        <p14:creationId xmlns:p14="http://schemas.microsoft.com/office/powerpoint/2010/main" val="78496196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specified.jpg"/>
          <p:cNvPicPr>
            <a:picLocks noChangeAspect="1"/>
          </p:cNvPicPr>
          <p:nvPr/>
        </p:nvPicPr>
        <p:blipFill rotWithShape="1">
          <a:blip r:embed="rId3">
            <a:extLst>
              <a:ext uri="{28A0092B-C50C-407E-A947-70E740481C1C}">
                <a14:useLocalDpi xmlns:a14="http://schemas.microsoft.com/office/drawing/2010/main" val="0"/>
              </a:ext>
            </a:extLst>
          </a:blip>
          <a:srcRect t="15899" b="7674"/>
          <a:stretch/>
        </p:blipFill>
        <p:spPr>
          <a:xfrm>
            <a:off x="2209800" y="1124968"/>
            <a:ext cx="4953000" cy="5047232"/>
          </a:xfrm>
          <a:prstGeom prst="rect">
            <a:avLst/>
          </a:prstGeom>
        </p:spPr>
      </p:pic>
      <p:sp>
        <p:nvSpPr>
          <p:cNvPr id="9" name="Title 1"/>
          <p:cNvSpPr>
            <a:spLocks noGrp="1"/>
          </p:cNvSpPr>
          <p:nvPr>
            <p:ph type="title"/>
          </p:nvPr>
        </p:nvSpPr>
        <p:spPr>
          <a:xfrm>
            <a:off x="75531" y="76201"/>
            <a:ext cx="9051925" cy="701458"/>
          </a:xfrm>
        </p:spPr>
        <p:txBody>
          <a:bodyPr/>
          <a:lstStyle/>
          <a:p>
            <a:r>
              <a:rPr lang="en-US" dirty="0" smtClean="0"/>
              <a:t>Plastics Reimagined</a:t>
            </a:r>
            <a:endParaRPr lang="en-US" dirty="0"/>
          </a:p>
        </p:txBody>
      </p:sp>
    </p:spTree>
    <p:extLst>
      <p:ext uri="{BB962C8B-B14F-4D97-AF65-F5344CB8AC3E}">
        <p14:creationId xmlns:p14="http://schemas.microsoft.com/office/powerpoint/2010/main" val="39743989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1162050"/>
            <a:ext cx="6578600" cy="4933950"/>
          </a:xfrm>
          <a:prstGeom prst="rect">
            <a:avLst/>
          </a:prstGeom>
        </p:spPr>
      </p:pic>
      <p:sp>
        <p:nvSpPr>
          <p:cNvPr id="7" name="Title 1"/>
          <p:cNvSpPr>
            <a:spLocks noGrp="1"/>
          </p:cNvSpPr>
          <p:nvPr>
            <p:ph type="title"/>
          </p:nvPr>
        </p:nvSpPr>
        <p:spPr>
          <a:xfrm>
            <a:off x="75531" y="76201"/>
            <a:ext cx="9051925" cy="701458"/>
          </a:xfrm>
        </p:spPr>
        <p:txBody>
          <a:bodyPr/>
          <a:lstStyle/>
          <a:p>
            <a:r>
              <a:rPr lang="en-US" dirty="0" smtClean="0"/>
              <a:t>Plastics Reimagined</a:t>
            </a:r>
            <a:endParaRPr lang="en-US" dirty="0"/>
          </a:p>
        </p:txBody>
      </p:sp>
    </p:spTree>
    <p:extLst>
      <p:ext uri="{BB962C8B-B14F-4D97-AF65-F5344CB8AC3E}">
        <p14:creationId xmlns:p14="http://schemas.microsoft.com/office/powerpoint/2010/main" val="304099777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09575" y="1266825"/>
            <a:ext cx="8217776" cy="4121996"/>
          </a:xfrm>
          <a:prstGeom prst="rect">
            <a:avLst/>
          </a:prstGeom>
        </p:spPr>
      </p:pic>
      <p:sp>
        <p:nvSpPr>
          <p:cNvPr id="3" name="Title 1"/>
          <p:cNvSpPr txBox="1">
            <a:spLocks/>
          </p:cNvSpPr>
          <p:nvPr/>
        </p:nvSpPr>
        <p:spPr>
          <a:xfrm>
            <a:off x="75531" y="76201"/>
            <a:ext cx="9051925" cy="701458"/>
          </a:xfrm>
          <a:prstGeom prst="rect">
            <a:avLst/>
          </a:prstGeom>
        </p:spPr>
        <p:txBody>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mtClean="0"/>
              <a:t>Plastics Reimagined</a:t>
            </a:r>
            <a:endParaRPr lang="en-US" dirty="0"/>
          </a:p>
        </p:txBody>
      </p:sp>
    </p:spTree>
    <p:extLst>
      <p:ext uri="{BB962C8B-B14F-4D97-AF65-F5344CB8AC3E}">
        <p14:creationId xmlns:p14="http://schemas.microsoft.com/office/powerpoint/2010/main" val="262186825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1066800"/>
            <a:ext cx="3886200" cy="5181600"/>
          </a:xfrm>
          <a:prstGeom prst="rect">
            <a:avLst/>
          </a:prstGeom>
        </p:spPr>
      </p:pic>
      <p:sp>
        <p:nvSpPr>
          <p:cNvPr id="3" name="Title 1"/>
          <p:cNvSpPr>
            <a:spLocks noGrp="1"/>
          </p:cNvSpPr>
          <p:nvPr>
            <p:ph type="title"/>
          </p:nvPr>
        </p:nvSpPr>
        <p:spPr>
          <a:xfrm>
            <a:off x="75531" y="76201"/>
            <a:ext cx="9051925" cy="701458"/>
          </a:xfrm>
        </p:spPr>
        <p:txBody>
          <a:bodyPr/>
          <a:lstStyle/>
          <a:p>
            <a:r>
              <a:rPr lang="en-US" dirty="0" smtClean="0"/>
              <a:t>Plastics Reimagined</a:t>
            </a:r>
            <a:endParaRPr lang="en-US" dirty="0"/>
          </a:p>
        </p:txBody>
      </p:sp>
    </p:spTree>
    <p:extLst>
      <p:ext uri="{BB962C8B-B14F-4D97-AF65-F5344CB8AC3E}">
        <p14:creationId xmlns:p14="http://schemas.microsoft.com/office/powerpoint/2010/main" val="382708869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3-5: Plastics Reimagined</a:t>
            </a:r>
            <a:endParaRPr lang="en-US" dirty="0"/>
          </a:p>
        </p:txBody>
      </p:sp>
      <p:sp>
        <p:nvSpPr>
          <p:cNvPr id="3" name="Text Placeholder 2"/>
          <p:cNvSpPr>
            <a:spLocks noGrp="1"/>
          </p:cNvSpPr>
          <p:nvPr>
            <p:ph type="body" sz="quarter" idx="12"/>
          </p:nvPr>
        </p:nvSpPr>
        <p:spPr/>
        <p:txBody>
          <a:bodyPr/>
          <a:lstStyle/>
          <a:p>
            <a:r>
              <a:rPr lang="en-US" dirty="0" smtClean="0"/>
              <a:t>Looking </a:t>
            </a:r>
            <a:r>
              <a:rPr lang="en-US" dirty="0"/>
              <a:t>more closely at materials with short “life spans” that pass through their hands everyday, students will think critically about reducing waste by repurposing and redesigning these items. </a:t>
            </a:r>
            <a:endParaRPr lang="en-US" dirty="0" smtClean="0"/>
          </a:p>
          <a:p>
            <a:endParaRPr lang="en-US" dirty="0"/>
          </a:p>
          <a:p>
            <a:r>
              <a:rPr lang="en-US" dirty="0" smtClean="0"/>
              <a:t>Science</a:t>
            </a:r>
            <a:r>
              <a:rPr lang="en-US" dirty="0"/>
              <a:t>, Technology, Engineering, Arts and Mathematics </a:t>
            </a:r>
            <a:r>
              <a:rPr lang="en-US" dirty="0" smtClean="0"/>
              <a:t>are integrated </a:t>
            </a:r>
            <a:r>
              <a:rPr lang="en-US" dirty="0"/>
              <a:t>throughout </a:t>
            </a:r>
            <a:r>
              <a:rPr lang="en-US" dirty="0" smtClean="0"/>
              <a:t>this module.</a:t>
            </a:r>
            <a:endParaRPr lang="en-US" dirty="0"/>
          </a:p>
          <a:p>
            <a:endParaRPr lang="en-US" dirty="0"/>
          </a:p>
        </p:txBody>
      </p:sp>
      <p:sp>
        <p:nvSpPr>
          <p:cNvPr id="4" name="Text Placeholder 3"/>
          <p:cNvSpPr>
            <a:spLocks noGrp="1"/>
          </p:cNvSpPr>
          <p:nvPr>
            <p:ph type="body" sz="quarter" idx="13"/>
          </p:nvPr>
        </p:nvSpPr>
        <p:spPr/>
        <p:txBody>
          <a:bodyPr/>
          <a:lstStyle/>
          <a:p>
            <a:r>
              <a:rPr lang="en-US" dirty="0" smtClean="0"/>
              <a:t>Theme:</a:t>
            </a:r>
            <a:endParaRPr lang="en-US" dirty="0"/>
          </a:p>
        </p:txBody>
      </p:sp>
    </p:spTree>
    <p:extLst>
      <p:ext uri="{BB962C8B-B14F-4D97-AF65-F5344CB8AC3E}">
        <p14:creationId xmlns:p14="http://schemas.microsoft.com/office/powerpoint/2010/main" val="300186469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219200"/>
            <a:ext cx="6400800" cy="4800600"/>
          </a:xfrm>
          <a:prstGeom prst="rect">
            <a:avLst/>
          </a:prstGeom>
        </p:spPr>
      </p:pic>
      <p:sp>
        <p:nvSpPr>
          <p:cNvPr id="4" name="Title 1"/>
          <p:cNvSpPr txBox="1">
            <a:spLocks/>
          </p:cNvSpPr>
          <p:nvPr/>
        </p:nvSpPr>
        <p:spPr>
          <a:xfrm>
            <a:off x="75531" y="76201"/>
            <a:ext cx="9051925" cy="701458"/>
          </a:xfrm>
          <a:prstGeom prst="rect">
            <a:avLst/>
          </a:prstGeom>
        </p:spPr>
        <p:txBody>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mtClean="0"/>
              <a:t>Plastics Reimagined</a:t>
            </a:r>
            <a:endParaRPr lang="en-US" dirty="0"/>
          </a:p>
        </p:txBody>
      </p:sp>
    </p:spTree>
    <p:extLst>
      <p:ext uri="{BB962C8B-B14F-4D97-AF65-F5344CB8AC3E}">
        <p14:creationId xmlns:p14="http://schemas.microsoft.com/office/powerpoint/2010/main" val="128601162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257300"/>
            <a:ext cx="6248400" cy="4686300"/>
          </a:xfrm>
          <a:prstGeom prst="rect">
            <a:avLst/>
          </a:prstGeom>
        </p:spPr>
      </p:pic>
      <p:sp>
        <p:nvSpPr>
          <p:cNvPr id="4" name="Title 1"/>
          <p:cNvSpPr txBox="1">
            <a:spLocks/>
          </p:cNvSpPr>
          <p:nvPr/>
        </p:nvSpPr>
        <p:spPr>
          <a:xfrm>
            <a:off x="75531" y="76201"/>
            <a:ext cx="9051925" cy="701458"/>
          </a:xfrm>
          <a:prstGeom prst="rect">
            <a:avLst/>
          </a:prstGeom>
        </p:spPr>
        <p:txBody>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mtClean="0"/>
              <a:t>Plastics Reimagined</a:t>
            </a:r>
            <a:endParaRPr lang="en-US" dirty="0"/>
          </a:p>
        </p:txBody>
      </p:sp>
    </p:spTree>
    <p:extLst>
      <p:ext uri="{BB962C8B-B14F-4D97-AF65-F5344CB8AC3E}">
        <p14:creationId xmlns:p14="http://schemas.microsoft.com/office/powerpoint/2010/main" val="144699328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143000"/>
            <a:ext cx="6629400" cy="4972050"/>
          </a:xfrm>
          <a:prstGeom prst="rect">
            <a:avLst/>
          </a:prstGeom>
        </p:spPr>
      </p:pic>
      <p:sp>
        <p:nvSpPr>
          <p:cNvPr id="4" name="Title 1"/>
          <p:cNvSpPr txBox="1">
            <a:spLocks/>
          </p:cNvSpPr>
          <p:nvPr/>
        </p:nvSpPr>
        <p:spPr>
          <a:xfrm>
            <a:off x="75531" y="76201"/>
            <a:ext cx="9051925" cy="701458"/>
          </a:xfrm>
          <a:prstGeom prst="rect">
            <a:avLst/>
          </a:prstGeom>
        </p:spPr>
        <p:txBody>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mtClean="0"/>
              <a:t>Plastics Reimagined</a:t>
            </a:r>
            <a:endParaRPr lang="en-US" dirty="0"/>
          </a:p>
        </p:txBody>
      </p:sp>
    </p:spTree>
    <p:extLst>
      <p:ext uri="{BB962C8B-B14F-4D97-AF65-F5344CB8AC3E}">
        <p14:creationId xmlns:p14="http://schemas.microsoft.com/office/powerpoint/2010/main" val="368792190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85943" y="1143000"/>
            <a:ext cx="6586457" cy="4953000"/>
          </a:xfrm>
          <a:prstGeom prst="rect">
            <a:avLst/>
          </a:prstGeom>
        </p:spPr>
      </p:pic>
      <p:sp>
        <p:nvSpPr>
          <p:cNvPr id="3" name="Title 1"/>
          <p:cNvSpPr txBox="1">
            <a:spLocks/>
          </p:cNvSpPr>
          <p:nvPr/>
        </p:nvSpPr>
        <p:spPr>
          <a:xfrm>
            <a:off x="75531" y="76201"/>
            <a:ext cx="9051925" cy="701458"/>
          </a:xfrm>
          <a:prstGeom prst="rect">
            <a:avLst/>
          </a:prstGeom>
        </p:spPr>
        <p:txBody>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mtClean="0"/>
              <a:t>Plastics Reimagined</a:t>
            </a:r>
            <a:endParaRPr lang="en-US" dirty="0"/>
          </a:p>
        </p:txBody>
      </p:sp>
    </p:spTree>
    <p:extLst>
      <p:ext uri="{BB962C8B-B14F-4D97-AF65-F5344CB8AC3E}">
        <p14:creationId xmlns:p14="http://schemas.microsoft.com/office/powerpoint/2010/main" val="268779962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Creative Reuse Lens</a:t>
            </a:r>
          </a:p>
        </p:txBody>
      </p:sp>
      <p:sp>
        <p:nvSpPr>
          <p:cNvPr id="11" name="Cloud 10"/>
          <p:cNvSpPr/>
          <p:nvPr/>
        </p:nvSpPr>
        <p:spPr>
          <a:xfrm>
            <a:off x="1524000" y="3733800"/>
            <a:ext cx="6324600" cy="2209800"/>
          </a:xfrm>
          <a:prstGeom prst="cloud">
            <a:avLst/>
          </a:prstGeom>
          <a:solidFill>
            <a:schemeClr val="accent5">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 Placeholder 3"/>
          <p:cNvSpPr>
            <a:spLocks noGrp="1"/>
          </p:cNvSpPr>
          <p:nvPr>
            <p:ph type="body" sz="quarter" idx="13"/>
          </p:nvPr>
        </p:nvSpPr>
        <p:spPr>
          <a:xfrm>
            <a:off x="304800" y="3276600"/>
            <a:ext cx="1899526" cy="587928"/>
          </a:xfrm>
        </p:spPr>
        <p:txBody>
          <a:bodyPr/>
          <a:lstStyle/>
          <a:p>
            <a:r>
              <a:rPr lang="en-US" dirty="0">
                <a:solidFill>
                  <a:srgbClr val="FF0000"/>
                </a:solidFill>
              </a:rPr>
              <a:t>S</a:t>
            </a:r>
            <a:r>
              <a:rPr lang="en-US" dirty="0"/>
              <a:t>cientist</a:t>
            </a:r>
          </a:p>
        </p:txBody>
      </p:sp>
      <p:sp>
        <p:nvSpPr>
          <p:cNvPr id="16" name="Text Placeholder 3"/>
          <p:cNvSpPr>
            <a:spLocks noGrp="1"/>
          </p:cNvSpPr>
          <p:nvPr>
            <p:ph type="body" sz="quarter" idx="13"/>
          </p:nvPr>
        </p:nvSpPr>
        <p:spPr>
          <a:xfrm>
            <a:off x="1371600" y="2362200"/>
            <a:ext cx="2209800" cy="587928"/>
          </a:xfrm>
        </p:spPr>
        <p:txBody>
          <a:bodyPr/>
          <a:lstStyle/>
          <a:p>
            <a:r>
              <a:rPr lang="en-US" dirty="0">
                <a:solidFill>
                  <a:srgbClr val="FF0000"/>
                </a:solidFill>
              </a:rPr>
              <a:t>T</a:t>
            </a:r>
            <a:r>
              <a:rPr lang="en-US" dirty="0"/>
              <a:t>ech Savvy</a:t>
            </a:r>
          </a:p>
        </p:txBody>
      </p:sp>
      <p:sp>
        <p:nvSpPr>
          <p:cNvPr id="17" name="Text Placeholder 3"/>
          <p:cNvSpPr>
            <a:spLocks noGrp="1"/>
          </p:cNvSpPr>
          <p:nvPr>
            <p:ph type="body" sz="quarter" idx="13"/>
          </p:nvPr>
        </p:nvSpPr>
        <p:spPr>
          <a:xfrm>
            <a:off x="5181600" y="1676400"/>
            <a:ext cx="1899526" cy="587928"/>
          </a:xfrm>
        </p:spPr>
        <p:txBody>
          <a:bodyPr/>
          <a:lstStyle/>
          <a:p>
            <a:r>
              <a:rPr lang="en-US" dirty="0">
                <a:solidFill>
                  <a:srgbClr val="FF0000"/>
                </a:solidFill>
              </a:rPr>
              <a:t>A</a:t>
            </a:r>
            <a:r>
              <a:rPr lang="en-US" dirty="0"/>
              <a:t>rtist</a:t>
            </a:r>
          </a:p>
        </p:txBody>
      </p:sp>
      <p:sp>
        <p:nvSpPr>
          <p:cNvPr id="18" name="Text Placeholder 3"/>
          <p:cNvSpPr>
            <a:spLocks noGrp="1"/>
          </p:cNvSpPr>
          <p:nvPr>
            <p:ph type="body" sz="quarter" idx="13"/>
          </p:nvPr>
        </p:nvSpPr>
        <p:spPr>
          <a:xfrm>
            <a:off x="3129674" y="1752600"/>
            <a:ext cx="1899526" cy="587928"/>
          </a:xfrm>
        </p:spPr>
        <p:txBody>
          <a:bodyPr/>
          <a:lstStyle/>
          <a:p>
            <a:r>
              <a:rPr lang="en-US" dirty="0">
                <a:solidFill>
                  <a:srgbClr val="FF0000"/>
                </a:solidFill>
              </a:rPr>
              <a:t>E</a:t>
            </a:r>
            <a:r>
              <a:rPr lang="en-US" dirty="0"/>
              <a:t>ngineer</a:t>
            </a:r>
          </a:p>
        </p:txBody>
      </p:sp>
      <p:sp>
        <p:nvSpPr>
          <p:cNvPr id="19" name="Text Placeholder 3"/>
          <p:cNvSpPr>
            <a:spLocks noGrp="1"/>
          </p:cNvSpPr>
          <p:nvPr>
            <p:ph type="body" sz="quarter" idx="13"/>
          </p:nvPr>
        </p:nvSpPr>
        <p:spPr>
          <a:xfrm>
            <a:off x="6172200" y="2590800"/>
            <a:ext cx="2819400" cy="587928"/>
          </a:xfrm>
        </p:spPr>
        <p:txBody>
          <a:bodyPr/>
          <a:lstStyle/>
          <a:p>
            <a:r>
              <a:rPr lang="en-US" dirty="0">
                <a:solidFill>
                  <a:srgbClr val="FF0000"/>
                </a:solidFill>
              </a:rPr>
              <a:t>M</a:t>
            </a:r>
            <a:r>
              <a:rPr lang="en-US" dirty="0"/>
              <a:t>athematician </a:t>
            </a:r>
          </a:p>
        </p:txBody>
      </p:sp>
      <p:sp>
        <p:nvSpPr>
          <p:cNvPr id="20" name="Text Placeholder 3"/>
          <p:cNvSpPr>
            <a:spLocks noGrp="1"/>
          </p:cNvSpPr>
          <p:nvPr>
            <p:ph type="body" sz="quarter" idx="13"/>
          </p:nvPr>
        </p:nvSpPr>
        <p:spPr>
          <a:xfrm>
            <a:off x="2667000" y="4365072"/>
            <a:ext cx="4572000" cy="587928"/>
          </a:xfrm>
        </p:spPr>
        <p:txBody>
          <a:bodyPr/>
          <a:lstStyle/>
          <a:p>
            <a:r>
              <a:rPr lang="en-US" dirty="0"/>
              <a:t>Think like a DESIGNER</a:t>
            </a:r>
          </a:p>
        </p:txBody>
      </p:sp>
      <p:cxnSp>
        <p:nvCxnSpPr>
          <p:cNvPr id="6" name="Straight Arrow Connector 5"/>
          <p:cNvCxnSpPr>
            <a:stCxn id="19" idx="2"/>
          </p:cNvCxnSpPr>
          <p:nvPr/>
        </p:nvCxnSpPr>
        <p:spPr>
          <a:xfrm flipH="1">
            <a:off x="7162800" y="3178728"/>
            <a:ext cx="419100" cy="7074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5638800" y="2362200"/>
            <a:ext cx="76200" cy="1143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18" idx="2"/>
          </p:cNvCxnSpPr>
          <p:nvPr/>
        </p:nvCxnSpPr>
        <p:spPr>
          <a:xfrm>
            <a:off x="4079437" y="2340528"/>
            <a:ext cx="187763" cy="12408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6" idx="2"/>
          </p:cNvCxnSpPr>
          <p:nvPr/>
        </p:nvCxnSpPr>
        <p:spPr>
          <a:xfrm>
            <a:off x="2476500" y="2950128"/>
            <a:ext cx="571500" cy="8598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1143000" y="3962400"/>
            <a:ext cx="7620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327235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Challenge</a:t>
            </a:r>
            <a:endParaRPr lang="en-US" dirty="0"/>
          </a:p>
        </p:txBody>
      </p:sp>
      <p:pic>
        <p:nvPicPr>
          <p:cNvPr id="6" name="Picture 5" descr="IMG_89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800" y="1085850"/>
            <a:ext cx="6680200" cy="5010150"/>
          </a:xfrm>
          <a:prstGeom prst="rect">
            <a:avLst/>
          </a:prstGeom>
        </p:spPr>
      </p:pic>
    </p:spTree>
    <p:extLst>
      <p:ext uri="{BB962C8B-B14F-4D97-AF65-F5344CB8AC3E}">
        <p14:creationId xmlns:p14="http://schemas.microsoft.com/office/powerpoint/2010/main" val="147885809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Designing like an engineer</a:t>
            </a:r>
            <a:endParaRPr lang="en-US" dirty="0"/>
          </a:p>
        </p:txBody>
      </p:sp>
      <p:sp>
        <p:nvSpPr>
          <p:cNvPr id="3" name="Text Placeholder 2"/>
          <p:cNvSpPr>
            <a:spLocks noGrp="1"/>
          </p:cNvSpPr>
          <p:nvPr>
            <p:ph type="body" sz="quarter" idx="12"/>
          </p:nvPr>
        </p:nvSpPr>
        <p:spPr>
          <a:xfrm>
            <a:off x="5562600" y="1524000"/>
            <a:ext cx="2310730" cy="2635025"/>
          </a:xfrm>
        </p:spPr>
        <p:txBody>
          <a:bodyPr/>
          <a:lstStyle/>
          <a:p>
            <a:r>
              <a:rPr lang="en-US" dirty="0" smtClean="0"/>
              <a:t>The design process involves both </a:t>
            </a:r>
            <a:r>
              <a:rPr lang="en-US" i="1" dirty="0" smtClean="0"/>
              <a:t>THINKING </a:t>
            </a:r>
            <a:r>
              <a:rPr lang="en-US" dirty="0" smtClean="0"/>
              <a:t>and </a:t>
            </a:r>
            <a:r>
              <a:rPr lang="en-US" i="1" dirty="0" smtClean="0"/>
              <a:t>DOING</a:t>
            </a:r>
            <a:endParaRPr lang="en-US" dirty="0"/>
          </a:p>
        </p:txBody>
      </p:sp>
      <p:pic>
        <p:nvPicPr>
          <p:cNvPr id="6" name="Picture 5" descr="Design-Process-worksheet-3-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050364"/>
            <a:ext cx="4292600" cy="5807635"/>
          </a:xfrm>
          <a:prstGeom prst="rect">
            <a:avLst/>
          </a:prstGeom>
        </p:spPr>
      </p:pic>
    </p:spTree>
    <p:extLst>
      <p:ext uri="{BB962C8B-B14F-4D97-AF65-F5344CB8AC3E}">
        <p14:creationId xmlns:p14="http://schemas.microsoft.com/office/powerpoint/2010/main" val="234141437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a:t>
            </a:r>
            <a:r>
              <a:rPr lang="en-US" dirty="0" err="1" smtClean="0"/>
              <a:t>Prezi</a:t>
            </a:r>
            <a:r>
              <a:rPr lang="en-US" dirty="0" smtClean="0"/>
              <a:t> to share solutions</a:t>
            </a:r>
            <a:endParaRPr lang="en-US" dirty="0"/>
          </a:p>
        </p:txBody>
      </p:sp>
      <p:sp>
        <p:nvSpPr>
          <p:cNvPr id="4" name="Text Placeholder 3"/>
          <p:cNvSpPr>
            <a:spLocks noGrp="1"/>
          </p:cNvSpPr>
          <p:nvPr>
            <p:ph type="body" sz="quarter" idx="13"/>
          </p:nvPr>
        </p:nvSpPr>
        <p:spPr>
          <a:xfrm>
            <a:off x="1066800" y="1066800"/>
            <a:ext cx="7035131" cy="587928"/>
          </a:xfrm>
        </p:spPr>
        <p:txBody>
          <a:bodyPr/>
          <a:lstStyle/>
          <a:p>
            <a:r>
              <a:rPr lang="en-US" dirty="0" smtClean="0"/>
              <a:t>Field Sketching Kit made from DVD case</a:t>
            </a:r>
            <a:endParaRPr lang="en-US" dirty="0"/>
          </a:p>
        </p:txBody>
      </p:sp>
      <p:pic>
        <p:nvPicPr>
          <p:cNvPr id="6" name="Picture 5" descr="IMG_892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4600" y="1828800"/>
            <a:ext cx="6604000" cy="3962400"/>
          </a:xfrm>
          <a:prstGeom prst="rect">
            <a:avLst/>
          </a:prstGeom>
        </p:spPr>
      </p:pic>
    </p:spTree>
    <p:extLst>
      <p:ext uri="{BB962C8B-B14F-4D97-AF65-F5344CB8AC3E}">
        <p14:creationId xmlns:p14="http://schemas.microsoft.com/office/powerpoint/2010/main" val="215519388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 use Google Slides to share solutions</a:t>
            </a: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2896342048"/>
              </p:ext>
            </p:extLst>
          </p:nvPr>
        </p:nvGraphicFramePr>
        <p:xfrm>
          <a:off x="1600200" y="1333500"/>
          <a:ext cx="5943600" cy="2095500"/>
        </p:xfrm>
        <a:graphic>
          <a:graphicData uri="http://schemas.openxmlformats.org/presentationml/2006/ole">
            <mc:AlternateContent xmlns:mc="http://schemas.openxmlformats.org/markup-compatibility/2006">
              <mc:Choice xmlns:v="urn:schemas-microsoft-com:vml" Requires="v">
                <p:oleObj spid="_x0000_s1030" name="Document" r:id="rId4" imgW="5943600" imgH="2095500" progId="Word.Document.12">
                  <p:embed/>
                </p:oleObj>
              </mc:Choice>
              <mc:Fallback>
                <p:oleObj name="Document" r:id="rId4" imgW="5943600" imgH="2095500" progId="Word.Document.12">
                  <p:embed/>
                  <p:pic>
                    <p:nvPicPr>
                      <p:cNvPr id="0" name=""/>
                      <p:cNvPicPr/>
                      <p:nvPr/>
                    </p:nvPicPr>
                    <p:blipFill>
                      <a:blip r:embed="rId5"/>
                      <a:stretch>
                        <a:fillRect/>
                      </a:stretch>
                    </p:blipFill>
                    <p:spPr>
                      <a:xfrm>
                        <a:off x="1600200" y="1333500"/>
                        <a:ext cx="5943600" cy="2095500"/>
                      </a:xfrm>
                      <a:prstGeom prst="rect">
                        <a:avLst/>
                      </a:prstGeom>
                    </p:spPr>
                  </p:pic>
                </p:oleObj>
              </mc:Fallback>
            </mc:AlternateContent>
          </a:graphicData>
        </a:graphic>
      </p:graphicFrame>
      <p:pic>
        <p:nvPicPr>
          <p:cNvPr id="7" name="Picture 6"/>
          <p:cNvPicPr/>
          <p:nvPr/>
        </p:nvPicPr>
        <p:blipFill>
          <a:blip r:embed="rId6"/>
          <a:stretch>
            <a:fillRect/>
          </a:stretch>
        </p:blipFill>
        <p:spPr>
          <a:xfrm>
            <a:off x="1600200" y="3425825"/>
            <a:ext cx="5943600" cy="1679575"/>
          </a:xfrm>
          <a:prstGeom prst="rect">
            <a:avLst/>
          </a:prstGeom>
        </p:spPr>
      </p:pic>
    </p:spTree>
    <p:extLst>
      <p:ext uri="{BB962C8B-B14F-4D97-AF65-F5344CB8AC3E}">
        <p14:creationId xmlns:p14="http://schemas.microsoft.com/office/powerpoint/2010/main" val="2317672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Developed By:</a:t>
            </a:r>
            <a:endParaRPr lang="en-US" dirty="0"/>
          </a:p>
        </p:txBody>
      </p:sp>
      <p:sp>
        <p:nvSpPr>
          <p:cNvPr id="6" name="Text Placeholder 2"/>
          <p:cNvSpPr>
            <a:spLocks noGrp="1"/>
          </p:cNvSpPr>
          <p:nvPr>
            <p:ph type="body" sz="quarter" idx="12"/>
          </p:nvPr>
        </p:nvSpPr>
        <p:spPr>
          <a:xfrm>
            <a:off x="1371599" y="1524000"/>
            <a:ext cx="6801057" cy="1676400"/>
          </a:xfrm>
        </p:spPr>
        <p:txBody>
          <a:bodyPr vert="horz" anchor="t"/>
          <a:lstStyle/>
          <a:p>
            <a:r>
              <a:rPr lang="x-none" sz="2200" dirty="0"/>
              <a:t>North Coast CREEC Coordinator</a:t>
            </a:r>
          </a:p>
          <a:p>
            <a:r>
              <a:rPr lang="x-none" sz="2200" i="1" dirty="0"/>
              <a:t>North Coast CREEC (CA Regional Environmental Education Community) Network</a:t>
            </a:r>
          </a:p>
          <a:p>
            <a:r>
              <a:rPr lang="x-none" b="1" dirty="0">
                <a:solidFill>
                  <a:srgbClr val="FF0000"/>
                </a:solidFill>
              </a:rPr>
              <a:t>creec.org</a:t>
            </a:r>
          </a:p>
        </p:txBody>
      </p:sp>
      <p:sp>
        <p:nvSpPr>
          <p:cNvPr id="7" name="Text Placeholder 3"/>
          <p:cNvSpPr>
            <a:spLocks noGrp="1"/>
          </p:cNvSpPr>
          <p:nvPr>
            <p:ph type="body" sz="quarter" idx="13"/>
          </p:nvPr>
        </p:nvSpPr>
        <p:spPr>
          <a:xfrm>
            <a:off x="1371600" y="1066800"/>
            <a:ext cx="6801057" cy="542686"/>
          </a:xfrm>
        </p:spPr>
        <p:txBody>
          <a:bodyPr/>
          <a:lstStyle/>
          <a:p>
            <a:r>
              <a:rPr lang="en-US" dirty="0"/>
              <a:t>Allison Poklemba</a:t>
            </a:r>
          </a:p>
        </p:txBody>
      </p:sp>
      <p:sp>
        <p:nvSpPr>
          <p:cNvPr id="14" name="Text Placeholder 3"/>
          <p:cNvSpPr>
            <a:spLocks noGrp="1"/>
          </p:cNvSpPr>
          <p:nvPr>
            <p:ph type="body" sz="quarter" idx="13"/>
          </p:nvPr>
        </p:nvSpPr>
        <p:spPr>
          <a:xfrm>
            <a:off x="1371600" y="4495800"/>
            <a:ext cx="6801057" cy="542686"/>
          </a:xfrm>
        </p:spPr>
        <p:txBody>
          <a:bodyPr vert="horz" anchor="t"/>
          <a:lstStyle/>
          <a:p>
            <a:r>
              <a:rPr lang="x-none" dirty="0"/>
              <a:t>Tibora Girczyc-Blum</a:t>
            </a:r>
          </a:p>
        </p:txBody>
      </p:sp>
      <p:sp>
        <p:nvSpPr>
          <p:cNvPr id="15" name="Text Placeholder 2"/>
          <p:cNvSpPr>
            <a:spLocks noGrp="1"/>
          </p:cNvSpPr>
          <p:nvPr>
            <p:ph type="body" sz="quarter" idx="12"/>
          </p:nvPr>
        </p:nvSpPr>
        <p:spPr>
          <a:xfrm>
            <a:off x="1371600" y="5029200"/>
            <a:ext cx="6801057" cy="1676400"/>
          </a:xfrm>
        </p:spPr>
        <p:txBody>
          <a:bodyPr vert="horz" anchor="t"/>
          <a:lstStyle/>
          <a:p>
            <a:r>
              <a:rPr lang="x-none" sz="2200" dirty="0"/>
              <a:t>Arts Educator &amp; Consultant</a:t>
            </a:r>
          </a:p>
          <a:p>
            <a:r>
              <a:rPr lang="x-none" sz="2200" i="1" dirty="0"/>
              <a:t>SCRAP USA Special Projects Coordinator</a:t>
            </a:r>
            <a:endParaRPr lang="x-none" sz="2200" i="1" dirty="0">
              <a:solidFill>
                <a:schemeClr val="tx1"/>
              </a:solidFill>
            </a:endParaRPr>
          </a:p>
          <a:p>
            <a:r>
              <a:rPr lang="x-none" sz="2200" i="1" dirty="0"/>
              <a:t>Founder of SCRAP Humboldt</a:t>
            </a:r>
            <a:endParaRPr lang="x-none" sz="2200" i="1" dirty="0">
              <a:solidFill>
                <a:schemeClr val="tx1"/>
              </a:solidFill>
            </a:endParaRPr>
          </a:p>
          <a:p>
            <a:r>
              <a:rPr lang="x-none" b="1" dirty="0">
                <a:solidFill>
                  <a:srgbClr val="FF0000"/>
                </a:solidFill>
              </a:rPr>
              <a:t>scraphumboldt.org</a:t>
            </a:r>
          </a:p>
        </p:txBody>
      </p:sp>
      <p:sp>
        <p:nvSpPr>
          <p:cNvPr id="8" name="Text Placeholder 3"/>
          <p:cNvSpPr>
            <a:spLocks noGrp="1"/>
          </p:cNvSpPr>
          <p:nvPr>
            <p:ph type="body" sz="quarter" idx="13"/>
          </p:nvPr>
        </p:nvSpPr>
        <p:spPr>
          <a:xfrm>
            <a:off x="1371600" y="3124200"/>
            <a:ext cx="6801057" cy="542686"/>
          </a:xfrm>
        </p:spPr>
        <p:txBody>
          <a:bodyPr vert="horz" anchor="t"/>
          <a:lstStyle/>
          <a:p>
            <a:r>
              <a:rPr lang="x-none" dirty="0"/>
              <a:t>Stacy Young</a:t>
            </a:r>
          </a:p>
        </p:txBody>
      </p:sp>
      <p:sp>
        <p:nvSpPr>
          <p:cNvPr id="9" name="Text Placeholder 2"/>
          <p:cNvSpPr>
            <a:spLocks noGrp="1"/>
          </p:cNvSpPr>
          <p:nvPr>
            <p:ph type="body" sz="quarter" idx="12"/>
          </p:nvPr>
        </p:nvSpPr>
        <p:spPr>
          <a:xfrm>
            <a:off x="1371600" y="3657600"/>
            <a:ext cx="6801057" cy="990600"/>
          </a:xfrm>
        </p:spPr>
        <p:txBody>
          <a:bodyPr vert="horz" anchor="t"/>
          <a:lstStyle/>
          <a:p>
            <a:r>
              <a:rPr lang="en-US" sz="2200" dirty="0"/>
              <a:t>Regional Arts Lead</a:t>
            </a:r>
            <a:endParaRPr lang="x-none" sz="2200" dirty="0"/>
          </a:p>
          <a:p>
            <a:r>
              <a:rPr lang="en-US" sz="2200" i="1" dirty="0"/>
              <a:t>Humboldt County Office of Education</a:t>
            </a:r>
            <a:endParaRPr lang="x-none" sz="2200" i="1" dirty="0"/>
          </a:p>
        </p:txBody>
      </p:sp>
    </p:spTree>
    <p:extLst>
      <p:ext uri="{BB962C8B-B14F-4D97-AF65-F5344CB8AC3E}">
        <p14:creationId xmlns:p14="http://schemas.microsoft.com/office/powerpoint/2010/main" val="10012768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3-5: Plastics Reimagined</a:t>
            </a:r>
            <a:endParaRPr lang="en-US" dirty="0"/>
          </a:p>
        </p:txBody>
      </p:sp>
      <p:sp>
        <p:nvSpPr>
          <p:cNvPr id="4" name="Text Placeholder 3"/>
          <p:cNvSpPr>
            <a:spLocks noGrp="1"/>
          </p:cNvSpPr>
          <p:nvPr>
            <p:ph type="body" sz="quarter" idx="13"/>
          </p:nvPr>
        </p:nvSpPr>
        <p:spPr/>
        <p:txBody>
          <a:bodyPr/>
          <a:lstStyle/>
          <a:p>
            <a:r>
              <a:rPr lang="en-US" dirty="0" smtClean="0"/>
              <a:t>In this module students will:</a:t>
            </a:r>
            <a:endParaRPr lang="en-US" dirty="0"/>
          </a:p>
        </p:txBody>
      </p:sp>
      <p:sp>
        <p:nvSpPr>
          <p:cNvPr id="5" name="Text Placeholder 4"/>
          <p:cNvSpPr>
            <a:spLocks noGrp="1"/>
          </p:cNvSpPr>
          <p:nvPr>
            <p:ph type="body" sz="quarter" idx="15"/>
          </p:nvPr>
        </p:nvSpPr>
        <p:spPr>
          <a:xfrm>
            <a:off x="1300873" y="2209800"/>
            <a:ext cx="6801058" cy="3733800"/>
          </a:xfrm>
        </p:spPr>
        <p:txBody>
          <a:bodyPr/>
          <a:lstStyle/>
          <a:p>
            <a:r>
              <a:rPr lang="en-US" dirty="0" smtClean="0"/>
              <a:t>Explore the </a:t>
            </a:r>
            <a:r>
              <a:rPr lang="en-US" dirty="0"/>
              <a:t>many ways they use </a:t>
            </a:r>
            <a:r>
              <a:rPr lang="en-US" dirty="0" smtClean="0"/>
              <a:t>disposable plastics </a:t>
            </a:r>
            <a:r>
              <a:rPr lang="en-US" dirty="0"/>
              <a:t>each day </a:t>
            </a:r>
            <a:endParaRPr lang="en-US" dirty="0" smtClean="0"/>
          </a:p>
          <a:p>
            <a:r>
              <a:rPr lang="en-US" dirty="0" smtClean="0"/>
              <a:t>Design and conduct simple </a:t>
            </a:r>
            <a:r>
              <a:rPr lang="en-US" dirty="0"/>
              <a:t>experiments to test the </a:t>
            </a:r>
            <a:r>
              <a:rPr lang="en-US" dirty="0" smtClean="0"/>
              <a:t>properties </a:t>
            </a:r>
            <a:r>
              <a:rPr lang="en-US" dirty="0"/>
              <a:t>of different </a:t>
            </a:r>
            <a:r>
              <a:rPr lang="en-US" dirty="0" smtClean="0"/>
              <a:t>plastic </a:t>
            </a:r>
            <a:r>
              <a:rPr lang="en-US" dirty="0" smtClean="0"/>
              <a:t>types </a:t>
            </a:r>
          </a:p>
          <a:p>
            <a:r>
              <a:rPr lang="en-US" dirty="0" smtClean="0"/>
              <a:t>Learn </a:t>
            </a:r>
            <a:r>
              <a:rPr lang="en-US" dirty="0"/>
              <a:t>how </a:t>
            </a:r>
            <a:r>
              <a:rPr lang="en-US" dirty="0" smtClean="0"/>
              <a:t>plastic </a:t>
            </a:r>
            <a:r>
              <a:rPr lang="en-US" dirty="0"/>
              <a:t>is </a:t>
            </a:r>
            <a:r>
              <a:rPr lang="en-US" dirty="0" smtClean="0"/>
              <a:t>made and recycled</a:t>
            </a:r>
          </a:p>
          <a:p>
            <a:r>
              <a:rPr lang="en-US" dirty="0" smtClean="0"/>
              <a:t>Engage in a design challenge, creatively reusing discarded plastic</a:t>
            </a:r>
            <a:endParaRPr lang="en-US" dirty="0" smtClean="0"/>
          </a:p>
          <a:p>
            <a:r>
              <a:rPr lang="en-US" dirty="0" smtClean="0"/>
              <a:t>Create </a:t>
            </a:r>
            <a:r>
              <a:rPr lang="en-US" i="1" dirty="0" err="1" smtClean="0"/>
              <a:t>Prezi</a:t>
            </a:r>
            <a:r>
              <a:rPr lang="en-US" dirty="0" smtClean="0"/>
              <a:t> or </a:t>
            </a:r>
            <a:r>
              <a:rPr lang="en-US" i="1" dirty="0" smtClean="0"/>
              <a:t>Google Slides </a:t>
            </a:r>
            <a:r>
              <a:rPr lang="en-US" dirty="0" smtClean="0"/>
              <a:t>to share design challenge solution</a:t>
            </a:r>
            <a:endParaRPr lang="en-US" dirty="0"/>
          </a:p>
          <a:p>
            <a:endParaRPr lang="en-US" dirty="0"/>
          </a:p>
        </p:txBody>
      </p:sp>
    </p:spTree>
    <p:extLst>
      <p:ext uri="{BB962C8B-B14F-4D97-AF65-F5344CB8AC3E}">
        <p14:creationId xmlns:p14="http://schemas.microsoft.com/office/powerpoint/2010/main" val="192568067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CREEC Network</a:t>
            </a:r>
            <a:endParaRPr lang="en-US" dirty="0"/>
          </a:p>
        </p:txBody>
      </p:sp>
      <p:sp>
        <p:nvSpPr>
          <p:cNvPr id="3" name="Text Placeholder 2"/>
          <p:cNvSpPr>
            <a:spLocks noGrp="1"/>
          </p:cNvSpPr>
          <p:nvPr>
            <p:ph type="body" sz="quarter" idx="12"/>
          </p:nvPr>
        </p:nvSpPr>
        <p:spPr>
          <a:xfrm>
            <a:off x="1300873" y="1295400"/>
            <a:ext cx="4337927" cy="3375353"/>
          </a:xfrm>
        </p:spPr>
        <p:txBody>
          <a:bodyPr/>
          <a:lstStyle/>
          <a:p>
            <a:pPr fontAlgn="base"/>
            <a:r>
              <a:rPr lang="en-US" dirty="0" smtClean="0"/>
              <a:t>The California Regional Environmental Education Community Network is</a:t>
            </a:r>
            <a:r>
              <a:rPr lang="en-US" dirty="0" smtClean="0"/>
              <a:t> </a:t>
            </a:r>
            <a:r>
              <a:rPr lang="en-US" dirty="0"/>
              <a:t>a communication network supporting the environmental literacy of California’s students by providing teachers with access to high quality environmental education resources</a:t>
            </a:r>
            <a:r>
              <a:rPr lang="en-US" dirty="0" smtClean="0"/>
              <a:t>.</a:t>
            </a:r>
          </a:p>
          <a:p>
            <a:pPr fontAlgn="base"/>
            <a:endParaRPr lang="en-US" dirty="0"/>
          </a:p>
          <a:p>
            <a:pPr fontAlgn="base"/>
            <a:r>
              <a:rPr lang="en-US" b="1" dirty="0" err="1" smtClean="0"/>
              <a:t>www.creec.org</a:t>
            </a:r>
            <a:endParaRPr lang="en-US" b="1" dirty="0"/>
          </a:p>
        </p:txBody>
      </p:sp>
      <p:pic>
        <p:nvPicPr>
          <p:cNvPr id="7" name="Picture 6" descr="CREEC-logo---high-res.jpg">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447800"/>
            <a:ext cx="2895600" cy="3912376"/>
          </a:xfrm>
          <a:prstGeom prst="rect">
            <a:avLst/>
          </a:prstGeom>
        </p:spPr>
      </p:pic>
    </p:spTree>
    <p:extLst>
      <p:ext uri="{BB962C8B-B14F-4D97-AF65-F5344CB8AC3E}">
        <p14:creationId xmlns:p14="http://schemas.microsoft.com/office/powerpoint/2010/main" val="155314208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SCRAP Humboldt</a:t>
            </a:r>
          </a:p>
        </p:txBody>
      </p:sp>
      <p:pic>
        <p:nvPicPr>
          <p:cNvPr id="6" name="Picture 5"/>
          <p:cNvPicPr>
            <a:picLocks noChangeAspect="1"/>
          </p:cNvPicPr>
          <p:nvPr/>
        </p:nvPicPr>
        <p:blipFill>
          <a:blip r:embed="rId2"/>
          <a:stretch>
            <a:fillRect/>
          </a:stretch>
        </p:blipFill>
        <p:spPr>
          <a:xfrm>
            <a:off x="342900" y="5543550"/>
            <a:ext cx="2743200" cy="1095469"/>
          </a:xfrm>
          <a:prstGeom prst="rect">
            <a:avLst/>
          </a:prstGeom>
        </p:spPr>
      </p:pic>
      <p:sp>
        <p:nvSpPr>
          <p:cNvPr id="7" name="TextBox 6"/>
          <p:cNvSpPr txBox="1"/>
          <p:nvPr/>
        </p:nvSpPr>
        <p:spPr>
          <a:xfrm>
            <a:off x="1209675" y="1428750"/>
            <a:ext cx="7018338" cy="2308324"/>
          </a:xfrm>
          <a:prstGeom prst="rect">
            <a:avLst/>
          </a:prstGeom>
        </p:spPr>
        <p:txBody>
          <a:bodyPr rtlCol="0">
            <a:spAutoFit/>
          </a:bodyPr>
          <a:lstStyle/>
          <a:p>
            <a:pPr algn="ctr"/>
            <a:r>
              <a:rPr lang="x-none" sz="1800" dirty="0">
                <a:latin typeface="Calibri"/>
              </a:rPr>
              <a:t>SCRAP</a:t>
            </a:r>
            <a:r>
              <a:rPr lang="x-none" sz="1800" dirty="0">
                <a:solidFill>
                  <a:schemeClr val="tx1"/>
                </a:solidFill>
                <a:latin typeface="Calibri"/>
              </a:rPr>
              <a:t> Humboldt is a 501(c)(3) nonprofit organization and is a part of SCRAP USA, a national creative reuse center network. </a:t>
            </a:r>
          </a:p>
          <a:p>
            <a:pPr algn="ctr"/>
            <a:endParaRPr lang="x-none" sz="1800" dirty="0">
              <a:solidFill>
                <a:schemeClr val="tx1"/>
              </a:solidFill>
              <a:latin typeface="Calibri"/>
            </a:endParaRPr>
          </a:p>
          <a:p>
            <a:pPr algn="ctr"/>
            <a:r>
              <a:rPr lang="x-none" sz="1800" b="1" i="1" dirty="0">
                <a:solidFill>
                  <a:schemeClr val="tx1"/>
                </a:solidFill>
                <a:latin typeface="Calibri"/>
              </a:rPr>
              <a:t>Our mission is to inspire creative reuse and environmentally sustainable behavior by providing educational programs and affordable materials to the community.</a:t>
            </a:r>
            <a:r>
              <a:rPr lang="x-none" sz="1800" dirty="0">
                <a:solidFill>
                  <a:schemeClr val="tx1"/>
                </a:solidFill>
                <a:latin typeface="Calibri"/>
              </a:rPr>
              <a:t> </a:t>
            </a:r>
          </a:p>
          <a:p>
            <a:pPr algn="ctr"/>
            <a:endParaRPr lang="x-none" sz="1800" dirty="0">
              <a:latin typeface="Calibri"/>
            </a:endParaRPr>
          </a:p>
          <a:p>
            <a:pPr algn="ctr"/>
            <a:endParaRPr lang="x-none" sz="1800" dirty="0">
              <a:latin typeface="Calibri"/>
            </a:endParaRPr>
          </a:p>
        </p:txBody>
      </p:sp>
      <p:pic>
        <p:nvPicPr>
          <p:cNvPr id="8" name="Picture 7" descr="13445710_1143193069053774_6752050061919213578_n.jpg"/>
          <p:cNvPicPr>
            <a:picLocks noChangeAspect="1"/>
          </p:cNvPicPr>
          <p:nvPr/>
        </p:nvPicPr>
        <p:blipFill>
          <a:blip r:embed="rId3"/>
          <a:stretch>
            <a:fillRect/>
          </a:stretch>
        </p:blipFill>
        <p:spPr>
          <a:xfrm>
            <a:off x="3344713" y="3473210"/>
            <a:ext cx="2743200" cy="2057400"/>
          </a:xfrm>
          <a:prstGeom prst="rect">
            <a:avLst/>
          </a:prstGeom>
        </p:spPr>
      </p:pic>
    </p:spTree>
    <p:extLst>
      <p:ext uri="{BB962C8B-B14F-4D97-AF65-F5344CB8AC3E}">
        <p14:creationId xmlns:p14="http://schemas.microsoft.com/office/powerpoint/2010/main" val="406915861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293" y="1295400"/>
            <a:ext cx="3525907" cy="3535018"/>
          </a:xfrm>
          <a:prstGeom prst="rect">
            <a:avLst/>
          </a:prstGeom>
        </p:spPr>
      </p:pic>
      <p:sp>
        <p:nvSpPr>
          <p:cNvPr id="5" name="TextBox 4"/>
          <p:cNvSpPr txBox="1"/>
          <p:nvPr/>
        </p:nvSpPr>
        <p:spPr>
          <a:xfrm>
            <a:off x="688819" y="5128736"/>
            <a:ext cx="2932470" cy="784830"/>
          </a:xfrm>
          <a:prstGeom prst="rect">
            <a:avLst/>
          </a:prstGeom>
          <a:noFill/>
        </p:spPr>
        <p:txBody>
          <a:bodyPr wrap="none" rtlCol="0">
            <a:spAutoFit/>
          </a:bodyPr>
          <a:lstStyle/>
          <a:p>
            <a:r>
              <a:rPr lang="en-US" sz="1500" dirty="0" smtClean="0"/>
              <a:t>Not in California?</a:t>
            </a:r>
            <a:endParaRPr lang="en-US" sz="1500" dirty="0" smtClean="0">
              <a:hlinkClick r:id=""/>
            </a:endParaRPr>
          </a:p>
          <a:p>
            <a:r>
              <a:rPr lang="en-US" sz="1500" dirty="0" smtClean="0">
                <a:hlinkClick r:id=""/>
              </a:rPr>
              <a:t>This</a:t>
            </a:r>
            <a:r>
              <a:rPr lang="en-US" sz="1500" dirty="0" smtClean="0"/>
              <a:t> is a great resource to find a</a:t>
            </a:r>
          </a:p>
          <a:p>
            <a:r>
              <a:rPr lang="en-US" sz="1500" dirty="0" smtClean="0"/>
              <a:t>creative </a:t>
            </a:r>
            <a:r>
              <a:rPr lang="en-US" sz="1500" dirty="0" smtClean="0"/>
              <a:t>reuse center near you.</a:t>
            </a:r>
          </a:p>
        </p:txBody>
      </p:sp>
      <p:sp>
        <p:nvSpPr>
          <p:cNvPr id="6" name="TextBox 5"/>
          <p:cNvSpPr txBox="1"/>
          <p:nvPr/>
        </p:nvSpPr>
        <p:spPr>
          <a:xfrm>
            <a:off x="4124739" y="1250752"/>
            <a:ext cx="4740965" cy="4708981"/>
          </a:xfrm>
          <a:prstGeom prst="rect">
            <a:avLst/>
          </a:prstGeom>
          <a:noFill/>
        </p:spPr>
        <p:txBody>
          <a:bodyPr wrap="square" rtlCol="0">
            <a:spAutoFit/>
          </a:bodyPr>
          <a:lstStyle/>
          <a:p>
            <a:pPr fontAlgn="base"/>
            <a:r>
              <a:rPr lang="en-US" sz="1500" dirty="0" smtClean="0"/>
              <a:t>Arcata </a:t>
            </a:r>
            <a:r>
              <a:rPr lang="en-US" sz="1500" dirty="0"/>
              <a:t>– </a:t>
            </a:r>
            <a:r>
              <a:rPr lang="en-US" sz="1500" dirty="0">
                <a:hlinkClick r:id="rId3"/>
              </a:rPr>
              <a:t>SCRAP Humboldt</a:t>
            </a:r>
            <a:r>
              <a:rPr lang="en-US" sz="1500" dirty="0"/>
              <a:t> </a:t>
            </a:r>
            <a:endParaRPr lang="en-US" sz="1500" b="0" i="0" dirty="0" smtClean="0">
              <a:effectLst/>
            </a:endParaRPr>
          </a:p>
          <a:p>
            <a:pPr fontAlgn="base"/>
            <a:r>
              <a:rPr lang="en-US" sz="1500" dirty="0"/>
              <a:t>Indio – </a:t>
            </a:r>
            <a:r>
              <a:rPr lang="en-US" sz="1500" dirty="0">
                <a:hlinkClick r:id="rId4"/>
              </a:rPr>
              <a:t>S.C.R.A.P Gallery </a:t>
            </a:r>
            <a:endParaRPr lang="en-US" sz="1500" b="0" i="0" dirty="0" smtClean="0">
              <a:effectLst/>
            </a:endParaRPr>
          </a:p>
          <a:p>
            <a:pPr fontAlgn="base"/>
            <a:r>
              <a:rPr lang="en-US" sz="1500" dirty="0"/>
              <a:t>Long Beach - </a:t>
            </a:r>
            <a:r>
              <a:rPr lang="en-US" sz="1500" dirty="0">
                <a:hlinkClick r:id="rId5"/>
              </a:rPr>
              <a:t>Long Beach Depot for Creative </a:t>
            </a:r>
            <a:r>
              <a:rPr lang="en-US" sz="1500" dirty="0" smtClean="0">
                <a:hlinkClick r:id="rId5"/>
              </a:rPr>
              <a:t>Reuse</a:t>
            </a:r>
            <a:r>
              <a:rPr lang="en-US" sz="1500" dirty="0">
                <a:hlinkClick r:id="rId5"/>
              </a:rPr>
              <a:t> </a:t>
            </a:r>
            <a:endParaRPr lang="en-US" sz="1500" b="0" i="0" dirty="0" smtClean="0">
              <a:effectLst/>
            </a:endParaRPr>
          </a:p>
          <a:p>
            <a:pPr fontAlgn="base"/>
            <a:r>
              <a:rPr lang="en-US" sz="1500" dirty="0"/>
              <a:t>Los Angeles – </a:t>
            </a:r>
            <a:r>
              <a:rPr lang="en-US" sz="1500" dirty="0" err="1">
                <a:hlinkClick r:id="rId6"/>
              </a:rPr>
              <a:t>reDiscover</a:t>
            </a:r>
            <a:r>
              <a:rPr lang="en-US" sz="1500" dirty="0">
                <a:hlinkClick r:id="rId6"/>
              </a:rPr>
              <a:t> at Smart Space </a:t>
            </a:r>
            <a:endParaRPr lang="en-US" sz="1500" b="0" i="0" dirty="0" smtClean="0">
              <a:effectLst/>
            </a:endParaRPr>
          </a:p>
          <a:p>
            <a:pPr fontAlgn="base"/>
            <a:r>
              <a:rPr lang="en-US" sz="1500" dirty="0"/>
              <a:t>Los Angeles – </a:t>
            </a:r>
            <a:r>
              <a:rPr lang="en-US" sz="1500" dirty="0" smtClean="0">
                <a:hlinkClick r:id="rId7"/>
              </a:rPr>
              <a:t>Trash for Teaching, </a:t>
            </a:r>
            <a:r>
              <a:rPr lang="en-US" sz="1500" dirty="0" err="1" smtClean="0">
                <a:hlinkClick r:id="rId7"/>
              </a:rPr>
              <a:t>Inc</a:t>
            </a:r>
            <a:r>
              <a:rPr lang="en-US" sz="1500" dirty="0" smtClean="0">
                <a:hlinkClick r:id="rId7"/>
              </a:rPr>
              <a:t> </a:t>
            </a:r>
            <a:endParaRPr lang="en-US" sz="1500" b="0" i="0" dirty="0" smtClean="0">
              <a:effectLst/>
            </a:endParaRPr>
          </a:p>
          <a:p>
            <a:pPr fontAlgn="base"/>
            <a:r>
              <a:rPr lang="en-US" sz="1500" dirty="0" err="1" smtClean="0"/>
              <a:t>Moutain</a:t>
            </a:r>
            <a:r>
              <a:rPr lang="en-US" sz="1500" dirty="0" smtClean="0"/>
              <a:t> View – </a:t>
            </a:r>
            <a:r>
              <a:rPr lang="en-US" sz="1500" dirty="0" err="1" smtClean="0">
                <a:hlinkClick r:id="rId8"/>
              </a:rPr>
              <a:t>FabMo</a:t>
            </a:r>
            <a:r>
              <a:rPr lang="en-US" sz="1500" dirty="0" smtClean="0">
                <a:hlinkClick r:id="rId8"/>
              </a:rPr>
              <a:t> </a:t>
            </a:r>
            <a:endParaRPr lang="en-US" sz="1500" b="0" i="0" dirty="0" smtClean="0">
              <a:effectLst/>
            </a:endParaRPr>
          </a:p>
          <a:p>
            <a:pPr fontAlgn="base"/>
            <a:r>
              <a:rPr lang="en-US" sz="1500" dirty="0" smtClean="0"/>
              <a:t>Oakland </a:t>
            </a:r>
            <a:r>
              <a:rPr lang="en-US" sz="1500" dirty="0"/>
              <a:t>– </a:t>
            </a:r>
            <a:r>
              <a:rPr lang="en-US" sz="1500" dirty="0" smtClean="0">
                <a:hlinkClick r:id="rId9"/>
              </a:rPr>
              <a:t>East Bay Depot for Creative Reuse </a:t>
            </a:r>
            <a:endParaRPr lang="en-US" sz="1500" b="0" i="0" dirty="0" smtClean="0">
              <a:effectLst/>
            </a:endParaRPr>
          </a:p>
          <a:p>
            <a:pPr fontAlgn="base"/>
            <a:r>
              <a:rPr lang="en-US" sz="1500" dirty="0" smtClean="0"/>
              <a:t>Orange County – </a:t>
            </a:r>
            <a:r>
              <a:rPr lang="en-US" sz="1500" dirty="0" smtClean="0">
                <a:hlinkClick r:id="rId10"/>
              </a:rPr>
              <a:t>Child Creativity Lab </a:t>
            </a:r>
            <a:r>
              <a:rPr lang="en-US" sz="1500" dirty="0"/>
              <a:t> </a:t>
            </a:r>
            <a:endParaRPr lang="en-US" sz="1500" b="0" i="0" dirty="0" smtClean="0">
              <a:effectLst/>
            </a:endParaRPr>
          </a:p>
          <a:p>
            <a:pPr fontAlgn="base"/>
            <a:r>
              <a:rPr lang="en-US" sz="1500" dirty="0"/>
              <a:t>Pasadena - </a:t>
            </a:r>
            <a:r>
              <a:rPr lang="en-US" sz="1500" dirty="0">
                <a:hlinkClick r:id="rId11"/>
              </a:rPr>
              <a:t>Remainders Creative Reuse </a:t>
            </a:r>
            <a:endParaRPr lang="en-US" sz="1500" b="0" i="0" dirty="0" smtClean="0">
              <a:effectLst/>
            </a:endParaRPr>
          </a:p>
          <a:p>
            <a:pPr fontAlgn="base"/>
            <a:r>
              <a:rPr lang="en-US" sz="1500" dirty="0"/>
              <a:t>Redwood City – </a:t>
            </a:r>
            <a:r>
              <a:rPr lang="en-US" sz="1500" dirty="0">
                <a:hlinkClick r:id="rId12"/>
              </a:rPr>
              <a:t>RAFT </a:t>
            </a:r>
            <a:endParaRPr lang="en-US" sz="1500" b="0" i="0" dirty="0" smtClean="0">
              <a:effectLst/>
            </a:endParaRPr>
          </a:p>
          <a:p>
            <a:pPr fontAlgn="base"/>
            <a:r>
              <a:rPr lang="en-US" sz="1500" dirty="0"/>
              <a:t>Riverside – </a:t>
            </a:r>
            <a:r>
              <a:rPr lang="en-US" sz="1500" dirty="0">
                <a:hlinkClick r:id="rId13"/>
              </a:rPr>
              <a:t>Riverside Arts and </a:t>
            </a:r>
            <a:r>
              <a:rPr lang="en-US" sz="1500" dirty="0" err="1">
                <a:hlinkClick r:id="rId13"/>
              </a:rPr>
              <a:t>ReUse</a:t>
            </a:r>
            <a:r>
              <a:rPr lang="en-US" sz="1500" dirty="0">
                <a:hlinkClick r:id="rId13"/>
              </a:rPr>
              <a:t> Exchange </a:t>
            </a:r>
            <a:endParaRPr lang="en-US" sz="1500" b="0" i="0" dirty="0" smtClean="0">
              <a:effectLst/>
            </a:endParaRPr>
          </a:p>
          <a:p>
            <a:pPr fontAlgn="base"/>
            <a:r>
              <a:rPr lang="en-US" sz="1500" dirty="0"/>
              <a:t>Roseville – </a:t>
            </a:r>
            <a:r>
              <a:rPr lang="en-US" sz="1500" dirty="0" err="1">
                <a:hlinkClick r:id="rId14"/>
              </a:rPr>
              <a:t>ReCREATE</a:t>
            </a:r>
            <a:r>
              <a:rPr lang="en-US" sz="1500" dirty="0">
                <a:hlinkClick r:id="rId14"/>
              </a:rPr>
              <a:t> </a:t>
            </a:r>
            <a:endParaRPr lang="en-US" sz="1500" b="0" i="0" dirty="0" smtClean="0">
              <a:effectLst/>
            </a:endParaRPr>
          </a:p>
          <a:p>
            <a:pPr fontAlgn="base"/>
            <a:r>
              <a:rPr lang="en-US" sz="1500" dirty="0"/>
              <a:t>Sacramento – </a:t>
            </a:r>
            <a:r>
              <a:rPr lang="en-US" sz="1500" dirty="0">
                <a:hlinkClick r:id="rId15"/>
              </a:rPr>
              <a:t>RAFT </a:t>
            </a:r>
            <a:endParaRPr lang="en-US" sz="1500" b="0" i="0" dirty="0" smtClean="0">
              <a:effectLst/>
            </a:endParaRPr>
          </a:p>
          <a:p>
            <a:pPr fontAlgn="base"/>
            <a:r>
              <a:rPr lang="en-US" sz="1500" dirty="0"/>
              <a:t>San Diego – </a:t>
            </a:r>
            <a:r>
              <a:rPr lang="en-US" sz="1500" dirty="0">
                <a:hlinkClick r:id="rId16"/>
              </a:rPr>
              <a:t>Art FORM </a:t>
            </a:r>
            <a:endParaRPr lang="en-US" sz="1500" b="0" i="0" dirty="0" smtClean="0">
              <a:effectLst/>
            </a:endParaRPr>
          </a:p>
          <a:p>
            <a:pPr fontAlgn="base"/>
            <a:r>
              <a:rPr lang="en-US" sz="1500" dirty="0"/>
              <a:t>San Francisco – </a:t>
            </a:r>
            <a:r>
              <a:rPr lang="en-US" sz="1500" dirty="0">
                <a:hlinkClick r:id="rId17"/>
              </a:rPr>
              <a:t>SCRAP </a:t>
            </a:r>
            <a:endParaRPr lang="en-US" sz="1500" b="0" i="0" dirty="0" smtClean="0">
              <a:effectLst/>
            </a:endParaRPr>
          </a:p>
          <a:p>
            <a:pPr fontAlgn="base"/>
            <a:r>
              <a:rPr lang="en-US" sz="1500" dirty="0"/>
              <a:t>San Jose – </a:t>
            </a:r>
            <a:r>
              <a:rPr lang="en-US" sz="1500" dirty="0">
                <a:hlinkClick r:id="rId12"/>
              </a:rPr>
              <a:t>Resource Area for Teaching ( RAFT) </a:t>
            </a:r>
            <a:endParaRPr lang="en-US" sz="1500" b="0" i="0" dirty="0" smtClean="0">
              <a:effectLst/>
            </a:endParaRPr>
          </a:p>
          <a:p>
            <a:pPr fontAlgn="base"/>
            <a:r>
              <a:rPr lang="en-US" sz="1500" dirty="0" smtClean="0"/>
              <a:t>Santa </a:t>
            </a:r>
            <a:r>
              <a:rPr lang="en-US" sz="1500" dirty="0"/>
              <a:t>Barbara – </a:t>
            </a:r>
            <a:r>
              <a:rPr lang="en-US" sz="1500" dirty="0">
                <a:hlinkClick r:id="rId18"/>
              </a:rPr>
              <a:t>Art from Scrap </a:t>
            </a:r>
            <a:endParaRPr lang="en-US" sz="1500" b="0" i="0" dirty="0" smtClean="0">
              <a:effectLst/>
            </a:endParaRPr>
          </a:p>
          <a:p>
            <a:pPr fontAlgn="base"/>
            <a:r>
              <a:rPr lang="en-US" sz="1500" dirty="0" smtClean="0"/>
              <a:t>Westlake </a:t>
            </a:r>
            <a:r>
              <a:rPr lang="en-US" sz="1500" dirty="0"/>
              <a:t>Village – </a:t>
            </a:r>
            <a:r>
              <a:rPr lang="en-US" sz="1500" dirty="0" err="1">
                <a:hlinkClick r:id="rId19"/>
              </a:rPr>
              <a:t>CReATE</a:t>
            </a:r>
            <a:r>
              <a:rPr lang="en-US" sz="1500" dirty="0">
                <a:hlinkClick r:id="rId19"/>
              </a:rPr>
              <a:t> Studio &amp; </a:t>
            </a:r>
            <a:r>
              <a:rPr lang="en-US" sz="1500" dirty="0" err="1">
                <a:hlinkClick r:id="rId19"/>
              </a:rPr>
              <a:t>CReATE</a:t>
            </a:r>
            <a:r>
              <a:rPr lang="en-US" sz="1500" dirty="0">
                <a:hlinkClick r:id="rId19"/>
              </a:rPr>
              <a:t> on Your Campus</a:t>
            </a:r>
            <a:endParaRPr lang="en-US" sz="1500" b="0" i="0" dirty="0" smtClean="0">
              <a:effectLst/>
            </a:endParaRPr>
          </a:p>
          <a:p>
            <a:endParaRPr lang="en-US" sz="1500" dirty="0"/>
          </a:p>
        </p:txBody>
      </p:sp>
      <p:sp>
        <p:nvSpPr>
          <p:cNvPr id="7" name="Title 1"/>
          <p:cNvSpPr>
            <a:spLocks noGrp="1"/>
          </p:cNvSpPr>
          <p:nvPr>
            <p:ph type="title"/>
          </p:nvPr>
        </p:nvSpPr>
        <p:spPr>
          <a:xfrm>
            <a:off x="75531" y="76201"/>
            <a:ext cx="9051925" cy="701458"/>
          </a:xfrm>
        </p:spPr>
        <p:txBody>
          <a:bodyPr/>
          <a:lstStyle/>
          <a:p>
            <a:r>
              <a:rPr lang="en-US" dirty="0" smtClean="0"/>
              <a:t>Creative Reuse Centers in CA</a:t>
            </a:r>
            <a:endParaRPr lang="en-US" dirty="0"/>
          </a:p>
        </p:txBody>
      </p:sp>
    </p:spTree>
    <p:extLst>
      <p:ext uri="{BB962C8B-B14F-4D97-AF65-F5344CB8AC3E}">
        <p14:creationId xmlns:p14="http://schemas.microsoft.com/office/powerpoint/2010/main" val="410946715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09600" y="2209800"/>
            <a:ext cx="8077200" cy="587928"/>
          </a:xfrm>
        </p:spPr>
        <p:txBody>
          <a:bodyPr/>
          <a:lstStyle/>
          <a:p>
            <a:pPr algn="ctr"/>
            <a:r>
              <a:rPr lang="en-US" dirty="0"/>
              <a:t>Thank you! </a:t>
            </a:r>
          </a:p>
          <a:p>
            <a:pPr algn="ctr"/>
            <a:endParaRPr lang="en-US" dirty="0" smtClean="0"/>
          </a:p>
        </p:txBody>
      </p:sp>
    </p:spTree>
    <p:extLst>
      <p:ext uri="{BB962C8B-B14F-4D97-AF65-F5344CB8AC3E}">
        <p14:creationId xmlns:p14="http://schemas.microsoft.com/office/powerpoint/2010/main" val="141773636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a:t>
            </a:r>
          </a:p>
        </p:txBody>
      </p:sp>
      <p:sp>
        <p:nvSpPr>
          <p:cNvPr id="4" name="Text Placeholder 3"/>
          <p:cNvSpPr>
            <a:spLocks noGrp="1"/>
          </p:cNvSpPr>
          <p:nvPr>
            <p:ph type="body" sz="quarter" idx="13"/>
          </p:nvPr>
        </p:nvSpPr>
        <p:spPr>
          <a:xfrm>
            <a:off x="990600" y="1447800"/>
            <a:ext cx="7772400" cy="587928"/>
          </a:xfrm>
        </p:spPr>
        <p:txBody>
          <a:bodyPr/>
          <a:lstStyle/>
          <a:p>
            <a:r>
              <a:rPr lang="en-US" dirty="0" smtClean="0"/>
              <a:t>  Search</a:t>
            </a:r>
            <a:r>
              <a:rPr lang="en-US" dirty="0"/>
              <a:t>	      </a:t>
            </a:r>
            <a:r>
              <a:rPr lang="en-US" dirty="0" smtClean="0"/>
              <a:t>  Investigate</a:t>
            </a:r>
            <a:r>
              <a:rPr lang="en-US" dirty="0"/>
              <a:t>	        </a:t>
            </a:r>
            <a:r>
              <a:rPr lang="en-US" dirty="0" smtClean="0"/>
              <a:t>  Transform</a:t>
            </a:r>
            <a:endParaRPr lang="en-US" dirty="0"/>
          </a:p>
        </p:txBody>
      </p:sp>
      <p:pic>
        <p:nvPicPr>
          <p:cNvPr id="5" name="Picture 4" descr="IMG_8923.jpg"/>
          <p:cNvPicPr>
            <a:picLocks noChangeAspect="1"/>
          </p:cNvPicPr>
          <p:nvPr/>
        </p:nvPicPr>
        <p:blipFill rotWithShape="1">
          <a:blip r:embed="rId2">
            <a:extLst>
              <a:ext uri="{28A0092B-C50C-407E-A947-70E740481C1C}">
                <a14:useLocalDpi xmlns:a14="http://schemas.microsoft.com/office/drawing/2010/main" val="0"/>
              </a:ext>
            </a:extLst>
          </a:blip>
          <a:srcRect l="11868" t="6064" r="14123" b="1995"/>
          <a:stretch/>
        </p:blipFill>
        <p:spPr>
          <a:xfrm>
            <a:off x="6096000" y="2209800"/>
            <a:ext cx="2706958" cy="3643063"/>
          </a:xfrm>
          <a:prstGeom prst="rect">
            <a:avLst/>
          </a:prstGeom>
        </p:spPr>
      </p:pic>
      <p:pic>
        <p:nvPicPr>
          <p:cNvPr id="9" name="Picture 8" descr="IMG_8881.jpg"/>
          <p:cNvPicPr>
            <a:picLocks noChangeAspect="1"/>
          </p:cNvPicPr>
          <p:nvPr/>
        </p:nvPicPr>
        <p:blipFill rotWithShape="1">
          <a:blip r:embed="rId3">
            <a:extLst>
              <a:ext uri="{28A0092B-C50C-407E-A947-70E740481C1C}">
                <a14:useLocalDpi xmlns:a14="http://schemas.microsoft.com/office/drawing/2010/main" val="0"/>
              </a:ext>
            </a:extLst>
          </a:blip>
          <a:srcRect t="13199" r="14215"/>
          <a:stretch/>
        </p:blipFill>
        <p:spPr>
          <a:xfrm>
            <a:off x="3276600" y="2209800"/>
            <a:ext cx="2711075" cy="3657600"/>
          </a:xfrm>
          <a:prstGeom prst="rect">
            <a:avLst/>
          </a:prstGeom>
        </p:spPr>
      </p:pic>
      <p:pic>
        <p:nvPicPr>
          <p:cNvPr id="11" name="Picture 10" descr="plastic trash.jpg"/>
          <p:cNvPicPr>
            <a:picLocks noChangeAspect="1"/>
          </p:cNvPicPr>
          <p:nvPr/>
        </p:nvPicPr>
        <p:blipFill rotWithShape="1">
          <a:blip r:embed="rId4">
            <a:extLst>
              <a:ext uri="{28A0092B-C50C-407E-A947-70E740481C1C}">
                <a14:useLocalDpi xmlns:a14="http://schemas.microsoft.com/office/drawing/2010/main" val="0"/>
              </a:ext>
            </a:extLst>
          </a:blip>
          <a:srcRect l="48213" t="19446" r="5723"/>
          <a:stretch/>
        </p:blipFill>
        <p:spPr>
          <a:xfrm>
            <a:off x="381000" y="2209801"/>
            <a:ext cx="2788719" cy="3657600"/>
          </a:xfrm>
          <a:prstGeom prst="rect">
            <a:avLst/>
          </a:prstGeom>
        </p:spPr>
      </p:pic>
    </p:spTree>
    <p:extLst>
      <p:ext uri="{BB962C8B-B14F-4D97-AF65-F5344CB8AC3E}">
        <p14:creationId xmlns:p14="http://schemas.microsoft.com/office/powerpoint/2010/main" val="40533350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Plastic, Plastic Everywhere!</a:t>
            </a:r>
            <a:endParaRPr lang="en-US" dirty="0"/>
          </a:p>
        </p:txBody>
      </p:sp>
      <p:sp>
        <p:nvSpPr>
          <p:cNvPr id="3" name="Text Placeholder 2"/>
          <p:cNvSpPr>
            <a:spLocks noGrp="1"/>
          </p:cNvSpPr>
          <p:nvPr>
            <p:ph type="body" sz="quarter" idx="12"/>
          </p:nvPr>
        </p:nvSpPr>
        <p:spPr>
          <a:xfrm>
            <a:off x="5086142" y="2187247"/>
            <a:ext cx="3423527" cy="2156153"/>
          </a:xfrm>
        </p:spPr>
        <p:txBody>
          <a:bodyPr/>
          <a:lstStyle/>
          <a:p>
            <a:pPr lvl="0"/>
            <a:r>
              <a:rPr lang="en-US" dirty="0" smtClean="0"/>
              <a:t>Students search their classroom, school, and/or home for ways they use </a:t>
            </a:r>
            <a:r>
              <a:rPr lang="en-US" b="1" dirty="0" smtClean="0"/>
              <a:t>disposable plastic</a:t>
            </a:r>
            <a:r>
              <a:rPr lang="en-US" dirty="0" smtClean="0"/>
              <a:t> and collect a wide variety of samples</a:t>
            </a:r>
          </a:p>
          <a:p>
            <a:pPr lvl="0"/>
            <a:endParaRPr lang="en-US" dirty="0"/>
          </a:p>
          <a:p>
            <a:pPr lvl="0"/>
            <a:endParaRPr lang="en-US" dirty="0"/>
          </a:p>
        </p:txBody>
      </p:sp>
      <p:sp>
        <p:nvSpPr>
          <p:cNvPr id="8" name="Text Placeholder 7"/>
          <p:cNvSpPr>
            <a:spLocks noGrp="1"/>
          </p:cNvSpPr>
          <p:nvPr>
            <p:ph type="body" sz="quarter" idx="13"/>
          </p:nvPr>
        </p:nvSpPr>
        <p:spPr>
          <a:xfrm>
            <a:off x="5086143" y="1447800"/>
            <a:ext cx="6801057" cy="587928"/>
          </a:xfrm>
        </p:spPr>
        <p:txBody>
          <a:bodyPr/>
          <a:lstStyle/>
          <a:p>
            <a:r>
              <a:rPr lang="en-US" dirty="0" smtClean="0"/>
              <a:t>Plastic Search</a:t>
            </a:r>
            <a:endParaRPr lang="en-US" dirty="0"/>
          </a:p>
        </p:txBody>
      </p:sp>
      <p:pic>
        <p:nvPicPr>
          <p:cNvPr id="4" name="Picture 3" descr="Plastic Hunt Worksheet.jp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140538"/>
            <a:ext cx="4002157" cy="5414683"/>
          </a:xfrm>
          <a:prstGeom prst="rect">
            <a:avLst/>
          </a:prstGeom>
        </p:spPr>
      </p:pic>
    </p:spTree>
    <p:extLst>
      <p:ext uri="{BB962C8B-B14F-4D97-AF65-F5344CB8AC3E}">
        <p14:creationId xmlns:p14="http://schemas.microsoft.com/office/powerpoint/2010/main" val="85158057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these have in common?</a:t>
            </a:r>
            <a:endParaRPr lang="en-US" dirty="0"/>
          </a:p>
        </p:txBody>
      </p:sp>
      <p:sp>
        <p:nvSpPr>
          <p:cNvPr id="3" name="Text Placeholder 2"/>
          <p:cNvSpPr>
            <a:spLocks noGrp="1"/>
          </p:cNvSpPr>
          <p:nvPr>
            <p:ph type="body" sz="quarter" idx="12"/>
          </p:nvPr>
        </p:nvSpPr>
        <p:spPr>
          <a:xfrm>
            <a:off x="1300873" y="2035728"/>
            <a:ext cx="6700127" cy="2635025"/>
          </a:xfrm>
        </p:spPr>
        <p:txBody>
          <a:bodyPr/>
          <a:lstStyle/>
          <a:p>
            <a:r>
              <a:rPr lang="en-US" i="1" dirty="0" smtClean="0"/>
              <a:t>What are the different </a:t>
            </a:r>
            <a:r>
              <a:rPr lang="en-US" i="1" dirty="0"/>
              <a:t>p</a:t>
            </a:r>
            <a:r>
              <a:rPr lang="en-US" i="1" dirty="0" smtClean="0"/>
              <a:t>lastic samples used for?</a:t>
            </a:r>
          </a:p>
          <a:p>
            <a:endParaRPr lang="en-US" dirty="0" smtClean="0"/>
          </a:p>
          <a:p>
            <a:r>
              <a:rPr lang="en-US" i="1" dirty="0" smtClean="0"/>
              <a:t>Do plastics in the same category have similar properties?</a:t>
            </a:r>
          </a:p>
          <a:p>
            <a:endParaRPr lang="en-US" dirty="0" smtClean="0"/>
          </a:p>
          <a:p>
            <a:r>
              <a:rPr lang="en-US" dirty="0" smtClean="0"/>
              <a:t>Students work in small groups to organize plastic samples into categories by use</a:t>
            </a:r>
            <a:endParaRPr lang="en-US" dirty="0"/>
          </a:p>
        </p:txBody>
      </p:sp>
      <p:sp>
        <p:nvSpPr>
          <p:cNvPr id="4" name="Text Placeholder 3"/>
          <p:cNvSpPr>
            <a:spLocks noGrp="1"/>
          </p:cNvSpPr>
          <p:nvPr>
            <p:ph type="body" sz="quarter" idx="13"/>
          </p:nvPr>
        </p:nvSpPr>
        <p:spPr/>
        <p:txBody>
          <a:bodyPr/>
          <a:lstStyle/>
          <a:p>
            <a:r>
              <a:rPr lang="en-US" dirty="0" smtClean="0"/>
              <a:t>Categorize</a:t>
            </a:r>
            <a:endParaRPr lang="en-US" dirty="0"/>
          </a:p>
        </p:txBody>
      </p:sp>
    </p:spTree>
    <p:extLst>
      <p:ext uri="{BB962C8B-B14F-4D97-AF65-F5344CB8AC3E}">
        <p14:creationId xmlns:p14="http://schemas.microsoft.com/office/powerpoint/2010/main" val="250693969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Big Picture</a:t>
            </a:r>
            <a:endParaRPr lang="en-US" dirty="0"/>
          </a:p>
        </p:txBody>
      </p:sp>
      <p:sp>
        <p:nvSpPr>
          <p:cNvPr id="4" name="Text Placeholder 3"/>
          <p:cNvSpPr>
            <a:spLocks noGrp="1"/>
          </p:cNvSpPr>
          <p:nvPr>
            <p:ph type="body" sz="quarter" idx="13"/>
          </p:nvPr>
        </p:nvSpPr>
        <p:spPr>
          <a:xfrm>
            <a:off x="914400" y="1143000"/>
            <a:ext cx="7696200" cy="587928"/>
          </a:xfrm>
        </p:spPr>
        <p:txBody>
          <a:bodyPr/>
          <a:lstStyle/>
          <a:p>
            <a:r>
              <a:rPr lang="en-US" sz="2800" dirty="0" smtClean="0"/>
              <a:t>Learn how plastics are made, recycled, disposed of, break down into smaller and smaller pieces over time but never disappear</a:t>
            </a:r>
            <a:endParaRPr lang="en-US" sz="2800" dirty="0"/>
          </a:p>
        </p:txBody>
      </p:sp>
      <p:pic>
        <p:nvPicPr>
          <p:cNvPr id="6" name="Picture 5" descr="Tema-Oil-Refinery-in-Nigeria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306" y="2667000"/>
            <a:ext cx="6031694" cy="3386366"/>
          </a:xfrm>
          <a:prstGeom prst="rect">
            <a:avLst/>
          </a:prstGeom>
        </p:spPr>
      </p:pic>
    </p:spTree>
    <p:extLst>
      <p:ext uri="{BB962C8B-B14F-4D97-AF65-F5344CB8AC3E}">
        <p14:creationId xmlns:p14="http://schemas.microsoft.com/office/powerpoint/2010/main" val="207001413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Discovering Properties of </a:t>
            </a:r>
            <a:r>
              <a:rPr lang="en-US" dirty="0" smtClean="0"/>
              <a:t>Plastics</a:t>
            </a:r>
            <a:endParaRPr lang="en-US" dirty="0"/>
          </a:p>
        </p:txBody>
      </p:sp>
      <p:sp>
        <p:nvSpPr>
          <p:cNvPr id="5" name="Text Placeholder 4"/>
          <p:cNvSpPr>
            <a:spLocks noGrp="1"/>
          </p:cNvSpPr>
          <p:nvPr>
            <p:ph type="body" sz="quarter" idx="15"/>
          </p:nvPr>
        </p:nvSpPr>
        <p:spPr>
          <a:xfrm>
            <a:off x="5714999" y="1143000"/>
            <a:ext cx="2819401" cy="4505147"/>
          </a:xfrm>
        </p:spPr>
        <p:txBody>
          <a:bodyPr/>
          <a:lstStyle/>
          <a:p>
            <a:r>
              <a:rPr lang="en-US" dirty="0"/>
              <a:t>Design simple experiments</a:t>
            </a:r>
          </a:p>
          <a:p>
            <a:pPr marL="0" indent="0">
              <a:buNone/>
            </a:pPr>
            <a:endParaRPr lang="en-US" dirty="0"/>
          </a:p>
          <a:p>
            <a:r>
              <a:rPr lang="en-US" dirty="0"/>
              <a:t>Develop uniform procedures</a:t>
            </a:r>
          </a:p>
          <a:p>
            <a:pPr marL="0" indent="0">
              <a:buNone/>
            </a:pPr>
            <a:endParaRPr lang="en-US" dirty="0"/>
          </a:p>
          <a:p>
            <a:r>
              <a:rPr lang="en-US" dirty="0"/>
              <a:t>Plan how to describe results </a:t>
            </a:r>
          </a:p>
        </p:txBody>
      </p:sp>
      <p:pic>
        <p:nvPicPr>
          <p:cNvPr id="3" name="Picture 2" descr="IMG_177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95400"/>
            <a:ext cx="4648200" cy="4648200"/>
          </a:xfrm>
          <a:prstGeom prst="rect">
            <a:avLst/>
          </a:prstGeom>
        </p:spPr>
      </p:pic>
    </p:spTree>
    <p:extLst>
      <p:ext uri="{BB962C8B-B14F-4D97-AF65-F5344CB8AC3E}">
        <p14:creationId xmlns:p14="http://schemas.microsoft.com/office/powerpoint/2010/main" val="364256792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Graphic Organizer</a:t>
            </a:r>
            <a:endParaRPr lang="en-US" dirty="0"/>
          </a:p>
        </p:txBody>
      </p:sp>
      <p:pic>
        <p:nvPicPr>
          <p:cNvPr id="7" name="Picture 6" descr="Properties of Plastic.jpf"/>
          <p:cNvPicPr>
            <a:picLocks noChangeAspect="1"/>
          </p:cNvPicPr>
          <p:nvPr/>
        </p:nvPicPr>
        <p:blipFill rotWithShape="1">
          <a:blip r:embed="rId3">
            <a:extLst>
              <a:ext uri="{28A0092B-C50C-407E-A947-70E740481C1C}">
                <a14:useLocalDpi xmlns:a14="http://schemas.microsoft.com/office/drawing/2010/main" val="0"/>
              </a:ext>
            </a:extLst>
          </a:blip>
          <a:srcRect r="2747" b="2175"/>
          <a:stretch/>
        </p:blipFill>
        <p:spPr>
          <a:xfrm>
            <a:off x="1061370" y="990601"/>
            <a:ext cx="6711030" cy="5217998"/>
          </a:xfrm>
          <a:prstGeom prst="rect">
            <a:avLst/>
          </a:prstGeom>
        </p:spPr>
      </p:pic>
    </p:spTree>
    <p:extLst>
      <p:ext uri="{BB962C8B-B14F-4D97-AF65-F5344CB8AC3E}">
        <p14:creationId xmlns:p14="http://schemas.microsoft.com/office/powerpoint/2010/main" val="238572594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464620EF19814BB907F49572791AA5" ma:contentTypeVersion="5" ma:contentTypeDescription="Create a new document." ma:contentTypeScope="" ma:versionID="d9dc7959a0a860bf36482f9eee8803a2">
  <xsd:schema xmlns:xsd="http://www.w3.org/2001/XMLSchema" xmlns:xs="http://www.w3.org/2001/XMLSchema" xmlns:p="http://schemas.microsoft.com/office/2006/metadata/properties" xmlns:ns2="c3c0fbce-616d-46c0-90fb-a1a012e3ab21" targetNamespace="http://schemas.microsoft.com/office/2006/metadata/properties" ma:root="true" ma:fieldsID="27663f45fdc091c0775f081140e2872d" ns2:_="">
    <xsd:import namespace="c3c0fbce-616d-46c0-90fb-a1a012e3ab21"/>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0fbce-616d-46c0-90fb-a1a012e3ab2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F55A12-7454-4BC9-954F-81F538DE197C}"/>
</file>

<file path=customXml/itemProps2.xml><?xml version="1.0" encoding="utf-8"?>
<ds:datastoreItem xmlns:ds="http://schemas.openxmlformats.org/officeDocument/2006/customXml" ds:itemID="{2C4B5AD8-019D-4320-B92E-C887D0BACD84}"/>
</file>

<file path=customXml/itemProps3.xml><?xml version="1.0" encoding="utf-8"?>
<ds:datastoreItem xmlns:ds="http://schemas.openxmlformats.org/officeDocument/2006/customXml" ds:itemID="{B0064575-117D-4713-8618-69A3B0E0BC09}"/>
</file>

<file path=docProps/app.xml><?xml version="1.0" encoding="utf-8"?>
<Properties xmlns="http://schemas.openxmlformats.org/officeDocument/2006/extended-properties" xmlns:vt="http://schemas.openxmlformats.org/officeDocument/2006/docPropsVTypes">
  <TotalTime>4098</TotalTime>
  <Words>2312</Words>
  <Application>Microsoft Macintosh PowerPoint</Application>
  <PresentationFormat>On-screen Show (4:3)</PresentationFormat>
  <Paragraphs>380</Paragraphs>
  <Slides>33</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simple-light</vt:lpstr>
      <vt:lpstr>Microsoft Word Document</vt:lpstr>
      <vt:lpstr>PowerPoint Presentation</vt:lpstr>
      <vt:lpstr>3-5: Plastics Reimagined</vt:lpstr>
      <vt:lpstr>3-5: Plastics Reimagined</vt:lpstr>
      <vt:lpstr>Process</vt:lpstr>
      <vt:lpstr>Plastic, Plastic Everywhere!</vt:lpstr>
      <vt:lpstr>What do these have in common?</vt:lpstr>
      <vt:lpstr>The Big Picture</vt:lpstr>
      <vt:lpstr>Discovering Properties of Plastics</vt:lpstr>
      <vt:lpstr>Graphic Organizer</vt:lpstr>
      <vt:lpstr>Properties of Plastics</vt:lpstr>
      <vt:lpstr>Plastics Reimagined</vt:lpstr>
      <vt:lpstr>Creative Reuse Definition</vt:lpstr>
      <vt:lpstr>PowerPoint Presentation</vt:lpstr>
      <vt:lpstr>Plastics Reimagined</vt:lpstr>
      <vt:lpstr>Plastics Reimagined</vt:lpstr>
      <vt:lpstr>Plastics Reimagined</vt:lpstr>
      <vt:lpstr>Plastics Reimagined</vt:lpstr>
      <vt:lpstr>PowerPoint Presentation</vt:lpstr>
      <vt:lpstr>Plastics Reimagined</vt:lpstr>
      <vt:lpstr>PowerPoint Presentation</vt:lpstr>
      <vt:lpstr>PowerPoint Presentation</vt:lpstr>
      <vt:lpstr>PowerPoint Presentation</vt:lpstr>
      <vt:lpstr>PowerPoint Presentation</vt:lpstr>
      <vt:lpstr>The Creative Reuse Lens</vt:lpstr>
      <vt:lpstr>Design Challenge</vt:lpstr>
      <vt:lpstr>Designing like an engineer</vt:lpstr>
      <vt:lpstr>Create a Prezi to share solutions</vt:lpstr>
      <vt:lpstr>Or use Google Slides to share solutions</vt:lpstr>
      <vt:lpstr>Module Developed By:</vt:lpstr>
      <vt:lpstr>CREEC Network</vt:lpstr>
      <vt:lpstr>SCRAP Humboldt</vt:lpstr>
      <vt:lpstr>Creative Reuse Centers in CA</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
  <cp:keywords/>
  <dc:description/>
  <cp:lastModifiedBy>Allison Poklemba</cp:lastModifiedBy>
  <cp:revision>131</cp:revision>
  <cp:lastPrinted>2015-02-09T22:43:56Z</cp:lastPrinted>
  <dcterms:modified xsi:type="dcterms:W3CDTF">2017-01-30T22:51:56Z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0x0101003B464620EF19814BB907F49572791AA5</vt:lpwstr>
  </property>
</Properties>
</file>