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6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7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8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Shape 9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Shape 10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Shape 10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Shape 4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Shape 4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Shape 5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Shape 6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Shape 75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1" marL="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2" marL="914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3" marL="1371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4" marL="1828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5" marL="2286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6" marL="2743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7" marL="3200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8" marL="3657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Please add facts relative to other appropriate content standards</a:t>
            </a:r>
            <a:endParaRPr/>
          </a:p>
        </p:txBody>
      </p:sp>
      <p:sp>
        <p:nvSpPr>
          <p:cNvPr id="82" name="Shape 82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88900" lvl="0" mar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1" marL="457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2" marL="914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3" marL="1371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4" marL="18288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5" marL="22860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  <a:p>
            <a:pPr indent="0" lvl="6" marL="27432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7" marL="32004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0" lvl="8" marL="365760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>
  <p:cSld name="Title and Body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>
  <p:cSld name="Title and Two Columns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>
  <p:cSld name="Title 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b="1" i="0" sz="40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2" type="body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3" type="body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873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b="0" i="0" sz="25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3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loudness or softness of a sound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(high, medium, or low)</a:t>
            </a:r>
            <a:endParaRPr sz="3600"/>
          </a:p>
        </p:txBody>
      </p:sp>
      <p:sp>
        <p:nvSpPr>
          <p:cNvPr id="99" name="Shape 99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Dynamics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3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quality or tone color of a sound. It distinguishes one instrument sound from another.</a:t>
            </a:r>
            <a:endParaRPr sz="3600"/>
          </a:p>
        </p:txBody>
      </p:sp>
      <p:sp>
        <p:nvSpPr>
          <p:cNvPr id="106" name="Shape 106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Timbre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LEARNING OUTCOMES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838050" y="777650"/>
            <a:ext cx="7542300" cy="54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appropriate use of six elements of music</a:t>
            </a:r>
            <a:endParaRPr sz="3600"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understanding of empathy</a:t>
            </a:r>
            <a:endParaRPr sz="3600"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understanding of the role music plays in our lives</a:t>
            </a:r>
            <a:endParaRPr sz="3600"/>
          </a:p>
          <a:p>
            <a:pPr indent="-4572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Demonstrate the role music plays in the lives of people living in Brazil</a:t>
            </a:r>
            <a:endParaRPr sz="3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Bubble Gum, Bubble Gum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1300875" y="1075499"/>
            <a:ext cx="6801000" cy="35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Bubble Gum,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Bubble Gum,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In a dish.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How many pieces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Do you wish?</a:t>
            </a:r>
            <a:endParaRPr sz="3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1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steady pulse of music</a:t>
            </a:r>
            <a:endParaRPr b="0" i="0" sz="3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Beat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1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speed of the beat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(fast, medium, or slow)</a:t>
            </a:r>
            <a:endParaRPr sz="3600"/>
          </a:p>
        </p:txBody>
      </p:sp>
      <p:sp>
        <p:nvSpPr>
          <p:cNvPr id="64" name="Shape 64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Tempo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2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highness or lowness of sounds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(high, medium, or low)</a:t>
            </a:r>
            <a:endParaRPr sz="3600"/>
          </a:p>
        </p:txBody>
      </p:sp>
      <p:sp>
        <p:nvSpPr>
          <p:cNvPr id="71" name="Shape 71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Pitch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Respectful Listening Guide</a:t>
            </a:r>
            <a:endParaRPr/>
          </a:p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Always </a:t>
            </a:r>
            <a:r>
              <a:rPr lang="en-US" sz="3600">
                <a:solidFill>
                  <a:schemeClr val="dk1"/>
                </a:solidFill>
              </a:rPr>
              <a:t>Be Kind</a:t>
            </a:r>
            <a:endParaRPr sz="3600"/>
          </a:p>
          <a:p>
            <a:pPr indent="-457200" lvl="0" marL="457200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Be Silent</a:t>
            </a:r>
            <a:endParaRPr sz="3600"/>
          </a:p>
          <a:p>
            <a:pPr indent="-457200" lvl="0" marL="457200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600"/>
              <a:t>Check your Body Language</a:t>
            </a:r>
            <a:endParaRPr sz="36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Brazil</a:t>
            </a:r>
            <a:endParaRPr/>
          </a:p>
        </p:txBody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Official Language of Brazil:  Portuguese 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Travel to Brazil:  airplane, boat</a:t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Animals living in Brazil:  jaguar, sloth, armadillo, tapir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Lesson 3 Elements of Music</a:t>
            </a:r>
            <a:endParaRPr b="1" i="0" sz="4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1300873" y="2035728"/>
            <a:ext cx="6801000" cy="26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t/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The length of a sound </a:t>
            </a:r>
            <a:endParaRPr sz="36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r>
              <a:rPr lang="en-US" sz="3600"/>
              <a:t>(short or long)</a:t>
            </a:r>
            <a:endParaRPr sz="3600"/>
          </a:p>
        </p:txBody>
      </p:sp>
      <p:sp>
        <p:nvSpPr>
          <p:cNvPr id="92" name="Shape 92"/>
          <p:cNvSpPr txBox="1"/>
          <p:nvPr>
            <p:ph idx="2" type="body"/>
          </p:nvPr>
        </p:nvSpPr>
        <p:spPr>
          <a:xfrm>
            <a:off x="1300874" y="1447800"/>
            <a:ext cx="6801000" cy="5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</a:pPr>
            <a:r>
              <a:rPr lang="en-US" sz="4800"/>
              <a:t>Duration</a:t>
            </a:r>
            <a:endParaRPr b="1" i="0" sz="4800" u="none" cap="none" strike="noStrike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">
  <a:themeElements>
    <a:clrScheme name="Custom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E85418"/>
      </a:accent1>
      <a:accent2>
        <a:srgbClr val="DF6416"/>
      </a:accent2>
      <a:accent3>
        <a:srgbClr val="9FC41D"/>
      </a:accent3>
      <a:accent4>
        <a:srgbClr val="57A7B5"/>
      </a:accent4>
      <a:accent5>
        <a:srgbClr val="2BB7D2"/>
      </a:accent5>
      <a:accent6>
        <a:srgbClr val="D7142A"/>
      </a:accent6>
      <a:hlink>
        <a:srgbClr val="461B8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