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8" r:id="rId3"/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6858000" cx="9144000"/>
  <p:notesSz cx="6858000" cy="9144000"/>
  <p:embeddedFontLst>
    <p:embeddedFont>
      <p:font typeface="Poiret One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PoiretOn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9_1Rt1R4xbM&amp;t=1s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1Evwgu369Jw&amp;t=2s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NTc7JwKnBD0" TargetMode="Externa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video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https://www.youtube.com/watch?v=9_1Rt1R4xbM&amp;t=1s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video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https://www.youtube.com/watch?v=1Evwgu369Jw&amp;t=2s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Shape 1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196" name="Shape 19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Shape 2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Shape 2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Optional Extension video: </a:t>
            </a:r>
            <a:r>
              <a:rPr lang="en-US" sz="1100" u="sng">
                <a:solidFill>
                  <a:srgbClr val="1155CC"/>
                </a:solidFill>
                <a:hlinkClick r:id="rId2"/>
              </a:rPr>
              <a:t>https://www.youtube.com/watch?v=NTc7JwKnBD0</a:t>
            </a:r>
            <a:r>
              <a:rPr lang="en-US" sz="1100"/>
              <a:t>  </a:t>
            </a:r>
            <a:endParaRPr/>
          </a:p>
        </p:txBody>
      </p:sp>
      <p:sp>
        <p:nvSpPr>
          <p:cNvPr id="214" name="Shape 2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Shape 2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Shape 2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Shape 23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Shape 2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Shape 24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>
  <p:cSld name="Title and 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14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>
  <p:cSld name="Title and Two 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>
  <p:cSld name="Title and Bod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14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>
  <p:cSld name="Title and Two 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14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14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14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  <p:sldLayoutId id="2147483654" r:id="rId3"/>
    <p:sldLayoutId id="2147483655" r:id="rId4"/>
    <p:sldLayoutId id="2147483656" r:id="rId5"/>
    <p:sldLayoutId id="2147483657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CIfhUBl--fE" TargetMode="External"/><Relationship Id="rId4" Type="http://schemas.openxmlformats.org/officeDocument/2006/relationships/hyperlink" Target="https://www.youtube.com/watch?v=yTnhDFxEfwQ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KNdOMcbuiiA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youtube.com/watch?v=NsbjPZkEFDc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youtube.com/watch?v=9_1Rt1R4xbM" TargetMode="External"/><Relationship Id="rId4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youtube.com/watch?v=1Evwgu369Jw" TargetMode="External"/><Relationship Id="rId4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youtube.com/watch?v=BmKee0qAex8" TargetMode="External"/><Relationship Id="rId4" Type="http://schemas.openxmlformats.org/officeDocument/2006/relationships/hyperlink" Target="https://www.youtube.com/watch?v=mhTRhAX_QBA" TargetMode="External"/><Relationship Id="rId5" Type="http://schemas.openxmlformats.org/officeDocument/2006/relationships/hyperlink" Target="https://youtu.be/a-7XWhyvIpE?t=57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youtube.com/watch?v=R34xwMRdBLE" TargetMode="External"/><Relationship Id="rId4" Type="http://schemas.openxmlformats.org/officeDocument/2006/relationships/hyperlink" Target="https://youtu.be/FX2A6c8jHdQ?t=19s" TargetMode="External"/><Relationship Id="rId5" Type="http://schemas.openxmlformats.org/officeDocument/2006/relationships/hyperlink" Target="https://www.youtube.com/watch?v=hHNafaSXH1w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youtube.com/watch?v=BC8re5HvOGI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1300873" y="2035803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highness or lowness of sounds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 u="sng">
                <a:solidFill>
                  <a:schemeClr val="hlink"/>
                </a:solidFill>
                <a:hlinkClick r:id="rId3"/>
              </a:rPr>
              <a:t>Samba Whistle Demonstration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 u="sng">
                <a:solidFill>
                  <a:schemeClr val="hlink"/>
                </a:solidFill>
                <a:hlinkClick r:id="rId4"/>
              </a:rPr>
              <a:t>Tuba Demonstration</a:t>
            </a:r>
            <a:endParaRPr sz="3600"/>
          </a:p>
        </p:txBody>
      </p:sp>
      <p:sp>
        <p:nvSpPr>
          <p:cNvPr id="125" name="Shape 125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PITCH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loudness or softness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 u="sng">
                <a:solidFill>
                  <a:schemeClr val="hlink"/>
                </a:solidFill>
                <a:hlinkClick r:id="rId3"/>
              </a:rPr>
              <a:t>Dynamics Demonstration</a:t>
            </a:r>
            <a:endParaRPr sz="3600"/>
          </a:p>
        </p:txBody>
      </p:sp>
      <p:sp>
        <p:nvSpPr>
          <p:cNvPr id="132" name="Shape 132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DYNAMICS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quality or tone color of a sound. It distinguishes one instrument sound from another.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 u="sng">
                <a:solidFill>
                  <a:schemeClr val="hlink"/>
                </a:solidFill>
                <a:hlinkClick r:id="rId3"/>
              </a:rPr>
              <a:t>Timbre Demonstration</a:t>
            </a:r>
            <a:endParaRPr sz="3600"/>
          </a:p>
        </p:txBody>
      </p:sp>
      <p:sp>
        <p:nvSpPr>
          <p:cNvPr id="139" name="Shape 139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TIMBRE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ELEMENTS OF MUSIC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145" name="Shape 145"/>
          <p:cNvSpPr/>
          <p:nvPr/>
        </p:nvSpPr>
        <p:spPr>
          <a:xfrm>
            <a:off x="5035700" y="4117925"/>
            <a:ext cx="1863900" cy="29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 txBox="1"/>
          <p:nvPr/>
        </p:nvSpPr>
        <p:spPr>
          <a:xfrm>
            <a:off x="1158600" y="1377900"/>
            <a:ext cx="6826800" cy="4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BEAT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RHYTHM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TEMPO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PITCH</a:t>
            </a:r>
            <a:br>
              <a:rPr b="1" lang="en-US" sz="3600"/>
            </a:br>
            <a:r>
              <a:rPr b="1" lang="en-US" sz="3600"/>
              <a:t>DYNAMICS</a:t>
            </a:r>
            <a:br>
              <a:rPr b="1" lang="en-US" sz="3600"/>
            </a:br>
            <a:r>
              <a:rPr b="1" lang="en-US" sz="3600"/>
              <a:t>TIMBRE</a:t>
            </a:r>
            <a:endParaRPr b="1"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WHAT IS EMPATHY?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247725" y="1422825"/>
            <a:ext cx="8707500" cy="3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</a:t>
            </a:r>
            <a:r>
              <a:rPr i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define the term?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(share with your elbow partner)</a:t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WHAT IS EMPATHY?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descr="Mark Ruffalo and Murray talk about the word &quot;Empathy&quot;.  If you're watching videos with your preschooler and would like to do so in a safe, child-friendly environment, please join us at http://www.sesamestreet.org   Sesame Street is a production of Sesame Workshop, a nonprofit educational organization which also produces Pinky Dinky Doo, The Electric Company, and other programs for children around the world." id="162" name="Shape 162" title="Sesame Street: Mark Ruffalo: Empathy">
            <a:hlinkClick r:id="rId3"/>
          </p:cNvPr>
          <p:cNvSpPr/>
          <p:nvPr/>
        </p:nvSpPr>
        <p:spPr>
          <a:xfrm>
            <a:off x="1203625" y="1131150"/>
            <a:ext cx="6736750" cy="505255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EMPATHY AND MUSIC?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247725" y="1422825"/>
            <a:ext cx="8707500" cy="45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Music-making uses many key elements for increasing empathy.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Educators can utilize music relating to the theme of empathy.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Students can compose songs with lyrics related to empathy, kindness, or compassion.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THE FINAL WORD ON </a:t>
            </a: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EMPATHY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descr="What is the best way to ease someone's pain and suffering? In this beautifully animated RSA Short, Dr Brené Brown reminds us that we can only create a genuine empathic connection if we are brave enough to really get in touch with our own fragilities.   Voice: Dr Brené Brown Animation: Katy Davis (AKA Gobblynne) www.gobblynne.com Production and Editing: Al Francis-Sears and Abi Stephenson   Watch Dr Brené Brown's full talk 'The Power of Vulnerability' here: https://www.youtube.com/watch?v=sXSjc-pbXk4   Dr Brené Brown is a research professor and best-selling author of &quot;Daring Greatly: How the Courage to be Vulnerable Transforms the Way We Live, Love, Parent and Lead&quot; (Penguin Portfolio, 2013).   She has spent the past decade studying vulnerability, courage, worthiness, and shame.   Find out more about the RSA: http://www.thersa.org  Follow the RSA on Twitter: http://www.twitter.com/thersaorg Like the RSA on Facebook: http://www.facebook.com/thersaorg" id="174" name="Shape 174" title="Brené Brown on Empathy">
            <a:hlinkClick r:id="rId3"/>
          </p:cNvPr>
          <p:cNvSpPr/>
          <p:nvPr/>
        </p:nvSpPr>
        <p:spPr>
          <a:xfrm>
            <a:off x="1182388" y="1115388"/>
            <a:ext cx="6779225" cy="5084425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idx="1" type="body"/>
          </p:nvPr>
        </p:nvSpPr>
        <p:spPr>
          <a:xfrm>
            <a:off x="477600" y="1424125"/>
            <a:ext cx="8188800" cy="244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191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What about the video stood out to you?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Did you learn anything new from the video?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What challenged or reinforced the definition of empathy you shared at the start of this section?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REFLECTION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 b="21216" l="1326" r="1160" t="20221"/>
          <a:stretch/>
        </p:blipFill>
        <p:spPr>
          <a:xfrm>
            <a:off x="203550" y="4206650"/>
            <a:ext cx="8751600" cy="18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Shape 71"/>
          <p:cNvSpPr txBox="1"/>
          <p:nvPr>
            <p:ph idx="3" type="body"/>
          </p:nvPr>
        </p:nvSpPr>
        <p:spPr>
          <a:xfrm>
            <a:off x="1300873" y="4670753"/>
            <a:ext cx="6801000" cy="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41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3">
            <a:alphaModFix/>
          </a:blip>
          <a:srcRect b="8744" l="0" r="0" t="10283"/>
          <a:stretch/>
        </p:blipFill>
        <p:spPr>
          <a:xfrm>
            <a:off x="0" y="1152475"/>
            <a:ext cx="9144000" cy="493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ELEMENTS OF MUSIC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5035700" y="4117925"/>
            <a:ext cx="1863900" cy="29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Shape 188"/>
          <p:cNvSpPr txBox="1"/>
          <p:nvPr/>
        </p:nvSpPr>
        <p:spPr>
          <a:xfrm>
            <a:off x="1158600" y="1377900"/>
            <a:ext cx="6826800" cy="4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BEAT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RHYTHM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TEMPO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PITCH</a:t>
            </a:r>
            <a:br>
              <a:rPr b="1" lang="en-US" sz="3600"/>
            </a:br>
            <a:r>
              <a:rPr b="1" lang="en-US" sz="3600"/>
              <a:t>DYNAMICS</a:t>
            </a:r>
            <a:br>
              <a:rPr b="1" lang="en-US" sz="3600"/>
            </a:br>
            <a:r>
              <a:rPr b="1" lang="en-US" sz="3600"/>
              <a:t>TIMBRE</a:t>
            </a:r>
            <a:endParaRPr b="1"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South Africa</a:t>
            </a:r>
            <a:endParaRPr/>
          </a:p>
        </p:txBody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Official Languages of South Africa:  Afrikaans, English, Ndebele, Northern Sotho, Sotho, Swazi, Tsonga, Tswana, Venda, Xhosa, Zulu</a:t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GUMBOOT DANCE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247725" y="1422825"/>
            <a:ext cx="8707500" cy="45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Clap - Slap of the Boot - Stomp 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 times)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- Slap of the Boot - Stomp 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 times)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Music Around Us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247725" y="1422825"/>
            <a:ext cx="8707500" cy="45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Lullaby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Sporting Event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Parade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Music in South Africa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247725" y="1422825"/>
            <a:ext cx="8707500" cy="45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Lullaby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Sporting Event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Parade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ELEMENTS OF MUSIC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5035700" y="4117925"/>
            <a:ext cx="1863900" cy="29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1158600" y="1377900"/>
            <a:ext cx="6826800" cy="4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BEAT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RHYTHM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TEMPO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PITCH</a:t>
            </a:r>
            <a:br>
              <a:rPr b="1" lang="en-US" sz="3600"/>
            </a:br>
            <a:r>
              <a:rPr b="1" lang="en-US" sz="3600"/>
              <a:t>DYNAMICS</a:t>
            </a:r>
            <a:br>
              <a:rPr b="1" lang="en-US" sz="3600"/>
            </a:br>
            <a:r>
              <a:rPr b="1" lang="en-US" sz="3600"/>
              <a:t>TIMBRE</a:t>
            </a:r>
            <a:endParaRPr b="1"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Creating a Soundscape</a:t>
            </a:r>
            <a:endParaRPr/>
          </a:p>
        </p:txBody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1300875" y="1606250"/>
            <a:ext cx="6801000" cy="30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u="sng">
                <a:solidFill>
                  <a:schemeClr val="hlink"/>
                </a:solidFill>
                <a:hlinkClick r:id="rId3"/>
              </a:rPr>
              <a:t>Choir Creates a Rainstorm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FINAL REFLECTION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241" name="Shape 241"/>
          <p:cNvSpPr txBox="1"/>
          <p:nvPr>
            <p:ph idx="1" type="body"/>
          </p:nvPr>
        </p:nvSpPr>
        <p:spPr>
          <a:xfrm>
            <a:off x="247725" y="1422825"/>
            <a:ext cx="8707500" cy="45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4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did you use the elements of music to convey images, feelings, or emotion in your soundscape performance?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4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things did you learn about the people and music of South Africa that are similar to your experiences? Different?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●"/>
            </a:pPr>
            <a:r>
              <a:rPr lang="en-US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empathy and why is it important to you?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WHO’S IN THE ROOM?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963" y="1745813"/>
            <a:ext cx="7939024" cy="336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Shape 246"/>
          <p:cNvPicPr preferRelativeResize="0"/>
          <p:nvPr/>
        </p:nvPicPr>
        <p:blipFill rotWithShape="1">
          <a:blip r:embed="rId4">
            <a:alphaModFix/>
          </a:blip>
          <a:srcRect b="6926" l="0" r="0" t="5836"/>
          <a:stretch/>
        </p:blipFill>
        <p:spPr>
          <a:xfrm>
            <a:off x="288625" y="2654550"/>
            <a:ext cx="8566752" cy="420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PURPOSE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247725" y="1281625"/>
            <a:ext cx="87075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resources for music and general ed classroom teachers to use music to broaden student’s world view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Reinforce the need for discipline specific music and arts instruction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integrated arts instruction to benefit the whole child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Explore the lives of people in other parts of the world through music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Introduce and reinforce key music standards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Czechoslovakia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33000" y="223475"/>
            <a:ext cx="8408400" cy="58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Czechoslovakia,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Yugoslavia,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hands;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hands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feet;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feet.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eyes;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eyes.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hips;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hips,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free form dance. </a:t>
            </a:r>
            <a:endParaRPr sz="3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 sz="4800">
                <a:latin typeface="Poiret One"/>
                <a:ea typeface="Poiret One"/>
                <a:cs typeface="Poiret One"/>
                <a:sym typeface="Poiret One"/>
              </a:rPr>
              <a:t>ELEMENTS OF MUSIC</a:t>
            </a:r>
            <a:endParaRPr i="0" sz="4800" u="none" cap="none" strike="noStrike">
              <a:solidFill>
                <a:srgbClr val="FFFFFF"/>
              </a:solidFill>
              <a:latin typeface="Poiret One"/>
              <a:ea typeface="Poiret One"/>
              <a:cs typeface="Poiret One"/>
              <a:sym typeface="Poiret One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5035700" y="4117925"/>
            <a:ext cx="1863900" cy="29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1158600" y="1377900"/>
            <a:ext cx="6826800" cy="4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BEAT</a:t>
            </a:r>
            <a:endParaRPr b="1" sz="3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RHYTHM</a:t>
            </a:r>
            <a:endParaRPr b="1" sz="3600"/>
          </a:p>
          <a:p>
            <a:pPr indent="0" lvl="0" mar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TEMPO</a:t>
            </a:r>
            <a:endParaRPr b="1" sz="3600"/>
          </a:p>
          <a:p>
            <a:pPr indent="0" lvl="0" mar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PITCH</a:t>
            </a:r>
            <a:br>
              <a:rPr b="1" lang="en-US" sz="3600"/>
            </a:br>
            <a:r>
              <a:rPr b="1" lang="en-US" sz="3600"/>
              <a:t>DYNAMICS</a:t>
            </a:r>
            <a:br>
              <a:rPr b="1" lang="en-US" sz="3600"/>
            </a:br>
            <a:r>
              <a:rPr b="1" lang="en-US" sz="3600"/>
              <a:t>TIMBRE</a:t>
            </a:r>
            <a:endParaRPr b="1"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steady pulse of music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BEAT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377125" y="2035800"/>
            <a:ext cx="76248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The pattern of short and long sounds and silences that fit within a steady beat. It is how we multiply or divide the beat to create interesting patterns.</a:t>
            </a:r>
            <a:endParaRPr i="0" sz="3000" u="none" cap="none" strike="noStrike">
              <a:solidFill>
                <a:srgbClr val="000000"/>
              </a:solidFill>
            </a:endParaRPr>
          </a:p>
        </p:txBody>
      </p:sp>
      <p:sp>
        <p:nvSpPr>
          <p:cNvPr id="111" name="Shape 111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RHYTHM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speed of the beat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(fast, medium, or slow)</a:t>
            </a:r>
            <a:endParaRPr sz="3600"/>
          </a:p>
        </p:txBody>
      </p:sp>
      <p:sp>
        <p:nvSpPr>
          <p:cNvPr id="118" name="Shape 118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TEMPO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