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Lst>
  <p:notesMasterIdLst>
    <p:notesMasterId r:id="rId14"/>
  </p:notesMasterIdLst>
  <p:sldIdLst>
    <p:sldId id="257" r:id="rId2"/>
    <p:sldId id="314" r:id="rId3"/>
    <p:sldId id="286" r:id="rId4"/>
    <p:sldId id="304" r:id="rId5"/>
    <p:sldId id="315" r:id="rId6"/>
    <p:sldId id="316" r:id="rId7"/>
    <p:sldId id="317" r:id="rId8"/>
    <p:sldId id="318" r:id="rId9"/>
    <p:sldId id="319" r:id="rId10"/>
    <p:sldId id="306" r:id="rId11"/>
    <p:sldId id="309" r:id="rId12"/>
    <p:sldId id="313" r:id="rId13"/>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743" autoAdjust="0"/>
    <p:restoredTop sz="86951" autoAdjust="0"/>
  </p:normalViewPr>
  <p:slideViewPr>
    <p:cSldViewPr>
      <p:cViewPr varScale="1">
        <p:scale>
          <a:sx n="96" d="100"/>
          <a:sy n="96" d="100"/>
        </p:scale>
        <p:origin x="1578"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extLst>
      <p:ext uri="{BB962C8B-B14F-4D97-AF65-F5344CB8AC3E}">
        <p14:creationId xmlns:p14="http://schemas.microsoft.com/office/powerpoint/2010/main" val="159752685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1. Welcome participants to the session. Introduce yourself and provide some background as to why you are making the presentation (slide 1). </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697576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5:notes"/>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6" name="Google Shape;56;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4008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20: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endParaRPr lang="en-US" dirty="0" smtClean="0"/>
          </a:p>
        </p:txBody>
      </p:sp>
      <p:sp>
        <p:nvSpPr>
          <p:cNvPr id="301" name="Google Shape;301;p20: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extLst>
      <p:ext uri="{BB962C8B-B14F-4D97-AF65-F5344CB8AC3E}">
        <p14:creationId xmlns:p14="http://schemas.microsoft.com/office/powerpoint/2010/main" val="40821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5f13b7bcc3_0_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g5f13b7bcc3_0_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endParaRPr dirty="0"/>
          </a:p>
        </p:txBody>
      </p:sp>
      <p:sp>
        <p:nvSpPr>
          <p:cNvPr id="321" name="Google Shape;321;g5f13b7bcc3_0_31:notes"/>
          <p:cNvSpPr txBox="1">
            <a:spLocks noGrp="1"/>
          </p:cNvSpPr>
          <p:nvPr>
            <p:ph type="sldNum" idx="12"/>
          </p:nvPr>
        </p:nvSpPr>
        <p:spPr>
          <a:xfrm>
            <a:off x="3884612" y="8685213"/>
            <a:ext cx="2971800"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extLst>
      <p:ext uri="{BB962C8B-B14F-4D97-AF65-F5344CB8AC3E}">
        <p14:creationId xmlns:p14="http://schemas.microsoft.com/office/powerpoint/2010/main" val="1340565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p24: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kern="1200" dirty="0" smtClean="0">
                <a:solidFill>
                  <a:schemeClr val="tx1"/>
                </a:solidFill>
                <a:latin typeface="+mn-lt"/>
                <a:ea typeface="+mn-ea"/>
                <a:cs typeface="+mn-cs"/>
              </a:rPr>
              <a:t>Explain to the participants that there are lots of templates available to write a UDL lesson. Ask them to turn to the UDL templates in their handout. Have them create lessons using UDL strategies. They can be in the arts or</a:t>
            </a:r>
            <a:r>
              <a:rPr lang="en-US" sz="1200" kern="1200" baseline="0" dirty="0" smtClean="0">
                <a:solidFill>
                  <a:schemeClr val="tx1"/>
                </a:solidFill>
                <a:latin typeface="+mn-lt"/>
                <a:ea typeface="+mn-ea"/>
                <a:cs typeface="+mn-cs"/>
              </a:rPr>
              <a:t> in another content area.</a:t>
            </a:r>
            <a:endParaRPr dirty="0"/>
          </a:p>
        </p:txBody>
      </p:sp>
      <p:sp>
        <p:nvSpPr>
          <p:cNvPr id="347" name="Google Shape;347;p24: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extLst>
      <p:ext uri="{BB962C8B-B14F-4D97-AF65-F5344CB8AC3E}">
        <p14:creationId xmlns:p14="http://schemas.microsoft.com/office/powerpoint/2010/main" val="3840846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8:notes"/>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4" name="Google Shape;374;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8772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t="-2000" b="-2000"/>
          </a:stretch>
        </a:blipFill>
        <a:effectLst/>
      </p:bgPr>
    </p:bg>
    <p:spTree>
      <p:nvGrpSpPr>
        <p:cNvPr id="1" name="Shape 21"/>
        <p:cNvGrpSpPr/>
        <p:nvPr/>
      </p:nvGrpSpPr>
      <p:grpSpPr>
        <a:xfrm>
          <a:off x="0" y="0"/>
          <a:ext cx="0" cy="0"/>
          <a:chOff x="0" y="0"/>
          <a:chExt cx="0" cy="0"/>
        </a:xfrm>
      </p:grpSpPr>
      <p:sp>
        <p:nvSpPr>
          <p:cNvPr id="8" name="Text Placeholder 12"/>
          <p:cNvSpPr>
            <a:spLocks noGrp="1"/>
          </p:cNvSpPr>
          <p:nvPr>
            <p:ph type="body" sz="quarter" idx="12"/>
          </p:nvPr>
        </p:nvSpPr>
        <p:spPr>
          <a:xfrm>
            <a:off x="304800"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304800" y="1447800"/>
            <a:ext cx="8305800"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324242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t="-2000" b="-2000"/>
          </a:stretch>
        </a:blipFill>
        <a:effectLst/>
      </p:bgPr>
    </p:bg>
    <p:spTree>
      <p:nvGrpSpPr>
        <p:cNvPr id="1" name="Shape 21"/>
        <p:cNvGrpSpPr/>
        <p:nvPr/>
      </p:nvGrpSpPr>
      <p:grpSpPr>
        <a:xfrm>
          <a:off x="0" y="0"/>
          <a:ext cx="0" cy="0"/>
          <a:chOff x="0" y="0"/>
          <a:chExt cx="0" cy="0"/>
        </a:xfrm>
      </p:grpSpPr>
      <p:sp>
        <p:nvSpPr>
          <p:cNvPr id="8" name="Text Placeholder 12"/>
          <p:cNvSpPr>
            <a:spLocks noGrp="1"/>
          </p:cNvSpPr>
          <p:nvPr>
            <p:ph type="body" sz="quarter" idx="12"/>
          </p:nvPr>
        </p:nvSpPr>
        <p:spPr>
          <a:xfrm>
            <a:off x="304800"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304800" y="1447800"/>
            <a:ext cx="8305800"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3093718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Only">
    <p:bg>
      <p:bgPr>
        <a:blipFill dpi="0" rotWithShape="1">
          <a:blip r:embed="rId2">
            <a:lum/>
          </a:blip>
          <a:srcRect/>
          <a:stretch>
            <a:fillRect t="-2000" b="-2000"/>
          </a:stretch>
        </a:blipFill>
        <a:effectLst/>
      </p:bgPr>
    </p:bg>
    <p:spTree>
      <p:nvGrpSpPr>
        <p:cNvPr id="1" name="Shape 21"/>
        <p:cNvGrpSpPr/>
        <p:nvPr/>
      </p:nvGrpSpPr>
      <p:grpSpPr>
        <a:xfrm>
          <a:off x="0" y="0"/>
          <a:ext cx="0" cy="0"/>
          <a:chOff x="0" y="0"/>
          <a:chExt cx="0" cy="0"/>
        </a:xfrm>
      </p:grpSpPr>
      <p:sp>
        <p:nvSpPr>
          <p:cNvPr id="8" name="Text Placeholder 12"/>
          <p:cNvSpPr>
            <a:spLocks noGrp="1"/>
          </p:cNvSpPr>
          <p:nvPr>
            <p:ph type="body" sz="quarter" idx="12"/>
          </p:nvPr>
        </p:nvSpPr>
        <p:spPr>
          <a:xfrm>
            <a:off x="304800"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304800" y="1447800"/>
            <a:ext cx="8305800"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3507904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t="-2000" b="-2000"/>
          </a:stretch>
        </a:blipFill>
        <a:effectLst/>
      </p:bgPr>
    </p:bg>
    <p:spTree>
      <p:nvGrpSpPr>
        <p:cNvPr id="1" name="Shape 21"/>
        <p:cNvGrpSpPr/>
        <p:nvPr/>
      </p:nvGrpSpPr>
      <p:grpSpPr>
        <a:xfrm>
          <a:off x="0" y="0"/>
          <a:ext cx="0" cy="0"/>
          <a:chOff x="0" y="0"/>
          <a:chExt cx="0" cy="0"/>
        </a:xfrm>
      </p:grpSpPr>
      <p:sp>
        <p:nvSpPr>
          <p:cNvPr id="8" name="Text Placeholder 12"/>
          <p:cNvSpPr>
            <a:spLocks noGrp="1"/>
          </p:cNvSpPr>
          <p:nvPr>
            <p:ph type="body" sz="quarter" idx="12"/>
          </p:nvPr>
        </p:nvSpPr>
        <p:spPr>
          <a:xfrm>
            <a:off x="304800"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304800" y="1447800"/>
            <a:ext cx="8305800"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265640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t="-2000" b="-2000"/>
          </a:stretch>
        </a:blipFill>
        <a:effectLst/>
      </p:bgPr>
    </p:bg>
    <p:spTree>
      <p:nvGrpSpPr>
        <p:cNvPr id="1" name="Shape 21"/>
        <p:cNvGrpSpPr/>
        <p:nvPr/>
      </p:nvGrpSpPr>
      <p:grpSpPr>
        <a:xfrm>
          <a:off x="0" y="0"/>
          <a:ext cx="0" cy="0"/>
          <a:chOff x="0" y="0"/>
          <a:chExt cx="0" cy="0"/>
        </a:xfrm>
      </p:grpSpPr>
      <p:sp>
        <p:nvSpPr>
          <p:cNvPr id="8" name="Text Placeholder 12"/>
          <p:cNvSpPr>
            <a:spLocks noGrp="1"/>
          </p:cNvSpPr>
          <p:nvPr>
            <p:ph type="body" sz="quarter" idx="12"/>
          </p:nvPr>
        </p:nvSpPr>
        <p:spPr>
          <a:xfrm>
            <a:off x="304800"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304800" y="1447800"/>
            <a:ext cx="8305800"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1872033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Only">
    <p:bg>
      <p:bgPr>
        <a:blipFill dpi="0" rotWithShape="1">
          <a:blip r:embed="rId2">
            <a:lum/>
          </a:blip>
          <a:srcRect/>
          <a:stretch>
            <a:fillRect t="-2000" b="-2000"/>
          </a:stretch>
        </a:blipFill>
        <a:effectLst/>
      </p:bgPr>
    </p:bg>
    <p:spTree>
      <p:nvGrpSpPr>
        <p:cNvPr id="1" name="Shape 21"/>
        <p:cNvGrpSpPr/>
        <p:nvPr/>
      </p:nvGrpSpPr>
      <p:grpSpPr>
        <a:xfrm>
          <a:off x="0" y="0"/>
          <a:ext cx="0" cy="0"/>
          <a:chOff x="0" y="0"/>
          <a:chExt cx="0" cy="0"/>
        </a:xfrm>
      </p:grpSpPr>
      <p:sp>
        <p:nvSpPr>
          <p:cNvPr id="8" name="Text Placeholder 12"/>
          <p:cNvSpPr>
            <a:spLocks noGrp="1"/>
          </p:cNvSpPr>
          <p:nvPr>
            <p:ph type="body" sz="quarter" idx="12"/>
          </p:nvPr>
        </p:nvSpPr>
        <p:spPr>
          <a:xfrm>
            <a:off x="304800"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304800" y="1447800"/>
            <a:ext cx="8305800"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392622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le Only">
    <p:bg>
      <p:bgPr>
        <a:blipFill dpi="0" rotWithShape="1">
          <a:blip r:embed="rId2">
            <a:lum/>
          </a:blip>
          <a:srcRect/>
          <a:stretch>
            <a:fillRect/>
          </a:stretch>
        </a:blipFill>
        <a:effectLst/>
      </p:bgPr>
    </p:bg>
    <p:spTree>
      <p:nvGrpSpPr>
        <p:cNvPr id="1" name="Shape 21"/>
        <p:cNvGrpSpPr/>
        <p:nvPr/>
      </p:nvGrpSpPr>
      <p:grpSpPr>
        <a:xfrm>
          <a:off x="0" y="0"/>
          <a:ext cx="0" cy="0"/>
          <a:chOff x="0" y="0"/>
          <a:chExt cx="0" cy="0"/>
        </a:xfrm>
      </p:grpSpPr>
    </p:spTree>
    <p:extLst>
      <p:ext uri="{BB962C8B-B14F-4D97-AF65-F5344CB8AC3E}">
        <p14:creationId xmlns:p14="http://schemas.microsoft.com/office/powerpoint/2010/main" val="2761015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Only">
  <p:cSld name="8_Title Only">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32"/>
          <p:cNvSpPr txBox="1">
            <a:spLocks noGrp="1"/>
          </p:cNvSpPr>
          <p:nvPr>
            <p:ph type="body" idx="1"/>
          </p:nvPr>
        </p:nvSpPr>
        <p:spPr>
          <a:xfrm>
            <a:off x="304800" y="2035728"/>
            <a:ext cx="6801057"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500"/>
              <a:buFont typeface="Calibri"/>
              <a:buNone/>
              <a:defRPr sz="25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6" name="Google Shape;16;p32"/>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90"/>
              </a:buClr>
              <a:buSzPts val="3200"/>
              <a:buFont typeface="Calibri"/>
              <a:buNone/>
              <a:defRPr sz="3200" b="1" i="0" u="none" strike="noStrike" cap="none">
                <a:solidFill>
                  <a:srgbClr val="00009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49128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Shape 8"/>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Lst>
  <p:hf sldNum="0" hdr="0" ftr="0" dt="0"/>
  <p:txStyles>
    <p:title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16.png"/><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passonable.wordpress.com/2017/04/16/universal-design-for-learning-educating-for-diversity/"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8557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 name="Text Placeholder 2"/>
          <p:cNvSpPr>
            <a:spLocks noGrp="1"/>
          </p:cNvSpPr>
          <p:nvPr>
            <p:ph type="body" sz="quarter" idx="12"/>
          </p:nvPr>
        </p:nvSpPr>
        <p:spPr>
          <a:xfrm>
            <a:off x="304800" y="2035728"/>
            <a:ext cx="8305800" cy="2635025"/>
          </a:xfrm>
        </p:spPr>
        <p:txBody>
          <a:bodyPr/>
          <a:lstStyle/>
          <a:p>
            <a:r>
              <a:rPr lang="en-US" dirty="0" smtClean="0"/>
              <a:t>General Classroom teachers should group by grade level:</a:t>
            </a:r>
          </a:p>
          <a:p>
            <a:pPr marL="342900" indent="-342900">
              <a:buFont typeface="Arial" panose="020B0604020202020204" pitchFamily="34" charset="0"/>
              <a:buChar char="•"/>
            </a:pPr>
            <a:r>
              <a:rPr lang="en-US" dirty="0" smtClean="0"/>
              <a:t>Kindergarten (TK – 1</a:t>
            </a:r>
            <a:r>
              <a:rPr lang="en-US" baseline="30000" dirty="0" smtClean="0"/>
              <a:t>st</a:t>
            </a:r>
            <a:r>
              <a:rPr lang="en-US" dirty="0" smtClean="0"/>
              <a:t>)</a:t>
            </a:r>
          </a:p>
          <a:p>
            <a:pPr marL="342900" indent="-342900">
              <a:buFont typeface="Arial" panose="020B0604020202020204" pitchFamily="34" charset="0"/>
              <a:buChar char="•"/>
            </a:pPr>
            <a:r>
              <a:rPr lang="en-US" dirty="0" smtClean="0"/>
              <a:t>2</a:t>
            </a:r>
            <a:r>
              <a:rPr lang="en-US" baseline="30000" dirty="0" smtClean="0"/>
              <a:t>nd</a:t>
            </a:r>
            <a:r>
              <a:rPr lang="en-US" dirty="0" smtClean="0"/>
              <a:t> grade (2</a:t>
            </a:r>
            <a:r>
              <a:rPr lang="en-US" baseline="30000" dirty="0" smtClean="0"/>
              <a:t>nd</a:t>
            </a:r>
            <a:r>
              <a:rPr lang="en-US" dirty="0" smtClean="0"/>
              <a:t> – 4</a:t>
            </a:r>
            <a:r>
              <a:rPr lang="en-US" baseline="30000" dirty="0" smtClean="0"/>
              <a:t>th</a:t>
            </a:r>
            <a:r>
              <a:rPr lang="en-US" dirty="0" smtClean="0"/>
              <a:t> grades) or </a:t>
            </a:r>
          </a:p>
          <a:p>
            <a:pPr marL="342900" indent="-342900">
              <a:buFont typeface="Arial" panose="020B0604020202020204" pitchFamily="34" charset="0"/>
              <a:buChar char="•"/>
            </a:pPr>
            <a:r>
              <a:rPr lang="en-US" dirty="0" smtClean="0"/>
              <a:t>5</a:t>
            </a:r>
            <a:r>
              <a:rPr lang="en-US" baseline="30000" dirty="0" smtClean="0"/>
              <a:t>th</a:t>
            </a:r>
            <a:r>
              <a:rPr lang="en-US" dirty="0" smtClean="0"/>
              <a:t> grade (5</a:t>
            </a:r>
            <a:r>
              <a:rPr lang="en-US" baseline="30000" dirty="0" smtClean="0"/>
              <a:t>th</a:t>
            </a:r>
            <a:r>
              <a:rPr lang="en-US" dirty="0" smtClean="0"/>
              <a:t> – 6</a:t>
            </a:r>
            <a:r>
              <a:rPr lang="en-US" baseline="30000" dirty="0" smtClean="0"/>
              <a:t>th</a:t>
            </a:r>
            <a:r>
              <a:rPr lang="en-US" dirty="0" smtClean="0"/>
              <a:t> grades)</a:t>
            </a:r>
          </a:p>
          <a:p>
            <a:r>
              <a:rPr lang="en-US" dirty="0" smtClean="0"/>
              <a:t>3 breakout rooms necessary for this</a:t>
            </a:r>
          </a:p>
          <a:p>
            <a:endParaRPr lang="en-US" dirty="0" smtClean="0"/>
          </a:p>
          <a:p>
            <a:r>
              <a:rPr lang="en-US" dirty="0" smtClean="0"/>
              <a:t>Music teachers should do all 3 lessons (triple your Professional Development Schedule)</a:t>
            </a:r>
          </a:p>
          <a:p>
            <a:pPr lvl="2"/>
            <a:endParaRPr lang="en-US" dirty="0"/>
          </a:p>
          <a:p>
            <a:pPr lvl="2"/>
            <a:endParaRPr lang="en-US" dirty="0" smtClean="0"/>
          </a:p>
        </p:txBody>
      </p:sp>
      <p:sp>
        <p:nvSpPr>
          <p:cNvPr id="4" name="Text Placeholder 3"/>
          <p:cNvSpPr>
            <a:spLocks noGrp="1"/>
          </p:cNvSpPr>
          <p:nvPr>
            <p:ph type="body" sz="quarter" idx="13"/>
          </p:nvPr>
        </p:nvSpPr>
        <p:spPr/>
        <p:txBody>
          <a:bodyPr/>
          <a:lstStyle/>
          <a:p>
            <a:r>
              <a:rPr lang="en-US" dirty="0" smtClean="0"/>
              <a:t>UDL Music Lessons – Solfege, Rhythm, Perform </a:t>
            </a:r>
          </a:p>
          <a:p>
            <a:endParaRPr lang="en-US" dirty="0"/>
          </a:p>
        </p:txBody>
      </p:sp>
    </p:spTree>
    <p:extLst>
      <p:ext uri="{BB962C8B-B14F-4D97-AF65-F5344CB8AC3E}">
        <p14:creationId xmlns:p14="http://schemas.microsoft.com/office/powerpoint/2010/main" val="25787612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24"/>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dirty="0" smtClean="0"/>
              <a:t>UDL </a:t>
            </a:r>
            <a:r>
              <a:rPr lang="en-US" dirty="0"/>
              <a:t>Lesson </a:t>
            </a:r>
            <a:r>
              <a:rPr lang="en-US" dirty="0" smtClean="0"/>
              <a:t>Templates for Designing Lessons</a:t>
            </a:r>
            <a:endParaRPr dirty="0"/>
          </a:p>
        </p:txBody>
      </p:sp>
      <p:pic>
        <p:nvPicPr>
          <p:cNvPr id="350" name="Google Shape;350;p24"/>
          <p:cNvPicPr preferRelativeResize="0"/>
          <p:nvPr/>
        </p:nvPicPr>
        <p:blipFill rotWithShape="1">
          <a:blip r:embed="rId3">
            <a:alphaModFix/>
          </a:blip>
          <a:srcRect/>
          <a:stretch/>
        </p:blipFill>
        <p:spPr>
          <a:xfrm>
            <a:off x="838200" y="2133600"/>
            <a:ext cx="2982671" cy="3945177"/>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351" name="Google Shape;351;p24"/>
          <p:cNvPicPr preferRelativeResize="0"/>
          <p:nvPr/>
        </p:nvPicPr>
        <p:blipFill rotWithShape="1">
          <a:blip r:embed="rId4">
            <a:alphaModFix/>
          </a:blip>
          <a:srcRect/>
          <a:stretch/>
        </p:blipFill>
        <p:spPr>
          <a:xfrm>
            <a:off x="5125050" y="2133600"/>
            <a:ext cx="3069503" cy="3945177"/>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Tree>
    <p:extLst>
      <p:ext uri="{BB962C8B-B14F-4D97-AF65-F5344CB8AC3E}">
        <p14:creationId xmlns:p14="http://schemas.microsoft.com/office/powerpoint/2010/main" val="28599910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8"/>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Questions? </a:t>
            </a:r>
            <a:endParaRPr/>
          </a:p>
        </p:txBody>
      </p:sp>
      <p:pic>
        <p:nvPicPr>
          <p:cNvPr id="377" name="Google Shape;377;p28"/>
          <p:cNvPicPr preferRelativeResize="0"/>
          <p:nvPr/>
        </p:nvPicPr>
        <p:blipFill rotWithShape="1">
          <a:blip r:embed="rId3">
            <a:alphaModFix/>
          </a:blip>
          <a:srcRect/>
          <a:stretch/>
        </p:blipFill>
        <p:spPr>
          <a:xfrm>
            <a:off x="762000" y="3280348"/>
            <a:ext cx="1607820" cy="1581912"/>
          </a:xfrm>
          <a:prstGeom prst="rect">
            <a:avLst/>
          </a:prstGeom>
          <a:noFill/>
          <a:ln>
            <a:noFill/>
          </a:ln>
        </p:spPr>
      </p:pic>
      <p:pic>
        <p:nvPicPr>
          <p:cNvPr id="378" name="Google Shape;378;p28"/>
          <p:cNvPicPr preferRelativeResize="0"/>
          <p:nvPr/>
        </p:nvPicPr>
        <p:blipFill rotWithShape="1">
          <a:blip r:embed="rId4">
            <a:alphaModFix/>
          </a:blip>
          <a:srcRect/>
          <a:stretch/>
        </p:blipFill>
        <p:spPr>
          <a:xfrm>
            <a:off x="6642045" y="3280348"/>
            <a:ext cx="1476756" cy="1476756"/>
          </a:xfrm>
          <a:prstGeom prst="rect">
            <a:avLst/>
          </a:prstGeom>
          <a:noFill/>
          <a:ln>
            <a:noFill/>
          </a:ln>
        </p:spPr>
      </p:pic>
      <p:pic>
        <p:nvPicPr>
          <p:cNvPr id="379" name="Google Shape;379;p28"/>
          <p:cNvPicPr preferRelativeResize="0"/>
          <p:nvPr/>
        </p:nvPicPr>
        <p:blipFill rotWithShape="1">
          <a:blip r:embed="rId5">
            <a:alphaModFix/>
          </a:blip>
          <a:srcRect/>
          <a:stretch/>
        </p:blipFill>
        <p:spPr>
          <a:xfrm>
            <a:off x="3344263" y="3404284"/>
            <a:ext cx="2226884" cy="1123733"/>
          </a:xfrm>
          <a:prstGeom prst="rect">
            <a:avLst/>
          </a:prstGeom>
          <a:noFill/>
          <a:ln>
            <a:noFill/>
          </a:ln>
        </p:spPr>
      </p:pic>
    </p:spTree>
    <p:extLst>
      <p:ext uri="{BB962C8B-B14F-4D97-AF65-F5344CB8AC3E}">
        <p14:creationId xmlns:p14="http://schemas.microsoft.com/office/powerpoint/2010/main" val="33660150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304800" y="2035728"/>
            <a:ext cx="8458200" cy="3984072"/>
          </a:xfrm>
        </p:spPr>
        <p:txBody>
          <a:bodyPr/>
          <a:lstStyle/>
          <a:p>
            <a:pPr marL="342900" indent="-342900">
              <a:buFont typeface="Arial" panose="020B0604020202020204" pitchFamily="34" charset="0"/>
              <a:buChar char="•"/>
            </a:pPr>
            <a:r>
              <a:rPr lang="en-US" dirty="0" smtClean="0"/>
              <a:t>List of Contents</a:t>
            </a:r>
          </a:p>
          <a:p>
            <a:pPr marL="342900" indent="-342900">
              <a:buFont typeface="Arial" panose="020B0604020202020204" pitchFamily="34" charset="0"/>
              <a:buChar char="•"/>
            </a:pPr>
            <a:r>
              <a:rPr lang="en-US" dirty="0" smtClean="0"/>
              <a:t>Scripted PowerPoint</a:t>
            </a:r>
          </a:p>
          <a:p>
            <a:pPr marL="342900" indent="-342900">
              <a:buFont typeface="Arial" panose="020B0604020202020204" pitchFamily="34" charset="0"/>
              <a:buChar char="•"/>
            </a:pPr>
            <a:r>
              <a:rPr lang="en-US" dirty="0" smtClean="0"/>
              <a:t>Presentation Template</a:t>
            </a:r>
          </a:p>
          <a:p>
            <a:pPr marL="342900" indent="-342900">
              <a:buFont typeface="Arial" panose="020B0604020202020204" pitchFamily="34" charset="0"/>
              <a:buChar char="•"/>
            </a:pPr>
            <a:r>
              <a:rPr lang="en-US" dirty="0" smtClean="0"/>
              <a:t>Content Outlines (4)</a:t>
            </a:r>
          </a:p>
          <a:p>
            <a:pPr marL="342900" indent="-342900">
              <a:buFont typeface="Arial" panose="020B0604020202020204" pitchFamily="34" charset="0"/>
              <a:buChar char="•"/>
            </a:pPr>
            <a:r>
              <a:rPr lang="en-US" dirty="0" smtClean="0"/>
              <a:t>32 Handouts</a:t>
            </a:r>
          </a:p>
          <a:p>
            <a:pPr marL="342900" indent="-342900">
              <a:buFont typeface="Arial" panose="020B0604020202020204" pitchFamily="34" charset="0"/>
              <a:buChar char="•"/>
            </a:pPr>
            <a:r>
              <a:rPr lang="en-US" dirty="0" smtClean="0"/>
              <a:t>Videos of Music instruction: whole and portions</a:t>
            </a:r>
          </a:p>
          <a:p>
            <a:pPr marL="342900" lvl="2" indent="-342900">
              <a:buFont typeface="Arial" panose="020B0604020202020204" pitchFamily="34" charset="0"/>
              <a:buChar char="•"/>
            </a:pPr>
            <a:r>
              <a:rPr lang="en-US" dirty="0" smtClean="0"/>
              <a:t>Kindergarten</a:t>
            </a:r>
          </a:p>
          <a:p>
            <a:pPr marL="342900" lvl="2" indent="-342900">
              <a:buFont typeface="Arial" panose="020B0604020202020204" pitchFamily="34" charset="0"/>
              <a:buChar char="•"/>
            </a:pPr>
            <a:r>
              <a:rPr lang="en-US" dirty="0" smtClean="0"/>
              <a:t>2</a:t>
            </a:r>
            <a:r>
              <a:rPr lang="en-US" baseline="30000" dirty="0" smtClean="0"/>
              <a:t>nd</a:t>
            </a:r>
            <a:r>
              <a:rPr lang="en-US" dirty="0" smtClean="0"/>
              <a:t> Grade</a:t>
            </a:r>
          </a:p>
          <a:p>
            <a:pPr marL="342900" lvl="2" indent="-342900">
              <a:buFont typeface="Arial" panose="020B0604020202020204" pitchFamily="34" charset="0"/>
              <a:buChar char="•"/>
            </a:pPr>
            <a:r>
              <a:rPr lang="en-US" dirty="0" smtClean="0"/>
              <a:t>5</a:t>
            </a:r>
            <a:r>
              <a:rPr lang="en-US" baseline="30000" dirty="0" smtClean="0"/>
              <a:t>th</a:t>
            </a:r>
            <a:r>
              <a:rPr lang="en-US" dirty="0" smtClean="0"/>
              <a:t> Grade</a:t>
            </a:r>
          </a:p>
          <a:p>
            <a:pPr marL="342900" indent="-342900">
              <a:buFont typeface="Arial" panose="020B0604020202020204" pitchFamily="34" charset="0"/>
              <a:buChar char="•"/>
            </a:pPr>
            <a:r>
              <a:rPr lang="en-US" dirty="0" smtClean="0"/>
              <a:t>Citations</a:t>
            </a:r>
            <a:endParaRPr lang="en-US" dirty="0"/>
          </a:p>
          <a:p>
            <a:pPr marL="342900" indent="-342900">
              <a:buFont typeface="Arial" panose="020B0604020202020204" pitchFamily="34" charset="0"/>
              <a:buChar char="•"/>
            </a:pPr>
            <a:r>
              <a:rPr lang="en-US" dirty="0" smtClean="0"/>
              <a:t>Lesson plan Development</a:t>
            </a:r>
            <a:endParaRPr lang="en-US" dirty="0"/>
          </a:p>
          <a:p>
            <a:pPr lvl="2"/>
            <a:endParaRPr lang="en-US" dirty="0"/>
          </a:p>
          <a:p>
            <a:pPr lvl="2"/>
            <a:endParaRPr lang="en-US" dirty="0" smtClean="0"/>
          </a:p>
        </p:txBody>
      </p:sp>
      <p:sp>
        <p:nvSpPr>
          <p:cNvPr id="3" name="Text Placeholder 2"/>
          <p:cNvSpPr>
            <a:spLocks noGrp="1"/>
          </p:cNvSpPr>
          <p:nvPr>
            <p:ph type="body" sz="quarter" idx="13"/>
          </p:nvPr>
        </p:nvSpPr>
        <p:spPr/>
        <p:txBody>
          <a:bodyPr/>
          <a:lstStyle/>
          <a:p>
            <a:r>
              <a:rPr lang="en-US" dirty="0" smtClean="0"/>
              <a:t>What is in Module </a:t>
            </a:r>
            <a:r>
              <a:rPr lang="en-US" dirty="0" smtClean="0"/>
              <a:t>20?</a:t>
            </a:r>
            <a:endParaRPr lang="en-US" dirty="0"/>
          </a:p>
        </p:txBody>
      </p:sp>
    </p:spTree>
    <p:extLst>
      <p:ext uri="{BB962C8B-B14F-4D97-AF65-F5344CB8AC3E}">
        <p14:creationId xmlns:p14="http://schemas.microsoft.com/office/powerpoint/2010/main" val="25168566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5"/>
          <p:cNvSpPr txBox="1">
            <a:spLocks noGrp="1"/>
          </p:cNvSpPr>
          <p:nvPr>
            <p:ph type="body" idx="1"/>
          </p:nvPr>
        </p:nvSpPr>
        <p:spPr>
          <a:xfrm>
            <a:off x="304800" y="2035725"/>
            <a:ext cx="8305800" cy="26124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2400"/>
              <a:buFont typeface="Calibri"/>
              <a:buNone/>
            </a:pPr>
            <a:r>
              <a:rPr lang="en-US" sz="2400" dirty="0" smtClean="0"/>
              <a:t>Find the hyperlink marked List of Contents or look at the right hand side of the webpage for all of pieces of this module.</a:t>
            </a:r>
            <a:endParaRPr dirty="0"/>
          </a:p>
          <a:p>
            <a:pPr marL="0" lvl="8" indent="0" algn="l" rtl="0">
              <a:lnSpc>
                <a:spcPct val="100000"/>
              </a:lnSpc>
              <a:spcBef>
                <a:spcPts val="0"/>
              </a:spcBef>
              <a:spcAft>
                <a:spcPts val="0"/>
              </a:spcAft>
              <a:buClr>
                <a:srgbClr val="000000"/>
              </a:buClr>
              <a:buSzPts val="2400"/>
              <a:buFont typeface="Calibri"/>
              <a:buNone/>
            </a:pPr>
            <a:endParaRPr dirty="0"/>
          </a:p>
          <a:p>
            <a:pPr marL="0" lvl="0" indent="0" algn="l" rtl="0">
              <a:lnSpc>
                <a:spcPct val="100000"/>
              </a:lnSpc>
              <a:spcBef>
                <a:spcPts val="0"/>
              </a:spcBef>
              <a:spcAft>
                <a:spcPts val="0"/>
              </a:spcAft>
              <a:buClr>
                <a:srgbClr val="000000"/>
              </a:buClr>
              <a:buSzPts val="2500"/>
              <a:buFont typeface="Calibri"/>
              <a:buNone/>
            </a:pPr>
            <a:endParaRPr dirty="0"/>
          </a:p>
        </p:txBody>
      </p:sp>
      <p:sp>
        <p:nvSpPr>
          <p:cNvPr id="59" name="Google Shape;59;p5"/>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dirty="0" smtClean="0"/>
              <a:t>List of Contents</a:t>
            </a:r>
            <a:endParaRPr dirty="0"/>
          </a:p>
        </p:txBody>
      </p:sp>
      <p:sp>
        <p:nvSpPr>
          <p:cNvPr id="61" name="Google Shape;61;p5"/>
          <p:cNvSpPr txBox="1"/>
          <p:nvPr/>
        </p:nvSpPr>
        <p:spPr>
          <a:xfrm>
            <a:off x="6759059" y="5699907"/>
            <a:ext cx="1684800" cy="2076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r>
              <a:rPr lang="en-US" sz="900" u="sng">
                <a:solidFill>
                  <a:srgbClr val="0563C1"/>
                </a:solidFill>
                <a:latin typeface="Calibri"/>
                <a:ea typeface="Calibri"/>
                <a:cs typeface="Calibri"/>
                <a:sym typeface="Calibri"/>
                <a:hlinkClick r:id="rId3"/>
              </a:rPr>
              <a:t>Image source</a:t>
            </a:r>
            <a:endParaRPr sz="9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14939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 name="Text Placeholder 2"/>
          <p:cNvSpPr>
            <a:spLocks noGrp="1"/>
          </p:cNvSpPr>
          <p:nvPr>
            <p:ph type="body" idx="1"/>
          </p:nvPr>
        </p:nvSpPr>
        <p:spPr>
          <a:xfrm>
            <a:off x="304800" y="2035728"/>
            <a:ext cx="7924800" cy="2635025"/>
          </a:xfrm>
        </p:spPr>
        <p:txBody>
          <a:bodyPr/>
          <a:lstStyle/>
          <a:p>
            <a:r>
              <a:rPr lang="en-US" dirty="0" smtClean="0"/>
              <a:t>The PowerPoint </a:t>
            </a:r>
            <a:r>
              <a:rPr lang="en-US" dirty="0" smtClean="0"/>
              <a:t>is </a:t>
            </a:r>
            <a:r>
              <a:rPr lang="en-US" dirty="0" smtClean="0"/>
              <a:t>scripted to assist in facilitation of the professional development.</a:t>
            </a:r>
          </a:p>
          <a:p>
            <a:endParaRPr lang="en-US" dirty="0"/>
          </a:p>
          <a:p>
            <a:r>
              <a:rPr lang="en-US" dirty="0" smtClean="0"/>
              <a:t>The PowerPoint is cross-referenced with the content outlines in which activities and handouts are detailed</a:t>
            </a:r>
            <a:r>
              <a:rPr lang="en-US" dirty="0" smtClean="0"/>
              <a:t>. It describes precisely how to lead each of the activities.</a:t>
            </a:r>
            <a:endParaRPr lang="en-US" dirty="0"/>
          </a:p>
        </p:txBody>
      </p:sp>
      <p:sp>
        <p:nvSpPr>
          <p:cNvPr id="4" name="Text Placeholder 3"/>
          <p:cNvSpPr>
            <a:spLocks noGrp="1"/>
          </p:cNvSpPr>
          <p:nvPr>
            <p:ph type="body" idx="2"/>
          </p:nvPr>
        </p:nvSpPr>
        <p:spPr/>
        <p:txBody>
          <a:bodyPr/>
          <a:lstStyle/>
          <a:p>
            <a:r>
              <a:rPr lang="en-US" dirty="0"/>
              <a:t>Scripted PowerPoint</a:t>
            </a:r>
          </a:p>
          <a:p>
            <a:endParaRPr lang="en-US" dirty="0"/>
          </a:p>
        </p:txBody>
      </p:sp>
    </p:spTree>
    <p:extLst>
      <p:ext uri="{BB962C8B-B14F-4D97-AF65-F5344CB8AC3E}">
        <p14:creationId xmlns:p14="http://schemas.microsoft.com/office/powerpoint/2010/main" val="18828692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304800" y="2035729"/>
            <a:ext cx="8534400" cy="1240872"/>
          </a:xfrm>
        </p:spPr>
        <p:txBody>
          <a:bodyPr/>
          <a:lstStyle/>
          <a:p>
            <a:r>
              <a:rPr lang="en-US" dirty="0" smtClean="0"/>
              <a:t>The Presentation Template is a quick reference guide to standards, activities, handouts, and timing of the professional development.</a:t>
            </a:r>
            <a:endParaRPr lang="en-US" dirty="0"/>
          </a:p>
        </p:txBody>
      </p:sp>
      <p:sp>
        <p:nvSpPr>
          <p:cNvPr id="3" name="Text Placeholder 2"/>
          <p:cNvSpPr>
            <a:spLocks noGrp="1"/>
          </p:cNvSpPr>
          <p:nvPr>
            <p:ph type="body" sz="quarter" idx="13"/>
          </p:nvPr>
        </p:nvSpPr>
        <p:spPr/>
        <p:txBody>
          <a:bodyPr/>
          <a:lstStyle/>
          <a:p>
            <a:r>
              <a:rPr lang="en-US" dirty="0" smtClean="0"/>
              <a:t>Presentation Template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6200" y="2901731"/>
            <a:ext cx="4414837" cy="3394294"/>
          </a:xfrm>
          <a:prstGeom prst="rect">
            <a:avLst/>
          </a:prstGeom>
        </p:spPr>
      </p:pic>
    </p:spTree>
    <p:extLst>
      <p:ext uri="{BB962C8B-B14F-4D97-AF65-F5344CB8AC3E}">
        <p14:creationId xmlns:p14="http://schemas.microsoft.com/office/powerpoint/2010/main" val="37475892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304800" y="2035729"/>
            <a:ext cx="8458200" cy="1164672"/>
          </a:xfrm>
        </p:spPr>
        <p:txBody>
          <a:bodyPr/>
          <a:lstStyle/>
          <a:p>
            <a:r>
              <a:rPr lang="en-US" dirty="0" smtClean="0"/>
              <a:t>The four content outlines describe the activities in detail, aligned with PowerPoint slides and handouts.</a:t>
            </a:r>
            <a:endParaRPr lang="en-US" dirty="0"/>
          </a:p>
        </p:txBody>
      </p:sp>
      <p:sp>
        <p:nvSpPr>
          <p:cNvPr id="3" name="Text Placeholder 2"/>
          <p:cNvSpPr>
            <a:spLocks noGrp="1"/>
          </p:cNvSpPr>
          <p:nvPr>
            <p:ph type="body" sz="quarter" idx="13"/>
          </p:nvPr>
        </p:nvSpPr>
        <p:spPr/>
        <p:txBody>
          <a:bodyPr/>
          <a:lstStyle/>
          <a:p>
            <a:r>
              <a:rPr lang="en-US" dirty="0" smtClean="0"/>
              <a:t>Content Outlines</a:t>
            </a:r>
            <a:endParaRPr lang="en-US" dirty="0"/>
          </a:p>
        </p:txBody>
      </p:sp>
      <p:pic>
        <p:nvPicPr>
          <p:cNvPr id="4" name="Picture 3"/>
          <p:cNvPicPr>
            <a:picLocks noChangeAspect="1"/>
          </p:cNvPicPr>
          <p:nvPr/>
        </p:nvPicPr>
        <p:blipFill>
          <a:blip r:embed="rId2"/>
          <a:stretch>
            <a:fillRect/>
          </a:stretch>
        </p:blipFill>
        <p:spPr>
          <a:xfrm>
            <a:off x="2362200" y="3200401"/>
            <a:ext cx="4210050" cy="2873959"/>
          </a:xfrm>
          <a:prstGeom prst="rect">
            <a:avLst/>
          </a:prstGeom>
        </p:spPr>
      </p:pic>
    </p:spTree>
    <p:extLst>
      <p:ext uri="{BB962C8B-B14F-4D97-AF65-F5344CB8AC3E}">
        <p14:creationId xmlns:p14="http://schemas.microsoft.com/office/powerpoint/2010/main" val="21892575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304800" y="2035728"/>
            <a:ext cx="8229600" cy="2635025"/>
          </a:xfrm>
        </p:spPr>
        <p:txBody>
          <a:bodyPr/>
          <a:lstStyle/>
          <a:p>
            <a:r>
              <a:rPr lang="en-US" dirty="0" smtClean="0"/>
              <a:t>The 32 handouts are numbered and listed on the PowerPoint, in the content outlines, and Presentation template.</a:t>
            </a:r>
          </a:p>
          <a:p>
            <a:endParaRPr lang="en-US" dirty="0"/>
          </a:p>
        </p:txBody>
      </p:sp>
      <p:sp>
        <p:nvSpPr>
          <p:cNvPr id="3" name="Text Placeholder 2"/>
          <p:cNvSpPr>
            <a:spLocks noGrp="1"/>
          </p:cNvSpPr>
          <p:nvPr>
            <p:ph type="body" sz="quarter" idx="13"/>
          </p:nvPr>
        </p:nvSpPr>
        <p:spPr/>
        <p:txBody>
          <a:bodyPr/>
          <a:lstStyle/>
          <a:p>
            <a:r>
              <a:rPr lang="en-US" dirty="0" smtClean="0"/>
              <a:t>Handouts</a:t>
            </a:r>
            <a:endParaRPr lang="en-US" dirty="0"/>
          </a:p>
        </p:txBody>
      </p:sp>
      <p:pic>
        <p:nvPicPr>
          <p:cNvPr id="4" name="Picture 3"/>
          <p:cNvPicPr>
            <a:picLocks noChangeAspect="1"/>
          </p:cNvPicPr>
          <p:nvPr/>
        </p:nvPicPr>
        <p:blipFill>
          <a:blip r:embed="rId2"/>
          <a:stretch>
            <a:fillRect/>
          </a:stretch>
        </p:blipFill>
        <p:spPr>
          <a:xfrm>
            <a:off x="2362200" y="2819400"/>
            <a:ext cx="4443412" cy="3024223"/>
          </a:xfrm>
          <a:prstGeom prst="rect">
            <a:avLst/>
          </a:prstGeom>
        </p:spPr>
      </p:pic>
    </p:spTree>
    <p:extLst>
      <p:ext uri="{BB962C8B-B14F-4D97-AF65-F5344CB8AC3E}">
        <p14:creationId xmlns:p14="http://schemas.microsoft.com/office/powerpoint/2010/main" val="531406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304800" y="2035728"/>
            <a:ext cx="8153400" cy="2635025"/>
          </a:xfrm>
        </p:spPr>
        <p:txBody>
          <a:bodyPr/>
          <a:lstStyle/>
          <a:p>
            <a:r>
              <a:rPr lang="en-US" dirty="0" smtClean="0"/>
              <a:t>The Videos have been embedded in the PowerPoint, additionally, they are located on the right hand side of the module webpage. They show whole lesson instruction as well as portions. You will want to preview all of the videos to see how it best is used in your professional development.</a:t>
            </a:r>
            <a:endParaRPr lang="en-US" dirty="0"/>
          </a:p>
        </p:txBody>
      </p:sp>
      <p:sp>
        <p:nvSpPr>
          <p:cNvPr id="3" name="Text Placeholder 2"/>
          <p:cNvSpPr>
            <a:spLocks noGrp="1"/>
          </p:cNvSpPr>
          <p:nvPr>
            <p:ph type="body" sz="quarter" idx="13"/>
          </p:nvPr>
        </p:nvSpPr>
        <p:spPr/>
        <p:txBody>
          <a:bodyPr/>
          <a:lstStyle/>
          <a:p>
            <a:r>
              <a:rPr lang="en-US" dirty="0" smtClean="0"/>
              <a:t>Videos of Music Instruction</a:t>
            </a:r>
            <a:endParaRPr lang="en-US" dirty="0"/>
          </a:p>
        </p:txBody>
      </p:sp>
      <p:pic>
        <p:nvPicPr>
          <p:cNvPr id="4" name="Picture 3"/>
          <p:cNvPicPr>
            <a:picLocks noChangeAspect="1"/>
          </p:cNvPicPr>
          <p:nvPr/>
        </p:nvPicPr>
        <p:blipFill>
          <a:blip r:embed="rId2"/>
          <a:stretch>
            <a:fillRect/>
          </a:stretch>
        </p:blipFill>
        <p:spPr>
          <a:xfrm>
            <a:off x="2274744" y="3962400"/>
            <a:ext cx="4213512" cy="2341825"/>
          </a:xfrm>
          <a:prstGeom prst="rect">
            <a:avLst/>
          </a:prstGeom>
        </p:spPr>
      </p:pic>
    </p:spTree>
    <p:extLst>
      <p:ext uri="{BB962C8B-B14F-4D97-AF65-F5344CB8AC3E}">
        <p14:creationId xmlns:p14="http://schemas.microsoft.com/office/powerpoint/2010/main" val="585691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304800" y="2035728"/>
            <a:ext cx="8077200" cy="2635025"/>
          </a:xfrm>
        </p:spPr>
        <p:txBody>
          <a:bodyPr/>
          <a:lstStyle/>
          <a:p>
            <a:r>
              <a:rPr lang="en-US" dirty="0" smtClean="0"/>
              <a:t>Research, Standards, and Contributors are cited in these hyperlinks, found on the right side of the webpage.</a:t>
            </a:r>
          </a:p>
          <a:p>
            <a:endParaRPr lang="en-US" dirty="0" smtClean="0"/>
          </a:p>
          <a:p>
            <a:r>
              <a:rPr lang="en-US" dirty="0" smtClean="0"/>
              <a:t>Please contact any of the Contributors for more information or clarification.</a:t>
            </a:r>
            <a:endParaRPr lang="en-US" dirty="0"/>
          </a:p>
        </p:txBody>
      </p:sp>
      <p:sp>
        <p:nvSpPr>
          <p:cNvPr id="3" name="Text Placeholder 2"/>
          <p:cNvSpPr>
            <a:spLocks noGrp="1"/>
          </p:cNvSpPr>
          <p:nvPr>
            <p:ph type="body" sz="quarter" idx="13"/>
          </p:nvPr>
        </p:nvSpPr>
        <p:spPr/>
        <p:txBody>
          <a:bodyPr/>
          <a:lstStyle/>
          <a:p>
            <a:r>
              <a:rPr lang="en-US" dirty="0" smtClean="0"/>
              <a:t>Citations</a:t>
            </a:r>
            <a:endParaRPr lang="en-US" dirty="0"/>
          </a:p>
        </p:txBody>
      </p:sp>
    </p:spTree>
    <p:extLst>
      <p:ext uri="{BB962C8B-B14F-4D97-AF65-F5344CB8AC3E}">
        <p14:creationId xmlns:p14="http://schemas.microsoft.com/office/powerpoint/2010/main" val="3032326026"/>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1873</TotalTime>
  <Words>410</Words>
  <Application>Microsoft Office PowerPoint</Application>
  <PresentationFormat>On-screen Show (4:3)</PresentationFormat>
  <Paragraphs>71</Paragraphs>
  <Slides>12</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Courier New</vt:lpstr>
      <vt:lpstr>Noto Sans Symbols</vt:lpstr>
      <vt:lpstr>Wingdings</vt:lpstr>
      <vt:lpstr>simple-light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19 Template</dc:title>
  <dc:subject/>
  <dc:creator>Bultena, Amy</dc:creator>
  <cp:keywords/>
  <dc:description/>
  <cp:lastModifiedBy>Stacy Young</cp:lastModifiedBy>
  <cp:revision>86</cp:revision>
  <cp:lastPrinted>2015-02-09T22:43:56Z</cp:lastPrinted>
  <dcterms:modified xsi:type="dcterms:W3CDTF">2019-08-23T15:30:34Z</dcterms:modified>
  <cp:category/>
</cp:coreProperties>
</file>