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8" r:id="rId3"/>
    <p:sldId id="269" r:id="rId4"/>
    <p:sldId id="259" r:id="rId5"/>
    <p:sldId id="260" r:id="rId6"/>
    <p:sldId id="270" r:id="rId7"/>
    <p:sldId id="268" r:id="rId8"/>
    <p:sldId id="261" r:id="rId9"/>
    <p:sldId id="271" r:id="rId10"/>
    <p:sldId id="262" r:id="rId11"/>
    <p:sldId id="263" r:id="rId12"/>
    <p:sldId id="264" r:id="rId13"/>
    <p:sldId id="265" r:id="rId14"/>
    <p:sldId id="272" r:id="rId15"/>
    <p:sldId id="273" r:id="rId16"/>
    <p:sldId id="25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4"/>
    <p:restoredTop sz="92437"/>
  </p:normalViewPr>
  <p:slideViewPr>
    <p:cSldViewPr snapToGrid="0" snapToObjects="1">
      <p:cViewPr varScale="1">
        <p:scale>
          <a:sx n="103" d="100"/>
          <a:sy n="103" d="100"/>
        </p:scale>
        <p:origin x="79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013735-1338-FF41-9831-CF010817EB41}" type="datetimeFigureOut">
              <a:rPr lang="en-US" smtClean="0"/>
              <a:t>6/17/2021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C82AD4-8282-E147-A8FD-EBBB79C2C2E8}" type="slidenum">
              <a:rPr lang="en-US" smtClean="0"/>
              <a:t>‹#›</a:t>
            </a:fld>
            <a:endParaRPr lang="en-US" dirty="0"/>
          </a:p>
        </p:txBody>
      </p:sp>
    </p:spTree>
    <p:extLst>
      <p:ext uri="{BB962C8B-B14F-4D97-AF65-F5344CB8AC3E}">
        <p14:creationId xmlns:p14="http://schemas.microsoft.com/office/powerpoint/2010/main" val="2918723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T.J. Clark  </a:t>
            </a:r>
            <a:r>
              <a:rPr lang="en-US" i="1"/>
              <a:t>Image of the People</a:t>
            </a:r>
            <a:r>
              <a:rPr lang="en-US"/>
              <a:t>, pp. 9-21.</a:t>
            </a:r>
          </a:p>
        </p:txBody>
      </p:sp>
      <p:sp>
        <p:nvSpPr>
          <p:cNvPr id="4" name="Slide Number Placeholder 3"/>
          <p:cNvSpPr>
            <a:spLocks noGrp="1"/>
          </p:cNvSpPr>
          <p:nvPr>
            <p:ph type="sldNum" sz="quarter" idx="5"/>
          </p:nvPr>
        </p:nvSpPr>
        <p:spPr/>
        <p:txBody>
          <a:bodyPr/>
          <a:lstStyle/>
          <a:p>
            <a:fld id="{65C82AD4-8282-E147-A8FD-EBBB79C2C2E8}" type="slidenum">
              <a:rPr lang="en-US" smtClean="0"/>
              <a:t>4</a:t>
            </a:fld>
            <a:endParaRPr lang="en-US"/>
          </a:p>
        </p:txBody>
      </p:sp>
    </p:spTree>
    <p:extLst>
      <p:ext uri="{BB962C8B-B14F-4D97-AF65-F5344CB8AC3E}">
        <p14:creationId xmlns:p14="http://schemas.microsoft.com/office/powerpoint/2010/main" val="330514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https://</a:t>
            </a:r>
            <a:r>
              <a:rPr lang="en-US" err="1"/>
              <a:t>www.socialstudies.org</a:t>
            </a:r>
            <a:r>
              <a:rPr lang="en-US"/>
              <a:t>/system/files/publications/articles/yl_230120.pdf</a:t>
            </a:r>
          </a:p>
          <a:p>
            <a:r>
              <a:rPr lang="en-US"/>
              <a:t>https://</a:t>
            </a:r>
            <a:r>
              <a:rPr lang="en-US" err="1"/>
              <a:t>www.edutopia.org</a:t>
            </a:r>
            <a:r>
              <a:rPr lang="en-US"/>
              <a:t>/article/how-use-art-teach-history</a:t>
            </a:r>
          </a:p>
          <a:p>
            <a:endParaRPr lang="en-US"/>
          </a:p>
        </p:txBody>
      </p:sp>
      <p:sp>
        <p:nvSpPr>
          <p:cNvPr id="4" name="Slide Number Placeholder 3"/>
          <p:cNvSpPr>
            <a:spLocks noGrp="1"/>
          </p:cNvSpPr>
          <p:nvPr>
            <p:ph type="sldNum" sz="quarter" idx="5"/>
          </p:nvPr>
        </p:nvSpPr>
        <p:spPr/>
        <p:txBody>
          <a:bodyPr/>
          <a:lstStyle/>
          <a:p>
            <a:fld id="{65C82AD4-8282-E147-A8FD-EBBB79C2C2E8}" type="slidenum">
              <a:rPr lang="en-US" smtClean="0"/>
              <a:t>5</a:t>
            </a:fld>
            <a:endParaRPr lang="en-US"/>
          </a:p>
        </p:txBody>
      </p:sp>
    </p:spTree>
    <p:extLst>
      <p:ext uri="{BB962C8B-B14F-4D97-AF65-F5344CB8AC3E}">
        <p14:creationId xmlns:p14="http://schemas.microsoft.com/office/powerpoint/2010/main" val="2432275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3">
            <a:extLst>
              <a:ext uri="{FF2B5EF4-FFF2-40B4-BE49-F238E27FC236}">
                <a16:creationId xmlns:a16="http://schemas.microsoft.com/office/drawing/2014/main" id="{2524CC60-7700-344C-B6E9-225A70FAACA4}"/>
              </a:ext>
            </a:extLst>
          </p:cNvPr>
          <p:cNvSpPr>
            <a:spLocks noGrp="1"/>
          </p:cNvSpPr>
          <p:nvPr>
            <p:ph type="title"/>
          </p:nvPr>
        </p:nvSpPr>
        <p:spPr>
          <a:xfrm>
            <a:off x="75531" y="166636"/>
            <a:ext cx="12116469" cy="798006"/>
          </a:xfrm>
          <a:prstGeom prst="rect">
            <a:avLst/>
          </a:prstGeom>
        </p:spPr>
        <p:txBody>
          <a:bodyPr rtlCol="0">
            <a:noAutofit/>
          </a:bodyPr>
          <a:lstStyle>
            <a:lvl1pPr algn="ctr">
              <a:defRPr sz="4000" b="1">
                <a:solidFill>
                  <a:srgbClr val="FFFFFF"/>
                </a:solidFill>
                <a:latin typeface="Calibri"/>
                <a:cs typeface="Calibri"/>
              </a:defRPr>
            </a:lvl1pPr>
          </a:lstStyle>
          <a:p>
            <a:r>
              <a:rPr lang="en-US" dirty="0"/>
              <a:t>Click to edit Master title style</a:t>
            </a:r>
          </a:p>
        </p:txBody>
      </p:sp>
      <p:sp>
        <p:nvSpPr>
          <p:cNvPr id="8" name="Text Placeholder 12">
            <a:extLst>
              <a:ext uri="{FF2B5EF4-FFF2-40B4-BE49-F238E27FC236}">
                <a16:creationId xmlns:a16="http://schemas.microsoft.com/office/drawing/2014/main" id="{5F69A91A-FB54-3748-9B84-1B3C93615017}"/>
              </a:ext>
            </a:extLst>
          </p:cNvPr>
          <p:cNvSpPr>
            <a:spLocks noGrp="1"/>
          </p:cNvSpPr>
          <p:nvPr>
            <p:ph type="body" sz="quarter" idx="12"/>
          </p:nvPr>
        </p:nvSpPr>
        <p:spPr>
          <a:xfrm>
            <a:off x="1300873" y="2035728"/>
            <a:ext cx="9590253"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a:extLst>
              <a:ext uri="{FF2B5EF4-FFF2-40B4-BE49-F238E27FC236}">
                <a16:creationId xmlns:a16="http://schemas.microsoft.com/office/drawing/2014/main" id="{314E8835-7F65-1641-AC96-67CC5075C9DF}"/>
              </a:ext>
            </a:extLst>
          </p:cNvPr>
          <p:cNvSpPr>
            <a:spLocks noGrp="1"/>
          </p:cNvSpPr>
          <p:nvPr>
            <p:ph type="body" sz="quarter" idx="13"/>
          </p:nvPr>
        </p:nvSpPr>
        <p:spPr>
          <a:xfrm>
            <a:off x="1300874" y="1447800"/>
            <a:ext cx="9590253" cy="587928"/>
          </a:xfrm>
          <a:prstGeom prst="rect">
            <a:avLst/>
          </a:prstGeom>
        </p:spPr>
        <p:txBody>
          <a:bodyPr vert="horz"/>
          <a:lstStyle>
            <a:lvl1pPr marL="0" indent="0">
              <a:buNone/>
              <a:defRPr sz="3200" b="1">
                <a:solidFill>
                  <a:srgbClr val="000090"/>
                </a:solidFill>
                <a:latin typeface="Calibri"/>
                <a:cs typeface="Calibri"/>
              </a:defRPr>
            </a:lvl1pPr>
          </a:lstStyle>
          <a:p>
            <a:pPr lvl="0"/>
            <a:r>
              <a:rPr lang="en-US" dirty="0"/>
              <a:t>Click to edit Master text styles</a:t>
            </a:r>
          </a:p>
        </p:txBody>
      </p:sp>
      <p:sp>
        <p:nvSpPr>
          <p:cNvPr id="10" name="Text Placeholder 6">
            <a:extLst>
              <a:ext uri="{FF2B5EF4-FFF2-40B4-BE49-F238E27FC236}">
                <a16:creationId xmlns:a16="http://schemas.microsoft.com/office/drawing/2014/main" id="{D971CDDC-F6EE-3049-A080-978B3E02A5A3}"/>
              </a:ext>
            </a:extLst>
          </p:cNvPr>
          <p:cNvSpPr>
            <a:spLocks noGrp="1"/>
          </p:cNvSpPr>
          <p:nvPr>
            <p:ph type="body" sz="quarter" idx="15"/>
          </p:nvPr>
        </p:nvSpPr>
        <p:spPr>
          <a:xfrm>
            <a:off x="1300872" y="4670753"/>
            <a:ext cx="9590253"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54137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3">
            <a:extLst>
              <a:ext uri="{FF2B5EF4-FFF2-40B4-BE49-F238E27FC236}">
                <a16:creationId xmlns:a16="http://schemas.microsoft.com/office/drawing/2014/main" id="{8965988E-BBCE-FD4C-8ADB-6EB355419B89}"/>
              </a:ext>
            </a:extLst>
          </p:cNvPr>
          <p:cNvSpPr>
            <a:spLocks noGrp="1"/>
          </p:cNvSpPr>
          <p:nvPr>
            <p:ph type="title"/>
          </p:nvPr>
        </p:nvSpPr>
        <p:spPr>
          <a:xfrm>
            <a:off x="75531" y="166636"/>
            <a:ext cx="12116469" cy="798006"/>
          </a:xfrm>
          <a:prstGeom prst="rect">
            <a:avLst/>
          </a:prstGeom>
        </p:spPr>
        <p:txBody>
          <a:bodyPr rtlCol="0">
            <a:noAutofit/>
          </a:bodyPr>
          <a:lstStyle>
            <a:lvl1pPr algn="ctr">
              <a:defRPr sz="4000" b="1">
                <a:solidFill>
                  <a:srgbClr val="FFFFFF"/>
                </a:solidFill>
                <a:latin typeface="Calibri"/>
                <a:cs typeface="Calibri"/>
              </a:defRPr>
            </a:lvl1pPr>
          </a:lstStyle>
          <a:p>
            <a:r>
              <a:rPr lang="en-US" dirty="0"/>
              <a:t>Click to edit Master title style</a:t>
            </a:r>
          </a:p>
        </p:txBody>
      </p:sp>
      <p:sp>
        <p:nvSpPr>
          <p:cNvPr id="8" name="Text Placeholder 12">
            <a:extLst>
              <a:ext uri="{FF2B5EF4-FFF2-40B4-BE49-F238E27FC236}">
                <a16:creationId xmlns:a16="http://schemas.microsoft.com/office/drawing/2014/main" id="{39BFCA7B-9A00-1B49-AED0-2A2AF5CDF386}"/>
              </a:ext>
            </a:extLst>
          </p:cNvPr>
          <p:cNvSpPr>
            <a:spLocks noGrp="1"/>
          </p:cNvSpPr>
          <p:nvPr>
            <p:ph type="body" sz="quarter" idx="12"/>
          </p:nvPr>
        </p:nvSpPr>
        <p:spPr>
          <a:xfrm>
            <a:off x="1300873" y="2035728"/>
            <a:ext cx="9590253"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a:extLst>
              <a:ext uri="{FF2B5EF4-FFF2-40B4-BE49-F238E27FC236}">
                <a16:creationId xmlns:a16="http://schemas.microsoft.com/office/drawing/2014/main" id="{11926ADB-7CCE-C84A-A3D4-435B874F14A1}"/>
              </a:ext>
            </a:extLst>
          </p:cNvPr>
          <p:cNvSpPr>
            <a:spLocks noGrp="1"/>
          </p:cNvSpPr>
          <p:nvPr>
            <p:ph type="body" sz="quarter" idx="13"/>
          </p:nvPr>
        </p:nvSpPr>
        <p:spPr>
          <a:xfrm>
            <a:off x="1300874" y="1447800"/>
            <a:ext cx="9590253" cy="587928"/>
          </a:xfrm>
          <a:prstGeom prst="rect">
            <a:avLst/>
          </a:prstGeom>
        </p:spPr>
        <p:txBody>
          <a:bodyPr vert="horz"/>
          <a:lstStyle>
            <a:lvl1pPr marL="0" indent="0">
              <a:buNone/>
              <a:defRPr sz="3200" b="1">
                <a:solidFill>
                  <a:srgbClr val="000090"/>
                </a:solidFill>
                <a:latin typeface="Calibri"/>
                <a:cs typeface="Calibri"/>
              </a:defRPr>
            </a:lvl1pPr>
          </a:lstStyle>
          <a:p>
            <a:pPr lvl="0"/>
            <a:r>
              <a:rPr lang="en-US" dirty="0"/>
              <a:t>Click to edit Master text styles</a:t>
            </a:r>
          </a:p>
        </p:txBody>
      </p:sp>
      <p:sp>
        <p:nvSpPr>
          <p:cNvPr id="10" name="Text Placeholder 6">
            <a:extLst>
              <a:ext uri="{FF2B5EF4-FFF2-40B4-BE49-F238E27FC236}">
                <a16:creationId xmlns:a16="http://schemas.microsoft.com/office/drawing/2014/main" id="{F2169FF2-D525-C840-94E5-C3A7198266BA}"/>
              </a:ext>
            </a:extLst>
          </p:cNvPr>
          <p:cNvSpPr>
            <a:spLocks noGrp="1"/>
          </p:cNvSpPr>
          <p:nvPr>
            <p:ph type="body" sz="quarter" idx="15"/>
          </p:nvPr>
        </p:nvSpPr>
        <p:spPr>
          <a:xfrm>
            <a:off x="1300872" y="4670753"/>
            <a:ext cx="9590253"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679115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Placeholder 13">
            <a:extLst>
              <a:ext uri="{FF2B5EF4-FFF2-40B4-BE49-F238E27FC236}">
                <a16:creationId xmlns:a16="http://schemas.microsoft.com/office/drawing/2014/main" id="{04A6EEF5-173E-9A4C-BCF6-2D772003FFD8}"/>
              </a:ext>
            </a:extLst>
          </p:cNvPr>
          <p:cNvSpPr>
            <a:spLocks noGrp="1"/>
          </p:cNvSpPr>
          <p:nvPr>
            <p:ph type="title"/>
          </p:nvPr>
        </p:nvSpPr>
        <p:spPr>
          <a:xfrm>
            <a:off x="75531" y="166636"/>
            <a:ext cx="12116469" cy="798006"/>
          </a:xfrm>
          <a:prstGeom prst="rect">
            <a:avLst/>
          </a:prstGeom>
        </p:spPr>
        <p:txBody>
          <a:bodyPr rtlCol="0">
            <a:noAutofit/>
          </a:bodyPr>
          <a:lstStyle>
            <a:lvl1pPr algn="ctr">
              <a:defRPr sz="4000" b="1">
                <a:solidFill>
                  <a:srgbClr val="FFFFFF"/>
                </a:solidFill>
                <a:latin typeface="Calibri"/>
                <a:cs typeface="Calibri"/>
              </a:defRPr>
            </a:lvl1pPr>
          </a:lstStyle>
          <a:p>
            <a:r>
              <a:rPr lang="en-US" dirty="0"/>
              <a:t>Click to edit Master title style</a:t>
            </a:r>
          </a:p>
        </p:txBody>
      </p:sp>
      <p:sp>
        <p:nvSpPr>
          <p:cNvPr id="8" name="Text Placeholder 12">
            <a:extLst>
              <a:ext uri="{FF2B5EF4-FFF2-40B4-BE49-F238E27FC236}">
                <a16:creationId xmlns:a16="http://schemas.microsoft.com/office/drawing/2014/main" id="{1B2151A1-0050-2B49-AAD2-F9E8A7B4A122}"/>
              </a:ext>
            </a:extLst>
          </p:cNvPr>
          <p:cNvSpPr>
            <a:spLocks noGrp="1"/>
          </p:cNvSpPr>
          <p:nvPr>
            <p:ph type="body" sz="quarter" idx="12"/>
          </p:nvPr>
        </p:nvSpPr>
        <p:spPr>
          <a:xfrm>
            <a:off x="1300873" y="2035728"/>
            <a:ext cx="9590253"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a:extLst>
              <a:ext uri="{FF2B5EF4-FFF2-40B4-BE49-F238E27FC236}">
                <a16:creationId xmlns:a16="http://schemas.microsoft.com/office/drawing/2014/main" id="{8E4CD096-0CFF-A142-8EAB-5BE4A03409BC}"/>
              </a:ext>
            </a:extLst>
          </p:cNvPr>
          <p:cNvSpPr>
            <a:spLocks noGrp="1"/>
          </p:cNvSpPr>
          <p:nvPr>
            <p:ph type="body" sz="quarter" idx="13"/>
          </p:nvPr>
        </p:nvSpPr>
        <p:spPr>
          <a:xfrm>
            <a:off x="1300874" y="1447800"/>
            <a:ext cx="9590253" cy="587928"/>
          </a:xfrm>
          <a:prstGeom prst="rect">
            <a:avLst/>
          </a:prstGeom>
        </p:spPr>
        <p:txBody>
          <a:bodyPr vert="horz"/>
          <a:lstStyle>
            <a:lvl1pPr marL="0" indent="0">
              <a:buNone/>
              <a:defRPr sz="3200" b="1">
                <a:solidFill>
                  <a:srgbClr val="000090"/>
                </a:solidFill>
                <a:latin typeface="Calibri"/>
                <a:cs typeface="Calibri"/>
              </a:defRPr>
            </a:lvl1pPr>
          </a:lstStyle>
          <a:p>
            <a:pPr lvl="0"/>
            <a:r>
              <a:rPr lang="en-US" dirty="0"/>
              <a:t>Click to edit Master text styles</a:t>
            </a:r>
          </a:p>
        </p:txBody>
      </p:sp>
      <p:sp>
        <p:nvSpPr>
          <p:cNvPr id="10" name="Text Placeholder 6">
            <a:extLst>
              <a:ext uri="{FF2B5EF4-FFF2-40B4-BE49-F238E27FC236}">
                <a16:creationId xmlns:a16="http://schemas.microsoft.com/office/drawing/2014/main" id="{FA9E73D9-A239-2549-A1FC-86280B4589DA}"/>
              </a:ext>
            </a:extLst>
          </p:cNvPr>
          <p:cNvSpPr>
            <a:spLocks noGrp="1"/>
          </p:cNvSpPr>
          <p:nvPr>
            <p:ph type="body" sz="quarter" idx="15"/>
          </p:nvPr>
        </p:nvSpPr>
        <p:spPr>
          <a:xfrm>
            <a:off x="1300872" y="4670753"/>
            <a:ext cx="9590253"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68080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3">
            <a:extLst>
              <a:ext uri="{FF2B5EF4-FFF2-40B4-BE49-F238E27FC236}">
                <a16:creationId xmlns:a16="http://schemas.microsoft.com/office/drawing/2014/main" id="{9273BD1F-719F-0A41-A1B0-28EB7C6D9304}"/>
              </a:ext>
            </a:extLst>
          </p:cNvPr>
          <p:cNvSpPr>
            <a:spLocks noGrp="1"/>
          </p:cNvSpPr>
          <p:nvPr>
            <p:ph type="title"/>
          </p:nvPr>
        </p:nvSpPr>
        <p:spPr>
          <a:xfrm>
            <a:off x="75531" y="166636"/>
            <a:ext cx="12116469" cy="798006"/>
          </a:xfrm>
          <a:prstGeom prst="rect">
            <a:avLst/>
          </a:prstGeom>
        </p:spPr>
        <p:txBody>
          <a:bodyPr rtlCol="0">
            <a:noAutofit/>
          </a:bodyPr>
          <a:lstStyle>
            <a:lvl1pPr algn="ctr">
              <a:defRPr sz="4000" b="1">
                <a:solidFill>
                  <a:srgbClr val="FFFFFF"/>
                </a:solidFill>
                <a:latin typeface="Calibri"/>
                <a:cs typeface="Calibri"/>
              </a:defRPr>
            </a:lvl1pPr>
          </a:lstStyle>
          <a:p>
            <a:r>
              <a:rPr lang="en-US" dirty="0"/>
              <a:t>Click to edit Master title style</a:t>
            </a:r>
          </a:p>
        </p:txBody>
      </p:sp>
      <p:sp>
        <p:nvSpPr>
          <p:cNvPr id="9" name="Text Placeholder 12">
            <a:extLst>
              <a:ext uri="{FF2B5EF4-FFF2-40B4-BE49-F238E27FC236}">
                <a16:creationId xmlns:a16="http://schemas.microsoft.com/office/drawing/2014/main" id="{7F1F0B7E-AB7B-4C40-A0FF-A4FD1CAF60E9}"/>
              </a:ext>
            </a:extLst>
          </p:cNvPr>
          <p:cNvSpPr>
            <a:spLocks noGrp="1"/>
          </p:cNvSpPr>
          <p:nvPr>
            <p:ph type="body" sz="quarter" idx="12"/>
          </p:nvPr>
        </p:nvSpPr>
        <p:spPr>
          <a:xfrm>
            <a:off x="1300873" y="2035728"/>
            <a:ext cx="9590253"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0" name="Text Placeholder 12">
            <a:extLst>
              <a:ext uri="{FF2B5EF4-FFF2-40B4-BE49-F238E27FC236}">
                <a16:creationId xmlns:a16="http://schemas.microsoft.com/office/drawing/2014/main" id="{304D2BBB-FCAB-0B43-BFA8-ECC8E31EC271}"/>
              </a:ext>
            </a:extLst>
          </p:cNvPr>
          <p:cNvSpPr>
            <a:spLocks noGrp="1"/>
          </p:cNvSpPr>
          <p:nvPr>
            <p:ph type="body" sz="quarter" idx="13"/>
          </p:nvPr>
        </p:nvSpPr>
        <p:spPr>
          <a:xfrm>
            <a:off x="1300874" y="1447800"/>
            <a:ext cx="9590253" cy="587928"/>
          </a:xfrm>
          <a:prstGeom prst="rect">
            <a:avLst/>
          </a:prstGeom>
        </p:spPr>
        <p:txBody>
          <a:bodyPr vert="horz"/>
          <a:lstStyle>
            <a:lvl1pPr marL="0" indent="0">
              <a:buNone/>
              <a:defRPr sz="3200" b="1">
                <a:solidFill>
                  <a:srgbClr val="000090"/>
                </a:solidFill>
                <a:latin typeface="Calibri"/>
                <a:cs typeface="Calibri"/>
              </a:defRPr>
            </a:lvl1pPr>
          </a:lstStyle>
          <a:p>
            <a:pPr lvl="0"/>
            <a:r>
              <a:rPr lang="en-US" dirty="0"/>
              <a:t>Click to edit Master text styles</a:t>
            </a:r>
          </a:p>
        </p:txBody>
      </p:sp>
      <p:sp>
        <p:nvSpPr>
          <p:cNvPr id="11" name="Text Placeholder 6">
            <a:extLst>
              <a:ext uri="{FF2B5EF4-FFF2-40B4-BE49-F238E27FC236}">
                <a16:creationId xmlns:a16="http://schemas.microsoft.com/office/drawing/2014/main" id="{2942A254-80A4-F846-92B7-9760429E3D05}"/>
              </a:ext>
            </a:extLst>
          </p:cNvPr>
          <p:cNvSpPr>
            <a:spLocks noGrp="1"/>
          </p:cNvSpPr>
          <p:nvPr>
            <p:ph type="body" sz="quarter" idx="15"/>
          </p:nvPr>
        </p:nvSpPr>
        <p:spPr>
          <a:xfrm>
            <a:off x="1300872" y="4670753"/>
            <a:ext cx="9590253"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1000029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Placeholder 13">
            <a:extLst>
              <a:ext uri="{FF2B5EF4-FFF2-40B4-BE49-F238E27FC236}">
                <a16:creationId xmlns:a16="http://schemas.microsoft.com/office/drawing/2014/main" id="{8013C74B-820F-7947-B802-BEC6BA7BDA1A}"/>
              </a:ext>
            </a:extLst>
          </p:cNvPr>
          <p:cNvSpPr>
            <a:spLocks noGrp="1"/>
          </p:cNvSpPr>
          <p:nvPr>
            <p:ph type="title"/>
          </p:nvPr>
        </p:nvSpPr>
        <p:spPr>
          <a:xfrm>
            <a:off x="75531" y="166636"/>
            <a:ext cx="12116469" cy="798006"/>
          </a:xfrm>
          <a:prstGeom prst="rect">
            <a:avLst/>
          </a:prstGeom>
        </p:spPr>
        <p:txBody>
          <a:bodyPr rtlCol="0">
            <a:noAutofit/>
          </a:bodyPr>
          <a:lstStyle>
            <a:lvl1pPr algn="ctr">
              <a:defRPr sz="4000" b="1">
                <a:solidFill>
                  <a:srgbClr val="FFFFFF"/>
                </a:solidFill>
                <a:latin typeface="Calibri"/>
                <a:cs typeface="Calibri"/>
              </a:defRPr>
            </a:lvl1pPr>
          </a:lstStyle>
          <a:p>
            <a:r>
              <a:rPr lang="en-US" dirty="0"/>
              <a:t>Click to edit Master title style</a:t>
            </a:r>
          </a:p>
        </p:txBody>
      </p:sp>
      <p:sp>
        <p:nvSpPr>
          <p:cNvPr id="11" name="Text Placeholder 12">
            <a:extLst>
              <a:ext uri="{FF2B5EF4-FFF2-40B4-BE49-F238E27FC236}">
                <a16:creationId xmlns:a16="http://schemas.microsoft.com/office/drawing/2014/main" id="{79FFF552-8057-9A4B-A5B1-DD51D28DD3D1}"/>
              </a:ext>
            </a:extLst>
          </p:cNvPr>
          <p:cNvSpPr>
            <a:spLocks noGrp="1"/>
          </p:cNvSpPr>
          <p:nvPr>
            <p:ph type="body" sz="quarter" idx="12"/>
          </p:nvPr>
        </p:nvSpPr>
        <p:spPr>
          <a:xfrm>
            <a:off x="1300873" y="2035728"/>
            <a:ext cx="9590253"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2" name="Text Placeholder 12">
            <a:extLst>
              <a:ext uri="{FF2B5EF4-FFF2-40B4-BE49-F238E27FC236}">
                <a16:creationId xmlns:a16="http://schemas.microsoft.com/office/drawing/2014/main" id="{7E154912-588B-9443-B06F-D71D20B5DE22}"/>
              </a:ext>
            </a:extLst>
          </p:cNvPr>
          <p:cNvSpPr>
            <a:spLocks noGrp="1"/>
          </p:cNvSpPr>
          <p:nvPr>
            <p:ph type="body" sz="quarter" idx="13"/>
          </p:nvPr>
        </p:nvSpPr>
        <p:spPr>
          <a:xfrm>
            <a:off x="1300874" y="1447800"/>
            <a:ext cx="9590253" cy="587928"/>
          </a:xfrm>
          <a:prstGeom prst="rect">
            <a:avLst/>
          </a:prstGeom>
        </p:spPr>
        <p:txBody>
          <a:bodyPr vert="horz"/>
          <a:lstStyle>
            <a:lvl1pPr marL="0" indent="0">
              <a:buNone/>
              <a:defRPr sz="3200" b="1">
                <a:solidFill>
                  <a:srgbClr val="000090"/>
                </a:solidFill>
                <a:latin typeface="Calibri"/>
                <a:cs typeface="Calibri"/>
              </a:defRPr>
            </a:lvl1pPr>
          </a:lstStyle>
          <a:p>
            <a:pPr lvl="0"/>
            <a:r>
              <a:rPr lang="en-US" dirty="0"/>
              <a:t>Click to edit Master text styles</a:t>
            </a:r>
          </a:p>
        </p:txBody>
      </p:sp>
      <p:sp>
        <p:nvSpPr>
          <p:cNvPr id="13" name="Text Placeholder 6">
            <a:extLst>
              <a:ext uri="{FF2B5EF4-FFF2-40B4-BE49-F238E27FC236}">
                <a16:creationId xmlns:a16="http://schemas.microsoft.com/office/drawing/2014/main" id="{6FE81933-1022-2B45-A805-7382317C69E4}"/>
              </a:ext>
            </a:extLst>
          </p:cNvPr>
          <p:cNvSpPr>
            <a:spLocks noGrp="1"/>
          </p:cNvSpPr>
          <p:nvPr>
            <p:ph type="body" sz="quarter" idx="15"/>
          </p:nvPr>
        </p:nvSpPr>
        <p:spPr>
          <a:xfrm>
            <a:off x="1300872" y="4670753"/>
            <a:ext cx="9590253"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3499084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6459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8734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8A37-081C-DF4C-93C2-A6D57561A6BA}"/>
              </a:ext>
            </a:extLst>
          </p:cNvPr>
          <p:cNvSpPr>
            <a:spLocks noGrp="1"/>
          </p:cNvSpPr>
          <p:nvPr>
            <p:ph type="title"/>
          </p:nvPr>
        </p:nvSpPr>
        <p:spPr/>
        <p:txBody>
          <a:bodyPr/>
          <a:lstStyle/>
          <a:p>
            <a:r>
              <a:rPr lang="en-US" dirty="0" smtClean="0"/>
              <a:t>Parts </a:t>
            </a:r>
            <a:r>
              <a:rPr lang="en-US" dirty="0"/>
              <a:t>of the Module</a:t>
            </a:r>
          </a:p>
        </p:txBody>
      </p:sp>
      <p:sp>
        <p:nvSpPr>
          <p:cNvPr id="6" name="Text Placeholder 5">
            <a:extLst>
              <a:ext uri="{FF2B5EF4-FFF2-40B4-BE49-F238E27FC236}">
                <a16:creationId xmlns:a16="http://schemas.microsoft.com/office/drawing/2014/main" id="{737B4B5E-055B-1244-AFC3-1891953D3212}"/>
              </a:ext>
            </a:extLst>
          </p:cNvPr>
          <p:cNvSpPr>
            <a:spLocks noGrp="1"/>
          </p:cNvSpPr>
          <p:nvPr>
            <p:ph type="body" sz="quarter" idx="12"/>
          </p:nvPr>
        </p:nvSpPr>
        <p:spPr>
          <a:xfrm>
            <a:off x="1338638" y="3353240"/>
            <a:ext cx="9590253" cy="2635025"/>
          </a:xfrm>
        </p:spPr>
        <p:txBody>
          <a:bodyPr/>
          <a:lstStyle/>
          <a:p>
            <a:r>
              <a:rPr lang="en-US" dirty="0" smtClean="0"/>
              <a:t>Part I</a:t>
            </a:r>
            <a:r>
              <a:rPr lang="en-US" dirty="0"/>
              <a:t>: Unpacking Visual Art and History/Social Science Integration</a:t>
            </a:r>
          </a:p>
          <a:p>
            <a:r>
              <a:rPr lang="en-US" dirty="0"/>
              <a:t>Grade 2 Unit - Cityscapes and Landscapes</a:t>
            </a:r>
          </a:p>
          <a:p>
            <a:r>
              <a:rPr lang="en-US" dirty="0"/>
              <a:t>Grade 3 Unit - Making Civic Monuments Personal</a:t>
            </a:r>
          </a:p>
          <a:p>
            <a:r>
              <a:rPr lang="en-US" dirty="0"/>
              <a:t>Grade 5 Unit - Native American Ledger Art</a:t>
            </a:r>
          </a:p>
          <a:p>
            <a:r>
              <a:rPr lang="en-US" dirty="0"/>
              <a:t>Grade 6 Unit - Creating a Memorial Inspired by </a:t>
            </a:r>
            <a:r>
              <a:rPr lang="en-US" dirty="0" smtClean="0"/>
              <a:t>Hatshepsut</a:t>
            </a:r>
            <a:endParaRPr lang="en-US" dirty="0"/>
          </a:p>
          <a:p>
            <a:r>
              <a:rPr lang="en-US" dirty="0"/>
              <a:t>Grade 8 Unit - Documenting Community</a:t>
            </a:r>
          </a:p>
          <a:p>
            <a:r>
              <a:rPr lang="en-US" dirty="0"/>
              <a:t>Grade 10 Unit - Through the Lens of Ai </a:t>
            </a:r>
            <a:r>
              <a:rPr lang="en-US" dirty="0" err="1"/>
              <a:t>Weiwei’s</a:t>
            </a:r>
            <a:r>
              <a:rPr lang="en-US" dirty="0"/>
              <a:t> Art</a:t>
            </a:r>
          </a:p>
          <a:p>
            <a:r>
              <a:rPr lang="en-US" dirty="0"/>
              <a:t/>
            </a:r>
            <a:br>
              <a:rPr lang="en-US" dirty="0"/>
            </a:br>
            <a:r>
              <a:rPr lang="en-US" dirty="0"/>
              <a:t/>
            </a:r>
            <a:br>
              <a:rPr lang="en-US" dirty="0"/>
            </a:br>
            <a:r>
              <a:rPr lang="en-US" dirty="0"/>
              <a:t/>
            </a:r>
            <a:br>
              <a:rPr lang="en-US" dirty="0"/>
            </a:br>
            <a:endParaRPr lang="en-US" dirty="0"/>
          </a:p>
        </p:txBody>
      </p:sp>
      <p:sp>
        <p:nvSpPr>
          <p:cNvPr id="8" name="Text Placeholder 7">
            <a:extLst>
              <a:ext uri="{FF2B5EF4-FFF2-40B4-BE49-F238E27FC236}">
                <a16:creationId xmlns:a16="http://schemas.microsoft.com/office/drawing/2014/main" id="{7B7750DC-84D5-A944-9D7D-D8BA5884736B}"/>
              </a:ext>
            </a:extLst>
          </p:cNvPr>
          <p:cNvSpPr>
            <a:spLocks noGrp="1"/>
          </p:cNvSpPr>
          <p:nvPr>
            <p:ph type="body" sz="quarter" idx="13"/>
          </p:nvPr>
        </p:nvSpPr>
        <p:spPr>
          <a:xfrm>
            <a:off x="1300874" y="1447799"/>
            <a:ext cx="9590253" cy="1771261"/>
          </a:xfrm>
        </p:spPr>
        <p:txBody>
          <a:bodyPr/>
          <a:lstStyle/>
          <a:p>
            <a:r>
              <a:rPr lang="en-US" sz="2500" b="0" dirty="0">
                <a:solidFill>
                  <a:schemeClr val="tx1"/>
                </a:solidFill>
              </a:rPr>
              <a:t>This module is divided into </a:t>
            </a:r>
            <a:r>
              <a:rPr lang="en-US" sz="2500" b="0" dirty="0" smtClean="0">
                <a:solidFill>
                  <a:schemeClr val="tx1"/>
                </a:solidFill>
              </a:rPr>
              <a:t>seven </a:t>
            </a:r>
            <a:r>
              <a:rPr lang="en-US" sz="2500" b="0" dirty="0">
                <a:solidFill>
                  <a:schemeClr val="tx1"/>
                </a:solidFill>
              </a:rPr>
              <a:t>parts. </a:t>
            </a:r>
            <a:r>
              <a:rPr lang="en-US" sz="2500" b="0" dirty="0" smtClean="0">
                <a:solidFill>
                  <a:schemeClr val="tx1"/>
                </a:solidFill>
              </a:rPr>
              <a:t>The first </a:t>
            </a:r>
            <a:r>
              <a:rPr lang="en-US" sz="2500" b="0" dirty="0">
                <a:solidFill>
                  <a:schemeClr val="tx1"/>
                </a:solidFill>
              </a:rPr>
              <a:t>part provides a model for integrating Visual Art and History/Social Science. The remaining six parts are models of grade-level aligned units integrating Visual Art and History Social Science.</a:t>
            </a:r>
            <a:endParaRPr lang="en-US" sz="2500" dirty="0">
              <a:solidFill>
                <a:schemeClr val="tx1"/>
              </a:solidFill>
            </a:endParaRPr>
          </a:p>
        </p:txBody>
      </p:sp>
    </p:spTree>
    <p:extLst>
      <p:ext uri="{BB962C8B-B14F-4D97-AF65-F5344CB8AC3E}">
        <p14:creationId xmlns:p14="http://schemas.microsoft.com/office/powerpoint/2010/main" val="367207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8A37-081C-DF4C-93C2-A6D57561A6BA}"/>
              </a:ext>
            </a:extLst>
          </p:cNvPr>
          <p:cNvSpPr>
            <a:spLocks noGrp="1"/>
          </p:cNvSpPr>
          <p:nvPr>
            <p:ph type="title"/>
          </p:nvPr>
        </p:nvSpPr>
        <p:spPr/>
        <p:txBody>
          <a:bodyPr/>
          <a:lstStyle/>
          <a:p>
            <a:r>
              <a:rPr lang="en-US" sz="3200" dirty="0"/>
              <a:t>Part </a:t>
            </a:r>
            <a:r>
              <a:rPr lang="en-US" sz="3200" dirty="0" smtClean="0"/>
              <a:t>I</a:t>
            </a:r>
            <a:r>
              <a:rPr lang="en-US" sz="3200" dirty="0"/>
              <a:t>: Unpacking Visual Art and History/Social Science Integration</a:t>
            </a:r>
          </a:p>
        </p:txBody>
      </p:sp>
      <p:sp>
        <p:nvSpPr>
          <p:cNvPr id="8" name="Text Placeholder 7">
            <a:extLst>
              <a:ext uri="{FF2B5EF4-FFF2-40B4-BE49-F238E27FC236}">
                <a16:creationId xmlns:a16="http://schemas.microsoft.com/office/drawing/2014/main" id="{7B7750DC-84D5-A944-9D7D-D8BA5884736B}"/>
              </a:ext>
            </a:extLst>
          </p:cNvPr>
          <p:cNvSpPr>
            <a:spLocks noGrp="1"/>
          </p:cNvSpPr>
          <p:nvPr>
            <p:ph type="body" sz="quarter" idx="13"/>
          </p:nvPr>
        </p:nvSpPr>
        <p:spPr>
          <a:xfrm>
            <a:off x="1242386" y="1640305"/>
            <a:ext cx="10259804" cy="587928"/>
          </a:xfrm>
        </p:spPr>
        <p:txBody>
          <a:bodyPr/>
          <a:lstStyle/>
          <a:p>
            <a:pPr marL="457200" indent="-457200">
              <a:buClr>
                <a:srgbClr val="FF0000"/>
              </a:buClr>
              <a:buFont typeface="Wingdings" pitchFamily="2" charset="2"/>
              <a:buChar char="§"/>
            </a:pPr>
            <a:r>
              <a:rPr lang="en-US" sz="2500" b="0" dirty="0">
                <a:solidFill>
                  <a:schemeClr val="tx1"/>
                </a:solidFill>
              </a:rPr>
              <a:t>The purpose of this </a:t>
            </a:r>
            <a:r>
              <a:rPr lang="en-US" sz="2500" b="0" dirty="0" smtClean="0">
                <a:solidFill>
                  <a:schemeClr val="tx1"/>
                </a:solidFill>
              </a:rPr>
              <a:t>part </a:t>
            </a:r>
            <a:r>
              <a:rPr lang="en-US" sz="2500" b="0" dirty="0">
                <a:solidFill>
                  <a:schemeClr val="tx1"/>
                </a:solidFill>
              </a:rPr>
              <a:t>is to define integration, provide a model of how to integrate Visual Art and History/Social Science, and provide resources for Visual Art and History/Social Science integration</a:t>
            </a:r>
            <a:r>
              <a:rPr lang="en-US" sz="2500" b="0" dirty="0" smtClean="0">
                <a:solidFill>
                  <a:schemeClr val="tx1"/>
                </a:solidFill>
              </a:rPr>
              <a:t>.</a:t>
            </a:r>
          </a:p>
          <a:p>
            <a:pPr marL="457200" indent="-457200">
              <a:buClr>
                <a:srgbClr val="FF0000"/>
              </a:buClr>
              <a:buFont typeface="Wingdings" pitchFamily="2" charset="2"/>
              <a:buChar char="§"/>
            </a:pPr>
            <a:r>
              <a:rPr lang="en-US" sz="2500" b="0" dirty="0" smtClean="0">
                <a:solidFill>
                  <a:schemeClr val="tx1"/>
                </a:solidFill>
              </a:rPr>
              <a:t>Handouts for this section include:</a:t>
            </a:r>
          </a:p>
          <a:p>
            <a:pPr marL="1143000" lvl="1" indent="-457200">
              <a:buClr>
                <a:srgbClr val="FF0000"/>
              </a:buClr>
              <a:buFont typeface="Wingdings" pitchFamily="2" charset="2"/>
              <a:buChar char="§"/>
            </a:pPr>
            <a:r>
              <a:rPr lang="en-US" sz="2500" dirty="0" smtClean="0"/>
              <a:t>Visual Art and History/Social Science Integration Resources Handout</a:t>
            </a:r>
          </a:p>
          <a:p>
            <a:pPr marL="1143000" lvl="1" indent="-457200">
              <a:buClr>
                <a:srgbClr val="FF0000"/>
              </a:buClr>
              <a:buFont typeface="Wingdings" pitchFamily="2" charset="2"/>
              <a:buChar char="§"/>
            </a:pPr>
            <a:r>
              <a:rPr lang="en-US" sz="2500" b="0" dirty="0" smtClean="0">
                <a:solidFill>
                  <a:schemeClr val="tx1"/>
                </a:solidFill>
              </a:rPr>
              <a:t>Tips for Teaching Visual Art Handout</a:t>
            </a:r>
          </a:p>
          <a:p>
            <a:pPr marL="1143000" lvl="1" indent="-457200">
              <a:buClr>
                <a:srgbClr val="FF0000"/>
              </a:buClr>
              <a:buFont typeface="Wingdings" pitchFamily="2" charset="2"/>
              <a:buChar char="§"/>
            </a:pPr>
            <a:r>
              <a:rPr lang="en-US" sz="2500" dirty="0" smtClean="0"/>
              <a:t>Talking to Students About Art Handout</a:t>
            </a:r>
            <a:endParaRPr lang="en-US" sz="2500" b="0" dirty="0">
              <a:solidFill>
                <a:schemeClr val="tx1"/>
              </a:solidFill>
            </a:endParaRPr>
          </a:p>
        </p:txBody>
      </p:sp>
    </p:spTree>
    <p:extLst>
      <p:ext uri="{BB962C8B-B14F-4D97-AF65-F5344CB8AC3E}">
        <p14:creationId xmlns:p14="http://schemas.microsoft.com/office/powerpoint/2010/main" val="1201031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8A37-081C-DF4C-93C2-A6D57561A6BA}"/>
              </a:ext>
            </a:extLst>
          </p:cNvPr>
          <p:cNvSpPr>
            <a:spLocks noGrp="1"/>
          </p:cNvSpPr>
          <p:nvPr>
            <p:ph type="title"/>
          </p:nvPr>
        </p:nvSpPr>
        <p:spPr/>
        <p:txBody>
          <a:bodyPr/>
          <a:lstStyle/>
          <a:p>
            <a:r>
              <a:rPr lang="en-US"/>
              <a:t>Model Units of Integration</a:t>
            </a:r>
          </a:p>
        </p:txBody>
      </p:sp>
      <p:sp>
        <p:nvSpPr>
          <p:cNvPr id="6" name="Text Placeholder 5">
            <a:extLst>
              <a:ext uri="{FF2B5EF4-FFF2-40B4-BE49-F238E27FC236}">
                <a16:creationId xmlns:a16="http://schemas.microsoft.com/office/drawing/2014/main" id="{737B4B5E-055B-1244-AFC3-1891953D3212}"/>
              </a:ext>
            </a:extLst>
          </p:cNvPr>
          <p:cNvSpPr>
            <a:spLocks noGrp="1"/>
          </p:cNvSpPr>
          <p:nvPr>
            <p:ph type="body" sz="quarter" idx="12"/>
          </p:nvPr>
        </p:nvSpPr>
        <p:spPr>
          <a:xfrm>
            <a:off x="1129358" y="3578166"/>
            <a:ext cx="9590253" cy="2635025"/>
          </a:xfrm>
        </p:spPr>
        <p:txBody>
          <a:bodyPr/>
          <a:lstStyle/>
          <a:p>
            <a:r>
              <a:rPr lang="en-US" dirty="0" smtClean="0"/>
              <a:t>Grade </a:t>
            </a:r>
            <a:r>
              <a:rPr lang="en-US" dirty="0"/>
              <a:t>2 Unit - Cityscapes and Landscapes</a:t>
            </a:r>
          </a:p>
          <a:p>
            <a:r>
              <a:rPr lang="en-US" dirty="0"/>
              <a:t>Grade 3 Unit - Making Civic Monuments Personal</a:t>
            </a:r>
          </a:p>
          <a:p>
            <a:r>
              <a:rPr lang="en-US" dirty="0"/>
              <a:t>Grade 5 Unit - Native American Ledger Art</a:t>
            </a:r>
          </a:p>
          <a:p>
            <a:r>
              <a:rPr lang="en-US" dirty="0"/>
              <a:t>Grade 6 Unit - Creating a Memorial Inspired by </a:t>
            </a:r>
            <a:r>
              <a:rPr lang="en-US" dirty="0" smtClean="0"/>
              <a:t>Hatshepsut</a:t>
            </a:r>
            <a:endParaRPr lang="en-US" dirty="0"/>
          </a:p>
          <a:p>
            <a:r>
              <a:rPr lang="en-US" dirty="0"/>
              <a:t>Grade 8 Unit - Documenting Community</a:t>
            </a:r>
          </a:p>
          <a:p>
            <a:r>
              <a:rPr lang="en-US" dirty="0"/>
              <a:t>Grade 10 Unit - Through the Lens of Ai </a:t>
            </a:r>
            <a:r>
              <a:rPr lang="en-US" dirty="0" err="1"/>
              <a:t>Weiwei’s</a:t>
            </a:r>
            <a:r>
              <a:rPr lang="en-US" dirty="0"/>
              <a:t> Art</a:t>
            </a:r>
          </a:p>
          <a:p>
            <a:r>
              <a:rPr lang="en-US" dirty="0"/>
              <a:t/>
            </a:r>
            <a:br>
              <a:rPr lang="en-US" dirty="0"/>
            </a:br>
            <a:r>
              <a:rPr lang="en-US" dirty="0"/>
              <a:t/>
            </a:r>
            <a:br>
              <a:rPr lang="en-US" dirty="0"/>
            </a:br>
            <a:r>
              <a:rPr lang="en-US" dirty="0"/>
              <a:t/>
            </a:r>
            <a:br>
              <a:rPr lang="en-US" dirty="0"/>
            </a:br>
            <a:endParaRPr lang="en-US" dirty="0"/>
          </a:p>
        </p:txBody>
      </p:sp>
      <p:sp>
        <p:nvSpPr>
          <p:cNvPr id="8" name="Text Placeholder 7">
            <a:extLst>
              <a:ext uri="{FF2B5EF4-FFF2-40B4-BE49-F238E27FC236}">
                <a16:creationId xmlns:a16="http://schemas.microsoft.com/office/drawing/2014/main" id="{7B7750DC-84D5-A944-9D7D-D8BA5884736B}"/>
              </a:ext>
            </a:extLst>
          </p:cNvPr>
          <p:cNvSpPr>
            <a:spLocks noGrp="1"/>
          </p:cNvSpPr>
          <p:nvPr>
            <p:ph type="body" sz="quarter" idx="13"/>
          </p:nvPr>
        </p:nvSpPr>
        <p:spPr>
          <a:xfrm>
            <a:off x="1129358" y="1525196"/>
            <a:ext cx="10393821" cy="587928"/>
          </a:xfrm>
        </p:spPr>
        <p:txBody>
          <a:bodyPr/>
          <a:lstStyle/>
          <a:p>
            <a:r>
              <a:rPr lang="en-US" sz="2500" b="0" dirty="0" smtClean="0">
                <a:solidFill>
                  <a:schemeClr val="tx1"/>
                </a:solidFill>
              </a:rPr>
              <a:t>The next six parts of Module 24 are models of grade-level aligned units integrating Visual Art and History/Social Science. Each </a:t>
            </a:r>
            <a:r>
              <a:rPr lang="en-US" sz="2500" b="0" dirty="0">
                <a:solidFill>
                  <a:schemeClr val="tx1"/>
                </a:solidFill>
              </a:rPr>
              <a:t>unit </a:t>
            </a:r>
            <a:r>
              <a:rPr lang="en-US" sz="2500" b="0" dirty="0" smtClean="0">
                <a:solidFill>
                  <a:schemeClr val="tx1"/>
                </a:solidFill>
              </a:rPr>
              <a:t>includes a unit overview handout, a unit presentation slide deck, key questions unpacking each subject, skill building activities, </a:t>
            </a:r>
            <a:r>
              <a:rPr lang="en-US" sz="2500" b="0" dirty="0">
                <a:solidFill>
                  <a:schemeClr val="tx1"/>
                </a:solidFill>
              </a:rPr>
              <a:t>and </a:t>
            </a:r>
            <a:r>
              <a:rPr lang="en-US" sz="2500" b="0" dirty="0" smtClean="0">
                <a:solidFill>
                  <a:schemeClr val="tx1"/>
                </a:solidFill>
              </a:rPr>
              <a:t>unit assessments. While </a:t>
            </a:r>
            <a:r>
              <a:rPr lang="en-US" sz="2500" b="0" dirty="0">
                <a:solidFill>
                  <a:schemeClr val="tx1"/>
                </a:solidFill>
              </a:rPr>
              <a:t>the units are organized by grade level, most can be modified to fit any grade level.</a:t>
            </a:r>
          </a:p>
        </p:txBody>
      </p:sp>
    </p:spTree>
    <p:extLst>
      <p:ext uri="{BB962C8B-B14F-4D97-AF65-F5344CB8AC3E}">
        <p14:creationId xmlns:p14="http://schemas.microsoft.com/office/powerpoint/2010/main" val="113797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E66E-321D-2249-8014-0665340958B9}"/>
              </a:ext>
            </a:extLst>
          </p:cNvPr>
          <p:cNvSpPr>
            <a:spLocks noGrp="1"/>
          </p:cNvSpPr>
          <p:nvPr>
            <p:ph type="title"/>
          </p:nvPr>
        </p:nvSpPr>
        <p:spPr/>
        <p:txBody>
          <a:bodyPr/>
          <a:lstStyle/>
          <a:p>
            <a:r>
              <a:rPr lang="en-US" dirty="0"/>
              <a:t>Content Outlines</a:t>
            </a:r>
          </a:p>
        </p:txBody>
      </p:sp>
      <p:sp>
        <p:nvSpPr>
          <p:cNvPr id="6" name="Text Placeholder 3">
            <a:extLst>
              <a:ext uri="{FF2B5EF4-FFF2-40B4-BE49-F238E27FC236}">
                <a16:creationId xmlns:a16="http://schemas.microsoft.com/office/drawing/2014/main" id="{4D54B7E7-9927-3C4A-ACED-2D9EC6825738}"/>
              </a:ext>
            </a:extLst>
          </p:cNvPr>
          <p:cNvSpPr txBox="1">
            <a:spLocks/>
          </p:cNvSpPr>
          <p:nvPr/>
        </p:nvSpPr>
        <p:spPr>
          <a:xfrm>
            <a:off x="6972298" y="1320521"/>
            <a:ext cx="3429001" cy="2590800"/>
          </a:xfrm>
          <a:prstGeom prst="rect">
            <a:avLst/>
          </a:prstGeom>
        </p:spPr>
        <p:txBody>
          <a:bodyPr vert="horz"/>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0090"/>
                </a:solidFill>
                <a:latin typeface="Calibri"/>
                <a:ea typeface="+mn-ea"/>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Content Outlines detail specific objectives and activities of each section.</a:t>
            </a:r>
          </a:p>
        </p:txBody>
      </p:sp>
      <p:sp>
        <p:nvSpPr>
          <p:cNvPr id="7" name="Text Placeholder 4">
            <a:extLst>
              <a:ext uri="{FF2B5EF4-FFF2-40B4-BE49-F238E27FC236}">
                <a16:creationId xmlns:a16="http://schemas.microsoft.com/office/drawing/2014/main" id="{3DF8B7BF-0B5B-FE48-929E-C564339A6833}"/>
              </a:ext>
            </a:extLst>
          </p:cNvPr>
          <p:cNvSpPr txBox="1">
            <a:spLocks/>
          </p:cNvSpPr>
          <p:nvPr/>
        </p:nvSpPr>
        <p:spPr>
          <a:xfrm>
            <a:off x="6972297" y="4267200"/>
            <a:ext cx="3429001" cy="1600200"/>
          </a:xfrm>
          <a:prstGeom prst="rect">
            <a:avLst/>
          </a:prstGeom>
        </p:spPr>
        <p:txBody>
          <a:bodyPr vert="horz"/>
          <a:lstStyle>
            <a:lvl1pPr marL="342900" indent="-342900" algn="l" defTabSz="914400" rtl="0" eaLnBrk="1" latinLnBrk="0" hangingPunct="1">
              <a:lnSpc>
                <a:spcPct val="90000"/>
              </a:lnSpc>
              <a:spcBef>
                <a:spcPts val="1000"/>
              </a:spcBef>
              <a:buClr>
                <a:srgbClr val="FF0000"/>
              </a:buClr>
              <a:buSzPct val="100000"/>
              <a:buFont typeface="Wingdings" charset="2"/>
              <a:buChar char="§"/>
              <a:defRPr sz="2500" kern="1200">
                <a:solidFill>
                  <a:schemeClr val="tx1"/>
                </a:solidFill>
                <a:latin typeface="Calibri"/>
                <a:ea typeface="+mn-ea"/>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charset="2"/>
              <a:buNone/>
            </a:pPr>
            <a:r>
              <a:rPr lang="en-US" dirty="0"/>
              <a:t>The Content Outlines for each part are located under </a:t>
            </a:r>
            <a:r>
              <a:rPr lang="en-US" dirty="0">
                <a:solidFill>
                  <a:srgbClr val="FF0000"/>
                </a:solidFill>
              </a:rPr>
              <a:t>Downloads</a:t>
            </a:r>
            <a:r>
              <a:rPr lang="en-US" dirty="0"/>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911" y="1091681"/>
            <a:ext cx="4324175" cy="5595991"/>
          </a:xfrm>
          <a:prstGeom prst="rect">
            <a:avLst/>
          </a:prstGeom>
          <a:ln>
            <a:solidFill>
              <a:schemeClr val="tx1"/>
            </a:solidFill>
          </a:ln>
          <a:effectLst>
            <a:outerShdw blurRad="50800" dist="38100" dir="2700000" sx="101000" sy="101000" algn="tl" rotWithShape="0">
              <a:prstClr val="black">
                <a:alpha val="40000"/>
              </a:prstClr>
            </a:outerShdw>
          </a:effectLst>
        </p:spPr>
      </p:pic>
    </p:spTree>
    <p:extLst>
      <p:ext uri="{BB962C8B-B14F-4D97-AF65-F5344CB8AC3E}">
        <p14:creationId xmlns:p14="http://schemas.microsoft.com/office/powerpoint/2010/main" val="2641384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E66E-321D-2249-8014-0665340958B9}"/>
              </a:ext>
            </a:extLst>
          </p:cNvPr>
          <p:cNvSpPr>
            <a:spLocks noGrp="1"/>
          </p:cNvSpPr>
          <p:nvPr>
            <p:ph type="title"/>
          </p:nvPr>
        </p:nvSpPr>
        <p:spPr/>
        <p:txBody>
          <a:bodyPr/>
          <a:lstStyle/>
          <a:p>
            <a:r>
              <a:rPr lang="en-US" dirty="0" smtClean="0"/>
              <a:t>Unit Presentation</a:t>
            </a:r>
            <a:endParaRPr lang="en-US" dirty="0"/>
          </a:p>
        </p:txBody>
      </p:sp>
      <p:sp>
        <p:nvSpPr>
          <p:cNvPr id="6" name="Text Placeholder 3">
            <a:extLst>
              <a:ext uri="{FF2B5EF4-FFF2-40B4-BE49-F238E27FC236}">
                <a16:creationId xmlns:a16="http://schemas.microsoft.com/office/drawing/2014/main" id="{4D54B7E7-9927-3C4A-ACED-2D9EC6825738}"/>
              </a:ext>
            </a:extLst>
          </p:cNvPr>
          <p:cNvSpPr txBox="1">
            <a:spLocks/>
          </p:cNvSpPr>
          <p:nvPr/>
        </p:nvSpPr>
        <p:spPr>
          <a:xfrm>
            <a:off x="6972298" y="1320521"/>
            <a:ext cx="4439042" cy="3139512"/>
          </a:xfrm>
          <a:prstGeom prst="rect">
            <a:avLst/>
          </a:prstGeom>
        </p:spPr>
        <p:txBody>
          <a:bodyPr vert="horz"/>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0090"/>
                </a:solidFill>
                <a:latin typeface="Calibri"/>
                <a:ea typeface="+mn-ea"/>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Each standards-aligned unit has a Unit Presentation. This is a PowerPoint slide deck that walks educators through each nuanced piece of the unit. </a:t>
            </a:r>
            <a:endParaRPr lang="en-US" dirty="0"/>
          </a:p>
        </p:txBody>
      </p:sp>
      <p:sp>
        <p:nvSpPr>
          <p:cNvPr id="7" name="Text Placeholder 4">
            <a:extLst>
              <a:ext uri="{FF2B5EF4-FFF2-40B4-BE49-F238E27FC236}">
                <a16:creationId xmlns:a16="http://schemas.microsoft.com/office/drawing/2014/main" id="{3DF8B7BF-0B5B-FE48-929E-C564339A6833}"/>
              </a:ext>
            </a:extLst>
          </p:cNvPr>
          <p:cNvSpPr txBox="1">
            <a:spLocks/>
          </p:cNvSpPr>
          <p:nvPr/>
        </p:nvSpPr>
        <p:spPr>
          <a:xfrm>
            <a:off x="6972298" y="5067300"/>
            <a:ext cx="4062847" cy="1600200"/>
          </a:xfrm>
          <a:prstGeom prst="rect">
            <a:avLst/>
          </a:prstGeom>
        </p:spPr>
        <p:txBody>
          <a:bodyPr vert="horz"/>
          <a:lstStyle>
            <a:lvl1pPr marL="342900" indent="-342900" algn="l" defTabSz="914400" rtl="0" eaLnBrk="1" latinLnBrk="0" hangingPunct="1">
              <a:lnSpc>
                <a:spcPct val="90000"/>
              </a:lnSpc>
              <a:spcBef>
                <a:spcPts val="1000"/>
              </a:spcBef>
              <a:buClr>
                <a:srgbClr val="FF0000"/>
              </a:buClr>
              <a:buSzPct val="100000"/>
              <a:buFont typeface="Wingdings" charset="2"/>
              <a:buChar char="§"/>
              <a:defRPr sz="2500" kern="1200">
                <a:solidFill>
                  <a:schemeClr val="tx1"/>
                </a:solidFill>
                <a:latin typeface="Calibri"/>
                <a:ea typeface="+mn-ea"/>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charset="2"/>
              <a:buNone/>
            </a:pPr>
            <a:r>
              <a:rPr lang="en-US" dirty="0"/>
              <a:t>The </a:t>
            </a:r>
            <a:r>
              <a:rPr lang="en-US" dirty="0" smtClean="0"/>
              <a:t>Unit Presentations for </a:t>
            </a:r>
            <a:r>
              <a:rPr lang="en-US" dirty="0"/>
              <a:t>each </a:t>
            </a:r>
            <a:r>
              <a:rPr lang="en-US" dirty="0" smtClean="0"/>
              <a:t>unit </a:t>
            </a:r>
            <a:r>
              <a:rPr lang="en-US" dirty="0"/>
              <a:t>are located under </a:t>
            </a:r>
            <a:r>
              <a:rPr lang="en-US" dirty="0">
                <a:solidFill>
                  <a:srgbClr val="FF0000"/>
                </a:solidFill>
              </a:rPr>
              <a:t>Downloads</a:t>
            </a:r>
            <a:r>
              <a:rPr lang="en-US" dirty="0"/>
              <a:t>.</a:t>
            </a:r>
          </a:p>
        </p:txBody>
      </p:sp>
      <p:pic>
        <p:nvPicPr>
          <p:cNvPr id="3" name="Picture 2"/>
          <p:cNvPicPr>
            <a:picLocks noChangeAspect="1"/>
          </p:cNvPicPr>
          <p:nvPr/>
        </p:nvPicPr>
        <p:blipFill>
          <a:blip r:embed="rId2"/>
          <a:stretch>
            <a:fillRect/>
          </a:stretch>
        </p:blipFill>
        <p:spPr>
          <a:xfrm>
            <a:off x="522019" y="1911928"/>
            <a:ext cx="6013429" cy="3367520"/>
          </a:xfrm>
          <a:prstGeom prst="rect">
            <a:avLst/>
          </a:prstGeom>
          <a:ln>
            <a:solidFill>
              <a:schemeClr val="tx1"/>
            </a:solidFill>
          </a:ln>
          <a:effectLst>
            <a:outerShdw blurRad="50800" dist="38100" dir="2700000" sx="101000" sy="101000" algn="tl" rotWithShape="0">
              <a:prstClr val="black">
                <a:alpha val="40000"/>
              </a:prstClr>
            </a:outerShdw>
          </a:effectLst>
        </p:spPr>
      </p:pic>
    </p:spTree>
    <p:extLst>
      <p:ext uri="{BB962C8B-B14F-4D97-AF65-F5344CB8AC3E}">
        <p14:creationId xmlns:p14="http://schemas.microsoft.com/office/powerpoint/2010/main" val="4195811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E66E-321D-2249-8014-0665340958B9}"/>
              </a:ext>
            </a:extLst>
          </p:cNvPr>
          <p:cNvSpPr>
            <a:spLocks noGrp="1"/>
          </p:cNvSpPr>
          <p:nvPr>
            <p:ph type="title"/>
          </p:nvPr>
        </p:nvSpPr>
        <p:spPr/>
        <p:txBody>
          <a:bodyPr/>
          <a:lstStyle/>
          <a:p>
            <a:r>
              <a:rPr lang="en-US" dirty="0" smtClean="0"/>
              <a:t>Handouts</a:t>
            </a:r>
            <a:endParaRPr lang="en-US" dirty="0"/>
          </a:p>
        </p:txBody>
      </p:sp>
      <p:sp>
        <p:nvSpPr>
          <p:cNvPr id="6" name="Text Placeholder 3">
            <a:extLst>
              <a:ext uri="{FF2B5EF4-FFF2-40B4-BE49-F238E27FC236}">
                <a16:creationId xmlns:a16="http://schemas.microsoft.com/office/drawing/2014/main" id="{4D54B7E7-9927-3C4A-ACED-2D9EC6825738}"/>
              </a:ext>
            </a:extLst>
          </p:cNvPr>
          <p:cNvSpPr txBox="1">
            <a:spLocks/>
          </p:cNvSpPr>
          <p:nvPr/>
        </p:nvSpPr>
        <p:spPr>
          <a:xfrm>
            <a:off x="6972298" y="1320521"/>
            <a:ext cx="4364396" cy="2590800"/>
          </a:xfrm>
          <a:prstGeom prst="rect">
            <a:avLst/>
          </a:prstGeom>
        </p:spPr>
        <p:txBody>
          <a:bodyPr vert="horz"/>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0090"/>
                </a:solidFill>
                <a:latin typeface="Calibri"/>
                <a:ea typeface="+mn-ea"/>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Each standards-aligned unit has a </a:t>
            </a:r>
            <a:r>
              <a:rPr lang="en-US" dirty="0" smtClean="0"/>
              <a:t>Handout Packet. The Handout Packet includes a unit Guidance Overview, unit rubric, and other support materials. </a:t>
            </a:r>
            <a:endParaRPr lang="en-US" dirty="0"/>
          </a:p>
        </p:txBody>
      </p:sp>
      <p:sp>
        <p:nvSpPr>
          <p:cNvPr id="7" name="Text Placeholder 4">
            <a:extLst>
              <a:ext uri="{FF2B5EF4-FFF2-40B4-BE49-F238E27FC236}">
                <a16:creationId xmlns:a16="http://schemas.microsoft.com/office/drawing/2014/main" id="{3DF8B7BF-0B5B-FE48-929E-C564339A6833}"/>
              </a:ext>
            </a:extLst>
          </p:cNvPr>
          <p:cNvSpPr txBox="1">
            <a:spLocks/>
          </p:cNvSpPr>
          <p:nvPr/>
        </p:nvSpPr>
        <p:spPr>
          <a:xfrm>
            <a:off x="6972298" y="4813041"/>
            <a:ext cx="3429001" cy="1600200"/>
          </a:xfrm>
          <a:prstGeom prst="rect">
            <a:avLst/>
          </a:prstGeom>
        </p:spPr>
        <p:txBody>
          <a:bodyPr vert="horz"/>
          <a:lstStyle>
            <a:lvl1pPr marL="342900" indent="-342900" algn="l" defTabSz="914400" rtl="0" eaLnBrk="1" latinLnBrk="0" hangingPunct="1">
              <a:lnSpc>
                <a:spcPct val="90000"/>
              </a:lnSpc>
              <a:spcBef>
                <a:spcPts val="1000"/>
              </a:spcBef>
              <a:buClr>
                <a:srgbClr val="FF0000"/>
              </a:buClr>
              <a:buSzPct val="100000"/>
              <a:buFont typeface="Wingdings" charset="2"/>
              <a:buChar char="§"/>
              <a:defRPr sz="2500" kern="1200">
                <a:solidFill>
                  <a:schemeClr val="tx1"/>
                </a:solidFill>
                <a:latin typeface="Calibri"/>
                <a:ea typeface="+mn-ea"/>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charset="2"/>
              <a:buNone/>
            </a:pPr>
            <a:r>
              <a:rPr lang="en-US" dirty="0"/>
              <a:t>The </a:t>
            </a:r>
            <a:r>
              <a:rPr lang="en-US" dirty="0" smtClean="0"/>
              <a:t>Handout Packets for </a:t>
            </a:r>
            <a:r>
              <a:rPr lang="en-US" dirty="0"/>
              <a:t>each </a:t>
            </a:r>
            <a:r>
              <a:rPr lang="en-US" dirty="0" smtClean="0"/>
              <a:t>unit </a:t>
            </a:r>
            <a:r>
              <a:rPr lang="en-US" dirty="0"/>
              <a:t>are located under </a:t>
            </a:r>
            <a:r>
              <a:rPr lang="en-US" dirty="0">
                <a:solidFill>
                  <a:srgbClr val="FF0000"/>
                </a:solidFill>
              </a:rPr>
              <a:t>Downloads</a:t>
            </a:r>
            <a:r>
              <a:rPr lang="en-US" dirty="0"/>
              <a: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5655" y="1770161"/>
            <a:ext cx="3674336" cy="4755023"/>
          </a:xfrm>
          <a:prstGeom prst="rect">
            <a:avLst/>
          </a:prstGeom>
          <a:ln>
            <a:solidFill>
              <a:schemeClr val="tx1"/>
            </a:solidFill>
          </a:ln>
          <a:effectLst>
            <a:outerShdw blurRad="50800" dist="38100" dir="2700000" sx="101000" sy="101000" algn="tl" rotWithShape="0">
              <a:prstClr val="black">
                <a:alpha val="40000"/>
              </a:prstClr>
            </a:outerShdw>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521" y="1238317"/>
            <a:ext cx="3674179" cy="4755023"/>
          </a:xfrm>
          <a:prstGeom prst="rect">
            <a:avLst/>
          </a:prstGeom>
          <a:ln>
            <a:solidFill>
              <a:schemeClr val="tx1"/>
            </a:solidFill>
          </a:ln>
          <a:effectLst>
            <a:outerShdw blurRad="50800" dist="38100" dir="2700000" sx="101000" sy="101000" algn="tl" rotWithShape="0">
              <a:prstClr val="black">
                <a:alpha val="40000"/>
              </a:prstClr>
            </a:outerShdw>
          </a:effectLst>
        </p:spPr>
      </p:pic>
    </p:spTree>
    <p:extLst>
      <p:ext uri="{BB962C8B-B14F-4D97-AF65-F5344CB8AC3E}">
        <p14:creationId xmlns:p14="http://schemas.microsoft.com/office/powerpoint/2010/main" val="55944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B1672DEB-08DF-CB40-BE8A-15C37C9AB1AE}"/>
              </a:ext>
            </a:extLst>
          </p:cNvPr>
          <p:cNvSpPr txBox="1">
            <a:spLocks/>
          </p:cNvSpPr>
          <p:nvPr/>
        </p:nvSpPr>
        <p:spPr>
          <a:xfrm>
            <a:off x="683394" y="3429000"/>
            <a:ext cx="10818795" cy="796491"/>
          </a:xfrm>
          <a:prstGeom prst="rect">
            <a:avLst/>
          </a:prstGeom>
        </p:spPr>
        <p:txBody>
          <a:bodyPr vert="horz"/>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0090"/>
                </a:solidFill>
                <a:latin typeface="Calibri"/>
                <a:ea typeface="+mn-ea"/>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Closing Slide</a:t>
            </a:r>
          </a:p>
        </p:txBody>
      </p:sp>
    </p:spTree>
    <p:extLst>
      <p:ext uri="{BB962C8B-B14F-4D97-AF65-F5344CB8AC3E}">
        <p14:creationId xmlns:p14="http://schemas.microsoft.com/office/powerpoint/2010/main" val="2052393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8A37-081C-DF4C-93C2-A6D57561A6BA}"/>
              </a:ext>
            </a:extLst>
          </p:cNvPr>
          <p:cNvSpPr>
            <a:spLocks noGrp="1"/>
          </p:cNvSpPr>
          <p:nvPr>
            <p:ph type="title"/>
          </p:nvPr>
        </p:nvSpPr>
        <p:spPr/>
        <p:txBody>
          <a:bodyPr/>
          <a:lstStyle/>
          <a:p>
            <a:r>
              <a:rPr lang="en-US" dirty="0" smtClean="0"/>
              <a:t>Welcome</a:t>
            </a:r>
            <a:endParaRPr lang="en-US" dirty="0"/>
          </a:p>
        </p:txBody>
      </p:sp>
      <p:sp>
        <p:nvSpPr>
          <p:cNvPr id="3" name="Text Placeholder 2">
            <a:extLst>
              <a:ext uri="{FF2B5EF4-FFF2-40B4-BE49-F238E27FC236}">
                <a16:creationId xmlns:a16="http://schemas.microsoft.com/office/drawing/2014/main" id="{7A453191-3B4A-E54D-902E-A7F3EFE0327A}"/>
              </a:ext>
            </a:extLst>
          </p:cNvPr>
          <p:cNvSpPr>
            <a:spLocks noGrp="1"/>
          </p:cNvSpPr>
          <p:nvPr>
            <p:ph type="body" sz="quarter" idx="12"/>
          </p:nvPr>
        </p:nvSpPr>
        <p:spPr>
          <a:xfrm>
            <a:off x="1300872" y="2725147"/>
            <a:ext cx="10207188" cy="2635025"/>
          </a:xfrm>
        </p:spPr>
        <p:txBody>
          <a:bodyPr/>
          <a:lstStyle/>
          <a:p>
            <a:r>
              <a:rPr lang="en-US" dirty="0" smtClean="0"/>
              <a:t>Designed </a:t>
            </a:r>
            <a:r>
              <a:rPr lang="en-US" dirty="0"/>
              <a:t>to enhance both the quality of Visual Arts and History/Social Science learning, this module provides a model for integrating Visual Arts and History Social Science, and provides six integrated units that meet the rigor of Visual Art and History/Social Science standards. </a:t>
            </a:r>
          </a:p>
        </p:txBody>
      </p:sp>
      <p:sp>
        <p:nvSpPr>
          <p:cNvPr id="4" name="Text Placeholder 3">
            <a:extLst>
              <a:ext uri="{FF2B5EF4-FFF2-40B4-BE49-F238E27FC236}">
                <a16:creationId xmlns:a16="http://schemas.microsoft.com/office/drawing/2014/main" id="{7D18BDED-523C-F448-AC55-7B3ED714DA6F}"/>
              </a:ext>
            </a:extLst>
          </p:cNvPr>
          <p:cNvSpPr>
            <a:spLocks noGrp="1"/>
          </p:cNvSpPr>
          <p:nvPr>
            <p:ph type="body" sz="quarter" idx="13"/>
          </p:nvPr>
        </p:nvSpPr>
        <p:spPr/>
        <p:txBody>
          <a:bodyPr/>
          <a:lstStyle/>
          <a:p>
            <a:r>
              <a:rPr lang="en-US" dirty="0"/>
              <a:t>Welcome to Module 24: Integrating </a:t>
            </a:r>
            <a:r>
              <a:rPr lang="en-US" dirty="0" smtClean="0"/>
              <a:t>History/Social Science and </a:t>
            </a:r>
            <a:r>
              <a:rPr lang="en-US" dirty="0"/>
              <a:t>Visual Arts</a:t>
            </a:r>
          </a:p>
        </p:txBody>
      </p:sp>
    </p:spTree>
    <p:extLst>
      <p:ext uri="{BB962C8B-B14F-4D97-AF65-F5344CB8AC3E}">
        <p14:creationId xmlns:p14="http://schemas.microsoft.com/office/powerpoint/2010/main" val="3564665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8A37-081C-DF4C-93C2-A6D57561A6BA}"/>
              </a:ext>
            </a:extLst>
          </p:cNvPr>
          <p:cNvSpPr>
            <a:spLocks noGrp="1"/>
          </p:cNvSpPr>
          <p:nvPr>
            <p:ph type="title"/>
          </p:nvPr>
        </p:nvSpPr>
        <p:spPr/>
        <p:txBody>
          <a:bodyPr/>
          <a:lstStyle/>
          <a:p>
            <a:r>
              <a:rPr lang="en-US" dirty="0" smtClean="0"/>
              <a:t>Module Outcomes</a:t>
            </a:r>
            <a:endParaRPr lang="en-US" dirty="0"/>
          </a:p>
        </p:txBody>
      </p:sp>
      <p:sp>
        <p:nvSpPr>
          <p:cNvPr id="4" name="Text Placeholder 3">
            <a:extLst>
              <a:ext uri="{FF2B5EF4-FFF2-40B4-BE49-F238E27FC236}">
                <a16:creationId xmlns:a16="http://schemas.microsoft.com/office/drawing/2014/main" id="{7D18BDED-523C-F448-AC55-7B3ED714DA6F}"/>
              </a:ext>
            </a:extLst>
          </p:cNvPr>
          <p:cNvSpPr>
            <a:spLocks noGrp="1"/>
          </p:cNvSpPr>
          <p:nvPr>
            <p:ph type="body" sz="quarter" idx="13"/>
          </p:nvPr>
        </p:nvSpPr>
        <p:spPr>
          <a:xfrm>
            <a:off x="1300874" y="1597090"/>
            <a:ext cx="9590253" cy="587928"/>
          </a:xfrm>
        </p:spPr>
        <p:txBody>
          <a:bodyPr/>
          <a:lstStyle/>
          <a:p>
            <a:r>
              <a:rPr lang="en-US" dirty="0" smtClean="0"/>
              <a:t>The primary outcome for Module 24 is to encourage Visual Art educators, History Social/Science educators, general classroom educators, administrators, and professional development facilitators to integrate History/Social Science, and by extension other academic subjects, through the creation of six Visual Art and History/Social Science integrated units of study. </a:t>
            </a:r>
            <a:endParaRPr lang="en-US" dirty="0"/>
          </a:p>
        </p:txBody>
      </p:sp>
    </p:spTree>
    <p:extLst>
      <p:ext uri="{BB962C8B-B14F-4D97-AF65-F5344CB8AC3E}">
        <p14:creationId xmlns:p14="http://schemas.microsoft.com/office/powerpoint/2010/main" val="2106174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48087-2653-3E4F-B816-DC291A82E073}"/>
              </a:ext>
            </a:extLst>
          </p:cNvPr>
          <p:cNvSpPr>
            <a:spLocks noGrp="1"/>
          </p:cNvSpPr>
          <p:nvPr>
            <p:ph type="title"/>
          </p:nvPr>
        </p:nvSpPr>
        <p:spPr/>
        <p:txBody>
          <a:bodyPr/>
          <a:lstStyle/>
          <a:p>
            <a:r>
              <a:rPr lang="en-US" sz="3600" dirty="0"/>
              <a:t>A Teaching Partnership: Visual Art and History/Social Science </a:t>
            </a:r>
          </a:p>
        </p:txBody>
      </p:sp>
      <p:sp>
        <p:nvSpPr>
          <p:cNvPr id="3" name="Text Placeholder 2">
            <a:extLst>
              <a:ext uri="{FF2B5EF4-FFF2-40B4-BE49-F238E27FC236}">
                <a16:creationId xmlns:a16="http://schemas.microsoft.com/office/drawing/2014/main" id="{117AA7D8-2082-4348-9344-3AC274A6298A}"/>
              </a:ext>
            </a:extLst>
          </p:cNvPr>
          <p:cNvSpPr>
            <a:spLocks noGrp="1"/>
          </p:cNvSpPr>
          <p:nvPr>
            <p:ph type="body" sz="quarter" idx="12"/>
          </p:nvPr>
        </p:nvSpPr>
        <p:spPr>
          <a:xfrm>
            <a:off x="948155" y="1747303"/>
            <a:ext cx="10578098" cy="2635025"/>
          </a:xfrm>
        </p:spPr>
        <p:txBody>
          <a:bodyPr/>
          <a:lstStyle/>
          <a:p>
            <a:endParaRPr lang="en-US" i="1" dirty="0"/>
          </a:p>
          <a:p>
            <a:r>
              <a:rPr lang="en-US" dirty="0"/>
              <a:t>History should not serve as a mere background to a work of art –  “something which is essentially absent from the work of art and its production, but which occasionally makes an appearance” – but “Artists respond to the values and ideas of the artistic community, which in turn are altered by change in the general values and ideas of society, which in turn are determined by historical conditions.”</a:t>
            </a:r>
          </a:p>
          <a:p>
            <a:pPr algn="r"/>
            <a:r>
              <a:rPr lang="en-US" dirty="0"/>
              <a:t>–  </a:t>
            </a:r>
            <a:r>
              <a:rPr lang="en-US" b="1" dirty="0" err="1"/>
              <a:t>T.J.Clark</a:t>
            </a:r>
            <a:r>
              <a:rPr lang="en-US" b="1" dirty="0"/>
              <a:t>, Art Historian</a:t>
            </a:r>
          </a:p>
          <a:p>
            <a:endParaRPr lang="en-US" i="1" dirty="0"/>
          </a:p>
          <a:p>
            <a:endParaRPr lang="en-US" dirty="0"/>
          </a:p>
        </p:txBody>
      </p:sp>
      <p:sp>
        <p:nvSpPr>
          <p:cNvPr id="4" name="Text Placeholder 3">
            <a:extLst>
              <a:ext uri="{FF2B5EF4-FFF2-40B4-BE49-F238E27FC236}">
                <a16:creationId xmlns:a16="http://schemas.microsoft.com/office/drawing/2014/main" id="{5AD114C2-7C93-6245-9DCD-B47CBAFDD500}"/>
              </a:ext>
            </a:extLst>
          </p:cNvPr>
          <p:cNvSpPr>
            <a:spLocks noGrp="1"/>
          </p:cNvSpPr>
          <p:nvPr>
            <p:ph type="body" sz="quarter" idx="13"/>
          </p:nvPr>
        </p:nvSpPr>
        <p:spPr>
          <a:xfrm>
            <a:off x="697832" y="1159375"/>
            <a:ext cx="10828421" cy="587928"/>
          </a:xfrm>
        </p:spPr>
        <p:txBody>
          <a:bodyPr/>
          <a:lstStyle/>
          <a:p>
            <a:r>
              <a:rPr lang="en-US"/>
              <a:t>It’s a Great Fit Because….</a:t>
            </a:r>
          </a:p>
        </p:txBody>
      </p:sp>
    </p:spTree>
    <p:extLst>
      <p:ext uri="{BB962C8B-B14F-4D97-AF65-F5344CB8AC3E}">
        <p14:creationId xmlns:p14="http://schemas.microsoft.com/office/powerpoint/2010/main" val="1811320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19408FC2-96BA-EC4C-BA1C-D87FD298C75D}"/>
              </a:ext>
            </a:extLst>
          </p:cNvPr>
          <p:cNvSpPr txBox="1">
            <a:spLocks/>
          </p:cNvSpPr>
          <p:nvPr/>
        </p:nvSpPr>
        <p:spPr>
          <a:xfrm>
            <a:off x="863933" y="1084513"/>
            <a:ext cx="10539663" cy="2541333"/>
          </a:xfrm>
          <a:prstGeom prst="rect">
            <a:avLst/>
          </a:prstGeom>
        </p:spPr>
        <p:txBody>
          <a:bodyPr vert="horz"/>
          <a:lstStyle>
            <a:lvl1pPr marL="0" indent="0" algn="l" defTabSz="914400" rtl="0" eaLnBrk="1" latinLnBrk="0" hangingPunct="1">
              <a:lnSpc>
                <a:spcPct val="90000"/>
              </a:lnSpc>
              <a:spcBef>
                <a:spcPts val="0"/>
              </a:spcBef>
              <a:buFontTx/>
              <a:buNone/>
              <a:defRPr sz="2500" kern="1200">
                <a:solidFill>
                  <a:schemeClr val="tx1"/>
                </a:solidFill>
                <a:latin typeface="Calibri"/>
                <a:ea typeface="+mn-ea"/>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i="1"/>
          </a:p>
          <a:p>
            <a:endParaRPr lang="en-US" i="1"/>
          </a:p>
          <a:p>
            <a:r>
              <a:rPr lang="en-US"/>
              <a:t>“A piece of art can provide a window into a historical time period for students.”  </a:t>
            </a:r>
          </a:p>
          <a:p>
            <a:pPr algn="r"/>
            <a:r>
              <a:rPr lang="en-US" i="1"/>
              <a:t>- </a:t>
            </a:r>
            <a:r>
              <a:rPr lang="en-US" b="1"/>
              <a:t>Ron </a:t>
            </a:r>
            <a:r>
              <a:rPr lang="en-US" b="1" err="1"/>
              <a:t>Litz</a:t>
            </a:r>
            <a:r>
              <a:rPr lang="en-US" b="1"/>
              <a:t>, How to Use Art to Teach History </a:t>
            </a:r>
          </a:p>
          <a:p>
            <a:endParaRPr lang="en-US" b="1"/>
          </a:p>
          <a:p>
            <a:endParaRPr lang="en-US" b="1"/>
          </a:p>
          <a:p>
            <a:r>
              <a:rPr lang="en-US"/>
              <a:t>“Having students engage with, use, and create art (in any form) provides a concrete way for students to connect to social studies content and concepts in innovative, creative, and purposive ways. This integration creates context when there was none, generates relevance when students could not find any, and constructs connections out of the disconnected.”  </a:t>
            </a:r>
          </a:p>
          <a:p>
            <a:pPr marL="342900" indent="-342900" algn="r">
              <a:buFontTx/>
              <a:buChar char="-"/>
            </a:pPr>
            <a:r>
              <a:rPr lang="en-US" b="1"/>
              <a:t>Joyce H. Burstein and Greg Knotts </a:t>
            </a:r>
          </a:p>
          <a:p>
            <a:pPr algn="r"/>
            <a:r>
              <a:rPr lang="en-US" b="1"/>
              <a:t>Integrating Art and History: </a:t>
            </a:r>
          </a:p>
          <a:p>
            <a:pPr algn="r"/>
            <a:r>
              <a:rPr lang="en-US" b="1"/>
              <a:t>A Model for the Middle School Classroom </a:t>
            </a:r>
          </a:p>
          <a:p>
            <a:endParaRPr lang="en-US" b="1"/>
          </a:p>
          <a:p>
            <a:endParaRPr lang="en-US"/>
          </a:p>
          <a:p>
            <a:endParaRPr lang="en-US"/>
          </a:p>
        </p:txBody>
      </p:sp>
      <p:sp>
        <p:nvSpPr>
          <p:cNvPr id="7" name="Title 1">
            <a:extLst>
              <a:ext uri="{FF2B5EF4-FFF2-40B4-BE49-F238E27FC236}">
                <a16:creationId xmlns:a16="http://schemas.microsoft.com/office/drawing/2014/main" id="{79F64235-E53A-5C41-869B-5B4008CB94B9}"/>
              </a:ext>
            </a:extLst>
          </p:cNvPr>
          <p:cNvSpPr>
            <a:spLocks noGrp="1"/>
          </p:cNvSpPr>
          <p:nvPr>
            <p:ph type="title"/>
          </p:nvPr>
        </p:nvSpPr>
        <p:spPr/>
        <p:txBody>
          <a:bodyPr/>
          <a:lstStyle/>
          <a:p>
            <a:r>
              <a:rPr lang="en-US" sz="3600" dirty="0"/>
              <a:t>A Teaching Partnership: </a:t>
            </a:r>
            <a:r>
              <a:rPr lang="en-US" sz="3600" dirty="0" smtClean="0"/>
              <a:t>Visual Art </a:t>
            </a:r>
            <a:r>
              <a:rPr lang="en-US" sz="3600" dirty="0"/>
              <a:t>and </a:t>
            </a:r>
            <a:r>
              <a:rPr lang="en-US" sz="3600" dirty="0" smtClean="0"/>
              <a:t>History/Social Science </a:t>
            </a:r>
            <a:endParaRPr lang="en-US" sz="3600" dirty="0"/>
          </a:p>
        </p:txBody>
      </p:sp>
      <p:sp>
        <p:nvSpPr>
          <p:cNvPr id="8" name="Text Placeholder 3">
            <a:extLst>
              <a:ext uri="{FF2B5EF4-FFF2-40B4-BE49-F238E27FC236}">
                <a16:creationId xmlns:a16="http://schemas.microsoft.com/office/drawing/2014/main" id="{B96FF286-AC1B-C242-AC7A-3DF839FDACC4}"/>
              </a:ext>
            </a:extLst>
          </p:cNvPr>
          <p:cNvSpPr>
            <a:spLocks noGrp="1"/>
          </p:cNvSpPr>
          <p:nvPr>
            <p:ph type="body" sz="quarter" idx="13"/>
          </p:nvPr>
        </p:nvSpPr>
        <p:spPr>
          <a:xfrm>
            <a:off x="697832" y="1058334"/>
            <a:ext cx="11494168" cy="688969"/>
          </a:xfrm>
        </p:spPr>
        <p:txBody>
          <a:bodyPr/>
          <a:lstStyle/>
          <a:p>
            <a:r>
              <a:rPr lang="en-US"/>
              <a:t>It’s a Great Fit Because….</a:t>
            </a:r>
          </a:p>
        </p:txBody>
      </p:sp>
    </p:spTree>
    <p:extLst>
      <p:ext uri="{BB962C8B-B14F-4D97-AF65-F5344CB8AC3E}">
        <p14:creationId xmlns:p14="http://schemas.microsoft.com/office/powerpoint/2010/main" val="447344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8A37-081C-DF4C-93C2-A6D57561A6BA}"/>
              </a:ext>
            </a:extLst>
          </p:cNvPr>
          <p:cNvSpPr>
            <a:spLocks noGrp="1"/>
          </p:cNvSpPr>
          <p:nvPr>
            <p:ph type="title"/>
          </p:nvPr>
        </p:nvSpPr>
        <p:spPr/>
        <p:txBody>
          <a:bodyPr/>
          <a:lstStyle/>
          <a:p>
            <a:r>
              <a:rPr lang="en-US" dirty="0" smtClean="0"/>
              <a:t>Materials Needed</a:t>
            </a:r>
            <a:endParaRPr lang="en-US" dirty="0"/>
          </a:p>
        </p:txBody>
      </p:sp>
      <p:sp>
        <p:nvSpPr>
          <p:cNvPr id="3" name="Text Placeholder 2">
            <a:extLst>
              <a:ext uri="{FF2B5EF4-FFF2-40B4-BE49-F238E27FC236}">
                <a16:creationId xmlns:a16="http://schemas.microsoft.com/office/drawing/2014/main" id="{7A453191-3B4A-E54D-902E-A7F3EFE0327A}"/>
              </a:ext>
            </a:extLst>
          </p:cNvPr>
          <p:cNvSpPr>
            <a:spLocks noGrp="1"/>
          </p:cNvSpPr>
          <p:nvPr>
            <p:ph type="body" sz="quarter" idx="12"/>
          </p:nvPr>
        </p:nvSpPr>
        <p:spPr>
          <a:xfrm>
            <a:off x="1300872" y="2239955"/>
            <a:ext cx="10207188" cy="2635025"/>
          </a:xfrm>
        </p:spPr>
        <p:txBody>
          <a:bodyPr/>
          <a:lstStyle/>
          <a:p>
            <a:pPr algn="ctr"/>
            <a:r>
              <a:rPr lang="en-US" sz="3600" dirty="0" smtClean="0"/>
              <a:t>The materials and supplies needed for this </a:t>
            </a:r>
            <a:r>
              <a:rPr lang="en-US" sz="3600" dirty="0" smtClean="0"/>
              <a:t>module </a:t>
            </a:r>
            <a:r>
              <a:rPr lang="en-US" sz="3600" dirty="0" smtClean="0"/>
              <a:t>vary according to each part of the module. At the beginning of each module presentation there is a list of materials to complete that part of the module and/or integrated unit. </a:t>
            </a:r>
            <a:endParaRPr lang="en-US" sz="3600" dirty="0"/>
          </a:p>
        </p:txBody>
      </p:sp>
    </p:spTree>
    <p:extLst>
      <p:ext uri="{BB962C8B-B14F-4D97-AF65-F5344CB8AC3E}">
        <p14:creationId xmlns:p14="http://schemas.microsoft.com/office/powerpoint/2010/main" val="184361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8A37-081C-DF4C-93C2-A6D57561A6BA}"/>
              </a:ext>
            </a:extLst>
          </p:cNvPr>
          <p:cNvSpPr>
            <a:spLocks noGrp="1"/>
          </p:cNvSpPr>
          <p:nvPr>
            <p:ph type="title"/>
          </p:nvPr>
        </p:nvSpPr>
        <p:spPr/>
        <p:txBody>
          <a:bodyPr/>
          <a:lstStyle/>
          <a:p>
            <a:r>
              <a:rPr lang="en-US" dirty="0" smtClean="0"/>
              <a:t>Module Users</a:t>
            </a:r>
            <a:endParaRPr lang="en-US" dirty="0"/>
          </a:p>
        </p:txBody>
      </p:sp>
      <p:sp>
        <p:nvSpPr>
          <p:cNvPr id="3" name="Text Placeholder 2">
            <a:extLst>
              <a:ext uri="{FF2B5EF4-FFF2-40B4-BE49-F238E27FC236}">
                <a16:creationId xmlns:a16="http://schemas.microsoft.com/office/drawing/2014/main" id="{7A453191-3B4A-E54D-902E-A7F3EFE0327A}"/>
              </a:ext>
            </a:extLst>
          </p:cNvPr>
          <p:cNvSpPr>
            <a:spLocks noGrp="1"/>
          </p:cNvSpPr>
          <p:nvPr>
            <p:ph type="body" sz="quarter" idx="12"/>
          </p:nvPr>
        </p:nvSpPr>
        <p:spPr>
          <a:xfrm>
            <a:off x="1300872" y="2239955"/>
            <a:ext cx="10207188" cy="2635025"/>
          </a:xfrm>
        </p:spPr>
        <p:txBody>
          <a:bodyPr/>
          <a:lstStyle/>
          <a:p>
            <a:endParaRPr lang="en-US" dirty="0"/>
          </a:p>
          <a:p>
            <a:pPr marL="342900" indent="-342900">
              <a:buClr>
                <a:srgbClr val="FF0000"/>
              </a:buClr>
              <a:buFont typeface="Wingdings" pitchFamily="2" charset="2"/>
              <a:buChar char="§"/>
            </a:pPr>
            <a:r>
              <a:rPr lang="en-US" dirty="0"/>
              <a:t>Visual Arts Teachers</a:t>
            </a:r>
          </a:p>
          <a:p>
            <a:pPr marL="342900" indent="-342900">
              <a:buClr>
                <a:srgbClr val="FF0000"/>
              </a:buClr>
              <a:buFont typeface="Wingdings" pitchFamily="2" charset="2"/>
              <a:buChar char="§"/>
            </a:pPr>
            <a:r>
              <a:rPr lang="en-US" dirty="0" smtClean="0"/>
              <a:t>History/Social Science Teachers</a:t>
            </a:r>
          </a:p>
          <a:p>
            <a:pPr marL="342900" indent="-342900">
              <a:buClr>
                <a:srgbClr val="FF0000"/>
              </a:buClr>
              <a:buFont typeface="Wingdings" pitchFamily="2" charset="2"/>
              <a:buChar char="§"/>
            </a:pPr>
            <a:r>
              <a:rPr lang="en-US" dirty="0"/>
              <a:t>General Education </a:t>
            </a:r>
            <a:r>
              <a:rPr lang="en-US" dirty="0" smtClean="0"/>
              <a:t>Teachers</a:t>
            </a:r>
            <a:endParaRPr lang="en-US" dirty="0"/>
          </a:p>
          <a:p>
            <a:pPr marL="342900" indent="-342900">
              <a:buClr>
                <a:srgbClr val="FF0000"/>
              </a:buClr>
              <a:buFont typeface="Wingdings" pitchFamily="2" charset="2"/>
              <a:buChar char="§"/>
            </a:pPr>
            <a:r>
              <a:rPr lang="en-US" dirty="0" smtClean="0"/>
              <a:t>Administrators</a:t>
            </a:r>
          </a:p>
          <a:p>
            <a:pPr marL="342900" indent="-342900">
              <a:buClr>
                <a:srgbClr val="FF0000"/>
              </a:buClr>
              <a:buFont typeface="Wingdings" pitchFamily="2" charset="2"/>
              <a:buChar char="§"/>
            </a:pPr>
            <a:r>
              <a:rPr lang="en-US" dirty="0" smtClean="0"/>
              <a:t>Professional Development Facilitators</a:t>
            </a:r>
            <a:endParaRPr lang="en-US" dirty="0"/>
          </a:p>
        </p:txBody>
      </p:sp>
      <p:sp>
        <p:nvSpPr>
          <p:cNvPr id="4" name="Text Placeholder 3">
            <a:extLst>
              <a:ext uri="{FF2B5EF4-FFF2-40B4-BE49-F238E27FC236}">
                <a16:creationId xmlns:a16="http://schemas.microsoft.com/office/drawing/2014/main" id="{7D18BDED-523C-F448-AC55-7B3ED714DA6F}"/>
              </a:ext>
            </a:extLst>
          </p:cNvPr>
          <p:cNvSpPr>
            <a:spLocks noGrp="1"/>
          </p:cNvSpPr>
          <p:nvPr>
            <p:ph type="body" sz="quarter" idx="13"/>
          </p:nvPr>
        </p:nvSpPr>
        <p:spPr/>
        <p:txBody>
          <a:bodyPr/>
          <a:lstStyle/>
          <a:p>
            <a:r>
              <a:rPr lang="en-US" dirty="0" smtClean="0"/>
              <a:t>Module 24 was designed for:</a:t>
            </a:r>
            <a:endParaRPr lang="en-US" dirty="0"/>
          </a:p>
        </p:txBody>
      </p:sp>
    </p:spTree>
    <p:extLst>
      <p:ext uri="{BB962C8B-B14F-4D97-AF65-F5344CB8AC3E}">
        <p14:creationId xmlns:p14="http://schemas.microsoft.com/office/powerpoint/2010/main" val="1204139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8A37-081C-DF4C-93C2-A6D57561A6BA}"/>
              </a:ext>
            </a:extLst>
          </p:cNvPr>
          <p:cNvSpPr>
            <a:spLocks noGrp="1"/>
          </p:cNvSpPr>
          <p:nvPr>
            <p:ph type="title"/>
          </p:nvPr>
        </p:nvSpPr>
        <p:spPr/>
        <p:txBody>
          <a:bodyPr/>
          <a:lstStyle/>
          <a:p>
            <a:r>
              <a:rPr lang="en-US" dirty="0"/>
              <a:t>Module Users</a:t>
            </a:r>
          </a:p>
        </p:txBody>
      </p:sp>
      <p:sp>
        <p:nvSpPr>
          <p:cNvPr id="8" name="Text Placeholder 7">
            <a:extLst>
              <a:ext uri="{FF2B5EF4-FFF2-40B4-BE49-F238E27FC236}">
                <a16:creationId xmlns:a16="http://schemas.microsoft.com/office/drawing/2014/main" id="{7B7750DC-84D5-A944-9D7D-D8BA5884736B}"/>
              </a:ext>
            </a:extLst>
          </p:cNvPr>
          <p:cNvSpPr>
            <a:spLocks noGrp="1"/>
          </p:cNvSpPr>
          <p:nvPr>
            <p:ph type="body" sz="quarter" idx="13"/>
          </p:nvPr>
        </p:nvSpPr>
        <p:spPr>
          <a:xfrm>
            <a:off x="1300873" y="1500185"/>
            <a:ext cx="10610389" cy="587928"/>
          </a:xfrm>
        </p:spPr>
        <p:txBody>
          <a:bodyPr/>
          <a:lstStyle/>
          <a:p>
            <a:pPr marL="457200" indent="-457200">
              <a:buClr>
                <a:srgbClr val="FF0000"/>
              </a:buClr>
              <a:buFont typeface="Wingdings" pitchFamily="2" charset="2"/>
              <a:buChar char="§"/>
            </a:pPr>
            <a:r>
              <a:rPr lang="en-US" sz="2500" b="0" dirty="0" smtClean="0">
                <a:solidFill>
                  <a:schemeClr val="tx1"/>
                </a:solidFill>
              </a:rPr>
              <a:t>For </a:t>
            </a:r>
            <a:r>
              <a:rPr lang="en-US" sz="2500" b="0" dirty="0">
                <a:solidFill>
                  <a:schemeClr val="tx1"/>
                </a:solidFill>
              </a:rPr>
              <a:t>the individual </a:t>
            </a:r>
            <a:r>
              <a:rPr lang="en-US" sz="2500" b="0" dirty="0" smtClean="0">
                <a:solidFill>
                  <a:schemeClr val="tx1"/>
                </a:solidFill>
              </a:rPr>
              <a:t>teacher, </a:t>
            </a:r>
            <a:r>
              <a:rPr lang="en-US" sz="2500" b="0" dirty="0">
                <a:solidFill>
                  <a:schemeClr val="tx1"/>
                </a:solidFill>
              </a:rPr>
              <a:t>this module provides step by step guidance on lesson planning as well as grade specific model units.</a:t>
            </a:r>
          </a:p>
          <a:p>
            <a:pPr marL="457200" indent="-457200">
              <a:buClr>
                <a:srgbClr val="FF0000"/>
              </a:buClr>
              <a:buFont typeface="Wingdings" pitchFamily="2" charset="2"/>
              <a:buChar char="§"/>
            </a:pPr>
            <a:endParaRPr lang="en-US" sz="2500" b="0" dirty="0">
              <a:solidFill>
                <a:schemeClr val="tx1"/>
              </a:solidFill>
            </a:endParaRPr>
          </a:p>
          <a:p>
            <a:pPr marL="457200" indent="-457200">
              <a:buClr>
                <a:srgbClr val="FF0000"/>
              </a:buClr>
              <a:buFont typeface="Wingdings" pitchFamily="2" charset="2"/>
              <a:buChar char="§"/>
            </a:pPr>
            <a:r>
              <a:rPr lang="en-US" sz="2500" b="0" dirty="0">
                <a:solidFill>
                  <a:schemeClr val="tx1"/>
                </a:solidFill>
              </a:rPr>
              <a:t>For the </a:t>
            </a:r>
            <a:r>
              <a:rPr lang="en-US" sz="2500" b="0" dirty="0" smtClean="0">
                <a:solidFill>
                  <a:schemeClr val="tx1"/>
                </a:solidFill>
              </a:rPr>
              <a:t>administrator, </a:t>
            </a:r>
            <a:r>
              <a:rPr lang="en-US" sz="2500" b="0" dirty="0">
                <a:solidFill>
                  <a:schemeClr val="tx1"/>
                </a:solidFill>
              </a:rPr>
              <a:t>this module demonstrates how the process of integration works and provides exemplary units at a range of grade levels that illustrate the advantages of the integrated approach.</a:t>
            </a:r>
          </a:p>
          <a:p>
            <a:pPr marL="457200" indent="-457200">
              <a:buClr>
                <a:srgbClr val="FF0000"/>
              </a:buClr>
              <a:buFont typeface="Wingdings" pitchFamily="2" charset="2"/>
              <a:buChar char="§"/>
            </a:pPr>
            <a:endParaRPr lang="en-US" sz="2500" b="0" dirty="0">
              <a:solidFill>
                <a:schemeClr val="tx1"/>
              </a:solidFill>
            </a:endParaRPr>
          </a:p>
          <a:p>
            <a:pPr marL="457200" indent="-457200">
              <a:buClr>
                <a:srgbClr val="FF0000"/>
              </a:buClr>
              <a:buFont typeface="Wingdings" pitchFamily="2" charset="2"/>
              <a:buChar char="§"/>
            </a:pPr>
            <a:r>
              <a:rPr lang="en-US" sz="2500" b="0" dirty="0">
                <a:solidFill>
                  <a:schemeClr val="tx1"/>
                </a:solidFill>
              </a:rPr>
              <a:t>For use as professional development, this module provides all the information and materials need to conduct a full day workshop on the topic.</a:t>
            </a:r>
          </a:p>
          <a:p>
            <a:endParaRPr lang="en-US" dirty="0"/>
          </a:p>
        </p:txBody>
      </p:sp>
    </p:spTree>
    <p:extLst>
      <p:ext uri="{BB962C8B-B14F-4D97-AF65-F5344CB8AC3E}">
        <p14:creationId xmlns:p14="http://schemas.microsoft.com/office/powerpoint/2010/main" val="3945030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8A37-081C-DF4C-93C2-A6D57561A6BA}"/>
              </a:ext>
            </a:extLst>
          </p:cNvPr>
          <p:cNvSpPr>
            <a:spLocks noGrp="1"/>
          </p:cNvSpPr>
          <p:nvPr>
            <p:ph type="title"/>
          </p:nvPr>
        </p:nvSpPr>
        <p:spPr/>
        <p:txBody>
          <a:bodyPr/>
          <a:lstStyle/>
          <a:p>
            <a:r>
              <a:rPr lang="en-US" dirty="0" smtClean="0"/>
              <a:t>Module Presentation Chart</a:t>
            </a:r>
            <a:endParaRPr lang="en-US" dirty="0"/>
          </a:p>
        </p:txBody>
      </p:sp>
      <p:sp>
        <p:nvSpPr>
          <p:cNvPr id="3" name="Text Placeholder 2"/>
          <p:cNvSpPr>
            <a:spLocks noGrp="1"/>
          </p:cNvSpPr>
          <p:nvPr>
            <p:ph type="body" sz="quarter" idx="12"/>
          </p:nvPr>
        </p:nvSpPr>
        <p:spPr/>
        <p:txBody>
          <a:bodyPr/>
          <a:lstStyle/>
          <a:p>
            <a:r>
              <a:rPr lang="en-US" dirty="0" smtClean="0"/>
              <a:t>The module presentation chart provides an overview of this module. </a:t>
            </a:r>
          </a:p>
          <a:p>
            <a:endParaRPr lang="en-US" dirty="0"/>
          </a:p>
          <a:p>
            <a:r>
              <a:rPr lang="en-US" dirty="0" smtClean="0"/>
              <a:t>This chart details key content, presentation methods, participant activities, resources and research to be addressed throughout the module. </a:t>
            </a:r>
          </a:p>
          <a:p>
            <a:endParaRPr lang="en-US" dirty="0"/>
          </a:p>
          <a:p>
            <a:r>
              <a:rPr lang="en-US" dirty="0" smtClean="0"/>
              <a:t>The presentation chart is located under the Downloads section on the right. </a:t>
            </a:r>
            <a:endParaRPr lang="en-US" dirty="0"/>
          </a:p>
        </p:txBody>
      </p:sp>
      <p:sp>
        <p:nvSpPr>
          <p:cNvPr id="4" name="Text Placeholder 3"/>
          <p:cNvSpPr>
            <a:spLocks noGrp="1"/>
          </p:cNvSpPr>
          <p:nvPr>
            <p:ph type="body" sz="quarter" idx="13"/>
          </p:nvPr>
        </p:nvSpPr>
        <p:spPr/>
        <p:txBody>
          <a:bodyPr/>
          <a:lstStyle/>
          <a:p>
            <a:r>
              <a:rPr lang="en-US" dirty="0" smtClean="0"/>
              <a:t>Presentation Chart</a:t>
            </a:r>
            <a:endParaRPr lang="en-US" dirty="0"/>
          </a:p>
        </p:txBody>
      </p:sp>
    </p:spTree>
    <p:extLst>
      <p:ext uri="{BB962C8B-B14F-4D97-AF65-F5344CB8AC3E}">
        <p14:creationId xmlns:p14="http://schemas.microsoft.com/office/powerpoint/2010/main" val="6926016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TotalTime>
  <Words>957</Words>
  <Application>Microsoft Office PowerPoint</Application>
  <PresentationFormat>Widescreen</PresentationFormat>
  <Paragraphs>87</Paragraphs>
  <Slides>16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Wingdings</vt:lpstr>
      <vt:lpstr>Office Theme</vt:lpstr>
      <vt:lpstr>PowerPoint Presentation</vt:lpstr>
      <vt:lpstr>Welcome</vt:lpstr>
      <vt:lpstr>Module Outcomes</vt:lpstr>
      <vt:lpstr>A Teaching Partnership: Visual Art and History/Social Science </vt:lpstr>
      <vt:lpstr>A Teaching Partnership: Visual Art and History/Social Science </vt:lpstr>
      <vt:lpstr>Materials Needed</vt:lpstr>
      <vt:lpstr>Module Users</vt:lpstr>
      <vt:lpstr>Module Users</vt:lpstr>
      <vt:lpstr>Module Presentation Chart</vt:lpstr>
      <vt:lpstr>Parts of the Module</vt:lpstr>
      <vt:lpstr>Part I: Unpacking Visual Art and History/Social Science Integration</vt:lpstr>
      <vt:lpstr>Model Units of Integration</vt:lpstr>
      <vt:lpstr>Content Outlines</vt:lpstr>
      <vt:lpstr>Unit Presentation</vt:lpstr>
      <vt:lpstr>Handouts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Bultena, Amy</cp:lastModifiedBy>
  <cp:revision>26</cp:revision>
  <dcterms:created xsi:type="dcterms:W3CDTF">2019-11-15T18:15:52Z</dcterms:created>
  <dcterms:modified xsi:type="dcterms:W3CDTF">2021-06-17T20:53:30Z</dcterms:modified>
</cp:coreProperties>
</file>