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4"/>
  </p:sldMasterIdLst>
  <p:notesMasterIdLst>
    <p:notesMasterId r:id="rId18"/>
  </p:notesMasterIdLst>
  <p:sldIdLst>
    <p:sldId id="581" r:id="rId5"/>
    <p:sldId id="611" r:id="rId6"/>
    <p:sldId id="544" r:id="rId7"/>
    <p:sldId id="556" r:id="rId8"/>
    <p:sldId id="549" r:id="rId9"/>
    <p:sldId id="592" r:id="rId10"/>
    <p:sldId id="546" r:id="rId11"/>
    <p:sldId id="547" r:id="rId12"/>
    <p:sldId id="548" r:id="rId13"/>
    <p:sldId id="561" r:id="rId14"/>
    <p:sldId id="562" r:id="rId15"/>
    <p:sldId id="563" r:id="rId16"/>
    <p:sldId id="56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tty Kraus" initials="LK" lastIdx="2" clrIdx="0">
    <p:extLst>
      <p:ext uri="{19B8F6BF-5375-455C-9EA6-DF929625EA0E}">
        <p15:presenceInfo xmlns:p15="http://schemas.microsoft.com/office/powerpoint/2012/main" userId="S::LKraus@cde.ca.gov::54452ed5-433d-41bb-b0d1-eb433270b0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1D1E3"/>
    <a:srgbClr val="A7D9FF"/>
    <a:srgbClr val="33A8FF"/>
    <a:srgbClr val="0000FF"/>
    <a:srgbClr val="D5BBE0"/>
    <a:srgbClr val="E2EBA0"/>
    <a:srgbClr val="FFE79B"/>
    <a:srgbClr val="97DAE1"/>
    <a:srgbClr val="F2B4A0"/>
    <a:srgbClr val="F9DD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8CF9F3-DC9A-46CC-A73F-51A68A7911EB}" v="1" dt="2023-08-03T23:33:53.3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61" autoAdjust="0"/>
    <p:restoredTop sz="50858" autoAdjust="0"/>
  </p:normalViewPr>
  <p:slideViewPr>
    <p:cSldViewPr snapToGrid="0">
      <p:cViewPr varScale="1">
        <p:scale>
          <a:sx n="50" d="100"/>
          <a:sy n="50" d="100"/>
        </p:scale>
        <p:origin x="1860" y="36"/>
      </p:cViewPr>
      <p:guideLst/>
    </p:cSldViewPr>
  </p:slideViewPr>
  <p:outlineViewPr>
    <p:cViewPr>
      <p:scale>
        <a:sx n="33" d="100"/>
        <a:sy n="33" d="100"/>
      </p:scale>
      <p:origin x="0" y="-27894"/>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0" d="100"/>
          <a:sy n="80" d="100"/>
        </p:scale>
        <p:origin x="391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ty Kraus" userId="a35656c8-8728-47c1-9a80-6ec0283fce12" providerId="ADAL" clId="{F18CF9F3-DC9A-46CC-A73F-51A68A7911EB}"/>
    <pc:docChg chg="undo custSel modSld">
      <pc:chgData name="Letty Kraus" userId="a35656c8-8728-47c1-9a80-6ec0283fce12" providerId="ADAL" clId="{F18CF9F3-DC9A-46CC-A73F-51A68A7911EB}" dt="2023-08-03T23:34:16.126" v="16" actId="20577"/>
      <pc:docMkLst>
        <pc:docMk/>
      </pc:docMkLst>
      <pc:sldChg chg="addSp delSp modSp mod">
        <pc:chgData name="Letty Kraus" userId="a35656c8-8728-47c1-9a80-6ec0283fce12" providerId="ADAL" clId="{F18CF9F3-DC9A-46CC-A73F-51A68A7911EB}" dt="2023-08-03T23:34:16.126" v="16" actId="20577"/>
        <pc:sldMkLst>
          <pc:docMk/>
          <pc:sldMk cId="387109493" sldId="581"/>
        </pc:sldMkLst>
        <pc:spChg chg="del">
          <ac:chgData name="Letty Kraus" userId="a35656c8-8728-47c1-9a80-6ec0283fce12" providerId="ADAL" clId="{F18CF9F3-DC9A-46CC-A73F-51A68A7911EB}" dt="2023-08-03T23:32:31.185" v="0" actId="478"/>
          <ac:spMkLst>
            <pc:docMk/>
            <pc:sldMk cId="387109493" sldId="581"/>
            <ac:spMk id="9" creationId="{71C87FB7-2115-BC75-FCA0-DB0C11AF57EA}"/>
          </ac:spMkLst>
        </pc:spChg>
        <pc:spChg chg="add del">
          <ac:chgData name="Letty Kraus" userId="a35656c8-8728-47c1-9a80-6ec0283fce12" providerId="ADAL" clId="{F18CF9F3-DC9A-46CC-A73F-51A68A7911EB}" dt="2023-08-03T23:32:35.530" v="2" actId="22"/>
          <ac:spMkLst>
            <pc:docMk/>
            <pc:sldMk cId="387109493" sldId="581"/>
            <ac:spMk id="15" creationId="{BA143513-5602-E7A1-33A6-E3FEADC4D118}"/>
          </ac:spMkLst>
        </pc:spChg>
        <pc:spChg chg="add">
          <ac:chgData name="Letty Kraus" userId="a35656c8-8728-47c1-9a80-6ec0283fce12" providerId="ADAL" clId="{F18CF9F3-DC9A-46CC-A73F-51A68A7911EB}" dt="2023-08-03T23:32:53.106" v="3" actId="22"/>
          <ac:spMkLst>
            <pc:docMk/>
            <pc:sldMk cId="387109493" sldId="581"/>
            <ac:spMk id="16" creationId="{7327F0B9-1C91-519B-5ADF-7A7165D626B4}"/>
          </ac:spMkLst>
        </pc:spChg>
        <pc:spChg chg="add del mod">
          <ac:chgData name="Letty Kraus" userId="a35656c8-8728-47c1-9a80-6ec0283fce12" providerId="ADAL" clId="{F18CF9F3-DC9A-46CC-A73F-51A68A7911EB}" dt="2023-08-03T23:33:07.929" v="6" actId="478"/>
          <ac:spMkLst>
            <pc:docMk/>
            <pc:sldMk cId="387109493" sldId="581"/>
            <ac:spMk id="17" creationId="{FE4A4E21-93E8-4F06-BB08-87528A67E975}"/>
          </ac:spMkLst>
        </pc:spChg>
        <pc:spChg chg="add del">
          <ac:chgData name="Letty Kraus" userId="a35656c8-8728-47c1-9a80-6ec0283fce12" providerId="ADAL" clId="{F18CF9F3-DC9A-46CC-A73F-51A68A7911EB}" dt="2023-08-03T23:33:22.825" v="8" actId="478"/>
          <ac:spMkLst>
            <pc:docMk/>
            <pc:sldMk cId="387109493" sldId="581"/>
            <ac:spMk id="18" creationId="{75FF4B8E-C4AB-F11D-441A-F65AC67738D2}"/>
          </ac:spMkLst>
        </pc:spChg>
        <pc:spChg chg="add mod">
          <ac:chgData name="Letty Kraus" userId="a35656c8-8728-47c1-9a80-6ec0283fce12" providerId="ADAL" clId="{F18CF9F3-DC9A-46CC-A73F-51A68A7911EB}" dt="2023-08-03T23:34:16.126" v="16" actId="20577"/>
          <ac:spMkLst>
            <pc:docMk/>
            <pc:sldMk cId="387109493" sldId="581"/>
            <ac:spMk id="19" creationId="{2D0E69FD-D8C5-1B9E-5AC6-CD125C065A6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B0960-DADA-4222-99BD-511DE11CC763}" type="datetimeFigureOut">
              <a:rPr lang="en-US" smtClean="0"/>
              <a:t>8/3/2023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5A99C9-FF46-4F50-BFB9-00046364D3A0}" type="slidenum">
              <a:rPr lang="en-US" smtClean="0"/>
              <a:t>‹#›</a:t>
            </a:fld>
            <a:endParaRPr lang="en-US"/>
          </a:p>
        </p:txBody>
      </p:sp>
    </p:spTree>
    <p:extLst>
      <p:ext uri="{BB962C8B-B14F-4D97-AF65-F5344CB8AC3E}">
        <p14:creationId xmlns:p14="http://schemas.microsoft.com/office/powerpoint/2010/main" val="684535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9489" y="4400550"/>
            <a:ext cx="6147411" cy="3600450"/>
          </a:xfrm>
        </p:spPr>
        <p:txBody>
          <a:bodyPr/>
          <a:lstStyle/>
          <a:p>
            <a:r>
              <a:rPr lang="en-US" b="1" dirty="0"/>
              <a:t>Chapter 9: </a:t>
            </a:r>
            <a:r>
              <a:rPr lang="en-US" sz="1200" dirty="0"/>
              <a:t>Implementing Effective Arts Education</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presentation deck includes content from chapter 9 of the </a:t>
            </a:r>
            <a:r>
              <a:rPr lang="en-US" sz="1200" i="1" kern="0" cap="none" dirty="0">
                <a:solidFill>
                  <a:srgbClr val="000000"/>
                </a:solidFill>
                <a:cs typeface="Arial"/>
                <a:sym typeface="Arial"/>
              </a:rPr>
              <a:t>2020 Arts Education Framework for California Public Schools, Transitional Kindergarten Through Grade Twelve (Arts Framework).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0" cap="none" dirty="0">
                <a:solidFill>
                  <a:srgbClr val="000000"/>
                </a:solidFill>
                <a:latin typeface="+mn-lt"/>
                <a:cs typeface="Arial"/>
                <a:sym typeface="Arial"/>
              </a:rPr>
              <a:t>The content was selected and refined in collaboration with leaders from </a:t>
            </a:r>
            <a:r>
              <a:rPr lang="en-US" b="0" i="0" dirty="0">
                <a:solidFill>
                  <a:srgbClr val="000000"/>
                </a:solidFill>
                <a:effectLst/>
                <a:latin typeface="+mn-lt"/>
              </a:rPr>
              <a:t>California County Superintendents Educational Services Association (CCSESA) Statewide Arts Initiative and The California Arts Project (TCAP). </a:t>
            </a:r>
            <a:endParaRPr lang="en-US" sz="1200" b="0" i="0" u="none" strike="noStrike" kern="0" cap="none" dirty="0">
              <a:solidFill>
                <a:srgbClr val="000000"/>
              </a:solidFill>
              <a:effectLst/>
              <a:latin typeface="+mn-lt"/>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slides are mostly self-explanatory, but in some places the slide notes contain clarifying talking points, possible reflection questions, or notes that may be useful for anyone facilitating a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presentation deck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meant to be a resource for educators and </a:t>
            </a:r>
            <a:r>
              <a:rPr lang="en-US" sz="1200" b="0" i="0" u="none" strike="noStrike">
                <a:solidFill>
                  <a:srgbClr val="000000"/>
                </a:solidFill>
                <a:effectLst/>
                <a:latin typeface="+mn-lt"/>
              </a:rPr>
              <a:t>education partners to </a:t>
            </a:r>
            <a:r>
              <a:rPr lang="en-US" sz="1200" b="0" i="0" u="none" strike="noStrike" dirty="0">
                <a:solidFill>
                  <a:srgbClr val="000000"/>
                </a:solidFill>
                <a:effectLst/>
                <a:latin typeface="+mn-lt"/>
              </a:rPr>
              <a:t>use to guide their reading of the </a:t>
            </a:r>
            <a:r>
              <a:rPr lang="en-US" sz="1200" b="0" i="1" u="none" strike="noStrike" dirty="0">
                <a:solidFill>
                  <a:srgbClr val="000000"/>
                </a:solidFill>
                <a:effectLst/>
                <a:latin typeface="+mn-lt"/>
              </a:rPr>
              <a:t>Arts Framework;</a:t>
            </a:r>
            <a:endParaRPr lang="en-US" sz="1200" b="0" i="0" u="none" strike="noStrike" dirty="0">
              <a:solidFill>
                <a:srgbClr val="000000"/>
              </a:solidFill>
              <a:effectLst/>
              <a:latin typeface="+mn-lt"/>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designed to use for self- or group study; and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captures highlights and provides entry points to the chapter, but the slides and the notes are not meant to be exhaustive and represent all content in the chapter.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slides and notes are not intended to be a substitute for reading the chapter.</a:t>
            </a:r>
          </a:p>
          <a:p>
            <a:pPr marL="171450" indent="-171450">
              <a:buFont typeface="Arial" panose="020B0604020202020204" pitchFamily="34" charset="0"/>
              <a:buChar char="•"/>
            </a:pPr>
            <a:r>
              <a:rPr lang="en-US" dirty="0">
                <a:latin typeface="+mn-lt"/>
              </a:rPr>
              <a:t>The slide notes also reference chapter pages from which the slide content originates.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Educators may download and modify the presentation for personal 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content may be used as a base for workshops and presentations.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latin typeface="+mn-lt"/>
              </a:rPr>
              <a:t>Please contact the Curriculum Framework and Instructional Resources Division at </a:t>
            </a:r>
            <a:r>
              <a:rPr lang="en-US" b="1" i="0" u="none" dirty="0">
                <a:solidFill>
                  <a:schemeClr val="tx1"/>
                </a:solidFill>
                <a:effectLst/>
                <a:latin typeface="+mn-lt"/>
              </a:rPr>
              <a:t>cfird@cde.ca.gov </a:t>
            </a:r>
            <a:r>
              <a:rPr lang="en-US" dirty="0">
                <a:solidFill>
                  <a:schemeClr val="tx1"/>
                </a:solidFill>
                <a:latin typeface="+mn-lt"/>
              </a:rPr>
              <a:t>with any questions about the content or use the presentation deck.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A99C9-FF46-4F50-BFB9-00046364D3A0}"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40635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FACILITIES: Spaces for Arts Instruction</a:t>
            </a:r>
          </a:p>
          <a:p>
            <a:pPr marL="171450" indent="-1714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Regularly scheduled access to venues for student performances, productions, and presentations of student artworks provides students with authentic experiences and learning within the arts.</a:t>
            </a:r>
          </a:p>
          <a:p>
            <a:pPr marL="171450" indent="-1714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Priority scheduling of such school and district spaces should be given to arts educators first, before outside groups or others wishing to utilize these specialized educational venues. </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 25</a:t>
            </a:r>
          </a:p>
        </p:txBody>
      </p:sp>
      <p:sp>
        <p:nvSpPr>
          <p:cNvPr id="4" name="Slide Number Placeholder 3"/>
          <p:cNvSpPr>
            <a:spLocks noGrp="1"/>
          </p:cNvSpPr>
          <p:nvPr>
            <p:ph type="sldNum" sz="quarter" idx="5"/>
          </p:nvPr>
        </p:nvSpPr>
        <p:spPr/>
        <p:txBody>
          <a:bodyPr/>
          <a:lstStyle/>
          <a:p>
            <a:fld id="{EC5A99C9-FF46-4F50-BFB9-00046364D3A0}" type="slidenum">
              <a:rPr lang="en-US" smtClean="0"/>
              <a:t>10</a:t>
            </a:fld>
            <a:endParaRPr lang="en-US"/>
          </a:p>
        </p:txBody>
      </p:sp>
    </p:spTree>
    <p:extLst>
      <p:ext uri="{BB962C8B-B14F-4D97-AF65-F5344CB8AC3E}">
        <p14:creationId xmlns:p14="http://schemas.microsoft.com/office/powerpoint/2010/main" val="2814405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mn-lt"/>
              </a:rPr>
              <a:t>Facilities Attributes That Support Arts Learning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effectLst/>
                <a:latin typeface="+mn-lt"/>
                <a:ea typeface="Calibri" panose="020F0502020204030204" pitchFamily="34" charset="0"/>
                <a:cs typeface="Arial" panose="020B0604020202020204" pitchFamily="34" charset="0"/>
              </a:rPr>
              <a:t>When districts or school construct new or refurbish facilities for arts learning, visual, performing, and media arts educators should be consulted and included on planning committees.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solidFill>
                  <a:schemeClr val="tx1"/>
                </a:solidFill>
                <a:effectLst/>
                <a:latin typeface="+mn-lt"/>
                <a:cs typeface="Arial" panose="020B0604020202020204" pitchFamily="34" charset="0"/>
              </a:rPr>
              <a:t>Possible brainstorm and discussion—what are some investigative questions that could help you gather data about facilities for arts learning in your district?</a:t>
            </a:r>
            <a:endParaRPr lang="en-US" sz="1200" dirty="0">
              <a:solidFill>
                <a:schemeClr val="tx1"/>
              </a:solidFill>
              <a:effectLst/>
              <a:latin typeface="+mn-lt"/>
              <a:ea typeface="Calibri" panose="020F0502020204030204" pitchFamily="34" charset="0"/>
            </a:endParaRPr>
          </a:p>
          <a:p>
            <a:endParaRPr lang="en-US" sz="1200" b="1"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mn-lt"/>
              </a:rPr>
              <a:t>Chapter Page: </a:t>
            </a:r>
            <a:r>
              <a:rPr lang="en-US" sz="1200" dirty="0">
                <a:solidFill>
                  <a:schemeClr val="tx1"/>
                </a:solidFill>
                <a:effectLst/>
                <a:latin typeface="+mn-lt"/>
                <a:ea typeface="Calibri" panose="020F0502020204030204" pitchFamily="34" charset="0"/>
              </a:rPr>
              <a:t>25</a:t>
            </a:r>
            <a:endParaRPr lang="en-US" sz="1200" i="1" dirty="0">
              <a:solidFill>
                <a:schemeClr val="tx1"/>
              </a:solidFill>
              <a:latin typeface="+mn-lt"/>
            </a:endParaRPr>
          </a:p>
          <a:p>
            <a:endParaRPr lang="en-US" sz="1200" dirty="0">
              <a:solidFill>
                <a:schemeClr val="tx1"/>
              </a:solidFill>
              <a:latin typeface="+mn-lt"/>
            </a:endParaRPr>
          </a:p>
          <a:p>
            <a:endParaRPr lang="en-US" sz="1200" dirty="0">
              <a:solidFill>
                <a:schemeClr val="tx1"/>
              </a:solidFill>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11</a:t>
            </a:fld>
            <a:endParaRPr lang="en-US"/>
          </a:p>
        </p:txBody>
      </p:sp>
    </p:spTree>
    <p:extLst>
      <p:ext uri="{BB962C8B-B14F-4D97-AF65-F5344CB8AC3E}">
        <p14:creationId xmlns:p14="http://schemas.microsoft.com/office/powerpoint/2010/main" val="4264596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SAFETY</a:t>
            </a:r>
          </a:p>
          <a:p>
            <a:r>
              <a:rPr lang="en-US" dirty="0"/>
              <a:t>Occupational Safety and Health Administration (OSHA) guidelines can be found at </a:t>
            </a:r>
            <a:r>
              <a:rPr lang="en-US" u="none" dirty="0">
                <a:solidFill>
                  <a:srgbClr val="0066FF"/>
                </a:solidFill>
              </a:rPr>
              <a:t>https://www.cde.ca.gov/ls/fa/hs</a:t>
            </a:r>
            <a:r>
              <a:rPr lang="en-US" u="none" dirty="0">
                <a:solidFill>
                  <a:srgbClr val="0000FF"/>
                </a:solidFill>
              </a:rPr>
              <a:t>/.</a:t>
            </a:r>
            <a:r>
              <a:rPr lang="en-US" u="none" dirty="0"/>
              <a:t> </a:t>
            </a:r>
            <a:r>
              <a:rPr lang="en-US" dirty="0"/>
              <a:t>Additional safety measures related to COVID-19 may also be needed.</a:t>
            </a:r>
            <a:endParaRPr lang="en-US" dirty="0">
              <a:solidFill>
                <a:srgbClr val="0000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Pages: 26–27 </a:t>
            </a:r>
          </a:p>
          <a:p>
            <a:pPr>
              <a:spcBef>
                <a:spcPts val="0"/>
              </a:spcBef>
              <a:spcAft>
                <a:spcPts val="1200"/>
              </a:spcAft>
            </a:pPr>
            <a:endParaRPr lang="en-US" dirty="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12</a:t>
            </a:fld>
            <a:endParaRPr lang="en-US"/>
          </a:p>
        </p:txBody>
      </p:sp>
    </p:spTree>
    <p:extLst>
      <p:ext uri="{BB962C8B-B14F-4D97-AF65-F5344CB8AC3E}">
        <p14:creationId xmlns:p14="http://schemas.microsoft.com/office/powerpoint/2010/main" val="1760558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mn-lt"/>
              </a:rPr>
              <a:t>Authentic and Appropriate Arts Materials and Equipment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mn-lt"/>
                <a:cs typeface="Arial" panose="020B0604020202020204" pitchFamily="34" charset="0"/>
              </a:rPr>
              <a:t>Possible brainstorm and discussion—what are some investigative questions that could help you gather data about safety, equipment, and materials for arts instruction in your district? </a:t>
            </a:r>
            <a:endParaRPr lang="en-US" sz="1200" dirty="0">
              <a:solidFill>
                <a:schemeClr val="tx1"/>
              </a:solidFill>
              <a:effectLst/>
              <a:latin typeface="+mn-lt"/>
              <a:ea typeface="Calibri" panose="020F0502020204030204" pitchFamily="34" charset="0"/>
            </a:endParaRPr>
          </a:p>
          <a:p>
            <a:endParaRPr lang="en-US"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mn-lt"/>
              </a:rPr>
              <a:t>Chapter Pages: 27</a:t>
            </a:r>
            <a:r>
              <a:rPr lang="en-US" sz="1200" dirty="0">
                <a:solidFill>
                  <a:schemeClr val="tx1"/>
                </a:solidFill>
                <a:effectLst/>
                <a:latin typeface="+mn-lt"/>
                <a:ea typeface="Calibri" panose="020F0502020204030204" pitchFamily="34" charset="0"/>
              </a:rPr>
              <a:t>–29</a:t>
            </a:r>
            <a:endParaRPr lang="en-US" sz="1200" i="1" dirty="0">
              <a:solidFill>
                <a:schemeClr val="tx1"/>
              </a:solidFill>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13</a:t>
            </a:fld>
            <a:endParaRPr lang="en-US"/>
          </a:p>
        </p:txBody>
      </p:sp>
    </p:spTree>
    <p:extLst>
      <p:ext uri="{BB962C8B-B14F-4D97-AF65-F5344CB8AC3E}">
        <p14:creationId xmlns:p14="http://schemas.microsoft.com/office/powerpoint/2010/main" val="743204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effectLst/>
                <a:latin typeface="+mn-lt"/>
                <a:ea typeface="Calibri" panose="020F0502020204030204" pitchFamily="34" charset="0"/>
                <a:cs typeface="Arial" panose="020B0604020202020204" pitchFamily="34" charset="0"/>
              </a:rPr>
              <a:t>Fundamental Components of Arts Education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rPr>
              <a:t>The four national professional arts education associations have each developed Opportunity to Learn Standards (OTLS) related to these components.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effectLst/>
                <a:latin typeface="+mn-lt"/>
                <a:ea typeface="Calibri" panose="020F0502020204030204" pitchFamily="34" charset="0"/>
                <a:cs typeface="Arial" panose="020B0604020202020204" pitchFamily="34" charset="0"/>
              </a:rPr>
              <a:t>These components form the basics of any arts education program.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effectLst/>
                <a:latin typeface="+mn-lt"/>
                <a:ea typeface="Calibri" panose="020F0502020204030204" pitchFamily="34" charset="0"/>
                <a:cs typeface="Arial" panose="020B0604020202020204" pitchFamily="34" charset="0"/>
              </a:rPr>
              <a:t>Using these components to develop and evaluate district plans such as Local Control Accountability Plans (LCAPS) can help improve arts education programs and provide a roadmap to ensure every California student has access to a sequential, standards-based, effective TK–12 arts education.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effectLst/>
                <a:latin typeface="+mn-lt"/>
                <a:ea typeface="Calibri" panose="020F0502020204030204" pitchFamily="34" charset="0"/>
                <a:cs typeface="Arial" panose="020B0604020202020204" pitchFamily="34" charset="0"/>
              </a:rPr>
              <a:t>The next 11 slides provide additional detail on each component.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cs typeface="Arial" panose="020B0604020202020204" pitchFamily="34" charset="0"/>
              </a:rPr>
              <a:t>Additional, discipline-specific discussion is provided in the discipline chapters 3–7. </a:t>
            </a:r>
            <a:endParaRPr lang="en-US" sz="1200" dirty="0">
              <a:solidFill>
                <a:schemeClr val="tx1"/>
              </a:solidFill>
              <a:effectLst/>
              <a:latin typeface="+mn-lt"/>
              <a:ea typeface="Calibri" panose="020F0502020204030204" pitchFamily="34" charset="0"/>
              <a:cs typeface="Arial" panose="020B0604020202020204" pitchFamily="34" charset="0"/>
            </a:endParaRPr>
          </a:p>
          <a:p>
            <a:endParaRPr lang="en-US"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mn-lt"/>
              </a:rPr>
              <a:t>Chapter Page: 14</a:t>
            </a:r>
          </a:p>
          <a:p>
            <a:endParaRPr lang="en-US" sz="1200" dirty="0">
              <a:solidFill>
                <a:schemeClr val="tx1"/>
              </a:solidFill>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2</a:t>
            </a:fld>
            <a:endParaRPr lang="en-US"/>
          </a:p>
        </p:txBody>
      </p:sp>
    </p:spTree>
    <p:extLst>
      <p:ext uri="{BB962C8B-B14F-4D97-AF65-F5344CB8AC3E}">
        <p14:creationId xmlns:p14="http://schemas.microsoft.com/office/powerpoint/2010/main" val="2769469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Standards-Based Curriculum Guides Arts Instruction </a:t>
            </a:r>
          </a:p>
          <a:p>
            <a:pPr marL="285750" indent="-285750">
              <a:buFont typeface="Arial" panose="020B0604020202020204" pitchFamily="34" charset="0"/>
              <a:buChar char="•"/>
            </a:pPr>
            <a:r>
              <a:rPr lang="en-US" sz="1200" dirty="0">
                <a:effectLst/>
                <a:latin typeface="+mn-lt"/>
                <a:ea typeface="Calibri" panose="020F0502020204030204" pitchFamily="34" charset="0"/>
              </a:rPr>
              <a:t>Effective curriculum articulates the sequence of instruction and student learning expectations for all students.</a:t>
            </a:r>
          </a:p>
          <a:p>
            <a:pPr marL="285750" indent="-285750">
              <a:buFont typeface="Arial" panose="020B0604020202020204" pitchFamily="34" charset="0"/>
              <a:buChar char="•"/>
            </a:pPr>
            <a:r>
              <a:rPr lang="en-US" sz="1200" dirty="0">
                <a:effectLst/>
                <a:latin typeface="+mn-lt"/>
                <a:ea typeface="Calibri" panose="020F0502020204030204" pitchFamily="34" charset="0"/>
              </a:rPr>
              <a:t>Teachers, individually or collaboratively, use, develop new, and revise the curriculum and use the principles of Universal Design for Learning (UDL) to design specific classroom units of instruction and assessments that give all students equal opportunities to succeed.</a:t>
            </a:r>
          </a:p>
          <a:p>
            <a:pPr marL="285750" indent="-285750">
              <a:buFont typeface="Arial" panose="020B0604020202020204" pitchFamily="34" charset="0"/>
              <a:buChar char="•"/>
            </a:pPr>
            <a:r>
              <a:rPr lang="en-US" sz="1200" dirty="0">
                <a:effectLst/>
                <a:latin typeface="+mn-lt"/>
                <a:ea typeface="Calibri" panose="020F0502020204030204" pitchFamily="34" charset="0"/>
              </a:rPr>
              <a:t>In LEAs that include cross-disciplinary approaches, the curriculum may also provide teachers guidance for integrated instruction that includes the arts.</a:t>
            </a:r>
          </a:p>
          <a:p>
            <a:pPr marL="285750" indent="-285750">
              <a:buFont typeface="Arial" panose="020B0604020202020204" pitchFamily="34" charset="0"/>
              <a:buChar char="•"/>
            </a:pPr>
            <a:r>
              <a:rPr lang="en-US" sz="1200" dirty="0">
                <a:effectLst/>
                <a:latin typeface="+mn-lt"/>
                <a:ea typeface="Calibri" panose="020F0502020204030204" pitchFamily="34" charset="0"/>
              </a:rPr>
              <a:t>While the benefits of strategic and well-crafted arts integration are known, integration should not supersede or replace discrete arts education.</a:t>
            </a:r>
          </a:p>
          <a:p>
            <a:pPr marL="0" indent="0">
              <a:buFont typeface="Arial" panose="020B0604020202020204" pitchFamily="34" charset="0"/>
              <a:buNone/>
            </a:pPr>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16</a:t>
            </a:r>
            <a:r>
              <a:rPr lang="en-US" sz="1200" i="1" dirty="0">
                <a:effectLst/>
                <a:latin typeface="+mn-lt"/>
                <a:ea typeface="Calibri" panose="020F0502020204030204" pitchFamily="34" charset="0"/>
              </a:rPr>
              <a:t>–19</a:t>
            </a:r>
            <a:endParaRPr lang="en-US" sz="1200" i="1" dirty="0">
              <a:latin typeface="+mn-lt"/>
            </a:endParaRPr>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3</a:t>
            </a:fld>
            <a:endParaRPr lang="en-US"/>
          </a:p>
        </p:txBody>
      </p:sp>
    </p:spTree>
    <p:extLst>
      <p:ext uri="{BB962C8B-B14F-4D97-AF65-F5344CB8AC3E}">
        <p14:creationId xmlns:p14="http://schemas.microsoft.com/office/powerpoint/2010/main" val="419991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cap="none" dirty="0">
                <a:latin typeface="+mn-lt"/>
              </a:rPr>
              <a:t>Standards-based Curriculum</a:t>
            </a:r>
          </a:p>
          <a:p>
            <a:r>
              <a:rPr lang="en-US" b="0" i="0" dirty="0">
                <a:effectLst/>
                <a:latin typeface="+mn-lt"/>
                <a:cs typeface="Arial" panose="020B0604020202020204" pitchFamily="34" charset="0"/>
              </a:rPr>
              <a:t>Possible brainstorm and discussion—what are some investigative questions that could help you gather data about the arts curriculum, learning expectations, and assessment in your district?</a:t>
            </a:r>
          </a:p>
          <a:p>
            <a:endParaRPr lang="en-US" b="0" i="0" dirty="0">
              <a:effectLst/>
              <a:latin typeface="+mn-lt"/>
              <a:cs typeface="Arial" panose="020B0604020202020204" pitchFamily="34" charset="0"/>
            </a:endParaRPr>
          </a:p>
          <a:p>
            <a:r>
              <a:rPr lang="en-US" i="1" dirty="0">
                <a:latin typeface="+mn-lt"/>
              </a:rPr>
              <a:t>Chapter Pages: </a:t>
            </a:r>
            <a:r>
              <a:rPr lang="en-US" sz="1200" i="1" dirty="0">
                <a:latin typeface="+mn-lt"/>
              </a:rPr>
              <a:t>16</a:t>
            </a:r>
            <a:r>
              <a:rPr lang="en-US" sz="1200" i="1" dirty="0">
                <a:effectLst/>
                <a:latin typeface="+mn-lt"/>
                <a:ea typeface="Calibri" panose="020F0502020204030204" pitchFamily="34" charset="0"/>
              </a:rPr>
              <a:t>–19</a:t>
            </a:r>
            <a:endParaRPr lang="en-US" i="1" dirty="0"/>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4</a:t>
            </a:fld>
            <a:endParaRPr lang="en-US"/>
          </a:p>
        </p:txBody>
      </p:sp>
    </p:spTree>
    <p:extLst>
      <p:ext uri="{BB962C8B-B14F-4D97-AF65-F5344CB8AC3E}">
        <p14:creationId xmlns:p14="http://schemas.microsoft.com/office/powerpoint/2010/main" val="1434430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Scheduling Considerations for Elementary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ea typeface="Calibri" panose="020F0502020204030204" pitchFamily="34" charset="0"/>
              </a:rPr>
              <a:t>In elementary, include </a:t>
            </a:r>
            <a:r>
              <a:rPr lang="en-US" sz="1200" dirty="0">
                <a:effectLst/>
                <a:latin typeface="+mn-lt"/>
                <a:ea typeface="Calibri" panose="020F0502020204030204" pitchFamily="34" charset="0"/>
              </a:rPr>
              <a:t>time for discrete instruction in each arts discipline to build foundational literacy, language, knowledge, and skills.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rPr>
              <a:t>In districts where it is not possible to add single subject credentialed arts teachers to support multiple subject teachers, professional learning is needed to make arts education equitably accessible to all of California’s students.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rPr>
              <a:t>Section 60811.8 of the California </a:t>
            </a:r>
            <a:r>
              <a:rPr lang="en-US" sz="1200" i="1" dirty="0">
                <a:effectLst/>
                <a:latin typeface="+mn-lt"/>
                <a:ea typeface="Calibri" panose="020F0502020204030204" pitchFamily="34" charset="0"/>
              </a:rPr>
              <a:t>Education Code</a:t>
            </a:r>
            <a:r>
              <a:rPr lang="en-US" sz="1200" dirty="0">
                <a:effectLst/>
                <a:latin typeface="+mn-lt"/>
                <a:ea typeface="Calibri" panose="020F0502020204030204" pitchFamily="34" charset="0"/>
              </a:rPr>
              <a:t> prohibits denial to English learners of equal participation in courses that are required to meet state or local graduation requirements and courses required for middle school grade promotion.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rPr>
              <a:t>See page 18 for a list of additional considerations for administrators when teachers are assigned to more than one school.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effectLst/>
                <a:latin typeface="+mn-lt"/>
                <a:cs typeface="Arial" panose="020B0604020202020204" pitchFamily="34" charset="0"/>
              </a:rPr>
              <a:t>Possible brainstorm and discussion—what are some investigative questions that could help you gather data about scheduling in your district?</a:t>
            </a:r>
            <a:endParaRPr lang="en-US" sz="1200" dirty="0">
              <a:effectLst/>
              <a:latin typeface="+mn-lt"/>
              <a:ea typeface="Calibri" panose="020F0502020204030204" pitchFamily="34" charset="0"/>
            </a:endParaRP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19</a:t>
            </a:r>
            <a:r>
              <a:rPr lang="en-US" sz="1200" i="1" dirty="0">
                <a:effectLst/>
                <a:latin typeface="+mn-lt"/>
                <a:ea typeface="Calibri" panose="020F0502020204030204" pitchFamily="34" charset="0"/>
              </a:rPr>
              <a:t>–20</a:t>
            </a:r>
            <a:endParaRPr lang="en-US" sz="1200" i="1"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5</a:t>
            </a:fld>
            <a:endParaRPr lang="en-US"/>
          </a:p>
        </p:txBody>
      </p:sp>
    </p:spTree>
    <p:extLst>
      <p:ext uri="{BB962C8B-B14F-4D97-AF65-F5344CB8AC3E}">
        <p14:creationId xmlns:p14="http://schemas.microsoft.com/office/powerpoint/2010/main" val="3606051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mn-lt"/>
              </a:rPr>
              <a:t>Scheduling Considerations for Secondary</a:t>
            </a:r>
          </a:p>
          <a:p>
            <a:pPr marL="285750" indent="-2857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As required subjects in California </a:t>
            </a:r>
            <a:r>
              <a:rPr lang="en-US" sz="1200" i="1" dirty="0">
                <a:solidFill>
                  <a:schemeClr val="tx1"/>
                </a:solidFill>
                <a:effectLst/>
                <a:latin typeface="+mn-lt"/>
                <a:ea typeface="Calibri" panose="020F0502020204030204" pitchFamily="34" charset="0"/>
                <a:cs typeface="Arial" panose="020B0604020202020204" pitchFamily="34" charset="0"/>
              </a:rPr>
              <a:t>Education Code</a:t>
            </a:r>
            <a:r>
              <a:rPr lang="en-US" sz="1200" dirty="0">
                <a:solidFill>
                  <a:schemeClr val="tx1"/>
                </a:solidFill>
                <a:effectLst/>
                <a:latin typeface="+mn-lt"/>
                <a:ea typeface="Calibri" panose="020F0502020204030204" pitchFamily="34" charset="0"/>
                <a:cs typeface="Arial" panose="020B0604020202020204" pitchFamily="34" charset="0"/>
              </a:rPr>
              <a:t>, in the middle grades students need access to courses in all arts disciplines. </a:t>
            </a:r>
          </a:p>
          <a:p>
            <a:pPr marL="285750" indent="-2857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They may continue to deepen learning in one arts discipline or may continue study in multiple arts disciplines. </a:t>
            </a:r>
          </a:p>
          <a:p>
            <a:pPr marL="285750" indent="-2857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In high school, effective scheduling provides students access to opportunities to take yearlong courses in one or more arts disciplines and advanced courses in each year. </a:t>
            </a:r>
          </a:p>
          <a:p>
            <a:pPr marL="285750" indent="-2857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Scheduling at this level should provide students interested in pursuing postsecondary arts learning or arts careers after high school with opportunities for advanced learning through discipline-specific sequenced and articulated arts courses. </a:t>
            </a:r>
          </a:p>
          <a:p>
            <a:pPr marL="285750" indent="-2857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Students should have access to advanced courses of study in the arts every year.</a:t>
            </a:r>
          </a:p>
          <a:p>
            <a:pPr marL="285750" indent="-2857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Careful master scheduling of courses by counselors who are knowledgeable about requirements needed for postsecondary or careers in the arts help ensure that all students have access to courses that fulfill their high school requirements, meet the freshman admission to the University of California and the California State University, and provide preparation for entry-level careers or postsecondary learning in the arts.</a:t>
            </a:r>
          </a:p>
          <a:p>
            <a:pPr marL="285750" indent="-285750">
              <a:buFont typeface="Arial" panose="020B0604020202020204" pitchFamily="34" charset="0"/>
              <a:buChar char="•"/>
            </a:pPr>
            <a:r>
              <a:rPr lang="en-US" sz="1200" dirty="0">
                <a:solidFill>
                  <a:schemeClr val="tx1"/>
                </a:solidFill>
                <a:effectLst/>
                <a:latin typeface="+mn-lt"/>
                <a:ea typeface="Calibri" panose="020F0502020204030204" pitchFamily="34" charset="0"/>
                <a:cs typeface="Arial" panose="020B0604020202020204" pitchFamily="34" charset="0"/>
              </a:rPr>
              <a:t>See page 19 for </a:t>
            </a:r>
            <a:r>
              <a:rPr lang="en-US" sz="1200" dirty="0">
                <a:solidFill>
                  <a:schemeClr val="tx1"/>
                </a:solidFill>
                <a:effectLst/>
                <a:latin typeface="+mn-lt"/>
                <a:ea typeface="Calibri" panose="020F0502020204030204" pitchFamily="34" charset="0"/>
              </a:rPr>
              <a:t>snapshot with an example of LEA including the arts in the master schedule conversations.</a:t>
            </a:r>
            <a:endParaRPr lang="en-US" sz="1200" dirty="0">
              <a:solidFill>
                <a:schemeClr val="tx1"/>
              </a:solidFill>
              <a:effectLst/>
              <a:latin typeface="+mn-lt"/>
              <a:ea typeface="Calibri" panose="020F0502020204030204" pitchFamily="34" charset="0"/>
              <a:cs typeface="Arial" panose="020B0604020202020204" pitchFamily="34" charset="0"/>
            </a:endParaRPr>
          </a:p>
          <a:p>
            <a:endParaRPr lang="en-US"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mn-lt"/>
              </a:rPr>
              <a:t>Chapter Pages: </a:t>
            </a:r>
            <a:r>
              <a:rPr lang="en-US" sz="1200" i="1" dirty="0">
                <a:latin typeface="+mn-lt"/>
              </a:rPr>
              <a:t>19</a:t>
            </a:r>
            <a:r>
              <a:rPr lang="en-US" sz="1200" i="1" dirty="0">
                <a:effectLst/>
                <a:latin typeface="+mn-lt"/>
                <a:ea typeface="Calibri" panose="020F0502020204030204" pitchFamily="34" charset="0"/>
              </a:rPr>
              <a:t>–20</a:t>
            </a:r>
            <a:endParaRPr lang="en-US" sz="1200" i="1" dirty="0">
              <a:solidFill>
                <a:schemeClr val="tx1"/>
              </a:solidFill>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6</a:t>
            </a:fld>
            <a:endParaRPr lang="en-US"/>
          </a:p>
        </p:txBody>
      </p:sp>
    </p:spTree>
    <p:extLst>
      <p:ext uri="{BB962C8B-B14F-4D97-AF65-F5344CB8AC3E}">
        <p14:creationId xmlns:p14="http://schemas.microsoft.com/office/powerpoint/2010/main" val="3960460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STAFFING: Teachers Assigned to More than One School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Pages: 23</a:t>
            </a:r>
            <a:r>
              <a:rPr lang="en-US" dirty="0">
                <a:effectLst/>
                <a:ea typeface="Calibri" panose="020F0502020204030204" pitchFamily="34" charset="0"/>
              </a:rPr>
              <a:t>–24</a:t>
            </a:r>
            <a:endParaRPr lang="en-US" i="1" dirty="0"/>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7</a:t>
            </a:fld>
            <a:endParaRPr lang="en-US"/>
          </a:p>
        </p:txBody>
      </p:sp>
    </p:spTree>
    <p:extLst>
      <p:ext uri="{BB962C8B-B14F-4D97-AF65-F5344CB8AC3E}">
        <p14:creationId xmlns:p14="http://schemas.microsoft.com/office/powerpoint/2010/main" val="2224876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STAFFING: Administrators and Other Personnel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cs typeface="Arial" panose="020B0604020202020204" pitchFamily="34" charset="0"/>
              </a:rPr>
              <a:t>Possible brainstorm and discussion—what are some investigative questions that could help you gather data about staffing for arts instruction in your district?</a:t>
            </a:r>
            <a:endParaRPr lang="en-US" dirty="0">
              <a:effectLst/>
              <a:ea typeface="Calibri" panose="020F0502020204030204" pitchFamily="34" charset="0"/>
            </a:endParaRP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Pages: 23</a:t>
            </a:r>
            <a:r>
              <a:rPr lang="en-US" dirty="0">
                <a:effectLst/>
                <a:ea typeface="Calibri" panose="020F0502020204030204" pitchFamily="34" charset="0"/>
              </a:rPr>
              <a:t>–24</a:t>
            </a:r>
            <a:endParaRPr lang="en-US" i="1" dirty="0"/>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8</a:t>
            </a:fld>
            <a:endParaRPr lang="en-US"/>
          </a:p>
        </p:txBody>
      </p:sp>
    </p:spTree>
    <p:extLst>
      <p:ext uri="{BB962C8B-B14F-4D97-AF65-F5344CB8AC3E}">
        <p14:creationId xmlns:p14="http://schemas.microsoft.com/office/powerpoint/2010/main" val="1634207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trike="noStrike" dirty="0">
                <a:latin typeface="+mn-lt"/>
              </a:rPr>
              <a:t>STAFFING: </a:t>
            </a:r>
            <a:r>
              <a:rPr lang="en-US" sz="1200" b="1" dirty="0">
                <a:latin typeface="+mn-lt"/>
              </a:rPr>
              <a:t>Qualified Teachers</a:t>
            </a:r>
          </a:p>
          <a:p>
            <a:endParaRPr lang="en-US" sz="1200" b="1"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a:t>
            </a:r>
            <a:r>
              <a:rPr lang="en-US" i="1" dirty="0"/>
              <a:t>23</a:t>
            </a:r>
            <a:r>
              <a:rPr lang="en-US" dirty="0">
                <a:effectLst/>
                <a:ea typeface="Calibri" panose="020F0502020204030204" pitchFamily="34" charset="0"/>
              </a:rPr>
              <a:t>–24</a:t>
            </a:r>
            <a:endParaRPr lang="en-US" sz="1200" i="1" dirty="0">
              <a:latin typeface="+mn-lt"/>
            </a:endParaRPr>
          </a:p>
          <a:p>
            <a:endParaRPr lang="en-US" sz="1200" dirty="0">
              <a:effectLst/>
              <a:latin typeface="+mn-lt"/>
              <a:ea typeface="Calibri" panose="020F0502020204030204" pitchFamily="34" charset="0"/>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9</a:t>
            </a:fld>
            <a:endParaRPr lang="en-US"/>
          </a:p>
        </p:txBody>
      </p:sp>
    </p:spTree>
    <p:extLst>
      <p:ext uri="{BB962C8B-B14F-4D97-AF65-F5344CB8AC3E}">
        <p14:creationId xmlns:p14="http://schemas.microsoft.com/office/powerpoint/2010/main" val="32992032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Triangular abstract background">
            <a:extLst>
              <a:ext uri="{FF2B5EF4-FFF2-40B4-BE49-F238E27FC236}">
                <a16:creationId xmlns:a16="http://schemas.microsoft.com/office/drawing/2014/main" id="{E21CC310-6F5E-4BD0-876C-6FFCCFBF9D2B}"/>
              </a:ext>
            </a:extLst>
          </p:cNvPr>
          <p:cNvPicPr>
            <a:picLocks noChangeAspect="1"/>
          </p:cNvPicPr>
          <p:nvPr userDrawn="1"/>
        </p:nvPicPr>
        <p:blipFill>
          <a:blip r:embed="rId2">
            <a:alphaModFix amt="85000"/>
            <a:lum bright="70000" contrast="-70000"/>
            <a:extLst>
              <a:ext uri="{28A0092B-C50C-407E-A947-70E740481C1C}">
                <a14:useLocalDpi xmlns:a14="http://schemas.microsoft.com/office/drawing/2010/main" val="0"/>
              </a:ext>
            </a:extLst>
          </a:blip>
          <a:stretch>
            <a:fillRect/>
          </a:stretch>
        </p:blipFill>
        <p:spPr>
          <a:xfrm>
            <a:off x="0" y="0"/>
            <a:ext cx="12192000" cy="8126016"/>
          </a:xfrm>
          <a:prstGeom prst="rect">
            <a:avLst/>
          </a:prstGeom>
        </p:spPr>
      </p:pic>
      <p:sp>
        <p:nvSpPr>
          <p:cNvPr id="2" name="Title 1">
            <a:extLst>
              <a:ext uri="{FF2B5EF4-FFF2-40B4-BE49-F238E27FC236}">
                <a16:creationId xmlns:a16="http://schemas.microsoft.com/office/drawing/2014/main" id="{05CFD511-5419-427B-88FB-B3A7CCD62C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354D5C-38C3-495C-A945-4C3DA21212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3E3A11-EDE4-4378-ABB6-79E2580E1B8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67468F1-B9BF-4FFD-9C47-0827F16DA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BF25C8-57A9-4F55-968D-8D00427F2B4A}"/>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992620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6080E-DFC4-482A-8FDC-E41210DD23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25163C-0E29-4C96-A275-A1EFDE7474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D1A697-4E4C-4E31-B74A-7CE6565311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8ED78E-F2AB-40E8-BB2B-375E942F896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4EE57F8-7674-40CE-99B8-25A4CF132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2E632C-37EB-4738-88E5-24405D82C65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39401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787094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5A60223-A6ED-442F-95AE-E0409DABD289}"/>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79532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3195FFA-5445-4128-A116-A25DE496D8F6}"/>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D352860-2F2D-49F0-BE98-59D0DE8D8E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945BB5-5998-47A5-A79E-733CE9EBD025}"/>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Flowchart: Connector 5">
            <a:extLst>
              <a:ext uri="{FF2B5EF4-FFF2-40B4-BE49-F238E27FC236}">
                <a16:creationId xmlns:a16="http://schemas.microsoft.com/office/drawing/2014/main" id="{ADB21890-A353-4736-935A-95C1755A7011}"/>
              </a:ext>
            </a:extLst>
          </p:cNvPr>
          <p:cNvSpPr/>
          <p:nvPr userDrawn="1"/>
        </p:nvSpPr>
        <p:spPr>
          <a:xfrm>
            <a:off x="304797" y="654050"/>
            <a:ext cx="5549898" cy="5549898"/>
          </a:xfrm>
          <a:prstGeom prst="flowChartConnector">
            <a:avLst/>
          </a:prstGeom>
          <a:gradFill flip="none" rotWithShape="1">
            <a:gsLst>
              <a:gs pos="21000">
                <a:schemeClr val="bg1"/>
              </a:gs>
              <a:gs pos="60000">
                <a:schemeClr val="bg2"/>
              </a:gs>
            </a:gsLst>
            <a:lin ang="10800000" scaled="1"/>
            <a:tileRect/>
          </a:gradFill>
          <a:ln>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4C0167-7CDC-4C67-84B7-D7F9A8FF0C27}"/>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t="450" b="50449"/>
          <a:stretch/>
        </p:blipFill>
        <p:spPr>
          <a:xfrm rot="16200000">
            <a:off x="431803" y="654050"/>
            <a:ext cx="5549897" cy="5549897"/>
          </a:xfrm>
          <a:prstGeom prst="flowChartConnector">
            <a:avLst/>
          </a:prstGeom>
        </p:spPr>
      </p:pic>
      <p:sp>
        <p:nvSpPr>
          <p:cNvPr id="2" name="Title 1">
            <a:extLst>
              <a:ext uri="{FF2B5EF4-FFF2-40B4-BE49-F238E27FC236}">
                <a16:creationId xmlns:a16="http://schemas.microsoft.com/office/drawing/2014/main" id="{32AD6FAA-E7F2-486F-A9D5-7A16FCFDE38D}"/>
              </a:ext>
            </a:extLst>
          </p:cNvPr>
          <p:cNvSpPr>
            <a:spLocks noGrp="1"/>
          </p:cNvSpPr>
          <p:nvPr>
            <p:ph type="title"/>
          </p:nvPr>
        </p:nvSpPr>
        <p:spPr>
          <a:xfrm>
            <a:off x="838200" y="2612215"/>
            <a:ext cx="4719536" cy="1325563"/>
          </a:xfrm>
        </p:spPr>
        <p:txBody>
          <a:bodyPr/>
          <a:lstStyle/>
          <a:p>
            <a:r>
              <a:rPr lang="en-US"/>
              <a:t>Click to edit Master title style</a:t>
            </a:r>
          </a:p>
        </p:txBody>
      </p:sp>
    </p:spTree>
    <p:extLst>
      <p:ext uri="{BB962C8B-B14F-4D97-AF65-F5344CB8AC3E}">
        <p14:creationId xmlns:p14="http://schemas.microsoft.com/office/powerpoint/2010/main" val="1268259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6E0A84-F668-45A6-B6BC-95A7D1C2A40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2FD0FD5-0E05-431C-8E37-D94632D989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62F4B9-C6D7-478B-8437-B04681385FF3}"/>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TextBox 5">
            <a:extLst>
              <a:ext uri="{FF2B5EF4-FFF2-40B4-BE49-F238E27FC236}">
                <a16:creationId xmlns:a16="http://schemas.microsoft.com/office/drawing/2014/main" id="{FF733FD2-5BE8-4F24-9759-0A674CAC057F}"/>
              </a:ext>
            </a:extLst>
          </p:cNvPr>
          <p:cNvSpPr txBox="1"/>
          <p:nvPr userDrawn="1"/>
        </p:nvSpPr>
        <p:spPr>
          <a:xfrm>
            <a:off x="95250" y="88126"/>
            <a:ext cx="7277100" cy="276999"/>
          </a:xfrm>
          <a:prstGeom prst="rect">
            <a:avLst/>
          </a:prstGeom>
          <a:noFill/>
        </p:spPr>
        <p:txBody>
          <a:bodyPr wrap="square" rtlCol="0">
            <a:spAutoFit/>
          </a:bodyPr>
          <a:lstStyle/>
          <a:p>
            <a:r>
              <a:rPr lang="en-US" sz="1200" b="1" dirty="0">
                <a:solidFill>
                  <a:srgbClr val="FF0000"/>
                </a:solidFill>
              </a:rPr>
              <a:t>DRAFT FOR DISCUSSION PURPOSES: Please do not distribute 10/01/20</a:t>
            </a:r>
          </a:p>
        </p:txBody>
      </p:sp>
    </p:spTree>
    <p:extLst>
      <p:ext uri="{BB962C8B-B14F-4D97-AF65-F5344CB8AC3E}">
        <p14:creationId xmlns:p14="http://schemas.microsoft.com/office/powerpoint/2010/main" val="2955185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862E5-542E-4617-90BD-6A259183D8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7B7D71-24B2-495F-9470-189A00092C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CFB3F3-F81D-45E5-B203-6FAD680AA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6D1FF5-BB76-4CF9-8817-47A0A1B4107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0191570-88C5-4D2A-B1B7-12DBF8EEF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038E2-4B7B-4C2E-AE50-C84C79BC2A32}"/>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93193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252D5-B6FE-4D71-A3E2-6DF736567E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A99799-5CC1-4F12-AB57-A9AF8B1811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2C9A1D-BEB5-419F-A435-0C4EF64E7D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CCC1B3-3F4A-498C-8404-BE87F40AEF7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9093F96-23CB-4D61-AD00-BEA43AC0D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3B88AE-FAB2-403B-8A07-D2C654B350BC}"/>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10896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F706C-AB5C-4139-810D-046DFD87BC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C70655-0A42-4245-AB29-0EFB40D4C4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AA31D2-920F-4B3E-A404-2C749B371D3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E1C814F-145C-4417-8317-66D338336F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8A6AB0-23AF-4CA7-AAEB-443DECA3894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87997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434144-A3C1-4ED2-B207-054A2B6C4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FBB8BE-07F7-4332-B4F0-852CD2F749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90445-18FF-4D7E-847C-4E974310BCC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09472D9-6E19-4869-A91A-A2568243B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D75B3D-B619-4B9B-A4B9-86F5443A681E}"/>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52905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538761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4" name="Picture 3" descr="Low poly blue background">
            <a:extLst>
              <a:ext uri="{FF2B5EF4-FFF2-40B4-BE49-F238E27FC236}">
                <a16:creationId xmlns:a16="http://schemas.microsoft.com/office/drawing/2014/main" id="{2CFAC1D7-217A-4190-BA4E-BD8437D0539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4204566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C2683-6793-46CE-A32E-C00F91E36C23}"/>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653589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CC03F8A7-2DA5-48D0-A852-25777AB95E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706399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4DC4B394-D58C-4E37-B725-D71BAD47D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535022" y="2055813"/>
            <a:ext cx="6809362"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a:xfrm>
            <a:off x="535022" y="365125"/>
            <a:ext cx="6809361" cy="1325563"/>
          </a:xfrm>
        </p:spPr>
        <p:txBody>
          <a:bodyPr/>
          <a:lstStyle/>
          <a:p>
            <a:r>
              <a:rPr lang="en-US"/>
              <a:t>Click to edit Master title style</a:t>
            </a:r>
          </a:p>
        </p:txBody>
      </p:sp>
    </p:spTree>
    <p:extLst>
      <p:ext uri="{BB962C8B-B14F-4D97-AF65-F5344CB8AC3E}">
        <p14:creationId xmlns:p14="http://schemas.microsoft.com/office/powerpoint/2010/main" val="341012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5" name="Picture 4" descr="A close up of a light&#10;&#10;Description automatically generated">
            <a:extLst>
              <a:ext uri="{FF2B5EF4-FFF2-40B4-BE49-F238E27FC236}">
                <a16:creationId xmlns:a16="http://schemas.microsoft.com/office/drawing/2014/main" id="{1922B92E-40E3-4780-BBF8-CEF4EC1242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385016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4019AE-6537-4F6C-99C1-09FC0E112D08}"/>
              </a:ext>
            </a:extLst>
          </p:cNvPr>
          <p:cNvPicPr>
            <a:picLocks noChangeAspect="1"/>
          </p:cNvPicPr>
          <p:nvPr userDrawn="1"/>
        </p:nvPicPr>
        <p:blipFill>
          <a:blip r:embed="rId2"/>
          <a:stretch>
            <a:fillRect/>
          </a:stretch>
        </p:blipFill>
        <p:spPr>
          <a:xfrm rot="10800000">
            <a:off x="0" y="0"/>
            <a:ext cx="12191999" cy="6858000"/>
          </a:xfrm>
          <a:prstGeom prst="rect">
            <a:avLst/>
          </a:prstGeom>
        </p:spPr>
      </p:pic>
      <p:pic>
        <p:nvPicPr>
          <p:cNvPr id="5" name="Picture 4" descr="A picture containing object, light, lamp, sitting&#10;&#10;Description automatically generated">
            <a:extLst>
              <a:ext uri="{FF2B5EF4-FFF2-40B4-BE49-F238E27FC236}">
                <a16:creationId xmlns:a16="http://schemas.microsoft.com/office/drawing/2014/main" id="{1FE2A345-E8ED-4339-88A7-8FD99A929F1E}"/>
              </a:ext>
            </a:extLst>
          </p:cNvPr>
          <p:cNvPicPr>
            <a:picLocks noChangeAspect="1"/>
          </p:cNvPicPr>
          <p:nvPr userDrawn="1"/>
        </p:nvPicPr>
        <p:blipFill>
          <a:blip r:embed="rId3">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40262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13CD0-9D30-4967-8E2F-5ABAB8D80496}"/>
              </a:ext>
            </a:extLst>
          </p:cNvPr>
          <p:cNvSpPr>
            <a:spLocks noGrp="1"/>
          </p:cNvSpPr>
          <p:nvPr>
            <p:ph type="title"/>
          </p:nvPr>
        </p:nvSpPr>
        <p:spPr>
          <a:xfrm>
            <a:off x="831850" y="153828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E41D0C-24D4-4A58-A579-D851243F1937}"/>
              </a:ext>
            </a:extLst>
          </p:cNvPr>
          <p:cNvSpPr>
            <a:spLocks noGrp="1"/>
          </p:cNvSpPr>
          <p:nvPr>
            <p:ph type="body" idx="1"/>
          </p:nvPr>
        </p:nvSpPr>
        <p:spPr>
          <a:xfrm>
            <a:off x="831850" y="4589463"/>
            <a:ext cx="1051560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F1456372-8E15-4D84-BFE9-DD8BFBE73F79}"/>
              </a:ext>
            </a:extLst>
          </p:cNvPr>
          <p:cNvSpPr>
            <a:spLocks noGrp="1"/>
          </p:cNvSpPr>
          <p:nvPr>
            <p:ph type="ftr" sz="quarter" idx="11"/>
          </p:nvPr>
        </p:nvSpPr>
        <p:spPr>
          <a:xfrm>
            <a:off x="831850" y="6356350"/>
            <a:ext cx="7321550" cy="365125"/>
          </a:xfrm>
        </p:spPr>
        <p:txBody>
          <a:bodyPr/>
          <a:lstStyle/>
          <a:p>
            <a:endParaRPr lang="en-US" dirty="0"/>
          </a:p>
        </p:txBody>
      </p:sp>
      <p:sp>
        <p:nvSpPr>
          <p:cNvPr id="6" name="Slide Number Placeholder 5">
            <a:extLst>
              <a:ext uri="{FF2B5EF4-FFF2-40B4-BE49-F238E27FC236}">
                <a16:creationId xmlns:a16="http://schemas.microsoft.com/office/drawing/2014/main" id="{F27367A3-3123-4530-B8B7-19DDFE7770E0}"/>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7" name="Rectangle 6">
            <a:extLst>
              <a:ext uri="{FF2B5EF4-FFF2-40B4-BE49-F238E27FC236}">
                <a16:creationId xmlns:a16="http://schemas.microsoft.com/office/drawing/2014/main" id="{B7BFC7FB-AF19-4C9C-AD92-2EFD0C85F111}"/>
              </a:ext>
            </a:extLst>
          </p:cNvPr>
          <p:cNvSpPr/>
          <p:nvPr userDrawn="1"/>
        </p:nvSpPr>
        <p:spPr>
          <a:xfrm>
            <a:off x="0" y="4434790"/>
            <a:ext cx="12192000" cy="1259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956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3A5A44-EA07-484F-BEB8-9E1EB61CF6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7271CF-C798-41B2-8564-6A2F84AC4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770BB6-25DD-4484-BC24-76F5793E6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81F4E63-951D-4DD4-BEB0-75B5C29421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72C5B7-CA54-45C0-A28C-28A637073F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E0B4C-4C2F-4BE7-8793-29AB022C0CCB}" type="slidenum">
              <a:rPr lang="en-US" smtClean="0"/>
              <a:t>‹#›</a:t>
            </a:fld>
            <a:endParaRPr lang="en-US"/>
          </a:p>
        </p:txBody>
      </p:sp>
    </p:spTree>
    <p:extLst>
      <p:ext uri="{BB962C8B-B14F-4D97-AF65-F5344CB8AC3E}">
        <p14:creationId xmlns:p14="http://schemas.microsoft.com/office/powerpoint/2010/main" val="139155689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32" r:id="rId12"/>
    <p:sldLayoutId id="2147483726" r:id="rId13"/>
    <p:sldLayoutId id="2147483727" r:id="rId14"/>
    <p:sldLayoutId id="2147483728" r:id="rId15"/>
    <p:sldLayoutId id="2147483729" r:id="rId16"/>
    <p:sldLayoutId id="2147483730" r:id="rId17"/>
    <p:sldLayoutId id="2147483731"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de.ca.gov/ci/vp/cf/" TargetMode="External"/><Relationship Id="rId3" Type="http://schemas.openxmlformats.org/officeDocument/2006/relationships/image" Target="../media/image9.png"/><Relationship Id="rId7" Type="http://schemas.openxmlformats.org/officeDocument/2006/relationships/hyperlink" Target="https://www.calartsedframework.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hyperlink" Target="https://www.cde.ca.gov/qs/c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50D4-58CB-4390-B25C-F9BA9206749B}"/>
              </a:ext>
            </a:extLst>
          </p:cNvPr>
          <p:cNvSpPr>
            <a:spLocks noGrp="1"/>
          </p:cNvSpPr>
          <p:nvPr>
            <p:ph type="ctrTitle"/>
          </p:nvPr>
        </p:nvSpPr>
        <p:spPr/>
        <p:txBody>
          <a:bodyPr>
            <a:normAutofit fontScale="90000"/>
          </a:bodyPr>
          <a:lstStyle/>
          <a:p>
            <a:pPr algn="r"/>
            <a:r>
              <a:rPr lang="en-US" sz="6000" dirty="0"/>
              <a:t>Chapter 9: </a:t>
            </a:r>
            <a:br>
              <a:rPr lang="en-US" sz="6000" dirty="0"/>
            </a:br>
            <a:r>
              <a:rPr lang="en-US" sz="6000" dirty="0"/>
              <a:t>Implementing Effective Arts Education</a:t>
            </a:r>
            <a:endParaRPr lang="en-US" dirty="0"/>
          </a:p>
        </p:txBody>
      </p:sp>
      <p:sp>
        <p:nvSpPr>
          <p:cNvPr id="3" name="Subtitle 2">
            <a:extLst>
              <a:ext uri="{FF2B5EF4-FFF2-40B4-BE49-F238E27FC236}">
                <a16:creationId xmlns:a16="http://schemas.microsoft.com/office/drawing/2014/main" id="{C76963D2-55DC-4E10-B2FB-DBFA1EDCEF74}"/>
              </a:ext>
            </a:extLst>
          </p:cNvPr>
          <p:cNvSpPr>
            <a:spLocks noGrp="1"/>
          </p:cNvSpPr>
          <p:nvPr>
            <p:ph type="subTitle" idx="1"/>
          </p:nvPr>
        </p:nvSpPr>
        <p:spPr/>
        <p:txBody>
          <a:bodyPr/>
          <a:lstStyle/>
          <a:p>
            <a:r>
              <a:rPr lang="en-US" sz="2400" i="1" kern="0" cap="none" dirty="0">
                <a:solidFill>
                  <a:srgbClr val="000000"/>
                </a:solidFill>
                <a:cs typeface="Arial"/>
                <a:sym typeface="Arial"/>
              </a:rPr>
              <a:t>2020 Arts Education Framework for California Public Schools, Transitional Kindergarten Through Grade Twelve</a:t>
            </a:r>
            <a:endParaRPr lang="en-US" sz="2400" dirty="0"/>
          </a:p>
          <a:p>
            <a:endParaRPr lang="en-US" dirty="0"/>
          </a:p>
        </p:txBody>
      </p:sp>
      <p:pic>
        <p:nvPicPr>
          <p:cNvPr id="11" name="Picture 10" descr="California Arts Education logo">
            <a:extLst>
              <a:ext uri="{FF2B5EF4-FFF2-40B4-BE49-F238E27FC236}">
                <a16:creationId xmlns:a16="http://schemas.microsoft.com/office/drawing/2014/main" id="{47B94598-3CBD-4BCF-A30A-ABC714C96BFF}"/>
              </a:ext>
            </a:extLst>
          </p:cNvPr>
          <p:cNvPicPr>
            <a:picLocks noChangeAspect="1"/>
          </p:cNvPicPr>
          <p:nvPr/>
        </p:nvPicPr>
        <p:blipFill rotWithShape="1">
          <a:blip r:embed="rId3">
            <a:clrChange>
              <a:clrFrom>
                <a:srgbClr val="FFFFFF"/>
              </a:clrFrom>
              <a:clrTo>
                <a:srgbClr val="FFFFFF">
                  <a:alpha val="0"/>
                </a:srgbClr>
              </a:clrTo>
            </a:clrChange>
          </a:blip>
          <a:srcRect l="65000" t="31975" r="21311" b="39054"/>
          <a:stretch/>
        </p:blipFill>
        <p:spPr>
          <a:xfrm>
            <a:off x="2414506" y="4949627"/>
            <a:ext cx="1677950" cy="998837"/>
          </a:xfrm>
          <a:prstGeom prst="rect">
            <a:avLst/>
          </a:prstGeom>
        </p:spPr>
      </p:pic>
      <p:pic>
        <p:nvPicPr>
          <p:cNvPr id="12" name="Picture 2" descr="CCSESA Logo California County Superintendents Arts Initiative ">
            <a:extLst>
              <a:ext uri="{FF2B5EF4-FFF2-40B4-BE49-F238E27FC236}">
                <a16:creationId xmlns:a16="http://schemas.microsoft.com/office/drawing/2014/main" id="{F01FC464-33C9-4378-9955-ACBFE4D56971}"/>
              </a:ext>
              <a:ext uri="{C183D7F6-B498-43B3-948B-1728B52AA6E4}">
                <adec:decorative xmlns:adec="http://schemas.microsoft.com/office/drawing/2017/decorative" val="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8"/>
          <a:stretch/>
        </p:blipFill>
        <p:spPr bwMode="auto">
          <a:xfrm>
            <a:off x="4276146" y="4831323"/>
            <a:ext cx="2384199" cy="10325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TCAP Logo, The California Arts Project">
            <a:extLst>
              <a:ext uri="{FF2B5EF4-FFF2-40B4-BE49-F238E27FC236}">
                <a16:creationId xmlns:a16="http://schemas.microsoft.com/office/drawing/2014/main" id="{8FBA5E36-D826-4711-83F9-806B3760B5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3970" y="4945312"/>
            <a:ext cx="3545626" cy="929646"/>
          </a:xfrm>
          <a:prstGeom prst="rect">
            <a:avLst/>
          </a:prstGeom>
          <a:noFill/>
          <a:extLst>
            <a:ext uri="{909E8E84-426E-40DD-AFC4-6F175D3DCCD1}">
              <a14:hiddenFill xmlns:a14="http://schemas.microsoft.com/office/drawing/2010/main">
                <a:solidFill>
                  <a:srgbClr val="FFFFFF"/>
                </a:solidFill>
              </a14:hiddenFill>
            </a:ext>
          </a:extLst>
        </p:spPr>
      </p:pic>
      <p:pic>
        <p:nvPicPr>
          <p:cNvPr id="14" name="Shape 92" descr="California Department of Education Seal">
            <a:extLst>
              <a:ext uri="{FF2B5EF4-FFF2-40B4-BE49-F238E27FC236}">
                <a16:creationId xmlns:a16="http://schemas.microsoft.com/office/drawing/2014/main" id="{5FBFA6D1-4197-4E93-9C53-B2EC060AB180}"/>
              </a:ext>
            </a:extLst>
          </p:cNvPr>
          <p:cNvPicPr preferRelativeResize="0"/>
          <p:nvPr/>
        </p:nvPicPr>
        <p:blipFill rotWithShape="1">
          <a:blip r:embed="rId6">
            <a:clrChange>
              <a:clrFrom>
                <a:srgbClr val="FEFEFE"/>
              </a:clrFrom>
              <a:clrTo>
                <a:srgbClr val="FEFEFE">
                  <a:alpha val="0"/>
                </a:srgbClr>
              </a:clrTo>
            </a:clrChange>
            <a:alphaModFix/>
          </a:blip>
          <a:srcRect/>
          <a:stretch/>
        </p:blipFill>
        <p:spPr>
          <a:xfrm>
            <a:off x="10607040" y="4884474"/>
            <a:ext cx="1090234" cy="1090234"/>
          </a:xfrm>
          <a:prstGeom prst="rect">
            <a:avLst/>
          </a:prstGeom>
          <a:noFill/>
          <a:ln>
            <a:noFill/>
          </a:ln>
        </p:spPr>
      </p:pic>
      <p:sp>
        <p:nvSpPr>
          <p:cNvPr id="6" name="Shape 90">
            <a:extLst>
              <a:ext uri="{FF2B5EF4-FFF2-40B4-BE49-F238E27FC236}">
                <a16:creationId xmlns:a16="http://schemas.microsoft.com/office/drawing/2014/main" id="{474038FD-875F-4839-9209-FF2EC457E408}"/>
              </a:ext>
            </a:extLst>
          </p:cNvPr>
          <p:cNvSpPr txBox="1">
            <a:spLocks/>
          </p:cNvSpPr>
          <p:nvPr/>
        </p:nvSpPr>
        <p:spPr>
          <a:xfrm>
            <a:off x="3660663" y="6193886"/>
            <a:ext cx="8265435" cy="7550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19100" algn="l" rtl="0" eaLnBrk="1" hangingPunct="1">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California Department of Education</a:t>
            </a:r>
          </a:p>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Tony Thurmond, State Superintendent of Public Instruction</a:t>
            </a:r>
            <a:endParaRPr kumimoji="0" lang="en-US" sz="1800" b="0" i="0" u="none" strike="noStrike" kern="1200" cap="none" spc="0" normalizeH="0" baseline="0" noProof="0" dirty="0">
              <a:ln>
                <a:noFill/>
              </a:ln>
              <a:solidFill>
                <a:srgbClr val="677480"/>
              </a:solidFill>
              <a:effectLst/>
              <a:uLnTx/>
              <a:uFillTx/>
              <a:latin typeface="Arial" panose="020B0604020202020204" pitchFamily="34" charset="0"/>
              <a:cs typeface="Arial" panose="020B0604020202020204" pitchFamily="34" charset="0"/>
              <a:sym typeface="Lato"/>
            </a:endParaRPr>
          </a:p>
        </p:txBody>
      </p:sp>
      <p:sp>
        <p:nvSpPr>
          <p:cNvPr id="16" name="TextBox 15">
            <a:extLst>
              <a:ext uri="{FF2B5EF4-FFF2-40B4-BE49-F238E27FC236}">
                <a16:creationId xmlns:a16="http://schemas.microsoft.com/office/drawing/2014/main" id="{7327F0B9-1C91-519B-5ADF-7A7165D626B4}"/>
              </a:ext>
            </a:extLst>
          </p:cNvPr>
          <p:cNvSpPr txBox="1"/>
          <p:nvPr/>
        </p:nvSpPr>
        <p:spPr>
          <a:xfrm>
            <a:off x="3048000" y="3882509"/>
            <a:ext cx="6096000"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19" name="TextBox 18">
            <a:extLst>
              <a:ext uri="{FF2B5EF4-FFF2-40B4-BE49-F238E27FC236}">
                <a16:creationId xmlns:a16="http://schemas.microsoft.com/office/drawing/2014/main" id="{2D0E69FD-D8C5-1B9E-5AC6-CD125C065A62}"/>
              </a:ext>
            </a:extLst>
          </p:cNvPr>
          <p:cNvSpPr txBox="1"/>
          <p:nvPr/>
        </p:nvSpPr>
        <p:spPr>
          <a:xfrm>
            <a:off x="206866" y="138277"/>
            <a:ext cx="11490407" cy="923330"/>
          </a:xfrm>
          <a:prstGeom prst="rect">
            <a:avLst/>
          </a:prstGeom>
          <a:noFill/>
          <a:ln w="38100">
            <a:solidFill>
              <a:schemeClr val="accent6">
                <a:lumMod val="60000"/>
                <a:lumOff val="40000"/>
              </a:schemeClr>
            </a:solidFill>
          </a:ln>
        </p:spPr>
        <p:txBody>
          <a:bodyPr wrap="square">
            <a:spAutoFit/>
          </a:bodyPr>
          <a:lstStyle/>
          <a:p>
            <a:r>
              <a:rPr lang="en-US" sz="1800" b="0" i="0" u="none" strike="noStrike" dirty="0">
                <a:solidFill>
                  <a:srgbClr val="000000"/>
                </a:solidFill>
                <a:effectLst/>
              </a:rPr>
              <a:t>EXCERPT: This excerpt (</a:t>
            </a:r>
            <a:r>
              <a:rPr lang="en-US" sz="1800" b="0" i="0" u="none" strike="noStrike">
                <a:solidFill>
                  <a:srgbClr val="000000"/>
                </a:solidFill>
                <a:effectLst/>
              </a:rPr>
              <a:t>Slides </a:t>
            </a:r>
            <a:r>
              <a:rPr lang="en-US">
                <a:solidFill>
                  <a:srgbClr val="000000"/>
                </a:solidFill>
              </a:rPr>
              <a:t>14</a:t>
            </a:r>
            <a:r>
              <a:rPr lang="en-US" sz="1800" b="0" i="0" u="none" strike="noStrike">
                <a:solidFill>
                  <a:srgbClr val="000000"/>
                </a:solidFill>
                <a:effectLst/>
              </a:rPr>
              <a:t>–25) </a:t>
            </a:r>
            <a:r>
              <a:rPr lang="en-US" sz="1800" b="0" i="0" u="none" strike="noStrike" dirty="0">
                <a:solidFill>
                  <a:srgbClr val="000000"/>
                </a:solidFill>
                <a:effectLst/>
              </a:rPr>
              <a:t>is provided for use with the </a:t>
            </a:r>
            <a:r>
              <a:rPr lang="en-US" sz="1800" b="1" dirty="0">
                <a:effectLst/>
                <a:ea typeface="Calibri" panose="020F0502020204030204" pitchFamily="34" charset="0"/>
                <a:cs typeface="Times New Roman" panose="02020603050405020304" pitchFamily="18" charset="0"/>
              </a:rPr>
              <a:t>Informed Decision-Making Inquiry</a:t>
            </a:r>
            <a:r>
              <a:rPr lang="en-US" sz="1800" dirty="0">
                <a:effectLst/>
                <a:ea typeface="Calibri" panose="020F0502020204030204" pitchFamily="34" charset="0"/>
                <a:cs typeface="Times New Roman" panose="02020603050405020304" pitchFamily="18" charset="0"/>
              </a:rPr>
              <a:t> on the </a:t>
            </a:r>
            <a:r>
              <a:rPr lang="en-US" sz="1800" b="0" i="0" u="none" strike="noStrike" dirty="0">
                <a:solidFill>
                  <a:srgbClr val="000000"/>
                </a:solidFill>
                <a:effectLst/>
              </a:rPr>
              <a:t>California Arts Education Framework Resources for Implementation website located at</a:t>
            </a:r>
            <a:r>
              <a:rPr lang="en-US" sz="1800" b="0" i="0" u="none" strike="noStrike" dirty="0">
                <a:solidFill>
                  <a:srgbClr val="000000"/>
                </a:solidFill>
                <a:effectLst/>
                <a:hlinkClick r:id="rId7"/>
              </a:rPr>
              <a:t> </a:t>
            </a:r>
            <a:r>
              <a:rPr lang="en-US" sz="1800" b="0" i="0" u="sng" strike="noStrike" dirty="0">
                <a:solidFill>
                  <a:srgbClr val="0097A7"/>
                </a:solidFill>
                <a:effectLst/>
                <a:hlinkClick r:id="rId7"/>
              </a:rPr>
              <a:t>https://www.calartsedframework.org/</a:t>
            </a:r>
            <a:r>
              <a:rPr lang="en-US" sz="1800" b="0" i="0" u="none" strike="noStrike" dirty="0">
                <a:solidFill>
                  <a:srgbClr val="000000"/>
                </a:solidFill>
                <a:effectLst/>
              </a:rPr>
              <a:t>. The full slide deck can be accessed at</a:t>
            </a:r>
            <a:r>
              <a:rPr lang="en-US" sz="1800" b="0" i="0" u="none" strike="noStrike" dirty="0">
                <a:solidFill>
                  <a:srgbClr val="000000"/>
                </a:solidFill>
                <a:effectLst/>
                <a:hlinkClick r:id="rId8"/>
              </a:rPr>
              <a:t> </a:t>
            </a:r>
            <a:r>
              <a:rPr lang="en-US" sz="1800" b="0" i="0" u="sng" strike="noStrike" dirty="0">
                <a:solidFill>
                  <a:srgbClr val="0097A7"/>
                </a:solidFill>
                <a:effectLst/>
                <a:hlinkClick r:id="rId8"/>
              </a:rPr>
              <a:t>https://www.cde.ca.gov/ci/vp/cf/</a:t>
            </a:r>
            <a:r>
              <a:rPr lang="en-US" sz="1800" b="0" i="0" u="none" strike="noStrike" dirty="0">
                <a:solidFill>
                  <a:srgbClr val="000000"/>
                </a:solidFill>
                <a:effectLst/>
              </a:rPr>
              <a:t>.</a:t>
            </a:r>
            <a:endParaRPr lang="en-US" dirty="0"/>
          </a:p>
        </p:txBody>
      </p:sp>
    </p:spTree>
    <p:extLst>
      <p:ext uri="{BB962C8B-B14F-4D97-AF65-F5344CB8AC3E}">
        <p14:creationId xmlns:p14="http://schemas.microsoft.com/office/powerpoint/2010/main" val="387109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rgbClr val="FFE79B"/>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FD9B-97F5-4112-988E-0B120EA52E9E}"/>
              </a:ext>
            </a:extLst>
          </p:cNvPr>
          <p:cNvSpPr>
            <a:spLocks noGrp="1"/>
          </p:cNvSpPr>
          <p:nvPr>
            <p:ph type="title"/>
          </p:nvPr>
        </p:nvSpPr>
        <p:spPr>
          <a:xfrm>
            <a:off x="393700" y="403225"/>
            <a:ext cx="11798300" cy="1325563"/>
          </a:xfrm>
        </p:spPr>
        <p:txBody>
          <a:bodyPr>
            <a:normAutofit/>
          </a:bodyPr>
          <a:lstStyle/>
          <a:p>
            <a:pPr algn="ctr"/>
            <a:r>
              <a:rPr lang="en-US" sz="3600" b="1" dirty="0"/>
              <a:t>FACILITIES</a:t>
            </a:r>
            <a:br>
              <a:rPr lang="en-US" sz="3600" dirty="0"/>
            </a:br>
            <a:r>
              <a:rPr lang="en-US" sz="3600" dirty="0"/>
              <a:t>Spaces for Arts Instruction</a:t>
            </a:r>
          </a:p>
        </p:txBody>
      </p:sp>
      <p:sp>
        <p:nvSpPr>
          <p:cNvPr id="3" name="Content Placeholder 2">
            <a:extLst>
              <a:ext uri="{FF2B5EF4-FFF2-40B4-BE49-F238E27FC236}">
                <a16:creationId xmlns:a16="http://schemas.microsoft.com/office/drawing/2014/main" id="{D4C5CEB5-87AD-4124-8057-F100CACF9330}"/>
              </a:ext>
            </a:extLst>
          </p:cNvPr>
          <p:cNvSpPr>
            <a:spLocks noGrp="1"/>
          </p:cNvSpPr>
          <p:nvPr>
            <p:ph idx="1"/>
          </p:nvPr>
        </p:nvSpPr>
        <p:spPr>
          <a:xfrm>
            <a:off x="838200" y="1916113"/>
            <a:ext cx="10515600" cy="4654020"/>
          </a:xfrm>
        </p:spPr>
        <p:txBody>
          <a:bodyPr>
            <a:normAutofit lnSpcReduction="10000"/>
          </a:bodyPr>
          <a:lstStyle/>
          <a:p>
            <a:pPr marL="0" indent="0">
              <a:spcAft>
                <a:spcPts val="1200"/>
              </a:spcAft>
              <a:buNone/>
            </a:pPr>
            <a:r>
              <a:rPr lang="en-US" dirty="0"/>
              <a:t>Authentic learning in the arts requires dedicated, appropriate spaces for instruction that provide safe environments for students to learn; create; revise; and produce, perform, or present their work. This means</a:t>
            </a:r>
          </a:p>
          <a:p>
            <a:pPr lvl="1">
              <a:spcBef>
                <a:spcPts val="0"/>
              </a:spcBef>
              <a:spcAft>
                <a:spcPts val="1200"/>
              </a:spcAft>
            </a:pPr>
            <a:r>
              <a:rPr lang="en-US" dirty="0"/>
              <a:t>Facilities built and maintained to provide teaching, learning, and performing environments that are physically safe</a:t>
            </a:r>
          </a:p>
          <a:p>
            <a:pPr lvl="1">
              <a:spcBef>
                <a:spcPts val="0"/>
              </a:spcBef>
              <a:spcAft>
                <a:spcPts val="1200"/>
              </a:spcAft>
            </a:pPr>
            <a:r>
              <a:rPr lang="en-US" dirty="0"/>
              <a:t>Spaces that enable a creative, inclusive environment offer a foundation for students to authentically learn and safely thrive in the arts </a:t>
            </a:r>
          </a:p>
          <a:p>
            <a:pPr marL="0" indent="0">
              <a:spcAft>
                <a:spcPts val="1200"/>
              </a:spcAft>
              <a:buNone/>
            </a:pPr>
            <a:r>
              <a:rPr lang="en-US" sz="2800" i="1" dirty="0"/>
              <a:t>*While not all schools can provide studio-like spaces, with a few strategic modifications, classrooms can be effective arts teaching environments</a:t>
            </a:r>
            <a:r>
              <a:rPr lang="en-US" sz="2800" dirty="0"/>
              <a:t>.</a:t>
            </a:r>
            <a:endParaRPr lang="en-US" dirty="0"/>
          </a:p>
        </p:txBody>
      </p:sp>
    </p:spTree>
    <p:extLst>
      <p:ext uri="{BB962C8B-B14F-4D97-AF65-F5344CB8AC3E}">
        <p14:creationId xmlns:p14="http://schemas.microsoft.com/office/powerpoint/2010/main" val="2761978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chemeClr val="accent5">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FD9B-97F5-4112-988E-0B120EA52E9E}"/>
              </a:ext>
            </a:extLst>
          </p:cNvPr>
          <p:cNvSpPr>
            <a:spLocks noGrp="1"/>
          </p:cNvSpPr>
          <p:nvPr>
            <p:ph type="title"/>
          </p:nvPr>
        </p:nvSpPr>
        <p:spPr>
          <a:xfrm>
            <a:off x="393700" y="403225"/>
            <a:ext cx="11493500" cy="1325563"/>
          </a:xfrm>
        </p:spPr>
        <p:txBody>
          <a:bodyPr>
            <a:normAutofit/>
          </a:bodyPr>
          <a:lstStyle/>
          <a:p>
            <a:pPr algn="ctr"/>
            <a:r>
              <a:rPr lang="en-US" sz="3600" b="1" dirty="0"/>
              <a:t>FACILITIES</a:t>
            </a:r>
            <a:r>
              <a:rPr lang="en-US" sz="3600" dirty="0"/>
              <a:t> </a:t>
            </a:r>
            <a:br>
              <a:rPr lang="en-US" sz="3600" dirty="0"/>
            </a:br>
            <a:r>
              <a:rPr lang="en-US" sz="3600" dirty="0"/>
              <a:t>Attributes That Support Arts Learning</a:t>
            </a:r>
          </a:p>
        </p:txBody>
      </p:sp>
      <p:sp>
        <p:nvSpPr>
          <p:cNvPr id="3" name="Content Placeholder 2">
            <a:extLst>
              <a:ext uri="{FF2B5EF4-FFF2-40B4-BE49-F238E27FC236}">
                <a16:creationId xmlns:a16="http://schemas.microsoft.com/office/drawing/2014/main" id="{D4C5CEB5-87AD-4124-8057-F100CACF9330}"/>
              </a:ext>
            </a:extLst>
          </p:cNvPr>
          <p:cNvSpPr>
            <a:spLocks noGrp="1"/>
          </p:cNvSpPr>
          <p:nvPr>
            <p:ph idx="1"/>
          </p:nvPr>
        </p:nvSpPr>
        <p:spPr>
          <a:xfrm>
            <a:off x="661811" y="1800755"/>
            <a:ext cx="10958689" cy="4654020"/>
          </a:xfrm>
        </p:spPr>
        <p:txBody>
          <a:bodyPr>
            <a:noAutofit/>
          </a:bodyPr>
          <a:lstStyle/>
          <a:p>
            <a:pPr>
              <a:spcBef>
                <a:spcPts val="0"/>
              </a:spcBef>
              <a:spcAft>
                <a:spcPts val="1200"/>
              </a:spcAft>
            </a:pPr>
            <a:r>
              <a:rPr lang="en-US" sz="2400" dirty="0">
                <a:latin typeface="Arial" panose="020B0604020202020204" pitchFamily="34" charset="0"/>
                <a:ea typeface="Calibri" panose="020F0502020204030204" pitchFamily="34" charset="0"/>
                <a:cs typeface="Arial" panose="020B0604020202020204" pitchFamily="34" charset="0"/>
              </a:rPr>
              <a:t>S</a:t>
            </a:r>
            <a:r>
              <a:rPr lang="en-US" sz="2400" dirty="0">
                <a:effectLst/>
                <a:latin typeface="Arial" panose="020B0604020202020204" pitchFamily="34" charset="0"/>
                <a:ea typeface="Calibri" panose="020F0502020204030204" pitchFamily="34" charset="0"/>
                <a:cs typeface="Arial" panose="020B0604020202020204" pitchFamily="34" charset="0"/>
              </a:rPr>
              <a:t>pace for safe individual, small, and large group movement (theatre and dance)</a:t>
            </a:r>
          </a:p>
          <a:p>
            <a:pPr>
              <a:spcBef>
                <a:spcPts val="0"/>
              </a:spcBef>
              <a:spcAft>
                <a:spcPts val="1200"/>
              </a:spcAft>
            </a:pPr>
            <a:r>
              <a:rPr lang="en-US" sz="2400" dirty="0">
                <a:latin typeface="Arial" panose="020B0604020202020204" pitchFamily="34" charset="0"/>
                <a:ea typeface="Calibri" panose="020F0502020204030204" pitchFamily="34" charset="0"/>
                <a:cs typeface="Arial" panose="020B0604020202020204" pitchFamily="34" charset="0"/>
              </a:rPr>
              <a:t>S</a:t>
            </a:r>
            <a:r>
              <a:rPr lang="en-US" sz="2400" dirty="0">
                <a:effectLst/>
                <a:latin typeface="Arial" panose="020B0604020202020204" pitchFamily="34" charset="0"/>
                <a:ea typeface="Calibri" panose="020F0502020204030204" pitchFamily="34" charset="0"/>
                <a:cs typeface="Arial" panose="020B0604020202020204" pitchFamily="34" charset="0"/>
              </a:rPr>
              <a:t>pace to accommodate individual, small group, and collaborative art making and presentation (visual arts, media arts, technical theatre)</a:t>
            </a:r>
          </a:p>
          <a:p>
            <a:pPr>
              <a:spcBef>
                <a:spcPts val="0"/>
              </a:spcBef>
              <a:spcAft>
                <a:spcPts val="1200"/>
              </a:spcAft>
            </a:pPr>
            <a:r>
              <a:rPr lang="en-US" sz="2400" dirty="0">
                <a:latin typeface="Arial" panose="020B0604020202020204" pitchFamily="34" charset="0"/>
                <a:ea typeface="Calibri" panose="020F0502020204030204" pitchFamily="34" charset="0"/>
                <a:cs typeface="Arial" panose="020B0604020202020204" pitchFamily="34" charset="0"/>
              </a:rPr>
              <a:t>A</a:t>
            </a:r>
            <a:r>
              <a:rPr lang="en-US" sz="2400" dirty="0">
                <a:effectLst/>
                <a:latin typeface="Arial" panose="020B0604020202020204" pitchFamily="34" charset="0"/>
                <a:ea typeface="Calibri" panose="020F0502020204030204" pitchFamily="34" charset="0"/>
                <a:cs typeface="Arial" panose="020B0604020202020204" pitchFamily="34" charset="0"/>
              </a:rPr>
              <a:t>ccess to water, proper ventilation, space for safe use of tools, and cleaning and storage areas (visual arts).</a:t>
            </a:r>
          </a:p>
          <a:p>
            <a:pPr>
              <a:spcBef>
                <a:spcPts val="0"/>
              </a:spcBef>
              <a:spcAft>
                <a:spcPts val="1200"/>
              </a:spcAft>
            </a:pPr>
            <a:r>
              <a:rPr lang="en-US" sz="2400" dirty="0">
                <a:effectLst/>
                <a:latin typeface="Arial" panose="020B0604020202020204" pitchFamily="34" charset="0"/>
                <a:ea typeface="Calibri" panose="020F0502020204030204" pitchFamily="34" charset="0"/>
                <a:cs typeface="Arial" panose="020B0604020202020204" pitchFamily="34" charset="0"/>
              </a:rPr>
              <a:t>Room for individual, ensemble, and whole group practice and rehearsal while protecting the hearing of teachers and students (music)</a:t>
            </a:r>
          </a:p>
          <a:p>
            <a:pPr>
              <a:spcBef>
                <a:spcPts val="0"/>
              </a:spcBef>
              <a:spcAft>
                <a:spcPts val="1200"/>
              </a:spcAft>
            </a:pPr>
            <a:r>
              <a:rPr lang="en-US" sz="2400" dirty="0">
                <a:effectLst/>
                <a:latin typeface="Arial" panose="020B0604020202020204" pitchFamily="34" charset="0"/>
                <a:ea typeface="Calibri" panose="020F0502020204030204" pitchFamily="34" charset="0"/>
                <a:cs typeface="Arial" panose="020B0604020202020204" pitchFamily="34" charset="0"/>
              </a:rPr>
              <a:t>Lighting, sound, climate control, and security for classrooms and performance/presentation venues (all)</a:t>
            </a:r>
          </a:p>
          <a:p>
            <a:pPr>
              <a:spcBef>
                <a:spcPts val="0"/>
              </a:spcBef>
              <a:spcAft>
                <a:spcPts val="1200"/>
              </a:spcAft>
            </a:pPr>
            <a:r>
              <a:rPr lang="en-US" sz="2400" dirty="0">
                <a:latin typeface="Arial" panose="020B0604020202020204" pitchFamily="34" charset="0"/>
                <a:ea typeface="Calibri" panose="020F0502020204030204" pitchFamily="34" charset="0"/>
                <a:cs typeface="Arial" panose="020B0604020202020204" pitchFamily="34" charset="0"/>
              </a:rPr>
              <a:t>S</a:t>
            </a:r>
            <a:r>
              <a:rPr lang="en-US" sz="2400" dirty="0">
                <a:effectLst/>
                <a:latin typeface="Arial" panose="020B0604020202020204" pitchFamily="34" charset="0"/>
                <a:ea typeface="Calibri" panose="020F0502020204030204" pitchFamily="34" charset="0"/>
                <a:cs typeface="Arial" panose="020B0604020202020204" pitchFamily="34" charset="0"/>
              </a:rPr>
              <a:t>uitable space, power, and appropriate internet connections for multiple computers and other electronic equipment (all)</a:t>
            </a:r>
          </a:p>
        </p:txBody>
      </p:sp>
    </p:spTree>
    <p:extLst>
      <p:ext uri="{BB962C8B-B14F-4D97-AF65-F5344CB8AC3E}">
        <p14:creationId xmlns:p14="http://schemas.microsoft.com/office/powerpoint/2010/main" val="767770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rgbClr val="D5BBE0"/>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FD9B-97F5-4112-988E-0B120EA52E9E}"/>
              </a:ext>
            </a:extLst>
          </p:cNvPr>
          <p:cNvSpPr>
            <a:spLocks noGrp="1"/>
          </p:cNvSpPr>
          <p:nvPr>
            <p:ph type="title"/>
          </p:nvPr>
        </p:nvSpPr>
        <p:spPr>
          <a:xfrm>
            <a:off x="393700" y="152219"/>
            <a:ext cx="11493500" cy="1325563"/>
          </a:xfrm>
        </p:spPr>
        <p:txBody>
          <a:bodyPr>
            <a:normAutofit/>
          </a:bodyPr>
          <a:lstStyle/>
          <a:p>
            <a:pPr algn="ctr"/>
            <a:r>
              <a:rPr lang="en-US" sz="3600" b="1" dirty="0"/>
              <a:t>SAFETY</a:t>
            </a:r>
            <a:endParaRPr lang="en-US" sz="3600" dirty="0"/>
          </a:p>
        </p:txBody>
      </p:sp>
      <p:sp>
        <p:nvSpPr>
          <p:cNvPr id="3" name="Content Placeholder 2">
            <a:extLst>
              <a:ext uri="{FF2B5EF4-FFF2-40B4-BE49-F238E27FC236}">
                <a16:creationId xmlns:a16="http://schemas.microsoft.com/office/drawing/2014/main" id="{D4C5CEB5-87AD-4124-8057-F100CACF9330}"/>
              </a:ext>
            </a:extLst>
          </p:cNvPr>
          <p:cNvSpPr>
            <a:spLocks noGrp="1"/>
          </p:cNvSpPr>
          <p:nvPr>
            <p:ph idx="1"/>
          </p:nvPr>
        </p:nvSpPr>
        <p:spPr>
          <a:xfrm>
            <a:off x="661811" y="1352530"/>
            <a:ext cx="10958689" cy="4654020"/>
          </a:xfrm>
        </p:spPr>
        <p:txBody>
          <a:bodyPr>
            <a:noAutofit/>
          </a:bodyPr>
          <a:lstStyle/>
          <a:p>
            <a:pPr marL="0" indent="0">
              <a:spcBef>
                <a:spcPts val="0"/>
              </a:spcBef>
              <a:spcAft>
                <a:spcPts val="1200"/>
              </a:spcAft>
              <a:buNone/>
            </a:pPr>
            <a:r>
              <a:rPr lang="en-US" sz="3200" dirty="0">
                <a:latin typeface="Arial" panose="020B0604020202020204" pitchFamily="34" charset="0"/>
                <a:ea typeface="Calibri" panose="020F0502020204030204" pitchFamily="34" charset="0"/>
                <a:cs typeface="Arial" panose="020B0604020202020204" pitchFamily="34" charset="0"/>
              </a:rPr>
              <a:t>Teachers and students</a:t>
            </a:r>
          </a:p>
          <a:p>
            <a:pPr>
              <a:spcBef>
                <a:spcPts val="0"/>
              </a:spcBef>
              <a:spcAft>
                <a:spcPts val="1200"/>
              </a:spcAft>
            </a:pPr>
            <a:r>
              <a:rPr lang="en-US" sz="2400" dirty="0">
                <a:latin typeface="Arial" panose="020B0604020202020204" pitchFamily="34" charset="0"/>
                <a:ea typeface="Calibri" panose="020F0502020204030204" pitchFamily="34" charset="0"/>
                <a:cs typeface="Arial" panose="020B0604020202020204" pitchFamily="34" charset="0"/>
              </a:rPr>
              <a:t>Should know, understand, and adhere to safety guidelines and codes in classrooms and performance venues</a:t>
            </a:r>
          </a:p>
          <a:p>
            <a:pPr>
              <a:spcBef>
                <a:spcPts val="0"/>
              </a:spcBef>
              <a:spcAft>
                <a:spcPts val="1200"/>
              </a:spcAft>
            </a:pPr>
            <a:r>
              <a:rPr lang="en-US" sz="2400" dirty="0">
                <a:latin typeface="Arial" panose="020B0604020202020204" pitchFamily="34" charset="0"/>
                <a:ea typeface="Calibri" panose="020F0502020204030204" pitchFamily="34" charset="0"/>
                <a:cs typeface="Arial" panose="020B0604020202020204" pitchFamily="34" charset="0"/>
              </a:rPr>
              <a:t>Should follow safety guidelines in art making practices to protect themselves and others</a:t>
            </a:r>
          </a:p>
          <a:p>
            <a:pPr>
              <a:spcBef>
                <a:spcPts val="0"/>
              </a:spcBef>
              <a:spcAft>
                <a:spcPts val="1200"/>
              </a:spcAft>
            </a:pPr>
            <a:r>
              <a:rPr lang="en-US" sz="2400" dirty="0">
                <a:effectLst/>
                <a:latin typeface="Arial" panose="020B0604020202020204" pitchFamily="34" charset="0"/>
                <a:ea typeface="Calibri" panose="020F0502020204030204" pitchFamily="34" charset="0"/>
                <a:cs typeface="Arial" panose="020B0604020202020204" pitchFamily="34" charset="0"/>
              </a:rPr>
              <a:t>Are trained for safe use and handling of tools, facilities, artistic supplies, equipment, and materials</a:t>
            </a:r>
          </a:p>
          <a:p>
            <a:pPr>
              <a:spcBef>
                <a:spcPts val="0"/>
              </a:spcBef>
              <a:spcAft>
                <a:spcPts val="1200"/>
              </a:spcAft>
            </a:pPr>
            <a:r>
              <a:rPr lang="en-US" sz="2400" dirty="0">
                <a:effectLst/>
                <a:latin typeface="Arial" panose="020B0604020202020204" pitchFamily="34" charset="0"/>
                <a:ea typeface="Calibri" panose="020F0502020204030204" pitchFamily="34" charset="0"/>
                <a:cs typeface="Arial" panose="020B0604020202020204" pitchFamily="34" charset="0"/>
              </a:rPr>
              <a:t>Can access appropriate and well-maintained safety apparel and equipment</a:t>
            </a:r>
          </a:p>
          <a:p>
            <a:pPr>
              <a:spcBef>
                <a:spcPts val="0"/>
              </a:spcBef>
              <a:spcAft>
                <a:spcPts val="1200"/>
              </a:spcAft>
            </a:pPr>
            <a:r>
              <a:rPr lang="en-US" sz="2400" dirty="0">
                <a:latin typeface="Arial" panose="020B0604020202020204" pitchFamily="34" charset="0"/>
                <a:ea typeface="Calibri" panose="020F0502020204030204" pitchFamily="34" charset="0"/>
                <a:cs typeface="Arial" panose="020B0604020202020204" pitchFamily="34" charset="0"/>
              </a:rPr>
              <a:t>Know the location of </a:t>
            </a:r>
            <a:r>
              <a:rPr lang="en-US" sz="2400" dirty="0">
                <a:effectLst/>
                <a:latin typeface="Arial" panose="020B0604020202020204" pitchFamily="34" charset="0"/>
                <a:ea typeface="Calibri" panose="020F0502020204030204" pitchFamily="34" charset="0"/>
                <a:cs typeface="Arial" panose="020B0604020202020204" pitchFamily="34" charset="0"/>
              </a:rPr>
              <a:t>safety kits and fire extinguishers in classrooms and creative-making spaces and are trained in their use</a:t>
            </a:r>
          </a:p>
          <a:p>
            <a:pPr>
              <a:spcBef>
                <a:spcPts val="0"/>
              </a:spcBef>
              <a:spcAft>
                <a:spcPts val="1200"/>
              </a:spcAft>
            </a:pPr>
            <a:r>
              <a:rPr lang="en-US" sz="2400" dirty="0">
                <a:effectLst/>
                <a:latin typeface="Arial" panose="020B0604020202020204" pitchFamily="34" charset="0"/>
                <a:ea typeface="Calibri" panose="020F0502020204030204" pitchFamily="34" charset="0"/>
                <a:cs typeface="Arial" panose="020B0604020202020204" pitchFamily="34" charset="0"/>
              </a:rPr>
              <a:t>Follow fire, stage, and shop safety protocol outlines in guidelines from the Occupational Safety and Health Administration</a:t>
            </a:r>
          </a:p>
        </p:txBody>
      </p:sp>
    </p:spTree>
    <p:extLst>
      <p:ext uri="{BB962C8B-B14F-4D97-AF65-F5344CB8AC3E}">
        <p14:creationId xmlns:p14="http://schemas.microsoft.com/office/powerpoint/2010/main" val="16500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rgbClr val="97DAE1"/>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FD9B-97F5-4112-988E-0B120EA52E9E}"/>
              </a:ext>
            </a:extLst>
          </p:cNvPr>
          <p:cNvSpPr>
            <a:spLocks noGrp="1"/>
          </p:cNvSpPr>
          <p:nvPr>
            <p:ph type="title"/>
          </p:nvPr>
        </p:nvSpPr>
        <p:spPr>
          <a:xfrm>
            <a:off x="393700" y="17588"/>
            <a:ext cx="11682186" cy="1764324"/>
          </a:xfrm>
        </p:spPr>
        <p:txBody>
          <a:bodyPr>
            <a:normAutofit/>
          </a:bodyPr>
          <a:lstStyle/>
          <a:p>
            <a:pPr algn="ctr"/>
            <a:r>
              <a:rPr lang="en-US" sz="3600" b="1" dirty="0"/>
              <a:t>ARTS MATERIALS AND EQUIPMENT </a:t>
            </a:r>
          </a:p>
        </p:txBody>
      </p:sp>
      <p:sp>
        <p:nvSpPr>
          <p:cNvPr id="3" name="Content Placeholder 2">
            <a:extLst>
              <a:ext uri="{FF2B5EF4-FFF2-40B4-BE49-F238E27FC236}">
                <a16:creationId xmlns:a16="http://schemas.microsoft.com/office/drawing/2014/main" id="{D4C5CEB5-87AD-4124-8057-F100CACF9330}"/>
              </a:ext>
            </a:extLst>
          </p:cNvPr>
          <p:cNvSpPr>
            <a:spLocks noGrp="1"/>
          </p:cNvSpPr>
          <p:nvPr>
            <p:ph idx="1"/>
          </p:nvPr>
        </p:nvSpPr>
        <p:spPr>
          <a:xfrm>
            <a:off x="513534" y="1449400"/>
            <a:ext cx="11284766" cy="5325835"/>
          </a:xfrm>
        </p:spPr>
        <p:txBody>
          <a:bodyPr>
            <a:noAutofit/>
          </a:bodyPr>
          <a:lstStyle/>
          <a:p>
            <a:pPr>
              <a:spcBef>
                <a:spcPts val="0"/>
              </a:spcBef>
              <a:spcAft>
                <a:spcPts val="1800"/>
              </a:spcAft>
            </a:pPr>
            <a:r>
              <a:rPr lang="en-US" sz="2400" b="1" dirty="0">
                <a:latin typeface="Arial" panose="020B0604020202020204" pitchFamily="34" charset="0"/>
                <a:ea typeface="Calibri" panose="020F0502020204030204" pitchFamily="34" charset="0"/>
                <a:cs typeface="Arial" panose="020B0604020202020204" pitchFamily="34" charset="0"/>
              </a:rPr>
              <a:t>Technology—</a:t>
            </a:r>
            <a:r>
              <a:rPr lang="en-US" sz="2400" dirty="0">
                <a:effectLst/>
                <a:latin typeface="Arial" panose="020B0604020202020204" pitchFamily="34" charset="0"/>
                <a:ea typeface="Calibri" panose="020F0502020204030204" pitchFamily="34" charset="0"/>
              </a:rPr>
              <a:t>Students have access to and choices of technologies to engage in emerging and contemporary art practices, explore multiple approaches to developing portfolios, engage in collaboration</a:t>
            </a:r>
            <a:r>
              <a:rPr lang="en-US" sz="2400" dirty="0">
                <a:latin typeface="Arial" panose="020B0604020202020204" pitchFamily="34" charset="0"/>
                <a:ea typeface="Calibri" panose="020F0502020204030204" pitchFamily="34" charset="0"/>
              </a:rPr>
              <a:t> and </a:t>
            </a:r>
            <a:r>
              <a:rPr lang="en-US" sz="2400" dirty="0">
                <a:effectLst/>
                <a:latin typeface="Arial" panose="020B0604020202020204" pitchFamily="34" charset="0"/>
                <a:ea typeface="Calibri" panose="020F0502020204030204" pitchFamily="34" charset="0"/>
              </a:rPr>
              <a:t>access to additional instructional supports as needed.</a:t>
            </a:r>
            <a:endParaRPr lang="en-US" sz="2400" dirty="0">
              <a:latin typeface="Arial" panose="020B0604020202020204" pitchFamily="34" charset="0"/>
              <a:ea typeface="Calibri" panose="020F0502020204030204" pitchFamily="34" charset="0"/>
              <a:cs typeface="Arial" panose="020B0604020202020204" pitchFamily="34" charset="0"/>
            </a:endParaRPr>
          </a:p>
          <a:p>
            <a:pPr>
              <a:spcBef>
                <a:spcPts val="0"/>
              </a:spcBef>
              <a:spcAft>
                <a:spcPts val="1800"/>
              </a:spcAft>
            </a:pPr>
            <a:r>
              <a:rPr lang="en-US" sz="2400" b="1" dirty="0">
                <a:latin typeface="Arial" panose="020B0604020202020204" pitchFamily="34" charset="0"/>
                <a:ea typeface="Calibri" panose="020F0502020204030204" pitchFamily="34" charset="0"/>
                <a:cs typeface="Arial" panose="020B0604020202020204" pitchFamily="34" charset="0"/>
              </a:rPr>
              <a:t>Funding—</a:t>
            </a:r>
            <a:r>
              <a:rPr lang="en-US" sz="2400" dirty="0">
                <a:effectLst/>
                <a:latin typeface="Arial" panose="020B0604020202020204" pitchFamily="34" charset="0"/>
                <a:ea typeface="Calibri" panose="020F0502020204030204" pitchFamily="34" charset="0"/>
              </a:rPr>
              <a:t>District and school budgets support equal access to necessary arts education-related expenditures and instructional materials, and provide for ongoing maintenance of tools, equipment, and technology. </a:t>
            </a:r>
            <a:endParaRPr lang="en-US" sz="2400" dirty="0">
              <a:latin typeface="Arial" panose="020B0604020202020204" pitchFamily="34" charset="0"/>
              <a:ea typeface="Calibri" panose="020F0502020204030204" pitchFamily="34" charset="0"/>
              <a:cs typeface="Arial" panose="020B0604020202020204" pitchFamily="34" charset="0"/>
            </a:endParaRPr>
          </a:p>
          <a:p>
            <a:pPr>
              <a:spcBef>
                <a:spcPts val="0"/>
              </a:spcBef>
              <a:spcAft>
                <a:spcPts val="1800"/>
              </a:spcAft>
            </a:pPr>
            <a:r>
              <a:rPr lang="en-US" sz="2400" b="1" dirty="0">
                <a:latin typeface="Arial" panose="020B0604020202020204" pitchFamily="34" charset="0"/>
                <a:ea typeface="Calibri" panose="020F0502020204030204" pitchFamily="34" charset="0"/>
                <a:cs typeface="Arial" panose="020B0604020202020204" pitchFamily="34" charset="0"/>
              </a:rPr>
              <a:t>Safety—</a:t>
            </a:r>
            <a:r>
              <a:rPr lang="en-US" sz="2400" dirty="0">
                <a:latin typeface="Arial" panose="020B0604020202020204" pitchFamily="34" charset="0"/>
                <a:ea typeface="Calibri" panose="020F0502020204030204" pitchFamily="34" charset="0"/>
                <a:cs typeface="Arial" panose="020B0604020202020204" pitchFamily="34" charset="0"/>
              </a:rPr>
              <a:t>Students have access to </a:t>
            </a:r>
            <a:r>
              <a:rPr lang="en-US" sz="2400" dirty="0">
                <a:effectLst/>
                <a:latin typeface="Arial" panose="020B0604020202020204" pitchFamily="34" charset="0"/>
                <a:ea typeface="Calibri" panose="020F0502020204030204" pitchFamily="34" charset="0"/>
              </a:rPr>
              <a:t>safe and healthy arts materials and equipment.</a:t>
            </a:r>
            <a:endParaRPr lang="en-US" sz="2400" dirty="0">
              <a:latin typeface="Arial" panose="020B0604020202020204" pitchFamily="34" charset="0"/>
              <a:ea typeface="Calibri" panose="020F0502020204030204" pitchFamily="34" charset="0"/>
              <a:cs typeface="Arial" panose="020B0604020202020204" pitchFamily="34" charset="0"/>
            </a:endParaRPr>
          </a:p>
          <a:p>
            <a:pPr>
              <a:spcBef>
                <a:spcPts val="0"/>
              </a:spcBef>
              <a:spcAft>
                <a:spcPts val="1800"/>
              </a:spcAft>
            </a:pPr>
            <a:r>
              <a:rPr lang="en-US" sz="2400" b="1" dirty="0">
                <a:latin typeface="Arial" panose="020B0604020202020204" pitchFamily="34" charset="0"/>
                <a:ea typeface="Calibri" panose="020F0502020204030204" pitchFamily="34" charset="0"/>
                <a:cs typeface="Arial" panose="020B0604020202020204" pitchFamily="34" charset="0"/>
              </a:rPr>
              <a:t>California Guidance—</a:t>
            </a:r>
            <a:r>
              <a:rPr lang="en-US" sz="2400" dirty="0">
                <a:effectLst/>
                <a:latin typeface="Arial" panose="020B0604020202020204" pitchFamily="34" charset="0"/>
                <a:ea typeface="Calibri" panose="020F0502020204030204" pitchFamily="34" charset="0"/>
                <a:cs typeface="Arial" panose="020B0604020202020204" pitchFamily="34" charset="0"/>
              </a:rPr>
              <a:t>Instructional materials follow </a:t>
            </a:r>
            <a:r>
              <a:rPr lang="en-US" sz="2400" i="1" dirty="0">
                <a:effectLst/>
                <a:latin typeface="Arial" panose="020B0604020202020204" pitchFamily="34" charset="0"/>
                <a:ea typeface="Calibri" panose="020F0502020204030204" pitchFamily="34" charset="0"/>
                <a:cs typeface="Arial" panose="020B0604020202020204" pitchFamily="34" charset="0"/>
              </a:rPr>
              <a:t>Education Code</a:t>
            </a:r>
            <a:r>
              <a:rPr lang="en-US" sz="2400" dirty="0">
                <a:effectLst/>
                <a:latin typeface="Arial" panose="020B0604020202020204" pitchFamily="34" charset="0"/>
                <a:ea typeface="Calibri" panose="020F0502020204030204" pitchFamily="34" charset="0"/>
                <a:cs typeface="Arial" panose="020B0604020202020204" pitchFamily="34" charset="0"/>
              </a:rPr>
              <a:t> sections 60040–60045 and 60048 as well as the State Board of Education guidelines in Standards for Evaluating Instructional Materials for Social Content, 2013 Edition and Chapter 10: Instructional Materials of the framework.</a:t>
            </a:r>
          </a:p>
          <a:p>
            <a:pPr>
              <a:spcBef>
                <a:spcPts val="0"/>
              </a:spcBef>
              <a:spcAft>
                <a:spcPts val="1200"/>
              </a:spcAft>
            </a:pPr>
            <a:endParaRPr lang="en-US" sz="2400" dirty="0">
              <a:latin typeface="Arial" panose="020B0604020202020204" pitchFamily="34" charset="0"/>
              <a:ea typeface="Calibri" panose="020F0502020204030204" pitchFamily="34" charset="0"/>
              <a:cs typeface="Arial" panose="020B0604020202020204" pitchFamily="34" charset="0"/>
            </a:endParaRPr>
          </a:p>
          <a:p>
            <a:pPr>
              <a:spcBef>
                <a:spcPts val="0"/>
              </a:spcBef>
              <a:spcAft>
                <a:spcPts val="1200"/>
              </a:spcAft>
            </a:pPr>
            <a:endParaRPr lang="en-US"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6632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undamental components of arts education include staffing, standards-based curriculum, scheduling, facilities, safety, and arts materials and equipment.">
            <a:extLst>
              <a:ext uri="{FF2B5EF4-FFF2-40B4-BE49-F238E27FC236}">
                <a16:creationId xmlns:a16="http://schemas.microsoft.com/office/drawing/2014/main" id="{0C820B26-E297-48F0-A9C2-41F87DFD8198}"/>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2150" r="8651"/>
          <a:stretch/>
        </p:blipFill>
        <p:spPr>
          <a:xfrm>
            <a:off x="1229914" y="-36775"/>
            <a:ext cx="9656064" cy="6858000"/>
          </a:xfrm>
          <a:prstGeom prst="rect">
            <a:avLst/>
          </a:prstGeom>
        </p:spPr>
      </p:pic>
      <p:pic>
        <p:nvPicPr>
          <p:cNvPr id="7" name="Picture 6">
            <a:extLst>
              <a:ext uri="{FF2B5EF4-FFF2-40B4-BE49-F238E27FC236}">
                <a16:creationId xmlns:a16="http://schemas.microsoft.com/office/drawing/2014/main" id="{7AC6DF4A-C144-4B78-9842-9CA2B233F583}"/>
              </a:ext>
              <a:ext uri="{C183D7F6-B498-43B3-948B-1728B52AA6E4}">
                <adec:decorative xmlns:adec="http://schemas.microsoft.com/office/drawing/2017/decorative" val="1"/>
              </a:ext>
            </a:extLst>
          </p:cNvPr>
          <p:cNvPicPr>
            <a:picLocks noChangeAspect="1"/>
          </p:cNvPicPr>
          <p:nvPr/>
        </p:nvPicPr>
        <p:blipFill rotWithShape="1">
          <a:blip r:embed="rId4"/>
          <a:srcRect t="34535"/>
          <a:stretch/>
        </p:blipFill>
        <p:spPr>
          <a:xfrm>
            <a:off x="6059317" y="2497365"/>
            <a:ext cx="2298192" cy="1736523"/>
          </a:xfrm>
          <a:prstGeom prst="rect">
            <a:avLst/>
          </a:prstGeom>
          <a:ln>
            <a:noFill/>
          </a:ln>
          <a:effectLst>
            <a:softEdge rad="112500"/>
          </a:effectLst>
        </p:spPr>
      </p:pic>
      <p:sp>
        <p:nvSpPr>
          <p:cNvPr id="13" name="Title">
            <a:extLst>
              <a:ext uri="{FF2B5EF4-FFF2-40B4-BE49-F238E27FC236}">
                <a16:creationId xmlns:a16="http://schemas.microsoft.com/office/drawing/2014/main" id="{6F193391-55BD-450B-9165-52A422ECA331}"/>
              </a:ext>
            </a:extLst>
          </p:cNvPr>
          <p:cNvSpPr>
            <a:spLocks noGrp="1"/>
          </p:cNvSpPr>
          <p:nvPr>
            <p:ph type="title"/>
          </p:nvPr>
        </p:nvSpPr>
        <p:spPr>
          <a:xfrm>
            <a:off x="4605268" y="2410689"/>
            <a:ext cx="3048894" cy="2061556"/>
          </a:xfrm>
          <a:solidFill>
            <a:schemeClr val="bg1"/>
          </a:solidFill>
          <a:ln w="25400">
            <a:solidFill>
              <a:schemeClr val="tx1"/>
            </a:solidFill>
          </a:ln>
          <a:effectLst>
            <a:glow rad="63500">
              <a:schemeClr val="accent1">
                <a:satMod val="175000"/>
                <a:alpha val="40000"/>
              </a:schemeClr>
            </a:glow>
            <a:outerShdw blurRad="50800" dist="38100" dir="2700000" algn="tl" rotWithShape="0">
              <a:prstClr val="black">
                <a:alpha val="40000"/>
              </a:prstClr>
            </a:outerShdw>
          </a:effectLst>
        </p:spPr>
        <p:txBody>
          <a:bodyPr>
            <a:noAutofit/>
          </a:bodyPr>
          <a:lstStyle/>
          <a:p>
            <a:pPr algn="ctr"/>
            <a:r>
              <a:rPr lang="en-US" sz="2400" dirty="0">
                <a:effectLst/>
                <a:latin typeface="Arial" panose="020B0604020202020204" pitchFamily="34" charset="0"/>
                <a:ea typeface="Calibri" panose="020F0502020204030204" pitchFamily="34" charset="0"/>
                <a:cs typeface="Arial" panose="020B0604020202020204" pitchFamily="34" charset="0"/>
              </a:rPr>
              <a:t>Fundamental Components of Arts Education</a:t>
            </a:r>
            <a:endParaRPr lang="en-US" sz="2400" dirty="0"/>
          </a:p>
        </p:txBody>
      </p:sp>
    </p:spTree>
    <p:extLst>
      <p:ext uri="{BB962C8B-B14F-4D97-AF65-F5344CB8AC3E}">
        <p14:creationId xmlns:p14="http://schemas.microsoft.com/office/powerpoint/2010/main" val="1661580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chemeClr val="accent6">
                <a:lumMod val="20000"/>
                <a:lumOff val="8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2FD1C-D8BF-4F54-A701-3D0CD60D36FF}"/>
              </a:ext>
            </a:extLst>
          </p:cNvPr>
          <p:cNvSpPr>
            <a:spLocks noGrp="1"/>
          </p:cNvSpPr>
          <p:nvPr>
            <p:ph type="title"/>
          </p:nvPr>
        </p:nvSpPr>
        <p:spPr/>
        <p:txBody>
          <a:bodyPr>
            <a:normAutofit/>
          </a:bodyPr>
          <a:lstStyle/>
          <a:p>
            <a:pPr algn="ctr"/>
            <a:r>
              <a:rPr lang="en-US" sz="3600" b="1" dirty="0"/>
              <a:t>STANDARDS-BASED CURRICULUM </a:t>
            </a:r>
            <a:br>
              <a:rPr lang="en-US" sz="3600" dirty="0"/>
            </a:br>
            <a:r>
              <a:rPr lang="en-US" sz="3600" dirty="0"/>
              <a:t>Guides Arts Instruction </a:t>
            </a:r>
          </a:p>
        </p:txBody>
      </p:sp>
      <p:sp>
        <p:nvSpPr>
          <p:cNvPr id="3" name="Content Placeholder 2">
            <a:extLst>
              <a:ext uri="{FF2B5EF4-FFF2-40B4-BE49-F238E27FC236}">
                <a16:creationId xmlns:a16="http://schemas.microsoft.com/office/drawing/2014/main" id="{6C46D0E1-7D56-4597-8034-302D6E13502A}"/>
              </a:ext>
            </a:extLst>
          </p:cNvPr>
          <p:cNvSpPr>
            <a:spLocks noGrp="1"/>
          </p:cNvSpPr>
          <p:nvPr>
            <p:ph idx="1"/>
          </p:nvPr>
        </p:nvSpPr>
        <p:spPr>
          <a:xfrm>
            <a:off x="1930400" y="2055813"/>
            <a:ext cx="9017000" cy="4121150"/>
          </a:xfrm>
        </p:spPr>
        <p:txBody>
          <a:bodyPr>
            <a:normAutofit/>
          </a:bodyPr>
          <a:lstStyle/>
          <a:p>
            <a:pPr marL="0" indent="0">
              <a:buNone/>
            </a:pPr>
            <a:r>
              <a:rPr lang="en-US" dirty="0">
                <a:effectLst/>
                <a:latin typeface="Arial" panose="020B0604020202020204" pitchFamily="34" charset="0"/>
                <a:ea typeface="Calibri" panose="020F0502020204030204" pitchFamily="34" charset="0"/>
                <a:cs typeface="Arial" panose="020B0604020202020204" pitchFamily="34" charset="0"/>
              </a:rPr>
              <a:t>Curriculum, or course of study, is the content and plan for instruction. It is made up of the instructional resources, methods, and assessments needed to help students develop critical skills and knowledge. Along with high-quality and effective instruction, curriculum is an essential element that enables students to learn and thrive.</a:t>
            </a:r>
          </a:p>
          <a:p>
            <a:pPr marL="0" indent="0" algn="r">
              <a:buNone/>
            </a:pPr>
            <a:r>
              <a:rPr lang="en-US" sz="2400" dirty="0">
                <a:effectLst/>
                <a:latin typeface="Arial" panose="020B0604020202020204" pitchFamily="34" charset="0"/>
                <a:ea typeface="Calibri" panose="020F0502020204030204" pitchFamily="34" charset="0"/>
                <a:cs typeface="Arial" panose="020B0604020202020204" pitchFamily="34" charset="0"/>
              </a:rPr>
              <a:t>See CDE Curriculum web page at </a:t>
            </a:r>
            <a:r>
              <a:rPr lang="en-US" sz="2400" dirty="0">
                <a:effectLst/>
                <a:latin typeface="Arial" panose="020B0604020202020204" pitchFamily="34" charset="0"/>
                <a:ea typeface="Calibri" panose="020F0502020204030204" pitchFamily="34" charset="0"/>
                <a:cs typeface="Arial" panose="020B0604020202020204" pitchFamily="34" charset="0"/>
                <a:hlinkClick r:id="rId3" tooltip="CDE curriculum web page"/>
              </a:rPr>
              <a:t>https://www.cde.ca.gov/qs/ci/</a:t>
            </a:r>
            <a:r>
              <a:rPr lang="en-US" sz="2400" dirty="0">
                <a:effectLst/>
                <a:latin typeface="Arial" panose="020B0604020202020204" pitchFamily="34" charset="0"/>
                <a:ea typeface="Calibri" panose="020F0502020204030204" pitchFamily="34" charset="0"/>
                <a:cs typeface="Arial" panose="020B0604020202020204" pitchFamily="34" charset="0"/>
              </a:rPr>
              <a:t> </a:t>
            </a:r>
          </a:p>
        </p:txBody>
      </p:sp>
      <p:pic>
        <p:nvPicPr>
          <p:cNvPr id="8" name="Picture 7">
            <a:extLst>
              <a:ext uri="{FF2B5EF4-FFF2-40B4-BE49-F238E27FC236}">
                <a16:creationId xmlns:a16="http://schemas.microsoft.com/office/drawing/2014/main" id="{E3525167-D360-4251-AEA7-E14408A7E1C6}"/>
              </a:ext>
              <a:ext uri="{C183D7F6-B498-43B3-948B-1728B52AA6E4}">
                <adec:decorative xmlns:adec="http://schemas.microsoft.com/office/drawing/2017/decorative" val="1"/>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6875" t="24652" r="6875" b="7315"/>
          <a:stretch/>
        </p:blipFill>
        <p:spPr>
          <a:xfrm>
            <a:off x="838200" y="1690688"/>
            <a:ext cx="10871200" cy="4665662"/>
          </a:xfrm>
          <a:prstGeom prst="rect">
            <a:avLst/>
          </a:prstGeom>
        </p:spPr>
      </p:pic>
    </p:spTree>
    <p:extLst>
      <p:ext uri="{BB962C8B-B14F-4D97-AF65-F5344CB8AC3E}">
        <p14:creationId xmlns:p14="http://schemas.microsoft.com/office/powerpoint/2010/main" val="2786210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rgbClr val="F9DDD4"/>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2FD1C-D8BF-4F54-A701-3D0CD60D36FF}"/>
              </a:ext>
            </a:extLst>
          </p:cNvPr>
          <p:cNvSpPr>
            <a:spLocks noGrp="1"/>
          </p:cNvSpPr>
          <p:nvPr>
            <p:ph type="title"/>
          </p:nvPr>
        </p:nvSpPr>
        <p:spPr>
          <a:xfrm>
            <a:off x="838200" y="550863"/>
            <a:ext cx="10515600" cy="1325563"/>
          </a:xfrm>
        </p:spPr>
        <p:txBody>
          <a:bodyPr>
            <a:noAutofit/>
          </a:bodyPr>
          <a:lstStyle/>
          <a:p>
            <a:pPr algn="ctr"/>
            <a:r>
              <a:rPr lang="en-US" sz="3600" b="1" cap="all" dirty="0">
                <a:latin typeface="+mn-lt"/>
              </a:rPr>
              <a:t>Standards-Based Curriculum </a:t>
            </a:r>
            <a:endParaRPr lang="en-US" sz="3600" dirty="0">
              <a:latin typeface="+mn-lt"/>
            </a:endParaRPr>
          </a:p>
        </p:txBody>
      </p:sp>
      <p:sp>
        <p:nvSpPr>
          <p:cNvPr id="3" name="Content Placeholder 2">
            <a:extLst>
              <a:ext uri="{FF2B5EF4-FFF2-40B4-BE49-F238E27FC236}">
                <a16:creationId xmlns:a16="http://schemas.microsoft.com/office/drawing/2014/main" id="{6C46D0E1-7D56-4597-8034-302D6E13502A}"/>
              </a:ext>
            </a:extLst>
          </p:cNvPr>
          <p:cNvSpPr>
            <a:spLocks noGrp="1"/>
          </p:cNvSpPr>
          <p:nvPr>
            <p:ph idx="1"/>
          </p:nvPr>
        </p:nvSpPr>
        <p:spPr/>
        <p:txBody>
          <a:bodyPr>
            <a:normAutofit fontScale="92500" lnSpcReduction="10000"/>
          </a:bodyPr>
          <a:lstStyle/>
          <a:p>
            <a:pPr marL="0" indent="0">
              <a:lnSpc>
                <a:spcPct val="100000"/>
              </a:lnSpc>
              <a:spcBef>
                <a:spcPts val="0"/>
              </a:spcBef>
              <a:spcAft>
                <a:spcPts val="1800"/>
              </a:spcAft>
              <a:buNone/>
            </a:pPr>
            <a:r>
              <a:rPr lang="en-US" sz="2800" dirty="0">
                <a:latin typeface="+mn-lt"/>
                <a:ea typeface="Calibri" panose="020F0502020204030204" pitchFamily="34" charset="0"/>
                <a:cs typeface="Arial" panose="020B0604020202020204" pitchFamily="34" charset="0"/>
              </a:rPr>
              <a:t>A</a:t>
            </a:r>
            <a:r>
              <a:rPr lang="en-US" sz="2800" dirty="0">
                <a:effectLst/>
                <a:latin typeface="+mn-lt"/>
                <a:ea typeface="Calibri" panose="020F0502020204030204" pitchFamily="34" charset="0"/>
                <a:cs typeface="Arial" panose="020B0604020202020204" pitchFamily="34" charset="0"/>
              </a:rPr>
              <a:t>rticulates the Sequence of Instruction and Learning </a:t>
            </a:r>
            <a:r>
              <a:rPr lang="en-US" sz="2800" dirty="0">
                <a:latin typeface="+mn-lt"/>
                <a:ea typeface="Calibri" panose="020F0502020204030204" pitchFamily="34" charset="0"/>
                <a:cs typeface="Arial" panose="020B0604020202020204" pitchFamily="34" charset="0"/>
              </a:rPr>
              <a:t>E</a:t>
            </a:r>
            <a:r>
              <a:rPr lang="en-US" sz="2800" dirty="0">
                <a:effectLst/>
                <a:latin typeface="+mn-lt"/>
                <a:ea typeface="Calibri" panose="020F0502020204030204" pitchFamily="34" charset="0"/>
                <a:cs typeface="Arial" panose="020B0604020202020204" pitchFamily="34" charset="0"/>
              </a:rPr>
              <a:t>xpectations. It </a:t>
            </a:r>
          </a:p>
          <a:p>
            <a:pPr>
              <a:lnSpc>
                <a:spcPct val="100000"/>
              </a:lnSpc>
              <a:spcBef>
                <a:spcPts val="0"/>
              </a:spcBef>
              <a:spcAft>
                <a:spcPts val="1800"/>
              </a:spcAft>
            </a:pPr>
            <a:r>
              <a:rPr lang="en-US" dirty="0">
                <a:effectLst/>
                <a:latin typeface="Arial" panose="020B0604020202020204" pitchFamily="34" charset="0"/>
                <a:ea typeface="Calibri" panose="020F0502020204030204" pitchFamily="34" charset="0"/>
                <a:cs typeface="Arial" panose="020B0604020202020204" pitchFamily="34" charset="0"/>
              </a:rPr>
              <a:t>provides general guidance on diverse student learning needs and suggestions for accommodations and modifications;</a:t>
            </a:r>
          </a:p>
          <a:p>
            <a:pPr>
              <a:lnSpc>
                <a:spcPct val="100000"/>
              </a:lnSpc>
              <a:spcBef>
                <a:spcPts val="0"/>
              </a:spcBef>
              <a:spcAft>
                <a:spcPts val="1800"/>
              </a:spcAft>
            </a:pPr>
            <a:r>
              <a:rPr lang="en-US" dirty="0">
                <a:effectLst/>
                <a:latin typeface="Arial" panose="020B0604020202020204" pitchFamily="34" charset="0"/>
                <a:ea typeface="Calibri" panose="020F0502020204030204" pitchFamily="34" charset="0"/>
                <a:cs typeface="Arial" panose="020B0604020202020204" pitchFamily="34" charset="0"/>
              </a:rPr>
              <a:t>attends to the range of novice through advanced learners;</a:t>
            </a:r>
          </a:p>
          <a:p>
            <a:pPr>
              <a:lnSpc>
                <a:spcPct val="100000"/>
              </a:lnSpc>
              <a:spcBef>
                <a:spcPts val="0"/>
              </a:spcBef>
              <a:spcAft>
                <a:spcPts val="1800"/>
              </a:spcAft>
            </a:pPr>
            <a:r>
              <a:rPr lang="en-US" dirty="0">
                <a:effectLst/>
                <a:latin typeface="Arial" panose="020B0604020202020204" pitchFamily="34" charset="0"/>
                <a:ea typeface="Calibri" panose="020F0502020204030204" pitchFamily="34" charset="0"/>
                <a:cs typeface="Arial" panose="020B0604020202020204" pitchFamily="34" charset="0"/>
              </a:rPr>
              <a:t>provides a basis for formative and summative classroom assessment; and</a:t>
            </a:r>
          </a:p>
          <a:p>
            <a:pPr>
              <a:lnSpc>
                <a:spcPct val="100000"/>
              </a:lnSpc>
              <a:spcBef>
                <a:spcPts val="0"/>
              </a:spcBef>
              <a:spcAft>
                <a:spcPts val="1800"/>
              </a:spcAft>
            </a:pPr>
            <a:r>
              <a:rPr lang="en-US" dirty="0">
                <a:effectLst/>
                <a:latin typeface="Arial" panose="020B0604020202020204" pitchFamily="34" charset="0"/>
                <a:ea typeface="Calibri" panose="020F0502020204030204" pitchFamily="34" charset="0"/>
                <a:cs typeface="Arial" panose="020B0604020202020204" pitchFamily="34" charset="0"/>
              </a:rPr>
              <a:t>is grounded in the appropriate disciplinary pedagogies and methodologies.</a:t>
            </a:r>
          </a:p>
        </p:txBody>
      </p:sp>
    </p:spTree>
    <p:extLst>
      <p:ext uri="{BB962C8B-B14F-4D97-AF65-F5344CB8AC3E}">
        <p14:creationId xmlns:p14="http://schemas.microsoft.com/office/powerpoint/2010/main" val="3551243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rgbClr val="B1D1E3"/>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CF03F-56F6-4E65-BA70-15B188AA6F7A}"/>
              </a:ext>
            </a:extLst>
          </p:cNvPr>
          <p:cNvSpPr>
            <a:spLocks noGrp="1"/>
          </p:cNvSpPr>
          <p:nvPr>
            <p:ph type="title"/>
          </p:nvPr>
        </p:nvSpPr>
        <p:spPr/>
        <p:txBody>
          <a:bodyPr>
            <a:normAutofit/>
          </a:bodyPr>
          <a:lstStyle/>
          <a:p>
            <a:pPr algn="ctr"/>
            <a:r>
              <a:rPr lang="en-US" sz="3600" b="1" dirty="0"/>
              <a:t>SCHEDULING</a:t>
            </a:r>
            <a:br>
              <a:rPr lang="en-US" sz="3600" dirty="0"/>
            </a:br>
            <a:r>
              <a:rPr lang="en-US" sz="3600" dirty="0"/>
              <a:t>Considerations for Elementary</a:t>
            </a:r>
          </a:p>
        </p:txBody>
      </p:sp>
      <p:sp>
        <p:nvSpPr>
          <p:cNvPr id="3" name="Content Placeholder 2">
            <a:extLst>
              <a:ext uri="{FF2B5EF4-FFF2-40B4-BE49-F238E27FC236}">
                <a16:creationId xmlns:a16="http://schemas.microsoft.com/office/drawing/2014/main" id="{A5B97226-1C33-4018-ABF3-15B5A1C0C8AD}"/>
              </a:ext>
            </a:extLst>
          </p:cNvPr>
          <p:cNvSpPr>
            <a:spLocks noGrp="1"/>
          </p:cNvSpPr>
          <p:nvPr>
            <p:ph sz="half" idx="2"/>
          </p:nvPr>
        </p:nvSpPr>
        <p:spPr>
          <a:xfrm>
            <a:off x="839788" y="2088852"/>
            <a:ext cx="10679277" cy="3469259"/>
          </a:xfrm>
        </p:spPr>
        <p:txBody>
          <a:bodyPr>
            <a:normAutofit/>
          </a:bodyPr>
          <a:lstStyle/>
          <a:p>
            <a:pPr lvl="1">
              <a:lnSpc>
                <a:spcPct val="100000"/>
              </a:lnSpc>
              <a:spcBef>
                <a:spcPts val="0"/>
              </a:spcBef>
              <a:spcAft>
                <a:spcPts val="1800"/>
              </a:spcAft>
            </a:pPr>
            <a:r>
              <a:rPr lang="en-US" sz="2800" dirty="0">
                <a:latin typeface="Arial" panose="020B0604020202020204" pitchFamily="34" charset="0"/>
                <a:ea typeface="Calibri" panose="020F0502020204030204" pitchFamily="34" charset="0"/>
              </a:rPr>
              <a:t>D</a:t>
            </a:r>
            <a:r>
              <a:rPr lang="en-US" sz="2800" dirty="0">
                <a:effectLst/>
                <a:latin typeface="Arial" panose="020B0604020202020204" pitchFamily="34" charset="0"/>
                <a:ea typeface="Calibri" panose="020F0502020204030204" pitchFamily="34" charset="0"/>
              </a:rPr>
              <a:t>iscrete instruction in each arts discipline builds foundational arts literacy, language, knowledge, and skills.</a:t>
            </a:r>
          </a:p>
          <a:p>
            <a:pPr lvl="1">
              <a:lnSpc>
                <a:spcPct val="100000"/>
              </a:lnSpc>
              <a:spcBef>
                <a:spcPts val="0"/>
              </a:spcBef>
              <a:spcAft>
                <a:spcPts val="1800"/>
              </a:spcAft>
            </a:pPr>
            <a:r>
              <a:rPr lang="en-US" sz="2800" dirty="0">
                <a:latin typeface="Arial" panose="020B0604020202020204" pitchFamily="34" charset="0"/>
                <a:ea typeface="Calibri" panose="020F0502020204030204" pitchFamily="34" charset="0"/>
              </a:rPr>
              <a:t>C</a:t>
            </a:r>
            <a:r>
              <a:rPr lang="en-US" sz="2800" dirty="0">
                <a:effectLst/>
                <a:latin typeface="Arial" panose="020B0604020202020204" pitchFamily="34" charset="0"/>
                <a:ea typeface="Calibri" panose="020F0502020204030204" pitchFamily="34" charset="0"/>
              </a:rPr>
              <a:t>areful scheduling and planning of services ensures students are not missing arts learning time.</a:t>
            </a:r>
          </a:p>
          <a:p>
            <a:pPr lvl="1">
              <a:lnSpc>
                <a:spcPct val="100000"/>
              </a:lnSpc>
              <a:spcBef>
                <a:spcPts val="0"/>
              </a:spcBef>
              <a:spcAft>
                <a:spcPts val="1800"/>
              </a:spcAft>
            </a:pPr>
            <a:r>
              <a:rPr lang="en-US" sz="2800" dirty="0">
                <a:latin typeface="Arial" panose="020B0604020202020204" pitchFamily="34" charset="0"/>
                <a:ea typeface="Calibri" panose="020F0502020204030204" pitchFamily="34" charset="0"/>
              </a:rPr>
              <a:t>Single-subject teachers may be assigned to work in multiple schools.</a:t>
            </a:r>
            <a:endParaRPr lang="en-US" sz="28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595227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chemeClr val="accent1">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CF03F-56F6-4E65-BA70-15B188AA6F7A}"/>
              </a:ext>
            </a:extLst>
          </p:cNvPr>
          <p:cNvSpPr>
            <a:spLocks noGrp="1"/>
          </p:cNvSpPr>
          <p:nvPr>
            <p:ph type="title"/>
          </p:nvPr>
        </p:nvSpPr>
        <p:spPr/>
        <p:txBody>
          <a:bodyPr>
            <a:normAutofit/>
          </a:bodyPr>
          <a:lstStyle/>
          <a:p>
            <a:pPr algn="ctr"/>
            <a:r>
              <a:rPr lang="en-US" sz="3600" b="1" dirty="0"/>
              <a:t>SCHEDULING</a:t>
            </a:r>
            <a:r>
              <a:rPr lang="en-US" sz="3600" dirty="0"/>
              <a:t> </a:t>
            </a:r>
            <a:br>
              <a:rPr lang="en-US" sz="3600" dirty="0"/>
            </a:br>
            <a:r>
              <a:rPr lang="en-US" sz="3600" dirty="0"/>
              <a:t>Considerations for Secondary</a:t>
            </a:r>
          </a:p>
        </p:txBody>
      </p:sp>
      <p:sp>
        <p:nvSpPr>
          <p:cNvPr id="7" name="Content Placeholder 6">
            <a:extLst>
              <a:ext uri="{FF2B5EF4-FFF2-40B4-BE49-F238E27FC236}">
                <a16:creationId xmlns:a16="http://schemas.microsoft.com/office/drawing/2014/main" id="{638093B8-1687-4FEC-9D00-EE0225984D88}"/>
              </a:ext>
            </a:extLst>
          </p:cNvPr>
          <p:cNvSpPr>
            <a:spLocks noGrp="1"/>
          </p:cNvSpPr>
          <p:nvPr>
            <p:ph sz="quarter" idx="4"/>
          </p:nvPr>
        </p:nvSpPr>
        <p:spPr>
          <a:xfrm>
            <a:off x="1140031" y="1718334"/>
            <a:ext cx="10215357" cy="4744807"/>
          </a:xfrm>
        </p:spPr>
        <p:txBody>
          <a:bodyPr>
            <a:normAutofit lnSpcReduction="10000"/>
          </a:bodyPr>
          <a:lstStyle/>
          <a:p>
            <a:pPr>
              <a:spcBef>
                <a:spcPts val="0"/>
              </a:spcBef>
              <a:spcAft>
                <a:spcPts val="1800"/>
              </a:spcAft>
            </a:pPr>
            <a:r>
              <a:rPr lang="en-US" dirty="0"/>
              <a:t>Middle School</a:t>
            </a:r>
          </a:p>
          <a:p>
            <a:pPr lvl="1">
              <a:spcBef>
                <a:spcPts val="0"/>
              </a:spcBef>
              <a:spcAft>
                <a:spcPts val="1800"/>
              </a:spcAft>
            </a:pPr>
            <a:r>
              <a:rPr lang="en-US" dirty="0"/>
              <a:t>Students have access courses in all arts disciplines to continue to deepen learning in one arts discipline or possibly continue study in multiple arts disciplines.</a:t>
            </a:r>
          </a:p>
          <a:p>
            <a:pPr>
              <a:spcBef>
                <a:spcPts val="0"/>
              </a:spcBef>
              <a:spcAft>
                <a:spcPts val="1800"/>
              </a:spcAft>
            </a:pPr>
            <a:r>
              <a:rPr lang="en-US" dirty="0"/>
              <a:t>High School </a:t>
            </a:r>
          </a:p>
          <a:p>
            <a:pPr lvl="1">
              <a:spcBef>
                <a:spcPts val="0"/>
              </a:spcBef>
              <a:spcAft>
                <a:spcPts val="1800"/>
              </a:spcAft>
            </a:pPr>
            <a:r>
              <a:rPr lang="en-US" dirty="0"/>
              <a:t>Students have access to opportunities to take yearlong courses in one or more arts disciplines and advanced courses in each year.</a:t>
            </a:r>
          </a:p>
          <a:p>
            <a:pPr lvl="1">
              <a:spcBef>
                <a:spcPts val="0"/>
              </a:spcBef>
              <a:spcAft>
                <a:spcPts val="1800"/>
              </a:spcAft>
            </a:pPr>
            <a:r>
              <a:rPr lang="en-US" b="0" i="0" dirty="0">
                <a:solidFill>
                  <a:srgbClr val="3C4043"/>
                </a:solidFill>
                <a:effectLst/>
              </a:rPr>
              <a:t>Counselors and teachers are knowledgeable about requirements needed for postsecondary education and/or careers in the arts.</a:t>
            </a:r>
          </a:p>
          <a:p>
            <a:pPr lvl="1">
              <a:spcBef>
                <a:spcPts val="0"/>
              </a:spcBef>
              <a:spcAft>
                <a:spcPts val="1800"/>
              </a:spcAft>
            </a:pPr>
            <a:r>
              <a:rPr lang="en-US" dirty="0">
                <a:solidFill>
                  <a:srgbClr val="3C4043"/>
                </a:solidFill>
              </a:rPr>
              <a:t>Master scheduling should provide access to advanced course of study in the arts every year.</a:t>
            </a:r>
            <a:endParaRPr lang="en-US" dirty="0"/>
          </a:p>
        </p:txBody>
      </p:sp>
    </p:spTree>
    <p:extLst>
      <p:ext uri="{BB962C8B-B14F-4D97-AF65-F5344CB8AC3E}">
        <p14:creationId xmlns:p14="http://schemas.microsoft.com/office/powerpoint/2010/main" val="390733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rgbClr val="E2EBA0"/>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B279-914D-4821-A960-11449BC70289}"/>
              </a:ext>
            </a:extLst>
          </p:cNvPr>
          <p:cNvSpPr>
            <a:spLocks noGrp="1"/>
          </p:cNvSpPr>
          <p:nvPr>
            <p:ph type="title"/>
          </p:nvPr>
        </p:nvSpPr>
        <p:spPr>
          <a:xfrm>
            <a:off x="228600" y="365125"/>
            <a:ext cx="11963400" cy="1325563"/>
          </a:xfrm>
        </p:spPr>
        <p:txBody>
          <a:bodyPr>
            <a:normAutofit/>
          </a:bodyPr>
          <a:lstStyle/>
          <a:p>
            <a:pPr algn="ctr"/>
            <a:r>
              <a:rPr lang="en-US" sz="4000" b="1" dirty="0"/>
              <a:t>STAFFING</a:t>
            </a:r>
            <a:br>
              <a:rPr lang="en-US" sz="4000" dirty="0"/>
            </a:br>
            <a:r>
              <a:rPr lang="en-US" sz="4000" dirty="0"/>
              <a:t>Teachers Assigned to More than One School</a:t>
            </a:r>
          </a:p>
        </p:txBody>
      </p:sp>
      <p:sp>
        <p:nvSpPr>
          <p:cNvPr id="3" name="Content Placeholder 2">
            <a:extLst>
              <a:ext uri="{FF2B5EF4-FFF2-40B4-BE49-F238E27FC236}">
                <a16:creationId xmlns:a16="http://schemas.microsoft.com/office/drawing/2014/main" id="{785FC707-5BAD-4E8A-AE29-4140F1D26A69}"/>
              </a:ext>
            </a:extLst>
          </p:cNvPr>
          <p:cNvSpPr>
            <a:spLocks noGrp="1"/>
          </p:cNvSpPr>
          <p:nvPr>
            <p:ph idx="1"/>
          </p:nvPr>
        </p:nvSpPr>
        <p:spPr>
          <a:xfrm>
            <a:off x="838200" y="1866900"/>
            <a:ext cx="10515600" cy="4310063"/>
          </a:xfrm>
        </p:spPr>
        <p:txBody>
          <a:bodyPr>
            <a:normAutofit fontScale="92500" lnSpcReduction="20000"/>
          </a:bodyPr>
          <a:lstStyle/>
          <a:p>
            <a:pPr marL="0" indent="0">
              <a:spcBef>
                <a:spcPts val="0"/>
              </a:spcBef>
              <a:spcAft>
                <a:spcPts val="1800"/>
              </a:spcAft>
              <a:buNone/>
            </a:pPr>
            <a:r>
              <a:rPr lang="en-US" sz="3500" dirty="0"/>
              <a:t>To support teachers, administrators can ensure</a:t>
            </a:r>
          </a:p>
          <a:p>
            <a:pPr>
              <a:spcBef>
                <a:spcPts val="0"/>
              </a:spcBef>
              <a:spcAft>
                <a:spcPts val="1800"/>
              </a:spcAft>
            </a:pPr>
            <a:r>
              <a:rPr lang="en-US" dirty="0"/>
              <a:t>adequate and protected time to teach beyond one short block of time;</a:t>
            </a:r>
          </a:p>
          <a:p>
            <a:pPr>
              <a:spcBef>
                <a:spcPts val="0"/>
              </a:spcBef>
              <a:spcAft>
                <a:spcPts val="1800"/>
              </a:spcAft>
            </a:pPr>
            <a:r>
              <a:rPr lang="en-US" dirty="0"/>
              <a:t>dedicated classrooms designed for safe learning in the arts;</a:t>
            </a:r>
          </a:p>
          <a:p>
            <a:pPr>
              <a:spcBef>
                <a:spcPts val="0"/>
              </a:spcBef>
              <a:spcAft>
                <a:spcPts val="1800"/>
              </a:spcAft>
            </a:pPr>
            <a:r>
              <a:rPr lang="en-US" dirty="0"/>
              <a:t>a secure place for storage and sufficient supplies, equipment, and resources for each student to use for arts learning;</a:t>
            </a:r>
          </a:p>
          <a:p>
            <a:pPr>
              <a:spcBef>
                <a:spcPts val="0"/>
              </a:spcBef>
              <a:spcAft>
                <a:spcPts val="1800"/>
              </a:spcAft>
            </a:pPr>
            <a:r>
              <a:rPr lang="en-US" dirty="0"/>
              <a:t>access to appropriate and needed technologies for teaching and for student learning and creating; and</a:t>
            </a:r>
          </a:p>
          <a:p>
            <a:pPr>
              <a:spcBef>
                <a:spcPts val="0"/>
              </a:spcBef>
              <a:spcAft>
                <a:spcPts val="1800"/>
              </a:spcAft>
            </a:pPr>
            <a:r>
              <a:rPr lang="en-US" dirty="0"/>
              <a:t>time to collaborate and build relationships with school site administration, staff, and parents.</a:t>
            </a:r>
          </a:p>
          <a:p>
            <a:endParaRPr lang="en-US" dirty="0"/>
          </a:p>
        </p:txBody>
      </p:sp>
    </p:spTree>
    <p:extLst>
      <p:ext uri="{BB962C8B-B14F-4D97-AF65-F5344CB8AC3E}">
        <p14:creationId xmlns:p14="http://schemas.microsoft.com/office/powerpoint/2010/main" val="3209677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chemeClr val="accent2">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FD9B-97F5-4112-988E-0B120EA52E9E}"/>
              </a:ext>
            </a:extLst>
          </p:cNvPr>
          <p:cNvSpPr>
            <a:spLocks noGrp="1"/>
          </p:cNvSpPr>
          <p:nvPr>
            <p:ph type="title"/>
          </p:nvPr>
        </p:nvSpPr>
        <p:spPr>
          <a:xfrm>
            <a:off x="393700" y="403225"/>
            <a:ext cx="11226800" cy="1325563"/>
          </a:xfrm>
        </p:spPr>
        <p:txBody>
          <a:bodyPr>
            <a:normAutofit/>
          </a:bodyPr>
          <a:lstStyle/>
          <a:p>
            <a:pPr algn="ctr"/>
            <a:r>
              <a:rPr lang="en-US" sz="3600" b="1" dirty="0"/>
              <a:t>STAFFING</a:t>
            </a:r>
            <a:br>
              <a:rPr lang="en-US" sz="3600" dirty="0"/>
            </a:br>
            <a:r>
              <a:rPr lang="en-US" sz="3600" dirty="0"/>
              <a:t>Administrators and Other Personnel</a:t>
            </a:r>
          </a:p>
        </p:txBody>
      </p:sp>
      <p:sp>
        <p:nvSpPr>
          <p:cNvPr id="3" name="Content Placeholder 2">
            <a:extLst>
              <a:ext uri="{FF2B5EF4-FFF2-40B4-BE49-F238E27FC236}">
                <a16:creationId xmlns:a16="http://schemas.microsoft.com/office/drawing/2014/main" id="{D4C5CEB5-87AD-4124-8057-F100CACF9330}"/>
              </a:ext>
            </a:extLst>
          </p:cNvPr>
          <p:cNvSpPr>
            <a:spLocks noGrp="1"/>
          </p:cNvSpPr>
          <p:nvPr>
            <p:ph idx="1"/>
          </p:nvPr>
        </p:nvSpPr>
        <p:spPr>
          <a:xfrm>
            <a:off x="838200" y="1916113"/>
            <a:ext cx="10515600" cy="4398962"/>
          </a:xfrm>
        </p:spPr>
        <p:txBody>
          <a:bodyPr>
            <a:normAutofit lnSpcReduction="10000"/>
          </a:bodyPr>
          <a:lstStyle/>
          <a:p>
            <a:pPr marL="0" indent="0">
              <a:spcBef>
                <a:spcPts val="0"/>
              </a:spcBef>
              <a:spcAft>
                <a:spcPts val="1800"/>
              </a:spcAft>
              <a:buNone/>
            </a:pPr>
            <a:r>
              <a:rPr lang="en-US" sz="2400" dirty="0"/>
              <a:t>Administrators and other personnel include district superintendents, arts coordinators, resource teachers, counselors, and support staff who</a:t>
            </a:r>
          </a:p>
          <a:p>
            <a:pPr>
              <a:spcBef>
                <a:spcPts val="0"/>
              </a:spcBef>
              <a:spcAft>
                <a:spcPts val="1800"/>
              </a:spcAft>
            </a:pPr>
            <a:r>
              <a:rPr lang="en-US" sz="2400" dirty="0"/>
              <a:t>are informed and knowledgeable about arts education to provide necessary and effective administrative and fiscal support;</a:t>
            </a:r>
          </a:p>
          <a:p>
            <a:pPr>
              <a:spcBef>
                <a:spcPts val="0"/>
              </a:spcBef>
              <a:spcAft>
                <a:spcPts val="1800"/>
              </a:spcAft>
            </a:pPr>
            <a:r>
              <a:rPr lang="en-US" sz="2400" dirty="0"/>
              <a:t>provide leadership and professional support to arts educators; </a:t>
            </a:r>
          </a:p>
          <a:p>
            <a:pPr>
              <a:spcBef>
                <a:spcPts val="0"/>
              </a:spcBef>
              <a:spcAft>
                <a:spcPts val="1800"/>
              </a:spcAft>
            </a:pPr>
            <a:r>
              <a:rPr lang="en-US" sz="2400" dirty="0"/>
              <a:t>advocate for high-quality arts education and understand the structure, differing needs, and nature of authentic learning in each arts discipline; and </a:t>
            </a:r>
          </a:p>
          <a:p>
            <a:pPr>
              <a:spcBef>
                <a:spcPts val="0"/>
              </a:spcBef>
              <a:spcAft>
                <a:spcPts val="1800"/>
              </a:spcAft>
            </a:pPr>
            <a:r>
              <a:rPr lang="en-US" sz="2400" dirty="0"/>
              <a:t>administrators are attentive to student-to-teacher ratios in arts classes in order to provide a safe learning environment for students to achieve the standards.</a:t>
            </a:r>
          </a:p>
        </p:txBody>
      </p:sp>
    </p:spTree>
    <p:extLst>
      <p:ext uri="{BB962C8B-B14F-4D97-AF65-F5344CB8AC3E}">
        <p14:creationId xmlns:p14="http://schemas.microsoft.com/office/powerpoint/2010/main" val="1809441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53000">
              <a:schemeClr val="accent1">
                <a:lumMod val="5000"/>
                <a:lumOff val="95000"/>
              </a:schemeClr>
            </a:gs>
            <a:gs pos="100000">
              <a:schemeClr val="accent2">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FD9B-97F5-4112-988E-0B120EA52E9E}"/>
              </a:ext>
            </a:extLst>
          </p:cNvPr>
          <p:cNvSpPr>
            <a:spLocks noGrp="1"/>
          </p:cNvSpPr>
          <p:nvPr>
            <p:ph type="title"/>
          </p:nvPr>
        </p:nvSpPr>
        <p:spPr>
          <a:xfrm>
            <a:off x="393700" y="403225"/>
            <a:ext cx="11226800" cy="1325563"/>
          </a:xfrm>
        </p:spPr>
        <p:txBody>
          <a:bodyPr>
            <a:normAutofit/>
          </a:bodyPr>
          <a:lstStyle/>
          <a:p>
            <a:pPr algn="ctr"/>
            <a:r>
              <a:rPr lang="en-US" sz="3600" b="1" dirty="0"/>
              <a:t>STAFFING</a:t>
            </a:r>
            <a:br>
              <a:rPr lang="en-US" sz="3600" b="1" dirty="0"/>
            </a:br>
            <a:r>
              <a:rPr lang="en-US" sz="3600" dirty="0"/>
              <a:t>Qualified Teachers</a:t>
            </a:r>
          </a:p>
        </p:txBody>
      </p:sp>
      <p:sp>
        <p:nvSpPr>
          <p:cNvPr id="3" name="Content Placeholder 2">
            <a:extLst>
              <a:ext uri="{FF2B5EF4-FFF2-40B4-BE49-F238E27FC236}">
                <a16:creationId xmlns:a16="http://schemas.microsoft.com/office/drawing/2014/main" id="{D4C5CEB5-87AD-4124-8057-F100CACF9330}"/>
              </a:ext>
            </a:extLst>
          </p:cNvPr>
          <p:cNvSpPr>
            <a:spLocks noGrp="1"/>
          </p:cNvSpPr>
          <p:nvPr>
            <p:ph idx="1"/>
          </p:nvPr>
        </p:nvSpPr>
        <p:spPr>
          <a:xfrm>
            <a:off x="838200" y="1916113"/>
            <a:ext cx="10515600" cy="4398962"/>
          </a:xfrm>
        </p:spPr>
        <p:txBody>
          <a:bodyPr>
            <a:normAutofit/>
          </a:bodyPr>
          <a:lstStyle/>
          <a:p>
            <a:pPr marL="0" indent="0">
              <a:spcBef>
                <a:spcPts val="0"/>
              </a:spcBef>
              <a:spcAft>
                <a:spcPts val="1800"/>
              </a:spcAft>
              <a:buNone/>
            </a:pPr>
            <a:r>
              <a:rPr lang="en-US" sz="2600" dirty="0"/>
              <a:t>Arts educators include multiple subject, single subject, and career technical education teachers who are</a:t>
            </a:r>
          </a:p>
          <a:p>
            <a:pPr>
              <a:spcBef>
                <a:spcPts val="0"/>
              </a:spcBef>
              <a:spcAft>
                <a:spcPts val="1800"/>
              </a:spcAft>
            </a:pPr>
            <a:r>
              <a:rPr lang="en-US" sz="2600" dirty="0"/>
              <a:t>recognized and respected as part of the school community and equal contributors to students’ well-rounded education;</a:t>
            </a:r>
          </a:p>
          <a:p>
            <a:pPr>
              <a:spcBef>
                <a:spcPts val="0"/>
              </a:spcBef>
              <a:spcAft>
                <a:spcPts val="1800"/>
              </a:spcAft>
            </a:pPr>
            <a:r>
              <a:rPr lang="en-US" sz="2600" dirty="0"/>
              <a:t>supported like teachers of other content areas, with resources and materials necessary to teach the arts, and with ongoing professional learning; and </a:t>
            </a:r>
          </a:p>
          <a:p>
            <a:pPr>
              <a:spcBef>
                <a:spcPts val="0"/>
              </a:spcBef>
              <a:spcAft>
                <a:spcPts val="1800"/>
              </a:spcAft>
            </a:pPr>
            <a:r>
              <a:rPr lang="en-US" sz="2600" dirty="0"/>
              <a:t>included and invited to contribute as equal members in district and school efforts, initiatives, and decisions.</a:t>
            </a:r>
          </a:p>
        </p:txBody>
      </p:sp>
    </p:spTree>
    <p:extLst>
      <p:ext uri="{BB962C8B-B14F-4D97-AF65-F5344CB8AC3E}">
        <p14:creationId xmlns:p14="http://schemas.microsoft.com/office/powerpoint/2010/main" val="2287822826"/>
      </p:ext>
    </p:extLst>
  </p:cSld>
  <p:clrMapOvr>
    <a:masterClrMapping/>
  </p:clrMapOvr>
</p:sld>
</file>

<file path=ppt/theme/theme1.xml><?xml version="1.0" encoding="utf-8"?>
<a:theme xmlns:a="http://schemas.openxmlformats.org/drawingml/2006/main" name="2_Office Theme">
  <a:themeElements>
    <a:clrScheme name="Custom Arts Framework">
      <a:dk1>
        <a:srgbClr val="000000"/>
      </a:dk1>
      <a:lt1>
        <a:sysClr val="window" lastClr="FFFFFF"/>
      </a:lt1>
      <a:dk2>
        <a:srgbClr val="5E5E5E"/>
      </a:dk2>
      <a:lt2>
        <a:srgbClr val="DDDDDD"/>
      </a:lt2>
      <a:accent1>
        <a:srgbClr val="418AB3"/>
      </a:accent1>
      <a:accent2>
        <a:srgbClr val="A6B727"/>
      </a:accent2>
      <a:accent3>
        <a:srgbClr val="F69200"/>
      </a:accent3>
      <a:accent4>
        <a:srgbClr val="9755B1"/>
      </a:accent4>
      <a:accent5>
        <a:srgbClr val="FEC306"/>
      </a:accent5>
      <a:accent6>
        <a:srgbClr val="DF5327"/>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3" ma:contentTypeDescription="Create a new document." ma:contentTypeScope="" ma:versionID="33ab2d157786d627677415314ef22d3b">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45c8395b452ceb266dceb8ac99fb83bf"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D6DA49-C7E7-4B37-A748-471DA61188CF}">
  <ds:schemaRefs>
    <ds:schemaRef ds:uri="http://schemas.microsoft.com/office/2006/metadata/properties"/>
    <ds:schemaRef ds:uri="http://schemas.microsoft.com/office/infopath/2007/PartnerControls"/>
    <ds:schemaRef ds:uri="265dd955-0cd5-49d3-ab85-443501a81a42"/>
    <ds:schemaRef ds:uri="f1c90c3a-4ffe-4976-ace3-7b0de942498d"/>
  </ds:schemaRefs>
</ds:datastoreItem>
</file>

<file path=customXml/itemProps2.xml><?xml version="1.0" encoding="utf-8"?>
<ds:datastoreItem xmlns:ds="http://schemas.openxmlformats.org/officeDocument/2006/customXml" ds:itemID="{7DFE8D88-4546-4980-8DE4-DC2F3230A633}">
  <ds:schemaRefs>
    <ds:schemaRef ds:uri="http://schemas.microsoft.com/sharepoint/v3/contenttype/forms"/>
  </ds:schemaRefs>
</ds:datastoreItem>
</file>

<file path=customXml/itemProps3.xml><?xml version="1.0" encoding="utf-8"?>
<ds:datastoreItem xmlns:ds="http://schemas.openxmlformats.org/officeDocument/2006/customXml" ds:itemID="{6C9AB9BE-DC26-423A-B963-7B341B5A59C9}"/>
</file>

<file path=docProps/app.xml><?xml version="1.0" encoding="utf-8"?>
<Properties xmlns="http://schemas.openxmlformats.org/officeDocument/2006/extended-properties" xmlns:vt="http://schemas.openxmlformats.org/officeDocument/2006/docPropsVTypes">
  <Template/>
  <TotalTime>29825</TotalTime>
  <Words>2278</Words>
  <Application>Microsoft Office PowerPoint</Application>
  <PresentationFormat>Widescreen</PresentationFormat>
  <Paragraphs>161</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Lato</vt:lpstr>
      <vt:lpstr>Times New Roman</vt:lpstr>
      <vt:lpstr>2_Office Theme</vt:lpstr>
      <vt:lpstr>Chapter 9:  Implementing Effective Arts Education</vt:lpstr>
      <vt:lpstr>Fundamental Components of Arts Education</vt:lpstr>
      <vt:lpstr>STANDARDS-BASED CURRICULUM  Guides Arts Instruction </vt:lpstr>
      <vt:lpstr>Standards-Based Curriculum </vt:lpstr>
      <vt:lpstr>SCHEDULING Considerations for Elementary</vt:lpstr>
      <vt:lpstr>SCHEDULING  Considerations for Secondary</vt:lpstr>
      <vt:lpstr>STAFFING Teachers Assigned to More than One School</vt:lpstr>
      <vt:lpstr>STAFFING Administrators and Other Personnel</vt:lpstr>
      <vt:lpstr>STAFFING Qualified Teachers</vt:lpstr>
      <vt:lpstr>FACILITIES Spaces for Arts Instruction</vt:lpstr>
      <vt:lpstr>FACILITIES  Attributes That Support Arts Learning</vt:lpstr>
      <vt:lpstr>SAFETY</vt:lpstr>
      <vt:lpstr>ARTS MATERIALS AND EQUIPMENT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Effective Arts Education - Arts Framework (CA Department of Education)</dc:title>
  <dc:creator>Letty Kraus</dc:creator>
  <cp:lastModifiedBy>Letty Kraus</cp:lastModifiedBy>
  <cp:revision>573</cp:revision>
  <dcterms:created xsi:type="dcterms:W3CDTF">2020-08-26T19:28:27Z</dcterms:created>
  <dcterms:modified xsi:type="dcterms:W3CDTF">2023-08-03T23:34:24Z</dcterms:modified>
  <cp:contentStatus>This presentation deck includes content from chapter 9 of the 2020 Arts Education Framework for California Public Schools, Transitional Kindergarten Through Grade Twelve (Arts Framework).</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