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4"/>
  </p:sldMasterIdLst>
  <p:notesMasterIdLst>
    <p:notesMasterId r:id="rId11"/>
  </p:notesMasterIdLst>
  <p:sldIdLst>
    <p:sldId id="581" r:id="rId5"/>
    <p:sldId id="608" r:id="rId6"/>
    <p:sldId id="526" r:id="rId7"/>
    <p:sldId id="527" r:id="rId8"/>
    <p:sldId id="585" r:id="rId9"/>
    <p:sldId id="58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tty Kraus" initials="LK" lastIdx="2" clrIdx="0">
    <p:extLst>
      <p:ext uri="{19B8F6BF-5375-455C-9EA6-DF929625EA0E}">
        <p15:presenceInfo xmlns:p15="http://schemas.microsoft.com/office/powerpoint/2012/main" userId="S::LKraus@cde.ca.gov::54452ed5-433d-41bb-b0d1-eb433270b0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D1E3"/>
    <a:srgbClr val="A7D9FF"/>
    <a:srgbClr val="33A8FF"/>
    <a:srgbClr val="0000FF"/>
    <a:srgbClr val="D5BBE0"/>
    <a:srgbClr val="E2EBA0"/>
    <a:srgbClr val="FFE79B"/>
    <a:srgbClr val="97DAE1"/>
    <a:srgbClr val="F2B4A0"/>
    <a:srgbClr val="F9DD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4E6E34-B6F6-4CDF-925C-00CE099CBAD7}" v="1" dt="2023-08-03T23:38:52.9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1" autoAdjust="0"/>
    <p:restoredTop sz="50858" autoAdjust="0"/>
  </p:normalViewPr>
  <p:slideViewPr>
    <p:cSldViewPr snapToGrid="0">
      <p:cViewPr varScale="1">
        <p:scale>
          <a:sx n="50" d="100"/>
          <a:sy n="50" d="100"/>
        </p:scale>
        <p:origin x="1860" y="36"/>
      </p:cViewPr>
      <p:guideLst/>
    </p:cSldViewPr>
  </p:slideViewPr>
  <p:outlineViewPr>
    <p:cViewPr>
      <p:scale>
        <a:sx n="33" d="100"/>
        <a:sy n="33" d="100"/>
      </p:scale>
      <p:origin x="0" y="-2789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91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a35656c8-8728-47c1-9a80-6ec0283fce12" providerId="ADAL" clId="{CED59517-92FB-4E0A-B105-97D98C9F1679}"/>
    <pc:docChg chg="modSld">
      <pc:chgData name="Letty Kraus" userId="a35656c8-8728-47c1-9a80-6ec0283fce12" providerId="ADAL" clId="{CED59517-92FB-4E0A-B105-97D98C9F1679}" dt="2023-06-29T18:20:10.968" v="1" actId="20577"/>
      <pc:docMkLst>
        <pc:docMk/>
      </pc:docMkLst>
      <pc:sldChg chg="modSp mod">
        <pc:chgData name="Letty Kraus" userId="a35656c8-8728-47c1-9a80-6ec0283fce12" providerId="ADAL" clId="{CED59517-92FB-4E0A-B105-97D98C9F1679}" dt="2023-06-29T18:20:10.968" v="1" actId="20577"/>
        <pc:sldMkLst>
          <pc:docMk/>
          <pc:sldMk cId="387109493" sldId="581"/>
        </pc:sldMkLst>
        <pc:spChg chg="mod">
          <ac:chgData name="Letty Kraus" userId="a35656c8-8728-47c1-9a80-6ec0283fce12" providerId="ADAL" clId="{CED59517-92FB-4E0A-B105-97D98C9F1679}" dt="2023-06-29T18:20:10.968" v="1" actId="20577"/>
          <ac:spMkLst>
            <pc:docMk/>
            <pc:sldMk cId="387109493" sldId="581"/>
            <ac:spMk id="9" creationId="{108BA1A9-4B2F-2511-E108-6E067C8B4DBC}"/>
          </ac:spMkLst>
        </pc:spChg>
      </pc:sldChg>
    </pc:docChg>
  </pc:docChgLst>
  <pc:docChgLst>
    <pc:chgData name="Letty Kraus" userId="a35656c8-8728-47c1-9a80-6ec0283fce12" providerId="ADAL" clId="{5C4E6E34-B6F6-4CDF-925C-00CE099CBAD7}"/>
    <pc:docChg chg="custSel modSld">
      <pc:chgData name="Letty Kraus" userId="a35656c8-8728-47c1-9a80-6ec0283fce12" providerId="ADAL" clId="{5C4E6E34-B6F6-4CDF-925C-00CE099CBAD7}" dt="2023-08-03T23:39:21.029" v="17" actId="20577"/>
      <pc:docMkLst>
        <pc:docMk/>
      </pc:docMkLst>
      <pc:sldChg chg="addSp delSp modSp mod">
        <pc:chgData name="Letty Kraus" userId="a35656c8-8728-47c1-9a80-6ec0283fce12" providerId="ADAL" clId="{5C4E6E34-B6F6-4CDF-925C-00CE099CBAD7}" dt="2023-08-03T23:39:21.029" v="17" actId="20577"/>
        <pc:sldMkLst>
          <pc:docMk/>
          <pc:sldMk cId="387109493" sldId="581"/>
        </pc:sldMkLst>
        <pc:spChg chg="del">
          <ac:chgData name="Letty Kraus" userId="a35656c8-8728-47c1-9a80-6ec0283fce12" providerId="ADAL" clId="{5C4E6E34-B6F6-4CDF-925C-00CE099CBAD7}" dt="2023-08-03T23:38:52.162" v="0" actId="478"/>
          <ac:spMkLst>
            <pc:docMk/>
            <pc:sldMk cId="387109493" sldId="581"/>
            <ac:spMk id="9" creationId="{108BA1A9-4B2F-2511-E108-6E067C8B4DBC}"/>
          </ac:spMkLst>
        </pc:spChg>
        <pc:spChg chg="add mod">
          <ac:chgData name="Letty Kraus" userId="a35656c8-8728-47c1-9a80-6ec0283fce12" providerId="ADAL" clId="{5C4E6E34-B6F6-4CDF-925C-00CE099CBAD7}" dt="2023-08-03T23:39:21.029" v="17" actId="20577"/>
          <ac:spMkLst>
            <pc:docMk/>
            <pc:sldMk cId="387109493" sldId="581"/>
            <ac:spMk id="10" creationId="{31A87B99-2665-21E2-604C-DD2CD4BBA38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B0960-DADA-4222-99BD-511DE11CC763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A99C9-FF46-4F50-BFB9-00046364D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35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19489" y="4400550"/>
            <a:ext cx="6147411" cy="3600450"/>
          </a:xfrm>
        </p:spPr>
        <p:txBody>
          <a:bodyPr/>
          <a:lstStyle/>
          <a:p>
            <a:r>
              <a:rPr lang="en-US" b="1" dirty="0"/>
              <a:t>Chapter 9: </a:t>
            </a:r>
            <a:r>
              <a:rPr lang="en-US" sz="1200" dirty="0"/>
              <a:t>Implementing Effective Arts Education</a:t>
            </a:r>
            <a:endParaRPr lang="en-US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This presentation deck includes content from chapter 9 of the </a:t>
            </a:r>
            <a:r>
              <a:rPr lang="en-US" sz="1200" i="1" kern="0" cap="none" dirty="0">
                <a:solidFill>
                  <a:srgbClr val="000000"/>
                </a:solidFill>
                <a:cs typeface="Arial"/>
                <a:sym typeface="Arial"/>
              </a:rPr>
              <a:t>2020 Arts Education Framework for California Public Schools, Transitional Kindergarten Through Grade Twelve (Arts Framework).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i="0" kern="0" cap="none" dirty="0">
                <a:solidFill>
                  <a:srgbClr val="000000"/>
                </a:solidFill>
                <a:latin typeface="+mn-lt"/>
                <a:cs typeface="Arial"/>
                <a:sym typeface="Arial"/>
              </a:rPr>
              <a:t>The content was selected and refined in collaboration with leaders from </a:t>
            </a:r>
            <a:r>
              <a:rPr lang="en-US" b="0" i="0" dirty="0">
                <a:solidFill>
                  <a:srgbClr val="000000"/>
                </a:solidFill>
                <a:effectLst/>
                <a:latin typeface="+mn-lt"/>
              </a:rPr>
              <a:t>California County Superintendents Educational Services Association (CCSESA) Statewide Arts Initiative and The California Arts Project (TCAP). </a:t>
            </a:r>
            <a:endParaRPr lang="en-US" sz="1200" b="0" i="0" u="none" strike="noStrike" kern="0" cap="none" dirty="0">
              <a:solidFill>
                <a:srgbClr val="000000"/>
              </a:solidFill>
              <a:effectLst/>
              <a:latin typeface="+mn-lt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slides are mostly self-explanatory, but in some places the slide notes contain clarifying talking points, possible reflection questions, or notes that may be useful for anyone facilitating a group.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The presentation deck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is meant to be a resource for educators and 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+mn-lt"/>
              </a:rPr>
              <a:t>education partners to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use to guide their reading of the </a:t>
            </a:r>
            <a:r>
              <a:rPr lang="en-US" sz="1200" b="0" i="1" u="none" strike="noStrike" dirty="0">
                <a:solidFill>
                  <a:srgbClr val="000000"/>
                </a:solidFill>
                <a:effectLst/>
                <a:latin typeface="+mn-lt"/>
              </a:rPr>
              <a:t>Arts Framework;</a:t>
            </a:r>
            <a:endParaRPr lang="en-US" sz="12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is designed to use for self- or group study; and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+mn-lt"/>
              </a:rPr>
              <a:t>captures highlights and provides entry points to the chapter, but the slides and the notes are not meant to be exhaustive and represent all content in the chapter.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The slides and notes are not intended to be a substitute for reading the chapter.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slide notes also reference chapter pages from which the slide content originates.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Educators may download and modify the presentation for personal use.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+mn-lt"/>
              </a:rPr>
              <a:t>The content may be used as a base for workshops and presentations.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chemeClr val="tx1"/>
                </a:solidFill>
                <a:latin typeface="+mn-lt"/>
              </a:rPr>
              <a:t>Please contact the Curriculum Framework and Instructional Resources Division at </a:t>
            </a:r>
            <a:r>
              <a:rPr lang="en-US" b="1" i="0" u="none" dirty="0">
                <a:solidFill>
                  <a:schemeClr val="tx1"/>
                </a:solidFill>
                <a:effectLst/>
                <a:latin typeface="+mn-lt"/>
              </a:rPr>
              <a:t>cfird@cde.ca.gov 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with any questions about the content or use the presentation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A99C9-FF46-4F50-BFB9-00046364D3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635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Q4</a:t>
            </a:r>
            <a:r>
              <a:rPr lang="en-US" sz="1200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—How can leaders and others advocate for arts education?</a:t>
            </a:r>
          </a:p>
          <a:p>
            <a:endParaRPr lang="en-US" sz="1200" b="1" dirty="0"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Pages: 56</a:t>
            </a:r>
            <a:r>
              <a:rPr lang="en-US" sz="1200" dirty="0">
                <a:effectLst/>
                <a:latin typeface="+mn-lt"/>
                <a:ea typeface="Calibri" panose="020F0502020204030204" pitchFamily="34" charset="0"/>
              </a:rPr>
              <a:t>–</a:t>
            </a:r>
            <a:r>
              <a:rPr lang="en-US" sz="1200" i="1" dirty="0">
                <a:effectLst/>
                <a:latin typeface="+mn-lt"/>
                <a:ea typeface="Calibri" panose="020F0502020204030204" pitchFamily="34" charset="0"/>
              </a:rPr>
              <a:t>59</a:t>
            </a:r>
            <a:endParaRPr lang="en-US" sz="1200" i="1" dirty="0">
              <a:latin typeface="+mn-lt"/>
            </a:endParaRPr>
          </a:p>
          <a:p>
            <a:endParaRPr lang="en-US" sz="1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A99C9-FF46-4F50-BFB9-00046364D3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90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Arts—Not </a:t>
            </a:r>
            <a:r>
              <a:rPr lang="en-US" b="1" dirty="0"/>
              <a:t>J</a:t>
            </a:r>
            <a:r>
              <a:rPr lang="en-US" b="1" dirty="0">
                <a:latin typeface="+mn-lt"/>
              </a:rPr>
              <a:t>ust “Nice to Have”</a:t>
            </a:r>
          </a:p>
          <a:p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Page: 56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84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Engaging in Leadership and Advocacy for Arts Education</a:t>
            </a:r>
          </a:p>
          <a:p>
            <a:endParaRPr lang="en-US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Page: 56</a:t>
            </a:r>
            <a:endParaRPr lang="en-US" i="1" dirty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31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latin typeface="+mn-lt"/>
              </a:rPr>
              <a:t>Sample Advocacy Talking Points</a:t>
            </a:r>
          </a:p>
          <a:p>
            <a:pPr>
              <a:spcBef>
                <a:spcPts val="1200"/>
              </a:spcBef>
            </a:pPr>
            <a:r>
              <a:rPr lang="en-US" sz="1200" b="0" i="0" dirty="0">
                <a:latin typeface="+mn-lt"/>
              </a:rPr>
              <a:t>Also see Chapter 1: Vision and Goals for Standards-Based Arts Education for a summary of research about the importance and benefits of an arts education that may be useful for developing additional talking points. </a:t>
            </a:r>
          </a:p>
          <a:p>
            <a:pPr>
              <a:spcBef>
                <a:spcPts val="1200"/>
              </a:spcBef>
            </a:pPr>
            <a:endParaRPr lang="en-US" sz="1200" b="0" i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latin typeface="+mn-lt"/>
              </a:rPr>
              <a:t>Chapter Page: </a:t>
            </a:r>
            <a:r>
              <a:rPr lang="en-US" sz="1200" i="1" dirty="0">
                <a:effectLst/>
                <a:latin typeface="+mn-lt"/>
                <a:ea typeface="Calibri" panose="020F0502020204030204" pitchFamily="34" charset="0"/>
              </a:rPr>
              <a:t>58</a:t>
            </a:r>
            <a:endParaRPr lang="en-US" sz="1200" i="1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79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In Conclusion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A99C9-FF46-4F50-BFB9-00046364D3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495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iangular abstract background">
            <a:extLst>
              <a:ext uri="{FF2B5EF4-FFF2-40B4-BE49-F238E27FC236}">
                <a16:creationId xmlns:a16="http://schemas.microsoft.com/office/drawing/2014/main" id="{E21CC310-6F5E-4BD0-876C-6FFCCFBF9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60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CFD511-5419-427B-88FB-B3A7CCD62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354D5C-38C3-495C-A945-4C3DA2121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E3A11-EDE4-4378-ABB6-79E2580E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468F1-B9BF-4FFD-9C47-0827F16DA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F25C8-57A9-4F55-968D-8D00427F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20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6080E-DFC4-482A-8FDC-E41210DD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5163C-0E29-4C96-A275-A1EFDE747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A697-4E4C-4E31-B74A-7CE656531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ED78E-F2AB-40E8-BB2B-375E942F8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E57F8-7674-40CE-99B8-25A4CF132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E632C-37EB-4738-88E5-24405D82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1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AA3B9-E9DC-421E-AAD3-E8B5D66F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5CB4B-1E2D-4D1F-9A65-ED7BF28E3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60E56-87EE-4C5E-9927-DBA423418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5009F4-E597-495D-96AC-CC27F3290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A2156-76B5-4A1D-A955-F1B46DF05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CB5C7-3D62-432B-8A1B-1BB8A122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31B51-AFF9-4640-86DD-D81233FF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2B277-6217-4FC7-8961-E1093FE87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94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A60223-A6ED-442F-95AE-E0409DABD2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6AA3B9-E9DC-421E-AAD3-E8B5D66F9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5CB4B-1E2D-4D1F-9A65-ED7BF28E3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60E56-87EE-4C5E-9927-DBA423418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5009F4-E597-495D-96AC-CC27F3290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A2156-76B5-4A1D-A955-F1B46DF05A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CB5C7-3D62-432B-8A1B-1BB8A122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31B51-AFF9-4640-86DD-D81233FF3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F2B277-6217-4FC7-8961-E1093FE87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32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195FFA-5445-4128-A116-A25DE496D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52860-2F2D-49F0-BE98-59D0DE8D8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45BB5-5998-47A5-A79E-733CE9EB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ADB21890-A353-4736-935A-95C1755A7011}"/>
              </a:ext>
            </a:extLst>
          </p:cNvPr>
          <p:cNvSpPr/>
          <p:nvPr userDrawn="1"/>
        </p:nvSpPr>
        <p:spPr>
          <a:xfrm>
            <a:off x="304797" y="654050"/>
            <a:ext cx="5549898" cy="5549898"/>
          </a:xfrm>
          <a:prstGeom prst="flowChartConnector">
            <a:avLst/>
          </a:prstGeom>
          <a:gradFill flip="none" rotWithShape="1">
            <a:gsLst>
              <a:gs pos="21000">
                <a:schemeClr val="bg1"/>
              </a:gs>
              <a:gs pos="60000">
                <a:schemeClr val="bg2"/>
              </a:gs>
            </a:gsLst>
            <a:lin ang="108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4C0167-7CDC-4C67-84B7-D7F9A8FF0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450" b="50449"/>
          <a:stretch/>
        </p:blipFill>
        <p:spPr>
          <a:xfrm rot="16200000">
            <a:off x="431803" y="654050"/>
            <a:ext cx="5549897" cy="5549897"/>
          </a:xfrm>
          <a:prstGeom prst="flowChartConnector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D6FAA-E7F2-486F-A9D5-7A16FCFDE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2215"/>
            <a:ext cx="4719536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8259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E0A84-F668-45A6-B6BC-95A7D1C2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FD0FD5-0E05-431C-8E37-D94632D98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2F4B9-C6D7-478B-8437-B046813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33FD2-5BE8-4F24-9759-0A674CAC057F}"/>
              </a:ext>
            </a:extLst>
          </p:cNvPr>
          <p:cNvSpPr txBox="1"/>
          <p:nvPr userDrawn="1"/>
        </p:nvSpPr>
        <p:spPr>
          <a:xfrm>
            <a:off x="95250" y="88126"/>
            <a:ext cx="7277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DRAFT FOR DISCUSSION PURPOSES: Please do not distribute 10/01/20</a:t>
            </a:r>
          </a:p>
        </p:txBody>
      </p:sp>
    </p:spTree>
    <p:extLst>
      <p:ext uri="{BB962C8B-B14F-4D97-AF65-F5344CB8AC3E}">
        <p14:creationId xmlns:p14="http://schemas.microsoft.com/office/powerpoint/2010/main" val="2955185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862E5-542E-4617-90BD-6A259183D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7D71-24B2-495F-9470-189A0009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CFB3F3-F81D-45E5-B203-6FAD680AA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D1FF5-BB76-4CF9-8817-47A0A1B4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91570-88C5-4D2A-B1B7-12DBF8EE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038E2-4B7B-4C2E-AE50-C84C79BC2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93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252D5-B6FE-4D71-A3E2-6DF73656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A99799-5CC1-4F12-AB57-A9AF8B181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C9A1D-BEB5-419F-A435-0C4EF64E7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CC1B3-3F4A-498C-8404-BE87F40AE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93F96-23CB-4D61-AD00-BEA43AC0D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B88AE-FAB2-403B-8A07-D2C654B3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6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F706C-AB5C-4139-810D-046DFD87B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70655-0A42-4245-AB29-0EFB40D4C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A31D2-920F-4B3E-A404-2C749B371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C814F-145C-4417-8317-66D33833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A6AB0-23AF-4CA7-AAEB-443DECA38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7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434144-A3C1-4ED2-B207-054A2B6C4D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FBB8BE-07F7-4332-B4F0-852CD2F74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90445-18FF-4D7E-847C-4E974310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72D9-6E19-4869-A91A-A2568243B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75B3D-B619-4B9B-A4B9-86F5443A6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05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61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w poly blue background">
            <a:extLst>
              <a:ext uri="{FF2B5EF4-FFF2-40B4-BE49-F238E27FC236}">
                <a16:creationId xmlns:a16="http://schemas.microsoft.com/office/drawing/2014/main" id="{2CFAC1D7-217A-4190-BA4E-BD8437D053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6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8C2683-6793-46CE-A32E-C00F91E36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121150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>
              <a:defRPr/>
            </a:lvl2pPr>
            <a:lvl3pPr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8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, rectangle&#10;&#10;Description automatically generated">
            <a:extLst>
              <a:ext uri="{FF2B5EF4-FFF2-40B4-BE49-F238E27FC236}">
                <a16:creationId xmlns:a16="http://schemas.microsoft.com/office/drawing/2014/main" id="{CC03F8A7-2DA5-48D0-A852-25777AB95E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99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DC4B394-D58C-4E37-B725-D71BAD47D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22" y="2055813"/>
            <a:ext cx="6809362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2" y="365125"/>
            <a:ext cx="680936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0122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ight&#10;&#10;Description automatically generated">
            <a:extLst>
              <a:ext uri="{FF2B5EF4-FFF2-40B4-BE49-F238E27FC236}">
                <a16:creationId xmlns:a16="http://schemas.microsoft.com/office/drawing/2014/main" id="{1922B92E-40E3-4780-BBF8-CEF4EC1242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01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019AE-6537-4F6C-99C1-09FC0E112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 descr="A picture containing object, light, lamp, sitting&#10;&#10;Description automatically generated">
            <a:extLst>
              <a:ext uri="{FF2B5EF4-FFF2-40B4-BE49-F238E27FC236}">
                <a16:creationId xmlns:a16="http://schemas.microsoft.com/office/drawing/2014/main" id="{1FE2A345-E8ED-4339-88A7-8FD99A929F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C932E4-CAA5-47BD-BEF9-CFE26E560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E921A-6BFC-47BE-A96E-F8DCCF879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120" y="2055813"/>
            <a:ext cx="7932420" cy="4121150"/>
          </a:xfrm>
        </p:spPr>
        <p:txBody>
          <a:bodyPr/>
          <a:lstStyle>
            <a:lvl1pPr marL="0" indent="0">
              <a:buNone/>
              <a:defRPr/>
            </a:lvl1pPr>
            <a:lvl4pPr marL="13716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62FE0-79A9-4A50-8D0D-24D1C837A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2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CD0-9D30-4967-8E2F-5ABAB8D8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3828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41D0C-24D4-4A58-A579-D851243F1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56372-8E15-4D84-BFE9-DD8BFBE7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1850" y="6356350"/>
            <a:ext cx="732155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367A3-3123-4530-B8B7-19DDFE777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BFC7FB-AF19-4C9C-AD92-2EFD0C85F111}"/>
              </a:ext>
            </a:extLst>
          </p:cNvPr>
          <p:cNvSpPr/>
          <p:nvPr userDrawn="1"/>
        </p:nvSpPr>
        <p:spPr>
          <a:xfrm>
            <a:off x="0" y="4434790"/>
            <a:ext cx="12192000" cy="125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6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3A5A44-EA07-484F-BEB8-9E1EB61CF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271CF-C798-41B2-8564-6A2F84AC4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70BB6-25DD-4484-BC24-76F5793E6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F4E63-951D-4DD4-BEB0-75B5C29421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2C5B7-CA54-45C0-A28C-28A637073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0B4C-4C2F-4BE7-8793-29AB022C0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5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32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de.ca.gov/ci/vp/cf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www.calartsedframework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50D4-58CB-4390-B25C-F9BA920674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sz="6000" dirty="0"/>
              <a:t>Chapter 9: </a:t>
            </a:r>
            <a:br>
              <a:rPr lang="en-US" sz="6000" dirty="0"/>
            </a:br>
            <a:r>
              <a:rPr lang="en-US" sz="6000" dirty="0"/>
              <a:t>Implementing Effective Arts Education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6963D2-55DC-4E10-B2FB-DBFA1EDCE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i="1" kern="0" cap="none" dirty="0">
                <a:solidFill>
                  <a:srgbClr val="000000"/>
                </a:solidFill>
                <a:cs typeface="Arial"/>
                <a:sym typeface="Arial"/>
              </a:rPr>
              <a:t>2020 Arts Education Framework for California Public Schools, Transitional Kindergarten Through Grade Twelve</a:t>
            </a:r>
            <a:endParaRPr lang="en-US" sz="2400" dirty="0"/>
          </a:p>
          <a:p>
            <a:endParaRPr lang="en-US" dirty="0"/>
          </a:p>
        </p:txBody>
      </p:sp>
      <p:pic>
        <p:nvPicPr>
          <p:cNvPr id="11" name="Picture 10" descr="California Arts Education logo">
            <a:extLst>
              <a:ext uri="{FF2B5EF4-FFF2-40B4-BE49-F238E27FC236}">
                <a16:creationId xmlns:a16="http://schemas.microsoft.com/office/drawing/2014/main" id="{47B94598-3CBD-4BCF-A30A-ABC714C96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000" t="31975" r="21311" b="39054"/>
          <a:stretch/>
        </p:blipFill>
        <p:spPr>
          <a:xfrm>
            <a:off x="2414506" y="4949627"/>
            <a:ext cx="1677950" cy="998837"/>
          </a:xfrm>
          <a:prstGeom prst="rect">
            <a:avLst/>
          </a:prstGeom>
        </p:spPr>
      </p:pic>
      <p:pic>
        <p:nvPicPr>
          <p:cNvPr id="12" name="Picture 2" descr="CCSESA Logo California County Superintendents Arts Initiative ">
            <a:extLst>
              <a:ext uri="{FF2B5EF4-FFF2-40B4-BE49-F238E27FC236}">
                <a16:creationId xmlns:a16="http://schemas.microsoft.com/office/drawing/2014/main" id="{F01FC464-33C9-4378-9955-ACBFE4D5697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"/>
          <a:stretch/>
        </p:blipFill>
        <p:spPr bwMode="auto">
          <a:xfrm>
            <a:off x="4276146" y="4831323"/>
            <a:ext cx="2384199" cy="103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TCAP Logo, The California Arts Project">
            <a:extLst>
              <a:ext uri="{FF2B5EF4-FFF2-40B4-BE49-F238E27FC236}">
                <a16:creationId xmlns:a16="http://schemas.microsoft.com/office/drawing/2014/main" id="{8FBA5E36-D826-4711-83F9-806B3760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970" y="4945312"/>
            <a:ext cx="3545626" cy="92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hape 92" descr="California Department of Education Seal">
            <a:extLst>
              <a:ext uri="{FF2B5EF4-FFF2-40B4-BE49-F238E27FC236}">
                <a16:creationId xmlns:a16="http://schemas.microsoft.com/office/drawing/2014/main" id="{5FBFA6D1-4197-4E93-9C53-B2EC060AB180}"/>
              </a:ext>
            </a:extLst>
          </p:cNvPr>
          <p:cNvPicPr preferRelativeResize="0"/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10607040" y="4884474"/>
            <a:ext cx="1090234" cy="10902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90">
            <a:extLst>
              <a:ext uri="{FF2B5EF4-FFF2-40B4-BE49-F238E27FC236}">
                <a16:creationId xmlns:a16="http://schemas.microsoft.com/office/drawing/2014/main" id="{474038FD-875F-4839-9209-FF2EC457E408}"/>
              </a:ext>
            </a:extLst>
          </p:cNvPr>
          <p:cNvSpPr txBox="1">
            <a:spLocks/>
          </p:cNvSpPr>
          <p:nvPr/>
        </p:nvSpPr>
        <p:spPr>
          <a:xfrm>
            <a:off x="3660663" y="6193886"/>
            <a:ext cx="8265435" cy="75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 b="0" i="0" u="none" strike="noStrike" cap="none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California Department of Education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ato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Tony Thurmond, State Superintendent of Public Instruction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7748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La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A87B99-2665-21E2-604C-DD2CD4BBA384}"/>
              </a:ext>
            </a:extLst>
          </p:cNvPr>
          <p:cNvSpPr txBox="1"/>
          <p:nvPr/>
        </p:nvSpPr>
        <p:spPr>
          <a:xfrm>
            <a:off x="206866" y="138277"/>
            <a:ext cx="11490407" cy="923330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EXCERPT: This excerpt (</a:t>
            </a:r>
            <a:r>
              <a:rPr lang="en-US" sz="1800" b="0" i="0" u="none" strike="noStrike">
                <a:solidFill>
                  <a:srgbClr val="000000"/>
                </a:solidFill>
                <a:effectLst/>
              </a:rPr>
              <a:t>Slides </a:t>
            </a:r>
            <a:r>
              <a:rPr lang="en-US">
                <a:solidFill>
                  <a:srgbClr val="000000"/>
                </a:solidFill>
              </a:rPr>
              <a:t>43</a:t>
            </a:r>
            <a:r>
              <a:rPr lang="en-US" sz="1800" b="0" i="0" u="none" strike="noStrike">
                <a:solidFill>
                  <a:srgbClr val="000000"/>
                </a:solidFill>
                <a:effectLst/>
              </a:rPr>
              <a:t>–45; 49–50)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is provided for use with the 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Informed Decision-Making Inquiry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California Arts Education Framework Resources for Implementation website located at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hlinkClick r:id="rId7"/>
              </a:rPr>
              <a:t> </a:t>
            </a:r>
            <a:r>
              <a:rPr lang="en-US" sz="1800" b="0" i="0" u="sng" strike="noStrike" dirty="0">
                <a:solidFill>
                  <a:srgbClr val="0097A7"/>
                </a:solidFill>
                <a:effectLst/>
                <a:hlinkClick r:id="rId7"/>
              </a:rPr>
              <a:t>https://www.calartsedframework.org/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. The full slide deck can be accessed at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hlinkClick r:id="rId8"/>
              </a:rPr>
              <a:t> </a:t>
            </a:r>
            <a:r>
              <a:rPr lang="en-US" sz="1800" b="0" i="0" u="sng" strike="noStrike" dirty="0">
                <a:solidFill>
                  <a:srgbClr val="0097A7"/>
                </a:solidFill>
                <a:effectLst/>
                <a:hlinkClick r:id="rId8"/>
              </a:rPr>
              <a:t>https://www.cde.ca.gov/ci/vp/cf/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90CB63-BE24-4A11-A68E-18B882FD9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989" y="2103437"/>
            <a:ext cx="4999611" cy="289444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4000" dirty="0">
                <a:solidFill>
                  <a:srgbClr val="000000"/>
                </a:solidFill>
              </a:rPr>
              <a:t>Q4</a:t>
            </a:r>
            <a:r>
              <a:rPr lang="en-US" sz="4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—</a:t>
            </a:r>
            <a:r>
              <a:rPr lang="en-US" sz="4000" dirty="0">
                <a:effectLst/>
                <a:ea typeface="Calibri" panose="020F0502020204030204" pitchFamily="34" charset="0"/>
              </a:rPr>
              <a:t>How can leaders and others advocate for arts education?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9521E6-0374-4F33-ADF0-B33BE9CC7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C8E0B4C-4C2F-4BE7-8793-29AB022C0CCB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90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A39A42B-3B2E-4EA5-9C33-D94A5F14F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Arts—Not Just “Nice to Have”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234C9D-7133-4842-A060-785B0FCAF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arts are not a frill. The arts are a response to our individuality and our nature, and help to shape our identity. What is there that can transcend deep difference and stubborn divisions? The arts. They have a wonderful universality. Art has the potential to unify. It can speak in many languages without a translator. The arts do not discriminate. The arts can lift us up.</a:t>
            </a:r>
          </a:p>
          <a:p>
            <a:pPr marL="0" indent="0" algn="r">
              <a:buNone/>
            </a:pPr>
            <a:r>
              <a:rPr lang="en-US" sz="2400" dirty="0"/>
              <a:t>— Barbara Jordan, Former Congresswoman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A3005-0810-4145-8360-CE7E3370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6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327E0-954C-4F47-A4E2-656EBA83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Engaging in Leadership and Advocacy </a:t>
            </a:r>
            <a:b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Arts Education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1647-C584-47AC-83D8-82E543AC5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Advocating for arts education is a necessary ongoing activity for arts educators, community members, parents, students, and industry leaders.</a:t>
            </a:r>
          </a:p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California’s Local Control and Accountability Plan (LCAP) provides an authentic process for districts and communities to provide advocacy leadership for arts education.</a:t>
            </a:r>
          </a:p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Arts education has a role in each of the Local Control Funding Formula (LCFF) priorities that are aimed at serving the needs of the whole child. </a:t>
            </a:r>
          </a:p>
          <a:p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LEAs that attend to arts education as they craft LCAP goals, plan actions, and leverage resources, can address the LCFF priorities and improve and expand arts education for all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20B0D4-6286-4F6F-8E5E-3F1C29244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0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018D-BF72-4A34-B5D9-F4CD6F1CC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Sample Advocacy Talking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DC19D-3FF3-423B-B808-8CA2E4330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429"/>
            <a:ext cx="10515600" cy="41211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esearch continues to demonstrate and support the claim that arts make a positive difference in the lives of students.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education in the arts 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provides students with skills needed for their future;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opens a doorway into the creative economy;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supports social and emotional well-being; 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promotes a sense of belonging to a wider community; and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provides a constructive creative outlet for self-expression.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0CAD3-02D0-4222-96F9-173E2A2A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4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84379-1BA6-4CA1-B222-290EE07D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In 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2C14B-0A03-4AF3-B09D-0A6FBAADE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31" y="1690688"/>
            <a:ext cx="11078307" cy="503078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Effective and equitable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rts education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rograms are sequential, standards-based, comprehensive, and prioritized.</a:t>
            </a:r>
            <a:endParaRPr lang="en-US" sz="2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rticulated feeder programs ensur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TK–12 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 to each of the arts disciplines for all students.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arts education improvement plan can be developed to strengthen arts education programs.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ofessional learning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 be customized to meet the unique needs of teachers, administrators, counselors, and other personnel.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Leaders and community members can advocate for arts education by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including</a:t>
            </a:r>
            <a:r>
              <a:rPr lang="en-U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arts education in LCAPs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584DF0-F2E6-4D23-879E-501027C9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E0B4C-4C2F-4BE7-8793-29AB022C0CC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70875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Arts Framework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9755B1"/>
      </a:accent4>
      <a:accent5>
        <a:srgbClr val="FEC306"/>
      </a:accent5>
      <a:accent6>
        <a:srgbClr val="DF5327"/>
      </a:accent6>
      <a:hlink>
        <a:srgbClr val="0000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3" ma:contentTypeDescription="Create a new document." ma:contentTypeScope="" ma:versionID="33ab2d157786d627677415314ef22d3b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45c8395b452ceb266dceb8ac99fb83bf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5F64F4-EAF6-46F9-9BBF-C0E5920E952B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4EEE7C6F-0C40-40AF-BC8A-ADEC79B838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E8823C-39E7-4461-B2A7-255D7D14890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29822</TotalTime>
  <Words>827</Words>
  <Application>Microsoft Office PowerPoint</Application>
  <PresentationFormat>Widescreen</PresentationFormat>
  <Paragraphs>65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Lato</vt:lpstr>
      <vt:lpstr>2_Office Theme</vt:lpstr>
      <vt:lpstr>Chapter 9:  Implementing Effective Arts Education</vt:lpstr>
      <vt:lpstr>Q4—How can leaders and others advocate for arts education?</vt:lpstr>
      <vt:lpstr>Arts—Not Just “Nice to Have”</vt:lpstr>
      <vt:lpstr>Engaging in Leadership and Advocacy  for Arts Education</vt:lpstr>
      <vt:lpstr>Sample Advocacy Talking Points</vt:lpstr>
      <vt:lpstr>In 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Effective Arts Education - Arts Framework (CA Department of Education)</dc:title>
  <dc:creator>Letty Kraus</dc:creator>
  <cp:lastModifiedBy>Letty Kraus</cp:lastModifiedBy>
  <cp:revision>573</cp:revision>
  <dcterms:created xsi:type="dcterms:W3CDTF">2020-08-26T19:28:27Z</dcterms:created>
  <dcterms:modified xsi:type="dcterms:W3CDTF">2023-08-03T23:39:27Z</dcterms:modified>
  <cp:contentStatus>This presentation deck includes content from chapter 9 of the 2020 Arts Education Framework for California Public Schools, Transitional Kindergarten Through Grade Twelve (Arts Framework).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