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5"/>
    <p:sldMasterId id="2147483662" r:id="rId6"/>
    <p:sldMasterId id="214748366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Lst>
  <p:sldSz cy="5143500" cx="9144000"/>
  <p:notesSz cx="6858000" cy="9144000"/>
  <p:embeddedFontLst>
    <p:embeddedFont>
      <p:font typeface="Nunito"/>
      <p:regular r:id="rId99"/>
      <p:bold r:id="rId100"/>
      <p:italic r:id="rId101"/>
      <p:boldItalic r:id="rId10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F9BCB96-64BA-4FF9-B0A7-5BC4074942E6}">
  <a:tblStyle styleId="{4F9BCB96-64BA-4FF9-B0A7-5BC4074942E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102" Type="http://schemas.openxmlformats.org/officeDocument/2006/relationships/font" Target="fonts/Nunito-boldItalic.fntdata"/><Relationship Id="rId101" Type="http://schemas.openxmlformats.org/officeDocument/2006/relationships/font" Target="fonts/Nunito-italic.fntdata"/><Relationship Id="rId100" Type="http://schemas.openxmlformats.org/officeDocument/2006/relationships/font" Target="fonts/Nunito-bold.fntdata"/><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95" Type="http://schemas.openxmlformats.org/officeDocument/2006/relationships/slide" Target="slides/slide87.xml"/><Relationship Id="rId94" Type="http://schemas.openxmlformats.org/officeDocument/2006/relationships/slide" Target="slides/slide86.xml"/><Relationship Id="rId97" Type="http://schemas.openxmlformats.org/officeDocument/2006/relationships/slide" Target="slides/slide89.xml"/><Relationship Id="rId96" Type="http://schemas.openxmlformats.org/officeDocument/2006/relationships/slide" Target="slides/slide88.xml"/><Relationship Id="rId11" Type="http://schemas.openxmlformats.org/officeDocument/2006/relationships/slide" Target="slides/slide3.xml"/><Relationship Id="rId99" Type="http://schemas.openxmlformats.org/officeDocument/2006/relationships/font" Target="fonts/Nunito-regular.fntdata"/><Relationship Id="rId10" Type="http://schemas.openxmlformats.org/officeDocument/2006/relationships/slide" Target="slides/slide2.xml"/><Relationship Id="rId98" Type="http://schemas.openxmlformats.org/officeDocument/2006/relationships/slide" Target="slides/slide90.xml"/><Relationship Id="rId13" Type="http://schemas.openxmlformats.org/officeDocument/2006/relationships/slide" Target="slides/slide5.xml"/><Relationship Id="rId12" Type="http://schemas.openxmlformats.org/officeDocument/2006/relationships/slide" Target="slides/slide4.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slide" Target="slides/slide85.xml"/><Relationship Id="rId92" Type="http://schemas.openxmlformats.org/officeDocument/2006/relationships/slide" Target="slides/slide8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 Id="rId84" Type="http://schemas.openxmlformats.org/officeDocument/2006/relationships/slide" Target="slides/slide76.xml"/><Relationship Id="rId83" Type="http://schemas.openxmlformats.org/officeDocument/2006/relationships/slide" Target="slides/slide75.xml"/><Relationship Id="rId86" Type="http://schemas.openxmlformats.org/officeDocument/2006/relationships/slide" Target="slides/slide78.xml"/><Relationship Id="rId85" Type="http://schemas.openxmlformats.org/officeDocument/2006/relationships/slide" Target="slides/slide77.xml"/><Relationship Id="rId88" Type="http://schemas.openxmlformats.org/officeDocument/2006/relationships/slide" Target="slides/slide80.xml"/><Relationship Id="rId87" Type="http://schemas.openxmlformats.org/officeDocument/2006/relationships/slide" Target="slides/slide79.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75" Type="http://schemas.openxmlformats.org/officeDocument/2006/relationships/slide" Target="slides/slide67.xml"/><Relationship Id="rId74" Type="http://schemas.openxmlformats.org/officeDocument/2006/relationships/slide" Target="slides/slide66.xml"/><Relationship Id="rId77" Type="http://schemas.openxmlformats.org/officeDocument/2006/relationships/slide" Target="slides/slide69.xml"/><Relationship Id="rId76" Type="http://schemas.openxmlformats.org/officeDocument/2006/relationships/slide" Target="slides/slide68.xml"/><Relationship Id="rId79" Type="http://schemas.openxmlformats.org/officeDocument/2006/relationships/slide" Target="slides/slide71.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65" Type="http://schemas.openxmlformats.org/officeDocument/2006/relationships/slide" Target="slides/slide57.xml"/><Relationship Id="rId68" Type="http://schemas.openxmlformats.org/officeDocument/2006/relationships/slide" Target="slides/slide60.xml"/><Relationship Id="rId67" Type="http://schemas.openxmlformats.org/officeDocument/2006/relationships/slide" Target="slides/slide59.xml"/><Relationship Id="rId60" Type="http://schemas.openxmlformats.org/officeDocument/2006/relationships/slide" Target="slides/slide52.xml"/><Relationship Id="rId69" Type="http://schemas.openxmlformats.org/officeDocument/2006/relationships/slide" Target="slides/slide6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54" Type="http://schemas.openxmlformats.org/officeDocument/2006/relationships/slide" Target="slides/slide46.xml"/><Relationship Id="rId57" Type="http://schemas.openxmlformats.org/officeDocument/2006/relationships/slide" Target="slides/slide49.xml"/><Relationship Id="rId56" Type="http://schemas.openxmlformats.org/officeDocument/2006/relationships/slide" Target="slides/slide48.xml"/><Relationship Id="rId59" Type="http://schemas.openxmlformats.org/officeDocument/2006/relationships/slide" Target="slides/slide51.xml"/><Relationship Id="rId58"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z.harvard.edu/sites/default/files/Dialogue%20Moves.pdf" TargetMode="External"/><Relationship Id="rId3" Type="http://schemas.openxmlformats.org/officeDocument/2006/relationships/hyperlink" Target="https://pz.harvard.edu/sites/default/files/Dialogue%20Moves.pdf"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z.harvard.edu/sites/default/files/Listening%20-%20Ten%20Times%20Two_0.pdf" TargetMode="External"/><Relationship Id="rId3" Type="http://schemas.openxmlformats.org/officeDocument/2006/relationships/hyperlink" Target="https://pz.harvard.edu/sites/default/files/Listening%20-%20Ten%20Times%20Two_0.pdf"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drive/folders/1KisW12bSieJWKoNlJ6isOE9f3h5j2YSy?usp=sharing" TargetMode="Externa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8a35a77eb4_2_1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g38a35a77eb4_2_1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8a398e6e0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8a398e6e0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8a398e6e0b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8a398e6e0b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8a398e6e0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8a398e6e0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8a398e6e0b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8a398e6e0b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8a398e6e0b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g38a398e6e0b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8a398e6e0b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8a398e6e0b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8a398e6e0b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8a398e6e0b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8a398e6e0b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8a398e6e0b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8a398e6e0b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8a398e6e0b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8a398e6e0b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8a398e6e0b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8a35a77eb4_2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8a35a77eb4_2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8a398e6e0b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8a398e6e0b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8a398e6e0b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8a398e6e0b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OPTIONAL SLIDE if you want to introduce the </a:t>
            </a:r>
            <a:r>
              <a:rPr lang="en" u="sng">
                <a:solidFill>
                  <a:schemeClr val="hlink"/>
                </a:solidFill>
                <a:hlinkClick r:id="rId2"/>
              </a:rPr>
              <a:t>Dialogue Moves</a:t>
            </a:r>
            <a:r>
              <a:rPr lang="en">
                <a:solidFill>
                  <a:schemeClr val="dk1"/>
                </a:solidFill>
              </a:rPr>
              <a:t> from Project Zero.</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3"/>
              </a:rPr>
              <a:t>https://pz.harvard.edu/sites/default/files/Dialogue%20Moves.pdf</a:t>
            </a:r>
            <a:r>
              <a:rPr lang="en">
                <a:solidFill>
                  <a:schemeClr val="dk1"/>
                </a:solidFill>
              </a:rPr>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8a398e6e0b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8a398e6e0b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OPTIONAL SLIDE if you want to introduce the </a:t>
            </a:r>
            <a:r>
              <a:rPr lang="en" u="sng">
                <a:solidFill>
                  <a:schemeClr val="hlink"/>
                </a:solidFill>
                <a:hlinkClick r:id="rId2"/>
              </a:rPr>
              <a:t>Listening: Ten Times Two</a:t>
            </a:r>
            <a:r>
              <a:rPr lang="en">
                <a:solidFill>
                  <a:schemeClr val="dk1"/>
                </a:solidFill>
              </a:rPr>
              <a:t>, a routine for making careful observations about music. from Project Zero.</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3"/>
              </a:rPr>
              <a:t>https://pz.harvard.edu/sites/default/files/Listening%20-%20Ten%20Times%20Two_0.pdf</a:t>
            </a:r>
            <a:r>
              <a:rPr lang="en">
                <a:solidFill>
                  <a:schemeClr val="dk1"/>
                </a:solidFill>
              </a:rPr>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8a398e6e0b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8a398e6e0b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8a398e6e0b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8a398e6e0b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8a398e6e0b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8a398e6e0b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8a398e6e0b_0_1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7" name="Google Shape;297;g38a398e6e0b_0_1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8a398e6e0b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8a398e6e0b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8a398e6e0b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8a398e6e0b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7e09bf82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7e09bf82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8a35a77eb4_2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8a35a77eb4_2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7e09bf82b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7e09bf82b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7e09bf82b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7e09bf82b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7e09bf82b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7e09bf82b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7ee01752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37ee01752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7ee01752e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7ee01752e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7ee01752e9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7ee01752e9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7f8504b54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7f8504b54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7f8504b54e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7f8504b54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7f8504b54e_0_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2" name="Google Shape;372;g37f8504b54e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7f8504b54e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7f8504b54e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8a35a77eb4_2_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8a35a77eb4_2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7f8504b54e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7f8504b54e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7f8504b54e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7f8504b54e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7f8504b54e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7f8504b54e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a688cad397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a688cad397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a688cad397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3a688cad397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a688cad397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3a688cad397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a688cad397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a688cad397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a688cad397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a688cad397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a688cad397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a688cad397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a688cad397_0_1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4" name="Google Shape;444;g3a688cad397_0_1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8a35a77eb4_2_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8a35a77eb4_2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a688cad397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3a688cad397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a688cad397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a688cad397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a688cad397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3a688cad397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a688cad397_0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a688cad397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a688cad397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a688cad397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a688cad397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a688cad397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b9a89356d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b9a89356d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b9a89356d3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b9a89356d3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b9a89356d3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b9a89356d3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b9a89356d3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b9a89356d3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8a35a77eb4_2_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8a35a77eb4_2_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a688cad397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3a688cad397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3b5114c0db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3b5114c0db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b5114c0db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3b5114c0db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b5114c0db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3b5114c0db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a688cad397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3a688cad397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a688cad397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3a688cad397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The article, “The Genius of Beethoven” is in the </a:t>
            </a:r>
            <a:r>
              <a:rPr lang="en" u="sng">
                <a:solidFill>
                  <a:srgbClr val="1155CC"/>
                </a:solidFill>
                <a:hlinkClick r:id="rId2">
                  <a:extLst>
                    <a:ext uri="{A12FA001-AC4F-418D-AE19-62706E023703}">
                      <ahyp:hlinkClr val="tx"/>
                    </a:ext>
                  </a:extLst>
                </a:hlinkClick>
              </a:rPr>
              <a:t>resource folder</a:t>
            </a:r>
            <a:r>
              <a:rPr lang="en">
                <a:solidFill>
                  <a:schemeClr val="dk1"/>
                </a:solidFill>
              </a:rPr>
              <a:t>.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ba6a36f05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3ba6a36f05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a688cad397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3a688cad397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a688cad397_0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3a688cad397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a688cad397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3a688cad397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8a35a77eb4_2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8a35a77eb4_2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3a688cad397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3a688cad397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3b9a89356d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8" name="Google Shape;578;g3b9a89356d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a688cad397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3a688cad397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a688cad397_0_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a688cad397_0_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a688cad397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3a688cad397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a688cad397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3a688cad397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a688cad397_0_4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0" name="Google Shape;610;g3a688cad397_0_4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3a688cad397_0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3a688cad397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3a688cad397_0_4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2" name="Google Shape;622;g3a688cad397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a688cad397_0_4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3a688cad397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8a35a77eb4_2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8a35a77eb4_2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a688cad397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3a688cad397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a688cad397_0_4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a688cad397_0_4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3a688cad397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3a688cad397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a688cad397_0_4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3a688cad397_0_4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3a688cad397_0_4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3a688cad397_0_4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3a688cad397_0_4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3a688cad397_0_4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a688cad397_0_4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3a688cad397_0_4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3a688cad397_0_4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3a688cad397_0_4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a688cad397_0_5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3a688cad397_0_5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a688cad397_0_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3a688cad397_0_5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8a398e6e0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8a398e6e0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3a688cad397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3a688cad397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5" name="Shape 125"/>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7" name="Shape 127"/>
        <p:cNvGrpSpPr/>
        <p:nvPr/>
      </p:nvGrpSpPr>
      <p:grpSpPr>
        <a:xfrm>
          <a:off x="0" y="0"/>
          <a:ext cx="0" cy="0"/>
          <a:chOff x="0" y="0"/>
          <a:chExt cx="0" cy="0"/>
        </a:xfrm>
      </p:grpSpPr>
      <p:sp>
        <p:nvSpPr>
          <p:cNvPr id="128" name="Google Shape;128;p16"/>
          <p:cNvSpPr txBox="1"/>
          <p:nvPr>
            <p:ph idx="1" type="body"/>
          </p:nvPr>
        </p:nvSpPr>
        <p:spPr>
          <a:xfrm>
            <a:off x="975655" y="1526796"/>
            <a:ext cx="7192800" cy="19764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0"/>
              </a:spcBef>
              <a:spcAft>
                <a:spcPts val="0"/>
              </a:spcAft>
              <a:buClr>
                <a:schemeClr val="dk1"/>
              </a:buClr>
              <a:buSzPts val="1875"/>
              <a:buFont typeface="Arial"/>
              <a:buNone/>
              <a:defRPr b="0" i="0" sz="1875" u="none" cap="none" strike="noStrike">
                <a:solidFill>
                  <a:schemeClr val="dk1"/>
                </a:solidFill>
                <a:latin typeface="Calibri"/>
                <a:ea typeface="Calibri"/>
                <a:cs typeface="Calibri"/>
                <a:sym typeface="Calibri"/>
              </a:defRPr>
            </a:lvl1pPr>
            <a:lvl2pPr indent="-342900" lvl="1" marL="914400" marR="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9" name="Google Shape;129;p16"/>
          <p:cNvSpPr txBox="1"/>
          <p:nvPr>
            <p:ph idx="2" type="body"/>
          </p:nvPr>
        </p:nvSpPr>
        <p:spPr>
          <a:xfrm>
            <a:off x="975656" y="1085850"/>
            <a:ext cx="7192800" cy="4410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750"/>
              </a:spcBef>
              <a:spcAft>
                <a:spcPts val="0"/>
              </a:spcAft>
              <a:buClr>
                <a:srgbClr val="000090"/>
              </a:buClr>
              <a:buSzPts val="2400"/>
              <a:buFont typeface="Arial"/>
              <a:buNone/>
              <a:defRPr b="1" i="0" sz="2400" u="none" cap="none" strike="noStrike">
                <a:solidFill>
                  <a:srgbClr val="000090"/>
                </a:solidFill>
                <a:latin typeface="Calibri"/>
                <a:ea typeface="Calibri"/>
                <a:cs typeface="Calibri"/>
                <a:sym typeface="Calibri"/>
              </a:defRPr>
            </a:lvl1pPr>
            <a:lvl2pPr indent="-342900" lvl="1" marL="914400" marR="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30" name="Google Shape;130;p16"/>
          <p:cNvSpPr txBox="1"/>
          <p:nvPr>
            <p:ph idx="3" type="body"/>
          </p:nvPr>
        </p:nvSpPr>
        <p:spPr>
          <a:xfrm>
            <a:off x="975654" y="3503065"/>
            <a:ext cx="7192800" cy="1331700"/>
          </a:xfrm>
          <a:prstGeom prst="rect">
            <a:avLst/>
          </a:prstGeom>
          <a:noFill/>
          <a:ln>
            <a:noFill/>
          </a:ln>
        </p:spPr>
        <p:txBody>
          <a:bodyPr anchorCtr="0" anchor="t" bIns="45700" lIns="91425" spcFirstLastPara="1" rIns="91425" wrap="square" tIns="45700">
            <a:noAutofit/>
          </a:bodyPr>
          <a:lstStyle>
            <a:lvl1pPr indent="-347663" lvl="0" marL="457200" marR="0" algn="l">
              <a:lnSpc>
                <a:spcPct val="90000"/>
              </a:lnSpc>
              <a:spcBef>
                <a:spcPts val="750"/>
              </a:spcBef>
              <a:spcAft>
                <a:spcPts val="0"/>
              </a:spcAft>
              <a:buClr>
                <a:srgbClr val="FF0000"/>
              </a:buClr>
              <a:buSzPts val="1875"/>
              <a:buFont typeface="Noto Sans Symbols"/>
              <a:buChar char="▪"/>
              <a:defRPr b="0" i="0" sz="1875" u="none" cap="none" strike="noStrike">
                <a:solidFill>
                  <a:schemeClr val="dk1"/>
                </a:solidFill>
                <a:latin typeface="Calibri"/>
                <a:ea typeface="Calibri"/>
                <a:cs typeface="Calibri"/>
                <a:sym typeface="Calibri"/>
              </a:defRPr>
            </a:lvl1pPr>
            <a:lvl2pPr indent="-342900" lvl="1" marL="914400" marR="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31" name="Google Shape;131;p16"/>
          <p:cNvSpPr txBox="1"/>
          <p:nvPr>
            <p:ph type="title"/>
          </p:nvPr>
        </p:nvSpPr>
        <p:spPr>
          <a:xfrm>
            <a:off x="975655" y="308885"/>
            <a:ext cx="7884000" cy="598500"/>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rgbClr val="FFFFFF"/>
              </a:buClr>
              <a:buSzPts val="3000"/>
              <a:buFont typeface="Calibri"/>
              <a:buNone/>
              <a:defRPr b="1" i="0" sz="3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0.jpg"/><Relationship Id="rId2" Type="http://schemas.openxmlformats.org/officeDocument/2006/relationships/slideLayout" Target="../slideLayouts/slideLayout12.xml"/><Relationship Id="rId3"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4.jpg"/><Relationship Id="rId2" Type="http://schemas.openxmlformats.org/officeDocument/2006/relationships/slideLayout" Target="../slideLayouts/slideLayout13.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4" name="Shape 124"/>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6" name="Shape 12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www.sdcoe.net/distance-learning-units-of-study"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hyperlink" Target="https://ca.pbslearningmedia.org/resource/ket-world-music-performance-09/venezuela-salsa-music-arts-toolkit/" TargetMode="External"/><Relationship Id="rId4" Type="http://schemas.openxmlformats.org/officeDocument/2006/relationships/hyperlink" Target="https://ca.pbslearningmedia.org/resource/ket-world-music-performance-07/spain-flamenco-guitar-music-arts-toolkit/" TargetMode="External"/><Relationship Id="rId5" Type="http://schemas.openxmlformats.org/officeDocument/2006/relationships/hyperlink" Target="https://ca.pbslearningmedia.org/resource/appcul.arts.dance.clogging/kentuckyappalachian-culture-bluegrass-clogging/" TargetMode="External"/><Relationship Id="rId6" Type="http://schemas.openxmlformats.org/officeDocument/2006/relationships/hyperlink" Target="https://ca.pbslearningmedia.org/resource/ftt08.arts.music.youngperf/the-young-peoples-chorus-of-new-york-cit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hyperlink" Target="https://www.kennedy-center.org/education/resources-for-educators/classroom-resources/media-and-interactives/media/music/story-behind-the-song/the-story-behind-the-song/we-shall-overcome/" TargetMode="External"/><Relationship Id="rId4" Type="http://schemas.openxmlformats.org/officeDocument/2006/relationships/hyperlink" Target="https://sdcoe2.instructuremedia.com/embed/3e9fbfe5-4f45-4698-9816-af6fe9a328b3"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hyperlink" Target="https://docs.google.com/document/d/1KgwbaidGa-YInaAWtkKjMZQvLvYrR0IzgaaIuQGAGAU/edit?usp=sharin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hyperlink" Target="https://docs.google.com/document/d/1KgwbaidGa-YInaAWtkKjMZQvLvYrR0IzgaaIuQGAGAU/edit?usp=sharin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hyperlink" Target="https://docs.google.com/document/d/1KgwbaidGa-YInaAWtkKjMZQvLvYrR0IzgaaIuQGAGAU/edit?usp=sharin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 Id="rId3" Type="http://schemas.openxmlformats.org/officeDocument/2006/relationships/image" Target="../media/image1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hyperlink" Target="https://www.yout-ube.com/watch?v=eQEaiZ2j9oc" TargetMode="External"/><Relationship Id="rId4" Type="http://schemas.openxmlformats.org/officeDocument/2006/relationships/hyperlink" Target="http://www.youtube.com/watch?v=eQEaiZ2j9oc" TargetMode="External"/><Relationship Id="rId5" Type="http://schemas.openxmlformats.org/officeDocument/2006/relationships/image" Target="../media/image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hyperlink" Target="https://www.yout-ube.com/watch?v=jggNNY26fhs" TargetMode="External"/><Relationship Id="rId4" Type="http://schemas.openxmlformats.org/officeDocument/2006/relationships/hyperlink" Target="http://www.youtube.com/watch?v=jggNNY26fhs" TargetMode="External"/><Relationship Id="rId5" Type="http://schemas.openxmlformats.org/officeDocument/2006/relationships/image" Target="../media/image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hyperlink" Target="https://www.youtube.com/watch?v=3iIuP1tobQc"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 Id="rId3" Type="http://schemas.openxmlformats.org/officeDocument/2006/relationships/hyperlink" Target="https://elements.envato.com/beethoven-ode-to-joy-trap-hip-hop-DR2J72R" TargetMode="Externa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hyperlink" Target="https://www.youtube.com/watch?v=ikJKSqnTylI" TargetMode="External"/><Relationship Id="rId4" Type="http://schemas.openxmlformats.org/officeDocument/2006/relationships/hyperlink" Target="https://www.youtube.com/watch?app=desktop&amp;v=ruzeiGlnEEw" TargetMode="External"/><Relationship Id="rId5" Type="http://schemas.openxmlformats.org/officeDocument/2006/relationships/hyperlink" Target="http://www.youtube.com/watch?v=ikJKSqnTylI" TargetMode="External"/><Relationship Id="rId6" Type="http://schemas.openxmlformats.org/officeDocument/2006/relationships/image" Target="../media/image21.jpg"/><Relationship Id="rId7" Type="http://schemas.openxmlformats.org/officeDocument/2006/relationships/hyperlink" Target="http://www.youtube.com/watch?v=ruzeiGlnEEw" TargetMode="External"/><Relationship Id="rId8" Type="http://schemas.openxmlformats.org/officeDocument/2006/relationships/image" Target="../media/image4.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 Id="rId3" Type="http://schemas.openxmlformats.org/officeDocument/2006/relationships/image" Target="../media/image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hyperlink" Target="https://www.youtube.com/watch?v=8WowgLvtlO0" TargetMode="External"/><Relationship Id="rId4" Type="http://schemas.openxmlformats.org/officeDocument/2006/relationships/hyperlink" Target="http://www.youtube.com/watch?v=8WowgLvtlO0" TargetMode="External"/><Relationship Id="rId5" Type="http://schemas.openxmlformats.org/officeDocument/2006/relationships/image" Target="../media/image6.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image" Target="../media/image1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 Id="rId3" Type="http://schemas.openxmlformats.org/officeDocument/2006/relationships/hyperlink" Target="https://www.mediacollege.com/audio/microphones/how-microphones-work.html"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2.xml"/><Relationship Id="rId3" Type="http://schemas.openxmlformats.org/officeDocument/2006/relationships/hyperlink" Target="https://youtu.be/TSt3RxvEMuA"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3.xml"/><Relationship Id="rId3" Type="http://schemas.openxmlformats.org/officeDocument/2006/relationships/hyperlink" Target="https://oscilloscope.sciencemusic.org/"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7.xml"/><Relationship Id="rId3" Type="http://schemas.openxmlformats.org/officeDocument/2006/relationships/hyperlink" Target="https://www.youtube.com/watch?v=q7Ur1vrnzo0" TargetMode="External"/><Relationship Id="rId4" Type="http://schemas.openxmlformats.org/officeDocument/2006/relationships/hyperlink" Target="http://www.youtube.com/watch?v=q7Ur1vrnzo0" TargetMode="External"/><Relationship Id="rId5" Type="http://schemas.openxmlformats.org/officeDocument/2006/relationships/image" Target="../media/image15.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9.xml"/><Relationship Id="rId3" Type="http://schemas.openxmlformats.org/officeDocument/2006/relationships/hyperlink" Target="https://www.youtube.com/watch?v=wYoxOJDrZzw" TargetMode="External"/><Relationship Id="rId4" Type="http://schemas.openxmlformats.org/officeDocument/2006/relationships/hyperlink" Target="http://www.youtube.com/watch?v=wYoxOJDrZzw" TargetMode="External"/><Relationship Id="rId5"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3.xml"/><Relationship Id="rId3" Type="http://schemas.openxmlformats.org/officeDocument/2006/relationships/hyperlink" Target="https://www.youtube.com/watch?v=Js-50Y-vonQ"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6.xml"/><Relationship Id="rId3" Type="http://schemas.openxmlformats.org/officeDocument/2006/relationships/hyperlink" Target="https://ca.pbslearningmedia.org/resource/eb468222-abc1-4f69-bec0-d44ad63be982/fm-symphony-orchestra-young-peoples-concert-symphony-no-9/"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4.xml"/><Relationship Id="rId3" Type="http://schemas.openxmlformats.org/officeDocument/2006/relationships/image" Target="../media/image2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8.xml"/><Relationship Id="rId3" Type="http://schemas.openxmlformats.org/officeDocument/2006/relationships/hyperlink" Target="https://spectrogram.sciencemusic.org/"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9.xml"/><Relationship Id="rId3" Type="http://schemas.openxmlformats.org/officeDocument/2006/relationships/hyperlink" Target="https://docs.google.com/document/d/1x9Jm-d_ki_etCk2Fw18_dyP4r1IyEExZav4MbbUShN4/edit?usp=sharin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hyperlink" Target="http://www.youtube.com/watch?v=dwqSuvFzDdI" TargetMode="External"/><Relationship Id="rId4" Type="http://schemas.openxmlformats.org/officeDocument/2006/relationships/image" Target="../media/image23.jpg"/><Relationship Id="rId5" Type="http://schemas.openxmlformats.org/officeDocument/2006/relationships/hyperlink" Target="http://www.youtube.com/watch?v=-zCfcPkKP4g" TargetMode="External"/><Relationship Id="rId6" Type="http://schemas.openxmlformats.org/officeDocument/2006/relationships/image" Target="../media/image1.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2.xml"/><Relationship Id="rId3" Type="http://schemas.openxmlformats.org/officeDocument/2006/relationships/hyperlink" Target="https://spectrogram.sciencemusic.org/" TargetMode="External"/><Relationship Id="rId4" Type="http://schemas.openxmlformats.org/officeDocument/2006/relationships/hyperlink" Target="https://ca.pbslearningmedia.org/resource/ket-world-music-performance-09/venezuela-salsa-music-arts-toolkit/" TargetMode="External"/><Relationship Id="rId5" Type="http://schemas.openxmlformats.org/officeDocument/2006/relationships/hyperlink" Target="https://ca.pbslearningmedia.org/resource/ket-world-music-performance-07/spain-flamenco-guitar-music-arts-toolkit/" TargetMode="External"/><Relationship Id="rId6" Type="http://schemas.openxmlformats.org/officeDocument/2006/relationships/hyperlink" Target="https://ca.pbslearningmedia.org/resource/appcul.arts.dance.clogging/kentuckyappalachian-culture-bluegrass-clogging/" TargetMode="External"/><Relationship Id="rId7" Type="http://schemas.openxmlformats.org/officeDocument/2006/relationships/hyperlink" Target="https://ca.pbslearningmedia.org/resource/ftt08.arts.music.youngperf/the-young-peoples-chorus-of-new-york-city/" TargetMode="External"/><Relationship Id="rId8" Type="http://schemas.openxmlformats.org/officeDocument/2006/relationships/hyperlink" Target="https://www.kennedy-center.org/education/resources-for-educators/classroom-resources/media-and-interactives/media/music/story-behind-the-song/the-story-behind-the-song/we-shall-overcome/"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3.xml"/><Relationship Id="rId3" Type="http://schemas.openxmlformats.org/officeDocument/2006/relationships/hyperlink" Target="https://www.youtube.com/watch?v=OdwXPZ4vu-c" TargetMode="External"/><Relationship Id="rId4" Type="http://schemas.openxmlformats.org/officeDocument/2006/relationships/hyperlink" Target="https://www.youtube.com/watch?v=9p-HpmsMLx0&amp;t=129s" TargetMode="External"/><Relationship Id="rId5" Type="http://schemas.openxmlformats.org/officeDocument/2006/relationships/hyperlink" Target="https://www.youtube.com/watch?v=8V3XQZZCED4&amp;t=14s"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6.xml"/><Relationship Id="rId3" Type="http://schemas.openxmlformats.org/officeDocument/2006/relationships/hyperlink" Target="https://youtu.be/eQEaiZ2j9oc" TargetMode="External"/><Relationship Id="rId4" Type="http://schemas.openxmlformats.org/officeDocument/2006/relationships/hyperlink" Target="https://youtu.be/WeQluId1hnQ"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7.xml"/><Relationship Id="rId3" Type="http://schemas.openxmlformats.org/officeDocument/2006/relationships/hyperlink" Target="https://kidshealth.org/en/parents/cochlear.html?WT.ac=ctg"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0.xml"/><Relationship Id="rId3" Type="http://schemas.openxmlformats.org/officeDocument/2006/relationships/hyperlink" Target="https://listeningtowaves.com/wavemaker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7"/>
          <p:cNvSpPr txBox="1"/>
          <p:nvPr>
            <p:ph idx="1" type="subTitle"/>
          </p:nvPr>
        </p:nvSpPr>
        <p:spPr>
          <a:xfrm>
            <a:off x="311100" y="1114968"/>
            <a:ext cx="8521800" cy="716100"/>
          </a:xfrm>
          <a:prstGeom prst="rect">
            <a:avLst/>
          </a:prstGeom>
          <a:noFill/>
          <a:ln>
            <a:noFill/>
          </a:ln>
        </p:spPr>
        <p:txBody>
          <a:bodyPr anchorCtr="0" anchor="t" bIns="91425" lIns="91425" spcFirstLastPara="1" rIns="91425" wrap="square" tIns="91425">
            <a:noAutofit/>
          </a:bodyPr>
          <a:lstStyle/>
          <a:p>
            <a:pPr indent="0" lvl="0" marL="0" marR="0" rtl="0" algn="ctr">
              <a:lnSpc>
                <a:spcPct val="150000"/>
              </a:lnSpc>
              <a:spcBef>
                <a:spcPts val="0"/>
              </a:spcBef>
              <a:spcAft>
                <a:spcPts val="0"/>
              </a:spcAft>
              <a:buClr>
                <a:schemeClr val="dk1"/>
              </a:buClr>
              <a:buSzPts val="1100"/>
              <a:buFont typeface="Arial"/>
              <a:buNone/>
            </a:pPr>
            <a:r>
              <a:rPr lang="en" sz="2600">
                <a:solidFill>
                  <a:schemeClr val="lt1"/>
                </a:solidFill>
                <a:latin typeface="Calibri"/>
                <a:ea typeface="Calibri"/>
                <a:cs typeface="Calibri"/>
                <a:sym typeface="Calibri"/>
              </a:rPr>
              <a:t>8th Grade Arts &amp; Science </a:t>
            </a:r>
            <a:endParaRPr sz="2600">
              <a:solidFill>
                <a:schemeClr val="lt1"/>
              </a:solidFill>
              <a:latin typeface="Calibri"/>
              <a:ea typeface="Calibri"/>
              <a:cs typeface="Calibri"/>
              <a:sym typeface="Calibri"/>
            </a:endParaRPr>
          </a:p>
          <a:p>
            <a:pPr indent="0" lvl="0" marL="0" marR="0" rtl="0" algn="ctr">
              <a:lnSpc>
                <a:spcPct val="150000"/>
              </a:lnSpc>
              <a:spcBef>
                <a:spcPts val="0"/>
              </a:spcBef>
              <a:spcAft>
                <a:spcPts val="0"/>
              </a:spcAft>
              <a:buClr>
                <a:schemeClr val="dk1"/>
              </a:buClr>
              <a:buSzPts val="1100"/>
              <a:buFont typeface="Arial"/>
              <a:buNone/>
            </a:pPr>
            <a:r>
              <a:rPr lang="en" sz="2600">
                <a:solidFill>
                  <a:schemeClr val="lt1"/>
                </a:solidFill>
                <a:latin typeface="Calibri"/>
                <a:ea typeface="Calibri"/>
                <a:cs typeface="Calibri"/>
                <a:sym typeface="Calibri"/>
              </a:rPr>
              <a:t>Music &amp; Sound Learning Sequence</a:t>
            </a:r>
            <a:endParaRPr sz="2600">
              <a:solidFill>
                <a:schemeClr val="lt1"/>
              </a:solidFill>
              <a:latin typeface="Calibri"/>
              <a:ea typeface="Calibri"/>
              <a:cs typeface="Calibri"/>
              <a:sym typeface="Calibri"/>
            </a:endParaRPr>
          </a:p>
        </p:txBody>
      </p:sp>
      <p:sp>
        <p:nvSpPr>
          <p:cNvPr id="137" name="Google Shape;137;p17"/>
          <p:cNvSpPr txBox="1"/>
          <p:nvPr/>
        </p:nvSpPr>
        <p:spPr>
          <a:xfrm>
            <a:off x="730200" y="2571750"/>
            <a:ext cx="7683600" cy="6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1"/>
                </a:solidFill>
              </a:rPr>
              <a:t>Created using the </a:t>
            </a:r>
            <a:r>
              <a:rPr lang="en" u="sng">
                <a:solidFill>
                  <a:srgbClr val="6FA8DC"/>
                </a:solidFill>
                <a:hlinkClick r:id="rId3">
                  <a:extLst>
                    <a:ext uri="{A12FA001-AC4F-418D-AE19-62706E023703}">
                      <ahyp:hlinkClr val="tx"/>
                    </a:ext>
                  </a:extLst>
                </a:hlinkClick>
              </a:rPr>
              <a:t>SDCOE Distance Learning Units of Study</a:t>
            </a:r>
            <a:r>
              <a:rPr lang="en"/>
              <a:t> </a:t>
            </a:r>
            <a:r>
              <a:rPr lang="en">
                <a:solidFill>
                  <a:schemeClr val="lt1"/>
                </a:solidFill>
              </a:rPr>
              <a:t>Communication Units</a:t>
            </a:r>
            <a:endParaRPr>
              <a:solidFill>
                <a:schemeClr val="lt1"/>
              </a:solidFill>
            </a:endParaRPr>
          </a:p>
          <a:p>
            <a:pPr indent="0" lvl="0" marL="0" rtl="0" algn="ctr">
              <a:spcBef>
                <a:spcPts val="0"/>
              </a:spcBef>
              <a:spcAft>
                <a:spcPts val="0"/>
              </a:spcAft>
              <a:buNone/>
            </a:pPr>
            <a:r>
              <a:t/>
            </a:r>
            <a:endParaRPr>
              <a:solidFill>
                <a:schemeClr val="lt1"/>
              </a:solidFill>
            </a:endParaRPr>
          </a:p>
          <a:p>
            <a:pPr indent="0" lvl="0" marL="0" rtl="0" algn="ctr">
              <a:spcBef>
                <a:spcPts val="0"/>
              </a:spcBef>
              <a:spcAft>
                <a:spcPts val="0"/>
              </a:spcAft>
              <a:buNone/>
            </a:pPr>
            <a:r>
              <a:rPr lang="en">
                <a:solidFill>
                  <a:schemeClr val="lt1"/>
                </a:solidFill>
              </a:rPr>
              <a:t>C.Cochrane and P.Crooks</a:t>
            </a:r>
            <a:endParaRPr>
              <a:solidFill>
                <a:schemeClr val="lt1"/>
              </a:solidFill>
            </a:endParaRPr>
          </a:p>
          <a:p>
            <a:pPr indent="0" lvl="0" marL="0" rtl="0" algn="l">
              <a:spcBef>
                <a:spcPts val="0"/>
              </a:spcBef>
              <a:spcAft>
                <a:spcPts val="0"/>
              </a:spcAft>
              <a:buNone/>
            </a:pPr>
            <a:r>
              <a:t/>
            </a:r>
            <a:endParaRPr>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6"/>
          <p:cNvSpPr txBox="1"/>
          <p:nvPr>
            <p:ph idx="1" type="body"/>
          </p:nvPr>
        </p:nvSpPr>
        <p:spPr>
          <a:xfrm>
            <a:off x="975650" y="1526800"/>
            <a:ext cx="7884000" cy="30135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Write 3-4 scientific questions. Use these Scientific Question Starters or come up with your own.</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How is ______________ changing?</a:t>
            </a:r>
            <a:endParaRPr/>
          </a:p>
          <a:p>
            <a:pPr indent="0" lvl="0" marL="0" rtl="0" algn="l">
              <a:lnSpc>
                <a:spcPct val="115000"/>
              </a:lnSpc>
              <a:spcBef>
                <a:spcPts val="0"/>
              </a:spcBef>
              <a:spcAft>
                <a:spcPts val="0"/>
              </a:spcAft>
              <a:buNone/>
            </a:pPr>
            <a:r>
              <a:rPr lang="en"/>
              <a:t>How does changing ___________ affect ________________?</a:t>
            </a:r>
            <a:endParaRPr/>
          </a:p>
          <a:p>
            <a:pPr indent="0" lvl="0" marL="0" rtl="0" algn="l">
              <a:lnSpc>
                <a:spcPct val="115000"/>
              </a:lnSpc>
              <a:spcBef>
                <a:spcPts val="0"/>
              </a:spcBef>
              <a:spcAft>
                <a:spcPts val="0"/>
              </a:spcAft>
              <a:buNone/>
            </a:pPr>
            <a:r>
              <a:rPr lang="en"/>
              <a:t>How do __________ and __________ change over time?</a:t>
            </a:r>
            <a:endParaRPr/>
          </a:p>
          <a:p>
            <a:pPr indent="0" lvl="0" marL="0" rtl="0" algn="l">
              <a:lnSpc>
                <a:spcPct val="115000"/>
              </a:lnSpc>
              <a:spcBef>
                <a:spcPts val="0"/>
              </a:spcBef>
              <a:spcAft>
                <a:spcPts val="0"/>
              </a:spcAft>
              <a:buNone/>
            </a:pPr>
            <a:r>
              <a:rPr lang="en"/>
              <a:t>How does the structure of ___________ change _______________?</a:t>
            </a:r>
            <a:endParaRPr/>
          </a:p>
          <a:p>
            <a:pPr indent="0" lvl="0" marL="0" rtl="0" algn="l">
              <a:lnSpc>
                <a:spcPct val="115000"/>
              </a:lnSpc>
              <a:spcBef>
                <a:spcPts val="0"/>
              </a:spcBef>
              <a:spcAft>
                <a:spcPts val="0"/>
              </a:spcAft>
              <a:buNone/>
            </a:pPr>
            <a:r>
              <a:rPr lang="en"/>
              <a:t>What is the relationship between __________ and __________?</a:t>
            </a:r>
            <a:endParaRPr/>
          </a:p>
          <a:p>
            <a:pPr indent="0" lvl="0" marL="0" rtl="0" algn="l">
              <a:lnSpc>
                <a:spcPct val="115000"/>
              </a:lnSpc>
              <a:spcBef>
                <a:spcPts val="0"/>
              </a:spcBef>
              <a:spcAft>
                <a:spcPts val="0"/>
              </a:spcAft>
              <a:buNone/>
            </a:pPr>
            <a:r>
              <a:t/>
            </a:r>
            <a:endParaRPr/>
          </a:p>
        </p:txBody>
      </p:sp>
      <p:sp>
        <p:nvSpPr>
          <p:cNvPr id="199" name="Google Shape;199;p26"/>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Writing Scientific Questions</a:t>
            </a:r>
            <a:endParaRPr/>
          </a:p>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7"/>
          <p:cNvSpPr txBox="1"/>
          <p:nvPr>
            <p:ph idx="1" type="body"/>
          </p:nvPr>
        </p:nvSpPr>
        <p:spPr>
          <a:xfrm>
            <a:off x="975655" y="1526796"/>
            <a:ext cx="71928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
              <a:t>Same</a:t>
            </a:r>
            <a:r>
              <a:rPr lang="en"/>
              <a:t> - In what ways might this person and you be similar?</a:t>
            </a:r>
            <a:endParaRPr/>
          </a:p>
          <a:p>
            <a:pPr indent="0" lvl="0" marL="0" rtl="0" algn="l">
              <a:lnSpc>
                <a:spcPct val="115000"/>
              </a:lnSpc>
              <a:spcBef>
                <a:spcPts val="0"/>
              </a:spcBef>
              <a:spcAft>
                <a:spcPts val="0"/>
              </a:spcAft>
              <a:buNone/>
            </a:pPr>
            <a:r>
              <a:rPr b="1" lang="en"/>
              <a:t>Different</a:t>
            </a:r>
            <a:r>
              <a:rPr lang="en"/>
              <a:t> - In what ways might the person and you be different?</a:t>
            </a:r>
            <a:endParaRPr/>
          </a:p>
          <a:p>
            <a:pPr indent="0" lvl="0" marL="0" rtl="0" algn="l">
              <a:lnSpc>
                <a:spcPct val="115000"/>
              </a:lnSpc>
              <a:spcBef>
                <a:spcPts val="0"/>
              </a:spcBef>
              <a:spcAft>
                <a:spcPts val="0"/>
              </a:spcAft>
              <a:buNone/>
            </a:pPr>
            <a:r>
              <a:rPr b="1" lang="en"/>
              <a:t>Connect</a:t>
            </a:r>
            <a:r>
              <a:rPr lang="en"/>
              <a:t> - In what ways might the person and you be connected as human beings?</a:t>
            </a:r>
            <a:endParaRPr/>
          </a:p>
          <a:p>
            <a:pPr indent="0" lvl="0" marL="0" rtl="0" algn="l">
              <a:lnSpc>
                <a:spcPct val="115000"/>
              </a:lnSpc>
              <a:spcBef>
                <a:spcPts val="0"/>
              </a:spcBef>
              <a:spcAft>
                <a:spcPts val="0"/>
              </a:spcAft>
              <a:buNone/>
            </a:pPr>
            <a:r>
              <a:rPr b="1" lang="en"/>
              <a:t>Engage</a:t>
            </a:r>
            <a:r>
              <a:rPr lang="en"/>
              <a:t> - What would you like to ask, say, or do with the person if you had the chance?</a:t>
            </a:r>
            <a:endParaRPr/>
          </a:p>
        </p:txBody>
      </p:sp>
      <p:sp>
        <p:nvSpPr>
          <p:cNvPr id="205" name="Google Shape;205;p27"/>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Same Different Connect Engage</a:t>
            </a:r>
            <a:endParaRPr/>
          </a:p>
          <a:p>
            <a:pPr indent="0" lvl="0" marL="0" rtl="0" algn="ctr">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8"/>
          <p:cNvSpPr txBox="1"/>
          <p:nvPr>
            <p:ph idx="1" type="body"/>
          </p:nvPr>
        </p:nvSpPr>
        <p:spPr>
          <a:xfrm>
            <a:off x="975650" y="1132425"/>
            <a:ext cx="3596400" cy="37677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400">
                <a:solidFill>
                  <a:srgbClr val="233A44"/>
                </a:solidFill>
              </a:rPr>
              <a:t>The kazoo needs three parts:</a:t>
            </a:r>
            <a:endParaRPr sz="14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b="1" lang="en" sz="1400">
                <a:solidFill>
                  <a:srgbClr val="233A44"/>
                </a:solidFill>
              </a:rPr>
              <a:t>Tube</a:t>
            </a:r>
            <a:r>
              <a:rPr lang="en" sz="1400">
                <a:solidFill>
                  <a:srgbClr val="233A44"/>
                </a:solidFill>
              </a:rPr>
              <a:t> </a:t>
            </a:r>
            <a:r>
              <a:rPr i="1" lang="en" sz="1400">
                <a:solidFill>
                  <a:srgbClr val="233A44"/>
                </a:solidFill>
              </a:rPr>
              <a:t>(possible materials - index cards, card stock, pre-made tube, could make different lengths)</a:t>
            </a:r>
            <a:endParaRPr i="1" sz="14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b="1" lang="en" sz="1400">
                <a:solidFill>
                  <a:srgbClr val="233A44"/>
                </a:solidFill>
              </a:rPr>
              <a:t>Membrane </a:t>
            </a:r>
            <a:r>
              <a:rPr i="1" lang="en" sz="1400">
                <a:solidFill>
                  <a:srgbClr val="233A44"/>
                </a:solidFill>
              </a:rPr>
              <a:t>(possible materials - wax paper, parchment paper, aluminum  foil, tissue paper). This is held in place with a rubber band.</a:t>
            </a:r>
            <a:endParaRPr i="1" sz="14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b="1" lang="en" sz="1400">
                <a:solidFill>
                  <a:srgbClr val="233A44"/>
                </a:solidFill>
              </a:rPr>
              <a:t>Hole</a:t>
            </a:r>
            <a:r>
              <a:rPr lang="en" sz="1400">
                <a:solidFill>
                  <a:srgbClr val="233A44"/>
                </a:solidFill>
              </a:rPr>
              <a:t> </a:t>
            </a:r>
            <a:r>
              <a:rPr i="1" lang="en" sz="1400">
                <a:solidFill>
                  <a:srgbClr val="233A44"/>
                </a:solidFill>
              </a:rPr>
              <a:t>in the tube (possible variations – different sized holes, different placement of the hole on the tube)</a:t>
            </a:r>
            <a:endParaRPr i="1" sz="1400">
              <a:solidFill>
                <a:srgbClr val="233A44"/>
              </a:solidFill>
            </a:endParaRPr>
          </a:p>
          <a:p>
            <a:pPr indent="0" lvl="0" marL="0" rtl="0" algn="l">
              <a:lnSpc>
                <a:spcPct val="115000"/>
              </a:lnSpc>
              <a:spcBef>
                <a:spcPts val="1200"/>
              </a:spcBef>
              <a:spcAft>
                <a:spcPts val="1200"/>
              </a:spcAft>
              <a:buClr>
                <a:schemeClr val="dk1"/>
              </a:buClr>
              <a:buSzPts val="1100"/>
              <a:buFont typeface="Arial"/>
              <a:buNone/>
            </a:pPr>
            <a:r>
              <a:rPr b="1" i="1" lang="en" sz="1400">
                <a:solidFill>
                  <a:srgbClr val="233A44"/>
                </a:solidFill>
              </a:rPr>
              <a:t>Once you have finished making your kazoo, remember to write your name on it.</a:t>
            </a:r>
            <a:endParaRPr/>
          </a:p>
        </p:txBody>
      </p:sp>
      <p:sp>
        <p:nvSpPr>
          <p:cNvPr id="211" name="Google Shape;211;p28"/>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Make a Kazoo</a:t>
            </a:r>
            <a:endParaRPr/>
          </a:p>
          <a:p>
            <a:pPr indent="0" lvl="0" marL="0" rtl="0" algn="ctr">
              <a:spcBef>
                <a:spcPts val="0"/>
              </a:spcBef>
              <a:spcAft>
                <a:spcPts val="0"/>
              </a:spcAft>
              <a:buNone/>
            </a:pPr>
            <a:r>
              <a:t/>
            </a:r>
            <a:endParaRPr/>
          </a:p>
        </p:txBody>
      </p:sp>
      <p:pic>
        <p:nvPicPr>
          <p:cNvPr descr="Drawing of example kazoo with simple materials" id="212" name="Google Shape;212;p28" title="Drawing of example kazoo with simple materials"/>
          <p:cNvPicPr preferRelativeResize="0"/>
          <p:nvPr/>
        </p:nvPicPr>
        <p:blipFill>
          <a:blip r:embed="rId3">
            <a:alphaModFix/>
          </a:blip>
          <a:stretch>
            <a:fillRect/>
          </a:stretch>
        </p:blipFill>
        <p:spPr>
          <a:xfrm>
            <a:off x="5285025" y="1522388"/>
            <a:ext cx="2838450" cy="2619375"/>
          </a:xfrm>
          <a:prstGeom prst="rect">
            <a:avLst/>
          </a:prstGeom>
          <a:noFill/>
          <a:ln>
            <a:noFill/>
          </a:ln>
        </p:spPr>
      </p:pic>
      <p:sp>
        <p:nvSpPr>
          <p:cNvPr id="213" name="Google Shape;213;p28"/>
          <p:cNvSpPr txBox="1"/>
          <p:nvPr/>
        </p:nvSpPr>
        <p:spPr>
          <a:xfrm>
            <a:off x="5632850" y="4066700"/>
            <a:ext cx="2446800" cy="4893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i="1" lang="en" sz="800"/>
              <a:t>Example kazoo with simple materials </a:t>
            </a:r>
            <a:endParaRPr i="1" sz="800"/>
          </a:p>
          <a:p>
            <a:pPr indent="0" lvl="0" marL="0" rtl="0" algn="ctr">
              <a:lnSpc>
                <a:spcPct val="115000"/>
              </a:lnSpc>
              <a:spcBef>
                <a:spcPts val="0"/>
              </a:spcBef>
              <a:spcAft>
                <a:spcPts val="0"/>
              </a:spcAft>
              <a:buNone/>
            </a:pPr>
            <a:r>
              <a:rPr i="1" lang="en" sz="800"/>
              <a:t>(Source: #ProjectPhenomena)</a:t>
            </a:r>
            <a:endParaRPr sz="1200">
              <a:solidFill>
                <a:schemeClr val="dk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9"/>
          <p:cNvSpPr txBox="1"/>
          <p:nvPr>
            <p:ph idx="1" type="body"/>
          </p:nvPr>
        </p:nvSpPr>
        <p:spPr>
          <a:xfrm>
            <a:off x="975650" y="1526800"/>
            <a:ext cx="7884000" cy="2484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Use your kazoo to make different sounds.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Answer the following questions in your notebook:</a:t>
            </a:r>
            <a:endParaRPr/>
          </a:p>
          <a:p>
            <a:pPr indent="-347663" lvl="0" marL="457200" rtl="0" algn="l">
              <a:lnSpc>
                <a:spcPct val="115000"/>
              </a:lnSpc>
              <a:spcBef>
                <a:spcPts val="0"/>
              </a:spcBef>
              <a:spcAft>
                <a:spcPts val="0"/>
              </a:spcAft>
              <a:buSzPts val="1875"/>
              <a:buChar char="●"/>
            </a:pPr>
            <a:r>
              <a:rPr lang="en"/>
              <a:t>What do you have to do to make sounds with the kazoo?</a:t>
            </a:r>
            <a:endParaRPr/>
          </a:p>
          <a:p>
            <a:pPr indent="-347663" lvl="0" marL="457200" rtl="0" algn="l">
              <a:lnSpc>
                <a:spcPct val="115000"/>
              </a:lnSpc>
              <a:spcBef>
                <a:spcPts val="0"/>
              </a:spcBef>
              <a:spcAft>
                <a:spcPts val="0"/>
              </a:spcAft>
              <a:buSzPts val="1875"/>
              <a:buChar char="●"/>
            </a:pPr>
            <a:r>
              <a:rPr lang="en"/>
              <a:t>What does the kazoo do to make sound?</a:t>
            </a:r>
            <a:endParaRPr/>
          </a:p>
          <a:p>
            <a:pPr indent="-347663" lvl="0" marL="457200" rtl="0" algn="l">
              <a:lnSpc>
                <a:spcPct val="115000"/>
              </a:lnSpc>
              <a:spcBef>
                <a:spcPts val="0"/>
              </a:spcBef>
              <a:spcAft>
                <a:spcPts val="0"/>
              </a:spcAft>
              <a:buSzPts val="1875"/>
              <a:buChar char="●"/>
            </a:pPr>
            <a:r>
              <a:rPr lang="en"/>
              <a:t>Do you have to have a hole in the kazoo? Why or why not?</a:t>
            </a:r>
            <a:endParaRPr/>
          </a:p>
          <a:p>
            <a:pPr indent="-347663" lvl="0" marL="457200" rtl="0" algn="l">
              <a:lnSpc>
                <a:spcPct val="115000"/>
              </a:lnSpc>
              <a:spcBef>
                <a:spcPts val="0"/>
              </a:spcBef>
              <a:spcAft>
                <a:spcPts val="0"/>
              </a:spcAft>
              <a:buSzPts val="1875"/>
              <a:buChar char="●"/>
            </a:pPr>
            <a:r>
              <a:rPr lang="en"/>
              <a:t>What are you wondering about? What questions do you have?</a:t>
            </a:r>
            <a:endParaRPr/>
          </a:p>
        </p:txBody>
      </p:sp>
      <p:sp>
        <p:nvSpPr>
          <p:cNvPr id="219" name="Google Shape;219;p29"/>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Explore making sound using a kazoo</a:t>
            </a:r>
            <a:endParaRPr/>
          </a:p>
          <a:p>
            <a:pPr indent="0" lvl="0" marL="0" rtl="0" algn="ctr">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0"/>
          <p:cNvSpPr txBox="1"/>
          <p:nvPr>
            <p:ph idx="1" type="subTitle"/>
          </p:nvPr>
        </p:nvSpPr>
        <p:spPr>
          <a:xfrm>
            <a:off x="311100" y="571502"/>
            <a:ext cx="8521800" cy="740700"/>
          </a:xfrm>
          <a:prstGeom prst="rect">
            <a:avLst/>
          </a:prstGeom>
          <a:noFill/>
          <a:ln>
            <a:noFill/>
          </a:ln>
        </p:spPr>
        <p:txBody>
          <a:bodyPr anchorCtr="0" anchor="t" bIns="91425" lIns="91425" spcFirstLastPara="1" rIns="91425" wrap="square" tIns="91425">
            <a:noAutofit/>
          </a:bodyPr>
          <a:lstStyle/>
          <a:p>
            <a:pPr indent="0" lvl="0" marL="0" marR="0" rtl="0" algn="ctr">
              <a:lnSpc>
                <a:spcPct val="150000"/>
              </a:lnSpc>
              <a:spcBef>
                <a:spcPts val="0"/>
              </a:spcBef>
              <a:spcAft>
                <a:spcPts val="0"/>
              </a:spcAft>
              <a:buClr>
                <a:schemeClr val="dk1"/>
              </a:buClr>
              <a:buSzPts val="1100"/>
              <a:buFont typeface="Arial"/>
              <a:buNone/>
            </a:pPr>
            <a:r>
              <a:rPr b="1" lang="en" sz="3600">
                <a:solidFill>
                  <a:schemeClr val="lt1"/>
                </a:solidFill>
                <a:latin typeface="Calibri"/>
                <a:ea typeface="Calibri"/>
                <a:cs typeface="Calibri"/>
                <a:sym typeface="Calibri"/>
              </a:rPr>
              <a:t>Curiosity Check-in</a:t>
            </a:r>
            <a:endParaRPr b="1" sz="3600">
              <a:solidFill>
                <a:schemeClr val="lt1"/>
              </a:solidFill>
              <a:latin typeface="Calibri"/>
              <a:ea typeface="Calibri"/>
              <a:cs typeface="Calibri"/>
              <a:sym typeface="Calibri"/>
            </a:endParaRPr>
          </a:p>
        </p:txBody>
      </p:sp>
      <p:sp>
        <p:nvSpPr>
          <p:cNvPr id="225" name="Google Shape;225;p30"/>
          <p:cNvSpPr txBox="1"/>
          <p:nvPr/>
        </p:nvSpPr>
        <p:spPr>
          <a:xfrm>
            <a:off x="539750" y="1397000"/>
            <a:ext cx="8075100" cy="186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2200">
                <a:solidFill>
                  <a:schemeClr val="lt1"/>
                </a:solidFill>
                <a:latin typeface="Calibri"/>
                <a:ea typeface="Calibri"/>
                <a:cs typeface="Calibri"/>
                <a:sym typeface="Calibri"/>
              </a:rPr>
              <a:t>How is music a part of your life? What genres of music do you enjoy most? Do you play any instruments? If so, which one(s)? </a:t>
            </a:r>
            <a:endParaRPr i="1" sz="2200">
              <a:solidFill>
                <a:schemeClr val="lt1"/>
              </a:solidFill>
              <a:latin typeface="Calibri"/>
              <a:ea typeface="Calibri"/>
              <a:cs typeface="Calibri"/>
              <a:sym typeface="Calibri"/>
            </a:endParaRPr>
          </a:p>
          <a:p>
            <a:pPr indent="0" lvl="0" marL="0" rtl="0" algn="ctr">
              <a:spcBef>
                <a:spcPts val="0"/>
              </a:spcBef>
              <a:spcAft>
                <a:spcPts val="0"/>
              </a:spcAft>
              <a:buNone/>
            </a:pPr>
            <a:r>
              <a:rPr i="1" lang="en" sz="2200">
                <a:solidFill>
                  <a:schemeClr val="lt1"/>
                </a:solidFill>
                <a:latin typeface="Calibri"/>
                <a:ea typeface="Calibri"/>
                <a:cs typeface="Calibri"/>
                <a:sym typeface="Calibri"/>
              </a:rPr>
              <a:t>Do you enjoy listening to other sounds such as naturescapes or ambient noise? How do these sounds make you feel? When do you like to listen to them?</a:t>
            </a:r>
            <a:endParaRPr i="1" sz="22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1"/>
          <p:cNvSpPr txBox="1"/>
          <p:nvPr>
            <p:ph idx="2" type="body"/>
          </p:nvPr>
        </p:nvSpPr>
        <p:spPr>
          <a:xfrm>
            <a:off x="975656" y="1085850"/>
            <a:ext cx="7192800" cy="4410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What are the elements of music and how are they used by composers and performers?</a:t>
            </a:r>
            <a:endParaRPr/>
          </a:p>
        </p:txBody>
      </p:sp>
      <p:sp>
        <p:nvSpPr>
          <p:cNvPr id="231" name="Google Shape;231;p31"/>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a:t>
            </a:r>
            <a:r>
              <a:rPr lang="en"/>
              <a:t>3: Elements of Music</a:t>
            </a:r>
            <a:endParaRPr/>
          </a:p>
          <a:p>
            <a:pPr indent="0" lvl="0" marL="0" rtl="0" algn="ctr">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2"/>
          <p:cNvSpPr txBox="1"/>
          <p:nvPr>
            <p:ph idx="1" type="body"/>
          </p:nvPr>
        </p:nvSpPr>
        <p:spPr>
          <a:xfrm>
            <a:off x="975650" y="1526800"/>
            <a:ext cx="5099100" cy="2897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Composers and performers use the elements of music in specific ways to create the message they want to communicate.</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The elements of music are the basic characteristics of sound (pitch, rhythm, harmony, dynamics, timbre, texture, form, and style/articulation) that are manipulated to create music.</a:t>
            </a:r>
            <a:endParaRPr/>
          </a:p>
        </p:txBody>
      </p:sp>
      <p:sp>
        <p:nvSpPr>
          <p:cNvPr id="237" name="Google Shape;237;p32"/>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Elements of Music</a:t>
            </a:r>
            <a:endParaRPr/>
          </a:p>
          <a:p>
            <a:pPr indent="0" lvl="0" marL="0" rtl="0" algn="ctr">
              <a:spcBef>
                <a:spcPts val="0"/>
              </a:spcBef>
              <a:spcAft>
                <a:spcPts val="0"/>
              </a:spcAft>
              <a:buNone/>
            </a:pPr>
            <a:r>
              <a:t/>
            </a:r>
            <a:endParaRPr/>
          </a:p>
        </p:txBody>
      </p:sp>
      <p:sp>
        <p:nvSpPr>
          <p:cNvPr id="238" name="Google Shape;238;p32"/>
          <p:cNvSpPr txBox="1"/>
          <p:nvPr/>
        </p:nvSpPr>
        <p:spPr>
          <a:xfrm>
            <a:off x="6826575" y="4210984"/>
            <a:ext cx="1505700" cy="286800"/>
          </a:xfrm>
          <a:prstGeom prst="rect">
            <a:avLst/>
          </a:prstGeom>
          <a:noFill/>
          <a:ln>
            <a:noFill/>
          </a:ln>
        </p:spPr>
        <p:txBody>
          <a:bodyPr anchorCtr="0" anchor="ctr" bIns="77425" lIns="77425" spcFirstLastPara="1" rIns="77425" wrap="square" tIns="77425">
            <a:noAutofit/>
          </a:bodyPr>
          <a:lstStyle/>
          <a:p>
            <a:pPr indent="0" lvl="0" marL="0" rtl="0" algn="ctr">
              <a:spcBef>
                <a:spcPts val="0"/>
              </a:spcBef>
              <a:spcAft>
                <a:spcPts val="0"/>
              </a:spcAft>
              <a:buNone/>
            </a:pPr>
            <a:r>
              <a:rPr i="1" lang="en" sz="847">
                <a:solidFill>
                  <a:schemeClr val="dk2"/>
                </a:solidFill>
                <a:latin typeface="Calibri"/>
                <a:ea typeface="Calibri"/>
                <a:cs typeface="Calibri"/>
                <a:sym typeface="Calibri"/>
              </a:rPr>
              <a:t>Source: nounproject.com</a:t>
            </a:r>
            <a:endParaRPr i="1" sz="847">
              <a:solidFill>
                <a:schemeClr val="dk2"/>
              </a:solidFill>
              <a:latin typeface="Calibri"/>
              <a:ea typeface="Calibri"/>
              <a:cs typeface="Calibri"/>
              <a:sym typeface="Calibri"/>
            </a:endParaRPr>
          </a:p>
        </p:txBody>
      </p:sp>
      <p:pic>
        <p:nvPicPr>
          <p:cNvPr id="239" name="Google Shape;239;p32" title="noun-music-8043223.png"/>
          <p:cNvPicPr preferRelativeResize="0"/>
          <p:nvPr/>
        </p:nvPicPr>
        <p:blipFill>
          <a:blip r:embed="rId3">
            <a:alphaModFix/>
          </a:blip>
          <a:stretch>
            <a:fillRect/>
          </a:stretch>
        </p:blipFill>
        <p:spPr>
          <a:xfrm>
            <a:off x="6197200" y="1593135"/>
            <a:ext cx="2764449" cy="27644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3"/>
          <p:cNvSpPr txBox="1"/>
          <p:nvPr>
            <p:ph idx="1" type="body"/>
          </p:nvPr>
        </p:nvSpPr>
        <p:spPr>
          <a:xfrm>
            <a:off x="975650" y="1153575"/>
            <a:ext cx="7884000" cy="3894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sz="1775"/>
              <a:t>Use your kazoo to explore each element. Pause to write a definition for each element in your notebook. </a:t>
            </a:r>
            <a:endParaRPr sz="1775"/>
          </a:p>
          <a:p>
            <a:pPr indent="0" lvl="0" marL="0" rtl="0" algn="l">
              <a:lnSpc>
                <a:spcPct val="115000"/>
              </a:lnSpc>
              <a:spcBef>
                <a:spcPts val="0"/>
              </a:spcBef>
              <a:spcAft>
                <a:spcPts val="0"/>
              </a:spcAft>
              <a:buNone/>
            </a:pPr>
            <a:r>
              <a:t/>
            </a:r>
            <a:endParaRPr sz="1775"/>
          </a:p>
          <a:p>
            <a:pPr indent="0" lvl="0" marL="0" rtl="0" algn="l">
              <a:lnSpc>
                <a:spcPct val="115000"/>
              </a:lnSpc>
              <a:spcBef>
                <a:spcPts val="0"/>
              </a:spcBef>
              <a:spcAft>
                <a:spcPts val="0"/>
              </a:spcAft>
              <a:buNone/>
            </a:pPr>
            <a:r>
              <a:rPr b="1" lang="en" sz="1775"/>
              <a:t>Explore dynamics.</a:t>
            </a:r>
            <a:r>
              <a:rPr lang="en" sz="1775"/>
              <a:t> How can you make loud or soft sounds with the kazoo?</a:t>
            </a:r>
            <a:endParaRPr sz="1775"/>
          </a:p>
          <a:p>
            <a:pPr indent="0" lvl="0" marL="0" rtl="0" algn="l">
              <a:lnSpc>
                <a:spcPct val="115000"/>
              </a:lnSpc>
              <a:spcBef>
                <a:spcPts val="0"/>
              </a:spcBef>
              <a:spcAft>
                <a:spcPts val="0"/>
              </a:spcAft>
              <a:buNone/>
            </a:pPr>
            <a:r>
              <a:rPr b="1" lang="en" sz="1775"/>
              <a:t>Explore pitch.</a:t>
            </a:r>
            <a:r>
              <a:rPr lang="en" sz="1775"/>
              <a:t> Does your kazoo have a high or low sound? How could you change the pitch of your kazoo?</a:t>
            </a:r>
            <a:endParaRPr sz="1775"/>
          </a:p>
          <a:p>
            <a:pPr indent="0" lvl="0" marL="0" rtl="0" algn="l">
              <a:lnSpc>
                <a:spcPct val="115000"/>
              </a:lnSpc>
              <a:spcBef>
                <a:spcPts val="0"/>
              </a:spcBef>
              <a:spcAft>
                <a:spcPts val="0"/>
              </a:spcAft>
              <a:buNone/>
            </a:pPr>
            <a:r>
              <a:rPr b="1" lang="en" sz="1775"/>
              <a:t>Explore rhythm.</a:t>
            </a:r>
            <a:r>
              <a:rPr lang="en" sz="1775"/>
              <a:t> Create a pattern of short and long sounds and silences.</a:t>
            </a:r>
            <a:endParaRPr sz="1775"/>
          </a:p>
          <a:p>
            <a:pPr indent="0" lvl="0" marL="0" rtl="0" algn="l">
              <a:lnSpc>
                <a:spcPct val="115000"/>
              </a:lnSpc>
              <a:spcBef>
                <a:spcPts val="0"/>
              </a:spcBef>
              <a:spcAft>
                <a:spcPts val="0"/>
              </a:spcAft>
              <a:buNone/>
            </a:pPr>
            <a:r>
              <a:rPr b="1" lang="en" sz="1775"/>
              <a:t>Explore tempo. </a:t>
            </a:r>
            <a:r>
              <a:rPr lang="en" sz="1775"/>
              <a:t>Repeat your pattern at different speeds.</a:t>
            </a:r>
            <a:endParaRPr sz="1775"/>
          </a:p>
          <a:p>
            <a:pPr indent="0" lvl="0" marL="0" rtl="0" algn="l">
              <a:lnSpc>
                <a:spcPct val="115000"/>
              </a:lnSpc>
              <a:spcBef>
                <a:spcPts val="0"/>
              </a:spcBef>
              <a:spcAft>
                <a:spcPts val="0"/>
              </a:spcAft>
              <a:buNone/>
            </a:pPr>
            <a:r>
              <a:rPr b="1" lang="en" sz="1775"/>
              <a:t>Explore timbre.</a:t>
            </a:r>
            <a:r>
              <a:rPr lang="en" sz="1775"/>
              <a:t> What do you think of the quality or tone color of the sound produced by your simple kazoo? How might using different materials affect the timbre of your kazoo? Have you tried covering the open end of the kazoo?  What happens when you do this? </a:t>
            </a:r>
            <a:endParaRPr sz="1775"/>
          </a:p>
        </p:txBody>
      </p:sp>
      <p:sp>
        <p:nvSpPr>
          <p:cNvPr id="245" name="Google Shape;245;p33"/>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sz="2800"/>
              <a:t>Explore dynamics, pitch, rhythm, tempo, and timbre</a:t>
            </a:r>
            <a:endParaRPr sz="2800"/>
          </a:p>
          <a:p>
            <a:pPr indent="0" lvl="0" marL="0" rtl="0" algn="ctr">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4"/>
          <p:cNvSpPr txBox="1"/>
          <p:nvPr>
            <p:ph idx="1" type="body"/>
          </p:nvPr>
        </p:nvSpPr>
        <p:spPr>
          <a:xfrm>
            <a:off x="975650" y="1254500"/>
            <a:ext cx="7884000" cy="3552600"/>
          </a:xfrm>
          <a:prstGeom prst="rect">
            <a:avLst/>
          </a:prstGeom>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lang="en" sz="1900">
                <a:solidFill>
                  <a:srgbClr val="233A44"/>
                </a:solidFill>
              </a:rPr>
              <a:t>We are going to use the following definitions for purposes of this module:</a:t>
            </a:r>
            <a:endParaRPr sz="19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b="1" lang="en" sz="1700">
                <a:solidFill>
                  <a:srgbClr val="233A44"/>
                </a:solidFill>
              </a:rPr>
              <a:t>Dynamics</a:t>
            </a:r>
            <a:r>
              <a:rPr lang="en" sz="1700">
                <a:solidFill>
                  <a:srgbClr val="233A44"/>
                </a:solidFill>
              </a:rPr>
              <a:t> are the loudness or softness of a sound. </a:t>
            </a:r>
            <a:endParaRPr sz="1700">
              <a:solidFill>
                <a:srgbClr val="233A44"/>
              </a:solidFill>
            </a:endParaRPr>
          </a:p>
          <a:p>
            <a:pPr indent="0" lvl="0" marL="0" rtl="0" algn="l">
              <a:lnSpc>
                <a:spcPct val="115000"/>
              </a:lnSpc>
              <a:spcBef>
                <a:spcPts val="0"/>
              </a:spcBef>
              <a:spcAft>
                <a:spcPts val="0"/>
              </a:spcAft>
              <a:buClr>
                <a:schemeClr val="dk1"/>
              </a:buClr>
              <a:buSzPts val="1100"/>
              <a:buFont typeface="Arial"/>
              <a:buNone/>
            </a:pPr>
            <a:r>
              <a:rPr b="1" lang="en" sz="1700">
                <a:solidFill>
                  <a:srgbClr val="233A44"/>
                </a:solidFill>
              </a:rPr>
              <a:t>Pitch</a:t>
            </a:r>
            <a:r>
              <a:rPr lang="en" sz="1700">
                <a:solidFill>
                  <a:srgbClr val="233A44"/>
                </a:solidFill>
              </a:rPr>
              <a:t> is the highness and lowness of sounds.</a:t>
            </a:r>
            <a:endParaRPr sz="1700">
              <a:solidFill>
                <a:srgbClr val="233A44"/>
              </a:solidFill>
            </a:endParaRPr>
          </a:p>
          <a:p>
            <a:pPr indent="0" lvl="0" marL="0" rtl="0" algn="l">
              <a:lnSpc>
                <a:spcPct val="115000"/>
              </a:lnSpc>
              <a:spcBef>
                <a:spcPts val="0"/>
              </a:spcBef>
              <a:spcAft>
                <a:spcPts val="0"/>
              </a:spcAft>
              <a:buClr>
                <a:schemeClr val="dk1"/>
              </a:buClr>
              <a:buSzPts val="1100"/>
              <a:buFont typeface="Arial"/>
              <a:buNone/>
            </a:pPr>
            <a:r>
              <a:rPr b="1" lang="en" sz="1700">
                <a:solidFill>
                  <a:srgbClr val="233A44"/>
                </a:solidFill>
              </a:rPr>
              <a:t>Rhythm</a:t>
            </a:r>
            <a:r>
              <a:rPr lang="en" sz="1700">
                <a:solidFill>
                  <a:srgbClr val="233A44"/>
                </a:solidFill>
              </a:rPr>
              <a:t> is the pattern of short and long sounds and silences that fit within a steady beat. It is how we multiply or divide the beat to create interesting patterns.</a:t>
            </a:r>
            <a:endParaRPr sz="1700">
              <a:solidFill>
                <a:srgbClr val="233A44"/>
              </a:solidFill>
            </a:endParaRPr>
          </a:p>
          <a:p>
            <a:pPr indent="0" lvl="0" marL="0" rtl="0" algn="l">
              <a:lnSpc>
                <a:spcPct val="115000"/>
              </a:lnSpc>
              <a:spcBef>
                <a:spcPts val="0"/>
              </a:spcBef>
              <a:spcAft>
                <a:spcPts val="0"/>
              </a:spcAft>
              <a:buClr>
                <a:schemeClr val="dk1"/>
              </a:buClr>
              <a:buSzPts val="1100"/>
              <a:buFont typeface="Arial"/>
              <a:buNone/>
            </a:pPr>
            <a:r>
              <a:rPr b="1" lang="en" sz="1700">
                <a:solidFill>
                  <a:srgbClr val="233A44"/>
                </a:solidFill>
              </a:rPr>
              <a:t>Tempo</a:t>
            </a:r>
            <a:r>
              <a:rPr lang="en" sz="1700">
                <a:solidFill>
                  <a:srgbClr val="233A44"/>
                </a:solidFill>
              </a:rPr>
              <a:t> is the speed of the beat or music: fast, medium, slow.</a:t>
            </a:r>
            <a:endParaRPr sz="1700">
              <a:solidFill>
                <a:srgbClr val="233A44"/>
              </a:solidFill>
            </a:endParaRPr>
          </a:p>
          <a:p>
            <a:pPr indent="0" lvl="0" marL="0" rtl="0" algn="l">
              <a:lnSpc>
                <a:spcPct val="115000"/>
              </a:lnSpc>
              <a:spcBef>
                <a:spcPts val="0"/>
              </a:spcBef>
              <a:spcAft>
                <a:spcPts val="0"/>
              </a:spcAft>
              <a:buClr>
                <a:schemeClr val="dk1"/>
              </a:buClr>
              <a:buSzPts val="1100"/>
              <a:buFont typeface="Arial"/>
              <a:buNone/>
            </a:pPr>
            <a:r>
              <a:rPr b="1" lang="en" sz="1700">
                <a:solidFill>
                  <a:srgbClr val="233A44"/>
                </a:solidFill>
              </a:rPr>
              <a:t>Timbre</a:t>
            </a:r>
            <a:r>
              <a:rPr lang="en" sz="1700">
                <a:solidFill>
                  <a:srgbClr val="233A44"/>
                </a:solidFill>
              </a:rPr>
              <a:t> is the quality or tone color of a sound; it is what makes one instrument or sound different from another.</a:t>
            </a:r>
            <a:endParaRPr sz="1700">
              <a:solidFill>
                <a:srgbClr val="233A44"/>
              </a:solidFill>
            </a:endParaRPr>
          </a:p>
          <a:p>
            <a:pPr indent="0" lvl="0" marL="0" rtl="0" algn="l">
              <a:lnSpc>
                <a:spcPct val="115000"/>
              </a:lnSpc>
              <a:spcBef>
                <a:spcPts val="0"/>
              </a:spcBef>
              <a:spcAft>
                <a:spcPts val="0"/>
              </a:spcAft>
              <a:buClr>
                <a:schemeClr val="dk1"/>
              </a:buClr>
              <a:buSzPts val="1100"/>
              <a:buFont typeface="Arial"/>
              <a:buNone/>
            </a:pPr>
            <a:r>
              <a:t/>
            </a:r>
            <a:endParaRPr sz="1700">
              <a:solidFill>
                <a:srgbClr val="233A44"/>
              </a:solidFill>
            </a:endParaRPr>
          </a:p>
          <a:p>
            <a:pPr indent="0" lvl="0" marL="0" rtl="0" algn="l">
              <a:lnSpc>
                <a:spcPct val="115000"/>
              </a:lnSpc>
              <a:spcBef>
                <a:spcPts val="0"/>
              </a:spcBef>
              <a:spcAft>
                <a:spcPts val="1200"/>
              </a:spcAft>
              <a:buNone/>
            </a:pPr>
            <a:r>
              <a:rPr i="1" lang="en" sz="1700">
                <a:solidFill>
                  <a:srgbClr val="233A44"/>
                </a:solidFill>
              </a:rPr>
              <a:t>Please add any details from these definitions you may not have included to your own definitions of each of the five elements of music.</a:t>
            </a:r>
            <a:endParaRPr sz="2175"/>
          </a:p>
        </p:txBody>
      </p:sp>
      <p:sp>
        <p:nvSpPr>
          <p:cNvPr id="251" name="Google Shape;251;p34"/>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Elements of Music - Definitions</a:t>
            </a:r>
            <a:endParaRPr/>
          </a:p>
          <a:p>
            <a:pPr indent="0" lvl="0" marL="0" rtl="0" algn="ctr">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5"/>
          <p:cNvSpPr txBox="1"/>
          <p:nvPr>
            <p:ph idx="1" type="body"/>
          </p:nvPr>
        </p:nvSpPr>
        <p:spPr>
          <a:xfrm>
            <a:off x="975650" y="1526800"/>
            <a:ext cx="78840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100">
                <a:solidFill>
                  <a:srgbClr val="233A44"/>
                </a:solidFill>
              </a:rPr>
              <a:t>Listen to each of the pieces of music from this list. </a:t>
            </a:r>
            <a:endParaRPr sz="21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2100">
                <a:solidFill>
                  <a:srgbClr val="233A44"/>
                </a:solidFill>
              </a:rPr>
              <a:t>Describe the dynamics, pitch, rhythm, tempo, and timbre.</a:t>
            </a:r>
            <a:endParaRPr sz="2100">
              <a:solidFill>
                <a:srgbClr val="233A44"/>
              </a:solidFill>
            </a:endParaRPr>
          </a:p>
          <a:p>
            <a:pPr indent="-361950" lvl="0" marL="457200" rtl="0" algn="l">
              <a:lnSpc>
                <a:spcPct val="115000"/>
              </a:lnSpc>
              <a:spcBef>
                <a:spcPts val="1200"/>
              </a:spcBef>
              <a:spcAft>
                <a:spcPts val="0"/>
              </a:spcAft>
              <a:buClr>
                <a:schemeClr val="dk1"/>
              </a:buClr>
              <a:buSzPts val="2100"/>
              <a:buFont typeface="Calibri"/>
              <a:buChar char="●"/>
            </a:pPr>
            <a:r>
              <a:rPr lang="en" sz="2100" u="sng">
                <a:solidFill>
                  <a:srgbClr val="1155CC"/>
                </a:solidFill>
                <a:hlinkClick r:id="rId3">
                  <a:extLst>
                    <a:ext uri="{A12FA001-AC4F-418D-AE19-62706E023703}">
                      <ahyp:hlinkClr val="tx"/>
                    </a:ext>
                  </a:extLst>
                </a:hlinkClick>
              </a:rPr>
              <a:t>“Asi” (Salsa)</a:t>
            </a:r>
            <a:r>
              <a:rPr lang="en" sz="2100"/>
              <a:t> the song ends at 2:34 </a:t>
            </a:r>
            <a:endParaRPr sz="2100"/>
          </a:p>
          <a:p>
            <a:pPr indent="-361950" lvl="0" marL="457200" rtl="0" algn="l">
              <a:lnSpc>
                <a:spcPct val="115000"/>
              </a:lnSpc>
              <a:spcBef>
                <a:spcPts val="0"/>
              </a:spcBef>
              <a:spcAft>
                <a:spcPts val="0"/>
              </a:spcAft>
              <a:buClr>
                <a:schemeClr val="dk1"/>
              </a:buClr>
              <a:buSzPts val="2100"/>
              <a:buFont typeface="Calibri"/>
              <a:buChar char="●"/>
            </a:pPr>
            <a:r>
              <a:rPr lang="en" sz="2100" u="sng">
                <a:solidFill>
                  <a:srgbClr val="1155CC"/>
                </a:solidFill>
                <a:hlinkClick r:id="rId4">
                  <a:extLst>
                    <a:ext uri="{A12FA001-AC4F-418D-AE19-62706E023703}">
                      <ahyp:hlinkClr val="tx"/>
                    </a:ext>
                  </a:extLst>
                </a:hlinkClick>
              </a:rPr>
              <a:t>Song title not available (Flamenco)</a:t>
            </a:r>
            <a:endParaRPr sz="2100"/>
          </a:p>
          <a:p>
            <a:pPr indent="-361950" lvl="0" marL="457200" rtl="0" algn="l">
              <a:lnSpc>
                <a:spcPct val="115000"/>
              </a:lnSpc>
              <a:spcBef>
                <a:spcPts val="0"/>
              </a:spcBef>
              <a:spcAft>
                <a:spcPts val="0"/>
              </a:spcAft>
              <a:buClr>
                <a:schemeClr val="dk1"/>
              </a:buClr>
              <a:buSzPts val="2100"/>
              <a:buFont typeface="Calibri"/>
              <a:buChar char="●"/>
            </a:pPr>
            <a:r>
              <a:rPr lang="en" sz="2100" u="sng">
                <a:solidFill>
                  <a:srgbClr val="1155CC"/>
                </a:solidFill>
                <a:hlinkClick r:id="rId5">
                  <a:extLst>
                    <a:ext uri="{A12FA001-AC4F-418D-AE19-62706E023703}">
                      <ahyp:hlinkClr val="tx"/>
                    </a:ext>
                  </a:extLst>
                </a:hlinkClick>
              </a:rPr>
              <a:t>Song title not available (Bluegrass Clogging)</a:t>
            </a:r>
            <a:endParaRPr sz="2100"/>
          </a:p>
          <a:p>
            <a:pPr indent="-361950" lvl="0" marL="457200" rtl="0" algn="l">
              <a:lnSpc>
                <a:spcPct val="115000"/>
              </a:lnSpc>
              <a:spcBef>
                <a:spcPts val="0"/>
              </a:spcBef>
              <a:spcAft>
                <a:spcPts val="0"/>
              </a:spcAft>
              <a:buClr>
                <a:schemeClr val="dk1"/>
              </a:buClr>
              <a:buSzPts val="2100"/>
              <a:buFont typeface="Calibri"/>
              <a:buChar char="●"/>
            </a:pPr>
            <a:r>
              <a:rPr lang="en" sz="2100" u="sng">
                <a:solidFill>
                  <a:srgbClr val="1155CC"/>
                </a:solidFill>
                <a:hlinkClick r:id="rId6">
                  <a:extLst>
                    <a:ext uri="{A12FA001-AC4F-418D-AE19-62706E023703}">
                      <ahyp:hlinkClr val="tx"/>
                    </a:ext>
                  </a:extLst>
                </a:hlinkClick>
              </a:rPr>
              <a:t>“Panta Rhei” The Young People’s Chorus</a:t>
            </a:r>
            <a:endParaRPr sz="2300">
              <a:solidFill>
                <a:srgbClr val="233A44"/>
              </a:solidFill>
            </a:endParaRPr>
          </a:p>
          <a:p>
            <a:pPr indent="0" lvl="0" marL="0" rtl="0" algn="l">
              <a:spcBef>
                <a:spcPts val="0"/>
              </a:spcBef>
              <a:spcAft>
                <a:spcPts val="0"/>
              </a:spcAft>
              <a:buNone/>
            </a:pPr>
            <a:r>
              <a:t/>
            </a:r>
            <a:endParaRPr/>
          </a:p>
        </p:txBody>
      </p:sp>
      <p:sp>
        <p:nvSpPr>
          <p:cNvPr id="257" name="Google Shape;257;p35"/>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Practice Listening for the Elements of Music</a:t>
            </a:r>
            <a:endParaRPr/>
          </a:p>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8"/>
          <p:cNvSpPr txBox="1"/>
          <p:nvPr>
            <p:ph idx="1" type="body"/>
          </p:nvPr>
        </p:nvSpPr>
        <p:spPr>
          <a:xfrm>
            <a:off x="975650" y="1705325"/>
            <a:ext cx="7884000" cy="1797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Think about what you have learned about sound in the past and how you experience sound in your daily life. What is sound? Jot down your initial ideas in your notebook.</a:t>
            </a:r>
            <a:endParaRPr/>
          </a:p>
        </p:txBody>
      </p:sp>
      <p:sp>
        <p:nvSpPr>
          <p:cNvPr id="143" name="Google Shape;143;p18"/>
          <p:cNvSpPr txBox="1"/>
          <p:nvPr>
            <p:ph idx="2" type="body"/>
          </p:nvPr>
        </p:nvSpPr>
        <p:spPr>
          <a:xfrm>
            <a:off x="975656" y="1085850"/>
            <a:ext cx="7192800" cy="4410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What is sound?</a:t>
            </a:r>
            <a:endParaRPr/>
          </a:p>
        </p:txBody>
      </p:sp>
      <p:sp>
        <p:nvSpPr>
          <p:cNvPr id="144" name="Google Shape;144;p18"/>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000"/>
              <a:buFont typeface="Calibri"/>
              <a:buNone/>
            </a:pPr>
            <a:r>
              <a:rPr lang="en">
                <a:solidFill>
                  <a:schemeClr val="lt1"/>
                </a:solidFill>
              </a:rPr>
              <a:t>Part 1: Explore Sound</a:t>
            </a:r>
            <a:endParaRPr/>
          </a:p>
        </p:txBody>
      </p:sp>
      <p:pic>
        <p:nvPicPr>
          <p:cNvPr id="145" name="Google Shape;145;p18" title="noun-sound-1301024.png"/>
          <p:cNvPicPr preferRelativeResize="0"/>
          <p:nvPr/>
        </p:nvPicPr>
        <p:blipFill>
          <a:blip r:embed="rId3">
            <a:alphaModFix/>
          </a:blip>
          <a:stretch>
            <a:fillRect/>
          </a:stretch>
        </p:blipFill>
        <p:spPr>
          <a:xfrm>
            <a:off x="3421425" y="2842250"/>
            <a:ext cx="2301249" cy="23012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6"/>
          <p:cNvSpPr txBox="1"/>
          <p:nvPr>
            <p:ph idx="1" type="body"/>
          </p:nvPr>
        </p:nvSpPr>
        <p:spPr>
          <a:xfrm>
            <a:off x="975650" y="1526800"/>
            <a:ext cx="7884000" cy="2937900"/>
          </a:xfrm>
          <a:prstGeom prst="rect">
            <a:avLst/>
          </a:prstGeom>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lang="en" sz="2000">
                <a:solidFill>
                  <a:srgbClr val="233A44"/>
                </a:solidFill>
              </a:rPr>
              <a:t>Review your notes for each of the pieces of music. </a:t>
            </a:r>
            <a:endParaRPr sz="20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2000">
                <a:solidFill>
                  <a:srgbClr val="233A44"/>
                </a:solidFill>
              </a:rPr>
              <a:t>How did the composers and performers utilize the elements of music in the same ways or in different ways? What language did you hear in the pieces of music with lyrics? Are these languages you can understand? How did that impact your listening experience?</a:t>
            </a:r>
            <a:endParaRPr sz="20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2000">
                <a:solidFill>
                  <a:srgbClr val="233A44"/>
                </a:solidFill>
              </a:rPr>
              <a:t>Share your observations with a partner or small group.</a:t>
            </a:r>
            <a:endParaRPr sz="1600">
              <a:solidFill>
                <a:srgbClr val="233A44"/>
              </a:solidFill>
            </a:endParaRPr>
          </a:p>
          <a:p>
            <a:pPr indent="0" lvl="0" marL="0" rtl="0" algn="l">
              <a:spcBef>
                <a:spcPts val="1200"/>
              </a:spcBef>
              <a:spcAft>
                <a:spcPts val="0"/>
              </a:spcAft>
              <a:buNone/>
            </a:pPr>
            <a:r>
              <a:t/>
            </a:r>
            <a:endParaRPr/>
          </a:p>
        </p:txBody>
      </p:sp>
      <p:sp>
        <p:nvSpPr>
          <p:cNvPr id="263" name="Google Shape;263;p36"/>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Practice Listening for the Elements of Music</a:t>
            </a:r>
            <a:endParaRPr/>
          </a:p>
          <a:p>
            <a:pPr indent="0" lvl="0" marL="0" rtl="0" algn="ctr">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7"/>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Dialogue Moves</a:t>
            </a:r>
            <a:endParaRPr/>
          </a:p>
          <a:p>
            <a:pPr indent="0" lvl="0" marL="0" rtl="0" algn="ctr">
              <a:spcBef>
                <a:spcPts val="0"/>
              </a:spcBef>
              <a:spcAft>
                <a:spcPts val="0"/>
              </a:spcAft>
              <a:buNone/>
            </a:pPr>
            <a:r>
              <a:t/>
            </a:r>
            <a:endParaRPr/>
          </a:p>
        </p:txBody>
      </p:sp>
      <p:pic>
        <p:nvPicPr>
          <p:cNvPr id="269" name="Google Shape;269;p37" title="Dialogue Moves 2.png"/>
          <p:cNvPicPr preferRelativeResize="0"/>
          <p:nvPr/>
        </p:nvPicPr>
        <p:blipFill>
          <a:blip r:embed="rId3">
            <a:alphaModFix/>
          </a:blip>
          <a:stretch>
            <a:fillRect/>
          </a:stretch>
        </p:blipFill>
        <p:spPr>
          <a:xfrm>
            <a:off x="4698853" y="1518700"/>
            <a:ext cx="2152498" cy="3038500"/>
          </a:xfrm>
          <a:prstGeom prst="rect">
            <a:avLst/>
          </a:prstGeom>
          <a:noFill/>
          <a:ln>
            <a:noFill/>
          </a:ln>
        </p:spPr>
      </p:pic>
      <p:pic>
        <p:nvPicPr>
          <p:cNvPr id="270" name="Google Shape;270;p37" title="Dialogue Moves 1.png"/>
          <p:cNvPicPr preferRelativeResize="0"/>
          <p:nvPr/>
        </p:nvPicPr>
        <p:blipFill>
          <a:blip r:embed="rId4">
            <a:alphaModFix/>
          </a:blip>
          <a:stretch>
            <a:fillRect/>
          </a:stretch>
        </p:blipFill>
        <p:spPr>
          <a:xfrm>
            <a:off x="2292650" y="1518700"/>
            <a:ext cx="2236517" cy="3038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8"/>
          <p:cNvSpPr txBox="1"/>
          <p:nvPr>
            <p:ph idx="1" type="body"/>
          </p:nvPr>
        </p:nvSpPr>
        <p:spPr>
          <a:xfrm>
            <a:off x="975650" y="1526800"/>
            <a:ext cx="7884000" cy="2583900"/>
          </a:xfrm>
          <a:prstGeom prst="rect">
            <a:avLst/>
          </a:prstGeom>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lang="en" sz="2000">
                <a:solidFill>
                  <a:srgbClr val="233A44"/>
                </a:solidFill>
              </a:rPr>
              <a:t>1. Listen to a piece of music quietly. Let your ears wander and take in as much as possible.</a:t>
            </a:r>
            <a:endParaRPr sz="20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2000">
                <a:solidFill>
                  <a:srgbClr val="233A44"/>
                </a:solidFill>
              </a:rPr>
              <a:t>2. List 10 words or phrases about any aspect of what you hear.</a:t>
            </a:r>
            <a:endParaRPr sz="20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2000">
                <a:solidFill>
                  <a:srgbClr val="233A44"/>
                </a:solidFill>
              </a:rPr>
              <a:t>3. Repeat steps 1 &amp; 2: Listen again and try to add 10 more words or phrases to your list.</a:t>
            </a:r>
            <a:endParaRPr sz="2000">
              <a:solidFill>
                <a:srgbClr val="233A44"/>
              </a:solidFill>
            </a:endParaRPr>
          </a:p>
          <a:p>
            <a:pPr indent="0" lvl="0" marL="0" rtl="0" algn="l">
              <a:spcBef>
                <a:spcPts val="1200"/>
              </a:spcBef>
              <a:spcAft>
                <a:spcPts val="0"/>
              </a:spcAft>
              <a:buNone/>
            </a:pPr>
            <a:r>
              <a:t/>
            </a:r>
            <a:endParaRPr/>
          </a:p>
        </p:txBody>
      </p:sp>
      <p:sp>
        <p:nvSpPr>
          <p:cNvPr id="276" name="Google Shape;276;p38"/>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Listening: Ten Times Two</a:t>
            </a:r>
            <a:endParaRPr/>
          </a:p>
          <a:p>
            <a:pPr indent="0" lvl="0" marL="0" rtl="0" algn="ctr">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9"/>
          <p:cNvSpPr txBox="1"/>
          <p:nvPr>
            <p:ph idx="2" type="body"/>
          </p:nvPr>
        </p:nvSpPr>
        <p:spPr>
          <a:xfrm>
            <a:off x="975656" y="1085850"/>
            <a:ext cx="7192800" cy="4410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How is music impactful and emotional?</a:t>
            </a:r>
            <a:endParaRPr/>
          </a:p>
        </p:txBody>
      </p:sp>
      <p:sp>
        <p:nvSpPr>
          <p:cNvPr id="282" name="Google Shape;282;p39"/>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4: The Power of Music</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0"/>
          <p:cNvSpPr txBox="1"/>
          <p:nvPr>
            <p:ph idx="1" type="body"/>
          </p:nvPr>
        </p:nvSpPr>
        <p:spPr>
          <a:xfrm>
            <a:off x="975650" y="1270200"/>
            <a:ext cx="7884000" cy="2918400"/>
          </a:xfrm>
          <a:prstGeom prst="rect">
            <a:avLst/>
          </a:prstGeom>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lang="en" sz="1800"/>
              <a:t>Composers and performers use music to express ideas and emotions. At times, an especially powerful song is passed on through generations and can take on new meaning for the performers and the audience.  </a:t>
            </a:r>
            <a:endParaRPr sz="1800"/>
          </a:p>
          <a:p>
            <a:pPr indent="0" lvl="0" marL="0" rtl="0" algn="l">
              <a:lnSpc>
                <a:spcPct val="115000"/>
              </a:lnSpc>
              <a:spcBef>
                <a:spcPts val="0"/>
              </a:spcBef>
              <a:spcAft>
                <a:spcPts val="0"/>
              </a:spcAft>
              <a:buClr>
                <a:schemeClr val="dk1"/>
              </a:buClr>
              <a:buSzPts val="1100"/>
              <a:buFont typeface="Arial"/>
              <a:buNone/>
            </a:pPr>
            <a:r>
              <a:t/>
            </a:r>
            <a:endParaRPr sz="1800"/>
          </a:p>
          <a:p>
            <a:pPr indent="0" lvl="0" marL="0" rtl="0" algn="l">
              <a:lnSpc>
                <a:spcPct val="115000"/>
              </a:lnSpc>
              <a:spcBef>
                <a:spcPts val="0"/>
              </a:spcBef>
              <a:spcAft>
                <a:spcPts val="0"/>
              </a:spcAft>
              <a:buClr>
                <a:schemeClr val="dk1"/>
              </a:buClr>
              <a:buSzPts val="1100"/>
              <a:buFont typeface="Arial"/>
              <a:buNone/>
            </a:pPr>
            <a:r>
              <a:rPr lang="en" sz="1800"/>
              <a:t>Read the </a:t>
            </a:r>
            <a:r>
              <a:rPr lang="en" sz="1800" u="sng">
                <a:solidFill>
                  <a:srgbClr val="1155CC"/>
                </a:solidFill>
                <a:hlinkClick r:id="rId3">
                  <a:extLst>
                    <a:ext uri="{A12FA001-AC4F-418D-AE19-62706E023703}">
                      <ahyp:hlinkClr val="tx"/>
                    </a:ext>
                  </a:extLst>
                </a:hlinkClick>
              </a:rPr>
              <a:t>“We Shall Overcome - The story behind the song”</a:t>
            </a:r>
            <a:r>
              <a:rPr lang="en" sz="1800"/>
              <a:t> article about a song with roots that can be traced back to the 1700’s and is still being performed throughout the world today. Listen to two audio recordings:</a:t>
            </a:r>
            <a:endParaRPr sz="1800"/>
          </a:p>
          <a:p>
            <a:pPr indent="-342900" lvl="0" marL="457200" rtl="0" algn="l">
              <a:lnSpc>
                <a:spcPct val="115000"/>
              </a:lnSpc>
              <a:spcBef>
                <a:spcPts val="0"/>
              </a:spcBef>
              <a:spcAft>
                <a:spcPts val="0"/>
              </a:spcAft>
              <a:buClr>
                <a:schemeClr val="dk1"/>
              </a:buClr>
              <a:buSzPts val="1800"/>
              <a:buFont typeface="Calibri"/>
              <a:buChar char="●"/>
            </a:pPr>
            <a:r>
              <a:rPr lang="en" sz="1800"/>
              <a:t>Pete Seeger - “We Shall Overcome” - embedded in the article </a:t>
            </a:r>
            <a:endParaRPr sz="1800"/>
          </a:p>
          <a:p>
            <a:pPr indent="-342900" lvl="0" marL="457200" rtl="0" algn="l">
              <a:lnSpc>
                <a:spcPct val="115000"/>
              </a:lnSpc>
              <a:spcBef>
                <a:spcPts val="0"/>
              </a:spcBef>
              <a:spcAft>
                <a:spcPts val="0"/>
              </a:spcAft>
              <a:buClr>
                <a:schemeClr val="dk1"/>
              </a:buClr>
              <a:buSzPts val="1800"/>
              <a:buFont typeface="Calibri"/>
              <a:buChar char="●"/>
            </a:pPr>
            <a:r>
              <a:rPr lang="en" sz="1800" u="sng">
                <a:solidFill>
                  <a:srgbClr val="1155CC"/>
                </a:solidFill>
                <a:hlinkClick r:id="rId4">
                  <a:extLst>
                    <a:ext uri="{A12FA001-AC4F-418D-AE19-62706E023703}">
                      <ahyp:hlinkClr val="tx"/>
                    </a:ext>
                  </a:extLst>
                </a:hlinkClick>
              </a:rPr>
              <a:t>Martin Luther King 1964</a:t>
            </a:r>
            <a:r>
              <a:rPr lang="en" sz="1800"/>
              <a:t> </a:t>
            </a:r>
            <a:endParaRPr sz="1800"/>
          </a:p>
        </p:txBody>
      </p:sp>
      <p:sp>
        <p:nvSpPr>
          <p:cNvPr id="288" name="Google Shape;288;p40"/>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The Power of Music</a:t>
            </a:r>
            <a:endParaRPr/>
          </a:p>
          <a:p>
            <a:pPr indent="0" lvl="0" marL="0" rtl="0" algn="ctr">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1"/>
          <p:cNvSpPr txBox="1"/>
          <p:nvPr>
            <p:ph idx="1" type="body"/>
          </p:nvPr>
        </p:nvSpPr>
        <p:spPr>
          <a:xfrm>
            <a:off x="580200" y="1144750"/>
            <a:ext cx="8279400" cy="3841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400">
                <a:solidFill>
                  <a:srgbClr val="233A44"/>
                </a:solidFill>
              </a:rPr>
              <a:t>From the reading:</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Why did Lucille Simmons change the lyrics of the song from “I Shall Overcome” to “We Shall Overcome”? How does changing one word of a song change the meaning?</a:t>
            </a:r>
            <a:endParaRPr sz="14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1400">
                <a:solidFill>
                  <a:srgbClr val="233A44"/>
                </a:solidFill>
              </a:rPr>
              <a:t>From the songs:</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What instrument did Pete Seeger play to accompany his singing of “We Shall Overcome” on September 2, 1957?</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How would you describe the dynamics, pitch, rhythm, tempo, and timbre in his performance of “We Shall Overcome”?</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How did Martin Luther King use the lyrics of the song “We Shall Overcome” in the second recording? How did this impact the meaning of the song?</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Did performances of this song spread beyond the United States?</a:t>
            </a:r>
            <a:endParaRPr sz="14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1400">
                <a:solidFill>
                  <a:srgbClr val="233A44"/>
                </a:solidFill>
              </a:rPr>
              <a:t>Connecting to the songs:</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Have you heard this song before? </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What meaning does this song have for your life?</a:t>
            </a:r>
            <a:endParaRPr sz="1400"/>
          </a:p>
        </p:txBody>
      </p:sp>
      <p:sp>
        <p:nvSpPr>
          <p:cNvPr id="294" name="Google Shape;294;p41"/>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Responding the Music and text</a:t>
            </a:r>
            <a:endParaRPr/>
          </a:p>
          <a:p>
            <a:pPr indent="0" lvl="0" marL="0" rtl="0" algn="ctr">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2"/>
          <p:cNvSpPr txBox="1"/>
          <p:nvPr>
            <p:ph idx="1" type="subTitle"/>
          </p:nvPr>
        </p:nvSpPr>
        <p:spPr>
          <a:xfrm>
            <a:off x="311100" y="571502"/>
            <a:ext cx="8521800" cy="740700"/>
          </a:xfrm>
          <a:prstGeom prst="rect">
            <a:avLst/>
          </a:prstGeom>
          <a:noFill/>
          <a:ln>
            <a:noFill/>
          </a:ln>
        </p:spPr>
        <p:txBody>
          <a:bodyPr anchorCtr="0" anchor="t" bIns="91425" lIns="91425" spcFirstLastPara="1" rIns="91425" wrap="square" tIns="91425">
            <a:noAutofit/>
          </a:bodyPr>
          <a:lstStyle/>
          <a:p>
            <a:pPr indent="0" lvl="0" marL="0" marR="0" rtl="0" algn="ctr">
              <a:lnSpc>
                <a:spcPct val="150000"/>
              </a:lnSpc>
              <a:spcBef>
                <a:spcPts val="0"/>
              </a:spcBef>
              <a:spcAft>
                <a:spcPts val="0"/>
              </a:spcAft>
              <a:buClr>
                <a:schemeClr val="dk1"/>
              </a:buClr>
              <a:buSzPts val="1100"/>
              <a:buFont typeface="Arial"/>
              <a:buNone/>
            </a:pPr>
            <a:r>
              <a:rPr b="1" lang="en" sz="3600">
                <a:solidFill>
                  <a:schemeClr val="lt1"/>
                </a:solidFill>
                <a:latin typeface="Calibri"/>
                <a:ea typeface="Calibri"/>
                <a:cs typeface="Calibri"/>
                <a:sym typeface="Calibri"/>
              </a:rPr>
              <a:t>Curiosity Check-in</a:t>
            </a:r>
            <a:endParaRPr b="1" sz="3600">
              <a:solidFill>
                <a:schemeClr val="lt1"/>
              </a:solidFill>
              <a:latin typeface="Calibri"/>
              <a:ea typeface="Calibri"/>
              <a:cs typeface="Calibri"/>
              <a:sym typeface="Calibri"/>
            </a:endParaRPr>
          </a:p>
        </p:txBody>
      </p:sp>
      <p:sp>
        <p:nvSpPr>
          <p:cNvPr id="300" name="Google Shape;300;p42"/>
          <p:cNvSpPr txBox="1"/>
          <p:nvPr/>
        </p:nvSpPr>
        <p:spPr>
          <a:xfrm>
            <a:off x="539750" y="1583825"/>
            <a:ext cx="8075100" cy="167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2200">
                <a:solidFill>
                  <a:schemeClr val="lt1"/>
                </a:solidFill>
                <a:latin typeface="Calibri"/>
                <a:ea typeface="Calibri"/>
                <a:cs typeface="Calibri"/>
                <a:sym typeface="Calibri"/>
              </a:rPr>
              <a:t>What songs are important in your life? What meaning do the songs have for your life? Do you know when the songs were created? What do you know about the history of the songs? </a:t>
            </a:r>
            <a:endParaRPr i="1" sz="2200">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3"/>
          <p:cNvSpPr txBox="1"/>
          <p:nvPr>
            <p:ph idx="2" type="body"/>
          </p:nvPr>
        </p:nvSpPr>
        <p:spPr>
          <a:xfrm>
            <a:off x="975656" y="1085850"/>
            <a:ext cx="7192800" cy="4410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What does sound look like?</a:t>
            </a:r>
            <a:endParaRPr/>
          </a:p>
        </p:txBody>
      </p:sp>
      <p:sp>
        <p:nvSpPr>
          <p:cNvPr id="306" name="Google Shape;306;p43"/>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5: Sound Simulation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4"/>
          <p:cNvSpPr txBox="1"/>
          <p:nvPr>
            <p:ph idx="1" type="body"/>
          </p:nvPr>
        </p:nvSpPr>
        <p:spPr>
          <a:xfrm>
            <a:off x="975650" y="1526800"/>
            <a:ext cx="78840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000">
                <a:solidFill>
                  <a:srgbClr val="233A44"/>
                </a:solidFill>
              </a:rPr>
              <a:t>Capture your initial ideas about what sound looks like in your notebook. Record your thoughts using pictures and about three to five sentences.</a:t>
            </a:r>
            <a:endParaRPr sz="20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2000">
                <a:solidFill>
                  <a:srgbClr val="233A44"/>
                </a:solidFill>
              </a:rPr>
              <a:t>Use the </a:t>
            </a:r>
            <a:r>
              <a:rPr lang="en" sz="2000" u="sng">
                <a:solidFill>
                  <a:srgbClr val="3D4594"/>
                </a:solidFill>
                <a:hlinkClick r:id="rId3">
                  <a:extLst>
                    <a:ext uri="{A12FA001-AC4F-418D-AE19-62706E023703}">
                      <ahyp:hlinkClr val="tx"/>
                    </a:ext>
                  </a:extLst>
                </a:hlinkClick>
              </a:rPr>
              <a:t>Sound Exploration</a:t>
            </a:r>
            <a:r>
              <a:rPr lang="en" sz="2000">
                <a:solidFill>
                  <a:srgbClr val="233A44"/>
                </a:solidFill>
              </a:rPr>
              <a:t> directions and response sheet as you explore sound waves using the phET Sound Simulation.</a:t>
            </a:r>
            <a:endParaRPr sz="2000">
              <a:solidFill>
                <a:srgbClr val="233A44"/>
              </a:solidFill>
            </a:endParaRPr>
          </a:p>
          <a:p>
            <a:pPr indent="0" lvl="0" marL="0" rtl="0" algn="l">
              <a:spcBef>
                <a:spcPts val="1200"/>
              </a:spcBef>
              <a:spcAft>
                <a:spcPts val="0"/>
              </a:spcAft>
              <a:buNone/>
            </a:pPr>
            <a:r>
              <a:t/>
            </a:r>
            <a:endParaRPr/>
          </a:p>
        </p:txBody>
      </p:sp>
      <p:sp>
        <p:nvSpPr>
          <p:cNvPr id="312" name="Google Shape;312;p44"/>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Looking at Sound</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5"/>
          <p:cNvSpPr txBox="1"/>
          <p:nvPr>
            <p:ph idx="1" type="body"/>
          </p:nvPr>
        </p:nvSpPr>
        <p:spPr>
          <a:xfrm>
            <a:off x="975650" y="1526800"/>
            <a:ext cx="7884000" cy="2670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a:t>Complete </a:t>
            </a:r>
            <a:r>
              <a:rPr lang="en" u="sng">
                <a:solidFill>
                  <a:schemeClr val="hlink"/>
                </a:solidFill>
                <a:hlinkClick r:id="rId3"/>
              </a:rPr>
              <a:t>Sound Waves Exploration</a:t>
            </a:r>
            <a:r>
              <a:rPr lang="en"/>
              <a:t> - pHET Simulation Part 1.</a:t>
            </a:r>
            <a:endParaRPr/>
          </a:p>
          <a:p>
            <a:pPr indent="0" lvl="0" marL="0" rtl="0" algn="l">
              <a:lnSpc>
                <a:spcPct val="115000"/>
              </a:lnSpc>
              <a:spcBef>
                <a:spcPts val="0"/>
              </a:spcBef>
              <a:spcAft>
                <a:spcPts val="0"/>
              </a:spcAft>
              <a:buClr>
                <a:schemeClr val="dk1"/>
              </a:buClr>
              <a:buSzPts val="1100"/>
              <a:buFont typeface="Arial"/>
              <a:buNone/>
            </a:pPr>
            <a:r>
              <a:rPr lang="en"/>
              <a:t>Share your observations with your partner. </a:t>
            </a:r>
            <a:endParaRPr/>
          </a:p>
          <a:p>
            <a:pPr indent="0" lvl="0" marL="0" rtl="0" algn="l">
              <a:lnSpc>
                <a:spcPct val="115000"/>
              </a:lnSpc>
              <a:spcBef>
                <a:spcPts val="0"/>
              </a:spcBef>
              <a:spcAft>
                <a:spcPts val="0"/>
              </a:spcAft>
              <a:buClr>
                <a:schemeClr val="dk1"/>
              </a:buClr>
              <a:buSzPts val="1100"/>
              <a:buFont typeface="Arial"/>
              <a:buNone/>
            </a:pPr>
            <a:r>
              <a:rPr lang="en"/>
              <a:t>Discuss: </a:t>
            </a:r>
            <a:endParaRPr/>
          </a:p>
          <a:p>
            <a:pPr indent="-347663" lvl="0" marL="457200" rtl="0" algn="l">
              <a:lnSpc>
                <a:spcPct val="115000"/>
              </a:lnSpc>
              <a:spcBef>
                <a:spcPts val="0"/>
              </a:spcBef>
              <a:spcAft>
                <a:spcPts val="0"/>
              </a:spcAft>
              <a:buSzPts val="1875"/>
              <a:buChar char="●"/>
            </a:pPr>
            <a:r>
              <a:rPr lang="en"/>
              <a:t>How sound is produced</a:t>
            </a:r>
            <a:endParaRPr/>
          </a:p>
          <a:p>
            <a:pPr indent="-347663" lvl="0" marL="457200" rtl="0" algn="l">
              <a:lnSpc>
                <a:spcPct val="115000"/>
              </a:lnSpc>
              <a:spcBef>
                <a:spcPts val="0"/>
              </a:spcBef>
              <a:spcAft>
                <a:spcPts val="0"/>
              </a:spcAft>
              <a:buSzPts val="1875"/>
              <a:buChar char="●"/>
            </a:pPr>
            <a:r>
              <a:rPr lang="en"/>
              <a:t>The role particles play in sound</a:t>
            </a:r>
            <a:endParaRPr/>
          </a:p>
          <a:p>
            <a:pPr indent="-347663" lvl="0" marL="457200" rtl="0" algn="l">
              <a:lnSpc>
                <a:spcPct val="115000"/>
              </a:lnSpc>
              <a:spcBef>
                <a:spcPts val="0"/>
              </a:spcBef>
              <a:spcAft>
                <a:spcPts val="0"/>
              </a:spcAft>
              <a:buSzPts val="1875"/>
              <a:buChar char="●"/>
            </a:pPr>
            <a:r>
              <a:rPr lang="en"/>
              <a:t>What makes sound waves</a:t>
            </a:r>
            <a:endParaRPr/>
          </a:p>
          <a:p>
            <a:pPr indent="-347663" lvl="0" marL="457200" rtl="0" algn="l">
              <a:lnSpc>
                <a:spcPct val="115000"/>
              </a:lnSpc>
              <a:spcBef>
                <a:spcPts val="0"/>
              </a:spcBef>
              <a:spcAft>
                <a:spcPts val="0"/>
              </a:spcAft>
              <a:buSzPts val="1875"/>
              <a:buChar char="●"/>
            </a:pPr>
            <a:r>
              <a:rPr lang="en"/>
              <a:t>How a sound wave moves</a:t>
            </a:r>
            <a:endParaRPr/>
          </a:p>
          <a:p>
            <a:pPr indent="-347663" lvl="0" marL="457200" rtl="0" algn="l">
              <a:lnSpc>
                <a:spcPct val="115000"/>
              </a:lnSpc>
              <a:spcBef>
                <a:spcPts val="0"/>
              </a:spcBef>
              <a:spcAft>
                <a:spcPts val="0"/>
              </a:spcAft>
              <a:buSzPts val="1875"/>
              <a:buChar char="●"/>
            </a:pPr>
            <a:r>
              <a:rPr lang="en"/>
              <a:t>How particles change as a sound wave is made and moves</a:t>
            </a:r>
            <a:endParaRPr/>
          </a:p>
        </p:txBody>
      </p:sp>
      <p:sp>
        <p:nvSpPr>
          <p:cNvPr id="318" name="Google Shape;318;p45"/>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pHET Simulation Part 1</a:t>
            </a:r>
            <a:endParaRPr/>
          </a:p>
          <a:p>
            <a:pPr indent="0" lvl="0" marL="0" rtl="0" algn="ctr">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9"/>
          <p:cNvSpPr txBox="1"/>
          <p:nvPr>
            <p:ph idx="1" type="body"/>
          </p:nvPr>
        </p:nvSpPr>
        <p:spPr>
          <a:xfrm>
            <a:off x="975650" y="1526800"/>
            <a:ext cx="7884000" cy="24525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Spend a few moments noticing and listening to all the sounds around you.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Record some of your observations, thoughts, and wonderings in your notebook. What sounds are you hearing? How would you describe each sound that you hear? Which of the sounds evoke a pleasant mood? Which ones feel more harsh? Are the sounds loud or soft?</a:t>
            </a:r>
            <a:endParaRPr/>
          </a:p>
          <a:p>
            <a:pPr indent="0" lvl="0" marL="0" rtl="0" algn="l">
              <a:lnSpc>
                <a:spcPct val="115000"/>
              </a:lnSpc>
              <a:spcBef>
                <a:spcPts val="0"/>
              </a:spcBef>
              <a:spcAft>
                <a:spcPts val="0"/>
              </a:spcAft>
              <a:buNone/>
            </a:pPr>
            <a:r>
              <a:t/>
            </a:r>
            <a:endParaRPr/>
          </a:p>
        </p:txBody>
      </p:sp>
      <p:sp>
        <p:nvSpPr>
          <p:cNvPr id="151" name="Google Shape;151;p19"/>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Observing Sound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6"/>
          <p:cNvSpPr txBox="1"/>
          <p:nvPr>
            <p:ph idx="1" type="body"/>
          </p:nvPr>
        </p:nvSpPr>
        <p:spPr>
          <a:xfrm>
            <a:off x="975650" y="1526800"/>
            <a:ext cx="78840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a:t>Complete </a:t>
            </a:r>
            <a:r>
              <a:rPr lang="en" u="sng">
                <a:solidFill>
                  <a:schemeClr val="hlink"/>
                </a:solidFill>
                <a:hlinkClick r:id="rId3"/>
              </a:rPr>
              <a:t>Sound Waves Exploration</a:t>
            </a:r>
            <a:r>
              <a:rPr lang="en"/>
              <a:t>  - pHET Simulation Part 2</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Share your observations with your partner. </a:t>
            </a:r>
            <a:endParaRPr/>
          </a:p>
          <a:p>
            <a:pPr indent="0" lvl="0" marL="0" rtl="0" algn="l">
              <a:lnSpc>
                <a:spcPct val="115000"/>
              </a:lnSpc>
              <a:spcBef>
                <a:spcPts val="0"/>
              </a:spcBef>
              <a:spcAft>
                <a:spcPts val="0"/>
              </a:spcAft>
              <a:buClr>
                <a:schemeClr val="dk1"/>
              </a:buClr>
              <a:buSzPts val="1100"/>
              <a:buFont typeface="Arial"/>
              <a:buNone/>
            </a:pPr>
            <a:r>
              <a:rPr lang="en"/>
              <a:t>Discuss: </a:t>
            </a:r>
            <a:endParaRPr/>
          </a:p>
          <a:p>
            <a:pPr indent="-347663" lvl="0" marL="457200" rtl="0" algn="l">
              <a:lnSpc>
                <a:spcPct val="115000"/>
              </a:lnSpc>
              <a:spcBef>
                <a:spcPts val="0"/>
              </a:spcBef>
              <a:spcAft>
                <a:spcPts val="0"/>
              </a:spcAft>
              <a:buSzPts val="1875"/>
              <a:buChar char="●"/>
            </a:pPr>
            <a:r>
              <a:rPr lang="en"/>
              <a:t>The relationship between frequency and sound</a:t>
            </a:r>
            <a:endParaRPr/>
          </a:p>
          <a:p>
            <a:pPr indent="-347663" lvl="0" marL="457200" rtl="0" algn="l">
              <a:lnSpc>
                <a:spcPct val="115000"/>
              </a:lnSpc>
              <a:spcBef>
                <a:spcPts val="0"/>
              </a:spcBef>
              <a:spcAft>
                <a:spcPts val="0"/>
              </a:spcAft>
              <a:buSzPts val="1875"/>
              <a:buChar char="●"/>
            </a:pPr>
            <a:r>
              <a:rPr lang="en"/>
              <a:t>The relationship between amplitude and sound</a:t>
            </a:r>
            <a:endParaRPr/>
          </a:p>
        </p:txBody>
      </p:sp>
      <p:sp>
        <p:nvSpPr>
          <p:cNvPr id="324" name="Google Shape;324;p46"/>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pHET Simulation Part 2</a:t>
            </a:r>
            <a:endParaRPr/>
          </a:p>
          <a:p>
            <a:pPr indent="0" lvl="0" marL="0" rtl="0" algn="ctr">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7"/>
          <p:cNvSpPr txBox="1"/>
          <p:nvPr>
            <p:ph idx="1" type="body"/>
          </p:nvPr>
        </p:nvSpPr>
        <p:spPr>
          <a:xfrm>
            <a:off x="975650" y="1526800"/>
            <a:ext cx="78840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a:t>Revisit your initial ideas regarding “What does sound look like?” and add to your thinking:</a:t>
            </a:r>
            <a:r>
              <a:rPr lang="en"/>
              <a:t> </a:t>
            </a:r>
            <a:endParaRPr/>
          </a:p>
          <a:p>
            <a:pPr indent="-347663" lvl="0" marL="457200" rtl="0" algn="l">
              <a:lnSpc>
                <a:spcPct val="115000"/>
              </a:lnSpc>
              <a:spcBef>
                <a:spcPts val="0"/>
              </a:spcBef>
              <a:spcAft>
                <a:spcPts val="0"/>
              </a:spcAft>
              <a:buSzPts val="1875"/>
              <a:buChar char="●"/>
            </a:pPr>
            <a:r>
              <a:rPr lang="en"/>
              <a:t>How would you now describe what sound looks like?</a:t>
            </a:r>
            <a:endParaRPr/>
          </a:p>
          <a:p>
            <a:pPr indent="-347663" lvl="0" marL="457200" rtl="0" algn="l">
              <a:lnSpc>
                <a:spcPct val="115000"/>
              </a:lnSpc>
              <a:spcBef>
                <a:spcPts val="0"/>
              </a:spcBef>
              <a:spcAft>
                <a:spcPts val="0"/>
              </a:spcAft>
              <a:buSzPts val="1875"/>
              <a:buChar char="●"/>
            </a:pPr>
            <a:r>
              <a:rPr lang="en"/>
              <a:t>What is the relationship between sound, air particle movement, and the forces involved?</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None/>
            </a:pPr>
            <a:r>
              <a:t/>
            </a:r>
            <a:endParaRPr/>
          </a:p>
        </p:txBody>
      </p:sp>
      <p:sp>
        <p:nvSpPr>
          <p:cNvPr id="330" name="Google Shape;330;p47"/>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Revisit Your Initial Ideas</a:t>
            </a:r>
            <a:endParaRPr/>
          </a:p>
          <a:p>
            <a:pPr indent="0" lvl="0" marL="0" rtl="0" algn="ctr">
              <a:spcBef>
                <a:spcPts val="0"/>
              </a:spcBef>
              <a:spcAft>
                <a:spcPts val="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8"/>
          <p:cNvSpPr txBox="1"/>
          <p:nvPr>
            <p:ph idx="1" type="body"/>
          </p:nvPr>
        </p:nvSpPr>
        <p:spPr>
          <a:xfrm>
            <a:off x="975650" y="1526800"/>
            <a:ext cx="78840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How can we use our thinking about the relationship between sound, air particle movement, and the forces involved to explain how Shaheem Sanchez and Russell feel/hear music?</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p:txBody>
      </p:sp>
      <p:sp>
        <p:nvSpPr>
          <p:cNvPr id="336" name="Google Shape;336;p48"/>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Class Discussion</a:t>
            </a:r>
            <a:endParaRPr/>
          </a:p>
          <a:p>
            <a:pPr indent="0" lvl="0" marL="0" rtl="0" algn="ctr">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9"/>
          <p:cNvSpPr txBox="1"/>
          <p:nvPr>
            <p:ph idx="2" type="body"/>
          </p:nvPr>
        </p:nvSpPr>
        <p:spPr>
          <a:xfrm>
            <a:off x="975654" y="1535300"/>
            <a:ext cx="2190300" cy="4410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How do our ears hear sound?</a:t>
            </a:r>
            <a:endParaRPr/>
          </a:p>
        </p:txBody>
      </p:sp>
      <p:sp>
        <p:nvSpPr>
          <p:cNvPr id="342" name="Google Shape;342;p49"/>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6: </a:t>
            </a:r>
            <a:r>
              <a:rPr lang="en"/>
              <a:t>Perception Range</a:t>
            </a:r>
            <a:endParaRPr/>
          </a:p>
          <a:p>
            <a:pPr indent="0" lvl="0" marL="0" rtl="0" algn="ctr">
              <a:spcBef>
                <a:spcPts val="0"/>
              </a:spcBef>
              <a:spcAft>
                <a:spcPts val="0"/>
              </a:spcAft>
              <a:buNone/>
            </a:pPr>
            <a:r>
              <a:t/>
            </a:r>
            <a:endParaRPr/>
          </a:p>
        </p:txBody>
      </p:sp>
      <p:pic>
        <p:nvPicPr>
          <p:cNvPr id="343" name="Google Shape;343;p49" title="np_Back view of young woman in gray shirt wearing headphone_5qKEEb_free.jpg"/>
          <p:cNvPicPr preferRelativeResize="0"/>
          <p:nvPr/>
        </p:nvPicPr>
        <p:blipFill>
          <a:blip r:embed="rId3">
            <a:alphaModFix/>
          </a:blip>
          <a:stretch>
            <a:fillRect/>
          </a:stretch>
        </p:blipFill>
        <p:spPr>
          <a:xfrm>
            <a:off x="3887350" y="1409575"/>
            <a:ext cx="4972312" cy="33118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0"/>
          <p:cNvSpPr txBox="1"/>
          <p:nvPr>
            <p:ph idx="1" type="body"/>
          </p:nvPr>
        </p:nvSpPr>
        <p:spPr>
          <a:xfrm>
            <a:off x="426000" y="1075975"/>
            <a:ext cx="8433600" cy="385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sz="1600"/>
              <a:t>Use the Signal Generator to test others’ perception of sound by giving them a hearing test. </a:t>
            </a:r>
            <a:endParaRPr sz="1600"/>
          </a:p>
          <a:p>
            <a:pPr indent="0" lvl="0" marL="0" rtl="0" algn="l">
              <a:spcBef>
                <a:spcPts val="0"/>
              </a:spcBef>
              <a:spcAft>
                <a:spcPts val="0"/>
              </a:spcAft>
              <a:buNone/>
            </a:pPr>
            <a:r>
              <a:rPr lang="en" sz="1600"/>
              <a:t>Complete these steps:</a:t>
            </a:r>
            <a:endParaRPr sz="1600"/>
          </a:p>
          <a:p>
            <a:pPr indent="-317500" lvl="0" marL="457200" rtl="0" algn="l">
              <a:spcBef>
                <a:spcPts val="1000"/>
              </a:spcBef>
              <a:spcAft>
                <a:spcPts val="0"/>
              </a:spcAft>
              <a:buSzPts val="1400"/>
              <a:buAutoNum type="arabicPeriod"/>
            </a:pPr>
            <a:r>
              <a:rPr lang="en" sz="1400"/>
              <a:t>Test the volume on your computer by playing a sound, song, or video. The volume should be at a comfortable level (not too loud or soft).</a:t>
            </a:r>
            <a:endParaRPr sz="1400"/>
          </a:p>
          <a:p>
            <a:pPr indent="-317500" lvl="0" marL="457200" rtl="0" algn="l">
              <a:spcBef>
                <a:spcPts val="0"/>
              </a:spcBef>
              <a:spcAft>
                <a:spcPts val="0"/>
              </a:spcAft>
              <a:buSzPts val="1400"/>
              <a:buAutoNum type="arabicPeriod"/>
            </a:pPr>
            <a:r>
              <a:rPr lang="en" sz="1400"/>
              <a:t>Try to remove as many background sounds and noises in the room where you are performing your experiment as possible, including sounds from electronics and talking.</a:t>
            </a:r>
            <a:endParaRPr sz="1400"/>
          </a:p>
          <a:p>
            <a:pPr indent="-317500" lvl="0" marL="457200" rtl="0" algn="l">
              <a:spcBef>
                <a:spcPts val="0"/>
              </a:spcBef>
              <a:spcAft>
                <a:spcPts val="0"/>
              </a:spcAft>
              <a:buSzPts val="1400"/>
              <a:buAutoNum type="arabicPeriod"/>
            </a:pPr>
            <a:r>
              <a:rPr lang="en" sz="1400"/>
              <a:t>Go to the signal generator. Lock the amplitude at the halfway point on the signal generator.</a:t>
            </a:r>
            <a:endParaRPr sz="1400"/>
          </a:p>
          <a:p>
            <a:pPr indent="-317500" lvl="0" marL="457200" rtl="0" algn="l">
              <a:spcBef>
                <a:spcPts val="0"/>
              </a:spcBef>
              <a:spcAft>
                <a:spcPts val="0"/>
              </a:spcAft>
              <a:buSzPts val="1400"/>
              <a:buAutoNum type="arabicPeriod"/>
            </a:pPr>
            <a:r>
              <a:rPr lang="en" sz="1400"/>
              <a:t>Have the person you are testing wear headphones connected to the computer. You should have them sit so they are facing away from the computer screen.</a:t>
            </a:r>
            <a:endParaRPr sz="1400"/>
          </a:p>
          <a:p>
            <a:pPr indent="-317500" lvl="0" marL="457200" rtl="0" algn="l">
              <a:spcBef>
                <a:spcPts val="0"/>
              </a:spcBef>
              <a:spcAft>
                <a:spcPts val="0"/>
              </a:spcAft>
              <a:buSzPts val="1400"/>
              <a:buAutoNum type="arabicPeriod"/>
            </a:pPr>
            <a:r>
              <a:rPr lang="en" sz="1400"/>
              <a:t>Play the lowest frequency sound possible from the signal generator. Slowly raise the frequency up from the bottom.</a:t>
            </a:r>
            <a:endParaRPr sz="1400"/>
          </a:p>
          <a:p>
            <a:pPr indent="-317500" lvl="0" marL="457200" rtl="0" algn="l">
              <a:spcBef>
                <a:spcPts val="0"/>
              </a:spcBef>
              <a:spcAft>
                <a:spcPts val="0"/>
              </a:spcAft>
              <a:buSzPts val="1400"/>
              <a:buAutoNum type="arabicPeriod"/>
            </a:pPr>
            <a:r>
              <a:rPr lang="en" sz="1400"/>
              <a:t>Have the person you are testing raise their hand when they hear a sound. </a:t>
            </a:r>
            <a:endParaRPr sz="1400"/>
          </a:p>
          <a:p>
            <a:pPr indent="-317500" lvl="0" marL="457200" rtl="0" algn="l">
              <a:spcBef>
                <a:spcPts val="0"/>
              </a:spcBef>
              <a:spcAft>
                <a:spcPts val="0"/>
              </a:spcAft>
              <a:buSzPts val="1400"/>
              <a:buAutoNum type="arabicPeriod"/>
            </a:pPr>
            <a:r>
              <a:rPr lang="en" sz="1400"/>
              <a:t>Record the lowest frequency the person first hears.</a:t>
            </a:r>
            <a:endParaRPr sz="1400"/>
          </a:p>
          <a:p>
            <a:pPr indent="-317500" lvl="0" marL="457200" rtl="0" algn="l">
              <a:spcBef>
                <a:spcPts val="0"/>
              </a:spcBef>
              <a:spcAft>
                <a:spcPts val="0"/>
              </a:spcAft>
              <a:buSzPts val="1400"/>
              <a:buAutoNum type="arabicPeriod"/>
            </a:pPr>
            <a:r>
              <a:rPr lang="en" sz="1400"/>
              <a:t>Play the highest frequency sound possible from the signal generator. Slowly lower the frequency down from the top.</a:t>
            </a:r>
            <a:endParaRPr sz="1400"/>
          </a:p>
          <a:p>
            <a:pPr indent="-317500" lvl="0" marL="457200" rtl="0" algn="l">
              <a:spcBef>
                <a:spcPts val="0"/>
              </a:spcBef>
              <a:spcAft>
                <a:spcPts val="0"/>
              </a:spcAft>
              <a:buSzPts val="1400"/>
              <a:buAutoNum type="arabicPeriod"/>
            </a:pPr>
            <a:r>
              <a:rPr lang="en" sz="1400"/>
              <a:t>Have the person you are testing raise their hand when they hear a sound.</a:t>
            </a:r>
            <a:endParaRPr sz="1400"/>
          </a:p>
          <a:p>
            <a:pPr indent="-317500" lvl="0" marL="457200" rtl="0" algn="l">
              <a:spcBef>
                <a:spcPts val="0"/>
              </a:spcBef>
              <a:spcAft>
                <a:spcPts val="0"/>
              </a:spcAft>
              <a:buSzPts val="1400"/>
              <a:buAutoNum type="arabicPeriod"/>
            </a:pPr>
            <a:r>
              <a:rPr lang="en" sz="1400"/>
              <a:t>Record the highest frequency the person first hears.</a:t>
            </a:r>
            <a:endParaRPr sz="1400"/>
          </a:p>
          <a:p>
            <a:pPr indent="-317500" lvl="0" marL="457200" rtl="0" algn="l">
              <a:spcBef>
                <a:spcPts val="0"/>
              </a:spcBef>
              <a:spcAft>
                <a:spcPts val="0"/>
              </a:spcAft>
              <a:buSzPts val="1400"/>
              <a:buAutoNum type="arabicPeriod"/>
            </a:pPr>
            <a:r>
              <a:rPr lang="en" sz="1400"/>
              <a:t>Record the name and age of the person tested.</a:t>
            </a:r>
            <a:endParaRPr sz="1400"/>
          </a:p>
          <a:p>
            <a:pPr indent="-317500" lvl="0" marL="457200" rtl="0" algn="l">
              <a:spcBef>
                <a:spcPts val="0"/>
              </a:spcBef>
              <a:spcAft>
                <a:spcPts val="0"/>
              </a:spcAft>
              <a:buSzPts val="1400"/>
              <a:buAutoNum type="arabicPeriod"/>
            </a:pPr>
            <a:r>
              <a:rPr lang="en" sz="1400"/>
              <a:t>Continue testing other people using steps 4-11.</a:t>
            </a:r>
            <a:endParaRPr sz="1400"/>
          </a:p>
        </p:txBody>
      </p:sp>
      <p:sp>
        <p:nvSpPr>
          <p:cNvPr id="349" name="Google Shape;349;p50"/>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Sound Perception</a:t>
            </a:r>
            <a:endParaRPr/>
          </a:p>
          <a:p>
            <a:pPr indent="0" lvl="0" marL="0" rtl="0" algn="ctr">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1"/>
          <p:cNvSpPr txBox="1"/>
          <p:nvPr>
            <p:ph idx="1" type="body"/>
          </p:nvPr>
        </p:nvSpPr>
        <p:spPr>
          <a:xfrm>
            <a:off x="975650" y="1182050"/>
            <a:ext cx="7884000" cy="32160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After conducting the hearing tests, answer the following questions in your notebook:</a:t>
            </a:r>
            <a:endParaRPr/>
          </a:p>
          <a:p>
            <a:pPr indent="-347663" lvl="0" marL="457200" rtl="0" algn="l">
              <a:lnSpc>
                <a:spcPct val="115000"/>
              </a:lnSpc>
              <a:spcBef>
                <a:spcPts val="1000"/>
              </a:spcBef>
              <a:spcAft>
                <a:spcPts val="0"/>
              </a:spcAft>
              <a:buSzPts val="1875"/>
              <a:buChar char="●"/>
            </a:pPr>
            <a:r>
              <a:rPr lang="en"/>
              <a:t>Did everyone hear the same lowest frequency sound? If not, what was the range of lowest frequency sounds heard?</a:t>
            </a:r>
            <a:endParaRPr/>
          </a:p>
          <a:p>
            <a:pPr indent="-347663" lvl="0" marL="457200" rtl="0" algn="l">
              <a:lnSpc>
                <a:spcPct val="115000"/>
              </a:lnSpc>
              <a:spcBef>
                <a:spcPts val="0"/>
              </a:spcBef>
              <a:spcAft>
                <a:spcPts val="0"/>
              </a:spcAft>
              <a:buSzPts val="1875"/>
              <a:buChar char="●"/>
            </a:pPr>
            <a:r>
              <a:rPr lang="en"/>
              <a:t>Did everyone hear the same highest frequency sound? If not, what was the range of highest frequency sounds heard?</a:t>
            </a:r>
            <a:endParaRPr/>
          </a:p>
          <a:p>
            <a:pPr indent="-347663" lvl="0" marL="457200" rtl="0" algn="l">
              <a:lnSpc>
                <a:spcPct val="115000"/>
              </a:lnSpc>
              <a:spcBef>
                <a:spcPts val="0"/>
              </a:spcBef>
              <a:spcAft>
                <a:spcPts val="0"/>
              </a:spcAft>
              <a:buSzPts val="1875"/>
              <a:buChar char="●"/>
            </a:pPr>
            <a:r>
              <a:rPr lang="en"/>
              <a:t>Why do you think we all hear at different frequency ranges?</a:t>
            </a:r>
            <a:endParaRPr/>
          </a:p>
          <a:p>
            <a:pPr indent="-347663" lvl="0" marL="457200" rtl="0" algn="l">
              <a:lnSpc>
                <a:spcPct val="115000"/>
              </a:lnSpc>
              <a:spcBef>
                <a:spcPts val="0"/>
              </a:spcBef>
              <a:spcAft>
                <a:spcPts val="0"/>
              </a:spcAft>
              <a:buSzPts val="1875"/>
              <a:buChar char="●"/>
            </a:pPr>
            <a:r>
              <a:rPr lang="en"/>
              <a:t>Do we continue to hear the same frequencies for our whole lives? Explain your thinking. Do you have any data which confirms your explanation?</a:t>
            </a:r>
            <a:endParaRPr/>
          </a:p>
          <a:p>
            <a:pPr indent="0" lvl="0" marL="0" rtl="0" algn="l">
              <a:lnSpc>
                <a:spcPct val="115000"/>
              </a:lnSpc>
              <a:spcBef>
                <a:spcPts val="0"/>
              </a:spcBef>
              <a:spcAft>
                <a:spcPts val="0"/>
              </a:spcAft>
              <a:buNone/>
            </a:pPr>
            <a:r>
              <a:t/>
            </a:r>
            <a:endParaRPr/>
          </a:p>
        </p:txBody>
      </p:sp>
      <p:sp>
        <p:nvSpPr>
          <p:cNvPr id="355" name="Google Shape;355;p51"/>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Notebook Responses </a:t>
            </a:r>
            <a:endParaRPr/>
          </a:p>
          <a:p>
            <a:pPr indent="0" lvl="0" marL="0" rtl="0" algn="ctr">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2"/>
          <p:cNvSpPr txBox="1"/>
          <p:nvPr>
            <p:ph idx="1" type="body"/>
          </p:nvPr>
        </p:nvSpPr>
        <p:spPr>
          <a:xfrm>
            <a:off x="544600" y="1085850"/>
            <a:ext cx="6489300" cy="3621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600"/>
              <a:t>Watch the </a:t>
            </a:r>
            <a:r>
              <a:rPr lang="en" sz="1600" u="sng">
                <a:solidFill>
                  <a:schemeClr val="hlink"/>
                </a:solidFill>
                <a:hlinkClick r:id="rId3"/>
              </a:rPr>
              <a:t>Journey of Sound to the Brain</a:t>
            </a:r>
            <a:r>
              <a:rPr lang="en" sz="1600"/>
              <a:t> video to learn more about how sounds make their way from a source to your brain. As you watch the video, think about what you know about waves and sound and how it can help you understand how the ear works. Also think about the different structures in the ear and how they function to help someone hear. </a:t>
            </a:r>
            <a:endParaRPr sz="1600"/>
          </a:p>
          <a:p>
            <a:pPr indent="0" lvl="0" marL="0" rtl="0" algn="l">
              <a:lnSpc>
                <a:spcPct val="115000"/>
              </a:lnSpc>
              <a:spcBef>
                <a:spcPts val="0"/>
              </a:spcBef>
              <a:spcAft>
                <a:spcPts val="0"/>
              </a:spcAft>
              <a:buClr>
                <a:schemeClr val="dk1"/>
              </a:buClr>
              <a:buSzPts val="1100"/>
              <a:buFont typeface="Arial"/>
              <a:buNone/>
            </a:pPr>
            <a:r>
              <a:rPr lang="en" sz="1600"/>
              <a:t>In your notebook:</a:t>
            </a:r>
            <a:endParaRPr sz="1600"/>
          </a:p>
          <a:p>
            <a:pPr indent="-330200" lvl="0" marL="457200" rtl="0" algn="l">
              <a:lnSpc>
                <a:spcPct val="115000"/>
              </a:lnSpc>
              <a:spcBef>
                <a:spcPts val="0"/>
              </a:spcBef>
              <a:spcAft>
                <a:spcPts val="0"/>
              </a:spcAft>
              <a:buSzPts val="1600"/>
              <a:buChar char="●"/>
            </a:pPr>
            <a:r>
              <a:rPr lang="en" sz="1600"/>
              <a:t>make a sketch of the ear and label the structures (be sure to include the cochlea) </a:t>
            </a:r>
            <a:endParaRPr sz="1600"/>
          </a:p>
          <a:p>
            <a:pPr indent="-330200" lvl="0" marL="457200" rtl="0" algn="l">
              <a:lnSpc>
                <a:spcPct val="115000"/>
              </a:lnSpc>
              <a:spcBef>
                <a:spcPts val="0"/>
              </a:spcBef>
              <a:spcAft>
                <a:spcPts val="0"/>
              </a:spcAft>
              <a:buSzPts val="1600"/>
              <a:buChar char="●"/>
            </a:pPr>
            <a:r>
              <a:rPr lang="en" sz="1600"/>
              <a:t>explain and show how the ear uses the motion and energy of air particles to transfer sounds from the air to the brain</a:t>
            </a:r>
            <a:endParaRPr sz="1600"/>
          </a:p>
          <a:p>
            <a:pPr indent="-330200" lvl="0" marL="457200" rtl="0" algn="l">
              <a:lnSpc>
                <a:spcPct val="115000"/>
              </a:lnSpc>
              <a:spcBef>
                <a:spcPts val="0"/>
              </a:spcBef>
              <a:spcAft>
                <a:spcPts val="0"/>
              </a:spcAft>
              <a:buSzPts val="1600"/>
              <a:buChar char="●"/>
            </a:pPr>
            <a:r>
              <a:rPr lang="en" sz="1600"/>
              <a:t>note where low and high frequency sounds are heard</a:t>
            </a:r>
            <a:endParaRPr sz="1600"/>
          </a:p>
          <a:p>
            <a:pPr indent="-330200" lvl="0" marL="457200" rtl="0" algn="l">
              <a:lnSpc>
                <a:spcPct val="115000"/>
              </a:lnSpc>
              <a:spcBef>
                <a:spcPts val="0"/>
              </a:spcBef>
              <a:spcAft>
                <a:spcPts val="0"/>
              </a:spcAft>
              <a:buSzPts val="1600"/>
              <a:buChar char="●"/>
            </a:pPr>
            <a:r>
              <a:rPr lang="en" sz="1600"/>
              <a:t>record the steps in the process of converting sound waves to electronic signals</a:t>
            </a:r>
            <a:endParaRPr sz="1600"/>
          </a:p>
        </p:txBody>
      </p:sp>
      <p:sp>
        <p:nvSpPr>
          <p:cNvPr id="361" name="Google Shape;361;p52"/>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How Do Our Ears Hear Sound?</a:t>
            </a:r>
            <a:endParaRPr/>
          </a:p>
          <a:p>
            <a:pPr indent="0" lvl="0" marL="0" rtl="0" algn="ctr">
              <a:spcBef>
                <a:spcPts val="0"/>
              </a:spcBef>
              <a:spcAft>
                <a:spcPts val="0"/>
              </a:spcAft>
              <a:buNone/>
            </a:pPr>
            <a:r>
              <a:t/>
            </a:r>
            <a:endParaRPr/>
          </a:p>
        </p:txBody>
      </p:sp>
      <p:pic>
        <p:nvPicPr>
          <p:cNvPr descr="Learn how sounds make their way from the source to your brain. To learn more about how we hear, visit the National Institute on Deafness and Other Communication Disorders at https://www.nidcd.nih.gov.&#10;&#10;A Spanish language version of this video is available at https://youtu.be/jAc8A5NhJKk." id="362" name="Google Shape;362;p52" title="Journey of Sound to the Brain">
            <a:hlinkClick r:id="rId4"/>
          </p:cNvPr>
          <p:cNvPicPr preferRelativeResize="0"/>
          <p:nvPr/>
        </p:nvPicPr>
        <p:blipFill>
          <a:blip r:embed="rId5">
            <a:alphaModFix/>
          </a:blip>
          <a:stretch>
            <a:fillRect/>
          </a:stretch>
        </p:blipFill>
        <p:spPr>
          <a:xfrm>
            <a:off x="7033950" y="1085851"/>
            <a:ext cx="1966100" cy="11059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3"/>
          <p:cNvSpPr txBox="1"/>
          <p:nvPr>
            <p:ph idx="1" type="body"/>
          </p:nvPr>
        </p:nvSpPr>
        <p:spPr>
          <a:xfrm>
            <a:off x="975650" y="1198125"/>
            <a:ext cx="7884000" cy="23052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a:t>Think back to the hearing tests you conducted. Based on your sketch of the ear and notes, explain why some people hear different frequency ranges.</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None/>
            </a:pPr>
            <a:r>
              <a:rPr lang="en"/>
              <a:t>Watch this short </a:t>
            </a:r>
            <a:r>
              <a:rPr lang="en" u="sng">
                <a:solidFill>
                  <a:schemeClr val="hlink"/>
                </a:solidFill>
                <a:hlinkClick r:id="rId3"/>
              </a:rPr>
              <a:t>Universe Unboxed: Kazoo Science!</a:t>
            </a:r>
            <a:r>
              <a:rPr lang="en"/>
              <a:t> episode of SciShow. Listen to Hank Green’s explanation. Add any new ideas you hear to your own explanation.  </a:t>
            </a:r>
            <a:endParaRPr/>
          </a:p>
        </p:txBody>
      </p:sp>
      <p:sp>
        <p:nvSpPr>
          <p:cNvPr id="368" name="Google Shape;368;p53"/>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Hearing Explained</a:t>
            </a:r>
            <a:endParaRPr/>
          </a:p>
          <a:p>
            <a:pPr indent="0" lvl="0" marL="0" rtl="0" algn="ctr">
              <a:spcBef>
                <a:spcPts val="0"/>
              </a:spcBef>
              <a:spcAft>
                <a:spcPts val="0"/>
              </a:spcAft>
              <a:buNone/>
            </a:pPr>
            <a:r>
              <a:t/>
            </a:r>
            <a:endParaRPr/>
          </a:p>
        </p:txBody>
      </p:sp>
      <p:pic>
        <p:nvPicPr>
          <p:cNvPr descr="Check out http://universeunboxed.com to find the entire range of Universe Unboxed science kits by SciShow!" id="369" name="Google Shape;369;p53" title="Universe Unboxed: Kazoo Science!">
            <a:hlinkClick r:id="rId4"/>
          </p:cNvPr>
          <p:cNvPicPr preferRelativeResize="0"/>
          <p:nvPr/>
        </p:nvPicPr>
        <p:blipFill>
          <a:blip r:embed="rId5">
            <a:alphaModFix/>
          </a:blip>
          <a:stretch>
            <a:fillRect/>
          </a:stretch>
        </p:blipFill>
        <p:spPr>
          <a:xfrm>
            <a:off x="3215763" y="3351225"/>
            <a:ext cx="2712475" cy="15257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4"/>
          <p:cNvSpPr txBox="1"/>
          <p:nvPr>
            <p:ph idx="1" type="subTitle"/>
          </p:nvPr>
        </p:nvSpPr>
        <p:spPr>
          <a:xfrm>
            <a:off x="311100" y="571502"/>
            <a:ext cx="8521800" cy="740700"/>
          </a:xfrm>
          <a:prstGeom prst="rect">
            <a:avLst/>
          </a:prstGeom>
          <a:noFill/>
          <a:ln>
            <a:noFill/>
          </a:ln>
        </p:spPr>
        <p:txBody>
          <a:bodyPr anchorCtr="0" anchor="t" bIns="91425" lIns="91425" spcFirstLastPara="1" rIns="91425" wrap="square" tIns="91425">
            <a:noAutofit/>
          </a:bodyPr>
          <a:lstStyle/>
          <a:p>
            <a:pPr indent="0" lvl="0" marL="0" marR="0" rtl="0" algn="ctr">
              <a:lnSpc>
                <a:spcPct val="150000"/>
              </a:lnSpc>
              <a:spcBef>
                <a:spcPts val="0"/>
              </a:spcBef>
              <a:spcAft>
                <a:spcPts val="0"/>
              </a:spcAft>
              <a:buClr>
                <a:schemeClr val="dk1"/>
              </a:buClr>
              <a:buSzPts val="1100"/>
              <a:buFont typeface="Arial"/>
              <a:buNone/>
            </a:pPr>
            <a:r>
              <a:rPr b="1" lang="en" sz="3600">
                <a:solidFill>
                  <a:schemeClr val="lt1"/>
                </a:solidFill>
                <a:latin typeface="Calibri"/>
                <a:ea typeface="Calibri"/>
                <a:cs typeface="Calibri"/>
                <a:sym typeface="Calibri"/>
              </a:rPr>
              <a:t>Curiosity Check-in</a:t>
            </a:r>
            <a:endParaRPr b="1" sz="3600">
              <a:solidFill>
                <a:schemeClr val="lt1"/>
              </a:solidFill>
              <a:latin typeface="Calibri"/>
              <a:ea typeface="Calibri"/>
              <a:cs typeface="Calibri"/>
              <a:sym typeface="Calibri"/>
            </a:endParaRPr>
          </a:p>
        </p:txBody>
      </p:sp>
      <p:sp>
        <p:nvSpPr>
          <p:cNvPr id="375" name="Google Shape;375;p54"/>
          <p:cNvSpPr txBox="1"/>
          <p:nvPr/>
        </p:nvSpPr>
        <p:spPr>
          <a:xfrm>
            <a:off x="539750" y="1583825"/>
            <a:ext cx="8075100" cy="167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2200">
                <a:solidFill>
                  <a:schemeClr val="lt1"/>
                </a:solidFill>
                <a:latin typeface="Calibri"/>
                <a:ea typeface="Calibri"/>
                <a:cs typeface="Calibri"/>
                <a:sym typeface="Calibri"/>
              </a:rPr>
              <a:t>How did you feel when you were listening to different frequencies of sound? Were there high level or low level frequency sounds that irritated your sense of hearing?  What frequency level of sounds did you find the most pleasant? What did these sounds remind you of?</a:t>
            </a:r>
            <a:r>
              <a:rPr i="1" lang="en" sz="2200">
                <a:solidFill>
                  <a:schemeClr val="lt1"/>
                </a:solidFill>
                <a:latin typeface="Calibri"/>
                <a:ea typeface="Calibri"/>
                <a:cs typeface="Calibri"/>
                <a:sym typeface="Calibri"/>
              </a:rPr>
              <a:t> </a:t>
            </a:r>
            <a:endParaRPr i="1" sz="2200">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5"/>
          <p:cNvSpPr txBox="1"/>
          <p:nvPr>
            <p:ph idx="2" type="body"/>
          </p:nvPr>
        </p:nvSpPr>
        <p:spPr>
          <a:xfrm>
            <a:off x="975650" y="1419587"/>
            <a:ext cx="2170500" cy="4410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How do musicians create arrangements?</a:t>
            </a:r>
            <a:endParaRPr/>
          </a:p>
        </p:txBody>
      </p:sp>
      <p:sp>
        <p:nvSpPr>
          <p:cNvPr id="381" name="Google Shape;381;p55"/>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7: Create Your Own Arrangement</a:t>
            </a:r>
            <a:endParaRPr/>
          </a:p>
          <a:p>
            <a:pPr indent="0" lvl="0" marL="0" rtl="0" algn="ctr">
              <a:spcBef>
                <a:spcPts val="0"/>
              </a:spcBef>
              <a:spcAft>
                <a:spcPts val="0"/>
              </a:spcAft>
              <a:buNone/>
            </a:pPr>
            <a:r>
              <a:t/>
            </a:r>
            <a:endParaRPr/>
          </a:p>
        </p:txBody>
      </p:sp>
      <p:pic>
        <p:nvPicPr>
          <p:cNvPr id="382" name="Google Shape;382;p55" title="np_Back view of young man creating music on computer_0yGRn4_free.jpg"/>
          <p:cNvPicPr preferRelativeResize="0"/>
          <p:nvPr/>
        </p:nvPicPr>
        <p:blipFill>
          <a:blip r:embed="rId3">
            <a:alphaModFix/>
          </a:blip>
          <a:stretch>
            <a:fillRect/>
          </a:stretch>
        </p:blipFill>
        <p:spPr>
          <a:xfrm>
            <a:off x="3887350" y="1419575"/>
            <a:ext cx="4972312" cy="3311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0"/>
          <p:cNvSpPr txBox="1"/>
          <p:nvPr>
            <p:ph idx="1" type="body"/>
          </p:nvPr>
        </p:nvSpPr>
        <p:spPr>
          <a:xfrm>
            <a:off x="975600" y="1291150"/>
            <a:ext cx="7884000" cy="1708500"/>
          </a:xfrm>
          <a:prstGeom prst="rect">
            <a:avLst/>
          </a:prstGeom>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lang="en"/>
              <a:t>What do you </a:t>
            </a:r>
            <a:r>
              <a:rPr b="1" lang="en"/>
              <a:t>think </a:t>
            </a:r>
            <a:r>
              <a:rPr lang="en"/>
              <a:t>you know about sound?</a:t>
            </a:r>
            <a:endParaRPr/>
          </a:p>
          <a:p>
            <a:pPr indent="0" lvl="0" marL="0" rtl="0" algn="l">
              <a:lnSpc>
                <a:spcPct val="115000"/>
              </a:lnSpc>
              <a:spcBef>
                <a:spcPts val="0"/>
              </a:spcBef>
              <a:spcAft>
                <a:spcPts val="0"/>
              </a:spcAft>
              <a:buClr>
                <a:schemeClr val="dk1"/>
              </a:buClr>
              <a:buSzPts val="1100"/>
              <a:buFont typeface="Arial"/>
              <a:buNone/>
            </a:pPr>
            <a:r>
              <a:rPr lang="en"/>
              <a:t>What questions or </a:t>
            </a:r>
            <a:r>
              <a:rPr b="1" lang="en"/>
              <a:t>puzzles</a:t>
            </a:r>
            <a:r>
              <a:rPr lang="en"/>
              <a:t> do you have about sound?</a:t>
            </a:r>
            <a:endParaRPr/>
          </a:p>
          <a:p>
            <a:pPr indent="0" lvl="0" marL="0" rtl="0" algn="l">
              <a:lnSpc>
                <a:spcPct val="115000"/>
              </a:lnSpc>
              <a:spcBef>
                <a:spcPts val="0"/>
              </a:spcBef>
              <a:spcAft>
                <a:spcPts val="0"/>
              </a:spcAft>
              <a:buClr>
                <a:schemeClr val="dk1"/>
              </a:buClr>
              <a:buSzPts val="1100"/>
              <a:buFont typeface="Arial"/>
              <a:buNone/>
            </a:pPr>
            <a:r>
              <a:rPr lang="en"/>
              <a:t>How might you </a:t>
            </a:r>
            <a:r>
              <a:rPr b="1" lang="en"/>
              <a:t>explore</a:t>
            </a:r>
            <a:r>
              <a:rPr lang="en"/>
              <a:t> your puzzles about sound?</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i="1" lang="en"/>
              <a:t>Puzzles are things you are wondering about.</a:t>
            </a:r>
            <a:endParaRPr i="1"/>
          </a:p>
        </p:txBody>
      </p:sp>
      <p:sp>
        <p:nvSpPr>
          <p:cNvPr id="157" name="Google Shape;157;p20"/>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Think, Puzzle, Explore</a:t>
            </a:r>
            <a:endParaRPr/>
          </a:p>
        </p:txBody>
      </p:sp>
      <p:pic>
        <p:nvPicPr>
          <p:cNvPr id="158" name="Google Shape;158;p20" title="noun-puzzle-pieces-962525.png"/>
          <p:cNvPicPr preferRelativeResize="0"/>
          <p:nvPr/>
        </p:nvPicPr>
        <p:blipFill>
          <a:blip r:embed="rId3">
            <a:alphaModFix/>
          </a:blip>
          <a:stretch>
            <a:fillRect/>
          </a:stretch>
        </p:blipFill>
        <p:spPr>
          <a:xfrm>
            <a:off x="6804000" y="2812475"/>
            <a:ext cx="1839051" cy="183905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56"/>
          <p:cNvSpPr txBox="1"/>
          <p:nvPr>
            <p:ph idx="1" type="body"/>
          </p:nvPr>
        </p:nvSpPr>
        <p:spPr>
          <a:xfrm>
            <a:off x="975650" y="1186025"/>
            <a:ext cx="7884000" cy="3425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a:t>It’s time to sing or play a melody.  We are going to learn part of the melody line from a piece of music called “Ode to Joy” by Ludwig van Beethoven.</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Explore </a:t>
            </a:r>
            <a:r>
              <a:rPr lang="en" u="sng">
                <a:solidFill>
                  <a:schemeClr val="hlink"/>
                </a:solidFill>
                <a:hlinkClick r:id="rId3"/>
              </a:rPr>
              <a:t>this recording</a:t>
            </a:r>
            <a:r>
              <a:rPr lang="en"/>
              <a:t> of “Ode to Joy” and record what you notice about the elements of music in the piece. </a:t>
            </a:r>
            <a:endParaRPr/>
          </a:p>
          <a:p>
            <a:pPr indent="-347663" lvl="0" marL="457200" rtl="0" algn="l">
              <a:lnSpc>
                <a:spcPct val="115000"/>
              </a:lnSpc>
              <a:spcBef>
                <a:spcPts val="0"/>
              </a:spcBef>
              <a:spcAft>
                <a:spcPts val="0"/>
              </a:spcAft>
              <a:buSzPts val="1875"/>
              <a:buChar char="●"/>
            </a:pPr>
            <a:r>
              <a:rPr lang="en"/>
              <a:t>Please describe the dynamics, pitch, rhythm, tempo, and timbre. (Refer back to the definitions in your notebook if you need a refresher on the elements of music.)</a:t>
            </a:r>
            <a:endParaRPr/>
          </a:p>
          <a:p>
            <a:pPr indent="-347663" lvl="0" marL="457200" rtl="0" algn="l">
              <a:lnSpc>
                <a:spcPct val="115000"/>
              </a:lnSpc>
              <a:spcBef>
                <a:spcPts val="0"/>
              </a:spcBef>
              <a:spcAft>
                <a:spcPts val="0"/>
              </a:spcAft>
              <a:buSzPts val="1875"/>
              <a:buChar char="●"/>
            </a:pPr>
            <a:r>
              <a:rPr lang="en"/>
              <a:t>Does this music express an idea or an emotion?</a:t>
            </a:r>
            <a:endParaRPr/>
          </a:p>
          <a:p>
            <a:pPr indent="-347663" lvl="0" marL="457200" rtl="0" algn="l">
              <a:lnSpc>
                <a:spcPct val="115000"/>
              </a:lnSpc>
              <a:spcBef>
                <a:spcPts val="0"/>
              </a:spcBef>
              <a:spcAft>
                <a:spcPts val="0"/>
              </a:spcAft>
              <a:buSzPts val="1875"/>
              <a:buChar char="●"/>
            </a:pPr>
            <a:r>
              <a:rPr lang="en"/>
              <a:t>How would you describe the idea or emotion? </a:t>
            </a:r>
            <a:endParaRPr/>
          </a:p>
        </p:txBody>
      </p:sp>
      <p:sp>
        <p:nvSpPr>
          <p:cNvPr id="388" name="Google Shape;388;p56"/>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Explore “Ode to Joy”</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7"/>
          <p:cNvSpPr txBox="1"/>
          <p:nvPr>
            <p:ph idx="1" type="body"/>
          </p:nvPr>
        </p:nvSpPr>
        <p:spPr>
          <a:xfrm>
            <a:off x="975650" y="1526800"/>
            <a:ext cx="78840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a:t>Explore </a:t>
            </a:r>
            <a:r>
              <a:rPr lang="en" u="sng">
                <a:solidFill>
                  <a:schemeClr val="hlink"/>
                </a:solidFill>
                <a:hlinkClick r:id="rId3"/>
              </a:rPr>
              <a:t>this recording</a:t>
            </a:r>
            <a:r>
              <a:rPr lang="en"/>
              <a:t> of “Ode to Joy” and record what you notice about the elements of music in the piece.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Discuss with a partner. What is different between this arrangement and the first one you heard?</a:t>
            </a:r>
            <a:endParaRPr/>
          </a:p>
        </p:txBody>
      </p:sp>
      <p:sp>
        <p:nvSpPr>
          <p:cNvPr id="394" name="Google Shape;394;p57"/>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Comparing Arrangements</a:t>
            </a:r>
            <a:endParaRPr/>
          </a:p>
          <a:p>
            <a:pPr indent="0" lvl="0" marL="0" rtl="0" algn="ctr">
              <a:spcBef>
                <a:spcPts val="0"/>
              </a:spcBef>
              <a:spcAft>
                <a:spcPts val="0"/>
              </a:spcAft>
              <a:buNone/>
            </a:pPr>
            <a:r>
              <a:t/>
            </a:r>
            <a:endParaRPr/>
          </a:p>
        </p:txBody>
      </p:sp>
      <p:pic>
        <p:nvPicPr>
          <p:cNvPr id="395" name="Google Shape;395;p57" title="noun-compare-8211244.png"/>
          <p:cNvPicPr preferRelativeResize="0"/>
          <p:nvPr/>
        </p:nvPicPr>
        <p:blipFill>
          <a:blip r:embed="rId4">
            <a:alphaModFix/>
          </a:blip>
          <a:stretch>
            <a:fillRect/>
          </a:stretch>
        </p:blipFill>
        <p:spPr>
          <a:xfrm>
            <a:off x="7083850" y="3175975"/>
            <a:ext cx="1697850" cy="16978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8"/>
          <p:cNvSpPr txBox="1"/>
          <p:nvPr>
            <p:ph idx="1" type="body"/>
          </p:nvPr>
        </p:nvSpPr>
        <p:spPr>
          <a:xfrm>
            <a:off x="975600" y="949974"/>
            <a:ext cx="7884000" cy="1776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a:t>Explore either one or both of these videos showing a </a:t>
            </a:r>
            <a:r>
              <a:rPr lang="en" u="sng">
                <a:solidFill>
                  <a:schemeClr val="hlink"/>
                </a:solidFill>
                <a:hlinkClick r:id="rId3"/>
              </a:rPr>
              <a:t>piano and kazoo duet</a:t>
            </a:r>
            <a:r>
              <a:rPr lang="en"/>
              <a:t> or a </a:t>
            </a:r>
            <a:r>
              <a:rPr lang="en" u="sng">
                <a:solidFill>
                  <a:schemeClr val="hlink"/>
                </a:solidFill>
                <a:hlinkClick r:id="rId4"/>
              </a:rPr>
              <a:t>guitar and kazoo duet</a:t>
            </a:r>
            <a:r>
              <a:rPr lang="en"/>
              <a:t> of “Ode to Joy”. Feel free to join in with your own kazoo.</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How does hearing “Ode to Joy” on a simple instrument, the kazoo, compare to the more complex arrangements you listened to previously?</a:t>
            </a:r>
            <a:endParaRPr/>
          </a:p>
        </p:txBody>
      </p:sp>
      <p:sp>
        <p:nvSpPr>
          <p:cNvPr id="401" name="Google Shape;401;p58"/>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More “Ode to Joy”</a:t>
            </a:r>
            <a:endParaRPr/>
          </a:p>
          <a:p>
            <a:pPr indent="0" lvl="0" marL="0" rtl="0" algn="ctr">
              <a:spcBef>
                <a:spcPts val="0"/>
              </a:spcBef>
              <a:spcAft>
                <a:spcPts val="0"/>
              </a:spcAft>
              <a:buNone/>
            </a:pPr>
            <a:r>
              <a:t/>
            </a:r>
            <a:endParaRPr/>
          </a:p>
        </p:txBody>
      </p:sp>
      <p:pic>
        <p:nvPicPr>
          <p:cNvPr descr="A student from Emmanuel College, University of Cambridge, performs Beethoven's Ode to Joy from his 9th Symphony, Opus 125." id="402" name="Google Shape;402;p58" title="Kazoo Solo - The Ode to Joy by Beethoven">
            <a:hlinkClick r:id="rId5"/>
          </p:cNvPr>
          <p:cNvPicPr preferRelativeResize="0"/>
          <p:nvPr/>
        </p:nvPicPr>
        <p:blipFill>
          <a:blip r:embed="rId6">
            <a:alphaModFix/>
          </a:blip>
          <a:stretch>
            <a:fillRect/>
          </a:stretch>
        </p:blipFill>
        <p:spPr>
          <a:xfrm>
            <a:off x="1347375" y="3077579"/>
            <a:ext cx="2965100" cy="1667900"/>
          </a:xfrm>
          <a:prstGeom prst="rect">
            <a:avLst/>
          </a:prstGeom>
          <a:noFill/>
          <a:ln>
            <a:noFill/>
          </a:ln>
        </p:spPr>
      </p:pic>
      <p:pic>
        <p:nvPicPr>
          <p:cNvPr descr="Ode to Joy by Beethoven with guitar and kazoo" id="403" name="Google Shape;403;p58" title="Ode to Joy - Guitar + kazoo">
            <a:hlinkClick r:id="rId7"/>
          </p:cNvPr>
          <p:cNvPicPr preferRelativeResize="0"/>
          <p:nvPr/>
        </p:nvPicPr>
        <p:blipFill>
          <a:blip r:embed="rId8">
            <a:alphaModFix/>
          </a:blip>
          <a:stretch>
            <a:fillRect/>
          </a:stretch>
        </p:blipFill>
        <p:spPr>
          <a:xfrm>
            <a:off x="4772873" y="3117629"/>
            <a:ext cx="2965162" cy="16679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59"/>
          <p:cNvSpPr txBox="1"/>
          <p:nvPr>
            <p:ph idx="1" type="body"/>
          </p:nvPr>
        </p:nvSpPr>
        <p:spPr>
          <a:xfrm>
            <a:off x="975650" y="1157750"/>
            <a:ext cx="7821600" cy="3795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sz="1800"/>
              <a:t>Now that you’ve learned to sing or play the melody line for “Ode to Joy” it is time for you to create your own arrangement for the piece of music.</a:t>
            </a:r>
            <a:endParaRPr sz="1800"/>
          </a:p>
          <a:p>
            <a:pPr indent="0" lvl="0" marL="0" rtl="0" algn="l">
              <a:lnSpc>
                <a:spcPct val="115000"/>
              </a:lnSpc>
              <a:spcBef>
                <a:spcPts val="1000"/>
              </a:spcBef>
              <a:spcAft>
                <a:spcPts val="0"/>
              </a:spcAft>
              <a:buNone/>
            </a:pPr>
            <a:r>
              <a:rPr lang="en" sz="1800"/>
              <a:t>Let’s start with adding </a:t>
            </a:r>
            <a:r>
              <a:rPr b="1" lang="en" sz="1800"/>
              <a:t>dynamics</a:t>
            </a:r>
            <a:r>
              <a:rPr lang="en" sz="1800"/>
              <a:t> to the piece. Experiment with different dynamic levels. Once you have something you like, write the dynamic levels in the piece of music. </a:t>
            </a:r>
            <a:endParaRPr sz="1800"/>
          </a:p>
          <a:p>
            <a:pPr indent="0" lvl="0" marL="0" rtl="0" algn="l">
              <a:lnSpc>
                <a:spcPct val="115000"/>
              </a:lnSpc>
              <a:spcBef>
                <a:spcPts val="0"/>
              </a:spcBef>
              <a:spcAft>
                <a:spcPts val="0"/>
              </a:spcAft>
              <a:buNone/>
            </a:pPr>
            <a:r>
              <a:rPr lang="en" sz="1800"/>
              <a:t>You can use your own symbols or you can use these traditional symbols:</a:t>
            </a:r>
            <a:endParaRPr sz="1800"/>
          </a:p>
          <a:p>
            <a:pPr indent="-304800" lvl="0" marL="457200" rtl="0" algn="l">
              <a:lnSpc>
                <a:spcPct val="115000"/>
              </a:lnSpc>
              <a:spcBef>
                <a:spcPts val="0"/>
              </a:spcBef>
              <a:spcAft>
                <a:spcPts val="0"/>
              </a:spcAft>
              <a:buSzPts val="1200"/>
              <a:buChar char="●"/>
            </a:pPr>
            <a:r>
              <a:rPr lang="en" sz="1200"/>
              <a:t>Very soft = pianissimo = pp  </a:t>
            </a:r>
            <a:endParaRPr sz="1200"/>
          </a:p>
          <a:p>
            <a:pPr indent="-304800" lvl="0" marL="457200" rtl="0" algn="l">
              <a:lnSpc>
                <a:spcPct val="115000"/>
              </a:lnSpc>
              <a:spcBef>
                <a:spcPts val="0"/>
              </a:spcBef>
              <a:spcAft>
                <a:spcPts val="0"/>
              </a:spcAft>
              <a:buSzPts val="1200"/>
              <a:buChar char="●"/>
            </a:pPr>
            <a:r>
              <a:rPr lang="en" sz="1200"/>
              <a:t>Soft = piano = p</a:t>
            </a:r>
            <a:endParaRPr sz="1200"/>
          </a:p>
          <a:p>
            <a:pPr indent="-304800" lvl="0" marL="457200" rtl="0" algn="l">
              <a:lnSpc>
                <a:spcPct val="115000"/>
              </a:lnSpc>
              <a:spcBef>
                <a:spcPts val="0"/>
              </a:spcBef>
              <a:spcAft>
                <a:spcPts val="0"/>
              </a:spcAft>
              <a:buSzPts val="1200"/>
              <a:buChar char="●"/>
            </a:pPr>
            <a:r>
              <a:rPr lang="en" sz="1200"/>
              <a:t>Medium soft = mezzo piano = mp</a:t>
            </a:r>
            <a:endParaRPr sz="1200"/>
          </a:p>
          <a:p>
            <a:pPr indent="-304800" lvl="0" marL="457200" rtl="0" algn="l">
              <a:lnSpc>
                <a:spcPct val="115000"/>
              </a:lnSpc>
              <a:spcBef>
                <a:spcPts val="0"/>
              </a:spcBef>
              <a:spcAft>
                <a:spcPts val="0"/>
              </a:spcAft>
              <a:buSzPts val="1200"/>
              <a:buChar char="●"/>
            </a:pPr>
            <a:r>
              <a:rPr lang="en" sz="1200"/>
              <a:t>Medium loud = mezzo forte = mf</a:t>
            </a:r>
            <a:endParaRPr sz="1200"/>
          </a:p>
          <a:p>
            <a:pPr indent="-304800" lvl="0" marL="457200" rtl="0" algn="l">
              <a:lnSpc>
                <a:spcPct val="115000"/>
              </a:lnSpc>
              <a:spcBef>
                <a:spcPts val="0"/>
              </a:spcBef>
              <a:spcAft>
                <a:spcPts val="0"/>
              </a:spcAft>
              <a:buSzPts val="1200"/>
              <a:buChar char="●"/>
            </a:pPr>
            <a:r>
              <a:rPr lang="en" sz="1200"/>
              <a:t>Loud = forte = f</a:t>
            </a:r>
            <a:endParaRPr sz="1200"/>
          </a:p>
          <a:p>
            <a:pPr indent="-304800" lvl="0" marL="457200" rtl="0" algn="l">
              <a:lnSpc>
                <a:spcPct val="115000"/>
              </a:lnSpc>
              <a:spcBef>
                <a:spcPts val="0"/>
              </a:spcBef>
              <a:spcAft>
                <a:spcPts val="0"/>
              </a:spcAft>
              <a:buSzPts val="1200"/>
              <a:buChar char="●"/>
            </a:pPr>
            <a:r>
              <a:rPr lang="en" sz="1200"/>
              <a:t>Very loud = fortissimo = ff</a:t>
            </a:r>
            <a:endParaRPr sz="1200"/>
          </a:p>
          <a:p>
            <a:pPr indent="-304800" lvl="0" marL="457200" rtl="0" algn="l">
              <a:lnSpc>
                <a:spcPct val="115000"/>
              </a:lnSpc>
              <a:spcBef>
                <a:spcPts val="0"/>
              </a:spcBef>
              <a:spcAft>
                <a:spcPts val="0"/>
              </a:spcAft>
              <a:buSzPts val="1200"/>
              <a:buChar char="●"/>
            </a:pPr>
            <a:r>
              <a:rPr lang="en" sz="1200"/>
              <a:t>Gradually increase the volume = crescendo = cresc.</a:t>
            </a:r>
            <a:endParaRPr sz="1200"/>
          </a:p>
          <a:p>
            <a:pPr indent="-304800" lvl="0" marL="457200" rtl="0" algn="l">
              <a:lnSpc>
                <a:spcPct val="115000"/>
              </a:lnSpc>
              <a:spcBef>
                <a:spcPts val="0"/>
              </a:spcBef>
              <a:spcAft>
                <a:spcPts val="0"/>
              </a:spcAft>
              <a:buSzPts val="1200"/>
              <a:buChar char="●"/>
            </a:pPr>
            <a:r>
              <a:rPr lang="en" sz="1200"/>
              <a:t>Gradually decrease the volume = decrescendo = decresc.</a:t>
            </a:r>
            <a:endParaRPr sz="1200"/>
          </a:p>
        </p:txBody>
      </p:sp>
      <p:sp>
        <p:nvSpPr>
          <p:cNvPr id="409" name="Google Shape;409;p59"/>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Dynamics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60"/>
          <p:cNvSpPr txBox="1"/>
          <p:nvPr>
            <p:ph idx="1" type="body"/>
          </p:nvPr>
        </p:nvSpPr>
        <p:spPr>
          <a:xfrm>
            <a:off x="975650" y="1195725"/>
            <a:ext cx="7884000" cy="3855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Next, let’s experiment with the </a:t>
            </a:r>
            <a:r>
              <a:rPr b="1" lang="en"/>
              <a:t>tempo</a:t>
            </a:r>
            <a:r>
              <a:rPr lang="en"/>
              <a:t>. </a:t>
            </a:r>
            <a:endParaRPr/>
          </a:p>
          <a:p>
            <a:pPr indent="0" lvl="0" marL="0" rtl="0" algn="l">
              <a:lnSpc>
                <a:spcPct val="115000"/>
              </a:lnSpc>
              <a:spcBef>
                <a:spcPts val="1000"/>
              </a:spcBef>
              <a:spcAft>
                <a:spcPts val="0"/>
              </a:spcAft>
              <a:buClr>
                <a:schemeClr val="dk1"/>
              </a:buClr>
              <a:buSzPts val="1100"/>
              <a:buFont typeface="Arial"/>
              <a:buNone/>
            </a:pPr>
            <a:r>
              <a:rPr lang="en"/>
              <a:t>Try playing the piece at different speeds: slow (Andante), medium (Moderato), fast (Allegro). What happens if you slow down (ritardando) or speed up (accelerando) during the piece? </a:t>
            </a:r>
            <a:endParaRPr/>
          </a:p>
          <a:p>
            <a:pPr indent="0" lvl="0" marL="0" rtl="0" algn="l">
              <a:lnSpc>
                <a:spcPct val="115000"/>
              </a:lnSpc>
              <a:spcBef>
                <a:spcPts val="1000"/>
              </a:spcBef>
              <a:spcAft>
                <a:spcPts val="0"/>
              </a:spcAft>
              <a:buClr>
                <a:schemeClr val="dk1"/>
              </a:buClr>
              <a:buSzPts val="1100"/>
              <a:buFont typeface="Arial"/>
              <a:buNone/>
            </a:pPr>
            <a:r>
              <a:rPr lang="en"/>
              <a:t>Once you have something you like, write the tempo markings in the piece of music. You can use your own symbols or you can use the following traditional symbols:</a:t>
            </a:r>
            <a:endParaRPr/>
          </a:p>
          <a:p>
            <a:pPr indent="-317500" lvl="0" marL="457200" rtl="0" algn="l">
              <a:lnSpc>
                <a:spcPct val="115000"/>
              </a:lnSpc>
              <a:spcBef>
                <a:spcPts val="0"/>
              </a:spcBef>
              <a:spcAft>
                <a:spcPts val="0"/>
              </a:spcAft>
              <a:buSzPts val="1400"/>
              <a:buChar char="●"/>
            </a:pPr>
            <a:r>
              <a:rPr lang="en" sz="1400"/>
              <a:t>Slow = Andante</a:t>
            </a:r>
            <a:endParaRPr sz="1400"/>
          </a:p>
          <a:p>
            <a:pPr indent="-317500" lvl="0" marL="457200" rtl="0" algn="l">
              <a:lnSpc>
                <a:spcPct val="115000"/>
              </a:lnSpc>
              <a:spcBef>
                <a:spcPts val="0"/>
              </a:spcBef>
              <a:spcAft>
                <a:spcPts val="0"/>
              </a:spcAft>
              <a:buSzPts val="1400"/>
              <a:buChar char="●"/>
            </a:pPr>
            <a:r>
              <a:rPr lang="en" sz="1400"/>
              <a:t>Medium = Moderato</a:t>
            </a:r>
            <a:endParaRPr sz="1400"/>
          </a:p>
          <a:p>
            <a:pPr indent="-317500" lvl="0" marL="457200" rtl="0" algn="l">
              <a:lnSpc>
                <a:spcPct val="115000"/>
              </a:lnSpc>
              <a:spcBef>
                <a:spcPts val="0"/>
              </a:spcBef>
              <a:spcAft>
                <a:spcPts val="0"/>
              </a:spcAft>
              <a:buSzPts val="1400"/>
              <a:buChar char="●"/>
            </a:pPr>
            <a:r>
              <a:rPr lang="en" sz="1400"/>
              <a:t>Fast = Allegro</a:t>
            </a:r>
            <a:endParaRPr sz="1400"/>
          </a:p>
          <a:p>
            <a:pPr indent="-317500" lvl="0" marL="457200" rtl="0" algn="l">
              <a:lnSpc>
                <a:spcPct val="115000"/>
              </a:lnSpc>
              <a:spcBef>
                <a:spcPts val="0"/>
              </a:spcBef>
              <a:spcAft>
                <a:spcPts val="0"/>
              </a:spcAft>
              <a:buSzPts val="1400"/>
              <a:buChar char="●"/>
            </a:pPr>
            <a:r>
              <a:rPr lang="en" sz="1400"/>
              <a:t>Gradually slowing down = ritardando = rit.</a:t>
            </a:r>
            <a:endParaRPr sz="1400"/>
          </a:p>
          <a:p>
            <a:pPr indent="-317500" lvl="0" marL="457200" rtl="0" algn="l">
              <a:lnSpc>
                <a:spcPct val="115000"/>
              </a:lnSpc>
              <a:spcBef>
                <a:spcPts val="0"/>
              </a:spcBef>
              <a:spcAft>
                <a:spcPts val="0"/>
              </a:spcAft>
              <a:buSzPts val="1400"/>
              <a:buChar char="●"/>
            </a:pPr>
            <a:r>
              <a:rPr lang="en" sz="1400"/>
              <a:t>Gradually getting faster = accelerando = accel. </a:t>
            </a:r>
            <a:endParaRPr sz="1400"/>
          </a:p>
        </p:txBody>
      </p:sp>
      <p:sp>
        <p:nvSpPr>
          <p:cNvPr id="415" name="Google Shape;415;p60"/>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Tempo</a:t>
            </a:r>
            <a:endParaRPr/>
          </a:p>
          <a:p>
            <a:pPr indent="0" lvl="0" marL="0" rtl="0" algn="ctr">
              <a:spcBef>
                <a:spcPts val="0"/>
              </a:spcBef>
              <a:spcAft>
                <a:spcPts val="0"/>
              </a:spcAft>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61"/>
          <p:cNvSpPr txBox="1"/>
          <p:nvPr>
            <p:ph idx="1" type="body"/>
          </p:nvPr>
        </p:nvSpPr>
        <p:spPr>
          <a:xfrm>
            <a:off x="975650" y="1526800"/>
            <a:ext cx="7884000" cy="3165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a:t>An example of how to write a </a:t>
            </a:r>
            <a:r>
              <a:rPr b="1" lang="en"/>
              <a:t>tempo</a:t>
            </a:r>
            <a:r>
              <a:rPr lang="en"/>
              <a:t> marking and dynamics: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ctr">
              <a:spcBef>
                <a:spcPts val="0"/>
              </a:spcBef>
              <a:spcAft>
                <a:spcPts val="0"/>
              </a:spcAft>
              <a:buClr>
                <a:schemeClr val="dk1"/>
              </a:buClr>
              <a:buSzPts val="1100"/>
              <a:buFont typeface="Arial"/>
              <a:buNone/>
            </a:pPr>
            <a:r>
              <a:rPr lang="en" sz="1375"/>
              <a:t>(Source: pixabay.com)</a:t>
            </a:r>
            <a:endParaRPr sz="1375"/>
          </a:p>
          <a:p>
            <a:pPr indent="0" lvl="0" marL="0" rtl="0" algn="l">
              <a:spcBef>
                <a:spcPts val="0"/>
              </a:spcBef>
              <a:spcAft>
                <a:spcPts val="0"/>
              </a:spcAft>
              <a:buNone/>
            </a:pPr>
            <a:r>
              <a:t/>
            </a:r>
            <a:endParaRPr/>
          </a:p>
        </p:txBody>
      </p:sp>
      <p:sp>
        <p:nvSpPr>
          <p:cNvPr id="421" name="Google Shape;421;p61"/>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Sample </a:t>
            </a:r>
            <a:endParaRPr/>
          </a:p>
          <a:p>
            <a:pPr indent="0" lvl="0" marL="0" rtl="0" algn="ctr">
              <a:spcBef>
                <a:spcPts val="0"/>
              </a:spcBef>
              <a:spcAft>
                <a:spcPts val="0"/>
              </a:spcAft>
              <a:buNone/>
            </a:pPr>
            <a:r>
              <a:t/>
            </a:r>
            <a:endParaRPr/>
          </a:p>
        </p:txBody>
      </p:sp>
      <p:pic>
        <p:nvPicPr>
          <p:cNvPr descr="sheet music with tempo and dynamic markings" id="422" name="Google Shape;422;p61" title="sheet music with tempo and dynamic markings"/>
          <p:cNvPicPr preferRelativeResize="0"/>
          <p:nvPr/>
        </p:nvPicPr>
        <p:blipFill>
          <a:blip r:embed="rId3">
            <a:alphaModFix/>
          </a:blip>
          <a:stretch>
            <a:fillRect/>
          </a:stretch>
        </p:blipFill>
        <p:spPr>
          <a:xfrm>
            <a:off x="2882825" y="1998233"/>
            <a:ext cx="3378350" cy="19499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2"/>
          <p:cNvSpPr txBox="1"/>
          <p:nvPr>
            <p:ph idx="1" type="body"/>
          </p:nvPr>
        </p:nvSpPr>
        <p:spPr>
          <a:xfrm>
            <a:off x="975650" y="1273050"/>
            <a:ext cx="7884000" cy="34392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Now, let’s experiment with </a:t>
            </a:r>
            <a:r>
              <a:rPr b="1" lang="en"/>
              <a:t>rhythms</a:t>
            </a:r>
            <a:r>
              <a:rPr lang="en"/>
              <a:t>. One great thing about improvisation is that there is no right or wrong way to improvise, unless you choose not to participate.</a:t>
            </a:r>
            <a:endParaRPr/>
          </a:p>
          <a:p>
            <a:pPr indent="0" lvl="0" marL="0" rtl="0" algn="l">
              <a:lnSpc>
                <a:spcPct val="115000"/>
              </a:lnSpc>
              <a:spcBef>
                <a:spcPts val="0"/>
              </a:spcBef>
              <a:spcAft>
                <a:spcPts val="0"/>
              </a:spcAft>
              <a:buNone/>
            </a:pPr>
            <a:r>
              <a:rPr lang="en"/>
              <a:t>Let’s return to our music for “Ode to Joy” and think about how you can change the rhythms in the piece. Experiment with different rhythms in the first four measures of the song. </a:t>
            </a:r>
            <a:endParaRPr/>
          </a:p>
          <a:p>
            <a:pPr indent="0" lvl="0" marL="0" rtl="0" algn="l">
              <a:lnSpc>
                <a:spcPct val="115000"/>
              </a:lnSpc>
              <a:spcBef>
                <a:spcPts val="0"/>
              </a:spcBef>
              <a:spcAft>
                <a:spcPts val="0"/>
              </a:spcAft>
              <a:buNone/>
            </a:pPr>
            <a:r>
              <a:rPr lang="en"/>
              <a:t>Once you have something you like, find a way to write it down. Then go ahead and experiment with different rhythms for the remaining 12 measures of the piece and write down your final rhythmic choices.</a:t>
            </a:r>
            <a:endParaRPr/>
          </a:p>
          <a:p>
            <a:pPr indent="0" lvl="0" marL="0" rtl="0" algn="l">
              <a:lnSpc>
                <a:spcPct val="115000"/>
              </a:lnSpc>
              <a:spcBef>
                <a:spcPts val="0"/>
              </a:spcBef>
              <a:spcAft>
                <a:spcPts val="0"/>
              </a:spcAft>
              <a:buNone/>
            </a:pPr>
            <a:r>
              <a:rPr lang="en"/>
              <a:t>use standard or iconic notation to write down their rhythms</a:t>
            </a:r>
            <a:endParaRPr/>
          </a:p>
        </p:txBody>
      </p:sp>
      <p:sp>
        <p:nvSpPr>
          <p:cNvPr id="428" name="Google Shape;428;p62"/>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Rhythms</a:t>
            </a:r>
            <a:endParaRPr/>
          </a:p>
          <a:p>
            <a:pPr indent="0" lvl="0" marL="0" rtl="0" algn="ctr">
              <a:spcBef>
                <a:spcPts val="0"/>
              </a:spcBef>
              <a:spcAft>
                <a:spcPts val="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3"/>
          <p:cNvSpPr txBox="1"/>
          <p:nvPr>
            <p:ph idx="1" type="body"/>
          </p:nvPr>
        </p:nvSpPr>
        <p:spPr>
          <a:xfrm>
            <a:off x="975650" y="1203350"/>
            <a:ext cx="7884000" cy="2299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100">
                <a:solidFill>
                  <a:srgbClr val="233A44"/>
                </a:solidFill>
              </a:rPr>
              <a:t>Now let’s think about how others experience “Ode to Joy”. Watch </a:t>
            </a:r>
            <a:r>
              <a:rPr lang="en" sz="2100" u="sng">
                <a:solidFill>
                  <a:srgbClr val="3D4594"/>
                </a:solidFill>
                <a:hlinkClick r:id="rId3">
                  <a:extLst>
                    <a:ext uri="{A12FA001-AC4F-418D-AE19-62706E023703}">
                      <ahyp:hlinkClr val="tx"/>
                    </a:ext>
                  </a:extLst>
                </a:hlinkClick>
              </a:rPr>
              <a:t>How deaf people experience Beethoven's Ninth Symphony | Music Documentary</a:t>
            </a:r>
            <a:r>
              <a:rPr lang="en" sz="2100">
                <a:solidFill>
                  <a:srgbClr val="233A44"/>
                </a:solidFill>
              </a:rPr>
              <a:t> to see how Paul Whittaker helps people with hearing loss “Feel the Music”. </a:t>
            </a:r>
            <a:endParaRPr sz="2100">
              <a:solidFill>
                <a:srgbClr val="233A44"/>
              </a:solidFill>
            </a:endParaRPr>
          </a:p>
          <a:p>
            <a:pPr indent="0" lvl="0" marL="0" rtl="0" algn="l">
              <a:spcBef>
                <a:spcPts val="1200"/>
              </a:spcBef>
              <a:spcAft>
                <a:spcPts val="0"/>
              </a:spcAft>
              <a:buNone/>
            </a:pPr>
            <a:r>
              <a:t/>
            </a:r>
            <a:endParaRPr/>
          </a:p>
        </p:txBody>
      </p:sp>
      <p:sp>
        <p:nvSpPr>
          <p:cNvPr id="434" name="Google Shape;434;p63"/>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Thinking About the Experiences of Others</a:t>
            </a:r>
            <a:endParaRPr/>
          </a:p>
          <a:p>
            <a:pPr indent="0" lvl="0" marL="0" rtl="0" algn="ctr">
              <a:spcBef>
                <a:spcPts val="0"/>
              </a:spcBef>
              <a:spcAft>
                <a:spcPts val="0"/>
              </a:spcAft>
              <a:buNone/>
            </a:pPr>
            <a:r>
              <a:t/>
            </a:r>
            <a:endParaRPr/>
          </a:p>
        </p:txBody>
      </p:sp>
      <p:pic>
        <p:nvPicPr>
          <p:cNvPr descr="Using Beethoven's Ninth symphony as an example, Paul Whittaker, a deaf musician from Great Britain, shows us how deaf people can feel music.&#10;&#10;Together with the Mahler Chamber Orchestra (MCO), Whittaker is organizing a &quot;Feel the Music&quot; workshop in Barcelona, which allows deaf children to &quot;listen&quot; to music as part of the orchestra. In the evening, they enjoy a performance of Beethoven's Ninth Symphony at the Palau de la Música Catalana.  &#10;&#10;Whittaker wants to encourage the children to feel the music and become active themselves. They learn that Ludwig van Beethoven (1770 – 1827) was also deaf at the end of his life and had to rely on his inner ear when he composed the Ninth Symphony. &#10;&#10;Beethoven's first symptoms of hearing loss appeared when he was around 28 years old. It forced him to end his career as a pianist and concentrate solely on composition. As his deafness progressed, Beethoven increasingly renounced to high notes. In his last works, when he was already completely deaf, he started using high tones more frequently again, since he could only rely on his inner ear. &#10;&#10;In the Ninth Symphony, which lasts 70 minutes, three instrumental movements lead up to the finale. In it, thunderclaps from the kettledrums and basses, banging effects, wild tempos and threatening melodies give way to harmonious sounds before, finally, the chorus and soloists present their stirring message.&#10;&#10;Paul Whittaker has worked with the Mahler Chamber Orchestra (MCO) since 2013. He designed the &quot;Feel the Music&quot; workshop for deaf children, which has been given in 13 countries already. &#10;&#10;Just like the children, Whittaker has been deaf from birth. Yet against all odds, he studied music and learned to play the piano. As a pianist and organist, Paul Whittaker graduated from Wadham College in Oxford, founded &quot;Music and the Deaf,&quot; a charity that helps deaf people learn to enjoy music, and worked on shows like &quot;Les Miserables,&quot; &quot;Cats,&quot; &quot;The Phantom of the Opera,&quot; &quot;West Side Story&quot; or &quot;My Fair Lady.&quot; &#10;&#10;Paul Whittaker has been awarded the OBE (Officer of the British Empire) in the field of music education by Queen Elizabeth II.&#10;&#10;#beethoven #9th #deafcommunity" id="435" name="Google Shape;435;p63" title="How deaf people experience Beethoven's Ninth Symphony | Music Documentary">
            <a:hlinkClick r:id="rId4"/>
          </p:cNvPr>
          <p:cNvPicPr preferRelativeResize="0"/>
          <p:nvPr/>
        </p:nvPicPr>
        <p:blipFill>
          <a:blip r:embed="rId5">
            <a:alphaModFix/>
          </a:blip>
          <a:stretch>
            <a:fillRect/>
          </a:stretch>
        </p:blipFill>
        <p:spPr>
          <a:xfrm>
            <a:off x="2591825" y="2745444"/>
            <a:ext cx="3960350" cy="22277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64"/>
          <p:cNvSpPr txBox="1"/>
          <p:nvPr>
            <p:ph idx="1" type="body"/>
          </p:nvPr>
        </p:nvSpPr>
        <p:spPr>
          <a:xfrm>
            <a:off x="975650" y="1190900"/>
            <a:ext cx="7884000" cy="3747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800">
                <a:solidFill>
                  <a:srgbClr val="233A44"/>
                </a:solidFill>
              </a:rPr>
              <a:t>After watching the video, discuss the following questions with a partner:</a:t>
            </a:r>
            <a:endParaRPr sz="1800">
              <a:solidFill>
                <a:srgbClr val="233A44"/>
              </a:solidFill>
            </a:endParaRPr>
          </a:p>
          <a:p>
            <a:pPr indent="-317500" lvl="0" marL="457200" rtl="0" algn="l">
              <a:lnSpc>
                <a:spcPct val="115000"/>
              </a:lnSpc>
              <a:spcBef>
                <a:spcPts val="1200"/>
              </a:spcBef>
              <a:spcAft>
                <a:spcPts val="0"/>
              </a:spcAft>
              <a:buClr>
                <a:srgbClr val="233A44"/>
              </a:buClr>
              <a:buSzPts val="1400"/>
              <a:buFont typeface="Calibri"/>
              <a:buChar char="●"/>
            </a:pPr>
            <a:r>
              <a:rPr lang="en" sz="1400">
                <a:solidFill>
                  <a:srgbClr val="233A44"/>
                </a:solidFill>
              </a:rPr>
              <a:t>What assumptions did you have about how deaf people experience music before watching this documentary? How did the documentary challenge or confirm those assumptions?</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How does the documentary broaden your understanding of the concept of "listening" to include more than using your sense of hearing?</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Thinking of the elements of music, why is Beethoven's Ninth Symphony, particularly the "Ode to Joy", a powerful piece to explore the theme of accessibility in music?</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Considering the technological advancements shown in the documentary, how might these technologies change the future of accessibility in the arts, not just for music but for other art forms as well? What role do you think artists, venues, and the broader music community have in promoting accessibility and inclusivity in the arts? How could you include these in your arrangement to make it more inclusive? </a:t>
            </a:r>
            <a:endParaRPr sz="1400">
              <a:solidFill>
                <a:srgbClr val="233A44"/>
              </a:solidFill>
            </a:endParaRPr>
          </a:p>
          <a:p>
            <a:pPr indent="-317500" lvl="0" marL="457200" rtl="0" algn="l">
              <a:lnSpc>
                <a:spcPct val="115000"/>
              </a:lnSpc>
              <a:spcBef>
                <a:spcPts val="0"/>
              </a:spcBef>
              <a:spcAft>
                <a:spcPts val="0"/>
              </a:spcAft>
              <a:buClr>
                <a:srgbClr val="233A44"/>
              </a:buClr>
              <a:buSzPts val="1400"/>
              <a:buFont typeface="Calibri"/>
              <a:buChar char="●"/>
            </a:pPr>
            <a:r>
              <a:rPr lang="en" sz="1400">
                <a:solidFill>
                  <a:srgbClr val="233A44"/>
                </a:solidFill>
              </a:rPr>
              <a:t>How can the insights gained from this documentary be applied to other areas of life and create a more inclusive society for individuals with disabilities? </a:t>
            </a:r>
            <a:endParaRPr sz="1400"/>
          </a:p>
        </p:txBody>
      </p:sp>
      <p:sp>
        <p:nvSpPr>
          <p:cNvPr id="441" name="Google Shape;441;p64"/>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Partner Discussion</a:t>
            </a:r>
            <a:endParaRPr/>
          </a:p>
          <a:p>
            <a:pPr indent="0" lvl="0" marL="0" rtl="0" algn="ctr">
              <a:spcBef>
                <a:spcPts val="0"/>
              </a:spcBef>
              <a:spcAft>
                <a:spcPts val="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65"/>
          <p:cNvSpPr txBox="1"/>
          <p:nvPr>
            <p:ph idx="1" type="subTitle"/>
          </p:nvPr>
        </p:nvSpPr>
        <p:spPr>
          <a:xfrm>
            <a:off x="311100" y="571502"/>
            <a:ext cx="8521800" cy="740700"/>
          </a:xfrm>
          <a:prstGeom prst="rect">
            <a:avLst/>
          </a:prstGeom>
          <a:noFill/>
          <a:ln>
            <a:noFill/>
          </a:ln>
        </p:spPr>
        <p:txBody>
          <a:bodyPr anchorCtr="0" anchor="t" bIns="91425" lIns="91425" spcFirstLastPara="1" rIns="91425" wrap="square" tIns="91425">
            <a:noAutofit/>
          </a:bodyPr>
          <a:lstStyle/>
          <a:p>
            <a:pPr indent="0" lvl="0" marL="0" marR="0" rtl="0" algn="ctr">
              <a:lnSpc>
                <a:spcPct val="150000"/>
              </a:lnSpc>
              <a:spcBef>
                <a:spcPts val="0"/>
              </a:spcBef>
              <a:spcAft>
                <a:spcPts val="0"/>
              </a:spcAft>
              <a:buClr>
                <a:schemeClr val="dk1"/>
              </a:buClr>
              <a:buSzPts val="1100"/>
              <a:buFont typeface="Arial"/>
              <a:buNone/>
            </a:pPr>
            <a:r>
              <a:rPr b="1" lang="en" sz="3600">
                <a:solidFill>
                  <a:schemeClr val="lt1"/>
                </a:solidFill>
                <a:latin typeface="Calibri"/>
                <a:ea typeface="Calibri"/>
                <a:cs typeface="Calibri"/>
                <a:sym typeface="Calibri"/>
              </a:rPr>
              <a:t>Curiosity Check-in</a:t>
            </a:r>
            <a:endParaRPr b="1" sz="3600">
              <a:solidFill>
                <a:schemeClr val="lt1"/>
              </a:solidFill>
              <a:latin typeface="Calibri"/>
              <a:ea typeface="Calibri"/>
              <a:cs typeface="Calibri"/>
              <a:sym typeface="Calibri"/>
            </a:endParaRPr>
          </a:p>
        </p:txBody>
      </p:sp>
      <p:sp>
        <p:nvSpPr>
          <p:cNvPr id="447" name="Google Shape;447;p65"/>
          <p:cNvSpPr txBox="1"/>
          <p:nvPr/>
        </p:nvSpPr>
        <p:spPr>
          <a:xfrm>
            <a:off x="462100" y="1397000"/>
            <a:ext cx="8237700" cy="186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2200">
                <a:solidFill>
                  <a:schemeClr val="lt1"/>
                </a:solidFill>
                <a:latin typeface="Calibri"/>
                <a:ea typeface="Calibri"/>
                <a:cs typeface="Calibri"/>
                <a:sym typeface="Calibri"/>
              </a:rPr>
              <a:t>Now that you’ve been working as an arranger, what do you think about having the freedom to create your own version of a piece of music? Did you enjoy the process? Why or why not? What else would you like to try out? How could you make your arrangement more inclusive?</a:t>
            </a:r>
            <a:endParaRPr i="1" sz="22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1"/>
          <p:cNvSpPr txBox="1"/>
          <p:nvPr>
            <p:ph idx="1" type="body"/>
          </p:nvPr>
        </p:nvSpPr>
        <p:spPr>
          <a:xfrm>
            <a:off x="975650" y="1143000"/>
            <a:ext cx="7884000" cy="3704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Let’s take a few minutes to explore how our bodies can make vocal sounds.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Say “Ahhhhh…” loudly. </a:t>
            </a:r>
            <a:endParaRPr/>
          </a:p>
          <a:p>
            <a:pPr indent="0" lvl="0" marL="0" rtl="0" algn="l">
              <a:lnSpc>
                <a:spcPct val="115000"/>
              </a:lnSpc>
              <a:spcBef>
                <a:spcPts val="0"/>
              </a:spcBef>
              <a:spcAft>
                <a:spcPts val="0"/>
              </a:spcAft>
              <a:buNone/>
            </a:pPr>
            <a:r>
              <a:rPr lang="en"/>
              <a:t>Observe all that your body has to do to make the sound. Share your thoughts with a partner. How is your body able to make vocal sounds? Record your thoughts in your notebook. Use pictures, if that helps explain your thinking.</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Now whisper “Ahhhhh…”.</a:t>
            </a:r>
            <a:endParaRPr/>
          </a:p>
          <a:p>
            <a:pPr indent="0" lvl="0" marL="0" rtl="0" algn="l">
              <a:lnSpc>
                <a:spcPct val="115000"/>
              </a:lnSpc>
              <a:spcBef>
                <a:spcPts val="0"/>
              </a:spcBef>
              <a:spcAft>
                <a:spcPts val="0"/>
              </a:spcAft>
              <a:buNone/>
            </a:pPr>
            <a:r>
              <a:rPr lang="en"/>
              <a:t>What did your body do to change the sound? Share your thinking with a partner and add any new thinking to your notebook.</a:t>
            </a:r>
            <a:endParaRPr/>
          </a:p>
        </p:txBody>
      </p:sp>
      <p:sp>
        <p:nvSpPr>
          <p:cNvPr id="164" name="Google Shape;164;p21"/>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How do humans make sound?</a:t>
            </a:r>
            <a:endParaRPr/>
          </a:p>
          <a:p>
            <a:pPr indent="0" lvl="0" marL="0" rtl="0" algn="ctr">
              <a:spcBef>
                <a:spcPts val="0"/>
              </a:spcBef>
              <a:spcAft>
                <a:spcPts val="0"/>
              </a:spcAft>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66"/>
          <p:cNvSpPr txBox="1"/>
          <p:nvPr>
            <p:ph idx="2" type="body"/>
          </p:nvPr>
        </p:nvSpPr>
        <p:spPr>
          <a:xfrm>
            <a:off x="975649" y="1085850"/>
            <a:ext cx="7884000" cy="4410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What patterns appear in the visualization of sound?</a:t>
            </a:r>
            <a:endParaRPr/>
          </a:p>
        </p:txBody>
      </p:sp>
      <p:sp>
        <p:nvSpPr>
          <p:cNvPr id="453" name="Google Shape;453;p66"/>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8a: </a:t>
            </a:r>
            <a:r>
              <a:rPr lang="en"/>
              <a:t>Oscilloscope Exploration</a:t>
            </a:r>
            <a:endParaRPr/>
          </a:p>
        </p:txBody>
      </p:sp>
      <p:pic>
        <p:nvPicPr>
          <p:cNvPr id="454" name="Google Shape;454;p66" title="oscilloscope-160248_1280.png"/>
          <p:cNvPicPr preferRelativeResize="0"/>
          <p:nvPr/>
        </p:nvPicPr>
        <p:blipFill>
          <a:blip r:embed="rId3">
            <a:alphaModFix/>
          </a:blip>
          <a:stretch>
            <a:fillRect/>
          </a:stretch>
        </p:blipFill>
        <p:spPr>
          <a:xfrm>
            <a:off x="2583710" y="1768600"/>
            <a:ext cx="3976576" cy="22399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67"/>
          <p:cNvSpPr txBox="1"/>
          <p:nvPr>
            <p:ph idx="1" type="body"/>
          </p:nvPr>
        </p:nvSpPr>
        <p:spPr>
          <a:xfrm>
            <a:off x="975650" y="1139575"/>
            <a:ext cx="7884000" cy="3665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Your computer detects sound through a microphone. To learn more about how a microphone works, read </a:t>
            </a:r>
            <a:r>
              <a:rPr lang="en" sz="2400" u="sng">
                <a:solidFill>
                  <a:srgbClr val="1155CC"/>
                </a:solidFill>
                <a:hlinkClick r:id="rId3">
                  <a:extLst>
                    <a:ext uri="{A12FA001-AC4F-418D-AE19-62706E023703}">
                      <ahyp:hlinkClr val="tx"/>
                    </a:ext>
                  </a:extLst>
                </a:hlinkClick>
              </a:rPr>
              <a:t>How Do Microphones Work?</a:t>
            </a:r>
            <a:r>
              <a:rPr lang="en" sz="2400"/>
              <a:t>. </a:t>
            </a:r>
            <a:endParaRPr sz="2400"/>
          </a:p>
          <a:p>
            <a:pPr indent="0" lvl="0" marL="0" rtl="0" algn="l">
              <a:lnSpc>
                <a:spcPct val="115000"/>
              </a:lnSpc>
              <a:spcBef>
                <a:spcPts val="1000"/>
              </a:spcBef>
              <a:spcAft>
                <a:spcPts val="0"/>
              </a:spcAft>
              <a:buClr>
                <a:schemeClr val="dk1"/>
              </a:buClr>
              <a:buSzPts val="1100"/>
              <a:buFont typeface="Arial"/>
              <a:buNone/>
            </a:pPr>
            <a:r>
              <a:rPr lang="en" sz="2400"/>
              <a:t>After reading the article, refer back to the speaker-ear model you created. Discuss your thoughts with a partner:</a:t>
            </a:r>
            <a:endParaRPr sz="2400"/>
          </a:p>
          <a:p>
            <a:pPr indent="-368300" lvl="0" marL="457200" rtl="0" algn="l">
              <a:lnSpc>
                <a:spcPct val="115000"/>
              </a:lnSpc>
              <a:spcBef>
                <a:spcPts val="0"/>
              </a:spcBef>
              <a:spcAft>
                <a:spcPts val="0"/>
              </a:spcAft>
              <a:buClr>
                <a:schemeClr val="dk1"/>
              </a:buClr>
              <a:buSzPts val="2200"/>
              <a:buFont typeface="Calibri"/>
              <a:buChar char="●"/>
            </a:pPr>
            <a:r>
              <a:rPr lang="en" sz="2200"/>
              <a:t>Which part of the speaker-ear model does the microphone most closely mimic? Why?</a:t>
            </a:r>
            <a:endParaRPr sz="2200"/>
          </a:p>
          <a:p>
            <a:pPr indent="0" lvl="0" marL="0" rtl="0" algn="l">
              <a:spcBef>
                <a:spcPts val="0"/>
              </a:spcBef>
              <a:spcAft>
                <a:spcPts val="0"/>
              </a:spcAft>
              <a:buNone/>
            </a:pPr>
            <a:r>
              <a:t/>
            </a:r>
            <a:endParaRPr sz="2400"/>
          </a:p>
        </p:txBody>
      </p:sp>
      <p:sp>
        <p:nvSpPr>
          <p:cNvPr id="460" name="Google Shape;460;p67"/>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Understanding Microphones</a:t>
            </a:r>
            <a:endParaRPr/>
          </a:p>
          <a:p>
            <a:pPr indent="0" lvl="0" marL="0" rtl="0" algn="ctr">
              <a:spcBef>
                <a:spcPts val="0"/>
              </a:spcBef>
              <a:spcAft>
                <a:spcPts val="0"/>
              </a:spcAft>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68"/>
          <p:cNvSpPr txBox="1"/>
          <p:nvPr>
            <p:ph idx="1" type="body"/>
          </p:nvPr>
        </p:nvSpPr>
        <p:spPr>
          <a:xfrm>
            <a:off x="975650" y="1139575"/>
            <a:ext cx="7884000" cy="3747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solidFill>
                  <a:srgbClr val="233A44"/>
                </a:solidFill>
              </a:rPr>
              <a:t>Next, we will explore sound with an </a:t>
            </a:r>
            <a:r>
              <a:rPr b="1" lang="en" sz="2400">
                <a:solidFill>
                  <a:srgbClr val="233A44"/>
                </a:solidFill>
              </a:rPr>
              <a:t>oscilloscope</a:t>
            </a:r>
            <a:r>
              <a:rPr lang="en" sz="2400">
                <a:solidFill>
                  <a:srgbClr val="233A44"/>
                </a:solidFill>
              </a:rPr>
              <a:t>. An oscilloscope is an electronic instrument that visually displays electrical signals, allowing for the analysis of the properties of waves, such as their speed, amplitude, frequency, and period. </a:t>
            </a:r>
            <a:endParaRPr sz="2400">
              <a:solidFill>
                <a:srgbClr val="233A44"/>
              </a:solidFill>
            </a:endParaRPr>
          </a:p>
          <a:p>
            <a:pPr indent="0" lvl="0" marL="0" rtl="0" algn="l">
              <a:lnSpc>
                <a:spcPct val="115000"/>
              </a:lnSpc>
              <a:spcBef>
                <a:spcPts val="1200"/>
              </a:spcBef>
              <a:spcAft>
                <a:spcPts val="1200"/>
              </a:spcAft>
              <a:buNone/>
            </a:pPr>
            <a:r>
              <a:rPr lang="en" sz="2400">
                <a:solidFill>
                  <a:srgbClr val="233A44"/>
                </a:solidFill>
              </a:rPr>
              <a:t>Use an oscilloscope to explore a variety of noises and record them on the oscilloscope. Watch this short </a:t>
            </a:r>
            <a:r>
              <a:rPr lang="en" sz="2400" u="sng">
                <a:solidFill>
                  <a:srgbClr val="3D4594"/>
                </a:solidFill>
                <a:hlinkClick r:id="rId3">
                  <a:extLst>
                    <a:ext uri="{A12FA001-AC4F-418D-AE19-62706E023703}">
                      <ahyp:hlinkClr val="tx"/>
                    </a:ext>
                  </a:extLst>
                </a:hlinkClick>
              </a:rPr>
              <a:t>video tutorial</a:t>
            </a:r>
            <a:r>
              <a:rPr lang="en" sz="2400">
                <a:solidFill>
                  <a:srgbClr val="233A44"/>
                </a:solidFill>
              </a:rPr>
              <a:t> to learn how to use this tool.</a:t>
            </a:r>
            <a:endParaRPr sz="2400"/>
          </a:p>
        </p:txBody>
      </p:sp>
      <p:sp>
        <p:nvSpPr>
          <p:cNvPr id="466" name="Google Shape;466;p68"/>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Oscilloscope</a:t>
            </a:r>
            <a:endParaRPr/>
          </a:p>
          <a:p>
            <a:pPr indent="0" lvl="0" marL="0" rtl="0" algn="ctr">
              <a:spcBef>
                <a:spcPts val="0"/>
              </a:spcBef>
              <a:spcAft>
                <a:spcPts val="0"/>
              </a:spcAft>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69"/>
          <p:cNvSpPr txBox="1"/>
          <p:nvPr>
            <p:ph idx="1" type="body"/>
          </p:nvPr>
        </p:nvSpPr>
        <p:spPr>
          <a:xfrm>
            <a:off x="975650" y="1160100"/>
            <a:ext cx="7884000" cy="3849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800">
                <a:solidFill>
                  <a:srgbClr val="233A44"/>
                </a:solidFill>
              </a:rPr>
              <a:t>Explore the </a:t>
            </a:r>
            <a:r>
              <a:rPr lang="en" sz="1800" u="sng">
                <a:solidFill>
                  <a:srgbClr val="3D4594"/>
                </a:solidFill>
                <a:hlinkClick r:id="rId3">
                  <a:extLst>
                    <a:ext uri="{A12FA001-AC4F-418D-AE19-62706E023703}">
                      <ahyp:hlinkClr val="tx"/>
                    </a:ext>
                  </a:extLst>
                </a:hlinkClick>
              </a:rPr>
              <a:t>Oscilloscope</a:t>
            </a:r>
            <a:r>
              <a:rPr lang="en" sz="1800">
                <a:solidFill>
                  <a:srgbClr val="233A44"/>
                </a:solidFill>
              </a:rPr>
              <a:t>. Click the red circle to begin recording, click the square icon to stop recording, and click the triangle button will play back your recording. Record some of these suggestions:</a:t>
            </a:r>
            <a:endParaRPr sz="1800">
              <a:solidFill>
                <a:srgbClr val="233A44"/>
              </a:solidFill>
            </a:endParaRPr>
          </a:p>
          <a:p>
            <a:pPr indent="-323850" lvl="1" marL="914400" rtl="0" algn="l">
              <a:lnSpc>
                <a:spcPct val="115000"/>
              </a:lnSpc>
              <a:spcBef>
                <a:spcPts val="1200"/>
              </a:spcBef>
              <a:spcAft>
                <a:spcPts val="0"/>
              </a:spcAft>
              <a:buClr>
                <a:srgbClr val="233A44"/>
              </a:buClr>
              <a:buSzPts val="1500"/>
              <a:buFont typeface="Calibri"/>
              <a:buChar char="○"/>
            </a:pPr>
            <a:r>
              <a:rPr lang="en" sz="1500">
                <a:solidFill>
                  <a:srgbClr val="233A44"/>
                </a:solidFill>
              </a:rPr>
              <a:t>whistle</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sing a note </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bang on a table</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spin a coin</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create vowel sounds like “ahhh” or “ooooo”</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create consonant sounds like  “shhh” or  “ch”</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say your name</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hum a song</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play Ode to Joy on your kazoo</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play an additional piece of music</a:t>
            </a:r>
            <a:endParaRPr sz="1500">
              <a:solidFill>
                <a:srgbClr val="233A44"/>
              </a:solidFill>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233A44"/>
              </a:solidFill>
            </a:endParaRPr>
          </a:p>
          <a:p>
            <a:pPr indent="0" lvl="0" marL="0" rtl="0" algn="l">
              <a:spcBef>
                <a:spcPts val="1200"/>
              </a:spcBef>
              <a:spcAft>
                <a:spcPts val="0"/>
              </a:spcAft>
              <a:buNone/>
            </a:pPr>
            <a:r>
              <a:t/>
            </a:r>
            <a:endParaRPr sz="1800"/>
          </a:p>
        </p:txBody>
      </p:sp>
      <p:sp>
        <p:nvSpPr>
          <p:cNvPr id="472" name="Google Shape;472;p69"/>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Explore the Oscilloscope</a:t>
            </a:r>
            <a:endParaRPr/>
          </a:p>
          <a:p>
            <a:pPr indent="0" lvl="0" marL="0" rtl="0" algn="ctr">
              <a:spcBef>
                <a:spcPts val="0"/>
              </a:spcBef>
              <a:spcAft>
                <a:spcPts val="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70"/>
          <p:cNvSpPr txBox="1"/>
          <p:nvPr>
            <p:ph idx="1" type="body"/>
          </p:nvPr>
        </p:nvSpPr>
        <p:spPr>
          <a:xfrm>
            <a:off x="975650" y="1065950"/>
            <a:ext cx="7884000" cy="3663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800">
                <a:solidFill>
                  <a:srgbClr val="233A44"/>
                </a:solidFill>
              </a:rPr>
              <a:t>Discuss the following questions in your group. Use your oscilloscope recording to compare each other's sounds if needed.</a:t>
            </a:r>
            <a:endParaRPr sz="18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1800">
                <a:solidFill>
                  <a:srgbClr val="233A44"/>
                </a:solidFill>
              </a:rPr>
              <a:t>How is sound represented by this visualization similar and different from the pHET sound wave simulation and the signal generator?</a:t>
            </a:r>
            <a:endParaRPr sz="1800">
              <a:solidFill>
                <a:srgbClr val="233A44"/>
              </a:solidFill>
            </a:endParaRPr>
          </a:p>
          <a:p>
            <a:pPr indent="-323850" lvl="1" marL="914400" rtl="0" algn="l">
              <a:lnSpc>
                <a:spcPct val="115000"/>
              </a:lnSpc>
              <a:spcBef>
                <a:spcPts val="1200"/>
              </a:spcBef>
              <a:spcAft>
                <a:spcPts val="0"/>
              </a:spcAft>
              <a:buClr>
                <a:srgbClr val="233A44"/>
              </a:buClr>
              <a:buSzPts val="1500"/>
              <a:buFont typeface="Calibri"/>
              <a:buChar char="○"/>
            </a:pPr>
            <a:r>
              <a:rPr lang="en" sz="1500">
                <a:solidFill>
                  <a:srgbClr val="233A44"/>
                </a:solidFill>
              </a:rPr>
              <a:t>What do short sounds look like and what do long sounds look like?</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What do high-pitch and low-pitch sounds look like?</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What do loud and quiet sounds look like?</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What does talking look like?</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What does humming look like?</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Does whistling one note look the same as playing one note on your kazoo?  </a:t>
            </a:r>
            <a:endParaRPr sz="1500">
              <a:solidFill>
                <a:srgbClr val="233A44"/>
              </a:solidFill>
            </a:endParaRPr>
          </a:p>
          <a:p>
            <a:pPr indent="-323850" lvl="1" marL="914400" rtl="0" algn="l">
              <a:lnSpc>
                <a:spcPct val="115000"/>
              </a:lnSpc>
              <a:spcBef>
                <a:spcPts val="0"/>
              </a:spcBef>
              <a:spcAft>
                <a:spcPts val="0"/>
              </a:spcAft>
              <a:buClr>
                <a:srgbClr val="233A44"/>
              </a:buClr>
              <a:buSzPts val="1500"/>
              <a:buFont typeface="Calibri"/>
              <a:buChar char="○"/>
            </a:pPr>
            <a:r>
              <a:rPr lang="en" sz="1500">
                <a:solidFill>
                  <a:srgbClr val="233A44"/>
                </a:solidFill>
              </a:rPr>
              <a:t>What happens when you zoom in on a segment of the oscilloscope?</a:t>
            </a:r>
            <a:endParaRPr sz="1500"/>
          </a:p>
        </p:txBody>
      </p:sp>
      <p:sp>
        <p:nvSpPr>
          <p:cNvPr id="478" name="Google Shape;478;p70"/>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Group Discussion</a:t>
            </a:r>
            <a:endParaRPr/>
          </a:p>
          <a:p>
            <a:pPr indent="0" lvl="0" marL="0" rtl="0" algn="ctr">
              <a:spcBef>
                <a:spcPts val="0"/>
              </a:spcBef>
              <a:spcAft>
                <a:spcPts val="0"/>
              </a:spcAft>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71"/>
          <p:cNvSpPr txBox="1"/>
          <p:nvPr>
            <p:ph idx="1" type="body"/>
          </p:nvPr>
        </p:nvSpPr>
        <p:spPr>
          <a:xfrm>
            <a:off x="975650" y="1526800"/>
            <a:ext cx="7884000" cy="2447400"/>
          </a:xfrm>
          <a:prstGeom prst="rect">
            <a:avLst/>
          </a:prstGeom>
        </p:spPr>
        <p:txBody>
          <a:bodyPr anchorCtr="0" anchor="t" bIns="45700" lIns="91425" spcFirstLastPara="1" rIns="91425" wrap="square" tIns="45700">
            <a:noAutofit/>
          </a:bodyPr>
          <a:lstStyle/>
          <a:p>
            <a:pPr indent="-381000" lvl="0" marL="457200" rtl="0" algn="l">
              <a:lnSpc>
                <a:spcPct val="115000"/>
              </a:lnSpc>
              <a:spcBef>
                <a:spcPts val="0"/>
              </a:spcBef>
              <a:spcAft>
                <a:spcPts val="0"/>
              </a:spcAft>
              <a:buClr>
                <a:srgbClr val="233A44"/>
              </a:buClr>
              <a:buSzPts val="2400"/>
              <a:buFont typeface="Calibri"/>
              <a:buChar char="●"/>
            </a:pPr>
            <a:r>
              <a:rPr lang="en" sz="2400">
                <a:solidFill>
                  <a:srgbClr val="233A44"/>
                </a:solidFill>
              </a:rPr>
              <a:t>How are the ideas and information connected to what you already know? </a:t>
            </a:r>
            <a:endParaRPr sz="2400">
              <a:solidFill>
                <a:srgbClr val="233A44"/>
              </a:solidFill>
            </a:endParaRPr>
          </a:p>
          <a:p>
            <a:pPr indent="-381000" lvl="0" marL="457200" rtl="0" algn="l">
              <a:lnSpc>
                <a:spcPct val="115000"/>
              </a:lnSpc>
              <a:spcBef>
                <a:spcPts val="0"/>
              </a:spcBef>
              <a:spcAft>
                <a:spcPts val="0"/>
              </a:spcAft>
              <a:buClr>
                <a:srgbClr val="233A44"/>
              </a:buClr>
              <a:buSzPts val="2400"/>
              <a:buFont typeface="Calibri"/>
              <a:buChar char="●"/>
            </a:pPr>
            <a:r>
              <a:rPr lang="en" sz="2400">
                <a:solidFill>
                  <a:srgbClr val="233A44"/>
                </a:solidFill>
              </a:rPr>
              <a:t>What new ideas did you get that broadened your thinking or extended it in different directions? </a:t>
            </a:r>
            <a:endParaRPr sz="2400">
              <a:solidFill>
                <a:srgbClr val="233A44"/>
              </a:solidFill>
            </a:endParaRPr>
          </a:p>
          <a:p>
            <a:pPr indent="-381000" lvl="0" marL="457200" rtl="0" algn="l">
              <a:lnSpc>
                <a:spcPct val="115000"/>
              </a:lnSpc>
              <a:spcBef>
                <a:spcPts val="0"/>
              </a:spcBef>
              <a:spcAft>
                <a:spcPts val="0"/>
              </a:spcAft>
              <a:buClr>
                <a:srgbClr val="233A44"/>
              </a:buClr>
              <a:buSzPts val="2400"/>
              <a:buFont typeface="Calibri"/>
              <a:buChar char="●"/>
            </a:pPr>
            <a:r>
              <a:rPr lang="en" sz="2400">
                <a:solidFill>
                  <a:srgbClr val="233A44"/>
                </a:solidFill>
              </a:rPr>
              <a:t>What challenges or puzzles emerge for you?</a:t>
            </a:r>
            <a:endParaRPr sz="2400">
              <a:solidFill>
                <a:srgbClr val="233A44"/>
              </a:solidFill>
            </a:endParaRPr>
          </a:p>
          <a:p>
            <a:pPr indent="0" lvl="0" marL="0" rtl="0" algn="l">
              <a:spcBef>
                <a:spcPts val="1200"/>
              </a:spcBef>
              <a:spcAft>
                <a:spcPts val="0"/>
              </a:spcAft>
              <a:buNone/>
            </a:pPr>
            <a:r>
              <a:t/>
            </a:r>
            <a:endParaRPr sz="2400"/>
          </a:p>
        </p:txBody>
      </p:sp>
      <p:sp>
        <p:nvSpPr>
          <p:cNvPr id="484" name="Google Shape;484;p71"/>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Connect, Extend, Challenge</a:t>
            </a:r>
            <a:endParaRPr/>
          </a:p>
          <a:p>
            <a:pPr indent="0" lvl="0" marL="0" rtl="0" algn="ctr">
              <a:spcBef>
                <a:spcPts val="0"/>
              </a:spcBef>
              <a:spcAft>
                <a:spcPts val="0"/>
              </a:spcAft>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72"/>
          <p:cNvSpPr txBox="1"/>
          <p:nvPr>
            <p:ph idx="2" type="body"/>
          </p:nvPr>
        </p:nvSpPr>
        <p:spPr>
          <a:xfrm>
            <a:off x="975649" y="1085850"/>
            <a:ext cx="7884000" cy="4410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What other tools help us visualize sound?</a:t>
            </a:r>
            <a:endParaRPr/>
          </a:p>
        </p:txBody>
      </p:sp>
      <p:sp>
        <p:nvSpPr>
          <p:cNvPr id="490" name="Google Shape;490;p72"/>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8b: Sound Visualization Extension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73"/>
          <p:cNvSpPr txBox="1"/>
          <p:nvPr>
            <p:ph idx="1" type="body"/>
          </p:nvPr>
        </p:nvSpPr>
        <p:spPr>
          <a:xfrm>
            <a:off x="975600" y="1122975"/>
            <a:ext cx="7884000" cy="3830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Watch </a:t>
            </a:r>
            <a:r>
              <a:rPr lang="en" sz="2400" u="sng">
                <a:solidFill>
                  <a:srgbClr val="1155CC"/>
                </a:solidFill>
                <a:hlinkClick r:id="rId3">
                  <a:extLst>
                    <a:ext uri="{A12FA001-AC4F-418D-AE19-62706E023703}">
                      <ahyp:hlinkClr val="tx"/>
                    </a:ext>
                  </a:extLst>
                </a:hlinkClick>
              </a:rPr>
              <a:t>Visualising Sound: Using a Tonoscope to see vibrations on a surface</a:t>
            </a:r>
            <a:r>
              <a:rPr lang="en" sz="2400"/>
              <a:t> to see the visual patterns created by different frequencies.</a:t>
            </a:r>
            <a:endParaRPr sz="2400"/>
          </a:p>
          <a:p>
            <a:pPr indent="0" lvl="0" marL="0" rtl="0" algn="l">
              <a:lnSpc>
                <a:spcPct val="115000"/>
              </a:lnSpc>
              <a:spcBef>
                <a:spcPts val="0"/>
              </a:spcBef>
              <a:spcAft>
                <a:spcPts val="0"/>
              </a:spcAft>
              <a:buNone/>
            </a:pPr>
            <a:r>
              <a:t/>
            </a:r>
            <a:endParaRPr sz="2400"/>
          </a:p>
          <a:p>
            <a:pPr indent="0" lvl="0" marL="0" rtl="0" algn="l">
              <a:lnSpc>
                <a:spcPct val="115000"/>
              </a:lnSpc>
              <a:spcBef>
                <a:spcPts val="0"/>
              </a:spcBef>
              <a:spcAft>
                <a:spcPts val="0"/>
              </a:spcAft>
              <a:buNone/>
            </a:pPr>
            <a:r>
              <a:t/>
            </a:r>
            <a:endParaRPr sz="2400"/>
          </a:p>
          <a:p>
            <a:pPr indent="0" lvl="0" marL="0" rtl="0" algn="l">
              <a:lnSpc>
                <a:spcPct val="115000"/>
              </a:lnSpc>
              <a:spcBef>
                <a:spcPts val="0"/>
              </a:spcBef>
              <a:spcAft>
                <a:spcPts val="0"/>
              </a:spcAft>
              <a:buNone/>
            </a:pPr>
            <a:r>
              <a:t/>
            </a:r>
            <a:endParaRPr sz="2400"/>
          </a:p>
          <a:p>
            <a:pPr indent="0" lvl="0" marL="0" rtl="0" algn="l">
              <a:lnSpc>
                <a:spcPct val="115000"/>
              </a:lnSpc>
              <a:spcBef>
                <a:spcPts val="0"/>
              </a:spcBef>
              <a:spcAft>
                <a:spcPts val="0"/>
              </a:spcAft>
              <a:buClr>
                <a:schemeClr val="dk1"/>
              </a:buClr>
              <a:buSzPts val="1100"/>
              <a:buFont typeface="Arial"/>
              <a:buNone/>
            </a:pPr>
            <a:r>
              <a:t/>
            </a:r>
            <a:endParaRPr sz="2400"/>
          </a:p>
          <a:p>
            <a:pPr indent="0" lvl="0" marL="0" rtl="0" algn="l">
              <a:lnSpc>
                <a:spcPct val="115000"/>
              </a:lnSpc>
              <a:spcBef>
                <a:spcPts val="0"/>
              </a:spcBef>
              <a:spcAft>
                <a:spcPts val="0"/>
              </a:spcAft>
              <a:buClr>
                <a:schemeClr val="dk1"/>
              </a:buClr>
              <a:buSzPts val="1100"/>
              <a:buFont typeface="Arial"/>
              <a:buNone/>
            </a:pPr>
            <a:r>
              <a:rPr lang="en" sz="2400"/>
              <a:t>What questions do you have about the similarities and differences between a tonoscope and an oscilloscope?</a:t>
            </a:r>
            <a:endParaRPr sz="2400"/>
          </a:p>
        </p:txBody>
      </p:sp>
      <p:sp>
        <p:nvSpPr>
          <p:cNvPr id="496" name="Google Shape;496;p73"/>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Tonoscope</a:t>
            </a:r>
            <a:endParaRPr/>
          </a:p>
        </p:txBody>
      </p:sp>
      <p:pic>
        <p:nvPicPr>
          <p:cNvPr descr="To learn how to make your own Tonoscope, watch our How To video: https://youtu.be/P5WAlKx8QJE&#10;&#10;We made a Tonocope to see Chladni figures on its surface. Sometimes this device is known as a Cymatics visualiser. It's purpose it to visualise the vibrations on the surface, when it is excited/driven by sound.&#10;&#10;A mathematician named Ernst Chladni first demonstrated the types of patterns that appear on a rigid surface, when being vibrated. The patterns occur on the surface at different frequencies, which vary from surface to surface, depending on its geometry.&#10;&#10;This kind of acoustic phenomenon is still used to today in musical instrument design and a similar principle is used for acoustic room design.&#10;&#10;For more information on technologies and research in sound and vibration, or how to study Acoustical Engineering, check out https://www.southampton.ac.uk/engineering/research/centres/isvr.page or follow the Institute of Sound and Vibration research (ISVR) on Twitter @ISVRsouthampton.&#10;&#10;Presenting, videography and editing by Nikhil Mistry (Twitter: @Nikhil_Mistry).&#10;&#10;Music Credit:&#10;On My Way by Kevin MacLeod&#10;Link: https://incompetech.filmmusic.io/song/4163-on-my-way&#10;License: http://creativecommons.org/licenses/by/4.0/" id="497" name="Google Shape;497;p73" title="Visualising Sound: Using a Tonoscope to see vibrations on a surface">
            <a:hlinkClick r:id="rId4"/>
          </p:cNvPr>
          <p:cNvPicPr preferRelativeResize="0"/>
          <p:nvPr/>
        </p:nvPicPr>
        <p:blipFill>
          <a:blip r:embed="rId5">
            <a:alphaModFix/>
          </a:blip>
          <a:stretch>
            <a:fillRect/>
          </a:stretch>
        </p:blipFill>
        <p:spPr>
          <a:xfrm>
            <a:off x="3048000" y="22559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1000"/>
                                        <p:tgtEl>
                                          <p:spTgt spid="4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74"/>
          <p:cNvSpPr txBox="1"/>
          <p:nvPr>
            <p:ph idx="1" type="body"/>
          </p:nvPr>
        </p:nvSpPr>
        <p:spPr>
          <a:xfrm>
            <a:off x="975650" y="1193125"/>
            <a:ext cx="7884000" cy="1674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How is a tonoscope the same as the oscilloscope? How is it different?</a:t>
            </a:r>
            <a:endParaRPr sz="2400"/>
          </a:p>
        </p:txBody>
      </p:sp>
      <p:sp>
        <p:nvSpPr>
          <p:cNvPr id="503" name="Google Shape;503;p74"/>
          <p:cNvSpPr txBox="1"/>
          <p:nvPr>
            <p:ph idx="3" type="body"/>
          </p:nvPr>
        </p:nvSpPr>
        <p:spPr>
          <a:xfrm>
            <a:off x="975650" y="2867425"/>
            <a:ext cx="7884000" cy="1967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Tonoscopes are often used for observing the "form" of sound (Cymatics) while an oscilloscope measures voltage variations over time, showing waveforms (amplitude on the y-axis, time on the x-axis).</a:t>
            </a:r>
            <a:endParaRPr sz="2400"/>
          </a:p>
          <a:p>
            <a:pPr indent="0" lvl="0" marL="0" rtl="0" algn="l">
              <a:spcBef>
                <a:spcPts val="750"/>
              </a:spcBef>
              <a:spcAft>
                <a:spcPts val="0"/>
              </a:spcAft>
              <a:buNone/>
            </a:pPr>
            <a:r>
              <a:t/>
            </a:r>
            <a:endParaRPr/>
          </a:p>
        </p:txBody>
      </p:sp>
      <p:sp>
        <p:nvSpPr>
          <p:cNvPr id="504" name="Google Shape;504;p74"/>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Tonoscopes versus Oscilloscopes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75"/>
          <p:cNvSpPr txBox="1"/>
          <p:nvPr>
            <p:ph idx="1" type="body"/>
          </p:nvPr>
        </p:nvSpPr>
        <p:spPr>
          <a:xfrm>
            <a:off x="975650" y="1173075"/>
            <a:ext cx="7884000" cy="36597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200"/>
              <a:t>Watch </a:t>
            </a:r>
            <a:r>
              <a:rPr lang="en" sz="2200" u="sng">
                <a:solidFill>
                  <a:srgbClr val="1155CC"/>
                </a:solidFill>
                <a:highlight>
                  <a:srgbClr val="FFFFFF"/>
                </a:highlight>
                <a:hlinkClick r:id="rId3">
                  <a:extLst>
                    <a:ext uri="{A12FA001-AC4F-418D-AE19-62706E023703}">
                      <ahyp:hlinkClr val="tx"/>
                    </a:ext>
                  </a:extLst>
                </a:hlinkClick>
              </a:rPr>
              <a:t>Singing plates - Standing Waves on Chladni plates</a:t>
            </a:r>
            <a:r>
              <a:rPr lang="en" sz="2200"/>
              <a:t> to learn with </a:t>
            </a:r>
            <a:r>
              <a:rPr lang="en" sz="2200"/>
              <a:t>Physics Girl</a:t>
            </a:r>
            <a:r>
              <a:rPr lang="en" sz="2200"/>
              <a:t> and take a deeper dive into how the physics of waves help explain the patterns we see.</a:t>
            </a:r>
            <a:endParaRPr sz="220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Clr>
                <a:schemeClr val="dk1"/>
              </a:buClr>
              <a:buSzPts val="1100"/>
              <a:buFont typeface="Arial"/>
              <a:buNone/>
            </a:pPr>
            <a:r>
              <a:t/>
            </a:r>
            <a:endParaRPr sz="2200"/>
          </a:p>
          <a:p>
            <a:pPr indent="0" lvl="0" marL="0" rtl="0" algn="l">
              <a:lnSpc>
                <a:spcPct val="115000"/>
              </a:lnSpc>
              <a:spcBef>
                <a:spcPts val="0"/>
              </a:spcBef>
              <a:spcAft>
                <a:spcPts val="0"/>
              </a:spcAft>
              <a:buClr>
                <a:schemeClr val="dk1"/>
              </a:buClr>
              <a:buSzPts val="1100"/>
              <a:buFont typeface="Arial"/>
              <a:buNone/>
            </a:pPr>
            <a:r>
              <a:rPr lang="en" sz="2000"/>
              <a:t>Jot your ideas in your notebook. What are you curious about? What questions do you still have about the ways we can visual sound?</a:t>
            </a:r>
            <a:endParaRPr sz="2000"/>
          </a:p>
        </p:txBody>
      </p:sp>
      <p:sp>
        <p:nvSpPr>
          <p:cNvPr id="510" name="Google Shape;510;p75"/>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Chladni Plates</a:t>
            </a:r>
            <a:endParaRPr/>
          </a:p>
        </p:txBody>
      </p:sp>
      <p:pic>
        <p:nvPicPr>
          <p:cNvPr descr="Use physics to create cool patterns on a vibrating plate. How is this like a guitar string or a singing wine glass? &#10;&#10;Instagram: http://instagram.com/thephysicsgirl&#10;Twitter: http://www.physicsgirl.org/twitter&#10;Facebook: http://www.physicsgirl.org/facebook&#10;http://www.physicsgirl.org/&#10;&#10;Slinky standing wave animation courtesy of:&#10;The Animations for Physics and Astronomy Project at Penn State Schuylkill&#10;https://www.youtube.com/watch?v=3BN5-JSsu_4&#10;&#10;Standing wave interference simulation courtesy of:&#10;Walter Fendt&#10;http://www.walter-fendt.de/ph14e/stwaverefl.htm &#10;&#10;3D standing wave footage courtesy of:&#10;Yoichi Ochiai, Takayuki Hoshi, and Jun Rekimoto &#10;https://www.youtube.com/watch?v=odJxJRAxdFU&#10;&#10;Music Credit: Apple and YouTube Music Library&#10;&#10;Thanks to Donovan for his assistance filming!" id="511" name="Google Shape;511;p75" title="Singing plates - Standing Waves on Chladni plates">
            <a:hlinkClick r:id="rId4"/>
          </p:cNvPr>
          <p:cNvPicPr preferRelativeResize="0"/>
          <p:nvPr/>
        </p:nvPicPr>
        <p:blipFill>
          <a:blip r:embed="rId5">
            <a:alphaModFix/>
          </a:blip>
          <a:stretch>
            <a:fillRect/>
          </a:stretch>
        </p:blipFill>
        <p:spPr>
          <a:xfrm>
            <a:off x="3048000" y="2511592"/>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1000"/>
                                        <p:tgtEl>
                                          <p:spTgt spid="5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2"/>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Initial Reflection</a:t>
            </a:r>
            <a:endParaRPr/>
          </a:p>
        </p:txBody>
      </p:sp>
      <p:graphicFrame>
        <p:nvGraphicFramePr>
          <p:cNvPr id="170" name="Google Shape;170;p22"/>
          <p:cNvGraphicFramePr/>
          <p:nvPr/>
        </p:nvGraphicFramePr>
        <p:xfrm>
          <a:off x="952500" y="1287908"/>
          <a:ext cx="3000000" cy="3000000"/>
        </p:xfrm>
        <a:graphic>
          <a:graphicData uri="http://schemas.openxmlformats.org/drawingml/2006/table">
            <a:tbl>
              <a:tblPr>
                <a:noFill/>
                <a:tableStyleId>{4F9BCB96-64BA-4FF9-B0A7-5BC4074942E6}</a:tableStyleId>
              </a:tblPr>
              <a:tblGrid>
                <a:gridCol w="1809750"/>
                <a:gridCol w="1809750"/>
                <a:gridCol w="1809750"/>
                <a:gridCol w="1809750"/>
              </a:tblGrid>
              <a:tr h="381000">
                <a:tc gridSpan="4">
                  <a:txBody>
                    <a:bodyPr/>
                    <a:lstStyle/>
                    <a:p>
                      <a:pPr indent="0" lvl="0" marL="0" rtl="0" algn="l">
                        <a:lnSpc>
                          <a:spcPct val="115000"/>
                        </a:lnSpc>
                        <a:spcBef>
                          <a:spcPts val="0"/>
                        </a:spcBef>
                        <a:spcAft>
                          <a:spcPts val="0"/>
                        </a:spcAft>
                        <a:buNone/>
                      </a:pPr>
                      <a:r>
                        <a:rPr b="1" lang="en" sz="1100">
                          <a:latin typeface="Calibri"/>
                          <a:ea typeface="Calibri"/>
                          <a:cs typeface="Calibri"/>
                          <a:sym typeface="Calibri"/>
                        </a:rPr>
                        <a:t>My Personal Reflection Table</a:t>
                      </a:r>
                      <a:endParaRPr b="1">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hMerge="1"/>
                <a:tc hMerge="1"/>
              </a:tr>
              <a:tr h="381000">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100">
                          <a:latin typeface="Calibri"/>
                          <a:ea typeface="Calibri"/>
                          <a:cs typeface="Calibri"/>
                          <a:sym typeface="Calibri"/>
                        </a:rPr>
                        <a:t>Things I know for sure...</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100">
                          <a:latin typeface="Calibri"/>
                          <a:ea typeface="Calibri"/>
                          <a:cs typeface="Calibri"/>
                          <a:sym typeface="Calibri"/>
                        </a:rPr>
                        <a:t>Things I think I know but am not completely sure...</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100">
                          <a:latin typeface="Calibri"/>
                          <a:ea typeface="Calibri"/>
                          <a:cs typeface="Calibri"/>
                          <a:sym typeface="Calibri"/>
                        </a:rPr>
                        <a:t>Things I wonder about or would like to know more about...</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lnSpc>
                          <a:spcPct val="115000"/>
                        </a:lnSpc>
                        <a:spcBef>
                          <a:spcPts val="0"/>
                        </a:spcBef>
                        <a:spcAft>
                          <a:spcPts val="0"/>
                        </a:spcAft>
                        <a:buNone/>
                      </a:pPr>
                      <a:r>
                        <a:rPr lang="en" sz="1100">
                          <a:latin typeface="Calibri"/>
                          <a:ea typeface="Calibri"/>
                          <a:cs typeface="Calibri"/>
                          <a:sym typeface="Calibri"/>
                        </a:rPr>
                        <a:t>What sound is</a:t>
                      </a:r>
                      <a:endParaRPr sz="11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lnSpc>
                          <a:spcPct val="115000"/>
                        </a:lnSpc>
                        <a:spcBef>
                          <a:spcPts val="0"/>
                        </a:spcBef>
                        <a:spcAft>
                          <a:spcPts val="0"/>
                        </a:spcAft>
                        <a:buNone/>
                      </a:pPr>
                      <a:r>
                        <a:rPr lang="en" sz="1100">
                          <a:latin typeface="Calibri"/>
                          <a:ea typeface="Calibri"/>
                          <a:cs typeface="Calibri"/>
                          <a:sym typeface="Calibri"/>
                        </a:rPr>
                        <a:t>How sounds are transmitted, or sent, from a source to a receiver</a:t>
                      </a:r>
                      <a:endParaRPr b="1" sz="11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lnSpc>
                          <a:spcPct val="115000"/>
                        </a:lnSpc>
                        <a:spcBef>
                          <a:spcPts val="0"/>
                        </a:spcBef>
                        <a:spcAft>
                          <a:spcPts val="0"/>
                        </a:spcAft>
                        <a:buNone/>
                      </a:pPr>
                      <a:r>
                        <a:rPr lang="en" sz="1100">
                          <a:latin typeface="Calibri"/>
                          <a:ea typeface="Calibri"/>
                          <a:cs typeface="Calibri"/>
                          <a:sym typeface="Calibri"/>
                        </a:rPr>
                        <a:t>How sound waves create music</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latin typeface="Calibri"/>
                        <a:ea typeface="Calibri"/>
                        <a:cs typeface="Calibri"/>
                        <a:sym typeface="Calibri"/>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76"/>
          <p:cNvSpPr txBox="1"/>
          <p:nvPr>
            <p:ph idx="2" type="body"/>
          </p:nvPr>
        </p:nvSpPr>
        <p:spPr>
          <a:xfrm>
            <a:off x="975650" y="1085850"/>
            <a:ext cx="7884000" cy="9426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How do you know your piece of music is ready to perform for an audience?</a:t>
            </a:r>
            <a:endParaRPr/>
          </a:p>
        </p:txBody>
      </p:sp>
      <p:sp>
        <p:nvSpPr>
          <p:cNvPr id="517" name="Google Shape;517;p76"/>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a:t>
            </a:r>
            <a:r>
              <a:rPr lang="en"/>
              <a:t> 9: Prepare for a Musical Performance</a:t>
            </a:r>
            <a:endParaRPr/>
          </a:p>
          <a:p>
            <a:pPr indent="0" lvl="0" marL="0" rtl="0" algn="ctr">
              <a:spcBef>
                <a:spcPts val="0"/>
              </a:spcBef>
              <a:spcAft>
                <a:spcPts val="0"/>
              </a:spcAft>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77"/>
          <p:cNvSpPr txBox="1"/>
          <p:nvPr>
            <p:ph idx="1" type="body"/>
          </p:nvPr>
        </p:nvSpPr>
        <p:spPr>
          <a:xfrm>
            <a:off x="975650" y="1065950"/>
            <a:ext cx="7884000" cy="3663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solidFill>
                  <a:srgbClr val="233A44"/>
                </a:solidFill>
              </a:rPr>
              <a:t>As a musician, it is likely a performance is set for you on a calendar that was created by someone else. This is generally how performances work, but how do you know the music is actually ready to perform for an audience? If it was up to you to decide when a piece of music is ready how would you make that decision? </a:t>
            </a:r>
            <a:endParaRPr>
              <a:solidFill>
                <a:srgbClr val="233A44"/>
              </a:solidFill>
            </a:endParaRPr>
          </a:p>
          <a:p>
            <a:pPr indent="0" lvl="0" marL="0" rtl="0" algn="l">
              <a:lnSpc>
                <a:spcPct val="115000"/>
              </a:lnSpc>
              <a:spcBef>
                <a:spcPts val="1200"/>
              </a:spcBef>
              <a:spcAft>
                <a:spcPts val="0"/>
              </a:spcAft>
              <a:buNone/>
            </a:pPr>
            <a:r>
              <a:rPr lang="en">
                <a:solidFill>
                  <a:srgbClr val="233A44"/>
                </a:solidFill>
              </a:rPr>
              <a:t>Write your response in your notebook.</a:t>
            </a:r>
            <a:endParaRPr>
              <a:solidFill>
                <a:srgbClr val="233A44"/>
              </a:solidFill>
            </a:endParaRPr>
          </a:p>
          <a:p>
            <a:pPr indent="0" lvl="0" marL="0" rtl="0" algn="l">
              <a:lnSpc>
                <a:spcPct val="115000"/>
              </a:lnSpc>
              <a:spcBef>
                <a:spcPts val="1200"/>
              </a:spcBef>
              <a:spcAft>
                <a:spcPts val="1200"/>
              </a:spcAft>
              <a:buNone/>
            </a:pPr>
            <a:r>
              <a:t/>
            </a:r>
            <a:endParaRPr>
              <a:solidFill>
                <a:srgbClr val="233A44"/>
              </a:solidFill>
            </a:endParaRPr>
          </a:p>
        </p:txBody>
      </p:sp>
      <p:sp>
        <p:nvSpPr>
          <p:cNvPr id="523" name="Google Shape;523;p77"/>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Getting Ready to Perform - Reflection</a:t>
            </a:r>
            <a:endParaRPr/>
          </a:p>
          <a:p>
            <a:pPr indent="0" lvl="0" marL="0" rtl="0" algn="ctr">
              <a:spcBef>
                <a:spcPts val="0"/>
              </a:spcBef>
              <a:spcAft>
                <a:spcPts val="0"/>
              </a:spcAft>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78"/>
          <p:cNvSpPr txBox="1"/>
          <p:nvPr>
            <p:ph idx="1" type="body"/>
          </p:nvPr>
        </p:nvSpPr>
        <p:spPr>
          <a:xfrm>
            <a:off x="975650" y="1065950"/>
            <a:ext cx="7884000" cy="3663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solidFill>
                  <a:srgbClr val="233A44"/>
                </a:solidFill>
              </a:rPr>
              <a:t>Work in a small group to create a checklist you could use to determine when a piece of music is ready to share with an audience.</a:t>
            </a:r>
            <a:endParaRPr>
              <a:solidFill>
                <a:srgbClr val="233A44"/>
              </a:solidFill>
            </a:endParaRPr>
          </a:p>
          <a:p>
            <a:pPr indent="0" lvl="0" marL="0" rtl="0" algn="l">
              <a:lnSpc>
                <a:spcPct val="115000"/>
              </a:lnSpc>
              <a:spcBef>
                <a:spcPts val="1200"/>
              </a:spcBef>
              <a:spcAft>
                <a:spcPts val="0"/>
              </a:spcAft>
              <a:buNone/>
            </a:pPr>
            <a:r>
              <a:t/>
            </a:r>
            <a:endParaRPr>
              <a:solidFill>
                <a:srgbClr val="233A44"/>
              </a:solidFill>
            </a:endParaRPr>
          </a:p>
          <a:p>
            <a:pPr indent="0" lvl="0" marL="0" rtl="0" algn="l">
              <a:lnSpc>
                <a:spcPct val="115000"/>
              </a:lnSpc>
              <a:spcBef>
                <a:spcPts val="1200"/>
              </a:spcBef>
              <a:spcAft>
                <a:spcPts val="1200"/>
              </a:spcAft>
              <a:buNone/>
            </a:pPr>
            <a:r>
              <a:t/>
            </a:r>
            <a:endParaRPr>
              <a:solidFill>
                <a:srgbClr val="233A44"/>
              </a:solidFill>
            </a:endParaRPr>
          </a:p>
        </p:txBody>
      </p:sp>
      <p:sp>
        <p:nvSpPr>
          <p:cNvPr id="529" name="Google Shape;529;p78"/>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Create a Getting Ready to Perform Checklist</a:t>
            </a:r>
            <a:endParaRPr/>
          </a:p>
          <a:p>
            <a:pPr indent="0" lvl="0" marL="0" rtl="0" algn="ctr">
              <a:spcBef>
                <a:spcPts val="0"/>
              </a:spcBef>
              <a:spcAft>
                <a:spcPts val="0"/>
              </a:spcAft>
              <a:buNone/>
            </a:pPr>
            <a:r>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79"/>
          <p:cNvSpPr txBox="1"/>
          <p:nvPr>
            <p:ph idx="1" type="body"/>
          </p:nvPr>
        </p:nvSpPr>
        <p:spPr>
          <a:xfrm>
            <a:off x="975650" y="1141825"/>
            <a:ext cx="7884000" cy="34467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Before you finalize your group list, think about your audience.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t>Watch </a:t>
            </a:r>
            <a:r>
              <a:rPr lang="en" u="sng">
                <a:solidFill>
                  <a:schemeClr val="hlink"/>
                </a:solidFill>
                <a:hlinkClick r:id="rId3"/>
              </a:rPr>
              <a:t>Learning to Dance While Deaf | The Express Way with Dulé Hill</a:t>
            </a:r>
            <a:r>
              <a:rPr lang="en"/>
              <a:t> to revisit how Shaheem Sanchez and other people with disabilities may experience your performance.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None/>
            </a:pPr>
            <a:r>
              <a:rPr lang="en"/>
              <a:t>After watching the video, review your checklist. What can you add to ensure your piece of music is ready to share with an inclusive audience?</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t>Share your list with the larger group. Create one checklist the entire class can use.</a:t>
            </a:r>
            <a:endParaRPr/>
          </a:p>
        </p:txBody>
      </p:sp>
      <p:sp>
        <p:nvSpPr>
          <p:cNvPr id="535" name="Google Shape;535;p79"/>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
                <a:solidFill>
                  <a:schemeClr val="lt1"/>
                </a:solidFill>
              </a:rPr>
              <a:t>Finalize Our </a:t>
            </a:r>
            <a:r>
              <a:rPr lang="en">
                <a:solidFill>
                  <a:schemeClr val="lt1"/>
                </a:solidFill>
              </a:rPr>
              <a:t>Getting Ready to Perform Checklist</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80"/>
          <p:cNvSpPr txBox="1"/>
          <p:nvPr>
            <p:ph idx="1" type="body"/>
          </p:nvPr>
        </p:nvSpPr>
        <p:spPr>
          <a:xfrm>
            <a:off x="975650" y="1373725"/>
            <a:ext cx="7884000" cy="3034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Return to your arrangement of “Ode to Joy”. Use the checklist your class created to determine if it is ready to perform for an audience. If it is not ready, what would you need to do to get it ready and how long do you think that would take? You are going to be asked to perform your arrangement in the next section so take the time you have available to have your piece as ready as possible.</a:t>
            </a:r>
            <a:endParaRPr sz="2400"/>
          </a:p>
        </p:txBody>
      </p:sp>
      <p:sp>
        <p:nvSpPr>
          <p:cNvPr id="541" name="Google Shape;541;p80"/>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Using Our Getting Ready to Perform Checklist</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81"/>
          <p:cNvSpPr txBox="1"/>
          <p:nvPr>
            <p:ph idx="1" type="body"/>
          </p:nvPr>
        </p:nvSpPr>
        <p:spPr>
          <a:xfrm>
            <a:off x="975655" y="1526796"/>
            <a:ext cx="71928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Part of preparing a piece of music is knowing more about the composers’ expressive intent. </a:t>
            </a:r>
            <a:endParaRPr sz="2400"/>
          </a:p>
          <a:p>
            <a:pPr indent="0" lvl="0" marL="0" rtl="0" algn="l">
              <a:lnSpc>
                <a:spcPct val="115000"/>
              </a:lnSpc>
              <a:spcBef>
                <a:spcPts val="0"/>
              </a:spcBef>
              <a:spcAft>
                <a:spcPts val="0"/>
              </a:spcAft>
              <a:buClr>
                <a:schemeClr val="dk1"/>
              </a:buClr>
              <a:buSzPts val="1100"/>
              <a:buFont typeface="Arial"/>
              <a:buNone/>
            </a:pPr>
            <a:r>
              <a:t/>
            </a:r>
            <a:endParaRPr sz="2400"/>
          </a:p>
          <a:p>
            <a:pPr indent="0" lvl="0" marL="0" rtl="0" algn="l">
              <a:lnSpc>
                <a:spcPct val="115000"/>
              </a:lnSpc>
              <a:spcBef>
                <a:spcPts val="0"/>
              </a:spcBef>
              <a:spcAft>
                <a:spcPts val="0"/>
              </a:spcAft>
              <a:buClr>
                <a:schemeClr val="dk1"/>
              </a:buClr>
              <a:buSzPts val="1100"/>
              <a:buFont typeface="Arial"/>
              <a:buNone/>
            </a:pPr>
            <a:r>
              <a:rPr lang="en" sz="2400"/>
              <a:t>Read </a:t>
            </a:r>
            <a:r>
              <a:rPr i="1" lang="en" sz="2400"/>
              <a:t>The Genius of Beethoven</a:t>
            </a:r>
            <a:r>
              <a:rPr lang="en" sz="2400"/>
              <a:t>. What did you learn about Beethoven’s life? How do you think this shaped the music he composed? Jot your thoughts in your notebook.</a:t>
            </a:r>
            <a:endParaRPr sz="2400">
              <a:solidFill>
                <a:srgbClr val="233A44"/>
              </a:solidFill>
            </a:endParaRPr>
          </a:p>
          <a:p>
            <a:pPr indent="0" lvl="0" marL="0" rtl="0" algn="l">
              <a:spcBef>
                <a:spcPts val="0"/>
              </a:spcBef>
              <a:spcAft>
                <a:spcPts val="0"/>
              </a:spcAft>
              <a:buNone/>
            </a:pPr>
            <a:r>
              <a:t/>
            </a:r>
            <a:endParaRPr sz="2400"/>
          </a:p>
        </p:txBody>
      </p:sp>
      <p:sp>
        <p:nvSpPr>
          <p:cNvPr id="547" name="Google Shape;547;p81"/>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Getting to Know the Composer</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82"/>
          <p:cNvSpPr txBox="1"/>
          <p:nvPr>
            <p:ph idx="1" type="body"/>
          </p:nvPr>
        </p:nvSpPr>
        <p:spPr>
          <a:xfrm>
            <a:off x="975650" y="1526800"/>
            <a:ext cx="7884000" cy="2588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sz="2400"/>
              <a:t>Watch </a:t>
            </a:r>
            <a:r>
              <a:rPr lang="en" sz="2400" u="sng">
                <a:solidFill>
                  <a:schemeClr val="hlink"/>
                </a:solidFill>
                <a:hlinkClick r:id="rId3"/>
              </a:rPr>
              <a:t>this video</a:t>
            </a:r>
            <a:r>
              <a:rPr lang="en" sz="2400"/>
              <a:t> performance of a section of Beethoven’s 9th Symphony.  </a:t>
            </a:r>
            <a:endParaRPr sz="2400"/>
          </a:p>
          <a:p>
            <a:pPr indent="0" lvl="0" marL="0" rtl="0" algn="l">
              <a:spcBef>
                <a:spcPts val="0"/>
              </a:spcBef>
              <a:spcAft>
                <a:spcPts val="0"/>
              </a:spcAft>
              <a:buNone/>
            </a:pPr>
            <a:r>
              <a:t/>
            </a:r>
            <a:endParaRPr sz="2400"/>
          </a:p>
          <a:p>
            <a:pPr indent="-381000" lvl="0" marL="457200" rtl="0" algn="l">
              <a:spcBef>
                <a:spcPts val="0"/>
              </a:spcBef>
              <a:spcAft>
                <a:spcPts val="0"/>
              </a:spcAft>
              <a:buSzPts val="2400"/>
              <a:buChar char="●"/>
            </a:pPr>
            <a:r>
              <a:rPr lang="en" sz="2400"/>
              <a:t>Do you hear the melodic line you’ve been playing or singing and arranging? </a:t>
            </a:r>
            <a:endParaRPr sz="2400"/>
          </a:p>
          <a:p>
            <a:pPr indent="-381000" lvl="0" marL="457200" rtl="0" algn="l">
              <a:spcBef>
                <a:spcPts val="0"/>
              </a:spcBef>
              <a:spcAft>
                <a:spcPts val="0"/>
              </a:spcAft>
              <a:buSzPts val="2400"/>
              <a:buChar char="●"/>
            </a:pPr>
            <a:r>
              <a:rPr lang="en" sz="2400"/>
              <a:t>How does it sound different from your performance?  </a:t>
            </a:r>
            <a:endParaRPr sz="2400"/>
          </a:p>
          <a:p>
            <a:pPr indent="-381000" lvl="0" marL="457200" rtl="0" algn="l">
              <a:spcBef>
                <a:spcPts val="0"/>
              </a:spcBef>
              <a:spcAft>
                <a:spcPts val="0"/>
              </a:spcAft>
              <a:buSzPts val="2400"/>
              <a:buChar char="●"/>
            </a:pPr>
            <a:r>
              <a:rPr lang="en" sz="2400"/>
              <a:t>What changes to the elements of music did Beethoven make each time the melody is repeated?</a:t>
            </a:r>
            <a:endParaRPr sz="2400"/>
          </a:p>
          <a:p>
            <a:pPr indent="0" lvl="0" marL="0" rtl="0" algn="l">
              <a:spcBef>
                <a:spcPts val="0"/>
              </a:spcBef>
              <a:spcAft>
                <a:spcPts val="0"/>
              </a:spcAft>
              <a:buNone/>
            </a:pPr>
            <a:r>
              <a:t/>
            </a:r>
            <a:endParaRPr sz="2400"/>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83"/>
          <p:cNvSpPr txBox="1"/>
          <p:nvPr>
            <p:ph idx="1" type="body"/>
          </p:nvPr>
        </p:nvSpPr>
        <p:spPr>
          <a:xfrm>
            <a:off x="975650" y="1526800"/>
            <a:ext cx="78840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Rehearse both the original version of “Ode to Joy” as well as your arrangement. You will want to play both versions for the audience. Use your checklist as you rehearse.</a:t>
            </a:r>
            <a:endParaRPr sz="2400"/>
          </a:p>
          <a:p>
            <a:pPr indent="0" lvl="0" marL="0" rtl="0" algn="l">
              <a:lnSpc>
                <a:spcPct val="115000"/>
              </a:lnSpc>
              <a:spcBef>
                <a:spcPts val="0"/>
              </a:spcBef>
              <a:spcAft>
                <a:spcPts val="0"/>
              </a:spcAft>
              <a:buClr>
                <a:schemeClr val="dk1"/>
              </a:buClr>
              <a:buSzPts val="1100"/>
              <a:buFont typeface="Arial"/>
              <a:buNone/>
            </a:pPr>
            <a:r>
              <a:t/>
            </a:r>
            <a:endParaRPr sz="2400">
              <a:solidFill>
                <a:srgbClr val="233A44"/>
              </a:solidFill>
            </a:endParaRPr>
          </a:p>
          <a:p>
            <a:pPr indent="0" lvl="0" marL="0" rtl="0" algn="l">
              <a:spcBef>
                <a:spcPts val="1200"/>
              </a:spcBef>
              <a:spcAft>
                <a:spcPts val="0"/>
              </a:spcAft>
              <a:buNone/>
            </a:pPr>
            <a:r>
              <a:t/>
            </a:r>
            <a:endParaRPr sz="2400"/>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84"/>
          <p:cNvSpPr txBox="1"/>
          <p:nvPr>
            <p:ph idx="1" type="body"/>
          </p:nvPr>
        </p:nvSpPr>
        <p:spPr>
          <a:xfrm>
            <a:off x="975650" y="1155275"/>
            <a:ext cx="7192800" cy="36165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800"/>
              <a:t>It is always important to get feedback before a performance. </a:t>
            </a:r>
            <a:endParaRPr sz="1800"/>
          </a:p>
          <a:p>
            <a:pPr indent="0" lvl="0" marL="0" rtl="0" algn="l">
              <a:lnSpc>
                <a:spcPct val="115000"/>
              </a:lnSpc>
              <a:spcBef>
                <a:spcPts val="0"/>
              </a:spcBef>
              <a:spcAft>
                <a:spcPts val="0"/>
              </a:spcAft>
              <a:buClr>
                <a:schemeClr val="dk1"/>
              </a:buClr>
              <a:buSzPts val="1100"/>
              <a:buFont typeface="Arial"/>
              <a:buNone/>
            </a:pPr>
            <a:r>
              <a:t/>
            </a:r>
            <a:endParaRPr sz="1800"/>
          </a:p>
          <a:p>
            <a:pPr indent="0" lvl="0" marL="0" rtl="0" algn="l">
              <a:lnSpc>
                <a:spcPct val="115000"/>
              </a:lnSpc>
              <a:spcBef>
                <a:spcPts val="0"/>
              </a:spcBef>
              <a:spcAft>
                <a:spcPts val="0"/>
              </a:spcAft>
              <a:buClr>
                <a:schemeClr val="dk1"/>
              </a:buClr>
              <a:buSzPts val="1100"/>
              <a:buFont typeface="Arial"/>
              <a:buNone/>
            </a:pPr>
            <a:r>
              <a:rPr lang="en" sz="1800"/>
              <a:t>Sing or play the original version of “Ode to Joy” as well as your arrangement for a partner or small group. </a:t>
            </a:r>
            <a:endParaRPr sz="1800"/>
          </a:p>
          <a:p>
            <a:pPr indent="0" lvl="0" marL="0" rtl="0" algn="l">
              <a:lnSpc>
                <a:spcPct val="115000"/>
              </a:lnSpc>
              <a:spcBef>
                <a:spcPts val="0"/>
              </a:spcBef>
              <a:spcAft>
                <a:spcPts val="0"/>
              </a:spcAft>
              <a:buClr>
                <a:schemeClr val="dk1"/>
              </a:buClr>
              <a:buSzPts val="1100"/>
              <a:buFont typeface="Arial"/>
              <a:buNone/>
            </a:pPr>
            <a:r>
              <a:t/>
            </a:r>
            <a:endParaRPr sz="1800"/>
          </a:p>
          <a:p>
            <a:pPr indent="0" lvl="0" marL="0" rtl="0" algn="l">
              <a:lnSpc>
                <a:spcPct val="115000"/>
              </a:lnSpc>
              <a:spcBef>
                <a:spcPts val="0"/>
              </a:spcBef>
              <a:spcAft>
                <a:spcPts val="0"/>
              </a:spcAft>
              <a:buClr>
                <a:schemeClr val="dk1"/>
              </a:buClr>
              <a:buSzPts val="1100"/>
              <a:buFont typeface="Arial"/>
              <a:buNone/>
            </a:pPr>
            <a:r>
              <a:rPr lang="en" sz="1800"/>
              <a:t>Each group member will use the TAG feedback protocol to, </a:t>
            </a:r>
            <a:endParaRPr sz="1800"/>
          </a:p>
          <a:p>
            <a:pPr indent="0" lvl="0" marL="0" rtl="0" algn="l">
              <a:lnSpc>
                <a:spcPct val="115000"/>
              </a:lnSpc>
              <a:spcBef>
                <a:spcPts val="0"/>
              </a:spcBef>
              <a:spcAft>
                <a:spcPts val="0"/>
              </a:spcAft>
              <a:buClr>
                <a:schemeClr val="dk1"/>
              </a:buClr>
              <a:buSzPts val="1100"/>
              <a:buFont typeface="Arial"/>
              <a:buNone/>
            </a:pPr>
            <a:r>
              <a:rPr lang="en" sz="1800" u="sng"/>
              <a:t>T</a:t>
            </a:r>
            <a:r>
              <a:rPr lang="en" sz="1800"/>
              <a:t>ell something they notice about the performance, </a:t>
            </a:r>
            <a:endParaRPr sz="1800"/>
          </a:p>
          <a:p>
            <a:pPr indent="0" lvl="0" marL="0" rtl="0" algn="l">
              <a:lnSpc>
                <a:spcPct val="115000"/>
              </a:lnSpc>
              <a:spcBef>
                <a:spcPts val="0"/>
              </a:spcBef>
              <a:spcAft>
                <a:spcPts val="0"/>
              </a:spcAft>
              <a:buClr>
                <a:schemeClr val="dk1"/>
              </a:buClr>
              <a:buSzPts val="1100"/>
              <a:buFont typeface="Arial"/>
              <a:buNone/>
            </a:pPr>
            <a:r>
              <a:rPr lang="en" sz="1800" u="sng"/>
              <a:t>A</a:t>
            </a:r>
            <a:r>
              <a:rPr lang="en" sz="1800"/>
              <a:t>sk a question about the performance, and </a:t>
            </a:r>
            <a:endParaRPr sz="1800"/>
          </a:p>
          <a:p>
            <a:pPr indent="0" lvl="0" marL="0" rtl="0" algn="l">
              <a:lnSpc>
                <a:spcPct val="115000"/>
              </a:lnSpc>
              <a:spcBef>
                <a:spcPts val="0"/>
              </a:spcBef>
              <a:spcAft>
                <a:spcPts val="0"/>
              </a:spcAft>
              <a:buClr>
                <a:schemeClr val="dk1"/>
              </a:buClr>
              <a:buSzPts val="1100"/>
              <a:buFont typeface="Arial"/>
              <a:buNone/>
            </a:pPr>
            <a:r>
              <a:rPr lang="en" sz="1800" u="sng"/>
              <a:t>G</a:t>
            </a:r>
            <a:r>
              <a:rPr lang="en" sz="1800"/>
              <a:t>ive a suggestion about the performance to assist you with having the best performance possible.</a:t>
            </a:r>
            <a:endParaRPr sz="1800"/>
          </a:p>
        </p:txBody>
      </p:sp>
      <p:sp>
        <p:nvSpPr>
          <p:cNvPr id="563" name="Google Shape;563;p84"/>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TAG Feedback</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85"/>
          <p:cNvSpPr txBox="1"/>
          <p:nvPr>
            <p:ph idx="1" type="body"/>
          </p:nvPr>
        </p:nvSpPr>
        <p:spPr>
          <a:xfrm>
            <a:off x="975650" y="1195450"/>
            <a:ext cx="7192800" cy="3365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i="1" lang="en" sz="1800"/>
              <a:t>TAG</a:t>
            </a:r>
            <a:r>
              <a:rPr i="1" lang="en" sz="1800"/>
              <a:t> Feedback protocol</a:t>
            </a:r>
            <a:endParaRPr i="1" sz="1800"/>
          </a:p>
          <a:p>
            <a:pPr indent="0" lvl="0" marL="0" rtl="0" algn="l">
              <a:lnSpc>
                <a:spcPct val="115000"/>
              </a:lnSpc>
              <a:spcBef>
                <a:spcPts val="0"/>
              </a:spcBef>
              <a:spcAft>
                <a:spcPts val="0"/>
              </a:spcAft>
              <a:buClr>
                <a:schemeClr val="dk1"/>
              </a:buClr>
              <a:buSzPts val="1100"/>
              <a:buFont typeface="Arial"/>
              <a:buNone/>
            </a:pPr>
            <a:r>
              <a:rPr b="1" i="1" lang="en" sz="1800"/>
              <a:t>T</a:t>
            </a:r>
            <a:r>
              <a:rPr i="1" lang="en" sz="1800"/>
              <a:t>ell something they notice about the performance</a:t>
            </a:r>
            <a:endParaRPr i="1" sz="1800"/>
          </a:p>
          <a:p>
            <a:pPr indent="0" lvl="0" marL="0" rtl="0" algn="l">
              <a:lnSpc>
                <a:spcPct val="115000"/>
              </a:lnSpc>
              <a:spcBef>
                <a:spcPts val="0"/>
              </a:spcBef>
              <a:spcAft>
                <a:spcPts val="0"/>
              </a:spcAft>
              <a:buClr>
                <a:schemeClr val="dk1"/>
              </a:buClr>
              <a:buSzPts val="1100"/>
              <a:buFont typeface="Arial"/>
              <a:buNone/>
            </a:pPr>
            <a:r>
              <a:rPr b="1" i="1" lang="en" sz="1800"/>
              <a:t>A</a:t>
            </a:r>
            <a:r>
              <a:rPr i="1" lang="en" sz="1800"/>
              <a:t>sk a question about the performance</a:t>
            </a:r>
            <a:endParaRPr i="1" sz="1800"/>
          </a:p>
          <a:p>
            <a:pPr indent="0" lvl="0" marL="0" rtl="0" algn="l">
              <a:lnSpc>
                <a:spcPct val="115000"/>
              </a:lnSpc>
              <a:spcBef>
                <a:spcPts val="0"/>
              </a:spcBef>
              <a:spcAft>
                <a:spcPts val="0"/>
              </a:spcAft>
              <a:buClr>
                <a:schemeClr val="dk1"/>
              </a:buClr>
              <a:buSzPts val="1100"/>
              <a:buFont typeface="Arial"/>
              <a:buNone/>
            </a:pPr>
            <a:r>
              <a:rPr b="1" i="1" lang="en" sz="1800"/>
              <a:t>G</a:t>
            </a:r>
            <a:r>
              <a:rPr i="1" lang="en" sz="1800"/>
              <a:t>ive a suggestion</a:t>
            </a:r>
            <a:endParaRPr i="1" sz="1800"/>
          </a:p>
          <a:p>
            <a:pPr indent="0" lvl="0" marL="0" rtl="0" algn="l">
              <a:lnSpc>
                <a:spcPct val="115000"/>
              </a:lnSpc>
              <a:spcBef>
                <a:spcPts val="0"/>
              </a:spcBef>
              <a:spcAft>
                <a:spcPts val="0"/>
              </a:spcAft>
              <a:buClr>
                <a:schemeClr val="dk1"/>
              </a:buClr>
              <a:buSzPts val="1100"/>
              <a:buFont typeface="Arial"/>
              <a:buNone/>
            </a:pPr>
            <a:r>
              <a:t/>
            </a:r>
            <a:endParaRPr i="1" sz="1800"/>
          </a:p>
          <a:p>
            <a:pPr indent="0" lvl="0" marL="0" rtl="0" algn="l">
              <a:lnSpc>
                <a:spcPct val="115000"/>
              </a:lnSpc>
              <a:spcBef>
                <a:spcPts val="0"/>
              </a:spcBef>
              <a:spcAft>
                <a:spcPts val="0"/>
              </a:spcAft>
              <a:buClr>
                <a:schemeClr val="dk1"/>
              </a:buClr>
              <a:buSzPts val="1100"/>
              <a:buFont typeface="Arial"/>
              <a:buNone/>
            </a:pPr>
            <a:r>
              <a:rPr lang="en" sz="1800"/>
              <a:t>Repeat this feedback protocol until each member of the group has shared their performance in the small group and received feedback.</a:t>
            </a:r>
            <a:endParaRPr sz="1800"/>
          </a:p>
          <a:p>
            <a:pPr indent="0" lvl="0" marL="0" rtl="0" algn="l">
              <a:lnSpc>
                <a:spcPct val="115000"/>
              </a:lnSpc>
              <a:spcBef>
                <a:spcPts val="0"/>
              </a:spcBef>
              <a:spcAft>
                <a:spcPts val="0"/>
              </a:spcAft>
              <a:buClr>
                <a:schemeClr val="dk1"/>
              </a:buClr>
              <a:buSzPts val="1100"/>
              <a:buFont typeface="Arial"/>
              <a:buNone/>
            </a:pPr>
            <a:r>
              <a:t/>
            </a:r>
            <a:endParaRPr sz="1800"/>
          </a:p>
          <a:p>
            <a:pPr indent="0" lvl="0" marL="0" rtl="0" algn="l">
              <a:lnSpc>
                <a:spcPct val="115000"/>
              </a:lnSpc>
              <a:spcBef>
                <a:spcPts val="0"/>
              </a:spcBef>
              <a:spcAft>
                <a:spcPts val="0"/>
              </a:spcAft>
              <a:buClr>
                <a:schemeClr val="dk1"/>
              </a:buClr>
              <a:buSzPts val="1100"/>
              <a:buFont typeface="Arial"/>
              <a:buNone/>
            </a:pPr>
            <a:r>
              <a:rPr lang="en" sz="1800"/>
              <a:t>Write down the feedback you receive and incorporate it into your rehearsals for your final performance.</a:t>
            </a:r>
            <a:endParaRPr sz="1800"/>
          </a:p>
          <a:p>
            <a:pPr indent="0" lvl="0" marL="0" rtl="0" algn="l">
              <a:lnSpc>
                <a:spcPct val="115000"/>
              </a:lnSpc>
              <a:spcBef>
                <a:spcPts val="0"/>
              </a:spcBef>
              <a:spcAft>
                <a:spcPts val="0"/>
              </a:spcAft>
              <a:buClr>
                <a:schemeClr val="dk1"/>
              </a:buClr>
              <a:buSzPts val="1100"/>
              <a:buFont typeface="Arial"/>
              <a:buNone/>
            </a:pPr>
            <a:r>
              <a:t/>
            </a:r>
            <a:endParaRPr sz="1800"/>
          </a:p>
          <a:p>
            <a:pPr indent="0" lvl="0" marL="0" rtl="0" algn="l">
              <a:lnSpc>
                <a:spcPct val="115000"/>
              </a:lnSpc>
              <a:spcBef>
                <a:spcPts val="0"/>
              </a:spcBef>
              <a:spcAft>
                <a:spcPts val="0"/>
              </a:spcAft>
              <a:buClr>
                <a:schemeClr val="dk1"/>
              </a:buClr>
              <a:buSzPts val="1100"/>
              <a:buFont typeface="Arial"/>
              <a:buNone/>
            </a:pPr>
            <a:r>
              <a:t/>
            </a:r>
            <a:endParaRPr sz="1800">
              <a:solidFill>
                <a:srgbClr val="233A44"/>
              </a:solidFill>
            </a:endParaRPr>
          </a:p>
          <a:p>
            <a:pPr indent="0" lvl="0" marL="0" rtl="0" algn="l">
              <a:spcBef>
                <a:spcPts val="1200"/>
              </a:spcBef>
              <a:spcAft>
                <a:spcPts val="0"/>
              </a:spcAft>
              <a:buNone/>
            </a:pPr>
            <a:r>
              <a:t/>
            </a:r>
            <a:endParaRPr sz="1800"/>
          </a:p>
        </p:txBody>
      </p:sp>
      <p:sp>
        <p:nvSpPr>
          <p:cNvPr id="569" name="Google Shape;569;p85"/>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TAG Protocol</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3"/>
          <p:cNvSpPr txBox="1"/>
          <p:nvPr>
            <p:ph idx="2" type="body"/>
          </p:nvPr>
        </p:nvSpPr>
        <p:spPr>
          <a:xfrm>
            <a:off x="676025" y="1415700"/>
            <a:ext cx="2521200" cy="7305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How do humans experience sound and music?</a:t>
            </a:r>
            <a:endParaRPr/>
          </a:p>
        </p:txBody>
      </p:sp>
      <p:sp>
        <p:nvSpPr>
          <p:cNvPr id="176" name="Google Shape;176;p23"/>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2: Create and Experience Sound</a:t>
            </a:r>
            <a:endParaRPr/>
          </a:p>
        </p:txBody>
      </p:sp>
      <p:pic>
        <p:nvPicPr>
          <p:cNvPr id="177" name="Google Shape;177;p23" title="np_People listening concert on a summer night music festival in nature_4mR6yN_free.jpg"/>
          <p:cNvPicPr preferRelativeResize="0"/>
          <p:nvPr/>
        </p:nvPicPr>
        <p:blipFill>
          <a:blip r:embed="rId3">
            <a:alphaModFix/>
          </a:blip>
          <a:stretch>
            <a:fillRect/>
          </a:stretch>
        </p:blipFill>
        <p:spPr>
          <a:xfrm>
            <a:off x="3536650" y="1415700"/>
            <a:ext cx="5362939" cy="331185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86"/>
          <p:cNvSpPr txBox="1"/>
          <p:nvPr>
            <p:ph idx="1" type="body"/>
          </p:nvPr>
        </p:nvSpPr>
        <p:spPr>
          <a:xfrm>
            <a:off x="975650" y="1165325"/>
            <a:ext cx="7192800" cy="3043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Think of each of the performances you listened to. </a:t>
            </a:r>
            <a:endParaRPr sz="2400"/>
          </a:p>
          <a:p>
            <a:pPr indent="0" lvl="0" marL="0" rtl="0" algn="l">
              <a:lnSpc>
                <a:spcPct val="115000"/>
              </a:lnSpc>
              <a:spcBef>
                <a:spcPts val="0"/>
              </a:spcBef>
              <a:spcAft>
                <a:spcPts val="0"/>
              </a:spcAft>
              <a:buClr>
                <a:schemeClr val="dk1"/>
              </a:buClr>
              <a:buSzPts val="1100"/>
              <a:buFont typeface="Arial"/>
              <a:buNone/>
            </a:pPr>
            <a:r>
              <a:rPr lang="en" sz="2400"/>
              <a:t>How did the sound travel from the performer to your ears? </a:t>
            </a:r>
            <a:endParaRPr sz="2400"/>
          </a:p>
          <a:p>
            <a:pPr indent="0" lvl="0" marL="0" rtl="0" algn="l">
              <a:lnSpc>
                <a:spcPct val="115000"/>
              </a:lnSpc>
              <a:spcBef>
                <a:spcPts val="0"/>
              </a:spcBef>
              <a:spcAft>
                <a:spcPts val="0"/>
              </a:spcAft>
              <a:buClr>
                <a:schemeClr val="dk1"/>
              </a:buClr>
              <a:buSzPts val="1100"/>
              <a:buFont typeface="Arial"/>
              <a:buNone/>
            </a:pPr>
            <a:r>
              <a:t/>
            </a:r>
            <a:endParaRPr sz="2400"/>
          </a:p>
          <a:p>
            <a:pPr indent="0" lvl="0" marL="0" rtl="0" algn="l">
              <a:lnSpc>
                <a:spcPct val="115000"/>
              </a:lnSpc>
              <a:spcBef>
                <a:spcPts val="0"/>
              </a:spcBef>
              <a:spcAft>
                <a:spcPts val="0"/>
              </a:spcAft>
              <a:buClr>
                <a:schemeClr val="dk1"/>
              </a:buClr>
              <a:buSzPts val="1100"/>
              <a:buFont typeface="Arial"/>
              <a:buNone/>
            </a:pPr>
            <a:r>
              <a:rPr lang="en" sz="2400"/>
              <a:t>Create a model of the sound travel - use words, numbers, and pictures to record your thinking in your notebook. </a:t>
            </a:r>
            <a:endParaRPr sz="2400">
              <a:solidFill>
                <a:srgbClr val="233A44"/>
              </a:solidFill>
            </a:endParaRPr>
          </a:p>
          <a:p>
            <a:pPr indent="0" lvl="0" marL="0" rtl="0" algn="l">
              <a:spcBef>
                <a:spcPts val="0"/>
              </a:spcBef>
              <a:spcAft>
                <a:spcPts val="0"/>
              </a:spcAft>
              <a:buNone/>
            </a:pPr>
            <a:r>
              <a:t/>
            </a:r>
            <a:endParaRPr sz="1800"/>
          </a:p>
        </p:txBody>
      </p:sp>
      <p:sp>
        <p:nvSpPr>
          <p:cNvPr id="575" name="Google Shape;575;p86"/>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Thinking about Sound</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87"/>
          <p:cNvSpPr txBox="1"/>
          <p:nvPr>
            <p:ph idx="1" type="body"/>
          </p:nvPr>
        </p:nvSpPr>
        <p:spPr>
          <a:xfrm>
            <a:off x="975650" y="1165325"/>
            <a:ext cx="7192800" cy="3264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Think of each of the performances you listened to. </a:t>
            </a:r>
            <a:endParaRPr sz="2400"/>
          </a:p>
          <a:p>
            <a:pPr indent="0" lvl="0" marL="0" rtl="0" algn="l">
              <a:lnSpc>
                <a:spcPct val="115000"/>
              </a:lnSpc>
              <a:spcBef>
                <a:spcPts val="0"/>
              </a:spcBef>
              <a:spcAft>
                <a:spcPts val="0"/>
              </a:spcAft>
              <a:buClr>
                <a:schemeClr val="dk1"/>
              </a:buClr>
              <a:buSzPts val="1100"/>
              <a:buFont typeface="Arial"/>
              <a:buNone/>
            </a:pPr>
            <a:r>
              <a:t/>
            </a:r>
            <a:endParaRPr sz="2400"/>
          </a:p>
          <a:p>
            <a:pPr indent="0" lvl="0" marL="0" rtl="0" algn="l">
              <a:lnSpc>
                <a:spcPct val="115000"/>
              </a:lnSpc>
              <a:spcBef>
                <a:spcPts val="0"/>
              </a:spcBef>
              <a:spcAft>
                <a:spcPts val="0"/>
              </a:spcAft>
              <a:buClr>
                <a:schemeClr val="dk1"/>
              </a:buClr>
              <a:buSzPts val="1100"/>
              <a:buFont typeface="Arial"/>
              <a:buNone/>
            </a:pPr>
            <a:r>
              <a:rPr lang="en" sz="2400"/>
              <a:t>Use the elements of music to describe the piece you enjoyed the most. </a:t>
            </a:r>
            <a:endParaRPr sz="2400"/>
          </a:p>
          <a:p>
            <a:pPr indent="0" lvl="0" marL="0" rtl="0" algn="l">
              <a:lnSpc>
                <a:spcPct val="115000"/>
              </a:lnSpc>
              <a:spcBef>
                <a:spcPts val="0"/>
              </a:spcBef>
              <a:spcAft>
                <a:spcPts val="0"/>
              </a:spcAft>
              <a:buClr>
                <a:schemeClr val="dk1"/>
              </a:buClr>
              <a:buSzPts val="1100"/>
              <a:buFont typeface="Arial"/>
              <a:buNone/>
            </a:pPr>
            <a:r>
              <a:rPr lang="en" sz="2400"/>
              <a:t>Record your </a:t>
            </a:r>
            <a:r>
              <a:rPr lang="en" sz="2400"/>
              <a:t> thinking </a:t>
            </a:r>
            <a:r>
              <a:rPr lang="en" sz="2400"/>
              <a:t>about pitch, rhythm, harmony, dynamics, timbre, texture, form, and style/articulation in your notebook. </a:t>
            </a:r>
            <a:endParaRPr sz="2400">
              <a:solidFill>
                <a:srgbClr val="233A44"/>
              </a:solidFill>
            </a:endParaRPr>
          </a:p>
          <a:p>
            <a:pPr indent="0" lvl="0" marL="0" rtl="0" algn="l">
              <a:spcBef>
                <a:spcPts val="0"/>
              </a:spcBef>
              <a:spcAft>
                <a:spcPts val="0"/>
              </a:spcAft>
              <a:buNone/>
            </a:pPr>
            <a:r>
              <a:t/>
            </a:r>
            <a:endParaRPr sz="2400"/>
          </a:p>
        </p:txBody>
      </p:sp>
      <p:sp>
        <p:nvSpPr>
          <p:cNvPr id="581" name="Google Shape;581;p87"/>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Thinking about the Elements of Music</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88"/>
          <p:cNvSpPr txBox="1"/>
          <p:nvPr>
            <p:ph idx="2" type="body"/>
          </p:nvPr>
        </p:nvSpPr>
        <p:spPr>
          <a:xfrm>
            <a:off x="975650" y="1085850"/>
            <a:ext cx="7192800" cy="11844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How do you, as an arranger and performer, communicate with the audience?</a:t>
            </a:r>
            <a:endParaRPr/>
          </a:p>
        </p:txBody>
      </p:sp>
      <p:sp>
        <p:nvSpPr>
          <p:cNvPr id="587" name="Google Shape;587;p88"/>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10: </a:t>
            </a:r>
            <a:r>
              <a:rPr lang="en"/>
              <a:t>Perform</a:t>
            </a:r>
            <a:r>
              <a:rPr lang="en"/>
              <a:t> Music</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89"/>
          <p:cNvSpPr txBox="1"/>
          <p:nvPr>
            <p:ph idx="1" type="body"/>
          </p:nvPr>
        </p:nvSpPr>
        <p:spPr>
          <a:xfrm>
            <a:off x="975650" y="1205500"/>
            <a:ext cx="7884000" cy="3827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200"/>
              <a:t>Before we begin, let’s determine audience etiquette.  </a:t>
            </a:r>
            <a:endParaRPr sz="2200"/>
          </a:p>
          <a:p>
            <a:pPr indent="0" lvl="0" marL="0" rtl="0" algn="l">
              <a:lnSpc>
                <a:spcPct val="115000"/>
              </a:lnSpc>
              <a:spcBef>
                <a:spcPts val="0"/>
              </a:spcBef>
              <a:spcAft>
                <a:spcPts val="0"/>
              </a:spcAft>
              <a:buClr>
                <a:schemeClr val="dk1"/>
              </a:buClr>
              <a:buSzPts val="1100"/>
              <a:buFont typeface="Arial"/>
              <a:buNone/>
            </a:pPr>
            <a:r>
              <a:t/>
            </a:r>
            <a:endParaRPr sz="2200"/>
          </a:p>
          <a:p>
            <a:pPr indent="0" lvl="0" marL="0" rtl="0" algn="l">
              <a:lnSpc>
                <a:spcPct val="115000"/>
              </a:lnSpc>
              <a:spcBef>
                <a:spcPts val="0"/>
              </a:spcBef>
              <a:spcAft>
                <a:spcPts val="0"/>
              </a:spcAft>
              <a:buClr>
                <a:schemeClr val="dk1"/>
              </a:buClr>
              <a:buSzPts val="1100"/>
              <a:buFont typeface="Arial"/>
              <a:buNone/>
            </a:pPr>
            <a:r>
              <a:rPr lang="en" sz="2200"/>
              <a:t>As a class, determine how you, as the audience, will act while you are watching and listening to one another perform. </a:t>
            </a:r>
            <a:endParaRPr sz="2200"/>
          </a:p>
          <a:p>
            <a:pPr indent="-355600" lvl="0" marL="457200" rtl="0" algn="l">
              <a:lnSpc>
                <a:spcPct val="115000"/>
              </a:lnSpc>
              <a:spcBef>
                <a:spcPts val="0"/>
              </a:spcBef>
              <a:spcAft>
                <a:spcPts val="0"/>
              </a:spcAft>
              <a:buSzPts val="2000"/>
              <a:buChar char="●"/>
            </a:pPr>
            <a:r>
              <a:rPr lang="en" sz="2000"/>
              <a:t>Will you move to the music during the performance? </a:t>
            </a:r>
            <a:endParaRPr sz="2000"/>
          </a:p>
          <a:p>
            <a:pPr indent="-355600" lvl="0" marL="457200" rtl="0" algn="l">
              <a:lnSpc>
                <a:spcPct val="115000"/>
              </a:lnSpc>
              <a:spcBef>
                <a:spcPts val="0"/>
              </a:spcBef>
              <a:spcAft>
                <a:spcPts val="0"/>
              </a:spcAft>
              <a:buSzPts val="2000"/>
              <a:buChar char="●"/>
            </a:pPr>
            <a:r>
              <a:rPr lang="en" sz="2000"/>
              <a:t>Will you sit still and in silence until the music stops and then clap for each performer? </a:t>
            </a:r>
            <a:endParaRPr sz="2000"/>
          </a:p>
          <a:p>
            <a:pPr indent="-355600" lvl="0" marL="457200" rtl="0" algn="l">
              <a:lnSpc>
                <a:spcPct val="115000"/>
              </a:lnSpc>
              <a:spcBef>
                <a:spcPts val="0"/>
              </a:spcBef>
              <a:spcAft>
                <a:spcPts val="0"/>
              </a:spcAft>
              <a:buSzPts val="2000"/>
              <a:buChar char="●"/>
            </a:pPr>
            <a:r>
              <a:rPr lang="en" sz="2000"/>
              <a:t>Will you hum along with the performer(s)? </a:t>
            </a:r>
            <a:endParaRPr sz="2000"/>
          </a:p>
          <a:p>
            <a:pPr indent="-355600" lvl="0" marL="457200" rtl="0" algn="l">
              <a:lnSpc>
                <a:spcPct val="115000"/>
              </a:lnSpc>
              <a:spcBef>
                <a:spcPts val="0"/>
              </a:spcBef>
              <a:spcAft>
                <a:spcPts val="0"/>
              </a:spcAft>
              <a:buSzPts val="2000"/>
              <a:buChar char="●"/>
            </a:pPr>
            <a:r>
              <a:rPr lang="en" sz="2000"/>
              <a:t>Will you join in the performance with your own kazoos? </a:t>
            </a:r>
            <a:endParaRPr sz="2000"/>
          </a:p>
          <a:p>
            <a:pPr indent="-355600" lvl="0" marL="457200" rtl="0" algn="l">
              <a:lnSpc>
                <a:spcPct val="115000"/>
              </a:lnSpc>
              <a:spcBef>
                <a:spcPts val="0"/>
              </a:spcBef>
              <a:spcAft>
                <a:spcPts val="0"/>
              </a:spcAft>
              <a:buSzPts val="2000"/>
              <a:buChar char="●"/>
            </a:pPr>
            <a:r>
              <a:rPr lang="en" sz="2000"/>
              <a:t>What else can you think of?</a:t>
            </a:r>
            <a:endParaRPr sz="2000"/>
          </a:p>
        </p:txBody>
      </p:sp>
      <p:sp>
        <p:nvSpPr>
          <p:cNvPr id="593" name="Google Shape;593;p89"/>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Audience Etiquette</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90"/>
          <p:cNvSpPr txBox="1"/>
          <p:nvPr>
            <p:ph idx="1" type="body"/>
          </p:nvPr>
        </p:nvSpPr>
        <p:spPr>
          <a:xfrm>
            <a:off x="975650" y="1526800"/>
            <a:ext cx="5272800" cy="197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It is now time to perform your arrangement for an audience.</a:t>
            </a:r>
            <a:endParaRPr sz="2400">
              <a:solidFill>
                <a:srgbClr val="233A44"/>
              </a:solidFill>
            </a:endParaRPr>
          </a:p>
          <a:p>
            <a:pPr indent="0" lvl="0" marL="0" rtl="0" algn="l">
              <a:spcBef>
                <a:spcPts val="0"/>
              </a:spcBef>
              <a:spcAft>
                <a:spcPts val="0"/>
              </a:spcAft>
              <a:buNone/>
            </a:pPr>
            <a:r>
              <a:t/>
            </a:r>
            <a:endParaRPr sz="2400"/>
          </a:p>
        </p:txBody>
      </p:sp>
      <p:sp>
        <p:nvSpPr>
          <p:cNvPr id="599" name="Google Shape;599;p90"/>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Performance Time</a:t>
            </a:r>
            <a:endParaRPr/>
          </a:p>
          <a:p>
            <a:pPr indent="0" lvl="0" marL="0" rtl="0" algn="ctr">
              <a:spcBef>
                <a:spcPts val="0"/>
              </a:spcBef>
              <a:spcAft>
                <a:spcPts val="0"/>
              </a:spcAft>
              <a:buNone/>
            </a:pPr>
            <a:r>
              <a:t/>
            </a:r>
            <a:endParaRPr/>
          </a:p>
        </p:txBody>
      </p:sp>
      <p:pic>
        <p:nvPicPr>
          <p:cNvPr id="600" name="Google Shape;600;p90" title="microphone-8633616_1280.png"/>
          <p:cNvPicPr preferRelativeResize="0"/>
          <p:nvPr/>
        </p:nvPicPr>
        <p:blipFill>
          <a:blip r:embed="rId3">
            <a:alphaModFix/>
          </a:blip>
          <a:stretch>
            <a:fillRect/>
          </a:stretch>
        </p:blipFill>
        <p:spPr>
          <a:xfrm>
            <a:off x="5597750" y="1151008"/>
            <a:ext cx="2419699" cy="3656701"/>
          </a:xfrm>
          <a:prstGeom prst="rect">
            <a:avLst/>
          </a:prstGeom>
          <a:noFill/>
          <a:ln>
            <a:noFill/>
          </a:ln>
        </p:spPr>
      </p:pic>
      <p:sp>
        <p:nvSpPr>
          <p:cNvPr id="601" name="Google Shape;601;p90"/>
          <p:cNvSpPr txBox="1"/>
          <p:nvPr/>
        </p:nvSpPr>
        <p:spPr>
          <a:xfrm>
            <a:off x="6109350" y="4807688"/>
            <a:ext cx="1396500" cy="34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800">
                <a:latin typeface="Calibri"/>
                <a:ea typeface="Calibri"/>
                <a:cs typeface="Calibri"/>
                <a:sym typeface="Calibri"/>
              </a:rPr>
              <a:t>So</a:t>
            </a:r>
            <a:r>
              <a:rPr i="1" lang="en" sz="800">
                <a:latin typeface="Calibri"/>
                <a:ea typeface="Calibri"/>
                <a:cs typeface="Calibri"/>
                <a:sym typeface="Calibri"/>
              </a:rPr>
              <a:t>urce: pixabay.com</a:t>
            </a:r>
            <a:endParaRPr i="1" sz="800">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91"/>
          <p:cNvSpPr txBox="1"/>
          <p:nvPr>
            <p:ph idx="1" type="body"/>
          </p:nvPr>
        </p:nvSpPr>
        <p:spPr>
          <a:xfrm>
            <a:off x="975650" y="1185425"/>
            <a:ext cx="7192800" cy="3737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800"/>
              <a:t>After your performance, think about how you used the elements of music to create your own arrangement of “Ode to Joy” to convey your own expressive intent. </a:t>
            </a:r>
            <a:endParaRPr sz="1800"/>
          </a:p>
          <a:p>
            <a:pPr indent="0" lvl="0" marL="0" rtl="0" algn="l">
              <a:lnSpc>
                <a:spcPct val="115000"/>
              </a:lnSpc>
              <a:spcBef>
                <a:spcPts val="0"/>
              </a:spcBef>
              <a:spcAft>
                <a:spcPts val="0"/>
              </a:spcAft>
              <a:buClr>
                <a:schemeClr val="dk1"/>
              </a:buClr>
              <a:buSzPts val="1100"/>
              <a:buFont typeface="Arial"/>
              <a:buNone/>
            </a:pPr>
            <a:r>
              <a:rPr lang="en" sz="1800"/>
              <a:t>Use the following questions to guide your reflection:</a:t>
            </a:r>
            <a:endParaRPr sz="1800"/>
          </a:p>
          <a:p>
            <a:pPr indent="-323850" lvl="0" marL="457200" rtl="0" algn="l">
              <a:lnSpc>
                <a:spcPct val="115000"/>
              </a:lnSpc>
              <a:spcBef>
                <a:spcPts val="0"/>
              </a:spcBef>
              <a:spcAft>
                <a:spcPts val="0"/>
              </a:spcAft>
              <a:buClr>
                <a:schemeClr val="dk1"/>
              </a:buClr>
              <a:buSzPts val="1500"/>
              <a:buFont typeface="Calibri"/>
              <a:buChar char="●"/>
            </a:pPr>
            <a:r>
              <a:rPr lang="en" sz="1500"/>
              <a:t>How would you describe your performance of “Ode to Joy”? Look back at your performance checklist and use it as a guide for your responses.</a:t>
            </a:r>
            <a:endParaRPr sz="1500"/>
          </a:p>
          <a:p>
            <a:pPr indent="-323850" lvl="0" marL="457200" rtl="0" algn="l">
              <a:lnSpc>
                <a:spcPct val="115000"/>
              </a:lnSpc>
              <a:spcBef>
                <a:spcPts val="0"/>
              </a:spcBef>
              <a:spcAft>
                <a:spcPts val="0"/>
              </a:spcAft>
              <a:buClr>
                <a:schemeClr val="dk1"/>
              </a:buClr>
              <a:buSzPts val="1500"/>
              <a:buFont typeface="Calibri"/>
              <a:buChar char="●"/>
            </a:pPr>
            <a:r>
              <a:rPr lang="en" sz="1500"/>
              <a:t>How did the audience respond to your performance? How did you feel sharing the arrangement you created of “Ode to Joy”? </a:t>
            </a:r>
            <a:endParaRPr sz="1500"/>
          </a:p>
          <a:p>
            <a:pPr indent="-323850" lvl="0" marL="457200" rtl="0" algn="l">
              <a:lnSpc>
                <a:spcPct val="115000"/>
              </a:lnSpc>
              <a:spcBef>
                <a:spcPts val="0"/>
              </a:spcBef>
              <a:spcAft>
                <a:spcPts val="0"/>
              </a:spcAft>
              <a:buClr>
                <a:schemeClr val="dk1"/>
              </a:buClr>
              <a:buSzPts val="1500"/>
              <a:buFont typeface="Calibri"/>
              <a:buChar char="●"/>
            </a:pPr>
            <a:r>
              <a:rPr lang="en" sz="1500"/>
              <a:t>How can you make arranging and improvisation a regular part of your practice routine?</a:t>
            </a:r>
            <a:endParaRPr sz="1500"/>
          </a:p>
          <a:p>
            <a:pPr indent="-323850" lvl="0" marL="457200" rtl="0" algn="l">
              <a:lnSpc>
                <a:spcPct val="115000"/>
              </a:lnSpc>
              <a:spcBef>
                <a:spcPts val="0"/>
              </a:spcBef>
              <a:spcAft>
                <a:spcPts val="0"/>
              </a:spcAft>
              <a:buClr>
                <a:schemeClr val="dk1"/>
              </a:buClr>
              <a:buSzPts val="1500"/>
              <a:buFont typeface="Calibri"/>
              <a:buChar char="●"/>
            </a:pPr>
            <a:r>
              <a:rPr lang="en" sz="1500"/>
              <a:t>What have you learned about expressive intent? </a:t>
            </a:r>
            <a:endParaRPr sz="1500"/>
          </a:p>
          <a:p>
            <a:pPr indent="-323850" lvl="0" marL="457200" rtl="0" algn="l">
              <a:lnSpc>
                <a:spcPct val="115000"/>
              </a:lnSpc>
              <a:spcBef>
                <a:spcPts val="0"/>
              </a:spcBef>
              <a:spcAft>
                <a:spcPts val="0"/>
              </a:spcAft>
              <a:buClr>
                <a:schemeClr val="dk1"/>
              </a:buClr>
              <a:buSzPts val="1500"/>
              <a:buFont typeface="Calibri"/>
              <a:buChar char="●"/>
            </a:pPr>
            <a:r>
              <a:rPr lang="en" sz="1500"/>
              <a:t>How will you use what you have learned to prepare for future performances?</a:t>
            </a:r>
            <a:endParaRPr sz="1500"/>
          </a:p>
          <a:p>
            <a:pPr indent="0" lvl="0" marL="0" rtl="0" algn="l">
              <a:lnSpc>
                <a:spcPct val="115000"/>
              </a:lnSpc>
              <a:spcBef>
                <a:spcPts val="0"/>
              </a:spcBef>
              <a:spcAft>
                <a:spcPts val="0"/>
              </a:spcAft>
              <a:buNone/>
            </a:pPr>
            <a:r>
              <a:rPr lang="en" sz="1800"/>
              <a:t>Jot your reflection notes in your notebook. </a:t>
            </a:r>
            <a:endParaRPr sz="1500"/>
          </a:p>
        </p:txBody>
      </p:sp>
      <p:sp>
        <p:nvSpPr>
          <p:cNvPr id="607" name="Google Shape;607;p91"/>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Reflect on your Performance</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92"/>
          <p:cNvSpPr txBox="1"/>
          <p:nvPr>
            <p:ph idx="1" type="subTitle"/>
          </p:nvPr>
        </p:nvSpPr>
        <p:spPr>
          <a:xfrm>
            <a:off x="311100" y="571502"/>
            <a:ext cx="8521800" cy="740700"/>
          </a:xfrm>
          <a:prstGeom prst="rect">
            <a:avLst/>
          </a:prstGeom>
          <a:noFill/>
          <a:ln>
            <a:noFill/>
          </a:ln>
        </p:spPr>
        <p:txBody>
          <a:bodyPr anchorCtr="0" anchor="t" bIns="91425" lIns="91425" spcFirstLastPara="1" rIns="91425" wrap="square" tIns="91425">
            <a:noAutofit/>
          </a:bodyPr>
          <a:lstStyle/>
          <a:p>
            <a:pPr indent="0" lvl="0" marL="0" marR="0" rtl="0" algn="ctr">
              <a:lnSpc>
                <a:spcPct val="150000"/>
              </a:lnSpc>
              <a:spcBef>
                <a:spcPts val="0"/>
              </a:spcBef>
              <a:spcAft>
                <a:spcPts val="0"/>
              </a:spcAft>
              <a:buClr>
                <a:schemeClr val="dk1"/>
              </a:buClr>
              <a:buSzPts val="1100"/>
              <a:buFont typeface="Arial"/>
              <a:buNone/>
            </a:pPr>
            <a:r>
              <a:rPr b="1" lang="en" sz="3600">
                <a:solidFill>
                  <a:schemeClr val="lt1"/>
                </a:solidFill>
                <a:latin typeface="Calibri"/>
                <a:ea typeface="Calibri"/>
                <a:cs typeface="Calibri"/>
                <a:sym typeface="Calibri"/>
              </a:rPr>
              <a:t>Curiosity Check-in</a:t>
            </a:r>
            <a:endParaRPr b="1" sz="3600">
              <a:solidFill>
                <a:schemeClr val="lt1"/>
              </a:solidFill>
              <a:latin typeface="Calibri"/>
              <a:ea typeface="Calibri"/>
              <a:cs typeface="Calibri"/>
              <a:sym typeface="Calibri"/>
            </a:endParaRPr>
          </a:p>
        </p:txBody>
      </p:sp>
      <p:sp>
        <p:nvSpPr>
          <p:cNvPr id="613" name="Google Shape;613;p92"/>
          <p:cNvSpPr txBox="1"/>
          <p:nvPr/>
        </p:nvSpPr>
        <p:spPr>
          <a:xfrm>
            <a:off x="539750" y="1583825"/>
            <a:ext cx="8075100" cy="167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2200">
                <a:solidFill>
                  <a:schemeClr val="lt1"/>
                </a:solidFill>
                <a:latin typeface="Calibri"/>
                <a:ea typeface="Calibri"/>
                <a:cs typeface="Calibri"/>
                <a:sym typeface="Calibri"/>
              </a:rPr>
              <a:t>What did you notice about yourself when you were performing? Did you enjoy performing? Why or why not? What other types of performances (ie. recitals, sports/games, speeches) have you participated in in the past? How were the experiences similar or different from your performance today?</a:t>
            </a:r>
            <a:r>
              <a:rPr i="1" lang="en" sz="2200">
                <a:solidFill>
                  <a:schemeClr val="lt1"/>
                </a:solidFill>
                <a:latin typeface="Calibri"/>
                <a:ea typeface="Calibri"/>
                <a:cs typeface="Calibri"/>
                <a:sym typeface="Calibri"/>
              </a:rPr>
              <a:t> </a:t>
            </a:r>
            <a:endParaRPr i="1" sz="2200">
              <a:solidFill>
                <a:schemeClr val="lt1"/>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93"/>
          <p:cNvSpPr txBox="1"/>
          <p:nvPr>
            <p:ph idx="2" type="body"/>
          </p:nvPr>
        </p:nvSpPr>
        <p:spPr>
          <a:xfrm>
            <a:off x="975656" y="1085850"/>
            <a:ext cx="7192800" cy="4410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How else can we visualize sound?</a:t>
            </a:r>
            <a:endParaRPr/>
          </a:p>
        </p:txBody>
      </p:sp>
      <p:sp>
        <p:nvSpPr>
          <p:cNvPr id="619" name="Google Shape;619;p93"/>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11: Spectrogram Exploration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94"/>
          <p:cNvSpPr txBox="1"/>
          <p:nvPr>
            <p:ph idx="1" type="body"/>
          </p:nvPr>
        </p:nvSpPr>
        <p:spPr>
          <a:xfrm>
            <a:off x="975650" y="1165325"/>
            <a:ext cx="7192800" cy="3144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200"/>
              <a:t>Experiment using a </a:t>
            </a:r>
            <a:r>
              <a:rPr lang="en" sz="2200" u="sng">
                <a:solidFill>
                  <a:schemeClr val="hlink"/>
                </a:solidFill>
                <a:hlinkClick r:id="rId3"/>
              </a:rPr>
              <a:t>spectrogram</a:t>
            </a:r>
            <a:r>
              <a:rPr lang="en" sz="2200"/>
              <a:t> to visualize and analyze different sounds. </a:t>
            </a:r>
            <a:endParaRPr sz="2200"/>
          </a:p>
          <a:p>
            <a:pPr indent="0" lvl="0" marL="0" rtl="0" algn="l">
              <a:lnSpc>
                <a:spcPct val="115000"/>
              </a:lnSpc>
              <a:spcBef>
                <a:spcPts val="0"/>
              </a:spcBef>
              <a:spcAft>
                <a:spcPts val="0"/>
              </a:spcAft>
              <a:buClr>
                <a:schemeClr val="dk1"/>
              </a:buClr>
              <a:buSzPts val="1100"/>
              <a:buFont typeface="Arial"/>
              <a:buNone/>
            </a:pPr>
            <a:r>
              <a:rPr lang="en" sz="2200"/>
              <a:t>Make a loud “ahhhh” sound and a quiet “ahhhh” sound of the same pitch. </a:t>
            </a:r>
            <a:endParaRPr sz="2200"/>
          </a:p>
          <a:p>
            <a:pPr indent="-355600" lvl="0" marL="457200" rtl="0" algn="l">
              <a:lnSpc>
                <a:spcPct val="115000"/>
              </a:lnSpc>
              <a:spcBef>
                <a:spcPts val="0"/>
              </a:spcBef>
              <a:spcAft>
                <a:spcPts val="0"/>
              </a:spcAft>
              <a:buSzPts val="2000"/>
              <a:buChar char="●"/>
            </a:pPr>
            <a:r>
              <a:rPr lang="en" sz="2000"/>
              <a:t>What do you notice? </a:t>
            </a:r>
            <a:endParaRPr sz="2000"/>
          </a:p>
          <a:p>
            <a:pPr indent="-355600" lvl="0" marL="457200" rtl="0" algn="l">
              <a:lnSpc>
                <a:spcPct val="115000"/>
              </a:lnSpc>
              <a:spcBef>
                <a:spcPts val="0"/>
              </a:spcBef>
              <a:spcAft>
                <a:spcPts val="0"/>
              </a:spcAft>
              <a:buSzPts val="2000"/>
              <a:buChar char="●"/>
            </a:pPr>
            <a:r>
              <a:rPr lang="en" sz="2000"/>
              <a:t>What does the spectrogram show?</a:t>
            </a:r>
            <a:endParaRPr sz="2000"/>
          </a:p>
          <a:p>
            <a:pPr indent="0" lvl="0" marL="0" rtl="0" algn="l">
              <a:lnSpc>
                <a:spcPct val="115000"/>
              </a:lnSpc>
              <a:spcBef>
                <a:spcPts val="0"/>
              </a:spcBef>
              <a:spcAft>
                <a:spcPts val="0"/>
              </a:spcAft>
              <a:buClr>
                <a:schemeClr val="dk1"/>
              </a:buClr>
              <a:buSzPts val="1100"/>
              <a:buFont typeface="Arial"/>
              <a:buNone/>
            </a:pPr>
            <a:r>
              <a:rPr lang="en" sz="2200"/>
              <a:t>Make a low-pitch sound, then a high-pitch sound. </a:t>
            </a:r>
            <a:endParaRPr sz="2200"/>
          </a:p>
          <a:p>
            <a:pPr indent="-355600" lvl="0" marL="457200" rtl="0" algn="l">
              <a:lnSpc>
                <a:spcPct val="115000"/>
              </a:lnSpc>
              <a:spcBef>
                <a:spcPts val="0"/>
              </a:spcBef>
              <a:spcAft>
                <a:spcPts val="0"/>
              </a:spcAft>
              <a:buSzPts val="2000"/>
              <a:buChar char="●"/>
            </a:pPr>
            <a:r>
              <a:rPr lang="en" sz="2000"/>
              <a:t>What do you notice? </a:t>
            </a:r>
            <a:endParaRPr sz="2000"/>
          </a:p>
          <a:p>
            <a:pPr indent="-355600" lvl="0" marL="457200" rtl="0" algn="l">
              <a:lnSpc>
                <a:spcPct val="115000"/>
              </a:lnSpc>
              <a:spcBef>
                <a:spcPts val="0"/>
              </a:spcBef>
              <a:spcAft>
                <a:spcPts val="0"/>
              </a:spcAft>
              <a:buSzPts val="2000"/>
              <a:buChar char="●"/>
            </a:pPr>
            <a:r>
              <a:rPr lang="en" sz="2000"/>
              <a:t>What does the spectrogram show?</a:t>
            </a:r>
            <a:endParaRPr sz="2000"/>
          </a:p>
          <a:p>
            <a:pPr indent="-355600" lvl="0" marL="457200" rtl="0" algn="l">
              <a:lnSpc>
                <a:spcPct val="115000"/>
              </a:lnSpc>
              <a:spcBef>
                <a:spcPts val="0"/>
              </a:spcBef>
              <a:spcAft>
                <a:spcPts val="0"/>
              </a:spcAft>
              <a:buSzPts val="2000"/>
              <a:buChar char="●"/>
            </a:pPr>
            <a:r>
              <a:rPr lang="en" sz="2000"/>
              <a:t>How does the spectrogram change when the pitch changes?</a:t>
            </a:r>
            <a:endParaRPr sz="2000"/>
          </a:p>
          <a:p>
            <a:pPr indent="0" lvl="0" marL="0" rtl="0" algn="l">
              <a:lnSpc>
                <a:spcPct val="115000"/>
              </a:lnSpc>
              <a:spcBef>
                <a:spcPts val="0"/>
              </a:spcBef>
              <a:spcAft>
                <a:spcPts val="0"/>
              </a:spcAft>
              <a:buClr>
                <a:schemeClr val="dk1"/>
              </a:buClr>
              <a:buSzPts val="1100"/>
              <a:buFont typeface="Arial"/>
              <a:buNone/>
            </a:pPr>
            <a:r>
              <a:t/>
            </a:r>
            <a:endParaRPr sz="2200">
              <a:solidFill>
                <a:srgbClr val="233A44"/>
              </a:solidFill>
            </a:endParaRPr>
          </a:p>
          <a:p>
            <a:pPr indent="0" lvl="0" marL="0" rtl="0" algn="l">
              <a:spcBef>
                <a:spcPts val="1200"/>
              </a:spcBef>
              <a:spcAft>
                <a:spcPts val="0"/>
              </a:spcAft>
              <a:buNone/>
            </a:pPr>
            <a:r>
              <a:t/>
            </a:r>
            <a:endParaRPr sz="2200"/>
          </a:p>
        </p:txBody>
      </p:sp>
      <p:sp>
        <p:nvSpPr>
          <p:cNvPr id="625" name="Google Shape;625;p94"/>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Explore the </a:t>
            </a:r>
            <a:r>
              <a:rPr lang="en"/>
              <a:t>Spectrogram</a:t>
            </a:r>
            <a:r>
              <a:rPr lang="en"/>
              <a:t> - Part 1</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95"/>
          <p:cNvSpPr txBox="1"/>
          <p:nvPr>
            <p:ph idx="1" type="body"/>
          </p:nvPr>
        </p:nvSpPr>
        <p:spPr>
          <a:xfrm>
            <a:off x="975650" y="1526800"/>
            <a:ext cx="7884000" cy="2411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Complete the </a:t>
            </a:r>
            <a:r>
              <a:rPr lang="en" sz="2400" u="sng">
                <a:solidFill>
                  <a:srgbClr val="1155CC"/>
                </a:solidFill>
                <a:hlinkClick r:id="rId3">
                  <a:extLst>
                    <a:ext uri="{A12FA001-AC4F-418D-AE19-62706E023703}">
                      <ahyp:hlinkClr val="tx"/>
                    </a:ext>
                  </a:extLst>
                </a:hlinkClick>
              </a:rPr>
              <a:t>Spectrogram Exploration</a:t>
            </a:r>
            <a:r>
              <a:rPr lang="en" sz="2400"/>
              <a:t> sheet with a partner.</a:t>
            </a:r>
            <a:endParaRPr sz="2400"/>
          </a:p>
          <a:p>
            <a:pPr indent="0" lvl="0" marL="0" rtl="0" algn="l">
              <a:lnSpc>
                <a:spcPct val="115000"/>
              </a:lnSpc>
              <a:spcBef>
                <a:spcPts val="0"/>
              </a:spcBef>
              <a:spcAft>
                <a:spcPts val="0"/>
              </a:spcAft>
              <a:buClr>
                <a:schemeClr val="dk1"/>
              </a:buClr>
              <a:buSzPts val="1100"/>
              <a:buFont typeface="Arial"/>
              <a:buNone/>
            </a:pPr>
            <a:r>
              <a:t/>
            </a:r>
            <a:endParaRPr sz="2400"/>
          </a:p>
          <a:p>
            <a:pPr indent="0" lvl="0" marL="0" rtl="0" algn="l">
              <a:lnSpc>
                <a:spcPct val="115000"/>
              </a:lnSpc>
              <a:spcBef>
                <a:spcPts val="0"/>
              </a:spcBef>
              <a:spcAft>
                <a:spcPts val="0"/>
              </a:spcAft>
              <a:buClr>
                <a:schemeClr val="dk1"/>
              </a:buClr>
              <a:buSzPts val="1100"/>
              <a:buFont typeface="Arial"/>
              <a:buNone/>
            </a:pPr>
            <a:r>
              <a:rPr lang="en" sz="2400"/>
              <a:t>When you get to question #6, consider playing your performance of, “Ode to Joy”. What do you see on the spectrogram when you perform the song?</a:t>
            </a:r>
            <a:endParaRPr sz="2400"/>
          </a:p>
        </p:txBody>
      </p:sp>
      <p:sp>
        <p:nvSpPr>
          <p:cNvPr id="631" name="Google Shape;631;p95"/>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Explore the </a:t>
            </a:r>
            <a:r>
              <a:rPr lang="en"/>
              <a:t>Spectrogram</a:t>
            </a:r>
            <a:r>
              <a:rPr lang="en"/>
              <a:t> - Part  2</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4"/>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Experiencing Music with Hearing Loss</a:t>
            </a:r>
            <a:endParaRPr/>
          </a:p>
        </p:txBody>
      </p:sp>
      <p:sp>
        <p:nvSpPr>
          <p:cNvPr id="183" name="Google Shape;183;p24"/>
          <p:cNvSpPr txBox="1"/>
          <p:nvPr>
            <p:ph idx="1" type="body"/>
          </p:nvPr>
        </p:nvSpPr>
        <p:spPr>
          <a:xfrm>
            <a:off x="416277" y="1568225"/>
            <a:ext cx="4114800" cy="3469500"/>
          </a:xfrm>
          <a:prstGeom prst="rect">
            <a:avLst/>
          </a:prstGeom>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rPr lang="en"/>
              <a:t>Dancer Shaheem Sanchez.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None/>
            </a:pPr>
            <a:r>
              <a:rPr lang="en" sz="1775"/>
              <a:t>As you watch the first video, listen for Shaheem’s description of how he hears music and what he tells us about sound. Think about how his ideas about music are the same or different from your ideas.</a:t>
            </a:r>
            <a:endParaRPr sz="1775"/>
          </a:p>
        </p:txBody>
      </p:sp>
      <p:pic>
        <p:nvPicPr>
          <p:cNvPr descr="Shaheem Sanchez is a Deaf dancer and instructor with his own method of feeling music's vibrations to learn a song. &#10;Want more? Check out this similar video from AJ+: https://youtu.be/2h-MSbMrvNw&#10;&#10;Subscribe for more videos: &#10;https://www.youtube.com/channel/UCV3Nm3T-XAgVhKH9jT0ViRg?sub_confirmation=1&#10;&#10;#DeafMusic #MusicforDeafPeople #DeafDancing&#10;&#10;Watch Part 1: https://youtu.be/2h-MSbMrvNw&#10;Watch Part 2: https://youtu.be/9Rkctxo_LQI&#10;Watch Part 4 https://youtu.be/0YcGev7B5AA&#10;&#10;It's a common misconception that Deaf people can't enjoy music. But there's actually a whole community of Deaf dancers and sign language music interpreters. Shaheem is also an instructor at ASL Music Camp, which is making music more accessible to the Deaf community. &#10;&#10;Note: When &quot;deaf&quot; is capitalized as &quot;Deaf,&quot; it's referencing the Deaf community, an important and empowering distinction to those in the community.&#10;&#10;Transcript available in the comments.&#10;&#10;Archival photos courtesy of Shaheem Sanchez. &#10;Music tracks courtesy of APM and Audio Networks.&#10;Special thanks: Justin Kirk, Hugo Lopez, ASL Music Camp, Melissa Elmira Yingst" id="184" name="Google Shape;184;p24" title="How Do Deaf People Experience Music? | AJ+">
            <a:hlinkClick r:id="rId3"/>
          </p:cNvPr>
          <p:cNvPicPr preferRelativeResize="0"/>
          <p:nvPr/>
        </p:nvPicPr>
        <p:blipFill>
          <a:blip r:embed="rId4">
            <a:alphaModFix/>
          </a:blip>
          <a:stretch>
            <a:fillRect/>
          </a:stretch>
        </p:blipFill>
        <p:spPr>
          <a:xfrm>
            <a:off x="1257813" y="1983083"/>
            <a:ext cx="2431725" cy="1367850"/>
          </a:xfrm>
          <a:prstGeom prst="rect">
            <a:avLst/>
          </a:prstGeom>
          <a:noFill/>
          <a:ln>
            <a:noFill/>
          </a:ln>
        </p:spPr>
      </p:pic>
      <p:sp>
        <p:nvSpPr>
          <p:cNvPr id="185" name="Google Shape;185;p24"/>
          <p:cNvSpPr txBox="1"/>
          <p:nvPr/>
        </p:nvSpPr>
        <p:spPr>
          <a:xfrm>
            <a:off x="416275" y="1047750"/>
            <a:ext cx="8337300" cy="465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dk1"/>
              </a:buClr>
              <a:buSzPts val="1100"/>
              <a:buFont typeface="Arial"/>
              <a:buNone/>
            </a:pPr>
            <a:r>
              <a:rPr lang="en" sz="1850">
                <a:solidFill>
                  <a:srgbClr val="233A44"/>
                </a:solidFill>
                <a:latin typeface="Calibri"/>
                <a:ea typeface="Calibri"/>
                <a:cs typeface="Calibri"/>
                <a:sym typeface="Calibri"/>
              </a:rPr>
              <a:t>Watch these videos to learn about how people with hearing loss experience music. </a:t>
            </a:r>
            <a:endParaRPr sz="1850">
              <a:latin typeface="Calibri"/>
              <a:ea typeface="Calibri"/>
              <a:cs typeface="Calibri"/>
              <a:sym typeface="Calibri"/>
            </a:endParaRPr>
          </a:p>
        </p:txBody>
      </p:sp>
      <p:sp>
        <p:nvSpPr>
          <p:cNvPr id="186" name="Google Shape;186;p24"/>
          <p:cNvSpPr txBox="1"/>
          <p:nvPr>
            <p:ph idx="2" type="body"/>
          </p:nvPr>
        </p:nvSpPr>
        <p:spPr>
          <a:xfrm>
            <a:off x="4638675" y="1568225"/>
            <a:ext cx="4114800" cy="3469500"/>
          </a:xfrm>
          <a:prstGeom prst="rect">
            <a:avLst/>
          </a:prstGeom>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rtl="0" algn="l">
              <a:spcBef>
                <a:spcPts val="750"/>
              </a:spcBef>
              <a:spcAft>
                <a:spcPts val="0"/>
              </a:spcAft>
              <a:buNone/>
            </a:pPr>
            <a:r>
              <a:rPr b="0" lang="en" sz="1850">
                <a:solidFill>
                  <a:schemeClr val="dk1"/>
                </a:solidFill>
              </a:rPr>
              <a:t>Musician Russell. </a:t>
            </a:r>
            <a:endParaRPr b="0" sz="1850">
              <a:solidFill>
                <a:schemeClr val="dk1"/>
              </a:solidFill>
            </a:endParaRPr>
          </a:p>
          <a:p>
            <a:pPr indent="0" lvl="0" marL="0" rtl="0" algn="l">
              <a:spcBef>
                <a:spcPts val="750"/>
              </a:spcBef>
              <a:spcAft>
                <a:spcPts val="0"/>
              </a:spcAft>
              <a:buNone/>
            </a:pPr>
            <a:r>
              <a:t/>
            </a:r>
            <a:endParaRPr b="0" sz="1850">
              <a:solidFill>
                <a:schemeClr val="dk1"/>
              </a:solidFill>
            </a:endParaRPr>
          </a:p>
          <a:p>
            <a:pPr indent="0" lvl="0" marL="0" rtl="0" algn="l">
              <a:spcBef>
                <a:spcPts val="750"/>
              </a:spcBef>
              <a:spcAft>
                <a:spcPts val="0"/>
              </a:spcAft>
              <a:buNone/>
            </a:pPr>
            <a:r>
              <a:t/>
            </a:r>
            <a:endParaRPr b="0" sz="1850">
              <a:solidFill>
                <a:schemeClr val="dk1"/>
              </a:solidFill>
            </a:endParaRPr>
          </a:p>
          <a:p>
            <a:pPr indent="0" lvl="0" marL="0" rtl="0" algn="l">
              <a:spcBef>
                <a:spcPts val="750"/>
              </a:spcBef>
              <a:spcAft>
                <a:spcPts val="0"/>
              </a:spcAft>
              <a:buNone/>
            </a:pPr>
            <a:r>
              <a:t/>
            </a:r>
            <a:endParaRPr b="0" sz="1850">
              <a:solidFill>
                <a:schemeClr val="dk1"/>
              </a:solidFill>
            </a:endParaRPr>
          </a:p>
          <a:p>
            <a:pPr indent="0" lvl="0" marL="0" rtl="0" algn="l">
              <a:spcBef>
                <a:spcPts val="750"/>
              </a:spcBef>
              <a:spcAft>
                <a:spcPts val="0"/>
              </a:spcAft>
              <a:buNone/>
            </a:pPr>
            <a:r>
              <a:t/>
            </a:r>
            <a:endParaRPr b="0" sz="1850">
              <a:solidFill>
                <a:schemeClr val="dk1"/>
              </a:solidFill>
            </a:endParaRPr>
          </a:p>
          <a:p>
            <a:pPr indent="0" lvl="0" marL="0" rtl="0" algn="l">
              <a:lnSpc>
                <a:spcPct val="115000"/>
              </a:lnSpc>
              <a:spcBef>
                <a:spcPts val="750"/>
              </a:spcBef>
              <a:spcAft>
                <a:spcPts val="0"/>
              </a:spcAft>
              <a:buNone/>
            </a:pPr>
            <a:r>
              <a:rPr b="0" lang="en" sz="1650">
                <a:solidFill>
                  <a:schemeClr val="dk1"/>
                </a:solidFill>
              </a:rPr>
              <a:t>As you watch the second video, listen for Russell’s description of how wearing a cochlear implant helps him hear music and what he tells us about sound. Think about how his ideas about music are the same or different from your ideas.</a:t>
            </a:r>
            <a:endParaRPr b="0" sz="1650">
              <a:solidFill>
                <a:schemeClr val="dk1"/>
              </a:solidFill>
            </a:endParaRPr>
          </a:p>
        </p:txBody>
      </p:sp>
      <p:pic>
        <p:nvPicPr>
          <p:cNvPr descr="Russell lost the hearing in his left ear after brain surgery. A professional oboist, it meant he struggled to listen to music and found it harder to play. But after a getting a cochlear implant, he can hear every instrument in the orchestra, and finds that everything has a much rounder sound. &#10;&#10;MED-EL is the leading innovator in the field of hearing implants. We help others hear the joys of sound through groundbreaking technologies. MED-EL products are made at our headquarters in Austria and we are helping people overcome hearing loss in more than 130 countries. &#10;&#10;To learn more about our passion for helping people with hearing loss go to https://www.medel.com.&#10;&#10;*Stay connected with us:*&#10;*Facebook:* https://www.facebook.com/medel.hearlife&#10;*Instagram:* https://www.instagram.com/medel_global&#10;*Twitter:* https://twitter.com/medel" id="187" name="Google Shape;187;p24" title="How a Cochlear Implant Helped Russell's Musical Career | MED-EL">
            <a:hlinkClick r:id="rId5"/>
          </p:cNvPr>
          <p:cNvPicPr preferRelativeResize="0"/>
          <p:nvPr/>
        </p:nvPicPr>
        <p:blipFill>
          <a:blip r:embed="rId6">
            <a:alphaModFix/>
          </a:blip>
          <a:stretch>
            <a:fillRect/>
          </a:stretch>
        </p:blipFill>
        <p:spPr>
          <a:xfrm>
            <a:off x="5475350" y="1981209"/>
            <a:ext cx="2441448" cy="13716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96"/>
          <p:cNvSpPr txBox="1"/>
          <p:nvPr>
            <p:ph idx="1" type="body"/>
          </p:nvPr>
        </p:nvSpPr>
        <p:spPr>
          <a:xfrm>
            <a:off x="975650" y="1225600"/>
            <a:ext cx="7192800" cy="33252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400"/>
              <a:t>After working with your partner, answer the following questions in your notebook:</a:t>
            </a:r>
            <a:endParaRPr sz="2400"/>
          </a:p>
          <a:p>
            <a:pPr indent="-368300" lvl="0" marL="457200" rtl="0" algn="l">
              <a:lnSpc>
                <a:spcPct val="115000"/>
              </a:lnSpc>
              <a:spcBef>
                <a:spcPts val="0"/>
              </a:spcBef>
              <a:spcAft>
                <a:spcPts val="0"/>
              </a:spcAft>
              <a:buClr>
                <a:schemeClr val="dk1"/>
              </a:buClr>
              <a:buSzPts val="2200"/>
              <a:buFont typeface="Calibri"/>
              <a:buAutoNum type="arabicPeriod"/>
            </a:pPr>
            <a:r>
              <a:rPr lang="en" sz="2200"/>
              <a:t>How does the spectrogram visualize frequency?</a:t>
            </a:r>
            <a:endParaRPr sz="2200"/>
          </a:p>
          <a:p>
            <a:pPr indent="-368300" lvl="0" marL="457200" rtl="0" algn="l">
              <a:lnSpc>
                <a:spcPct val="115000"/>
              </a:lnSpc>
              <a:spcBef>
                <a:spcPts val="0"/>
              </a:spcBef>
              <a:spcAft>
                <a:spcPts val="0"/>
              </a:spcAft>
              <a:buClr>
                <a:schemeClr val="dk1"/>
              </a:buClr>
              <a:buSzPts val="2200"/>
              <a:buFont typeface="Calibri"/>
              <a:buAutoNum type="arabicPeriod"/>
            </a:pPr>
            <a:r>
              <a:rPr lang="en" sz="2200"/>
              <a:t>How does the spectrogram visualize amplitude?</a:t>
            </a:r>
            <a:endParaRPr sz="2200"/>
          </a:p>
          <a:p>
            <a:pPr indent="-368300" lvl="0" marL="457200" rtl="0" algn="l">
              <a:lnSpc>
                <a:spcPct val="115000"/>
              </a:lnSpc>
              <a:spcBef>
                <a:spcPts val="0"/>
              </a:spcBef>
              <a:spcAft>
                <a:spcPts val="0"/>
              </a:spcAft>
              <a:buClr>
                <a:schemeClr val="dk1"/>
              </a:buClr>
              <a:buSzPts val="2200"/>
              <a:buFont typeface="Calibri"/>
              <a:buAutoNum type="arabicPeriod"/>
            </a:pPr>
            <a:r>
              <a:rPr lang="en" sz="2200"/>
              <a:t>What is being measured on the spectrogram? </a:t>
            </a:r>
            <a:endParaRPr sz="2200"/>
          </a:p>
          <a:p>
            <a:pPr indent="-368300" lvl="0" marL="457200" rtl="0" algn="l">
              <a:lnSpc>
                <a:spcPct val="115000"/>
              </a:lnSpc>
              <a:spcBef>
                <a:spcPts val="0"/>
              </a:spcBef>
              <a:spcAft>
                <a:spcPts val="0"/>
              </a:spcAft>
              <a:buClr>
                <a:schemeClr val="dk1"/>
              </a:buClr>
              <a:buSzPts val="2200"/>
              <a:buFont typeface="Calibri"/>
              <a:buAutoNum type="arabicPeriod"/>
            </a:pPr>
            <a:r>
              <a:rPr lang="en" sz="2200"/>
              <a:t>What does it tell you about the nature of sound?</a:t>
            </a:r>
            <a:endParaRPr sz="2200"/>
          </a:p>
          <a:p>
            <a:pPr indent="-368300" lvl="0" marL="457200" rtl="0" algn="l">
              <a:lnSpc>
                <a:spcPct val="115000"/>
              </a:lnSpc>
              <a:spcBef>
                <a:spcPts val="0"/>
              </a:spcBef>
              <a:spcAft>
                <a:spcPts val="0"/>
              </a:spcAft>
              <a:buClr>
                <a:schemeClr val="dk1"/>
              </a:buClr>
              <a:buSzPts val="2200"/>
              <a:buFont typeface="Calibri"/>
              <a:buAutoNum type="arabicPeriod"/>
            </a:pPr>
            <a:r>
              <a:rPr lang="en" sz="2200"/>
              <a:t>How we can use the spectrogram to visualize music with multiple sounds compared to a single note?</a:t>
            </a:r>
            <a:endParaRPr sz="2200"/>
          </a:p>
        </p:txBody>
      </p:sp>
      <p:sp>
        <p:nvSpPr>
          <p:cNvPr id="637" name="Google Shape;637;p96"/>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Spectrogram</a:t>
            </a:r>
            <a:r>
              <a:rPr lang="en"/>
              <a:t> Reflection</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97"/>
          <p:cNvSpPr txBox="1"/>
          <p:nvPr>
            <p:ph idx="1" type="body"/>
          </p:nvPr>
        </p:nvSpPr>
        <p:spPr>
          <a:xfrm>
            <a:off x="975600" y="1155100"/>
            <a:ext cx="7884000" cy="25620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200">
                <a:solidFill>
                  <a:srgbClr val="233A44"/>
                </a:solidFill>
              </a:rPr>
              <a:t>Drawing on our spectrogram exploration and your prior knowledge and experience: </a:t>
            </a:r>
            <a:endParaRPr sz="2200">
              <a:solidFill>
                <a:srgbClr val="233A44"/>
              </a:solidFill>
            </a:endParaRPr>
          </a:p>
          <a:p>
            <a:pPr indent="0" lvl="0" marL="0" rtl="0" algn="l">
              <a:lnSpc>
                <a:spcPct val="115000"/>
              </a:lnSpc>
              <a:spcBef>
                <a:spcPts val="0"/>
              </a:spcBef>
              <a:spcAft>
                <a:spcPts val="0"/>
              </a:spcAft>
              <a:buClr>
                <a:schemeClr val="dk1"/>
              </a:buClr>
              <a:buSzPts val="1100"/>
              <a:buFont typeface="Arial"/>
              <a:buNone/>
            </a:pPr>
            <a:r>
              <a:rPr lang="en" sz="2200">
                <a:solidFill>
                  <a:srgbClr val="233A44"/>
                </a:solidFill>
              </a:rPr>
              <a:t>• Make a </a:t>
            </a:r>
            <a:r>
              <a:rPr b="1" lang="en" sz="2200">
                <a:solidFill>
                  <a:srgbClr val="233A44"/>
                </a:solidFill>
              </a:rPr>
              <a:t>claim</a:t>
            </a:r>
            <a:r>
              <a:rPr lang="en" sz="2200">
                <a:solidFill>
                  <a:srgbClr val="233A44"/>
                </a:solidFill>
              </a:rPr>
              <a:t> about the data a spectrogram provides. </a:t>
            </a:r>
            <a:endParaRPr sz="2200">
              <a:solidFill>
                <a:srgbClr val="233A44"/>
              </a:solidFill>
            </a:endParaRPr>
          </a:p>
          <a:p>
            <a:pPr indent="0" lvl="0" marL="0" rtl="0" algn="l">
              <a:lnSpc>
                <a:spcPct val="115000"/>
              </a:lnSpc>
              <a:spcBef>
                <a:spcPts val="0"/>
              </a:spcBef>
              <a:spcAft>
                <a:spcPts val="0"/>
              </a:spcAft>
              <a:buClr>
                <a:schemeClr val="dk1"/>
              </a:buClr>
              <a:buSzPts val="1100"/>
              <a:buFont typeface="Arial"/>
              <a:buNone/>
            </a:pPr>
            <a:r>
              <a:rPr lang="en" sz="2200">
                <a:solidFill>
                  <a:srgbClr val="233A44"/>
                </a:solidFill>
              </a:rPr>
              <a:t>• Identify evidence that </a:t>
            </a:r>
            <a:r>
              <a:rPr b="1" lang="en" sz="2200">
                <a:solidFill>
                  <a:srgbClr val="233A44"/>
                </a:solidFill>
              </a:rPr>
              <a:t>support</a:t>
            </a:r>
            <a:r>
              <a:rPr lang="en" sz="2200">
                <a:solidFill>
                  <a:srgbClr val="233A44"/>
                </a:solidFill>
              </a:rPr>
              <a:t>s your claim. </a:t>
            </a:r>
            <a:endParaRPr sz="2200">
              <a:solidFill>
                <a:srgbClr val="233A44"/>
              </a:solidFill>
            </a:endParaRPr>
          </a:p>
          <a:p>
            <a:pPr indent="0" lvl="0" marL="0" rtl="0" algn="l">
              <a:lnSpc>
                <a:spcPct val="115000"/>
              </a:lnSpc>
              <a:spcBef>
                <a:spcPts val="0"/>
              </a:spcBef>
              <a:spcAft>
                <a:spcPts val="0"/>
              </a:spcAft>
              <a:buClr>
                <a:schemeClr val="dk1"/>
              </a:buClr>
              <a:buSzPts val="1100"/>
              <a:buFont typeface="Arial"/>
              <a:buNone/>
            </a:pPr>
            <a:r>
              <a:rPr lang="en" sz="2200">
                <a:solidFill>
                  <a:srgbClr val="233A44"/>
                </a:solidFill>
              </a:rPr>
              <a:t>• Ask a </a:t>
            </a:r>
            <a:r>
              <a:rPr b="1" lang="en" sz="2200">
                <a:solidFill>
                  <a:srgbClr val="233A44"/>
                </a:solidFill>
              </a:rPr>
              <a:t>question</a:t>
            </a:r>
            <a:r>
              <a:rPr lang="en" sz="2200">
                <a:solidFill>
                  <a:srgbClr val="233A44"/>
                </a:solidFill>
              </a:rPr>
              <a:t> related to your claim or the supports. What isn’t explained yet?</a:t>
            </a:r>
            <a:endParaRPr sz="2200"/>
          </a:p>
        </p:txBody>
      </p:sp>
      <p:sp>
        <p:nvSpPr>
          <p:cNvPr id="643" name="Google Shape;643;p97"/>
          <p:cNvSpPr txBox="1"/>
          <p:nvPr>
            <p:ph type="title"/>
          </p:nvPr>
        </p:nvSpPr>
        <p:spPr>
          <a:xfrm>
            <a:off x="975650" y="227674"/>
            <a:ext cx="7884000" cy="6798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sz="2800"/>
              <a:t>Claim, Support, Question</a:t>
            </a:r>
            <a:endParaRPr sz="2800"/>
          </a:p>
          <a:p>
            <a:pPr indent="0" lvl="0" marL="0" rtl="0" algn="ctr">
              <a:spcBef>
                <a:spcPts val="0"/>
              </a:spcBef>
              <a:spcAft>
                <a:spcPts val="0"/>
              </a:spcAft>
              <a:buNone/>
            </a:pPr>
            <a:r>
              <a:rPr lang="en" sz="2000"/>
              <a:t>Class Discussion • Thinking routine for reasoning with evidence</a:t>
            </a:r>
            <a:endParaRPr sz="2000"/>
          </a:p>
          <a:p>
            <a:pPr indent="0" lvl="0" marL="0" rtl="0" algn="ctr">
              <a:spcBef>
                <a:spcPts val="0"/>
              </a:spcBef>
              <a:spcAft>
                <a:spcPts val="0"/>
              </a:spcAft>
              <a:buNone/>
            </a:pPr>
            <a:r>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98"/>
          <p:cNvSpPr txBox="1"/>
          <p:nvPr>
            <p:ph idx="1" type="body"/>
          </p:nvPr>
        </p:nvSpPr>
        <p:spPr>
          <a:xfrm>
            <a:off x="975650" y="1265775"/>
            <a:ext cx="7884000" cy="36165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600"/>
              <a:t>Work with a partner. Open the </a:t>
            </a:r>
            <a:r>
              <a:rPr lang="en" sz="1600" u="sng">
                <a:solidFill>
                  <a:srgbClr val="1155CC"/>
                </a:solidFill>
                <a:hlinkClick r:id="rId3">
                  <a:extLst>
                    <a:ext uri="{A12FA001-AC4F-418D-AE19-62706E023703}">
                      <ahyp:hlinkClr val="tx"/>
                    </a:ext>
                  </a:extLst>
                </a:hlinkClick>
              </a:rPr>
              <a:t>Spectrogram</a:t>
            </a:r>
            <a:r>
              <a:rPr lang="en" sz="1600"/>
              <a:t>. Play a couple different pieces of music and analyze the visualization of sound that you observe. </a:t>
            </a:r>
            <a:endParaRPr sz="1600"/>
          </a:p>
          <a:p>
            <a:pPr indent="0" lvl="0" marL="0" rtl="0" algn="l">
              <a:lnSpc>
                <a:spcPct val="115000"/>
              </a:lnSpc>
              <a:spcBef>
                <a:spcPts val="0"/>
              </a:spcBef>
              <a:spcAft>
                <a:spcPts val="0"/>
              </a:spcAft>
              <a:buClr>
                <a:schemeClr val="dk1"/>
              </a:buClr>
              <a:buSzPts val="1100"/>
              <a:buFont typeface="Arial"/>
              <a:buNone/>
            </a:pPr>
            <a:r>
              <a:rPr lang="en" sz="1200"/>
              <a:t>Consider playing the pieces we have listened to earlier in the unit:</a:t>
            </a:r>
            <a:endParaRPr sz="1200"/>
          </a:p>
          <a:p>
            <a:pPr indent="-304800" lvl="0" marL="457200" rtl="0" algn="l">
              <a:lnSpc>
                <a:spcPct val="115000"/>
              </a:lnSpc>
              <a:spcBef>
                <a:spcPts val="0"/>
              </a:spcBef>
              <a:spcAft>
                <a:spcPts val="0"/>
              </a:spcAft>
              <a:buClr>
                <a:schemeClr val="dk1"/>
              </a:buClr>
              <a:buSzPts val="1200"/>
              <a:buFont typeface="Calibri"/>
              <a:buChar char="●"/>
            </a:pPr>
            <a:r>
              <a:rPr lang="en" sz="1200" u="sng">
                <a:solidFill>
                  <a:srgbClr val="1155CC"/>
                </a:solidFill>
                <a:hlinkClick r:id="rId4">
                  <a:extLst>
                    <a:ext uri="{A12FA001-AC4F-418D-AE19-62706E023703}">
                      <ahyp:hlinkClr val="tx"/>
                    </a:ext>
                  </a:extLst>
                </a:hlinkClick>
              </a:rPr>
              <a:t>“Asi” (Salsa)</a:t>
            </a:r>
            <a:r>
              <a:rPr lang="en" sz="1200"/>
              <a:t> the song ends at 2:34 </a:t>
            </a:r>
            <a:endParaRPr sz="1200"/>
          </a:p>
          <a:p>
            <a:pPr indent="-304800" lvl="0" marL="457200" rtl="0" algn="l">
              <a:lnSpc>
                <a:spcPct val="115000"/>
              </a:lnSpc>
              <a:spcBef>
                <a:spcPts val="0"/>
              </a:spcBef>
              <a:spcAft>
                <a:spcPts val="0"/>
              </a:spcAft>
              <a:buClr>
                <a:schemeClr val="dk1"/>
              </a:buClr>
              <a:buSzPts val="1200"/>
              <a:buFont typeface="Calibri"/>
              <a:buChar char="●"/>
            </a:pPr>
            <a:r>
              <a:rPr lang="en" sz="1200" u="sng">
                <a:solidFill>
                  <a:srgbClr val="1155CC"/>
                </a:solidFill>
                <a:hlinkClick r:id="rId5">
                  <a:extLst>
                    <a:ext uri="{A12FA001-AC4F-418D-AE19-62706E023703}">
                      <ahyp:hlinkClr val="tx"/>
                    </a:ext>
                  </a:extLst>
                </a:hlinkClick>
              </a:rPr>
              <a:t>Song title not available (Flamenco)</a:t>
            </a:r>
            <a:endParaRPr sz="1200"/>
          </a:p>
          <a:p>
            <a:pPr indent="-304800" lvl="0" marL="457200" rtl="0" algn="l">
              <a:lnSpc>
                <a:spcPct val="115000"/>
              </a:lnSpc>
              <a:spcBef>
                <a:spcPts val="0"/>
              </a:spcBef>
              <a:spcAft>
                <a:spcPts val="0"/>
              </a:spcAft>
              <a:buClr>
                <a:schemeClr val="dk1"/>
              </a:buClr>
              <a:buSzPts val="1200"/>
              <a:buFont typeface="Calibri"/>
              <a:buChar char="●"/>
            </a:pPr>
            <a:r>
              <a:rPr lang="en" sz="1200" u="sng">
                <a:solidFill>
                  <a:srgbClr val="1155CC"/>
                </a:solidFill>
                <a:hlinkClick r:id="rId6">
                  <a:extLst>
                    <a:ext uri="{A12FA001-AC4F-418D-AE19-62706E023703}">
                      <ahyp:hlinkClr val="tx"/>
                    </a:ext>
                  </a:extLst>
                </a:hlinkClick>
              </a:rPr>
              <a:t>Song title not available (Bluegrass Clogging)</a:t>
            </a:r>
            <a:r>
              <a:rPr lang="en" sz="1200"/>
              <a:t> </a:t>
            </a:r>
            <a:endParaRPr sz="1200"/>
          </a:p>
          <a:p>
            <a:pPr indent="-304800" lvl="0" marL="457200" rtl="0" algn="l">
              <a:lnSpc>
                <a:spcPct val="115000"/>
              </a:lnSpc>
              <a:spcBef>
                <a:spcPts val="0"/>
              </a:spcBef>
              <a:spcAft>
                <a:spcPts val="0"/>
              </a:spcAft>
              <a:buClr>
                <a:schemeClr val="dk1"/>
              </a:buClr>
              <a:buSzPts val="1200"/>
              <a:buFont typeface="Calibri"/>
              <a:buChar char="●"/>
            </a:pPr>
            <a:r>
              <a:rPr lang="en" sz="1200" u="sng">
                <a:solidFill>
                  <a:srgbClr val="1155CC"/>
                </a:solidFill>
                <a:hlinkClick r:id="rId7">
                  <a:extLst>
                    <a:ext uri="{A12FA001-AC4F-418D-AE19-62706E023703}">
                      <ahyp:hlinkClr val="tx"/>
                    </a:ext>
                  </a:extLst>
                </a:hlinkClick>
              </a:rPr>
              <a:t>“Panta Rhei” The Young People’s Chorus</a:t>
            </a:r>
            <a:r>
              <a:rPr lang="en" sz="1200"/>
              <a:t> </a:t>
            </a:r>
            <a:endParaRPr sz="1200"/>
          </a:p>
          <a:p>
            <a:pPr indent="-304800" lvl="0" marL="457200" rtl="0" algn="l">
              <a:lnSpc>
                <a:spcPct val="115000"/>
              </a:lnSpc>
              <a:spcBef>
                <a:spcPts val="0"/>
              </a:spcBef>
              <a:spcAft>
                <a:spcPts val="0"/>
              </a:spcAft>
              <a:buClr>
                <a:schemeClr val="dk1"/>
              </a:buClr>
              <a:buSzPts val="1200"/>
              <a:buFont typeface="Calibri"/>
              <a:buChar char="●"/>
            </a:pPr>
            <a:r>
              <a:rPr i="1" lang="en" sz="1200"/>
              <a:t>“We Shall Overcome”</a:t>
            </a:r>
            <a:r>
              <a:rPr lang="en" sz="1200"/>
              <a:t> embedded in the </a:t>
            </a:r>
            <a:r>
              <a:rPr lang="en" sz="1200" u="sng">
                <a:solidFill>
                  <a:srgbClr val="1155CC"/>
                </a:solidFill>
                <a:hlinkClick r:id="rId8">
                  <a:extLst>
                    <a:ext uri="{A12FA001-AC4F-418D-AE19-62706E023703}">
                      <ahyp:hlinkClr val="tx"/>
                    </a:ext>
                  </a:extLst>
                </a:hlinkClick>
              </a:rPr>
              <a:t>article</a:t>
            </a:r>
            <a:endParaRPr sz="1200"/>
          </a:p>
          <a:p>
            <a:pPr indent="0" lvl="0" marL="0" rtl="0" algn="l">
              <a:lnSpc>
                <a:spcPct val="115000"/>
              </a:lnSpc>
              <a:spcBef>
                <a:spcPts val="1000"/>
              </a:spcBef>
              <a:spcAft>
                <a:spcPts val="0"/>
              </a:spcAft>
              <a:buNone/>
            </a:pPr>
            <a:r>
              <a:rPr lang="en" sz="1600"/>
              <a:t>Discuss the following questions:</a:t>
            </a:r>
            <a:endParaRPr sz="1600"/>
          </a:p>
          <a:p>
            <a:pPr indent="-317500" lvl="0" marL="457200" rtl="0" algn="l">
              <a:lnSpc>
                <a:spcPct val="115000"/>
              </a:lnSpc>
              <a:spcBef>
                <a:spcPts val="0"/>
              </a:spcBef>
              <a:spcAft>
                <a:spcPts val="0"/>
              </a:spcAft>
              <a:buClr>
                <a:schemeClr val="dk1"/>
              </a:buClr>
              <a:buSzPts val="1400"/>
              <a:buFont typeface="Calibri"/>
              <a:buChar char="●"/>
            </a:pPr>
            <a:r>
              <a:rPr lang="en" sz="1400"/>
              <a:t>How are the sounds in each piece of music represented on the spectrogram? </a:t>
            </a:r>
            <a:endParaRPr sz="1400"/>
          </a:p>
          <a:p>
            <a:pPr indent="-317500" lvl="0" marL="457200" rtl="0" algn="l">
              <a:lnSpc>
                <a:spcPct val="115000"/>
              </a:lnSpc>
              <a:spcBef>
                <a:spcPts val="0"/>
              </a:spcBef>
              <a:spcAft>
                <a:spcPts val="0"/>
              </a:spcAft>
              <a:buClr>
                <a:schemeClr val="dk1"/>
              </a:buClr>
              <a:buSzPts val="1400"/>
              <a:buFont typeface="Calibri"/>
              <a:buChar char="●"/>
            </a:pPr>
            <a:r>
              <a:rPr lang="en" sz="1400"/>
              <a:t>What colors do you see? What do the colors mean? Which elements of music or visualized by the colors?</a:t>
            </a:r>
            <a:endParaRPr sz="1400"/>
          </a:p>
          <a:p>
            <a:pPr indent="-317500" lvl="0" marL="457200" rtl="0" algn="l">
              <a:lnSpc>
                <a:spcPct val="115000"/>
              </a:lnSpc>
              <a:spcBef>
                <a:spcPts val="0"/>
              </a:spcBef>
              <a:spcAft>
                <a:spcPts val="0"/>
              </a:spcAft>
              <a:buClr>
                <a:schemeClr val="dk1"/>
              </a:buClr>
              <a:buSzPts val="1400"/>
              <a:buFont typeface="Calibri"/>
              <a:buChar char="●"/>
            </a:pPr>
            <a:r>
              <a:rPr lang="en" sz="1400"/>
              <a:t>How are the pieces visually similar or different? </a:t>
            </a:r>
            <a:endParaRPr sz="1400"/>
          </a:p>
          <a:p>
            <a:pPr indent="-317500" lvl="0" marL="457200" rtl="0" algn="l">
              <a:lnSpc>
                <a:spcPct val="115000"/>
              </a:lnSpc>
              <a:spcBef>
                <a:spcPts val="0"/>
              </a:spcBef>
              <a:spcAft>
                <a:spcPts val="0"/>
              </a:spcAft>
              <a:buClr>
                <a:schemeClr val="dk1"/>
              </a:buClr>
              <a:buSzPts val="1400"/>
              <a:buFont typeface="Calibri"/>
              <a:buChar char="●"/>
            </a:pPr>
            <a:r>
              <a:rPr lang="en" sz="1400"/>
              <a:t>How does seeing the sound help you experience the music? Do the visual similarities and differences seem to match the similarities and differences you hear in the songs? How so?</a:t>
            </a:r>
            <a:endParaRPr sz="1400"/>
          </a:p>
        </p:txBody>
      </p:sp>
      <p:sp>
        <p:nvSpPr>
          <p:cNvPr id="649" name="Google Shape;649;p98"/>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Spectrogram</a:t>
            </a:r>
            <a:r>
              <a:rPr lang="en"/>
              <a:t> </a:t>
            </a:r>
            <a:r>
              <a:rPr lang="en"/>
              <a:t>Exploration</a:t>
            </a:r>
            <a:r>
              <a:rPr lang="en"/>
              <a:t> - Part 3</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99"/>
          <p:cNvSpPr txBox="1"/>
          <p:nvPr>
            <p:ph idx="1" type="body"/>
          </p:nvPr>
        </p:nvSpPr>
        <p:spPr>
          <a:xfrm>
            <a:off x="975650" y="1115100"/>
            <a:ext cx="7884000" cy="3546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900"/>
              <a:t>Experiencing music is often thought of as an auditory experience, something we only do with our sense of hearing. Tools like a spectrogram and oscilloscope help us see the music. Watch these videos to see how new technologies are helping deaf people experience music through the sense of touch (feeling) and sight (seeing). </a:t>
            </a:r>
            <a:endParaRPr sz="1900"/>
          </a:p>
          <a:p>
            <a:pPr indent="0" lvl="0" marL="0" rtl="0" algn="l">
              <a:lnSpc>
                <a:spcPct val="115000"/>
              </a:lnSpc>
              <a:spcBef>
                <a:spcPts val="0"/>
              </a:spcBef>
              <a:spcAft>
                <a:spcPts val="0"/>
              </a:spcAft>
              <a:buClr>
                <a:schemeClr val="dk1"/>
              </a:buClr>
              <a:buSzPts val="1100"/>
              <a:buFont typeface="Arial"/>
              <a:buNone/>
            </a:pPr>
            <a:r>
              <a:rPr lang="en" sz="1900"/>
              <a:t>Watch </a:t>
            </a:r>
            <a:r>
              <a:rPr lang="en" sz="1900" u="sng">
                <a:solidFill>
                  <a:srgbClr val="1155CC"/>
                </a:solidFill>
                <a:hlinkClick r:id="rId3">
                  <a:extLst>
                    <a:ext uri="{A12FA001-AC4F-418D-AE19-62706E023703}">
                      <ahyp:hlinkClr val="tx"/>
                    </a:ext>
                  </a:extLst>
                </a:hlinkClick>
              </a:rPr>
              <a:t>How a Deaf Musician Is Helping Others “See With Sound”</a:t>
            </a:r>
            <a:r>
              <a:rPr lang="en" sz="1900"/>
              <a:t>  or </a:t>
            </a:r>
            <a:r>
              <a:rPr lang="en" sz="1900" u="sng">
                <a:solidFill>
                  <a:schemeClr val="hlink"/>
                </a:solidFill>
                <a:hlinkClick r:id="rId4"/>
              </a:rPr>
              <a:t>Audiolux One: Sound Reactive Visuals</a:t>
            </a:r>
            <a:r>
              <a:rPr lang="en" sz="1900"/>
              <a:t> to learn about Myles de Bastion and the Audiolux technology he has developed that creates sound reactive visual displays. </a:t>
            </a:r>
            <a:endParaRPr sz="1900"/>
          </a:p>
          <a:p>
            <a:pPr indent="0" lvl="0" marL="0" rtl="0" algn="l">
              <a:lnSpc>
                <a:spcPct val="115000"/>
              </a:lnSpc>
              <a:spcBef>
                <a:spcPts val="0"/>
              </a:spcBef>
              <a:spcAft>
                <a:spcPts val="0"/>
              </a:spcAft>
              <a:buClr>
                <a:schemeClr val="dk1"/>
              </a:buClr>
              <a:buSzPts val="1100"/>
              <a:buFont typeface="Arial"/>
              <a:buNone/>
            </a:pPr>
            <a:r>
              <a:rPr lang="en" sz="1900"/>
              <a:t>Next watch, </a:t>
            </a:r>
            <a:r>
              <a:rPr lang="en" sz="1900" u="sng">
                <a:solidFill>
                  <a:srgbClr val="1155CC"/>
                </a:solidFill>
                <a:hlinkClick r:id="rId5">
                  <a:extLst>
                    <a:ext uri="{A12FA001-AC4F-418D-AE19-62706E023703}">
                      <ahyp:hlinkClr val="tx"/>
                    </a:ext>
                  </a:extLst>
                </a:hlinkClick>
              </a:rPr>
              <a:t>The Sound Shirt | Junge Symphoniker Hamburg</a:t>
            </a:r>
            <a:r>
              <a:rPr lang="en" sz="1900"/>
              <a:t> to learn about experiencing music through touch sensations.</a:t>
            </a:r>
            <a:endParaRPr sz="1900"/>
          </a:p>
        </p:txBody>
      </p:sp>
      <p:sp>
        <p:nvSpPr>
          <p:cNvPr id="655" name="Google Shape;655;p99"/>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New Technologies</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p100"/>
          <p:cNvSpPr txBox="1"/>
          <p:nvPr>
            <p:ph idx="1" type="body"/>
          </p:nvPr>
        </p:nvSpPr>
        <p:spPr>
          <a:xfrm>
            <a:off x="975650" y="1185425"/>
            <a:ext cx="7884000" cy="3737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1600"/>
              <a:t>After watching the videos, discuss the following questions with a partner:</a:t>
            </a:r>
            <a:endParaRPr sz="1600"/>
          </a:p>
          <a:p>
            <a:pPr indent="-330200" lvl="0" marL="457200" rtl="0" algn="l">
              <a:lnSpc>
                <a:spcPct val="115000"/>
              </a:lnSpc>
              <a:spcBef>
                <a:spcPts val="0"/>
              </a:spcBef>
              <a:spcAft>
                <a:spcPts val="0"/>
              </a:spcAft>
              <a:buClr>
                <a:schemeClr val="dk1"/>
              </a:buClr>
              <a:buSzPts val="1600"/>
              <a:buFont typeface="Calibri"/>
              <a:buChar char="●"/>
            </a:pPr>
            <a:r>
              <a:rPr lang="en" sz="1600"/>
              <a:t>How are these technologies helping musical performances become more accessible?</a:t>
            </a:r>
            <a:endParaRPr sz="1600"/>
          </a:p>
          <a:p>
            <a:pPr indent="0" lvl="0" marL="0" rtl="0" algn="l">
              <a:lnSpc>
                <a:spcPct val="115000"/>
              </a:lnSpc>
              <a:spcBef>
                <a:spcPts val="0"/>
              </a:spcBef>
              <a:spcAft>
                <a:spcPts val="0"/>
              </a:spcAft>
              <a:buClr>
                <a:schemeClr val="dk1"/>
              </a:buClr>
              <a:buSzPts val="1100"/>
              <a:buFont typeface="Arial"/>
              <a:buNone/>
            </a:pPr>
            <a:r>
              <a:rPr lang="en" sz="1600"/>
              <a:t>After learning about Audiolux:</a:t>
            </a:r>
            <a:endParaRPr sz="1600"/>
          </a:p>
          <a:p>
            <a:pPr indent="-330200" lvl="0" marL="457200" rtl="0" algn="l">
              <a:lnSpc>
                <a:spcPct val="100000"/>
              </a:lnSpc>
              <a:spcBef>
                <a:spcPts val="0"/>
              </a:spcBef>
              <a:spcAft>
                <a:spcPts val="0"/>
              </a:spcAft>
              <a:buClr>
                <a:schemeClr val="dk1"/>
              </a:buClr>
              <a:buSzPts val="1600"/>
              <a:buFont typeface="Calibri"/>
              <a:buChar char="●"/>
            </a:pPr>
            <a:r>
              <a:rPr lang="en" sz="1600"/>
              <a:t>What are some of the ways in which audio elements like rhythm, pitch, and amplitude are represented visually? </a:t>
            </a:r>
            <a:endParaRPr sz="1600"/>
          </a:p>
          <a:p>
            <a:pPr indent="-330200" lvl="0" marL="457200" rtl="0" algn="l">
              <a:lnSpc>
                <a:spcPct val="100000"/>
              </a:lnSpc>
              <a:spcBef>
                <a:spcPts val="0"/>
              </a:spcBef>
              <a:spcAft>
                <a:spcPts val="0"/>
              </a:spcAft>
              <a:buClr>
                <a:schemeClr val="dk1"/>
              </a:buClr>
              <a:buSzPts val="1600"/>
              <a:buFont typeface="Calibri"/>
              <a:buChar char="●"/>
            </a:pPr>
            <a:r>
              <a:rPr lang="en" sz="1600"/>
              <a:t>How can more inclusive spaces, such as classrooms and music venues, be created to ensure everyone has access to and can enjoy music?</a:t>
            </a:r>
            <a:endParaRPr sz="1600"/>
          </a:p>
          <a:p>
            <a:pPr indent="0" lvl="0" marL="0" rtl="0" algn="l">
              <a:lnSpc>
                <a:spcPct val="115000"/>
              </a:lnSpc>
              <a:spcBef>
                <a:spcPts val="0"/>
              </a:spcBef>
              <a:spcAft>
                <a:spcPts val="0"/>
              </a:spcAft>
              <a:buClr>
                <a:schemeClr val="dk1"/>
              </a:buClr>
              <a:buSzPts val="1100"/>
              <a:buFont typeface="Arial"/>
              <a:buNone/>
            </a:pPr>
            <a:r>
              <a:rPr lang="en" sz="1600"/>
              <a:t>After learning about the Sound Shirt:</a:t>
            </a:r>
            <a:endParaRPr sz="1600"/>
          </a:p>
          <a:p>
            <a:pPr indent="-330200" lvl="0" marL="457200" rtl="0" algn="l">
              <a:lnSpc>
                <a:spcPct val="100000"/>
              </a:lnSpc>
              <a:spcBef>
                <a:spcPts val="0"/>
              </a:spcBef>
              <a:spcAft>
                <a:spcPts val="0"/>
              </a:spcAft>
              <a:buClr>
                <a:schemeClr val="dk1"/>
              </a:buClr>
              <a:buSzPts val="1600"/>
              <a:buFont typeface="Calibri"/>
              <a:buChar char="●"/>
            </a:pPr>
            <a:r>
              <a:rPr lang="en" sz="1600"/>
              <a:t>What reactions did you see in the video from those wearing the shirt? What do these reactions tell us about the impact of the Sound Shirt?</a:t>
            </a:r>
            <a:endParaRPr sz="1600"/>
          </a:p>
          <a:p>
            <a:pPr indent="-330200" lvl="0" marL="457200" rtl="0" algn="l">
              <a:lnSpc>
                <a:spcPct val="100000"/>
              </a:lnSpc>
              <a:spcBef>
                <a:spcPts val="0"/>
              </a:spcBef>
              <a:spcAft>
                <a:spcPts val="0"/>
              </a:spcAft>
              <a:buClr>
                <a:schemeClr val="dk1"/>
              </a:buClr>
              <a:buSzPts val="1600"/>
              <a:buFont typeface="Calibri"/>
              <a:buChar char="●"/>
            </a:pPr>
            <a:r>
              <a:rPr lang="en" sz="1600"/>
              <a:t>How does this approach compare to simply feeling vibrations through the floor or through a conventional speaker?</a:t>
            </a:r>
            <a:endParaRPr sz="1600"/>
          </a:p>
          <a:p>
            <a:pPr indent="-330200" lvl="0" marL="457200" rtl="0" algn="l">
              <a:lnSpc>
                <a:spcPct val="100000"/>
              </a:lnSpc>
              <a:spcBef>
                <a:spcPts val="0"/>
              </a:spcBef>
              <a:spcAft>
                <a:spcPts val="0"/>
              </a:spcAft>
              <a:buClr>
                <a:schemeClr val="dk1"/>
              </a:buClr>
              <a:buSzPts val="1600"/>
              <a:buFont typeface="Calibri"/>
              <a:buChar char="●"/>
            </a:pPr>
            <a:r>
              <a:rPr lang="en" sz="1600"/>
              <a:t>Beyond concerts, what other applications could the Sound Shirt or similar haptic technology have?</a:t>
            </a:r>
            <a:endParaRPr sz="1600"/>
          </a:p>
        </p:txBody>
      </p:sp>
      <p:sp>
        <p:nvSpPr>
          <p:cNvPr id="661" name="Google Shape;661;p100"/>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New Technologies - Partner Talk</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101"/>
          <p:cNvSpPr txBox="1"/>
          <p:nvPr>
            <p:ph idx="2" type="body"/>
          </p:nvPr>
        </p:nvSpPr>
        <p:spPr>
          <a:xfrm>
            <a:off x="975650" y="1085850"/>
            <a:ext cx="7192800" cy="8037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
              <a:t>How do the sound patterns in music get transferred to a cochlear implant?</a:t>
            </a:r>
            <a:endParaRPr/>
          </a:p>
        </p:txBody>
      </p:sp>
      <p:sp>
        <p:nvSpPr>
          <p:cNvPr id="667" name="Google Shape;667;p101"/>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12: Cochlear Implants </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102"/>
          <p:cNvSpPr txBox="1"/>
          <p:nvPr>
            <p:ph idx="1" type="body"/>
          </p:nvPr>
        </p:nvSpPr>
        <p:spPr>
          <a:xfrm>
            <a:off x="975650" y="1245700"/>
            <a:ext cx="7884000" cy="3345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300"/>
              <a:t>A mixture of pure tones make up complex musical sounds. This is why the human cochlea needs thousands of neurons to truly transmit music to the brain. </a:t>
            </a:r>
            <a:endParaRPr sz="2300"/>
          </a:p>
          <a:p>
            <a:pPr indent="0" lvl="0" marL="0" rtl="0" algn="l">
              <a:lnSpc>
                <a:spcPct val="115000"/>
              </a:lnSpc>
              <a:spcBef>
                <a:spcPts val="1000"/>
              </a:spcBef>
              <a:spcAft>
                <a:spcPts val="0"/>
              </a:spcAft>
              <a:buClr>
                <a:schemeClr val="dk1"/>
              </a:buClr>
              <a:buSzPts val="1100"/>
              <a:buFont typeface="Arial"/>
              <a:buNone/>
            </a:pPr>
            <a:r>
              <a:rPr lang="en" sz="2300"/>
              <a:t>Rewatch the </a:t>
            </a:r>
            <a:r>
              <a:rPr lang="en" sz="2300" u="sng">
                <a:solidFill>
                  <a:srgbClr val="1155CC"/>
                </a:solidFill>
                <a:hlinkClick r:id="rId3">
                  <a:extLst>
                    <a:ext uri="{A12FA001-AC4F-418D-AE19-62706E023703}">
                      <ahyp:hlinkClr val="tx"/>
                    </a:ext>
                  </a:extLst>
                </a:hlinkClick>
              </a:rPr>
              <a:t>Journey of Sound to the Brain</a:t>
            </a:r>
            <a:r>
              <a:rPr lang="en" sz="2300"/>
              <a:t> video and watch </a:t>
            </a:r>
            <a:r>
              <a:rPr lang="en" sz="2300" u="sng">
                <a:solidFill>
                  <a:srgbClr val="1155CC"/>
                </a:solidFill>
                <a:hlinkClick r:id="rId4">
                  <a:extLst>
                    <a:ext uri="{A12FA001-AC4F-418D-AE19-62706E023703}">
                      <ahyp:hlinkClr val="tx"/>
                    </a:ext>
                  </a:extLst>
                </a:hlinkClick>
              </a:rPr>
              <a:t>Two-Minute Neuroscience: The Cochlea</a:t>
            </a:r>
            <a:r>
              <a:rPr lang="en" sz="2300"/>
              <a:t> to see how structures in the ear, especially the basilar membrane and cochlea, function to transmit sound waves to electrical signals for the brain to process.</a:t>
            </a:r>
            <a:endParaRPr sz="2300">
              <a:solidFill>
                <a:srgbClr val="233A44"/>
              </a:solidFill>
            </a:endParaRPr>
          </a:p>
          <a:p>
            <a:pPr indent="0" lvl="0" marL="0" rtl="0" algn="l">
              <a:spcBef>
                <a:spcPts val="0"/>
              </a:spcBef>
              <a:spcAft>
                <a:spcPts val="0"/>
              </a:spcAft>
              <a:buNone/>
            </a:pPr>
            <a:r>
              <a:t/>
            </a:r>
            <a:endParaRPr sz="2300"/>
          </a:p>
        </p:txBody>
      </p:sp>
      <p:sp>
        <p:nvSpPr>
          <p:cNvPr id="673" name="Google Shape;673;p102"/>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How we Hear Sound - Part 1</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103"/>
          <p:cNvSpPr txBox="1"/>
          <p:nvPr>
            <p:ph idx="1" type="body"/>
          </p:nvPr>
        </p:nvSpPr>
        <p:spPr>
          <a:xfrm>
            <a:off x="975650" y="1305975"/>
            <a:ext cx="7884000" cy="21972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200"/>
              <a:t>Read the article, </a:t>
            </a:r>
            <a:r>
              <a:rPr lang="en" sz="2200" u="sng">
                <a:solidFill>
                  <a:srgbClr val="1155CC"/>
                </a:solidFill>
                <a:hlinkClick r:id="rId3">
                  <a:extLst>
                    <a:ext uri="{A12FA001-AC4F-418D-AE19-62706E023703}">
                      <ahyp:hlinkClr val="tx"/>
                    </a:ext>
                  </a:extLst>
                </a:hlinkClick>
              </a:rPr>
              <a:t>What Are Cochlear Implants?</a:t>
            </a:r>
            <a:r>
              <a:rPr lang="en" sz="2200"/>
              <a:t>, to learn about cochlear implants and the types of signals perceived by someone with an implant versus someone without. </a:t>
            </a:r>
            <a:endParaRPr sz="2200"/>
          </a:p>
          <a:p>
            <a:pPr indent="-368300" lvl="0" marL="457200" rtl="0" algn="l">
              <a:lnSpc>
                <a:spcPct val="115000"/>
              </a:lnSpc>
              <a:spcBef>
                <a:spcPts val="0"/>
              </a:spcBef>
              <a:spcAft>
                <a:spcPts val="0"/>
              </a:spcAft>
              <a:buSzPts val="2200"/>
              <a:buChar char="●"/>
            </a:pPr>
            <a:r>
              <a:rPr lang="en" sz="2200"/>
              <a:t>Be sure to watch the short video included in the article. If you would like the article read aloud to you, click on the Listen button at the top of the page.</a:t>
            </a:r>
            <a:endParaRPr sz="2200"/>
          </a:p>
        </p:txBody>
      </p:sp>
      <p:sp>
        <p:nvSpPr>
          <p:cNvPr id="679" name="Google Shape;679;p103"/>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solidFill>
                  <a:schemeClr val="lt1"/>
                </a:solidFill>
              </a:rPr>
              <a:t>Cochlear Implants - Reading</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104"/>
          <p:cNvSpPr txBox="1"/>
          <p:nvPr>
            <p:ph idx="1" type="body"/>
          </p:nvPr>
        </p:nvSpPr>
        <p:spPr>
          <a:xfrm>
            <a:off x="975650" y="1285875"/>
            <a:ext cx="7884000" cy="3596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200"/>
              <a:t>Only a limited number of signals can be sent by an implant compared to the thousands of neurons sending signals in the ear basilar membrane. </a:t>
            </a:r>
            <a:endParaRPr sz="2200"/>
          </a:p>
          <a:p>
            <a:pPr indent="0" lvl="0" marL="0" rtl="0" algn="l">
              <a:lnSpc>
                <a:spcPct val="115000"/>
              </a:lnSpc>
              <a:spcBef>
                <a:spcPts val="0"/>
              </a:spcBef>
              <a:spcAft>
                <a:spcPts val="0"/>
              </a:spcAft>
              <a:buClr>
                <a:schemeClr val="dk1"/>
              </a:buClr>
              <a:buSzPts val="1100"/>
              <a:buFont typeface="Arial"/>
              <a:buNone/>
            </a:pPr>
            <a:r>
              <a:rPr lang="en" sz="2200"/>
              <a:t>Discuss the differences between the sounds heard through a cochlear implant and normal hearing. </a:t>
            </a:r>
            <a:endParaRPr sz="2200"/>
          </a:p>
          <a:p>
            <a:pPr indent="-342900" lvl="0" marL="457200" rtl="0" algn="l">
              <a:lnSpc>
                <a:spcPct val="115000"/>
              </a:lnSpc>
              <a:spcBef>
                <a:spcPts val="0"/>
              </a:spcBef>
              <a:spcAft>
                <a:spcPts val="0"/>
              </a:spcAft>
              <a:buSzPts val="1800"/>
              <a:buChar char="●"/>
            </a:pPr>
            <a:r>
              <a:rPr lang="en" sz="1800"/>
              <a:t>How might skipping the cochlea and sending the signal directly to the auditory nerve impact the sounds being heard by a person?</a:t>
            </a:r>
            <a:endParaRPr sz="1800"/>
          </a:p>
          <a:p>
            <a:pPr indent="-342900" lvl="0" marL="457200" rtl="0" algn="l">
              <a:lnSpc>
                <a:spcPct val="115000"/>
              </a:lnSpc>
              <a:spcBef>
                <a:spcPts val="0"/>
              </a:spcBef>
              <a:spcAft>
                <a:spcPts val="0"/>
              </a:spcAft>
              <a:buSzPts val="1800"/>
              <a:buChar char="●"/>
            </a:pPr>
            <a:r>
              <a:rPr lang="en" sz="1800"/>
              <a:t>In your earlier reading, you learned that Beethoven experienced gradual hearing loss throughout his life. How would using a Cochlear implant impact the way Beethoven experienced music?</a:t>
            </a:r>
            <a:endParaRPr sz="1800"/>
          </a:p>
        </p:txBody>
      </p:sp>
      <p:sp>
        <p:nvSpPr>
          <p:cNvPr id="685" name="Google Shape;685;p104"/>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
                <a:solidFill>
                  <a:schemeClr val="lt1"/>
                </a:solidFill>
              </a:rPr>
              <a:t>Cochlear Implants - Discussion</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105"/>
          <p:cNvSpPr txBox="1"/>
          <p:nvPr>
            <p:ph idx="1" type="body"/>
          </p:nvPr>
        </p:nvSpPr>
        <p:spPr>
          <a:xfrm>
            <a:off x="975650" y="1225600"/>
            <a:ext cx="7884000" cy="31845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sz="2200">
                <a:solidFill>
                  <a:srgbClr val="233A44"/>
                </a:solidFill>
              </a:rPr>
              <a:t>What I want to say is... </a:t>
            </a:r>
            <a:endParaRPr sz="22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2200">
                <a:solidFill>
                  <a:srgbClr val="233A44"/>
                </a:solidFill>
              </a:rPr>
              <a:t>How else can I say this? And why? </a:t>
            </a:r>
            <a:endParaRPr sz="2200">
              <a:solidFill>
                <a:srgbClr val="233A44"/>
              </a:solidFill>
            </a:endParaRPr>
          </a:p>
          <a:p>
            <a:pPr indent="0" lvl="0" marL="0" rtl="0" algn="l">
              <a:lnSpc>
                <a:spcPct val="115000"/>
              </a:lnSpc>
              <a:spcBef>
                <a:spcPts val="1200"/>
              </a:spcBef>
              <a:spcAft>
                <a:spcPts val="0"/>
              </a:spcAft>
              <a:buClr>
                <a:schemeClr val="dk1"/>
              </a:buClr>
              <a:buSzPts val="1100"/>
              <a:buFont typeface="Arial"/>
              <a:buNone/>
            </a:pPr>
            <a:r>
              <a:rPr lang="en" sz="2200">
                <a:solidFill>
                  <a:srgbClr val="233A44"/>
                </a:solidFill>
              </a:rPr>
              <a:t>How else can I say this? And why?</a:t>
            </a:r>
            <a:endParaRPr sz="2200">
              <a:solidFill>
                <a:srgbClr val="233A44"/>
              </a:solidFill>
            </a:endParaRPr>
          </a:p>
          <a:p>
            <a:pPr indent="0" lvl="0" marL="0" rtl="0" algn="l">
              <a:lnSpc>
                <a:spcPct val="115000"/>
              </a:lnSpc>
              <a:spcBef>
                <a:spcPts val="1200"/>
              </a:spcBef>
              <a:spcAft>
                <a:spcPts val="1200"/>
              </a:spcAft>
              <a:buClr>
                <a:schemeClr val="dk1"/>
              </a:buClr>
              <a:buSzPts val="1100"/>
              <a:buFont typeface="Arial"/>
              <a:buNone/>
            </a:pPr>
            <a:r>
              <a:rPr i="1" lang="en" sz="2200">
                <a:solidFill>
                  <a:srgbClr val="233A44"/>
                </a:solidFill>
              </a:rPr>
              <a:t>Repeat the questions and respond as many times as needed, until we feel our language would not be unintentionally offensive to others.</a:t>
            </a:r>
            <a:endParaRPr sz="2200"/>
          </a:p>
        </p:txBody>
      </p:sp>
      <p:sp>
        <p:nvSpPr>
          <p:cNvPr id="691" name="Google Shape;691;p105"/>
          <p:cNvSpPr txBox="1"/>
          <p:nvPr>
            <p:ph type="title"/>
          </p:nvPr>
        </p:nvSpPr>
        <p:spPr>
          <a:xfrm>
            <a:off x="975655" y="219433"/>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How Else and Why?</a:t>
            </a:r>
            <a:endParaRPr sz="1600"/>
          </a:p>
          <a:p>
            <a:pPr indent="0" lvl="0" marL="0" rtl="0" algn="ctr">
              <a:spcBef>
                <a:spcPts val="0"/>
              </a:spcBef>
              <a:spcAft>
                <a:spcPts val="0"/>
              </a:spcAft>
              <a:buNone/>
            </a:pPr>
            <a:r>
              <a:rPr lang="en" sz="1600"/>
              <a:t>A thinking routine for cultivating a disposition to communicate across difference.</a:t>
            </a:r>
            <a:endParaRPr sz="1600"/>
          </a:p>
          <a:p>
            <a:pPr indent="0" lvl="0" marL="0" rtl="0" algn="ctr">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5"/>
          <p:cNvSpPr txBox="1"/>
          <p:nvPr>
            <p:ph idx="1" type="body"/>
          </p:nvPr>
        </p:nvSpPr>
        <p:spPr>
          <a:xfrm>
            <a:off x="571500" y="1206500"/>
            <a:ext cx="8288100" cy="3693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
              <a:t>Based on what you watched, respond to the following questions in your notebook: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How does Shaheem hear music? What does he tell us about sound?</a:t>
            </a:r>
            <a:endParaRPr/>
          </a:p>
          <a:p>
            <a:pPr indent="0" lvl="0" marL="0" rtl="0" algn="l">
              <a:lnSpc>
                <a:spcPct val="115000"/>
              </a:lnSpc>
              <a:spcBef>
                <a:spcPts val="0"/>
              </a:spcBef>
              <a:spcAft>
                <a:spcPts val="0"/>
              </a:spcAft>
              <a:buNone/>
            </a:pPr>
            <a:r>
              <a:rPr lang="en"/>
              <a:t>What does Shaheem say about music that is the same or different that your thoughts? How is your experience with music similar or different than Shaheem’s?</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How does Russell hear music? What does he tell us about sound?</a:t>
            </a:r>
            <a:endParaRPr/>
          </a:p>
          <a:p>
            <a:pPr indent="0" lvl="0" marL="0" rtl="0" algn="l">
              <a:lnSpc>
                <a:spcPct val="115000"/>
              </a:lnSpc>
              <a:spcBef>
                <a:spcPts val="0"/>
              </a:spcBef>
              <a:spcAft>
                <a:spcPts val="0"/>
              </a:spcAft>
              <a:buNone/>
            </a:pPr>
            <a:r>
              <a:rPr lang="en"/>
              <a:t>What does Russell say about music that is the same or different that your thoughts? How is your experience with music similar or different than Russell’s?</a:t>
            </a:r>
            <a:endParaRPr/>
          </a:p>
        </p:txBody>
      </p:sp>
      <p:sp>
        <p:nvSpPr>
          <p:cNvPr id="193" name="Google Shape;193;p25"/>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Responding &amp; Connecting</a:t>
            </a:r>
            <a:endParaRPr/>
          </a:p>
          <a:p>
            <a:pPr indent="0" lvl="0" marL="0" rtl="0" algn="ctr">
              <a:spcBef>
                <a:spcPts val="0"/>
              </a:spcBef>
              <a:spcAft>
                <a:spcPts val="0"/>
              </a:spcAft>
              <a:buNone/>
            </a:pPr>
            <a:r>
              <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106"/>
          <p:cNvSpPr txBox="1"/>
          <p:nvPr>
            <p:ph idx="1" type="body"/>
          </p:nvPr>
        </p:nvSpPr>
        <p:spPr>
          <a:xfrm>
            <a:off x="975650" y="1245700"/>
            <a:ext cx="7884000" cy="35463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sz="2200"/>
              <a:t>Music and sound are not just topics you learn at school, they are around you every day. In fact, they may even be inspiration for a future career. </a:t>
            </a:r>
            <a:endParaRPr sz="2200"/>
          </a:p>
          <a:p>
            <a:pPr indent="0" lvl="0" marL="0" rtl="0" algn="l">
              <a:lnSpc>
                <a:spcPct val="100000"/>
              </a:lnSpc>
              <a:spcBef>
                <a:spcPts val="0"/>
              </a:spcBef>
              <a:spcAft>
                <a:spcPts val="0"/>
              </a:spcAft>
              <a:buClr>
                <a:schemeClr val="dk1"/>
              </a:buClr>
              <a:buSzPts val="1100"/>
              <a:buFont typeface="Arial"/>
              <a:buNone/>
            </a:pPr>
            <a:r>
              <a:rPr lang="en" sz="2200"/>
              <a:t>Explore the  </a:t>
            </a:r>
            <a:r>
              <a:rPr lang="en" sz="2200" u="sng">
                <a:solidFill>
                  <a:srgbClr val="1155CC"/>
                </a:solidFill>
                <a:hlinkClick r:id="rId3">
                  <a:extLst>
                    <a:ext uri="{A12FA001-AC4F-418D-AE19-62706E023703}">
                      <ahyp:hlinkClr val="tx"/>
                    </a:ext>
                  </a:extLst>
                </a:hlinkClick>
              </a:rPr>
              <a:t>Wavemakers — Listening to Waves</a:t>
            </a:r>
            <a:r>
              <a:rPr lang="en" sz="2200"/>
              <a:t> videos, a series of mini documentaries that feature young people in a STEM career path related to sound or waves. </a:t>
            </a:r>
            <a:endParaRPr sz="2200"/>
          </a:p>
          <a:p>
            <a:pPr indent="0" lvl="0" marL="0" rtl="0" algn="l">
              <a:lnSpc>
                <a:spcPct val="100000"/>
              </a:lnSpc>
              <a:spcBef>
                <a:spcPts val="0"/>
              </a:spcBef>
              <a:spcAft>
                <a:spcPts val="0"/>
              </a:spcAft>
              <a:buClr>
                <a:schemeClr val="dk1"/>
              </a:buClr>
              <a:buSzPts val="1100"/>
              <a:buFont typeface="Arial"/>
              <a:buNone/>
            </a:pPr>
            <a:r>
              <a:rPr lang="en" sz="2200"/>
              <a:t>Watch at least two videos and jot your responses in your notebook:</a:t>
            </a:r>
            <a:endParaRPr sz="2200"/>
          </a:p>
          <a:p>
            <a:pPr indent="-355600" lvl="0" marL="457200" rtl="0" algn="l">
              <a:lnSpc>
                <a:spcPct val="100000"/>
              </a:lnSpc>
              <a:spcBef>
                <a:spcPts val="0"/>
              </a:spcBef>
              <a:spcAft>
                <a:spcPts val="0"/>
              </a:spcAft>
              <a:buSzPts val="2000"/>
              <a:buChar char="●"/>
            </a:pPr>
            <a:r>
              <a:rPr lang="en" sz="2000"/>
              <a:t>Which Wavemakers did you connect to? </a:t>
            </a:r>
            <a:endParaRPr sz="2000"/>
          </a:p>
          <a:p>
            <a:pPr indent="-355600" lvl="0" marL="457200" rtl="0" algn="l">
              <a:lnSpc>
                <a:spcPct val="100000"/>
              </a:lnSpc>
              <a:spcBef>
                <a:spcPts val="0"/>
              </a:spcBef>
              <a:spcAft>
                <a:spcPts val="0"/>
              </a:spcAft>
              <a:buSzPts val="2000"/>
              <a:buChar char="●"/>
            </a:pPr>
            <a:r>
              <a:rPr lang="en" sz="2000"/>
              <a:t>What about the person or their job did you find most interesting? </a:t>
            </a:r>
            <a:endParaRPr sz="2000"/>
          </a:p>
          <a:p>
            <a:pPr indent="-355600" lvl="0" marL="457200" rtl="0" algn="l">
              <a:lnSpc>
                <a:spcPct val="100000"/>
              </a:lnSpc>
              <a:spcBef>
                <a:spcPts val="0"/>
              </a:spcBef>
              <a:spcAft>
                <a:spcPts val="0"/>
              </a:spcAft>
              <a:buSzPts val="2000"/>
              <a:buChar char="●"/>
            </a:pPr>
            <a:r>
              <a:rPr lang="en" sz="2000"/>
              <a:t>What questions would you want to ask them next?</a:t>
            </a:r>
            <a:endParaRPr sz="2200"/>
          </a:p>
        </p:txBody>
      </p:sp>
      <p:sp>
        <p:nvSpPr>
          <p:cNvPr id="697" name="Google Shape;697;p106"/>
          <p:cNvSpPr txBox="1"/>
          <p:nvPr>
            <p:ph type="title"/>
          </p:nvPr>
        </p:nvSpPr>
        <p:spPr>
          <a:xfrm>
            <a:off x="975655" y="308885"/>
            <a:ext cx="7884000" cy="5985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a:t>Part 13: Unit Reflection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Inside Slide 2">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