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0" r:id="rId6"/>
    <p:sldMasterId id="214748365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59" roundtripDataSignature="AMtx7mi+MxNJS92KrM7TTUG4k5zedWfL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7F7E56E-0C81-499E-857C-14437ED4C273}">
  <a:tblStyle styleId="{17F7E56E-0C81-499E-857C-14437ED4C27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F0BAC317-90B7-4635-A68B-35BF99988AD3}"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customschemas.google.com/relationships/presentationmetadata" Target="metadata"/><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de.ca.gov/be/st/ss/vapacontentstds.asp" TargetMode="External"/><Relationship Id="rId3" Type="http://schemas.openxmlformats.org/officeDocument/2006/relationships/hyperlink" Target="https://www.cde.ca.gov/be/st/ss/" TargetMode="External"/><Relationship Id="rId4" Type="http://schemas.openxmlformats.org/officeDocument/2006/relationships/hyperlink" Target="https://thenounproject.com/"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de.ca.gov/be/st/ss/vapacontentstds.asp"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de.ca.gov/be/st/ss/vapacontentstds.asp"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2.cde.ca.gov/cacs/" TargetMode="External"/><Relationship Id="rId3" Type="http://schemas.openxmlformats.org/officeDocument/2006/relationships/hyperlink" Target="https://thenounproject.com/"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xFY-ghQfkx0CANchWlbdG0WSmNbaY5Re/view?usp=sharing"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dcoe.net/educators/universal-design-for-learning"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dcoe.net/educators/universal-design-for-learning"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st.org/impact/universal-design-for-learning-udl"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US"/>
              <a:t>Pg 624</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US"/>
              <a:t>Pg 623</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For example, in many cultures music and dance are intertwined so much so that the language doesn’t have a separate word for music and a separate word for dance.</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628</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Page 627</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“Using their own experiences and knowledge, young artists can explore themes across all aspects of their world and interests - literature, sciences, history, environment, and personal and social issues.” (CA Arts Ed Framework page 623)</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Page 623</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US" sz="1100">
                <a:solidFill>
                  <a:schemeClr val="dk1"/>
                </a:solidFill>
              </a:rPr>
              <a:t>Chapter 8 of the CA Arts Education Framework outlines an instructional design strategy to create co-equal arts integrated learning experiences.</a:t>
            </a:r>
            <a:endParaRPr/>
          </a:p>
          <a:p>
            <a:pPr indent="0" lvl="0" marL="0" rtl="0" algn="l">
              <a:lnSpc>
                <a:spcPct val="115000"/>
              </a:lnSpc>
              <a:spcBef>
                <a:spcPts val="0"/>
              </a:spcBef>
              <a:spcAft>
                <a:spcPts val="0"/>
              </a:spcAft>
              <a:buSzPts val="1100"/>
              <a:buNone/>
            </a:pPr>
            <a:r>
              <a:t/>
            </a:r>
            <a:endParaRPr sz="1100">
              <a:solidFill>
                <a:schemeClr val="dk1"/>
              </a:solidFill>
            </a:endParaRPr>
          </a:p>
          <a:p>
            <a:pPr indent="0" lvl="0" marL="0" rtl="0" algn="l">
              <a:lnSpc>
                <a:spcPct val="115000"/>
              </a:lnSpc>
              <a:spcBef>
                <a:spcPts val="0"/>
              </a:spcBef>
              <a:spcAft>
                <a:spcPts val="0"/>
              </a:spcAft>
              <a:buSzPts val="1100"/>
              <a:buNone/>
            </a:pPr>
            <a:r>
              <a:rPr lang="en-US" sz="1100">
                <a:solidFill>
                  <a:schemeClr val="dk1"/>
                </a:solidFill>
              </a:rPr>
              <a:t>Page 627</a:t>
            </a:r>
            <a:endParaRPr/>
          </a:p>
          <a:p>
            <a:pPr indent="0" lvl="0" marL="0" rtl="0" algn="l">
              <a:lnSpc>
                <a:spcPct val="115000"/>
              </a:lnSpc>
              <a:spcBef>
                <a:spcPts val="0"/>
              </a:spcBef>
              <a:spcAft>
                <a:spcPts val="0"/>
              </a:spcAft>
              <a:buSzPts val="1100"/>
              <a:buNone/>
            </a:pPr>
            <a:r>
              <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sz="1100">
              <a:solidFill>
                <a:schemeClr val="dk1"/>
              </a:solidFill>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US" sz="1100">
                <a:solidFill>
                  <a:schemeClr val="dk1"/>
                </a:solidFill>
              </a:rPr>
              <a:t>CA Arts Standards </a:t>
            </a:r>
            <a:r>
              <a:rPr lang="en-US" sz="1100" u="sng">
                <a:solidFill>
                  <a:schemeClr val="hlink"/>
                </a:solidFill>
                <a:hlinkClick r:id="rId2"/>
              </a:rPr>
              <a:t>https://www.cde.ca.gov/be/st/ss/vapacontentstds.asp</a:t>
            </a:r>
            <a:r>
              <a:rPr lang="en-US" sz="1100">
                <a:solidFill>
                  <a:schemeClr val="dk1"/>
                </a:solidFill>
              </a:rPr>
              <a:t> and the content standards for each additional content area </a:t>
            </a:r>
            <a:r>
              <a:rPr lang="en-US" sz="1100" u="sng">
                <a:solidFill>
                  <a:schemeClr val="hlink"/>
                </a:solidFill>
                <a:hlinkClick r:id="rId3"/>
              </a:rPr>
              <a:t>https://www.cde.ca.gov/be/st/ss/</a:t>
            </a:r>
            <a:r>
              <a:rPr lang="en-US" sz="1100">
                <a:solidFill>
                  <a:schemeClr val="dk1"/>
                </a:solidFill>
              </a:rPr>
              <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4">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sz="1100">
                <a:solidFill>
                  <a:schemeClr val="dk1"/>
                </a:solidFill>
              </a:rPr>
              <a:t>CA Arts Standards </a:t>
            </a:r>
            <a:r>
              <a:rPr lang="en-US" sz="1100" u="sng">
                <a:solidFill>
                  <a:schemeClr val="hlink"/>
                </a:solidFill>
                <a:hlinkClick r:id="rId2"/>
              </a:rPr>
              <a:t>https://www.cde.ca.gov/be/st/ss/vapacontentstds.asp</a:t>
            </a:r>
            <a:r>
              <a:rPr lang="en-US" sz="1100">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sz="1100">
                <a:solidFill>
                  <a:schemeClr val="dk1"/>
                </a:solidFill>
              </a:rPr>
              <a:t>CA Arts Standards </a:t>
            </a:r>
            <a:r>
              <a:rPr lang="en-US" sz="1100" u="sng">
                <a:solidFill>
                  <a:schemeClr val="hlink"/>
                </a:solidFill>
                <a:hlinkClick r:id="rId2"/>
              </a:rPr>
              <a:t>https://www.cde.ca.gov/be/st/ss/vapacontentstds.asp</a:t>
            </a:r>
            <a:r>
              <a:rPr lang="en-US" sz="1100">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US" sz="1100">
                <a:solidFill>
                  <a:schemeClr val="dk1"/>
                </a:solidFill>
              </a:rPr>
              <a:t>All 4 artistic processes “provide intersecting points for integration with other disciplines to cross curricular boundaries and deepen students’ understanding.” </a:t>
            </a:r>
            <a:r>
              <a:rPr lang="en-US" sz="1100">
                <a:solidFill>
                  <a:schemeClr val="dk1"/>
                </a:solidFill>
                <a:highlight>
                  <a:srgbClr val="FFFF00"/>
                </a:highlight>
              </a:rPr>
              <a:t>Add this to front matter and code where each of these take place in the learning sequences provided (4th grade example).</a:t>
            </a:r>
            <a:endParaRPr/>
          </a:p>
          <a:p>
            <a:pPr indent="0" lvl="0" marL="0" rtl="0" algn="l">
              <a:lnSpc>
                <a:spcPct val="100000"/>
              </a:lnSpc>
              <a:spcBef>
                <a:spcPts val="0"/>
              </a:spcBef>
              <a:spcAft>
                <a:spcPts val="0"/>
              </a:spcAft>
              <a:buSzPts val="1100"/>
              <a:buNone/>
            </a:pPr>
            <a:r>
              <a:rPr lang="en-US"/>
              <a:t>Pges 626, 627, 629</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1100">
                <a:solidFill>
                  <a:schemeClr val="dk1"/>
                </a:solidFill>
              </a:rPr>
              <a:t>Each artistic process branches into either two or three anchor standards. Anchor standards describe the general behaviors, artistic skills and habits of mind that teachers expect students to demonstrate throughout their education in the arts. These anchor standards are parallel across arts disciplines and grade levels and serve as the tangible educational expression of artistic literacy. </a:t>
            </a:r>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sz="1100">
                <a:solidFill>
                  <a:schemeClr val="dk1"/>
                </a:solidFill>
              </a:rPr>
              <a:t>CA Arts Standards page 8</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“While the new standards inform teaching and learning in the artistic disciplines of dance, music, theatre, and visual arts, they also reflect the significance of new standards for media arts. Media arts standards are intended to address the diverse forms and categories of media arts as a distinct, stand-alone discipline, including photography, digital imaging, video, animation, sound production, web design, graphic design, virtual design, interactive design, multimedia, virtual reality, and emerging forms. Media arts standards are also intended to be used in other disciplines.” CA Arts Standards page 5</a:t>
            </a:r>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Chapter 8 page 629</a:t>
            </a:r>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Chapter 2, page 64</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Page 627, 628, 629</a:t>
            </a:r>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 name="Google Shape;24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Chapter 8 of the Framework includes 3 of the integration approaches from Drake &amp; Burns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Pages 629</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629, 645</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 name="Google Shape;4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-CA Arts Ed Framework Page 623</a:t>
            </a:r>
            <a:endParaRPr/>
          </a:p>
          <a:p>
            <a:pPr indent="0" lvl="0" marL="0" rtl="0" algn="l">
              <a:lnSpc>
                <a:spcPct val="100000"/>
              </a:lnSpc>
              <a:spcBef>
                <a:spcPts val="0"/>
              </a:spcBef>
              <a:spcAft>
                <a:spcPts val="0"/>
              </a:spcAft>
              <a:buSzPts val="1100"/>
              <a:buNone/>
            </a:pPr>
            <a:r>
              <a:t/>
            </a:r>
            <a:endParaRPr>
              <a:highlight>
                <a:srgbClr val="FFFF00"/>
              </a:highlight>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highlight>
                <a:srgbClr val="FFFF00"/>
              </a:highlight>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 name="Google Shape;26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Examples of big ideas or concepts can include literacy, thinking skills, numeracy, research skills, communication, etc. (Drake and Burns page 12)</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629, 630, 645, 646</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Search the CA standards: </a:t>
            </a:r>
            <a:r>
              <a:rPr lang="en-US" u="sng">
                <a:solidFill>
                  <a:schemeClr val="hlink"/>
                </a:solidFill>
                <a:hlinkClick r:id="rId2"/>
              </a:rPr>
              <a:t>https://www2.cde.ca.gov/cacs/</a:t>
            </a:r>
            <a:r>
              <a:rPr lang="en-US">
                <a:solidFill>
                  <a:schemeClr val="dk1"/>
                </a:solidFill>
              </a:rPr>
              <a:t> </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3">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One example is Project-Based Learning (Drake &amp; Burns page 13-14)</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630, 655</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US" sz="1100">
                <a:solidFill>
                  <a:schemeClr val="dk1"/>
                </a:solidFill>
                <a:highlight>
                  <a:srgbClr val="FFFF00"/>
                </a:highlight>
              </a:rPr>
              <a:t>Create a pdf of this chart to download and share</a:t>
            </a:r>
            <a:endParaRPr/>
          </a:p>
          <a:p>
            <a:pPr indent="0" lvl="0" marL="0" rtl="0" algn="l">
              <a:lnSpc>
                <a:spcPct val="115000"/>
              </a:lnSpc>
              <a:spcBef>
                <a:spcPts val="0"/>
              </a:spcBef>
              <a:spcAft>
                <a:spcPts val="0"/>
              </a:spcAft>
              <a:buSzPts val="1100"/>
              <a:buNone/>
            </a:pPr>
            <a:r>
              <a:rPr lang="en-US" sz="1100" u="sng">
                <a:solidFill>
                  <a:schemeClr val="hlink"/>
                </a:solidFill>
                <a:hlinkClick r:id="rId2"/>
              </a:rPr>
              <a:t>https://drive.google.com/file/d/1xFY-ghQfkx0CANchWlbdG0WSmNbaY5Re/view?usp=sharing</a:t>
            </a:r>
            <a:r>
              <a:rPr lang="en-US" sz="1100">
                <a:solidFill>
                  <a:schemeClr val="dk1"/>
                </a:solidFill>
              </a:rPr>
              <a:t> </a:t>
            </a:r>
            <a:endParaRPr/>
          </a:p>
          <a:p>
            <a:pPr indent="0" lvl="0" marL="0" rtl="0" algn="l">
              <a:lnSpc>
                <a:spcPct val="115000"/>
              </a:lnSpc>
              <a:spcBef>
                <a:spcPts val="0"/>
              </a:spcBef>
              <a:spcAft>
                <a:spcPts val="0"/>
              </a:spcAft>
              <a:buSzPts val="1100"/>
              <a:buNone/>
            </a:pPr>
            <a:r>
              <a:t/>
            </a:r>
            <a:endParaRPr sz="1100">
              <a:solidFill>
                <a:schemeClr val="dk1"/>
              </a:solidFill>
              <a:highlight>
                <a:srgbClr val="FFFF00"/>
              </a:highlight>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Pages 629, 630, 632, 636, 643, 645, 646, 648, 649, 654, and 655</a:t>
            </a:r>
            <a:endParaRPr sz="1100">
              <a:solidFill>
                <a:schemeClr val="dk1"/>
              </a:solidFill>
              <a:highlight>
                <a:srgbClr val="FFFF00"/>
              </a:highlight>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See Chapter 9 of the CA Arts Education Framework for information on what is needed.</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See Chapters 3-7 of the CA Arts Education Framework for detailed information specific to each of the five arts disciplines.</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627, 628, 631, 632, 633, 634, 635, 636, 640, 645, 646, 647, 655, 657</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627, 631, 632, 645, 656, 659</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645</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 name="Google Shape;318;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645</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628</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158750" marR="0" rtl="0" algn="l">
              <a:lnSpc>
                <a:spcPct val="100000"/>
              </a:lnSpc>
              <a:spcBef>
                <a:spcPts val="0"/>
              </a:spcBef>
              <a:spcAft>
                <a:spcPts val="0"/>
              </a:spcAft>
              <a:buClr>
                <a:srgbClr val="000000"/>
              </a:buClr>
              <a:buSzPts val="1100"/>
              <a:buFont typeface="Arial"/>
              <a:buNone/>
            </a:pPr>
            <a:r>
              <a:rPr lang="en-US" u="sng">
                <a:solidFill>
                  <a:schemeClr val="hlink"/>
                </a:solidFill>
                <a:hlinkClick r:id="rId2"/>
              </a:rPr>
              <a:t>https://www.sdcoe.net/educators/universal-design-for-learning</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 name="Google Shape;340;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158750" marR="0" rtl="0" algn="l">
              <a:lnSpc>
                <a:spcPct val="100000"/>
              </a:lnSpc>
              <a:spcBef>
                <a:spcPts val="0"/>
              </a:spcBef>
              <a:spcAft>
                <a:spcPts val="0"/>
              </a:spcAft>
              <a:buClr>
                <a:srgbClr val="000000"/>
              </a:buClr>
              <a:buSzPts val="1100"/>
              <a:buFont typeface="Arial"/>
              <a:buNone/>
            </a:pPr>
            <a:r>
              <a:rPr lang="en-US" u="sng">
                <a:solidFill>
                  <a:schemeClr val="hlink"/>
                </a:solidFill>
                <a:hlinkClick r:id="rId2"/>
              </a:rPr>
              <a:t>https://www.sdcoe.net/educators/universal-design-for-learning</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Additional resources on UDL can be found in the CA Arts Ed Framework:</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58: “The standards embody the principles of instructional design that begins with the outcome in mind—often called backward design—and Universal Design for Learning (UDL). Backward design focuses on what students will know and be able to do and how they will demonstrate it; UDL focuses on providing instruction that recognizes and removes barriers to learning for all students. When developing instruction using backward design, principles of UDL, and the content, skills, and processes of the arts disciplines, the arts standards become a powerful tool for teaching and learning.”</a:t>
            </a:r>
            <a:endParaRPr/>
          </a:p>
          <a:p>
            <a:pPr indent="0" lvl="0" marL="0" rtl="0" algn="l">
              <a:lnSpc>
                <a:spcPct val="115000"/>
              </a:lnSpc>
              <a:spcBef>
                <a:spcPts val="0"/>
              </a:spcBef>
              <a:spcAft>
                <a:spcPts val="0"/>
              </a:spcAft>
              <a:buClr>
                <a:schemeClr val="dk1"/>
              </a:buClr>
              <a:buSzPts val="1100"/>
              <a:buFont typeface="Arial"/>
              <a:buNone/>
            </a:pPr>
            <a:r>
              <a:rPr lang="en-US"/>
              <a:t>Page 59: Applying UDL principles when planning standards-based arts instruction is vital to ensure content is accessible for all students.</a:t>
            </a:r>
            <a:endParaRPr/>
          </a:p>
          <a:p>
            <a:pPr indent="0" lvl="0" marL="0" rtl="0" algn="l">
              <a:lnSpc>
                <a:spcPct val="115000"/>
              </a:lnSpc>
              <a:spcBef>
                <a:spcPts val="0"/>
              </a:spcBef>
              <a:spcAft>
                <a:spcPts val="0"/>
              </a:spcAft>
              <a:buClr>
                <a:schemeClr val="dk1"/>
              </a:buClr>
              <a:buSzPts val="1100"/>
              <a:buFont typeface="Arial"/>
              <a:buNone/>
            </a:pPr>
            <a:r>
              <a:rPr lang="en-US"/>
              <a:t>Page 88: Universal Design for Learning (UDL) provides guidelines for creating supportive learning environments.</a:t>
            </a:r>
            <a:endParaRPr/>
          </a:p>
          <a:p>
            <a:pPr indent="0" lvl="0" marL="0" rtl="0" algn="l">
              <a:lnSpc>
                <a:spcPct val="115000"/>
              </a:lnSpc>
              <a:spcBef>
                <a:spcPts val="0"/>
              </a:spcBef>
              <a:spcAft>
                <a:spcPts val="0"/>
              </a:spcAft>
              <a:buClr>
                <a:schemeClr val="dk1"/>
              </a:buClr>
              <a:buSzPts val="1100"/>
              <a:buFont typeface="Arial"/>
              <a:buNone/>
            </a:pPr>
            <a:r>
              <a:rPr lang="en-US"/>
              <a:t>Page 89: Through UDL, teachers can create an instructional context that accounts for the needs of each student.</a:t>
            </a:r>
            <a:endParaRPr/>
          </a:p>
          <a:p>
            <a:pPr indent="0" lvl="0" marL="0" rtl="0" algn="l">
              <a:lnSpc>
                <a:spcPct val="115000"/>
              </a:lnSpc>
              <a:spcBef>
                <a:spcPts val="0"/>
              </a:spcBef>
              <a:spcAft>
                <a:spcPts val="0"/>
              </a:spcAft>
              <a:buClr>
                <a:schemeClr val="dk1"/>
              </a:buClr>
              <a:buSzPts val="1100"/>
              <a:buFont typeface="Arial"/>
              <a:buNone/>
            </a:pPr>
            <a:r>
              <a:rPr lang="en-US"/>
              <a:t>Page 121: The process of reflecting provides options for students to self-regulate their own learning as they engage in their classroom experiences, and is a fundamental component in the Universal Design for Learning (UDL) guidelines (CAST 2018). When students develop skills to self-regulate, they can assess their own growth and gain the self-discipline and resilience necessary for learning dance. These self-reflective skills and habits learned through dance education can transfer to other areas of their lives.</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161-162, 261-262, 358, 468, 588: “Universal Design for Learning (UDL) is a research-based framework for improving student learning experiences and outcomes through careful instructional planning focused on the varied needs of all students, including students with visible and nonvisible disabilities, advanced and gifted learners, and English learners. The principles of UDL emphasize providing multiple means of representation, action and expression, and engagement and options for various cognitive, communicative, physical, metacognitive, and other means of participating in learning and assessment tasks. Through the UDL framework, the needs of all learners are identified, and instruction is designed specifically to address student variability at the first point of instruction. This evidence-based instructional planning supports students’ full inclusion in </a:t>
            </a:r>
            <a:r>
              <a:rPr b="1" i="1" lang="en-US">
                <a:solidFill>
                  <a:schemeClr val="dk1"/>
                </a:solidFill>
              </a:rPr>
              <a:t>every arts discipline</a:t>
            </a:r>
            <a:r>
              <a:rPr lang="en-US">
                <a:solidFill>
                  <a:schemeClr val="dk1"/>
                </a:solidFill>
              </a:rPr>
              <a:t> and reduces the need for follow-up instruction.”</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Additional resources on UDL can be found in the CA Arts Ed Framework:</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 58: “The standards embody the principles of instructional design that begins with the outcome in mind—often called backward design—and Universal Design for Learning (UDL). Backward design focuses on what students will know and be able to do and how they will demonstrate it; UDL focuses on providing instruction that recognizes and removes barriers to learning for all students. When developing instruction using backward design, principles of UDL, and the content, skills, and processes of the arts disciplines, the arts standards become a powerful tool for teaching and learning.”</a:t>
            </a:r>
            <a:endParaRPr/>
          </a:p>
          <a:p>
            <a:pPr indent="0" lvl="0" marL="0" rtl="0" algn="l">
              <a:lnSpc>
                <a:spcPct val="115000"/>
              </a:lnSpc>
              <a:spcBef>
                <a:spcPts val="0"/>
              </a:spcBef>
              <a:spcAft>
                <a:spcPts val="0"/>
              </a:spcAft>
              <a:buClr>
                <a:schemeClr val="dk1"/>
              </a:buClr>
              <a:buSzPts val="1100"/>
              <a:buFont typeface="Arial"/>
              <a:buNone/>
            </a:pPr>
            <a:r>
              <a:rPr lang="en-US"/>
              <a:t>Page 59: Applying UDL principles when planning standards-based arts instruction is vital to ensure content is accessible for all students.</a:t>
            </a:r>
            <a:endParaRPr/>
          </a:p>
          <a:p>
            <a:pPr indent="0" lvl="0" marL="0" rtl="0" algn="l">
              <a:lnSpc>
                <a:spcPct val="115000"/>
              </a:lnSpc>
              <a:spcBef>
                <a:spcPts val="0"/>
              </a:spcBef>
              <a:spcAft>
                <a:spcPts val="0"/>
              </a:spcAft>
              <a:buClr>
                <a:schemeClr val="dk1"/>
              </a:buClr>
              <a:buSzPts val="1100"/>
              <a:buFont typeface="Arial"/>
              <a:buNone/>
            </a:pPr>
            <a:r>
              <a:rPr lang="en-US"/>
              <a:t>Page 88: Universal Design for Learning (UDL) provides guidelines for creating supportive learning environments.</a:t>
            </a:r>
            <a:endParaRPr/>
          </a:p>
          <a:p>
            <a:pPr indent="0" lvl="0" marL="0" rtl="0" algn="l">
              <a:lnSpc>
                <a:spcPct val="115000"/>
              </a:lnSpc>
              <a:spcBef>
                <a:spcPts val="0"/>
              </a:spcBef>
              <a:spcAft>
                <a:spcPts val="0"/>
              </a:spcAft>
              <a:buClr>
                <a:schemeClr val="dk1"/>
              </a:buClr>
              <a:buSzPts val="1100"/>
              <a:buFont typeface="Arial"/>
              <a:buNone/>
            </a:pPr>
            <a:r>
              <a:rPr lang="en-US"/>
              <a:t>Page 89: Through UDL, teachers can create an instructional context that accounts for the needs of each student.</a:t>
            </a:r>
            <a:endParaRPr/>
          </a:p>
          <a:p>
            <a:pPr indent="0" lvl="0" marL="0" rtl="0" algn="l">
              <a:lnSpc>
                <a:spcPct val="115000"/>
              </a:lnSpc>
              <a:spcBef>
                <a:spcPts val="0"/>
              </a:spcBef>
              <a:spcAft>
                <a:spcPts val="0"/>
              </a:spcAft>
              <a:buClr>
                <a:schemeClr val="dk1"/>
              </a:buClr>
              <a:buSzPts val="1100"/>
              <a:buFont typeface="Arial"/>
              <a:buNone/>
            </a:pPr>
            <a:r>
              <a:rPr lang="en-US"/>
              <a:t>Page 121: The process of reflecting provides options for students to self-regulate their own learning as they engage in their classroom experiences, and is a fundamental component in the Universal Design for Learning (UDL) guidelines (CAST 2018). When students develop skills to self-regulate, they can assess their own growth and gain the self-discipline and resilience necessary for learning dance. These self-reflective skills and habits learned through dance education can transfer to other areas of their lives.</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Pages 161-162, 261-262, 358, 468, 588: “Universal Design for Learning (UDL) is a research-based framework for improving student learning experiences and outcomes through careful instructional planning focused on the varied needs of all students, including students with visible and nonvisible disabilities, advanced and gifted learners, and English learners. The principles of UDL emphasize providing multiple means of representation, action and expression, and engagement and options for various cognitive, communicative, physical, metacognitive, and other means of participating in learning and assessment tasks. Through the UDL framework, the needs of all learners are identified, and instruction is designed specifically to address student variability at the first point of instruction. This evidence-based instructional planning supports students’ full inclusion in </a:t>
            </a:r>
            <a:r>
              <a:rPr b="1" i="1" lang="en-US">
                <a:solidFill>
                  <a:schemeClr val="dk1"/>
                </a:solidFill>
              </a:rPr>
              <a:t>every arts discipline</a:t>
            </a:r>
            <a:r>
              <a:rPr lang="en-US">
                <a:solidFill>
                  <a:schemeClr val="dk1"/>
                </a:solidFill>
              </a:rPr>
              <a:t> and reduces the need for follow-up instruction.”</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u="sng">
                <a:solidFill>
                  <a:schemeClr val="hlink"/>
                </a:solidFill>
                <a:hlinkClick r:id="rId2"/>
              </a:rPr>
              <a:t>https://www.cast.org/impact/universal-design-for-learning-udl</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7" name="Google Shape;36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lang="en-US">
                <a:solidFill>
                  <a:schemeClr val="dk1"/>
                </a:solidFill>
              </a:rPr>
              <a:t>The questions listed here will get you started on the journey of determining whether lessons, resources, or materials are integrated.</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lang="en-US">
                <a:solidFill>
                  <a:schemeClr val="dk1"/>
                </a:solidFill>
              </a:rPr>
              <a:t>The questions listed here will get you started on the journey of determining whether lessons, resources, or materials are integrated.</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 name="Google Shape;381;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Examples of using the arts as a mechanism to engage students using a song to learn state capitals or the periodic table of elements, or the water cycle, illustrating a story, coloring a map without purpose, etc.</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 name="Google Shape;388;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Record your thoughts to keep and share them with a partner or small group.</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5" name="Google Shape;395;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The ideas listed on this slide are provided as ideas to transform an arts enhanced activity into arts integration.</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2" name="Google Shape;402;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Entire Chapter</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656</a:t>
            </a:r>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What responses do you have to this quote?  Capture your thoughts and share them with a partner.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Complete this reflection and capture your next steps.  Add your next steps to your calendar to help ensure they take place.</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Page 623</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What stands out to you about this definition?</a:t>
            </a:r>
            <a:endParaRPr/>
          </a:p>
          <a:p>
            <a:pPr indent="0" lvl="0" marL="0" rtl="0" algn="l">
              <a:lnSpc>
                <a:spcPct val="100000"/>
              </a:lnSpc>
              <a:spcBef>
                <a:spcPts val="0"/>
              </a:spcBef>
              <a:spcAft>
                <a:spcPts val="0"/>
              </a:spcAft>
              <a:buSzPts val="1100"/>
              <a:buNone/>
            </a:pPr>
            <a:r>
              <a:rPr lang="en-US"/>
              <a:t>How does it align to the definition you shared a couple of minutes ago?</a:t>
            </a:r>
            <a:endParaRPr/>
          </a:p>
          <a:p>
            <a:pPr indent="0" lvl="0" marL="0" rtl="0" algn="l">
              <a:lnSpc>
                <a:spcPct val="100000"/>
              </a:lnSpc>
              <a:spcBef>
                <a:spcPts val="0"/>
              </a:spcBef>
              <a:spcAft>
                <a:spcPts val="0"/>
              </a:spcAft>
              <a:buSzPts val="1100"/>
              <a:buNone/>
            </a:pPr>
            <a:r>
              <a:rPr lang="en-US"/>
              <a:t>What surprises you?  What questions does it create for you?</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rPr>
              <a:t>Integrated curriculum in its simplest conception is making connections.</a:t>
            </a:r>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rPr>
              <a:t>Page 629</a:t>
            </a:r>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sz="1100">
              <a:solidFill>
                <a:schemeClr val="dk1"/>
              </a:solidFill>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*images from the Noun Project </a:t>
            </a:r>
            <a:r>
              <a:rPr lang="en-US" u="sng">
                <a:solidFill>
                  <a:srgbClr val="1155CC"/>
                </a:solidFill>
                <a:hlinkClick r:id="rId2">
                  <a:extLst>
                    <a:ext uri="{A12FA001-AC4F-418D-AE19-62706E023703}">
                      <ahyp:hlinkClr val="tx"/>
                    </a:ext>
                  </a:extLst>
                </a:hlinkClick>
              </a:rPr>
              <a:t>https://thenounproject.com/</a:t>
            </a:r>
            <a:r>
              <a:rPr lang="en-US">
                <a:solidFill>
                  <a:schemeClr val="dk1"/>
                </a:solidFill>
              </a:rPr>
              <a:t> </a:t>
            </a:r>
            <a:endParaRPr sz="1200">
              <a:solidFill>
                <a:schemeClr val="dk1"/>
              </a:solidFill>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solidFill>
                  <a:schemeClr val="dk1"/>
                </a:solidFill>
              </a:rPr>
              <a:t>Adapted from information on pages 657-658</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 name="Shape 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5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marR="0" rtl="0" algn="ctr">
              <a:lnSpc>
                <a:spcPct val="90000"/>
              </a:lnSpc>
              <a:spcBef>
                <a:spcPts val="0"/>
              </a:spcBef>
              <a:spcAft>
                <a:spcPts val="0"/>
              </a:spcAft>
              <a:buClr>
                <a:schemeClr val="dk1"/>
              </a:buClr>
              <a:buSzPts val="5200"/>
              <a:buFont typeface="Calibri"/>
              <a:buNone/>
              <a:defRPr b="0" i="0" sz="5200" u="none" cap="none" strike="noStrike">
                <a:solidFill>
                  <a:schemeClr val="dk1"/>
                </a:solidFill>
                <a:latin typeface="Calibri"/>
                <a:ea typeface="Calibri"/>
                <a:cs typeface="Calibri"/>
                <a:sym typeface="Calibri"/>
              </a:defRPr>
            </a:lvl1pPr>
            <a:lvl2pPr lvl="1" algn="ctr">
              <a:spcBef>
                <a:spcPts val="0"/>
              </a:spcBef>
              <a:spcAft>
                <a:spcPts val="0"/>
              </a:spcAft>
              <a:buSzPts val="5200"/>
              <a:buFont typeface="Arial"/>
              <a:buNone/>
              <a:defRPr sz="5200"/>
            </a:lvl2pPr>
            <a:lvl3pPr lvl="2" algn="ctr">
              <a:spcBef>
                <a:spcPts val="0"/>
              </a:spcBef>
              <a:spcAft>
                <a:spcPts val="0"/>
              </a:spcAft>
              <a:buSzPts val="5200"/>
              <a:buFont typeface="Arial"/>
              <a:buNone/>
              <a:defRPr sz="5200"/>
            </a:lvl3pPr>
            <a:lvl4pPr lvl="3" algn="ctr">
              <a:spcBef>
                <a:spcPts val="0"/>
              </a:spcBef>
              <a:spcAft>
                <a:spcPts val="0"/>
              </a:spcAft>
              <a:buSzPts val="5200"/>
              <a:buFont typeface="Arial"/>
              <a:buNone/>
              <a:defRPr sz="5200"/>
            </a:lvl4pPr>
            <a:lvl5pPr lvl="4" algn="ctr">
              <a:spcBef>
                <a:spcPts val="0"/>
              </a:spcBef>
              <a:spcAft>
                <a:spcPts val="0"/>
              </a:spcAft>
              <a:buSzPts val="5200"/>
              <a:buFont typeface="Arial"/>
              <a:buNone/>
              <a:defRPr sz="5200"/>
            </a:lvl5pPr>
            <a:lvl6pPr lvl="5" algn="ctr">
              <a:spcBef>
                <a:spcPts val="0"/>
              </a:spcBef>
              <a:spcAft>
                <a:spcPts val="0"/>
              </a:spcAft>
              <a:buSzPts val="5200"/>
              <a:buFont typeface="Arial"/>
              <a:buNone/>
              <a:defRPr sz="5200"/>
            </a:lvl6pPr>
            <a:lvl7pPr lvl="6" algn="ctr">
              <a:spcBef>
                <a:spcPts val="0"/>
              </a:spcBef>
              <a:spcAft>
                <a:spcPts val="0"/>
              </a:spcAft>
              <a:buSzPts val="5200"/>
              <a:buFont typeface="Arial"/>
              <a:buNone/>
              <a:defRPr sz="5200"/>
            </a:lvl7pPr>
            <a:lvl8pPr lvl="7" algn="ctr">
              <a:spcBef>
                <a:spcPts val="0"/>
              </a:spcBef>
              <a:spcAft>
                <a:spcPts val="0"/>
              </a:spcAft>
              <a:buSzPts val="5200"/>
              <a:buFont typeface="Arial"/>
              <a:buNone/>
              <a:defRPr sz="5200"/>
            </a:lvl8pPr>
            <a:lvl9pPr lvl="8" algn="ctr">
              <a:spcBef>
                <a:spcPts val="0"/>
              </a:spcBef>
              <a:spcAft>
                <a:spcPts val="0"/>
              </a:spcAft>
              <a:buSzPts val="5200"/>
              <a:buFont typeface="Arial"/>
              <a:buNone/>
              <a:defRPr sz="5200"/>
            </a:lvl9pPr>
          </a:lstStyle>
          <a:p/>
        </p:txBody>
      </p:sp>
      <p:sp>
        <p:nvSpPr>
          <p:cNvPr id="10" name="Google Shape;10;p5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9pPr>
          </a:lstStyle>
          <a:p/>
        </p:txBody>
      </p:sp>
      <p:sp>
        <p:nvSpPr>
          <p:cNvPr id="11" name="Google Shape;11;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5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90000"/>
              </a:lnSpc>
              <a:spcBef>
                <a:spcPts val="0"/>
              </a:spcBef>
              <a:spcAft>
                <a:spcPts val="0"/>
              </a:spcAft>
              <a:buClr>
                <a:schemeClr val="dk1"/>
              </a:buClr>
              <a:buSzPts val="28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2800"/>
              <a:buFont typeface="Arial"/>
              <a:buNone/>
              <a:defRPr sz="1800"/>
            </a:lvl2pPr>
            <a:lvl3pPr lvl="2">
              <a:spcBef>
                <a:spcPts val="0"/>
              </a:spcBef>
              <a:spcAft>
                <a:spcPts val="0"/>
              </a:spcAft>
              <a:buSzPts val="2800"/>
              <a:buFont typeface="Arial"/>
              <a:buNone/>
              <a:defRPr sz="1800"/>
            </a:lvl3pPr>
            <a:lvl4pPr lvl="3">
              <a:spcBef>
                <a:spcPts val="0"/>
              </a:spcBef>
              <a:spcAft>
                <a:spcPts val="0"/>
              </a:spcAft>
              <a:buSzPts val="2800"/>
              <a:buFont typeface="Arial"/>
              <a:buNone/>
              <a:defRPr sz="1800"/>
            </a:lvl4pPr>
            <a:lvl5pPr lvl="4">
              <a:spcBef>
                <a:spcPts val="0"/>
              </a:spcBef>
              <a:spcAft>
                <a:spcPts val="0"/>
              </a:spcAft>
              <a:buSzPts val="2800"/>
              <a:buFont typeface="Arial"/>
              <a:buNone/>
              <a:defRPr sz="1800"/>
            </a:lvl5pPr>
            <a:lvl6pPr lvl="5">
              <a:spcBef>
                <a:spcPts val="0"/>
              </a:spcBef>
              <a:spcAft>
                <a:spcPts val="0"/>
              </a:spcAft>
              <a:buSzPts val="2800"/>
              <a:buFont typeface="Arial"/>
              <a:buNone/>
              <a:defRPr sz="1800"/>
            </a:lvl6pPr>
            <a:lvl7pPr lvl="6">
              <a:spcBef>
                <a:spcPts val="0"/>
              </a:spcBef>
              <a:spcAft>
                <a:spcPts val="0"/>
              </a:spcAft>
              <a:buSzPts val="2800"/>
              <a:buFont typeface="Arial"/>
              <a:buNone/>
              <a:defRPr sz="1800"/>
            </a:lvl7pPr>
            <a:lvl8pPr lvl="7">
              <a:spcBef>
                <a:spcPts val="0"/>
              </a:spcBef>
              <a:spcAft>
                <a:spcPts val="0"/>
              </a:spcAft>
              <a:buSzPts val="2800"/>
              <a:buFont typeface="Arial"/>
              <a:buNone/>
              <a:defRPr sz="1800"/>
            </a:lvl8pPr>
            <a:lvl9pPr lvl="8">
              <a:spcBef>
                <a:spcPts val="0"/>
              </a:spcBef>
              <a:spcAft>
                <a:spcPts val="0"/>
              </a:spcAft>
              <a:buSzPts val="2800"/>
              <a:buFont typeface="Arial"/>
              <a:buNone/>
              <a:defRPr sz="1800"/>
            </a:lvl9pPr>
          </a:lstStyle>
          <a:p/>
        </p:txBody>
      </p:sp>
      <p:sp>
        <p:nvSpPr>
          <p:cNvPr id="14" name="Google Shape;14;p5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90000"/>
              </a:lnSpc>
              <a:spcBef>
                <a:spcPts val="0"/>
              </a:spcBef>
              <a:spcAft>
                <a:spcPts val="0"/>
              </a:spcAft>
              <a:buClr>
                <a:schemeClr val="dk1"/>
              </a:buClr>
              <a:buSzPts val="1800"/>
              <a:buFont typeface="Arial"/>
              <a:buChar char="●"/>
              <a:defRPr b="0" i="0" sz="2100" u="none" cap="none" strike="noStrike">
                <a:solidFill>
                  <a:schemeClr val="dk1"/>
                </a:solidFill>
                <a:latin typeface="Calibri"/>
                <a:ea typeface="Calibri"/>
                <a:cs typeface="Calibri"/>
                <a:sym typeface="Calibri"/>
              </a:defRPr>
            </a:lvl1pPr>
            <a:lvl2pPr indent="-317500" lvl="1" marL="914400" marR="0" rtl="0" algn="l">
              <a:lnSpc>
                <a:spcPct val="90000"/>
              </a:lnSpc>
              <a:spcBef>
                <a:spcPts val="0"/>
              </a:spcBef>
              <a:spcAft>
                <a:spcPts val="0"/>
              </a:spcAft>
              <a:buClr>
                <a:schemeClr val="dk1"/>
              </a:buClr>
              <a:buSzPts val="1400"/>
              <a:buFont typeface="Arial"/>
              <a:buChar char="○"/>
              <a:defRPr b="0" i="0" sz="1800" u="none" cap="none" strike="noStrike">
                <a:solidFill>
                  <a:schemeClr val="dk1"/>
                </a:solidFill>
                <a:latin typeface="Calibri"/>
                <a:ea typeface="Calibri"/>
                <a:cs typeface="Calibri"/>
                <a:sym typeface="Calibri"/>
              </a:defRPr>
            </a:lvl2pPr>
            <a:lvl3pPr indent="-317500" lvl="2" marL="1371600" marR="0" rtl="0" algn="l">
              <a:lnSpc>
                <a:spcPct val="90000"/>
              </a:lnSpc>
              <a:spcBef>
                <a:spcPts val="0"/>
              </a:spcBef>
              <a:spcAft>
                <a:spcPts val="0"/>
              </a:spcAft>
              <a:buClr>
                <a:schemeClr val="dk1"/>
              </a:buClr>
              <a:buSzPts val="14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4pPr>
            <a:lvl5pPr indent="-317500" lvl="4" marL="22860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5pPr>
            <a:lvl6pPr indent="-317500" lvl="5" marL="27432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6pPr>
            <a:lvl7pPr indent="-317500" lvl="6" marL="32004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7pPr>
            <a:lvl8pPr indent="-317500" lvl="7" marL="36576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8pPr>
            <a:lvl9pPr indent="-317500" lvl="8" marL="4114800" marR="0" rtl="0" algn="l">
              <a:lnSpc>
                <a:spcPct val="90000"/>
              </a:lnSpc>
              <a:spcBef>
                <a:spcPts val="0"/>
              </a:spcBef>
              <a:spcAft>
                <a:spcPts val="0"/>
              </a:spcAft>
              <a:buClr>
                <a:schemeClr val="dk1"/>
              </a:buClr>
              <a:buSzPts val="1400"/>
              <a:buFont typeface="Arial"/>
              <a:buChar char="■"/>
              <a:defRPr b="0" i="0" sz="1350" u="none" cap="none" strike="noStrike">
                <a:solidFill>
                  <a:schemeClr val="dk1"/>
                </a:solidFill>
                <a:latin typeface="Calibri"/>
                <a:ea typeface="Calibri"/>
                <a:cs typeface="Calibri"/>
                <a:sym typeface="Calibri"/>
              </a:defRPr>
            </a:lvl9pPr>
          </a:lstStyle>
          <a:p/>
        </p:txBody>
      </p:sp>
      <p:sp>
        <p:nvSpPr>
          <p:cNvPr id="15" name="Google Shape;15;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6" name="Shape 16"/>
        <p:cNvGrpSpPr/>
        <p:nvPr/>
      </p:nvGrpSpPr>
      <p:grpSpPr>
        <a:xfrm>
          <a:off x="0" y="0"/>
          <a:ext cx="0" cy="0"/>
          <a:chOff x="0" y="0"/>
          <a:chExt cx="0" cy="0"/>
        </a:xfrm>
      </p:grpSpPr>
      <p:sp>
        <p:nvSpPr>
          <p:cNvPr id="17" name="Google Shape;17;p61"/>
          <p:cNvSpPr txBox="1"/>
          <p:nvPr>
            <p:ph idx="1" type="body"/>
          </p:nvPr>
        </p:nvSpPr>
        <p:spPr>
          <a:xfrm>
            <a:off x="975655" y="1526796"/>
            <a:ext cx="7192690" cy="19762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1875"/>
              <a:buFont typeface="Arial"/>
              <a:buNone/>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8" name="Google Shape;18;p61"/>
          <p:cNvSpPr txBox="1"/>
          <p:nvPr>
            <p:ph idx="2" type="body"/>
          </p:nvPr>
        </p:nvSpPr>
        <p:spPr>
          <a:xfrm>
            <a:off x="975656" y="1085850"/>
            <a:ext cx="7192690" cy="44094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rgbClr val="000090"/>
              </a:buClr>
              <a:buSzPts val="2400"/>
              <a:buFont typeface="Arial"/>
              <a:buNone/>
              <a:defRPr b="1" i="0" sz="2400" u="none" cap="none" strike="noStrike">
                <a:solidFill>
                  <a:srgbClr val="000090"/>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9" name="Google Shape;19;p61"/>
          <p:cNvSpPr txBox="1"/>
          <p:nvPr>
            <p:ph idx="3" type="body"/>
          </p:nvPr>
        </p:nvSpPr>
        <p:spPr>
          <a:xfrm>
            <a:off x="975654" y="3503065"/>
            <a:ext cx="7192690" cy="733046"/>
          </a:xfrm>
          <a:prstGeom prst="rect">
            <a:avLst/>
          </a:prstGeom>
          <a:noFill/>
          <a:ln>
            <a:noFill/>
          </a:ln>
        </p:spPr>
        <p:txBody>
          <a:bodyPr anchorCtr="0" anchor="t" bIns="45700" lIns="91425" spcFirstLastPara="1" rIns="91425" wrap="square" tIns="45700">
            <a:noAutofit/>
          </a:bodyPr>
          <a:lstStyle>
            <a:lvl1pPr indent="-347662" lvl="0" marL="457200" marR="0" rtl="0" algn="l">
              <a:lnSpc>
                <a:spcPct val="90000"/>
              </a:lnSpc>
              <a:spcBef>
                <a:spcPts val="750"/>
              </a:spcBef>
              <a:spcAft>
                <a:spcPts val="0"/>
              </a:spcAft>
              <a:buClr>
                <a:srgbClr val="FF0000"/>
              </a:buClr>
              <a:buSzPts val="1875"/>
              <a:buFont typeface="Noto Sans Symbols"/>
              <a:buChar char="▪"/>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0" name="Google Shape;20;p61"/>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3000"/>
              <a:buFont typeface="Calibri"/>
              <a:buNone/>
              <a:defRPr b="1" i="0" sz="3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 Slide">
  <p:cSld name="Inside Slide">
    <p:spTree>
      <p:nvGrpSpPr>
        <p:cNvPr id="21" name="Shape 21"/>
        <p:cNvGrpSpPr/>
        <p:nvPr/>
      </p:nvGrpSpPr>
      <p:grpSpPr>
        <a:xfrm>
          <a:off x="0" y="0"/>
          <a:ext cx="0" cy="0"/>
          <a:chOff x="0" y="0"/>
          <a:chExt cx="0" cy="0"/>
        </a:xfrm>
      </p:grpSpPr>
      <p:sp>
        <p:nvSpPr>
          <p:cNvPr id="22" name="Google Shape;22;p62"/>
          <p:cNvSpPr txBox="1"/>
          <p:nvPr>
            <p:ph idx="1" type="body"/>
          </p:nvPr>
        </p:nvSpPr>
        <p:spPr>
          <a:xfrm>
            <a:off x="975655" y="1526796"/>
            <a:ext cx="7192690" cy="19762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1875"/>
              <a:buFont typeface="Arial"/>
              <a:buNone/>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3" name="Google Shape;23;p62"/>
          <p:cNvSpPr txBox="1"/>
          <p:nvPr>
            <p:ph idx="2" type="body"/>
          </p:nvPr>
        </p:nvSpPr>
        <p:spPr>
          <a:xfrm>
            <a:off x="975656" y="1085850"/>
            <a:ext cx="7192690" cy="44094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rgbClr val="000090"/>
              </a:buClr>
              <a:buSzPts val="2400"/>
              <a:buFont typeface="Arial"/>
              <a:buNone/>
              <a:defRPr b="1" i="0" sz="2400" u="none" cap="none" strike="noStrike">
                <a:solidFill>
                  <a:srgbClr val="000090"/>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4" name="Google Shape;24;p62"/>
          <p:cNvSpPr txBox="1"/>
          <p:nvPr>
            <p:ph idx="3" type="body"/>
          </p:nvPr>
        </p:nvSpPr>
        <p:spPr>
          <a:xfrm>
            <a:off x="975654" y="3503065"/>
            <a:ext cx="7192690" cy="733046"/>
          </a:xfrm>
          <a:prstGeom prst="rect">
            <a:avLst/>
          </a:prstGeom>
          <a:noFill/>
          <a:ln>
            <a:noFill/>
          </a:ln>
        </p:spPr>
        <p:txBody>
          <a:bodyPr anchorCtr="0" anchor="t" bIns="45700" lIns="91425" spcFirstLastPara="1" rIns="91425" wrap="square" tIns="45700">
            <a:noAutofit/>
          </a:bodyPr>
          <a:lstStyle>
            <a:lvl1pPr indent="-347662" lvl="0" marL="457200" marR="0" rtl="0" algn="l">
              <a:lnSpc>
                <a:spcPct val="90000"/>
              </a:lnSpc>
              <a:spcBef>
                <a:spcPts val="750"/>
              </a:spcBef>
              <a:spcAft>
                <a:spcPts val="0"/>
              </a:spcAft>
              <a:buClr>
                <a:srgbClr val="FF0000"/>
              </a:buClr>
              <a:buSzPts val="1875"/>
              <a:buFont typeface="Noto Sans Symbols"/>
              <a:buChar char="▪"/>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5" name="Google Shape;25;p62"/>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3000"/>
              <a:buFont typeface="Calibri"/>
              <a:buNone/>
              <a:defRPr b="1" i="0" sz="3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7" name="Shape 27"/>
        <p:cNvGrpSpPr/>
        <p:nvPr/>
      </p:nvGrpSpPr>
      <p:grpSpPr>
        <a:xfrm>
          <a:off x="0" y="0"/>
          <a:ext cx="0" cy="0"/>
          <a:chOff x="0" y="0"/>
          <a:chExt cx="0" cy="0"/>
        </a:xfrm>
      </p:grpSpPr>
      <p:sp>
        <p:nvSpPr>
          <p:cNvPr id="28" name="Google Shape;28;p60"/>
          <p:cNvSpPr txBox="1"/>
          <p:nvPr>
            <p:ph idx="1" type="body"/>
          </p:nvPr>
        </p:nvSpPr>
        <p:spPr>
          <a:xfrm>
            <a:off x="975655" y="1526796"/>
            <a:ext cx="7192690" cy="19762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1875"/>
              <a:buFont typeface="Arial"/>
              <a:buNone/>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9" name="Google Shape;29;p60"/>
          <p:cNvSpPr txBox="1"/>
          <p:nvPr>
            <p:ph idx="2" type="body"/>
          </p:nvPr>
        </p:nvSpPr>
        <p:spPr>
          <a:xfrm>
            <a:off x="975656" y="1085850"/>
            <a:ext cx="7192690" cy="44094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rgbClr val="000090"/>
              </a:buClr>
              <a:buSzPts val="2400"/>
              <a:buFont typeface="Arial"/>
              <a:buNone/>
              <a:defRPr b="1" i="0" sz="2400" u="none" cap="none" strike="noStrike">
                <a:solidFill>
                  <a:srgbClr val="000090"/>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0" name="Google Shape;30;p60"/>
          <p:cNvSpPr txBox="1"/>
          <p:nvPr>
            <p:ph idx="3" type="body"/>
          </p:nvPr>
        </p:nvSpPr>
        <p:spPr>
          <a:xfrm>
            <a:off x="975654" y="3503065"/>
            <a:ext cx="7192690" cy="1331550"/>
          </a:xfrm>
          <a:prstGeom prst="rect">
            <a:avLst/>
          </a:prstGeom>
          <a:noFill/>
          <a:ln>
            <a:noFill/>
          </a:ln>
        </p:spPr>
        <p:txBody>
          <a:bodyPr anchorCtr="0" anchor="t" bIns="45700" lIns="91425" spcFirstLastPara="1" rIns="91425" wrap="square" tIns="45700">
            <a:noAutofit/>
          </a:bodyPr>
          <a:lstStyle>
            <a:lvl1pPr indent="-347662" lvl="0" marL="457200" marR="0" rtl="0" algn="l">
              <a:lnSpc>
                <a:spcPct val="90000"/>
              </a:lnSpc>
              <a:spcBef>
                <a:spcPts val="750"/>
              </a:spcBef>
              <a:spcAft>
                <a:spcPts val="0"/>
              </a:spcAft>
              <a:buClr>
                <a:srgbClr val="FF0000"/>
              </a:buClr>
              <a:buSzPts val="1875"/>
              <a:buFont typeface="Noto Sans Symbols"/>
              <a:buChar char="▪"/>
              <a:defRPr b="0" i="0" sz="1875"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1" name="Google Shape;31;p6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3000"/>
              <a:buFont typeface="Calibri"/>
              <a:buNone/>
              <a:defRPr b="1" i="0" sz="3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4.jpg"/><Relationship Id="rId2" Type="http://schemas.openxmlformats.org/officeDocument/2006/relationships/slideLayout" Target="../slideLayouts/slideLayout1.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2.jp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9.jpg"/><Relationship Id="rId2" Type="http://schemas.openxmlformats.org/officeDocument/2006/relationships/slideLayout" Target="../slideLayouts/slideLayout6.xml"/><Relationship Id="rId3"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 name="Shape 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26" name="Shape 2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2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hyperlink" Target="https://www.cde.ca.gov/be/st/ss/vapacontentstds.asp" TargetMode="External"/><Relationship Id="rId4" Type="http://schemas.openxmlformats.org/officeDocument/2006/relationships/hyperlink" Target="https://www.cde.ca.gov/be/st/ss/" TargetMode="External"/><Relationship Id="rId5" Type="http://schemas.openxmlformats.org/officeDocument/2006/relationships/image" Target="../media/image23.png"/><Relationship Id="rId6"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hyperlink" Target="https://www.cde.ca.gov/be/st/ss/vapacontentstds.asp" TargetMode="External"/><Relationship Id="rId4" Type="http://schemas.openxmlformats.org/officeDocument/2006/relationships/image" Target="../media/image10.png"/><Relationship Id="rId5"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16.png"/><Relationship Id="rId7" Type="http://schemas.openxmlformats.org/officeDocument/2006/relationships/image" Target="../media/image20.png"/><Relationship Id="rId8"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hyperlink" Target="https://www.sdcoe.net/educators/universal-design-for-learnin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hyperlink" Target="https://www.sdcoe.net/educators/universal-design-for-learn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hyperlink" Target="https://www.cde.ca.gov/ci/vp/cf/"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hyperlink" Target="https://www.cast.org/impact/universal-design-for-learning-udl" TargetMode="External"/><Relationship Id="rId4" Type="http://schemas.openxmlformats.org/officeDocument/2006/relationships/image" Target="../media/image28.png"/><Relationship Id="rId5" Type="http://schemas.openxmlformats.org/officeDocument/2006/relationships/hyperlink" Target="https://www.cast.org/impact/universal-design-for-learning-udl"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1"/>
          <p:cNvSpPr txBox="1"/>
          <p:nvPr/>
        </p:nvSpPr>
        <p:spPr>
          <a:xfrm>
            <a:off x="282498" y="2214978"/>
            <a:ext cx="8579004"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3600"/>
              <a:buFont typeface="Arial"/>
              <a:buNone/>
            </a:pPr>
            <a:r>
              <a:rPr b="0" i="0" lang="en-US" sz="3600" u="none" cap="none" strike="noStrike">
                <a:solidFill>
                  <a:schemeClr val="lt1"/>
                </a:solidFill>
                <a:latin typeface="Arial"/>
                <a:ea typeface="Arial"/>
                <a:cs typeface="Arial"/>
                <a:sym typeface="Arial"/>
              </a:rPr>
              <a:t>California Arts Education Framework Chapter 8 Transcending Disciplinary Boundaries - Arts Integration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1"/>
          <p:cNvSpPr txBox="1"/>
          <p:nvPr>
            <p:ph idx="2" type="body"/>
          </p:nvPr>
        </p:nvSpPr>
        <p:spPr>
          <a:xfrm>
            <a:off x="975656" y="1175904"/>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400"/>
              <a:buNone/>
            </a:pPr>
            <a:r>
              <a:rPr lang="en-US"/>
              <a:t>Students benefit when:</a:t>
            </a:r>
            <a:endParaRPr/>
          </a:p>
        </p:txBody>
      </p:sp>
      <p:sp>
        <p:nvSpPr>
          <p:cNvPr id="93" name="Google Shape;93;p11"/>
          <p:cNvSpPr txBox="1"/>
          <p:nvPr>
            <p:ph idx="3" type="body"/>
          </p:nvPr>
        </p:nvSpPr>
        <p:spPr>
          <a:xfrm>
            <a:off x="975656" y="1716975"/>
            <a:ext cx="7192690" cy="3242951"/>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2800"/>
              <a:buFont typeface="Noto Sans Symbols"/>
              <a:buChar char="▪"/>
            </a:pPr>
            <a:r>
              <a:rPr lang="en-US" sz="2800">
                <a:solidFill>
                  <a:schemeClr val="dk1"/>
                </a:solidFill>
                <a:latin typeface="Lucida Sans"/>
                <a:ea typeface="Lucida Sans"/>
                <a:cs typeface="Lucida Sans"/>
                <a:sym typeface="Lucida Sans"/>
              </a:rPr>
              <a:t>they have access to learning in each of the 5 arts disciplines: dance, media arts, music, theatre, and visual arts.</a:t>
            </a:r>
            <a:endParaRPr/>
          </a:p>
          <a:p>
            <a:pPr indent="-257175" lvl="0" marL="257175" rtl="0" algn="l">
              <a:lnSpc>
                <a:spcPct val="90000"/>
              </a:lnSpc>
              <a:spcBef>
                <a:spcPts val="750"/>
              </a:spcBef>
              <a:spcAft>
                <a:spcPts val="0"/>
              </a:spcAft>
              <a:buClr>
                <a:srgbClr val="FF0000"/>
              </a:buClr>
              <a:buSzPts val="2800"/>
              <a:buFont typeface="Noto Sans Symbols"/>
              <a:buChar char="▪"/>
            </a:pPr>
            <a:r>
              <a:rPr lang="en-US" sz="2800">
                <a:solidFill>
                  <a:schemeClr val="dk1"/>
                </a:solidFill>
                <a:latin typeface="Lucida Sans"/>
                <a:ea typeface="Lucida Sans"/>
                <a:cs typeface="Lucida Sans"/>
                <a:sym typeface="Lucida Sans"/>
              </a:rPr>
              <a:t>the arts disciplines are integrated with one another.</a:t>
            </a:r>
            <a:endParaRPr/>
          </a:p>
          <a:p>
            <a:pPr indent="-257175" lvl="0" marL="257175" rtl="0" algn="l">
              <a:lnSpc>
                <a:spcPct val="90000"/>
              </a:lnSpc>
              <a:spcBef>
                <a:spcPts val="750"/>
              </a:spcBef>
              <a:spcAft>
                <a:spcPts val="0"/>
              </a:spcAft>
              <a:buClr>
                <a:srgbClr val="FF0000"/>
              </a:buClr>
              <a:buSzPts val="2800"/>
              <a:buFont typeface="Noto Sans Symbols"/>
              <a:buChar char="▪"/>
            </a:pPr>
            <a:r>
              <a:rPr lang="en-US" sz="2800">
                <a:solidFill>
                  <a:schemeClr val="dk1"/>
                </a:solidFill>
                <a:latin typeface="Lucida Sans"/>
                <a:ea typeface="Lucida Sans"/>
                <a:cs typeface="Lucida Sans"/>
                <a:sym typeface="Lucida Sans"/>
              </a:rPr>
              <a:t>the arts disciplines are integrated with another content area.</a:t>
            </a:r>
            <a:endParaRPr/>
          </a:p>
          <a:p>
            <a:pPr indent="0" lvl="0" marL="0" rtl="0" algn="l">
              <a:lnSpc>
                <a:spcPct val="90000"/>
              </a:lnSpc>
              <a:spcBef>
                <a:spcPts val="750"/>
              </a:spcBef>
              <a:spcAft>
                <a:spcPts val="0"/>
              </a:spcAft>
              <a:buSzPts val="2000"/>
              <a:buNone/>
            </a:pPr>
            <a:r>
              <a:t/>
            </a:r>
            <a:endParaRPr sz="2000">
              <a:solidFill>
                <a:schemeClr val="dk1"/>
              </a:solidFill>
              <a:latin typeface="Lucida Sans"/>
              <a:ea typeface="Lucida Sans"/>
              <a:cs typeface="Lucida Sans"/>
              <a:sym typeface="Lucida Sans"/>
            </a:endParaRPr>
          </a:p>
          <a:p>
            <a:pPr indent="-130175" lvl="0" marL="257175" rtl="0" algn="l">
              <a:lnSpc>
                <a:spcPct val="90000"/>
              </a:lnSpc>
              <a:spcBef>
                <a:spcPts val="750"/>
              </a:spcBef>
              <a:spcAft>
                <a:spcPts val="0"/>
              </a:spcAft>
              <a:buClr>
                <a:srgbClr val="FF0000"/>
              </a:buClr>
              <a:buSzPts val="2000"/>
              <a:buFont typeface="Noto Sans Symbols"/>
              <a:buNone/>
            </a:pPr>
            <a:r>
              <a:t/>
            </a:r>
            <a:endParaRPr sz="2000">
              <a:solidFill>
                <a:schemeClr val="dk1"/>
              </a:solidFill>
              <a:latin typeface="Lucida Sans"/>
              <a:ea typeface="Lucida Sans"/>
              <a:cs typeface="Lucida Sans"/>
              <a:sym typeface="Lucida Sans"/>
            </a:endParaRPr>
          </a:p>
          <a:p>
            <a:pPr indent="-138112" lvl="0" marL="257175" rtl="0" algn="l">
              <a:lnSpc>
                <a:spcPct val="90000"/>
              </a:lnSpc>
              <a:spcBef>
                <a:spcPts val="750"/>
              </a:spcBef>
              <a:spcAft>
                <a:spcPts val="0"/>
              </a:spcAft>
              <a:buClr>
                <a:srgbClr val="FF0000"/>
              </a:buClr>
              <a:buSzPts val="1875"/>
              <a:buFont typeface="Noto Sans Symbols"/>
              <a:buNone/>
            </a:pPr>
            <a:r>
              <a:t/>
            </a:r>
            <a:endParaRPr/>
          </a:p>
        </p:txBody>
      </p:sp>
      <p:sp>
        <p:nvSpPr>
          <p:cNvPr id="94" name="Google Shape;94;p11"/>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50"/>
              </a:buClr>
              <a:buSzPts val="3000"/>
              <a:buFont typeface="Calibri"/>
              <a:buNone/>
            </a:pPr>
            <a:r>
              <a:rPr lang="en-US">
                <a:solidFill>
                  <a:srgbClr val="00B050"/>
                </a:solidFill>
              </a:rPr>
              <a:t>Arts Integration and Discrete Arts Education</a:t>
            </a:r>
            <a:endParaRPr/>
          </a:p>
        </p:txBody>
      </p:sp>
      <p:sp>
        <p:nvSpPr>
          <p:cNvPr id="95" name="Google Shape;95;p11"/>
          <p:cNvSpPr txBox="1"/>
          <p:nvPr/>
        </p:nvSpPr>
        <p:spPr>
          <a:xfrm>
            <a:off x="5257695" y="4706051"/>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2"/>
          <p:cNvSpPr txBox="1"/>
          <p:nvPr>
            <p:ph idx="3" type="body"/>
          </p:nvPr>
        </p:nvSpPr>
        <p:spPr>
          <a:xfrm>
            <a:off x="975655" y="1342903"/>
            <a:ext cx="7192690" cy="324295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600">
                <a:solidFill>
                  <a:schemeClr val="dk1"/>
                </a:solidFill>
                <a:latin typeface="Lucida Sans"/>
                <a:ea typeface="Lucida Sans"/>
                <a:cs typeface="Lucida Sans"/>
                <a:sym typeface="Lucida Sans"/>
              </a:rPr>
              <a:t>“Arts integration is beneficial to student learning, but according to Hardiman et al., ‘Arts integration should not replace [discrete] arts education’ (2019).” </a:t>
            </a:r>
            <a:endParaRPr/>
          </a:p>
          <a:p>
            <a:pPr indent="0" lvl="0" marL="0" rtl="0" algn="l">
              <a:lnSpc>
                <a:spcPct val="90000"/>
              </a:lnSpc>
              <a:spcBef>
                <a:spcPts val="750"/>
              </a:spcBef>
              <a:spcAft>
                <a:spcPts val="0"/>
              </a:spcAft>
              <a:buSzPts val="2000"/>
              <a:buNone/>
            </a:pPr>
            <a:r>
              <a:t/>
            </a:r>
            <a:endParaRPr sz="2000">
              <a:solidFill>
                <a:schemeClr val="dk1"/>
              </a:solidFill>
              <a:latin typeface="Lucida Sans"/>
              <a:ea typeface="Lucida Sans"/>
              <a:cs typeface="Lucida Sans"/>
              <a:sym typeface="Lucida Sans"/>
            </a:endParaRPr>
          </a:p>
          <a:p>
            <a:pPr indent="-138112" lvl="0" marL="257175" rtl="0" algn="l">
              <a:lnSpc>
                <a:spcPct val="90000"/>
              </a:lnSpc>
              <a:spcBef>
                <a:spcPts val="750"/>
              </a:spcBef>
              <a:spcAft>
                <a:spcPts val="0"/>
              </a:spcAft>
              <a:buClr>
                <a:srgbClr val="FF0000"/>
              </a:buClr>
              <a:buSzPts val="1875"/>
              <a:buFont typeface="Noto Sans Symbols"/>
              <a:buNone/>
            </a:pPr>
            <a:r>
              <a:t/>
            </a:r>
            <a:endParaRPr/>
          </a:p>
        </p:txBody>
      </p:sp>
      <p:sp>
        <p:nvSpPr>
          <p:cNvPr id="101" name="Google Shape;101;p12"/>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50"/>
              </a:buClr>
              <a:buSzPts val="3000"/>
              <a:buFont typeface="Calibri"/>
              <a:buNone/>
            </a:pPr>
            <a:r>
              <a:rPr lang="en-US">
                <a:solidFill>
                  <a:srgbClr val="00B050"/>
                </a:solidFill>
              </a:rPr>
              <a:t>Arts Integration and Discrete Arts Education</a:t>
            </a:r>
            <a:endParaRPr/>
          </a:p>
        </p:txBody>
      </p:sp>
      <p:sp>
        <p:nvSpPr>
          <p:cNvPr id="102" name="Google Shape;102;p12"/>
          <p:cNvSpPr txBox="1"/>
          <p:nvPr/>
        </p:nvSpPr>
        <p:spPr>
          <a:xfrm>
            <a:off x="5488100" y="4709950"/>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623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3"/>
          <p:cNvSpPr txBox="1"/>
          <p:nvPr>
            <p:ph idx="1" type="body"/>
          </p:nvPr>
        </p:nvSpPr>
        <p:spPr>
          <a:xfrm>
            <a:off x="975655" y="1068847"/>
            <a:ext cx="7192690" cy="38513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2600">
                <a:solidFill>
                  <a:schemeClr val="dk1"/>
                </a:solidFill>
                <a:latin typeface="Lucida Sans"/>
                <a:ea typeface="Lucida Sans"/>
                <a:cs typeface="Lucida Sans"/>
                <a:sym typeface="Lucida Sans"/>
              </a:rPr>
              <a:t>“In some societies and cultures, especially in music and dance traditions, the arts are not always conceptualized or practiced as separate arts disciplines as in the California  Arts Standards.”</a:t>
            </a:r>
            <a:endParaRPr/>
          </a:p>
          <a:p>
            <a:pPr indent="0" lvl="0" marL="0" rtl="0" algn="l">
              <a:lnSpc>
                <a:spcPct val="90000"/>
              </a:lnSpc>
              <a:spcBef>
                <a:spcPts val="0"/>
              </a:spcBef>
              <a:spcAft>
                <a:spcPts val="0"/>
              </a:spcAft>
              <a:buClr>
                <a:schemeClr val="dk1"/>
              </a:buClr>
              <a:buSzPts val="1100"/>
              <a:buFont typeface="Arial"/>
              <a:buNone/>
            </a:pPr>
            <a:r>
              <a:t/>
            </a:r>
            <a:endParaRPr sz="2600">
              <a:solidFill>
                <a:schemeClr val="dk1"/>
              </a:solidFill>
              <a:latin typeface="Lucida Sans"/>
              <a:ea typeface="Lucida Sans"/>
              <a:cs typeface="Lucida Sans"/>
              <a:sym typeface="Lucida Sans"/>
            </a:endParaRPr>
          </a:p>
          <a:p>
            <a:pPr indent="0" lvl="0" marL="0" rtl="0" algn="l">
              <a:lnSpc>
                <a:spcPct val="90000"/>
              </a:lnSpc>
              <a:spcBef>
                <a:spcPts val="0"/>
              </a:spcBef>
              <a:spcAft>
                <a:spcPts val="0"/>
              </a:spcAft>
              <a:buClr>
                <a:schemeClr val="dk1"/>
              </a:buClr>
              <a:buSzPts val="1100"/>
              <a:buFont typeface="Arial"/>
              <a:buNone/>
            </a:pPr>
            <a:r>
              <a:rPr lang="en-US" sz="2600">
                <a:solidFill>
                  <a:schemeClr val="dk1"/>
                </a:solidFill>
                <a:latin typeface="Lucida Sans"/>
                <a:ea typeface="Lucida Sans"/>
                <a:cs typeface="Lucida Sans"/>
                <a:sym typeface="Lucida Sans"/>
              </a:rPr>
              <a:t>“It is important for educators to understand and honor the foundational cultural arts schemas when addressing cultural art forms.”</a:t>
            </a:r>
            <a:endParaRPr/>
          </a:p>
          <a:p>
            <a:pPr indent="0" lvl="0" marL="0" rtl="0" algn="l">
              <a:lnSpc>
                <a:spcPct val="90000"/>
              </a:lnSpc>
              <a:spcBef>
                <a:spcPts val="0"/>
              </a:spcBef>
              <a:spcAft>
                <a:spcPts val="0"/>
              </a:spcAft>
              <a:buClr>
                <a:schemeClr val="dk1"/>
              </a:buClr>
              <a:buSzPts val="1100"/>
              <a:buFont typeface="Arial"/>
              <a:buNone/>
            </a:pPr>
            <a:r>
              <a:t/>
            </a:r>
            <a:endParaRPr sz="2400">
              <a:solidFill>
                <a:schemeClr val="dk1"/>
              </a:solidFill>
              <a:latin typeface="Lucida Sans"/>
              <a:ea typeface="Lucida Sans"/>
              <a:cs typeface="Lucida Sans"/>
              <a:sym typeface="Lucida Sans"/>
            </a:endParaRPr>
          </a:p>
          <a:p>
            <a:pPr indent="0" lvl="0" marL="0" rtl="0" algn="l">
              <a:lnSpc>
                <a:spcPct val="90000"/>
              </a:lnSpc>
              <a:spcBef>
                <a:spcPts val="0"/>
              </a:spcBef>
              <a:spcAft>
                <a:spcPts val="0"/>
              </a:spcAft>
              <a:buClr>
                <a:schemeClr val="dk1"/>
              </a:buClr>
              <a:buSzPts val="3200"/>
              <a:buFont typeface="Calibri"/>
              <a:buNone/>
            </a:pPr>
            <a:r>
              <a:t/>
            </a:r>
            <a:endParaRPr b="1" sz="3200"/>
          </a:p>
        </p:txBody>
      </p:sp>
      <p:sp>
        <p:nvSpPr>
          <p:cNvPr id="108" name="Google Shape;108;p13"/>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lang="en-US">
                <a:latin typeface="Calibri"/>
                <a:ea typeface="Calibri"/>
                <a:cs typeface="Calibri"/>
                <a:sym typeface="Calibri"/>
              </a:rPr>
              <a:t>Honoring Foundational Cultrual Arts Schemas</a:t>
            </a:r>
            <a:endParaRPr>
              <a:latin typeface="Calibri"/>
              <a:ea typeface="Calibri"/>
              <a:cs typeface="Calibri"/>
              <a:sym typeface="Calibri"/>
            </a:endParaRPr>
          </a:p>
        </p:txBody>
      </p:sp>
      <p:sp>
        <p:nvSpPr>
          <p:cNvPr id="109" name="Google Shape;109;p13"/>
          <p:cNvSpPr txBox="1"/>
          <p:nvPr/>
        </p:nvSpPr>
        <p:spPr>
          <a:xfrm>
            <a:off x="5257695" y="4657615"/>
            <a:ext cx="3602100" cy="353913"/>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-CA Arts Ed Framework page 628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4"/>
          <p:cNvSpPr txBox="1"/>
          <p:nvPr>
            <p:ph idx="1" type="body"/>
          </p:nvPr>
        </p:nvSpPr>
        <p:spPr>
          <a:xfrm>
            <a:off x="525195" y="1260764"/>
            <a:ext cx="4302927" cy="346363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3000">
                <a:solidFill>
                  <a:schemeClr val="dk1"/>
                </a:solidFill>
                <a:latin typeface="Lucida Sans"/>
                <a:ea typeface="Lucida Sans"/>
                <a:cs typeface="Lucida Sans"/>
                <a:sym typeface="Lucida Sans"/>
              </a:rPr>
              <a:t>“To integrate successfully, the convergence of content areas must authentically connect the learning objectives in all subjects.”</a:t>
            </a:r>
            <a:endParaRPr/>
          </a:p>
        </p:txBody>
      </p:sp>
      <p:sp>
        <p:nvSpPr>
          <p:cNvPr id="115" name="Google Shape;115;p14"/>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F0"/>
              </a:buClr>
              <a:buSzPts val="3000"/>
              <a:buFont typeface="Calibri"/>
              <a:buNone/>
            </a:pPr>
            <a:r>
              <a:rPr lang="en-US">
                <a:solidFill>
                  <a:srgbClr val="00B0F0"/>
                </a:solidFill>
                <a:latin typeface="Calibri"/>
                <a:ea typeface="Calibri"/>
                <a:cs typeface="Calibri"/>
                <a:sym typeface="Calibri"/>
              </a:rPr>
              <a:t>Successful Arts Integration</a:t>
            </a:r>
            <a:endParaRPr>
              <a:solidFill>
                <a:srgbClr val="00B0F0"/>
              </a:solidFill>
              <a:latin typeface="Calibri"/>
              <a:ea typeface="Calibri"/>
              <a:cs typeface="Calibri"/>
              <a:sym typeface="Calibri"/>
            </a:endParaRPr>
          </a:p>
        </p:txBody>
      </p:sp>
      <p:sp>
        <p:nvSpPr>
          <p:cNvPr id="116" name="Google Shape;116;p14"/>
          <p:cNvSpPr txBox="1"/>
          <p:nvPr/>
        </p:nvSpPr>
        <p:spPr>
          <a:xfrm>
            <a:off x="6587838" y="4789587"/>
            <a:ext cx="2368940" cy="353913"/>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-CA Arts Ed Framework page 627</a:t>
            </a:r>
            <a:endParaRPr b="0" i="0" sz="1400" u="none" cap="none" strike="noStrike">
              <a:solidFill>
                <a:srgbClr val="000000"/>
              </a:solidFill>
              <a:latin typeface="Arial"/>
              <a:ea typeface="Arial"/>
              <a:cs typeface="Arial"/>
              <a:sym typeface="Arial"/>
            </a:endParaRPr>
          </a:p>
        </p:txBody>
      </p:sp>
      <p:pic>
        <p:nvPicPr>
          <p:cNvPr id="117" name="Google Shape;117;p14"/>
          <p:cNvPicPr preferRelativeResize="0"/>
          <p:nvPr/>
        </p:nvPicPr>
        <p:blipFill rotWithShape="1">
          <a:blip r:embed="rId3">
            <a:alphaModFix amt="72000"/>
          </a:blip>
          <a:srcRect b="0" l="0" r="0" t="0"/>
          <a:stretch/>
        </p:blipFill>
        <p:spPr>
          <a:xfrm>
            <a:off x="5067154" y="983233"/>
            <a:ext cx="3983182" cy="385138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5"/>
          <p:cNvPicPr preferRelativeResize="0"/>
          <p:nvPr/>
        </p:nvPicPr>
        <p:blipFill rotWithShape="1">
          <a:blip r:embed="rId3">
            <a:alphaModFix/>
          </a:blip>
          <a:srcRect b="0" l="0" r="0" t="0"/>
          <a:stretch/>
        </p:blipFill>
        <p:spPr>
          <a:xfrm>
            <a:off x="2535382" y="971550"/>
            <a:ext cx="4171950" cy="4171950"/>
          </a:xfrm>
          <a:prstGeom prst="rect">
            <a:avLst/>
          </a:prstGeom>
          <a:noFill/>
          <a:ln>
            <a:noFill/>
          </a:ln>
        </p:spPr>
      </p:pic>
      <p:sp>
        <p:nvSpPr>
          <p:cNvPr id="123" name="Google Shape;123;p15"/>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F0"/>
              </a:buClr>
              <a:buSzPts val="3000"/>
              <a:buFont typeface="Calibri"/>
              <a:buNone/>
            </a:pPr>
            <a:r>
              <a:rPr lang="en-US">
                <a:solidFill>
                  <a:srgbClr val="00B0F0"/>
                </a:solidFill>
                <a:latin typeface="Calibri"/>
                <a:ea typeface="Calibri"/>
                <a:cs typeface="Calibri"/>
                <a:sym typeface="Calibri"/>
              </a:rPr>
              <a:t>Successful Arts Integration</a:t>
            </a:r>
            <a:endParaRPr>
              <a:solidFill>
                <a:srgbClr val="00B0F0"/>
              </a:solidFill>
              <a:latin typeface="Calibri"/>
              <a:ea typeface="Calibri"/>
              <a:cs typeface="Calibri"/>
              <a:sym typeface="Calibri"/>
            </a:endParaRPr>
          </a:p>
        </p:txBody>
      </p:sp>
      <p:sp>
        <p:nvSpPr>
          <p:cNvPr id="124" name="Google Shape;124;p15"/>
          <p:cNvSpPr txBox="1"/>
          <p:nvPr>
            <p:ph idx="1" type="body"/>
          </p:nvPr>
        </p:nvSpPr>
        <p:spPr>
          <a:xfrm>
            <a:off x="1025670" y="1860269"/>
            <a:ext cx="7191375" cy="197643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3600">
                <a:solidFill>
                  <a:schemeClr val="dk1"/>
                </a:solidFill>
                <a:latin typeface="Lucida Sans"/>
                <a:ea typeface="Lucida Sans"/>
                <a:cs typeface="Lucida Sans"/>
                <a:sym typeface="Lucida Sans"/>
              </a:rPr>
              <a:t>What opportunities can you think of where 2 or more content areas authentically connect?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16"/>
          <p:cNvPicPr preferRelativeResize="0"/>
          <p:nvPr/>
        </p:nvPicPr>
        <p:blipFill rotWithShape="1">
          <a:blip r:embed="rId3">
            <a:alphaModFix/>
          </a:blip>
          <a:srcRect b="0" l="0" r="0" t="0"/>
          <a:stretch/>
        </p:blipFill>
        <p:spPr>
          <a:xfrm>
            <a:off x="2535382" y="971550"/>
            <a:ext cx="4171950" cy="4171950"/>
          </a:xfrm>
          <a:prstGeom prst="rect">
            <a:avLst/>
          </a:prstGeom>
          <a:noFill/>
          <a:ln>
            <a:noFill/>
          </a:ln>
        </p:spPr>
      </p:pic>
      <p:sp>
        <p:nvSpPr>
          <p:cNvPr id="130" name="Google Shape;130;p16"/>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C000"/>
              </a:buClr>
              <a:buSzPts val="3000"/>
              <a:buFont typeface="Calibri"/>
              <a:buNone/>
            </a:pPr>
            <a:r>
              <a:rPr lang="en-US">
                <a:solidFill>
                  <a:srgbClr val="FFC000"/>
                </a:solidFill>
                <a:latin typeface="Calibri"/>
                <a:ea typeface="Calibri"/>
                <a:cs typeface="Calibri"/>
                <a:sym typeface="Calibri"/>
              </a:rPr>
              <a:t>Successful Arts Integration</a:t>
            </a:r>
            <a:endParaRPr>
              <a:solidFill>
                <a:srgbClr val="FFC000"/>
              </a:solidFill>
              <a:latin typeface="Calibri"/>
              <a:ea typeface="Calibri"/>
              <a:cs typeface="Calibri"/>
              <a:sym typeface="Calibri"/>
            </a:endParaRPr>
          </a:p>
        </p:txBody>
      </p:sp>
      <p:sp>
        <p:nvSpPr>
          <p:cNvPr id="131" name="Google Shape;131;p16"/>
          <p:cNvSpPr txBox="1"/>
          <p:nvPr/>
        </p:nvSpPr>
        <p:spPr>
          <a:xfrm>
            <a:off x="311700" y="131742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3100"/>
              <a:buFont typeface="Arial"/>
              <a:buNone/>
            </a:pPr>
            <a:r>
              <a:rPr b="0" i="0" lang="en-US" sz="3100" u="none" cap="none" strike="noStrike">
                <a:solidFill>
                  <a:schemeClr val="dk1"/>
                </a:solidFill>
                <a:latin typeface="Lucida Sans"/>
                <a:ea typeface="Lucida Sans"/>
                <a:cs typeface="Lucida Sans"/>
                <a:sym typeface="Lucida Sans"/>
              </a:rPr>
              <a:t>“To deepen and expand students’ learning through </a:t>
            </a:r>
            <a:r>
              <a:rPr b="1" i="0" lang="en-US" sz="3100" u="none" cap="none" strike="noStrike">
                <a:solidFill>
                  <a:schemeClr val="dk1"/>
                </a:solidFill>
                <a:latin typeface="Lucida Sans"/>
                <a:ea typeface="Lucida Sans"/>
                <a:cs typeface="Lucida Sans"/>
                <a:sym typeface="Lucida Sans"/>
              </a:rPr>
              <a:t>co-equal </a:t>
            </a:r>
            <a:r>
              <a:rPr b="0" i="0" lang="en-US" sz="3100" u="none" cap="none" strike="noStrike">
                <a:solidFill>
                  <a:schemeClr val="dk1"/>
                </a:solidFill>
                <a:latin typeface="Lucida Sans"/>
                <a:ea typeface="Lucida Sans"/>
                <a:cs typeface="Lucida Sans"/>
                <a:sym typeface="Lucida Sans"/>
              </a:rPr>
              <a:t>arts integration, the intersection of the content areas authentically connects while </a:t>
            </a:r>
            <a:r>
              <a:rPr b="0" i="1" lang="en-US" sz="3100" u="none" cap="none" strike="noStrike">
                <a:solidFill>
                  <a:schemeClr val="dk1"/>
                </a:solidFill>
                <a:latin typeface="Lucida Sans"/>
                <a:ea typeface="Lucida Sans"/>
                <a:cs typeface="Lucida Sans"/>
                <a:sym typeface="Lucida Sans"/>
              </a:rPr>
              <a:t>addressing</a:t>
            </a:r>
            <a:r>
              <a:rPr b="0" i="0" lang="en-US" sz="3100" u="none" cap="none" strike="noStrike">
                <a:solidFill>
                  <a:schemeClr val="dk1"/>
                </a:solidFill>
                <a:latin typeface="Lucida Sans"/>
                <a:ea typeface="Lucida Sans"/>
                <a:cs typeface="Lucida Sans"/>
                <a:sym typeface="Lucida Sans"/>
              </a:rPr>
              <a:t>, </a:t>
            </a:r>
            <a:r>
              <a:rPr b="0" i="1" lang="en-US" sz="3100" u="none" cap="none" strike="noStrike">
                <a:solidFill>
                  <a:schemeClr val="dk1"/>
                </a:solidFill>
                <a:latin typeface="Lucida Sans"/>
                <a:ea typeface="Lucida Sans"/>
                <a:cs typeface="Lucida Sans"/>
                <a:sym typeface="Lucida Sans"/>
              </a:rPr>
              <a:t>assessing</a:t>
            </a:r>
            <a:r>
              <a:rPr b="0" i="0" lang="en-US" sz="3100" u="none" cap="none" strike="noStrike">
                <a:solidFill>
                  <a:schemeClr val="dk1"/>
                </a:solidFill>
                <a:latin typeface="Lucida Sans"/>
                <a:ea typeface="Lucida Sans"/>
                <a:cs typeface="Lucida Sans"/>
                <a:sym typeface="Lucida Sans"/>
              </a:rPr>
              <a:t>, and </a:t>
            </a:r>
            <a:r>
              <a:rPr b="0" i="1" lang="en-US" sz="3100" u="none" cap="none" strike="noStrike">
                <a:solidFill>
                  <a:schemeClr val="dk1"/>
                </a:solidFill>
                <a:latin typeface="Lucida Sans"/>
                <a:ea typeface="Lucida Sans"/>
                <a:cs typeface="Lucida Sans"/>
                <a:sym typeface="Lucida Sans"/>
              </a:rPr>
              <a:t>forwarding learning objectives</a:t>
            </a:r>
            <a:r>
              <a:rPr b="0" i="0" lang="en-US" sz="3100" u="none" cap="none" strike="noStrike">
                <a:solidFill>
                  <a:schemeClr val="dk1"/>
                </a:solidFill>
                <a:latin typeface="Lucida Sans"/>
                <a:ea typeface="Lucida Sans"/>
                <a:cs typeface="Lucida Sans"/>
                <a:sym typeface="Lucida Sans"/>
              </a:rPr>
              <a:t> </a:t>
            </a:r>
            <a:r>
              <a:rPr b="1" i="0" lang="en-US" sz="3100" u="none" cap="none" strike="noStrike">
                <a:solidFill>
                  <a:schemeClr val="dk1"/>
                </a:solidFill>
                <a:latin typeface="Lucida Sans"/>
                <a:ea typeface="Lucida Sans"/>
                <a:cs typeface="Lucida Sans"/>
                <a:sym typeface="Lucida Sans"/>
              </a:rPr>
              <a:t>equally</a:t>
            </a:r>
            <a:r>
              <a:rPr b="0" i="0" lang="en-US" sz="3100" u="none" cap="none" strike="noStrike">
                <a:solidFill>
                  <a:schemeClr val="dk1"/>
                </a:solidFill>
                <a:latin typeface="Lucida Sans"/>
                <a:ea typeface="Lucida Sans"/>
                <a:cs typeface="Lucida Sans"/>
                <a:sym typeface="Lucida Sans"/>
              </a:rPr>
              <a:t> in all subjects.” </a:t>
            </a:r>
            <a:endParaRPr b="0" i="0" sz="3100" u="none" cap="none" strike="noStrike">
              <a:solidFill>
                <a:schemeClr val="dk1"/>
              </a:solidFill>
              <a:latin typeface="Lucida Sans"/>
              <a:ea typeface="Lucida Sans"/>
              <a:cs typeface="Lucida Sans"/>
              <a:sym typeface="Lucida Sans"/>
            </a:endParaRPr>
          </a:p>
        </p:txBody>
      </p:sp>
      <p:sp>
        <p:nvSpPr>
          <p:cNvPr id="132" name="Google Shape;132;p16"/>
          <p:cNvSpPr txBox="1"/>
          <p:nvPr/>
        </p:nvSpPr>
        <p:spPr>
          <a:xfrm>
            <a:off x="5488100" y="4709950"/>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623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17"/>
          <p:cNvPicPr preferRelativeResize="0"/>
          <p:nvPr/>
        </p:nvPicPr>
        <p:blipFill rotWithShape="1">
          <a:blip r:embed="rId3">
            <a:alphaModFix/>
          </a:blip>
          <a:srcRect b="0" l="0" r="0" t="0"/>
          <a:stretch/>
        </p:blipFill>
        <p:spPr>
          <a:xfrm>
            <a:off x="2535382" y="971550"/>
            <a:ext cx="4171950" cy="4171950"/>
          </a:xfrm>
          <a:prstGeom prst="rect">
            <a:avLst/>
          </a:prstGeom>
          <a:noFill/>
          <a:ln>
            <a:noFill/>
          </a:ln>
        </p:spPr>
      </p:pic>
      <p:sp>
        <p:nvSpPr>
          <p:cNvPr id="138" name="Google Shape;138;p17"/>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C000"/>
              </a:buClr>
              <a:buSzPts val="3000"/>
              <a:buFont typeface="Calibri"/>
              <a:buNone/>
            </a:pPr>
            <a:r>
              <a:rPr lang="en-US">
                <a:solidFill>
                  <a:srgbClr val="FFC000"/>
                </a:solidFill>
                <a:latin typeface="Calibri"/>
                <a:ea typeface="Calibri"/>
                <a:cs typeface="Calibri"/>
                <a:sym typeface="Calibri"/>
              </a:rPr>
              <a:t>Successful Arts Integration</a:t>
            </a:r>
            <a:endParaRPr>
              <a:solidFill>
                <a:srgbClr val="FFC000"/>
              </a:solidFill>
              <a:latin typeface="Calibri"/>
              <a:ea typeface="Calibri"/>
              <a:cs typeface="Calibri"/>
              <a:sym typeface="Calibri"/>
            </a:endParaRPr>
          </a:p>
        </p:txBody>
      </p:sp>
      <p:sp>
        <p:nvSpPr>
          <p:cNvPr id="139" name="Google Shape;139;p17"/>
          <p:cNvSpPr txBox="1"/>
          <p:nvPr/>
        </p:nvSpPr>
        <p:spPr>
          <a:xfrm>
            <a:off x="311700" y="1533850"/>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3100"/>
              <a:buFont typeface="Arial"/>
              <a:buNone/>
            </a:pPr>
            <a:r>
              <a:rPr b="0" i="0" lang="en-US" sz="3100" u="none" cap="none" strike="noStrike">
                <a:solidFill>
                  <a:schemeClr val="dk1"/>
                </a:solidFill>
                <a:latin typeface="Lucida Sans"/>
                <a:ea typeface="Lucida Sans"/>
                <a:cs typeface="Lucida Sans"/>
                <a:sym typeface="Lucida Sans"/>
              </a:rPr>
              <a:t>How have you experienced integrated instruction where each of the content areas was authentically connected while </a:t>
            </a:r>
            <a:r>
              <a:rPr b="0" i="1" lang="en-US" sz="3100" u="none" cap="none" strike="noStrike">
                <a:solidFill>
                  <a:schemeClr val="dk1"/>
                </a:solidFill>
                <a:latin typeface="Lucida Sans"/>
                <a:ea typeface="Lucida Sans"/>
                <a:cs typeface="Lucida Sans"/>
                <a:sym typeface="Lucida Sans"/>
              </a:rPr>
              <a:t>addressing</a:t>
            </a:r>
            <a:r>
              <a:rPr b="0" i="0" lang="en-US" sz="3100" u="none" cap="none" strike="noStrike">
                <a:solidFill>
                  <a:schemeClr val="dk1"/>
                </a:solidFill>
                <a:latin typeface="Lucida Sans"/>
                <a:ea typeface="Lucida Sans"/>
                <a:cs typeface="Lucida Sans"/>
                <a:sym typeface="Lucida Sans"/>
              </a:rPr>
              <a:t>, </a:t>
            </a:r>
            <a:r>
              <a:rPr b="0" i="1" lang="en-US" sz="3100" u="none" cap="none" strike="noStrike">
                <a:solidFill>
                  <a:schemeClr val="dk1"/>
                </a:solidFill>
                <a:latin typeface="Lucida Sans"/>
                <a:ea typeface="Lucida Sans"/>
                <a:cs typeface="Lucida Sans"/>
                <a:sym typeface="Lucida Sans"/>
              </a:rPr>
              <a:t>assessing</a:t>
            </a:r>
            <a:r>
              <a:rPr b="0" i="0" lang="en-US" sz="3100" u="none" cap="none" strike="noStrike">
                <a:solidFill>
                  <a:schemeClr val="dk1"/>
                </a:solidFill>
                <a:latin typeface="Lucida Sans"/>
                <a:ea typeface="Lucida Sans"/>
                <a:cs typeface="Lucida Sans"/>
                <a:sym typeface="Lucida Sans"/>
              </a:rPr>
              <a:t>, and </a:t>
            </a:r>
            <a:r>
              <a:rPr b="0" i="1" lang="en-US" sz="3100" u="none" cap="none" strike="noStrike">
                <a:solidFill>
                  <a:schemeClr val="dk1"/>
                </a:solidFill>
                <a:latin typeface="Lucida Sans"/>
                <a:ea typeface="Lucida Sans"/>
                <a:cs typeface="Lucida Sans"/>
                <a:sym typeface="Lucida Sans"/>
              </a:rPr>
              <a:t>forwarding learning objectives</a:t>
            </a:r>
            <a:r>
              <a:rPr b="0" i="0" lang="en-US" sz="3100" u="none" cap="none" strike="noStrike">
                <a:solidFill>
                  <a:schemeClr val="dk1"/>
                </a:solidFill>
                <a:latin typeface="Lucida Sans"/>
                <a:ea typeface="Lucida Sans"/>
                <a:cs typeface="Lucida Sans"/>
                <a:sym typeface="Lucida Sans"/>
              </a:rPr>
              <a:t> </a:t>
            </a:r>
            <a:r>
              <a:rPr b="1" i="0" lang="en-US" sz="3100" u="none" cap="none" strike="noStrike">
                <a:solidFill>
                  <a:schemeClr val="dk1"/>
                </a:solidFill>
                <a:latin typeface="Lucida Sans"/>
                <a:ea typeface="Lucida Sans"/>
                <a:cs typeface="Lucida Sans"/>
                <a:sym typeface="Lucida Sans"/>
              </a:rPr>
              <a:t>equally</a:t>
            </a:r>
            <a:r>
              <a:rPr b="0" i="0" lang="en-US" sz="3100" u="none" cap="none" strike="noStrike">
                <a:solidFill>
                  <a:schemeClr val="dk1"/>
                </a:solidFill>
                <a:latin typeface="Lucida Sans"/>
                <a:ea typeface="Lucida Sans"/>
                <a:cs typeface="Lucida Sans"/>
                <a:sym typeface="Lucida Sans"/>
              </a:rPr>
              <a:t> in all subjects? </a:t>
            </a:r>
            <a:endParaRPr b="0" i="0" sz="3100" u="none" cap="none" strike="noStrike">
              <a:solidFill>
                <a:schemeClr val="dk1"/>
              </a:solidFill>
              <a:latin typeface="Lucida Sans"/>
              <a:ea typeface="Lucida Sans"/>
              <a:cs typeface="Lucida Sans"/>
              <a:sym typeface="Lucid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18"/>
          <p:cNvPicPr preferRelativeResize="0"/>
          <p:nvPr/>
        </p:nvPicPr>
        <p:blipFill rotWithShape="1">
          <a:blip r:embed="rId3">
            <a:alphaModFix/>
          </a:blip>
          <a:srcRect b="0" l="0" r="0" t="0"/>
          <a:stretch/>
        </p:blipFill>
        <p:spPr>
          <a:xfrm>
            <a:off x="2535382" y="971550"/>
            <a:ext cx="4171950" cy="4171950"/>
          </a:xfrm>
          <a:prstGeom prst="rect">
            <a:avLst/>
          </a:prstGeom>
          <a:noFill/>
          <a:ln>
            <a:noFill/>
          </a:ln>
        </p:spPr>
      </p:pic>
      <p:sp>
        <p:nvSpPr>
          <p:cNvPr id="145" name="Google Shape;145;p18"/>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C000"/>
              </a:buClr>
              <a:buSzPts val="3000"/>
              <a:buFont typeface="Calibri"/>
              <a:buNone/>
            </a:pPr>
            <a:r>
              <a:rPr lang="en-US">
                <a:solidFill>
                  <a:srgbClr val="FFC000"/>
                </a:solidFill>
                <a:latin typeface="Calibri"/>
                <a:ea typeface="Calibri"/>
                <a:cs typeface="Calibri"/>
                <a:sym typeface="Calibri"/>
              </a:rPr>
              <a:t>Successful Arts Integration</a:t>
            </a:r>
            <a:endParaRPr>
              <a:solidFill>
                <a:srgbClr val="FFC000"/>
              </a:solidFill>
              <a:latin typeface="Calibri"/>
              <a:ea typeface="Calibri"/>
              <a:cs typeface="Calibri"/>
              <a:sym typeface="Calibri"/>
            </a:endParaRPr>
          </a:p>
        </p:txBody>
      </p:sp>
      <p:sp>
        <p:nvSpPr>
          <p:cNvPr id="146" name="Google Shape;146;p18"/>
          <p:cNvSpPr txBox="1"/>
          <p:nvPr/>
        </p:nvSpPr>
        <p:spPr>
          <a:xfrm>
            <a:off x="311700" y="1314625"/>
            <a:ext cx="8520600" cy="3635700"/>
          </a:xfrm>
          <a:prstGeom prst="rect">
            <a:avLst/>
          </a:prstGeom>
          <a:noFill/>
          <a:ln>
            <a:noFill/>
          </a:ln>
        </p:spPr>
        <p:txBody>
          <a:bodyPr anchorCtr="0" anchor="t" bIns="91425" lIns="91425" spcFirstLastPara="1" rIns="91425" wrap="square" tIns="91425">
            <a:normAutofit/>
          </a:bodyPr>
          <a:lstStyle/>
          <a:p>
            <a:pPr indent="0" lvl="0" marL="0" marR="0" rtl="0" algn="l">
              <a:lnSpc>
                <a:spcPct val="90000"/>
              </a:lnSpc>
              <a:spcBef>
                <a:spcPts val="0"/>
              </a:spcBef>
              <a:spcAft>
                <a:spcPts val="0"/>
              </a:spcAft>
              <a:buClr>
                <a:schemeClr val="dk1"/>
              </a:buClr>
              <a:buSzPts val="3100"/>
              <a:buFont typeface="Arial"/>
              <a:buNone/>
            </a:pPr>
            <a:r>
              <a:rPr b="0" i="0" lang="en-US" sz="3100" u="none" cap="none" strike="noStrike">
                <a:solidFill>
                  <a:schemeClr val="dk1"/>
                </a:solidFill>
                <a:latin typeface="Lucida Sans"/>
                <a:ea typeface="Lucida Sans"/>
                <a:cs typeface="Lucida Sans"/>
                <a:sym typeface="Lucida Sans"/>
              </a:rPr>
              <a:t>What challenges and opportunities can you anticipate in designing integrated learning experiences where each of the content areas is authentically connected while </a:t>
            </a:r>
            <a:r>
              <a:rPr b="0" i="1" lang="en-US" sz="3100" u="none" cap="none" strike="noStrike">
                <a:solidFill>
                  <a:schemeClr val="dk1"/>
                </a:solidFill>
                <a:latin typeface="Lucida Sans"/>
                <a:ea typeface="Lucida Sans"/>
                <a:cs typeface="Lucida Sans"/>
                <a:sym typeface="Lucida Sans"/>
              </a:rPr>
              <a:t>addressing</a:t>
            </a:r>
            <a:r>
              <a:rPr b="0" i="0" lang="en-US" sz="3100" u="none" cap="none" strike="noStrike">
                <a:solidFill>
                  <a:schemeClr val="dk1"/>
                </a:solidFill>
                <a:latin typeface="Lucida Sans"/>
                <a:ea typeface="Lucida Sans"/>
                <a:cs typeface="Lucida Sans"/>
                <a:sym typeface="Lucida Sans"/>
              </a:rPr>
              <a:t>, </a:t>
            </a:r>
            <a:r>
              <a:rPr b="0" i="1" lang="en-US" sz="3100" u="none" cap="none" strike="noStrike">
                <a:solidFill>
                  <a:schemeClr val="dk1"/>
                </a:solidFill>
                <a:latin typeface="Lucida Sans"/>
                <a:ea typeface="Lucida Sans"/>
                <a:cs typeface="Lucida Sans"/>
                <a:sym typeface="Lucida Sans"/>
              </a:rPr>
              <a:t>assessing</a:t>
            </a:r>
            <a:r>
              <a:rPr b="0" i="0" lang="en-US" sz="3100" u="none" cap="none" strike="noStrike">
                <a:solidFill>
                  <a:schemeClr val="dk1"/>
                </a:solidFill>
                <a:latin typeface="Lucida Sans"/>
                <a:ea typeface="Lucida Sans"/>
                <a:cs typeface="Lucida Sans"/>
                <a:sym typeface="Lucida Sans"/>
              </a:rPr>
              <a:t>, and </a:t>
            </a:r>
            <a:r>
              <a:rPr b="0" i="1" lang="en-US" sz="3100" u="none" cap="none" strike="noStrike">
                <a:solidFill>
                  <a:schemeClr val="dk1"/>
                </a:solidFill>
                <a:latin typeface="Lucida Sans"/>
                <a:ea typeface="Lucida Sans"/>
                <a:cs typeface="Lucida Sans"/>
                <a:sym typeface="Lucida Sans"/>
              </a:rPr>
              <a:t>forwarding learning objectives</a:t>
            </a:r>
            <a:r>
              <a:rPr b="0" i="0" lang="en-US" sz="3100" u="none" cap="none" strike="noStrike">
                <a:solidFill>
                  <a:schemeClr val="dk1"/>
                </a:solidFill>
                <a:latin typeface="Lucida Sans"/>
                <a:ea typeface="Lucida Sans"/>
                <a:cs typeface="Lucida Sans"/>
                <a:sym typeface="Lucida Sans"/>
              </a:rPr>
              <a:t> </a:t>
            </a:r>
            <a:r>
              <a:rPr b="1" i="0" lang="en-US" sz="3100" u="none" cap="none" strike="noStrike">
                <a:solidFill>
                  <a:schemeClr val="dk1"/>
                </a:solidFill>
                <a:latin typeface="Lucida Sans"/>
                <a:ea typeface="Lucida Sans"/>
                <a:cs typeface="Lucida Sans"/>
                <a:sym typeface="Lucida Sans"/>
              </a:rPr>
              <a:t>equally</a:t>
            </a:r>
            <a:r>
              <a:rPr b="0" i="0" lang="en-US" sz="3100" u="none" cap="none" strike="noStrike">
                <a:solidFill>
                  <a:schemeClr val="dk1"/>
                </a:solidFill>
                <a:latin typeface="Lucida Sans"/>
                <a:ea typeface="Lucida Sans"/>
                <a:cs typeface="Lucida Sans"/>
                <a:sym typeface="Lucida Sans"/>
              </a:rPr>
              <a:t> in all subjects?</a:t>
            </a:r>
            <a:r>
              <a:rPr b="0" i="0" lang="en-US" sz="3100" u="none" cap="none" strike="noStrike">
                <a:solidFill>
                  <a:schemeClr val="dk1"/>
                </a:solidFill>
                <a:latin typeface="Calibri"/>
                <a:ea typeface="Calibri"/>
                <a:cs typeface="Calibri"/>
                <a:sym typeface="Calibri"/>
              </a:rPr>
              <a:t> </a:t>
            </a:r>
            <a:endParaRPr b="0" i="0" sz="31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9"/>
          <p:cNvSpPr txBox="1"/>
          <p:nvPr>
            <p:ph idx="3" type="body"/>
          </p:nvPr>
        </p:nvSpPr>
        <p:spPr>
          <a:xfrm>
            <a:off x="975655" y="1149343"/>
            <a:ext cx="7572601" cy="3685272"/>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2400"/>
              <a:buFont typeface="Noto Sans Symbols"/>
              <a:buChar char="▪"/>
            </a:pPr>
            <a:r>
              <a:rPr lang="en-US" sz="2400"/>
              <a:t>Thoughtful selection of the corresponding standards in each content area</a:t>
            </a:r>
            <a:endParaRPr/>
          </a:p>
          <a:p>
            <a:pPr indent="-257175" lvl="0" marL="257175" rtl="0" algn="l">
              <a:lnSpc>
                <a:spcPct val="90000"/>
              </a:lnSpc>
              <a:spcBef>
                <a:spcPts val="750"/>
              </a:spcBef>
              <a:spcAft>
                <a:spcPts val="0"/>
              </a:spcAft>
              <a:buClr>
                <a:srgbClr val="FF0000"/>
              </a:buClr>
              <a:buSzPts val="2400"/>
              <a:buFont typeface="Noto Sans Symbols"/>
              <a:buChar char="▪"/>
            </a:pPr>
            <a:r>
              <a:rPr lang="en-US" sz="2400"/>
              <a:t>Clearly identified learning goals for each content area</a:t>
            </a:r>
            <a:endParaRPr/>
          </a:p>
          <a:p>
            <a:pPr indent="-171450" lvl="1" marL="514350" rtl="0" algn="l">
              <a:lnSpc>
                <a:spcPct val="90000"/>
              </a:lnSpc>
              <a:spcBef>
                <a:spcPts val="375"/>
              </a:spcBef>
              <a:spcAft>
                <a:spcPts val="0"/>
              </a:spcAft>
              <a:buClr>
                <a:schemeClr val="dk1"/>
              </a:buClr>
              <a:buSzPts val="2400"/>
              <a:buChar char="•"/>
            </a:pPr>
            <a:r>
              <a:rPr lang="en-US" sz="2400"/>
              <a:t>All lessons within the unit of study will not necessarily include each content area being integrated.</a:t>
            </a:r>
            <a:endParaRPr/>
          </a:p>
          <a:p>
            <a:pPr indent="-257175" lvl="0" marL="257175" rtl="0" algn="l">
              <a:lnSpc>
                <a:spcPct val="90000"/>
              </a:lnSpc>
              <a:spcBef>
                <a:spcPts val="750"/>
              </a:spcBef>
              <a:spcAft>
                <a:spcPts val="0"/>
              </a:spcAft>
              <a:buClr>
                <a:srgbClr val="FF0000"/>
              </a:buClr>
              <a:buSzPts val="2400"/>
              <a:buFont typeface="Noto Sans Symbols"/>
              <a:buChar char="▪"/>
            </a:pPr>
            <a:r>
              <a:rPr lang="en-US" sz="2400"/>
              <a:t>Assessment opportunities identified for each learning goal</a:t>
            </a:r>
            <a:endParaRPr/>
          </a:p>
          <a:p>
            <a:pPr indent="-257175" lvl="0" marL="257175" rtl="0" algn="l">
              <a:lnSpc>
                <a:spcPct val="90000"/>
              </a:lnSpc>
              <a:spcBef>
                <a:spcPts val="750"/>
              </a:spcBef>
              <a:spcAft>
                <a:spcPts val="0"/>
              </a:spcAft>
              <a:buClr>
                <a:srgbClr val="FF0000"/>
              </a:buClr>
              <a:buSzPts val="2400"/>
              <a:buFont typeface="Noto Sans Symbols"/>
              <a:buChar char="▪"/>
            </a:pPr>
            <a:r>
              <a:rPr lang="en-US" sz="2400"/>
              <a:t>Choice of effective integration approach</a:t>
            </a:r>
            <a:endParaRPr/>
          </a:p>
          <a:p>
            <a:pPr indent="-171450" lvl="1" marL="514350" rtl="0" algn="l">
              <a:lnSpc>
                <a:spcPct val="90000"/>
              </a:lnSpc>
              <a:spcBef>
                <a:spcPts val="375"/>
              </a:spcBef>
              <a:spcAft>
                <a:spcPts val="0"/>
              </a:spcAft>
              <a:buClr>
                <a:schemeClr val="dk1"/>
              </a:buClr>
              <a:buSzPts val="2400"/>
              <a:buChar char="•"/>
            </a:pPr>
            <a:r>
              <a:rPr lang="en-US" sz="2400"/>
              <a:t>Multidisciplinary, Interdisciplinary, or Transdisciplinary</a:t>
            </a:r>
            <a:endParaRPr/>
          </a:p>
          <a:p>
            <a:pPr indent="0" lvl="1" marL="342900" rtl="0" algn="l">
              <a:lnSpc>
                <a:spcPct val="90000"/>
              </a:lnSpc>
              <a:spcBef>
                <a:spcPts val="375"/>
              </a:spcBef>
              <a:spcAft>
                <a:spcPts val="0"/>
              </a:spcAft>
              <a:buClr>
                <a:schemeClr val="dk1"/>
              </a:buClr>
              <a:buSzPts val="1800"/>
              <a:buNone/>
            </a:pPr>
            <a:r>
              <a:t/>
            </a:r>
            <a:endParaRPr/>
          </a:p>
        </p:txBody>
      </p:sp>
      <p:sp>
        <p:nvSpPr>
          <p:cNvPr id="152" name="Google Shape;152;p19"/>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lang="en-US"/>
              <a:t>Instructional Design</a:t>
            </a:r>
            <a:endParaRPr/>
          </a:p>
        </p:txBody>
      </p:sp>
      <p:pic>
        <p:nvPicPr>
          <p:cNvPr id="153" name="Google Shape;153;p19"/>
          <p:cNvPicPr preferRelativeResize="0"/>
          <p:nvPr/>
        </p:nvPicPr>
        <p:blipFill rotWithShape="1">
          <a:blip r:embed="rId3">
            <a:alphaModFix/>
          </a:blip>
          <a:srcRect b="0" l="0" r="0" t="0"/>
          <a:stretch/>
        </p:blipFill>
        <p:spPr>
          <a:xfrm>
            <a:off x="7549341" y="192927"/>
            <a:ext cx="742605" cy="659127"/>
          </a:xfrm>
          <a:prstGeom prst="rect">
            <a:avLst/>
          </a:prstGeom>
          <a:noFill/>
          <a:ln>
            <a:noFill/>
          </a:ln>
        </p:spPr>
      </p:pic>
      <p:pic>
        <p:nvPicPr>
          <p:cNvPr id="154" name="Google Shape;154;p19"/>
          <p:cNvPicPr preferRelativeResize="0"/>
          <p:nvPr/>
        </p:nvPicPr>
        <p:blipFill rotWithShape="1">
          <a:blip r:embed="rId4">
            <a:alphaModFix/>
          </a:blip>
          <a:srcRect b="0" l="0" r="0" t="0"/>
          <a:stretch/>
        </p:blipFill>
        <p:spPr>
          <a:xfrm>
            <a:off x="261280" y="1044631"/>
            <a:ext cx="714375" cy="714375"/>
          </a:xfrm>
          <a:prstGeom prst="rect">
            <a:avLst/>
          </a:prstGeom>
          <a:noFill/>
          <a:ln>
            <a:noFill/>
          </a:ln>
        </p:spPr>
      </p:pic>
      <p:pic>
        <p:nvPicPr>
          <p:cNvPr id="155" name="Google Shape;155;p19"/>
          <p:cNvPicPr preferRelativeResize="0"/>
          <p:nvPr/>
        </p:nvPicPr>
        <p:blipFill rotWithShape="1">
          <a:blip r:embed="rId5">
            <a:alphaModFix/>
          </a:blip>
          <a:srcRect b="0" l="0" r="0" t="0"/>
          <a:stretch/>
        </p:blipFill>
        <p:spPr>
          <a:xfrm>
            <a:off x="36472" y="1648170"/>
            <a:ext cx="1204251" cy="1204251"/>
          </a:xfrm>
          <a:prstGeom prst="rect">
            <a:avLst/>
          </a:prstGeom>
          <a:noFill/>
          <a:ln>
            <a:noFill/>
          </a:ln>
        </p:spPr>
      </p:pic>
      <p:pic>
        <p:nvPicPr>
          <p:cNvPr id="156" name="Google Shape;156;p19"/>
          <p:cNvPicPr preferRelativeResize="0"/>
          <p:nvPr/>
        </p:nvPicPr>
        <p:blipFill rotWithShape="1">
          <a:blip r:embed="rId6">
            <a:alphaModFix/>
          </a:blip>
          <a:srcRect b="0" l="0" r="0" t="0"/>
          <a:stretch/>
        </p:blipFill>
        <p:spPr>
          <a:xfrm>
            <a:off x="302840" y="2815668"/>
            <a:ext cx="714375" cy="714357"/>
          </a:xfrm>
          <a:prstGeom prst="rect">
            <a:avLst/>
          </a:prstGeom>
          <a:noFill/>
          <a:ln>
            <a:noFill/>
          </a:ln>
        </p:spPr>
      </p:pic>
      <p:pic>
        <p:nvPicPr>
          <p:cNvPr id="157" name="Google Shape;157;p19"/>
          <p:cNvPicPr preferRelativeResize="0"/>
          <p:nvPr/>
        </p:nvPicPr>
        <p:blipFill rotWithShape="1">
          <a:blip r:embed="rId7">
            <a:alphaModFix/>
          </a:blip>
          <a:srcRect b="0" l="0" r="0" t="0"/>
          <a:stretch/>
        </p:blipFill>
        <p:spPr>
          <a:xfrm>
            <a:off x="214041" y="3754698"/>
            <a:ext cx="891975" cy="891996"/>
          </a:xfrm>
          <a:prstGeom prst="rect">
            <a:avLst/>
          </a:prstGeom>
          <a:noFill/>
          <a:ln>
            <a:noFill/>
          </a:ln>
        </p:spPr>
      </p:pic>
      <p:sp>
        <p:nvSpPr>
          <p:cNvPr id="158" name="Google Shape;158;p19"/>
          <p:cNvSpPr txBox="1"/>
          <p:nvPr/>
        </p:nvSpPr>
        <p:spPr>
          <a:xfrm>
            <a:off x="5434682" y="4762327"/>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0"/>
          <p:cNvSpPr txBox="1"/>
          <p:nvPr>
            <p:ph idx="3" type="body"/>
          </p:nvPr>
        </p:nvSpPr>
        <p:spPr>
          <a:xfrm>
            <a:off x="975655" y="1149343"/>
            <a:ext cx="7572601" cy="36852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sz="2800">
                <a:latin typeface="Lucida Sans"/>
                <a:ea typeface="Lucida Sans"/>
                <a:cs typeface="Lucida Sans"/>
                <a:sym typeface="Lucida Sans"/>
              </a:rPr>
              <a:t>Sequential, standards-based arts learning and instruction designed with the CA Arts Standards</a:t>
            </a:r>
            <a:endParaRPr/>
          </a:p>
          <a:p>
            <a:pPr indent="-257175" lvl="0" marL="257175" rtl="0" algn="l">
              <a:lnSpc>
                <a:spcPct val="90000"/>
              </a:lnSpc>
              <a:spcBef>
                <a:spcPts val="750"/>
              </a:spcBef>
              <a:spcAft>
                <a:spcPts val="0"/>
              </a:spcAft>
              <a:buClr>
                <a:srgbClr val="FF0000"/>
              </a:buClr>
              <a:buSzPts val="2800"/>
              <a:buFont typeface="Noto Sans Symbols"/>
              <a:buChar char="▪"/>
            </a:pPr>
            <a:r>
              <a:rPr lang="en-US" sz="2800" u="sng">
                <a:solidFill>
                  <a:schemeClr val="dk1"/>
                </a:solidFill>
                <a:latin typeface="Lucida Sans"/>
                <a:ea typeface="Lucida Sans"/>
                <a:cs typeface="Lucida Sans"/>
                <a:sym typeface="Lucida Sans"/>
                <a:hlinkClick r:id="rId3">
                  <a:extLst>
                    <a:ext uri="{A12FA001-AC4F-418D-AE19-62706E023703}">
                      <ahyp:hlinkClr val="tx"/>
                    </a:ext>
                  </a:extLst>
                </a:hlinkClick>
              </a:rPr>
              <a:t>https://www.cde.ca.gov/be/st/ss/vapacontentstds.asp</a:t>
            </a:r>
            <a:endParaRPr sz="2800" u="sng">
              <a:solidFill>
                <a:schemeClr val="dk1"/>
              </a:solidFill>
              <a:latin typeface="Lucida Sans"/>
              <a:ea typeface="Lucida Sans"/>
              <a:cs typeface="Lucida Sans"/>
              <a:sym typeface="Lucida Sans"/>
            </a:endParaRPr>
          </a:p>
          <a:p>
            <a:pPr indent="0" lvl="0" marL="0" rtl="0" algn="l">
              <a:lnSpc>
                <a:spcPct val="90000"/>
              </a:lnSpc>
              <a:spcBef>
                <a:spcPts val="750"/>
              </a:spcBef>
              <a:spcAft>
                <a:spcPts val="0"/>
              </a:spcAft>
              <a:buSzPts val="2800"/>
              <a:buNone/>
            </a:pPr>
            <a:r>
              <a:rPr lang="en-US" sz="2800">
                <a:solidFill>
                  <a:schemeClr val="dk1"/>
                </a:solidFill>
                <a:latin typeface="Lucida Sans"/>
                <a:ea typeface="Lucida Sans"/>
                <a:cs typeface="Lucida Sans"/>
                <a:sym typeface="Lucida Sans"/>
              </a:rPr>
              <a:t>Content standards for each additional content area</a:t>
            </a:r>
            <a:endParaRPr/>
          </a:p>
          <a:p>
            <a:pPr indent="-257175" lvl="0" marL="257175" rtl="0" algn="l">
              <a:lnSpc>
                <a:spcPct val="90000"/>
              </a:lnSpc>
              <a:spcBef>
                <a:spcPts val="750"/>
              </a:spcBef>
              <a:spcAft>
                <a:spcPts val="0"/>
              </a:spcAft>
              <a:buClr>
                <a:srgbClr val="FF0000"/>
              </a:buClr>
              <a:buSzPts val="2800"/>
              <a:buFont typeface="Noto Sans Symbols"/>
              <a:buChar char="▪"/>
            </a:pPr>
            <a:r>
              <a:rPr lang="en-US" sz="2800" u="sng">
                <a:solidFill>
                  <a:schemeClr val="dk1"/>
                </a:solidFill>
                <a:latin typeface="Lucida Sans"/>
                <a:ea typeface="Lucida Sans"/>
                <a:cs typeface="Lucida Sans"/>
                <a:sym typeface="Lucida Sans"/>
                <a:hlinkClick r:id="rId4">
                  <a:extLst>
                    <a:ext uri="{A12FA001-AC4F-418D-AE19-62706E023703}">
                      <ahyp:hlinkClr val="tx"/>
                    </a:ext>
                  </a:extLst>
                </a:hlinkClick>
              </a:rPr>
              <a:t>https://www.cde.ca.gov/be/st/ss/</a:t>
            </a:r>
            <a:r>
              <a:rPr lang="en-US" sz="2800">
                <a:solidFill>
                  <a:schemeClr val="dk1"/>
                </a:solidFill>
                <a:latin typeface="Lucida Sans"/>
                <a:ea typeface="Lucida Sans"/>
                <a:cs typeface="Lucida Sans"/>
                <a:sym typeface="Lucida Sans"/>
              </a:rPr>
              <a:t> </a:t>
            </a:r>
            <a:endParaRPr/>
          </a:p>
          <a:p>
            <a:pPr indent="-104775" lvl="0" marL="257175" rtl="0" algn="l">
              <a:lnSpc>
                <a:spcPct val="90000"/>
              </a:lnSpc>
              <a:spcBef>
                <a:spcPts val="750"/>
              </a:spcBef>
              <a:spcAft>
                <a:spcPts val="0"/>
              </a:spcAft>
              <a:buClr>
                <a:srgbClr val="FF0000"/>
              </a:buClr>
              <a:buSzPts val="2400"/>
              <a:buFont typeface="Noto Sans Symbols"/>
              <a:buNone/>
            </a:pPr>
            <a:r>
              <a:t/>
            </a:r>
            <a:endParaRPr sz="2400"/>
          </a:p>
          <a:p>
            <a:pPr indent="0" lvl="1" marL="342900" rtl="0" algn="l">
              <a:lnSpc>
                <a:spcPct val="90000"/>
              </a:lnSpc>
              <a:spcBef>
                <a:spcPts val="375"/>
              </a:spcBef>
              <a:spcAft>
                <a:spcPts val="0"/>
              </a:spcAft>
              <a:buClr>
                <a:schemeClr val="dk1"/>
              </a:buClr>
              <a:buSzPts val="1800"/>
              <a:buNone/>
            </a:pPr>
            <a:r>
              <a:t/>
            </a:r>
            <a:endParaRPr/>
          </a:p>
        </p:txBody>
      </p:sp>
      <p:sp>
        <p:nvSpPr>
          <p:cNvPr id="164" name="Google Shape;164;p2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92D050"/>
              </a:buClr>
              <a:buSzPts val="3000"/>
              <a:buFont typeface="Calibri"/>
              <a:buNone/>
            </a:pPr>
            <a:r>
              <a:rPr lang="en-US">
                <a:solidFill>
                  <a:srgbClr val="92D050"/>
                </a:solidFill>
              </a:rPr>
              <a:t>Instructional Design Standards</a:t>
            </a:r>
            <a:endParaRPr/>
          </a:p>
        </p:txBody>
      </p:sp>
      <p:pic>
        <p:nvPicPr>
          <p:cNvPr id="165" name="Google Shape;165;p20"/>
          <p:cNvPicPr preferRelativeResize="0"/>
          <p:nvPr/>
        </p:nvPicPr>
        <p:blipFill rotWithShape="1">
          <a:blip r:embed="rId5">
            <a:alphaModFix/>
          </a:blip>
          <a:srcRect b="0" l="0" r="0" t="0"/>
          <a:stretch/>
        </p:blipFill>
        <p:spPr>
          <a:xfrm>
            <a:off x="7701660" y="185502"/>
            <a:ext cx="714375" cy="714375"/>
          </a:xfrm>
          <a:prstGeom prst="rect">
            <a:avLst/>
          </a:prstGeom>
          <a:noFill/>
          <a:ln>
            <a:noFill/>
          </a:ln>
        </p:spPr>
      </p:pic>
      <p:sp>
        <p:nvSpPr>
          <p:cNvPr id="166" name="Google Shape;166;p20"/>
          <p:cNvSpPr txBox="1"/>
          <p:nvPr/>
        </p:nvSpPr>
        <p:spPr>
          <a:xfrm>
            <a:off x="5434682" y="4762327"/>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627</a:t>
            </a:r>
            <a:endParaRPr b="0" i="0" sz="1400" u="none" cap="none" strike="noStrike">
              <a:solidFill>
                <a:srgbClr val="000000"/>
              </a:solidFill>
              <a:latin typeface="Arial"/>
              <a:ea typeface="Arial"/>
              <a:cs typeface="Arial"/>
              <a:sym typeface="Arial"/>
            </a:endParaRPr>
          </a:p>
        </p:txBody>
      </p:sp>
      <p:pic>
        <p:nvPicPr>
          <p:cNvPr id="167" name="Google Shape;167;p20"/>
          <p:cNvPicPr preferRelativeResize="0"/>
          <p:nvPr/>
        </p:nvPicPr>
        <p:blipFill rotWithShape="1">
          <a:blip r:embed="rId6">
            <a:alphaModFix amt="25000"/>
          </a:blip>
          <a:srcRect b="0" l="0" r="0" t="0"/>
          <a:stretch/>
        </p:blipFill>
        <p:spPr>
          <a:xfrm>
            <a:off x="2500405" y="837780"/>
            <a:ext cx="4143189" cy="42361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3"/>
          <p:cNvSpPr txBox="1"/>
          <p:nvPr>
            <p:ph type="ctrTitle"/>
          </p:nvPr>
        </p:nvSpPr>
        <p:spPr>
          <a:xfrm>
            <a:off x="311700" y="1139781"/>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90000"/>
              </a:lnSpc>
              <a:spcBef>
                <a:spcPts val="0"/>
              </a:spcBef>
              <a:spcAft>
                <a:spcPts val="0"/>
              </a:spcAft>
              <a:buClr>
                <a:schemeClr val="dk1"/>
              </a:buClr>
              <a:buSzPts val="5200"/>
              <a:buFont typeface="Lucida Sans"/>
              <a:buNone/>
            </a:pPr>
            <a:r>
              <a:rPr lang="en-US" sz="3600">
                <a:latin typeface="Lucida Sans"/>
                <a:ea typeface="Lucida Sans"/>
                <a:cs typeface="Lucida Sans"/>
                <a:sym typeface="Lucida Sans"/>
              </a:rPr>
              <a:t>California Arts Education Framework Chapter 8 Transcending Disciplinary Boundaries - Arts Integration</a:t>
            </a:r>
            <a:endParaRPr sz="3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1">
            <a:hlinkClick r:id="rId3"/>
          </p:cNvPr>
          <p:cNvPicPr preferRelativeResize="0"/>
          <p:nvPr/>
        </p:nvPicPr>
        <p:blipFill rotWithShape="1">
          <a:blip r:embed="rId4">
            <a:alphaModFix/>
          </a:blip>
          <a:srcRect b="0" l="0" r="0" t="0"/>
          <a:stretch/>
        </p:blipFill>
        <p:spPr>
          <a:xfrm>
            <a:off x="2526815" y="1026082"/>
            <a:ext cx="4516792" cy="4012717"/>
          </a:xfrm>
          <a:prstGeom prst="rect">
            <a:avLst/>
          </a:prstGeom>
          <a:noFill/>
          <a:ln>
            <a:noFill/>
          </a:ln>
        </p:spPr>
      </p:pic>
      <p:pic>
        <p:nvPicPr>
          <p:cNvPr id="173" name="Google Shape;173;p21"/>
          <p:cNvPicPr preferRelativeResize="0"/>
          <p:nvPr/>
        </p:nvPicPr>
        <p:blipFill rotWithShape="1">
          <a:blip r:embed="rId5">
            <a:alphaModFix/>
          </a:blip>
          <a:srcRect b="0" l="0" r="0" t="0"/>
          <a:stretch/>
        </p:blipFill>
        <p:spPr>
          <a:xfrm>
            <a:off x="7701660" y="185502"/>
            <a:ext cx="714375" cy="7143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22"/>
          <p:cNvPicPr preferRelativeResize="0"/>
          <p:nvPr/>
        </p:nvPicPr>
        <p:blipFill rotWithShape="1">
          <a:blip r:embed="rId3">
            <a:alphaModFix/>
          </a:blip>
          <a:srcRect b="0" l="0" r="0" t="0"/>
          <a:stretch/>
        </p:blipFill>
        <p:spPr>
          <a:xfrm>
            <a:off x="7921897" y="193015"/>
            <a:ext cx="714375" cy="714375"/>
          </a:xfrm>
          <a:prstGeom prst="rect">
            <a:avLst/>
          </a:prstGeom>
          <a:noFill/>
          <a:ln>
            <a:noFill/>
          </a:ln>
        </p:spPr>
      </p:pic>
      <p:grpSp>
        <p:nvGrpSpPr>
          <p:cNvPr id="179" name="Google Shape;179;p22"/>
          <p:cNvGrpSpPr/>
          <p:nvPr/>
        </p:nvGrpSpPr>
        <p:grpSpPr>
          <a:xfrm>
            <a:off x="1224660" y="1023260"/>
            <a:ext cx="6694679" cy="4050964"/>
            <a:chOff x="0" y="387843"/>
            <a:chExt cx="7924800" cy="4787157"/>
          </a:xfrm>
        </p:grpSpPr>
        <p:sp>
          <p:nvSpPr>
            <p:cNvPr id="180" name="Google Shape;180;p22"/>
            <p:cNvSpPr/>
            <p:nvPr/>
          </p:nvSpPr>
          <p:spPr>
            <a:xfrm>
              <a:off x="0" y="422280"/>
              <a:ext cx="7924800" cy="579600"/>
            </a:xfrm>
            <a:prstGeom prst="rect">
              <a:avLst/>
            </a:prstGeom>
            <a:solidFill>
              <a:srgbClr val="CBCED6">
                <a:alpha val="89411"/>
              </a:srgbClr>
            </a:solidFill>
            <a:ln cap="flat" cmpd="sng" w="12700">
              <a:solidFill>
                <a:srgbClr val="1D497D"/>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2"/>
            <p:cNvSpPr/>
            <p:nvPr/>
          </p:nvSpPr>
          <p:spPr>
            <a:xfrm>
              <a:off x="91440" y="387843"/>
              <a:ext cx="5547300" cy="678900"/>
            </a:xfrm>
            <a:prstGeom prst="roundRect">
              <a:avLst>
                <a:gd fmla="val 16667" name="adj"/>
              </a:avLst>
            </a:prstGeom>
            <a:solidFill>
              <a:srgbClr val="FFFFFF"/>
            </a:solidFill>
            <a:ln cap="flat" cmpd="sng" w="12700">
              <a:solidFill>
                <a:srgbClr val="1C417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2"/>
            <p:cNvSpPr txBox="1"/>
            <p:nvPr/>
          </p:nvSpPr>
          <p:spPr>
            <a:xfrm>
              <a:off x="124584" y="420987"/>
              <a:ext cx="5481000" cy="612600"/>
            </a:xfrm>
            <a:prstGeom prst="rect">
              <a:avLst/>
            </a:prstGeom>
            <a:noFill/>
            <a:ln>
              <a:noFill/>
            </a:ln>
          </p:spPr>
          <p:txBody>
            <a:bodyPr anchorCtr="0" anchor="ctr" bIns="0" lIns="209675" spcFirstLastPara="1" rIns="209675" wrap="square" tIns="0">
              <a:noAutofit/>
            </a:bodyPr>
            <a:lstStyle/>
            <a:p>
              <a:pPr indent="0" lvl="0" marL="0" marR="0" rtl="0" algn="ctr">
                <a:lnSpc>
                  <a:spcPct val="90000"/>
                </a:lnSpc>
                <a:spcBef>
                  <a:spcPts val="0"/>
                </a:spcBef>
                <a:spcAft>
                  <a:spcPts val="0"/>
                </a:spcAft>
                <a:buClr>
                  <a:srgbClr val="500000"/>
                </a:buClr>
                <a:buSzPts val="2400"/>
                <a:buFont typeface="Arial"/>
                <a:buNone/>
              </a:pPr>
              <a:r>
                <a:rPr b="1" i="0" lang="en-US" sz="2400" u="none" cap="none" strike="noStrike">
                  <a:solidFill>
                    <a:srgbClr val="000090"/>
                  </a:solidFill>
                  <a:latin typeface="Lucida Sans"/>
                  <a:ea typeface="Lucida Sans"/>
                  <a:cs typeface="Lucida Sans"/>
                  <a:sym typeface="Lucida Sans"/>
                </a:rPr>
                <a:t>Artistic Process</a:t>
              </a:r>
              <a:endParaRPr b="1" i="0" sz="1400" u="none" cap="none" strike="noStrike">
                <a:solidFill>
                  <a:srgbClr val="000090"/>
                </a:solidFill>
                <a:latin typeface="Lucida Sans"/>
                <a:ea typeface="Lucida Sans"/>
                <a:cs typeface="Lucida Sans"/>
                <a:sym typeface="Lucida Sans"/>
              </a:endParaRPr>
            </a:p>
          </p:txBody>
        </p:sp>
        <p:sp>
          <p:nvSpPr>
            <p:cNvPr id="183" name="Google Shape;183;p22"/>
            <p:cNvSpPr/>
            <p:nvPr/>
          </p:nvSpPr>
          <p:spPr>
            <a:xfrm>
              <a:off x="0" y="1465560"/>
              <a:ext cx="7924800" cy="579600"/>
            </a:xfrm>
            <a:prstGeom prst="rect">
              <a:avLst/>
            </a:prstGeom>
            <a:solidFill>
              <a:srgbClr val="CBCED6">
                <a:alpha val="89411"/>
              </a:srgbClr>
            </a:solidFill>
            <a:ln cap="flat" cmpd="sng" w="12700">
              <a:solidFill>
                <a:srgbClr val="1D497D"/>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2"/>
            <p:cNvSpPr/>
            <p:nvPr/>
          </p:nvSpPr>
          <p:spPr>
            <a:xfrm>
              <a:off x="624842" y="1447798"/>
              <a:ext cx="5547300" cy="678900"/>
            </a:xfrm>
            <a:prstGeom prst="roundRect">
              <a:avLst>
                <a:gd fmla="val 16667" name="adj"/>
              </a:avLst>
            </a:prstGeom>
            <a:solidFill>
              <a:srgbClr val="FFFFFF"/>
            </a:solidFill>
            <a:ln cap="flat" cmpd="sng" w="12700">
              <a:solidFill>
                <a:srgbClr val="1C417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2"/>
            <p:cNvSpPr txBox="1"/>
            <p:nvPr/>
          </p:nvSpPr>
          <p:spPr>
            <a:xfrm>
              <a:off x="657986" y="1480942"/>
              <a:ext cx="5481000" cy="612600"/>
            </a:xfrm>
            <a:prstGeom prst="rect">
              <a:avLst/>
            </a:prstGeom>
            <a:noFill/>
            <a:ln>
              <a:noFill/>
            </a:ln>
          </p:spPr>
          <p:txBody>
            <a:bodyPr anchorCtr="0" anchor="ctr" bIns="0" lIns="209675" spcFirstLastPara="1" rIns="209675" wrap="square" tIns="0">
              <a:noAutofit/>
            </a:bodyPr>
            <a:lstStyle/>
            <a:p>
              <a:pPr indent="0" lvl="0" marL="0" marR="0" rtl="0" algn="ctr">
                <a:lnSpc>
                  <a:spcPct val="90000"/>
                </a:lnSpc>
                <a:spcBef>
                  <a:spcPts val="0"/>
                </a:spcBef>
                <a:spcAft>
                  <a:spcPts val="0"/>
                </a:spcAft>
                <a:buClr>
                  <a:srgbClr val="500000"/>
                </a:buClr>
                <a:buSzPts val="2400"/>
                <a:buFont typeface="Arial"/>
                <a:buNone/>
              </a:pPr>
              <a:r>
                <a:rPr b="1" i="0" lang="en-US" sz="2400" u="none" cap="none" strike="noStrike">
                  <a:solidFill>
                    <a:srgbClr val="000090"/>
                  </a:solidFill>
                  <a:latin typeface="Lucida Sans"/>
                  <a:ea typeface="Lucida Sans"/>
                  <a:cs typeface="Lucida Sans"/>
                  <a:sym typeface="Lucida Sans"/>
                </a:rPr>
                <a:t>Anchor Standards</a:t>
              </a:r>
              <a:endParaRPr b="1" i="0" sz="1400" u="none" cap="none" strike="noStrike">
                <a:solidFill>
                  <a:srgbClr val="000090"/>
                </a:solidFill>
                <a:latin typeface="Lucida Sans"/>
                <a:ea typeface="Lucida Sans"/>
                <a:cs typeface="Lucida Sans"/>
                <a:sym typeface="Lucida Sans"/>
              </a:endParaRPr>
            </a:p>
          </p:txBody>
        </p:sp>
        <p:sp>
          <p:nvSpPr>
            <p:cNvPr id="186" name="Google Shape;186;p22"/>
            <p:cNvSpPr/>
            <p:nvPr/>
          </p:nvSpPr>
          <p:spPr>
            <a:xfrm>
              <a:off x="0" y="2508840"/>
              <a:ext cx="7924800" cy="579600"/>
            </a:xfrm>
            <a:prstGeom prst="rect">
              <a:avLst/>
            </a:prstGeom>
            <a:solidFill>
              <a:srgbClr val="CBCED6">
                <a:alpha val="89411"/>
              </a:srgbClr>
            </a:solidFill>
            <a:ln cap="flat" cmpd="sng" w="12700">
              <a:solidFill>
                <a:srgbClr val="1D497D"/>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22"/>
            <p:cNvSpPr/>
            <p:nvPr/>
          </p:nvSpPr>
          <p:spPr>
            <a:xfrm>
              <a:off x="1005831" y="2466622"/>
              <a:ext cx="5547300" cy="678900"/>
            </a:xfrm>
            <a:prstGeom prst="roundRect">
              <a:avLst>
                <a:gd fmla="val 16667" name="adj"/>
              </a:avLst>
            </a:prstGeom>
            <a:solidFill>
              <a:srgbClr val="FFFFFF"/>
            </a:solidFill>
            <a:ln cap="flat" cmpd="sng" w="12700">
              <a:solidFill>
                <a:srgbClr val="1C417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2"/>
            <p:cNvSpPr txBox="1"/>
            <p:nvPr/>
          </p:nvSpPr>
          <p:spPr>
            <a:xfrm>
              <a:off x="1038975" y="2499766"/>
              <a:ext cx="5481000" cy="612600"/>
            </a:xfrm>
            <a:prstGeom prst="rect">
              <a:avLst/>
            </a:prstGeom>
            <a:noFill/>
            <a:ln>
              <a:noFill/>
            </a:ln>
          </p:spPr>
          <p:txBody>
            <a:bodyPr anchorCtr="0" anchor="ctr" bIns="0" lIns="209675" spcFirstLastPara="1" rIns="209675" wrap="square" tIns="0">
              <a:noAutofit/>
            </a:bodyPr>
            <a:lstStyle/>
            <a:p>
              <a:pPr indent="0" lvl="0" marL="0" marR="0" rtl="0" algn="ctr">
                <a:lnSpc>
                  <a:spcPct val="90000"/>
                </a:lnSpc>
                <a:spcBef>
                  <a:spcPts val="0"/>
                </a:spcBef>
                <a:spcAft>
                  <a:spcPts val="0"/>
                </a:spcAft>
                <a:buClr>
                  <a:srgbClr val="500000"/>
                </a:buClr>
                <a:buSzPts val="2400"/>
                <a:buFont typeface="Arial"/>
                <a:buNone/>
              </a:pPr>
              <a:r>
                <a:rPr b="1" i="0" lang="en-US" sz="2400" u="none" cap="none" strike="noStrike">
                  <a:solidFill>
                    <a:srgbClr val="000090"/>
                  </a:solidFill>
                  <a:latin typeface="Lucida Sans"/>
                  <a:ea typeface="Lucida Sans"/>
                  <a:cs typeface="Lucida Sans"/>
                  <a:sym typeface="Lucida Sans"/>
                </a:rPr>
                <a:t>Enduring Understandings and Essential Questions</a:t>
              </a:r>
              <a:endParaRPr b="1" i="0" sz="1400" u="none" cap="none" strike="noStrike">
                <a:solidFill>
                  <a:srgbClr val="000090"/>
                </a:solidFill>
                <a:latin typeface="Lucida Sans"/>
                <a:ea typeface="Lucida Sans"/>
                <a:cs typeface="Lucida Sans"/>
                <a:sym typeface="Lucida Sans"/>
              </a:endParaRPr>
            </a:p>
          </p:txBody>
        </p:sp>
        <p:sp>
          <p:nvSpPr>
            <p:cNvPr id="189" name="Google Shape;189;p22"/>
            <p:cNvSpPr/>
            <p:nvPr/>
          </p:nvSpPr>
          <p:spPr>
            <a:xfrm>
              <a:off x="0" y="3552120"/>
              <a:ext cx="7924800" cy="579600"/>
            </a:xfrm>
            <a:prstGeom prst="rect">
              <a:avLst/>
            </a:prstGeom>
            <a:solidFill>
              <a:srgbClr val="CBCED6">
                <a:alpha val="89411"/>
              </a:srgbClr>
            </a:solidFill>
            <a:ln cap="flat" cmpd="sng" w="12700">
              <a:solidFill>
                <a:srgbClr val="1D497D"/>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22"/>
            <p:cNvSpPr/>
            <p:nvPr/>
          </p:nvSpPr>
          <p:spPr>
            <a:xfrm>
              <a:off x="1524010" y="3512040"/>
              <a:ext cx="5547300" cy="678900"/>
            </a:xfrm>
            <a:prstGeom prst="roundRect">
              <a:avLst>
                <a:gd fmla="val 16667" name="adj"/>
              </a:avLst>
            </a:prstGeom>
            <a:solidFill>
              <a:srgbClr val="FFFFFF"/>
            </a:solidFill>
            <a:ln cap="flat" cmpd="sng" w="12700">
              <a:solidFill>
                <a:srgbClr val="1C417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22"/>
            <p:cNvSpPr txBox="1"/>
            <p:nvPr/>
          </p:nvSpPr>
          <p:spPr>
            <a:xfrm>
              <a:off x="1557149" y="3545176"/>
              <a:ext cx="5547300" cy="612600"/>
            </a:xfrm>
            <a:prstGeom prst="rect">
              <a:avLst/>
            </a:prstGeom>
            <a:noFill/>
            <a:ln>
              <a:noFill/>
            </a:ln>
          </p:spPr>
          <p:txBody>
            <a:bodyPr anchorCtr="0" anchor="ctr" bIns="0" lIns="209675" spcFirstLastPara="1" rIns="209675" wrap="square" tIns="0">
              <a:noAutofit/>
            </a:bodyPr>
            <a:lstStyle/>
            <a:p>
              <a:pPr indent="0" lvl="0" marL="0" marR="0" rtl="0" algn="ctr">
                <a:lnSpc>
                  <a:spcPct val="90000"/>
                </a:lnSpc>
                <a:spcBef>
                  <a:spcPts val="0"/>
                </a:spcBef>
                <a:spcAft>
                  <a:spcPts val="0"/>
                </a:spcAft>
                <a:buClr>
                  <a:srgbClr val="500000"/>
                </a:buClr>
                <a:buSzPts val="2400"/>
                <a:buFont typeface="Arial"/>
                <a:buNone/>
              </a:pPr>
              <a:r>
                <a:rPr b="1" i="0" lang="en-US" sz="2400" u="none" cap="none" strike="noStrike">
                  <a:solidFill>
                    <a:srgbClr val="000090"/>
                  </a:solidFill>
                  <a:latin typeface="Lucida Sans"/>
                  <a:ea typeface="Lucida Sans"/>
                  <a:cs typeface="Lucida Sans"/>
                  <a:sym typeface="Lucida Sans"/>
                </a:rPr>
                <a:t>Artistic Process Components</a:t>
              </a:r>
              <a:endParaRPr b="1" i="0" sz="1400" u="none" cap="none" strike="noStrike">
                <a:solidFill>
                  <a:srgbClr val="000090"/>
                </a:solidFill>
                <a:latin typeface="Lucida Sans"/>
                <a:ea typeface="Lucida Sans"/>
                <a:cs typeface="Lucida Sans"/>
                <a:sym typeface="Lucida Sans"/>
              </a:endParaRPr>
            </a:p>
          </p:txBody>
        </p:sp>
        <p:sp>
          <p:nvSpPr>
            <p:cNvPr id="192" name="Google Shape;192;p22"/>
            <p:cNvSpPr/>
            <p:nvPr/>
          </p:nvSpPr>
          <p:spPr>
            <a:xfrm>
              <a:off x="0" y="4595400"/>
              <a:ext cx="7924800" cy="579600"/>
            </a:xfrm>
            <a:prstGeom prst="rect">
              <a:avLst/>
            </a:prstGeom>
            <a:solidFill>
              <a:srgbClr val="CBCED6">
                <a:alpha val="89411"/>
              </a:srgbClr>
            </a:solidFill>
            <a:ln cap="flat" cmpd="sng" w="12700">
              <a:solidFill>
                <a:srgbClr val="1D497D"/>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22"/>
            <p:cNvSpPr/>
            <p:nvPr/>
          </p:nvSpPr>
          <p:spPr>
            <a:xfrm>
              <a:off x="2285995" y="4495803"/>
              <a:ext cx="5547300" cy="678900"/>
            </a:xfrm>
            <a:prstGeom prst="roundRect">
              <a:avLst>
                <a:gd fmla="val 16667" name="adj"/>
              </a:avLst>
            </a:prstGeom>
            <a:solidFill>
              <a:srgbClr val="FFFFFF"/>
            </a:solidFill>
            <a:ln cap="flat" cmpd="sng" w="12700">
              <a:solidFill>
                <a:srgbClr val="1C417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2"/>
            <p:cNvSpPr txBox="1"/>
            <p:nvPr/>
          </p:nvSpPr>
          <p:spPr>
            <a:xfrm>
              <a:off x="2319139" y="4528947"/>
              <a:ext cx="5481000" cy="612600"/>
            </a:xfrm>
            <a:prstGeom prst="rect">
              <a:avLst/>
            </a:prstGeom>
            <a:noFill/>
            <a:ln>
              <a:noFill/>
            </a:ln>
          </p:spPr>
          <p:txBody>
            <a:bodyPr anchorCtr="0" anchor="ctr" bIns="0" lIns="209675" spcFirstLastPara="1" rIns="209675" wrap="square" tIns="0">
              <a:noAutofit/>
            </a:bodyPr>
            <a:lstStyle/>
            <a:p>
              <a:pPr indent="0" lvl="0" marL="0" marR="0" rtl="0" algn="ctr">
                <a:lnSpc>
                  <a:spcPct val="90000"/>
                </a:lnSpc>
                <a:spcBef>
                  <a:spcPts val="0"/>
                </a:spcBef>
                <a:spcAft>
                  <a:spcPts val="0"/>
                </a:spcAft>
                <a:buClr>
                  <a:srgbClr val="500000"/>
                </a:buClr>
                <a:buSzPts val="2400"/>
                <a:buFont typeface="Arial"/>
                <a:buNone/>
              </a:pPr>
              <a:r>
                <a:rPr b="1" i="0" lang="en-US" sz="2400" u="none" cap="none" strike="noStrike">
                  <a:solidFill>
                    <a:srgbClr val="000090"/>
                  </a:solidFill>
                  <a:latin typeface="Lucida Sans"/>
                  <a:ea typeface="Lucida Sans"/>
                  <a:cs typeface="Lucida Sans"/>
                  <a:sym typeface="Lucida Sans"/>
                </a:rPr>
                <a:t>Performance Standards</a:t>
              </a:r>
              <a:endParaRPr b="1" i="0" sz="1400" u="none" cap="none" strike="noStrike">
                <a:solidFill>
                  <a:srgbClr val="000090"/>
                </a:solidFill>
                <a:latin typeface="Lucida Sans"/>
                <a:ea typeface="Lucida Sans"/>
                <a:cs typeface="Lucida Sans"/>
                <a:sym typeface="Lucida Sans"/>
              </a:endParaRPr>
            </a:p>
          </p:txBody>
        </p:sp>
      </p:grpSp>
      <p:sp>
        <p:nvSpPr>
          <p:cNvPr id="195" name="Google Shape;195;p22"/>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000"/>
              <a:buFont typeface="Calibri"/>
              <a:buNone/>
            </a:pPr>
            <a:r>
              <a:rPr lang="en-US">
                <a:solidFill>
                  <a:schemeClr val="lt1"/>
                </a:solidFill>
              </a:rPr>
              <a:t>Parts of the California Arts Standards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23"/>
          <p:cNvPicPr preferRelativeResize="0"/>
          <p:nvPr/>
        </p:nvPicPr>
        <p:blipFill rotWithShape="1">
          <a:blip r:embed="rId3">
            <a:alphaModFix/>
          </a:blip>
          <a:srcRect b="0" l="0" r="0" t="0"/>
          <a:stretch/>
        </p:blipFill>
        <p:spPr>
          <a:xfrm>
            <a:off x="7921897" y="193015"/>
            <a:ext cx="714375" cy="714375"/>
          </a:xfrm>
          <a:prstGeom prst="rect">
            <a:avLst/>
          </a:prstGeom>
          <a:noFill/>
          <a:ln>
            <a:noFill/>
          </a:ln>
        </p:spPr>
      </p:pic>
      <p:sp>
        <p:nvSpPr>
          <p:cNvPr id="201" name="Google Shape;201;p23"/>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000"/>
              <a:buFont typeface="Calibri"/>
              <a:buNone/>
            </a:pPr>
            <a:r>
              <a:rPr lang="en-US">
                <a:solidFill>
                  <a:schemeClr val="lt1"/>
                </a:solidFill>
              </a:rPr>
              <a:t>The Four Artistic Processes</a:t>
            </a:r>
            <a:endParaRPr/>
          </a:p>
        </p:txBody>
      </p:sp>
      <p:graphicFrame>
        <p:nvGraphicFramePr>
          <p:cNvPr id="202" name="Google Shape;202;p23"/>
          <p:cNvGraphicFramePr/>
          <p:nvPr/>
        </p:nvGraphicFramePr>
        <p:xfrm>
          <a:off x="249569" y="996236"/>
          <a:ext cx="3000000" cy="3000000"/>
        </p:xfrm>
        <a:graphic>
          <a:graphicData uri="http://schemas.openxmlformats.org/drawingml/2006/table">
            <a:tbl>
              <a:tblPr>
                <a:noFill/>
                <a:tableStyleId>{17F7E56E-0C81-499E-857C-14437ED4C273}</a:tableStyleId>
              </a:tblPr>
              <a:tblGrid>
                <a:gridCol w="2052075"/>
                <a:gridCol w="2305775"/>
                <a:gridCol w="2112550"/>
                <a:gridCol w="2050200"/>
              </a:tblGrid>
              <a:tr h="3973050">
                <a:tc>
                  <a:txBody>
                    <a:bodyPr/>
                    <a:lstStyle/>
                    <a:p>
                      <a:pPr indent="0" lvl="0" marL="0" marR="0" rtl="0" algn="l">
                        <a:spcBef>
                          <a:spcPts val="0"/>
                        </a:spcBef>
                        <a:spcAft>
                          <a:spcPts val="0"/>
                        </a:spcAft>
                        <a:buClr>
                          <a:schemeClr val="dk1"/>
                        </a:buClr>
                        <a:buSzPts val="1400"/>
                        <a:buFont typeface="Lucida Sans"/>
                        <a:buNone/>
                      </a:pPr>
                      <a:r>
                        <a:rPr b="1" lang="en-US" sz="1400" u="none" cap="none" strike="noStrike">
                          <a:solidFill>
                            <a:schemeClr val="dk1"/>
                          </a:solidFill>
                          <a:latin typeface="Lucida Sans"/>
                          <a:ea typeface="Lucida Sans"/>
                          <a:cs typeface="Lucida Sans"/>
                          <a:sym typeface="Lucida Sans"/>
                        </a:rPr>
                        <a:t>Creating (Cr)</a:t>
                      </a:r>
                      <a:r>
                        <a:rPr lang="en-US" sz="1400" u="none" cap="none" strike="noStrike">
                          <a:solidFill>
                            <a:schemeClr val="dk1"/>
                          </a:solidFill>
                          <a:latin typeface="Lucida Sans"/>
                          <a:ea typeface="Lucida Sans"/>
                          <a:cs typeface="Lucida Sans"/>
                          <a:sym typeface="Lucida Sans"/>
                        </a:rPr>
                        <a:t> Conceiving and developing new artistic ideas and work.</a:t>
                      </a:r>
                      <a:endParaRPr sz="1400" u="none" cap="none" strike="noStrike">
                        <a:solidFill>
                          <a:srgbClr val="000104"/>
                        </a:solidFill>
                        <a:latin typeface="Lucida Sans"/>
                        <a:ea typeface="Lucida Sans"/>
                        <a:cs typeface="Lucida Sans"/>
                        <a:sym typeface="Lucida Sans"/>
                      </a:endParaRPr>
                    </a:p>
                  </a:txBody>
                  <a:tcPr marT="91425" marB="91425" marR="91425" marL="91425">
                    <a:solidFill>
                      <a:srgbClr val="92CDDC"/>
                    </a:solidFill>
                  </a:tcPr>
                </a:tc>
                <a:tc>
                  <a:txBody>
                    <a:bodyPr/>
                    <a:lstStyle/>
                    <a:p>
                      <a:pPr indent="0" lvl="0" marL="0" marR="0" rtl="0" algn="l">
                        <a:spcBef>
                          <a:spcPts val="0"/>
                        </a:spcBef>
                        <a:spcAft>
                          <a:spcPts val="0"/>
                        </a:spcAft>
                        <a:buClr>
                          <a:schemeClr val="dk1"/>
                        </a:buClr>
                        <a:buSzPts val="1100"/>
                        <a:buFont typeface="Arial"/>
                        <a:buNone/>
                      </a:pPr>
                      <a:r>
                        <a:rPr b="1" lang="en-US" sz="1400" u="none" cap="none" strike="noStrike">
                          <a:solidFill>
                            <a:schemeClr val="dk1"/>
                          </a:solidFill>
                          <a:latin typeface="Lucida Sans"/>
                          <a:ea typeface="Lucida Sans"/>
                          <a:cs typeface="Lucida Sans"/>
                          <a:sym typeface="Lucida Sans"/>
                        </a:rPr>
                        <a:t>Performing (Pr) </a:t>
                      </a:r>
                      <a:r>
                        <a:rPr lang="en-US" sz="1400" u="none" cap="none" strike="noStrike">
                          <a:solidFill>
                            <a:schemeClr val="dk1"/>
                          </a:solidFill>
                          <a:latin typeface="Lucida Sans"/>
                          <a:ea typeface="Lucida Sans"/>
                          <a:cs typeface="Lucida Sans"/>
                          <a:sym typeface="Lucida Sans"/>
                        </a:rPr>
                        <a:t>(dance, music, theatre)</a:t>
                      </a:r>
                      <a:endParaRPr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lang="en-US" sz="1400" u="none" cap="none" strike="noStrike">
                          <a:solidFill>
                            <a:schemeClr val="dk1"/>
                          </a:solidFill>
                          <a:latin typeface="Lucida Sans"/>
                          <a:ea typeface="Lucida Sans"/>
                          <a:cs typeface="Lucida Sans"/>
                          <a:sym typeface="Lucida Sans"/>
                        </a:rPr>
                        <a:t>Realizing artistic ideas and work through interpretation and presentation.</a:t>
                      </a:r>
                      <a:endParaRPr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b="1" lang="en-US" sz="1400" u="none" cap="none" strike="noStrike">
                          <a:solidFill>
                            <a:schemeClr val="dk1"/>
                          </a:solidFill>
                          <a:latin typeface="Lucida Sans"/>
                          <a:ea typeface="Lucida Sans"/>
                          <a:cs typeface="Lucida Sans"/>
                          <a:sym typeface="Lucida Sans"/>
                        </a:rPr>
                        <a:t>Presenting (Pr)</a:t>
                      </a:r>
                      <a:r>
                        <a:rPr lang="en-US" sz="1400" u="none" cap="none" strike="noStrike">
                          <a:solidFill>
                            <a:schemeClr val="dk1"/>
                          </a:solidFill>
                          <a:latin typeface="Lucida Sans"/>
                          <a:ea typeface="Lucida Sans"/>
                          <a:cs typeface="Lucida Sans"/>
                          <a:sym typeface="Lucida Sans"/>
                        </a:rPr>
                        <a:t> (visual arts)</a:t>
                      </a:r>
                      <a:endParaRPr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lang="en-US" sz="1400" u="none" cap="none" strike="noStrike">
                          <a:solidFill>
                            <a:schemeClr val="dk1"/>
                          </a:solidFill>
                          <a:latin typeface="Lucida Sans"/>
                          <a:ea typeface="Lucida Sans"/>
                          <a:cs typeface="Lucida Sans"/>
                          <a:sym typeface="Lucida Sans"/>
                        </a:rPr>
                        <a:t>Interpreting and sharing artistic work.</a:t>
                      </a:r>
                      <a:endParaRPr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b="1" lang="en-US" sz="1400" u="none" cap="none" strike="noStrike">
                          <a:solidFill>
                            <a:schemeClr val="dk1"/>
                          </a:solidFill>
                          <a:latin typeface="Lucida Sans"/>
                          <a:ea typeface="Lucida Sans"/>
                          <a:cs typeface="Lucida Sans"/>
                          <a:sym typeface="Lucida Sans"/>
                        </a:rPr>
                        <a:t>Producing (Pr) </a:t>
                      </a:r>
                      <a:r>
                        <a:rPr lang="en-US" sz="1400" u="none" cap="none" strike="noStrike">
                          <a:solidFill>
                            <a:schemeClr val="dk1"/>
                          </a:solidFill>
                          <a:latin typeface="Lucida Sans"/>
                          <a:ea typeface="Lucida Sans"/>
                          <a:cs typeface="Lucida Sans"/>
                          <a:sym typeface="Lucida Sans"/>
                        </a:rPr>
                        <a:t>(media arts)</a:t>
                      </a:r>
                      <a:endParaRPr b="1"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lang="en-US" sz="1400" u="none" cap="none" strike="noStrike">
                          <a:solidFill>
                            <a:schemeClr val="dk1"/>
                          </a:solidFill>
                          <a:latin typeface="Lucida Sans"/>
                          <a:ea typeface="Lucida Sans"/>
                          <a:cs typeface="Lucida Sans"/>
                          <a:sym typeface="Lucida Sans"/>
                        </a:rPr>
                        <a:t>Realizing and presenting artistic ideas and work.</a:t>
                      </a:r>
                      <a:endParaRPr sz="1400" u="none" cap="none" strike="noStrike">
                        <a:solidFill>
                          <a:srgbClr val="000104"/>
                        </a:solidFill>
                        <a:latin typeface="Lucida Sans"/>
                        <a:ea typeface="Lucida Sans"/>
                        <a:cs typeface="Lucida Sans"/>
                        <a:sym typeface="Lucida Sans"/>
                      </a:endParaRPr>
                    </a:p>
                  </a:txBody>
                  <a:tcPr marT="91425" marB="91425" marR="91425" marL="91425">
                    <a:solidFill>
                      <a:srgbClr val="B2A1C7"/>
                    </a:solidFill>
                  </a:tcPr>
                </a:tc>
                <a:tc>
                  <a:txBody>
                    <a:bodyPr/>
                    <a:lstStyle/>
                    <a:p>
                      <a:pPr indent="0" lvl="0" marL="0" marR="0" rtl="0" algn="l">
                        <a:spcBef>
                          <a:spcPts val="0"/>
                        </a:spcBef>
                        <a:spcAft>
                          <a:spcPts val="0"/>
                        </a:spcAft>
                        <a:buClr>
                          <a:schemeClr val="dk1"/>
                        </a:buClr>
                        <a:buSzPts val="1100"/>
                        <a:buFont typeface="Arial"/>
                        <a:buNone/>
                      </a:pPr>
                      <a:r>
                        <a:rPr b="1" lang="en-US" sz="1400" u="none" cap="none" strike="noStrike">
                          <a:solidFill>
                            <a:schemeClr val="dk1"/>
                          </a:solidFill>
                          <a:latin typeface="Lucida Sans"/>
                          <a:ea typeface="Lucida Sans"/>
                          <a:cs typeface="Lucida Sans"/>
                          <a:sym typeface="Lucida Sans"/>
                        </a:rPr>
                        <a:t>Responding (Re)</a:t>
                      </a:r>
                      <a:endParaRPr b="1"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lang="en-US" sz="1400" u="none" cap="none" strike="noStrike">
                          <a:solidFill>
                            <a:schemeClr val="dk1"/>
                          </a:solidFill>
                          <a:latin typeface="Lucida Sans"/>
                          <a:ea typeface="Lucida Sans"/>
                          <a:cs typeface="Lucida Sans"/>
                          <a:sym typeface="Lucida Sans"/>
                        </a:rPr>
                        <a:t>Understanding and evaluating how the arts convey meaning.</a:t>
                      </a:r>
                      <a:endParaRPr sz="1400" u="none" cap="none" strike="noStrike">
                        <a:solidFill>
                          <a:srgbClr val="000104"/>
                        </a:solidFill>
                        <a:latin typeface="Lucida Sans"/>
                        <a:ea typeface="Lucida Sans"/>
                        <a:cs typeface="Lucida Sans"/>
                        <a:sym typeface="Lucida Sans"/>
                      </a:endParaRPr>
                    </a:p>
                    <a:p>
                      <a:pPr indent="0" lvl="0" marL="0" marR="0" rtl="0" algn="l">
                        <a:spcBef>
                          <a:spcPts val="800"/>
                        </a:spcBef>
                        <a:spcAft>
                          <a:spcPts val="0"/>
                        </a:spcAft>
                        <a:buClr>
                          <a:schemeClr val="dk1"/>
                        </a:buClr>
                        <a:buSzPts val="1400"/>
                        <a:buFont typeface="Calibri"/>
                        <a:buNone/>
                      </a:pPr>
                      <a:r>
                        <a:t/>
                      </a:r>
                      <a:endParaRPr sz="1400" u="none" cap="none" strike="noStrike"/>
                    </a:p>
                  </a:txBody>
                  <a:tcPr marT="91425" marB="91425" marR="91425" marL="91425">
                    <a:solidFill>
                      <a:srgbClr val="D99594"/>
                    </a:solidFill>
                  </a:tcPr>
                </a:tc>
                <a:tc>
                  <a:txBody>
                    <a:bodyPr/>
                    <a:lstStyle/>
                    <a:p>
                      <a:pPr indent="0" lvl="0" marL="0" marR="0" rtl="0" algn="l">
                        <a:spcBef>
                          <a:spcPts val="0"/>
                        </a:spcBef>
                        <a:spcAft>
                          <a:spcPts val="0"/>
                        </a:spcAft>
                        <a:buClr>
                          <a:schemeClr val="dk1"/>
                        </a:buClr>
                        <a:buSzPts val="1100"/>
                        <a:buFont typeface="Arial"/>
                        <a:buNone/>
                      </a:pPr>
                      <a:r>
                        <a:rPr b="1" lang="en-US" sz="1400" u="none" cap="none" strike="noStrike">
                          <a:solidFill>
                            <a:schemeClr val="dk1"/>
                          </a:solidFill>
                          <a:latin typeface="Lucida Sans"/>
                          <a:ea typeface="Lucida Sans"/>
                          <a:cs typeface="Lucida Sans"/>
                          <a:sym typeface="Lucida Sans"/>
                        </a:rPr>
                        <a:t>Connecting (Cn)</a:t>
                      </a:r>
                      <a:endParaRPr b="1" sz="1400" u="none" cap="none" strike="noStrike">
                        <a:solidFill>
                          <a:schemeClr val="dk1"/>
                        </a:solidFill>
                        <a:latin typeface="Lucida Sans"/>
                        <a:ea typeface="Lucida Sans"/>
                        <a:cs typeface="Lucida Sans"/>
                        <a:sym typeface="Lucida Sans"/>
                      </a:endParaRPr>
                    </a:p>
                    <a:p>
                      <a:pPr indent="0" lvl="0" marL="0" marR="0" rtl="0" algn="l">
                        <a:spcBef>
                          <a:spcPts val="0"/>
                        </a:spcBef>
                        <a:spcAft>
                          <a:spcPts val="0"/>
                        </a:spcAft>
                        <a:buClr>
                          <a:schemeClr val="dk1"/>
                        </a:buClr>
                        <a:buSzPts val="1100"/>
                        <a:buFont typeface="Arial"/>
                        <a:buNone/>
                      </a:pPr>
                      <a:r>
                        <a:rPr lang="en-US" sz="1400" u="none" cap="none" strike="noStrike">
                          <a:solidFill>
                            <a:schemeClr val="dk1"/>
                          </a:solidFill>
                          <a:latin typeface="Lucida Sans"/>
                          <a:ea typeface="Lucida Sans"/>
                          <a:cs typeface="Lucida Sans"/>
                          <a:sym typeface="Lucida Sans"/>
                        </a:rPr>
                        <a:t>Relating artistic ideas and work with personal meaning and external context.</a:t>
                      </a:r>
                      <a:endParaRPr sz="1400" u="none" cap="none" strike="noStrike">
                        <a:solidFill>
                          <a:srgbClr val="000104"/>
                        </a:solidFill>
                        <a:latin typeface="Lucida Sans"/>
                        <a:ea typeface="Lucida Sans"/>
                        <a:cs typeface="Lucida Sans"/>
                        <a:sym typeface="Lucida Sans"/>
                      </a:endParaRPr>
                    </a:p>
                  </a:txBody>
                  <a:tcPr marT="91425" marB="91425" marR="91425" marL="91425">
                    <a:solidFill>
                      <a:srgbClr val="FABF8F"/>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graphicFrame>
        <p:nvGraphicFramePr>
          <p:cNvPr descr="Anchor standards and their relationship to the artistic processes. " id="207" name="Google Shape;207;p24"/>
          <p:cNvGraphicFramePr/>
          <p:nvPr/>
        </p:nvGraphicFramePr>
        <p:xfrm>
          <a:off x="117764" y="1025235"/>
          <a:ext cx="3000000" cy="3000000"/>
        </p:xfrm>
        <a:graphic>
          <a:graphicData uri="http://schemas.openxmlformats.org/drawingml/2006/table">
            <a:tbl>
              <a:tblPr bandRow="1" firstRow="1">
                <a:noFill/>
                <a:tableStyleId>{F0BAC317-90B7-4635-A68B-35BF99988AD3}</a:tableStyleId>
              </a:tblPr>
              <a:tblGrid>
                <a:gridCol w="1720550"/>
                <a:gridCol w="7160225"/>
              </a:tblGrid>
              <a:tr h="517300">
                <a:tc>
                  <a:txBody>
                    <a:bodyPr/>
                    <a:lstStyle/>
                    <a:p>
                      <a:pPr indent="0" lvl="0" marL="0" marR="0" rtl="0" algn="l">
                        <a:lnSpc>
                          <a:spcPct val="100000"/>
                        </a:lnSpc>
                        <a:spcBef>
                          <a:spcPts val="0"/>
                        </a:spcBef>
                        <a:spcAft>
                          <a:spcPts val="0"/>
                        </a:spcAft>
                        <a:buClr>
                          <a:srgbClr val="FFFFFF"/>
                        </a:buClr>
                        <a:buSzPts val="1800"/>
                        <a:buFont typeface="Arial"/>
                        <a:buNone/>
                      </a:pPr>
                      <a:r>
                        <a:rPr b="1" lang="en-US" sz="1400" u="none" cap="none" strike="noStrike">
                          <a:solidFill>
                            <a:srgbClr val="FFFFFF"/>
                          </a:solidFill>
                          <a:latin typeface="Lucida Sans"/>
                          <a:ea typeface="Lucida Sans"/>
                          <a:cs typeface="Lucida Sans"/>
                          <a:sym typeface="Lucida Sans"/>
                        </a:rPr>
                        <a:t>Artistic Processes</a:t>
                      </a:r>
                      <a:endParaRPr sz="1400" u="none" cap="none" strike="noStrike">
                        <a:latin typeface="Lucida Sans"/>
                        <a:ea typeface="Lucida Sans"/>
                        <a:cs typeface="Lucida Sans"/>
                        <a:sym typeface="Lucida Sans"/>
                      </a:endParaRPr>
                    </a:p>
                  </a:txBody>
                  <a:tcPr marT="45725" marB="45725" marR="91450" marL="91450">
                    <a:solidFill>
                      <a:srgbClr val="000104"/>
                    </a:solidFill>
                  </a:tcPr>
                </a:tc>
                <a:tc>
                  <a:txBody>
                    <a:bodyPr/>
                    <a:lstStyle/>
                    <a:p>
                      <a:pPr indent="0" lvl="0" marL="0" marR="0" rtl="0" algn="l">
                        <a:lnSpc>
                          <a:spcPct val="100000"/>
                        </a:lnSpc>
                        <a:spcBef>
                          <a:spcPts val="0"/>
                        </a:spcBef>
                        <a:spcAft>
                          <a:spcPts val="0"/>
                        </a:spcAft>
                        <a:buClr>
                          <a:srgbClr val="FFFFFF"/>
                        </a:buClr>
                        <a:buSzPts val="1800"/>
                        <a:buFont typeface="Arial"/>
                        <a:buNone/>
                      </a:pPr>
                      <a:r>
                        <a:rPr b="1" lang="en-US" sz="1400" u="none" cap="none" strike="noStrike">
                          <a:solidFill>
                            <a:srgbClr val="FFFFFF"/>
                          </a:solidFill>
                          <a:latin typeface="Lucida Sans"/>
                          <a:ea typeface="Lucida Sans"/>
                          <a:cs typeface="Lucida Sans"/>
                          <a:sym typeface="Lucida Sans"/>
                        </a:rPr>
                        <a:t>Anchor Standards: Students will…</a:t>
                      </a:r>
                      <a:endParaRPr sz="1400" u="none" cap="none" strike="noStrike">
                        <a:latin typeface="Lucida Sans"/>
                        <a:ea typeface="Lucida Sans"/>
                        <a:cs typeface="Lucida Sans"/>
                        <a:sym typeface="Lucida Sans"/>
                      </a:endParaRPr>
                    </a:p>
                  </a:txBody>
                  <a:tcPr marT="45725" marB="45725" marR="91450" marL="91450" anchor="ctr">
                    <a:solidFill>
                      <a:srgbClr val="000104"/>
                    </a:solidFill>
                  </a:tcPr>
                </a:tc>
              </a:tr>
              <a:tr h="745825">
                <a:tc>
                  <a:txBody>
                    <a:bodyPr/>
                    <a:lstStyle/>
                    <a:p>
                      <a:pPr indent="0" lvl="0" marL="0" marR="0" rtl="0" algn="r">
                        <a:spcBef>
                          <a:spcPts val="0"/>
                        </a:spcBef>
                        <a:spcAft>
                          <a:spcPts val="0"/>
                        </a:spcAft>
                        <a:buClr>
                          <a:srgbClr val="000104"/>
                        </a:buClr>
                        <a:buSzPts val="1400"/>
                        <a:buFont typeface="Lucida Sans"/>
                        <a:buNone/>
                      </a:pPr>
                      <a:r>
                        <a:rPr b="1" lang="en-US" sz="1400" u="none" cap="none" strike="noStrike">
                          <a:solidFill>
                            <a:srgbClr val="000104"/>
                          </a:solidFill>
                          <a:latin typeface="Lucida Sans"/>
                          <a:ea typeface="Lucida Sans"/>
                          <a:cs typeface="Lucida Sans"/>
                          <a:sym typeface="Lucida Sans"/>
                        </a:rPr>
                        <a:t>Cr</a:t>
                      </a:r>
                      <a:endParaRPr sz="1400" u="none" cap="none" strike="noStrike">
                        <a:latin typeface="Lucida Sans"/>
                        <a:ea typeface="Lucida Sans"/>
                        <a:cs typeface="Lucida Sans"/>
                        <a:sym typeface="Lucida Sans"/>
                      </a:endParaRPr>
                    </a:p>
                    <a:p>
                      <a:pPr indent="0" lvl="0" marL="0" marR="0" rtl="0" algn="r">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(Creating)</a:t>
                      </a:r>
                      <a:endParaRPr sz="1400" u="none" cap="none" strike="noStrike">
                        <a:solidFill>
                          <a:srgbClr val="000104"/>
                        </a:solidFill>
                        <a:latin typeface="Lucida Sans"/>
                        <a:ea typeface="Lucida Sans"/>
                        <a:cs typeface="Lucida Sans"/>
                        <a:sym typeface="Lucida Sans"/>
                      </a:endParaRPr>
                    </a:p>
                  </a:txBody>
                  <a:tcPr marT="45725" marB="45725" marR="91450" marL="91450">
                    <a:solidFill>
                      <a:srgbClr val="92CDDC"/>
                    </a:solidFill>
                  </a:tcPr>
                </a:tc>
                <a:tc>
                  <a:txBody>
                    <a:bodyPr/>
                    <a:lstStyle/>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1. Generate and conceptualize artistic ideas and work. </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2. Organize and develop artistic ideas and work.</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3. Refine and complete artistic work.</a:t>
                      </a:r>
                      <a:endParaRPr sz="1400" u="none" cap="none" strike="noStrike">
                        <a:solidFill>
                          <a:srgbClr val="000104"/>
                        </a:solidFill>
                        <a:latin typeface="Lucida Sans"/>
                        <a:ea typeface="Lucida Sans"/>
                        <a:cs typeface="Lucida Sans"/>
                        <a:sym typeface="Lucida Sans"/>
                      </a:endParaRPr>
                    </a:p>
                  </a:txBody>
                  <a:tcPr marT="45725" marB="45725" marR="91450" marL="91450"/>
                </a:tc>
              </a:tr>
              <a:tr h="1117000">
                <a:tc>
                  <a:txBody>
                    <a:bodyPr/>
                    <a:lstStyle/>
                    <a:p>
                      <a:pPr indent="0" lvl="0" marL="0" marR="0" rtl="0" algn="r">
                        <a:lnSpc>
                          <a:spcPct val="100000"/>
                        </a:lnSpc>
                        <a:spcBef>
                          <a:spcPts val="0"/>
                        </a:spcBef>
                        <a:spcAft>
                          <a:spcPts val="0"/>
                        </a:spcAft>
                        <a:buClr>
                          <a:srgbClr val="000104"/>
                        </a:buClr>
                        <a:buSzPts val="4400"/>
                        <a:buFont typeface="Arial"/>
                        <a:buNone/>
                      </a:pPr>
                      <a:r>
                        <a:rPr b="1" lang="en-US" sz="1400" u="none" cap="none" strike="noStrike">
                          <a:solidFill>
                            <a:srgbClr val="000104"/>
                          </a:solidFill>
                          <a:latin typeface="Lucida Sans"/>
                          <a:ea typeface="Lucida Sans"/>
                          <a:cs typeface="Lucida Sans"/>
                          <a:sym typeface="Lucida Sans"/>
                        </a:rPr>
                        <a:t>Pr</a:t>
                      </a:r>
                      <a:endParaRPr b="1" sz="1400" u="none" cap="none" strike="noStrike">
                        <a:solidFill>
                          <a:srgbClr val="000104"/>
                        </a:solidFill>
                        <a:latin typeface="Lucida Sans"/>
                        <a:ea typeface="Lucida Sans"/>
                        <a:cs typeface="Lucida Sans"/>
                        <a:sym typeface="Lucida Sans"/>
                      </a:endParaRPr>
                    </a:p>
                    <a:p>
                      <a:pPr indent="0" lvl="0" marL="0" marR="0" rtl="0" algn="r">
                        <a:lnSpc>
                          <a:spcPct val="100000"/>
                        </a:lnSpc>
                        <a:spcBef>
                          <a:spcPts val="0"/>
                        </a:spcBef>
                        <a:spcAft>
                          <a:spcPts val="0"/>
                        </a:spcAft>
                        <a:buClr>
                          <a:srgbClr val="000104"/>
                        </a:buClr>
                        <a:buSzPts val="1600"/>
                        <a:buFont typeface="Arial"/>
                        <a:buNone/>
                      </a:pPr>
                      <a:r>
                        <a:rPr lang="en-US" sz="1400" u="none" cap="none" strike="noStrike">
                          <a:solidFill>
                            <a:srgbClr val="000104"/>
                          </a:solidFill>
                          <a:latin typeface="Lucida Sans"/>
                          <a:ea typeface="Lucida Sans"/>
                          <a:cs typeface="Lucida Sans"/>
                          <a:sym typeface="Lucida Sans"/>
                        </a:rPr>
                        <a:t>(Performing,</a:t>
                      </a:r>
                      <a:br>
                        <a:rPr i="1" lang="en-US" sz="1400" u="none" cap="none" strike="noStrike">
                          <a:solidFill>
                            <a:srgbClr val="000104"/>
                          </a:solidFill>
                          <a:latin typeface="Lucida Sans"/>
                          <a:ea typeface="Lucida Sans"/>
                          <a:cs typeface="Lucida Sans"/>
                          <a:sym typeface="Lucida Sans"/>
                        </a:rPr>
                      </a:br>
                      <a:r>
                        <a:rPr lang="en-US" sz="1400" u="none" cap="none" strike="noStrike">
                          <a:solidFill>
                            <a:srgbClr val="000104"/>
                          </a:solidFill>
                          <a:latin typeface="Lucida Sans"/>
                          <a:ea typeface="Lucida Sans"/>
                          <a:cs typeface="Lucida Sans"/>
                          <a:sym typeface="Lucida Sans"/>
                        </a:rPr>
                        <a:t>Presenting, Producing) </a:t>
                      </a:r>
                      <a:endParaRPr sz="1400" u="none" cap="none" strike="noStrike">
                        <a:solidFill>
                          <a:srgbClr val="000104"/>
                        </a:solidFill>
                        <a:latin typeface="Lucida Sans"/>
                        <a:ea typeface="Lucida Sans"/>
                        <a:cs typeface="Lucida Sans"/>
                        <a:sym typeface="Lucida Sans"/>
                      </a:endParaRPr>
                    </a:p>
                  </a:txBody>
                  <a:tcPr marT="45725" marB="45725" marR="91450" marL="91450">
                    <a:solidFill>
                      <a:srgbClr val="B2A1C7"/>
                    </a:solidFill>
                  </a:tcPr>
                </a:tc>
                <a:tc>
                  <a:txBody>
                    <a:bodyPr/>
                    <a:lstStyle/>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4. Analyze, interpret, and select artistic work for presentation.</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5. Develop and refine artistic work for presentation.</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6. Convey meaning through the presentation of artistic work.</a:t>
                      </a:r>
                      <a:endParaRPr sz="1400" u="none" cap="none" strike="noStrike">
                        <a:solidFill>
                          <a:srgbClr val="000104"/>
                        </a:solidFill>
                        <a:latin typeface="Lucida Sans"/>
                        <a:ea typeface="Lucida Sans"/>
                        <a:cs typeface="Lucida Sans"/>
                        <a:sym typeface="Lucida Sans"/>
                      </a:endParaRPr>
                    </a:p>
                  </a:txBody>
                  <a:tcPr marT="45725" marB="45725" marR="91450" marL="91450" anchor="ctr"/>
                </a:tc>
              </a:tr>
              <a:tr h="745825">
                <a:tc>
                  <a:txBody>
                    <a:bodyPr/>
                    <a:lstStyle/>
                    <a:p>
                      <a:pPr indent="0" lvl="0" marL="0" marR="0" rtl="0" algn="r">
                        <a:spcBef>
                          <a:spcPts val="0"/>
                        </a:spcBef>
                        <a:spcAft>
                          <a:spcPts val="0"/>
                        </a:spcAft>
                        <a:buClr>
                          <a:srgbClr val="000104"/>
                        </a:buClr>
                        <a:buSzPts val="1400"/>
                        <a:buFont typeface="Lucida Sans"/>
                        <a:buNone/>
                      </a:pPr>
                      <a:r>
                        <a:rPr b="1" lang="en-US" sz="1400" u="none" cap="none" strike="noStrike">
                          <a:solidFill>
                            <a:srgbClr val="000104"/>
                          </a:solidFill>
                          <a:latin typeface="Lucida Sans"/>
                          <a:ea typeface="Lucida Sans"/>
                          <a:cs typeface="Lucida Sans"/>
                          <a:sym typeface="Lucida Sans"/>
                        </a:rPr>
                        <a:t>Re</a:t>
                      </a:r>
                      <a:endParaRPr b="1" sz="1400" u="none" cap="none" strike="noStrike">
                        <a:solidFill>
                          <a:srgbClr val="000104"/>
                        </a:solidFill>
                        <a:latin typeface="Lucida Sans"/>
                        <a:ea typeface="Lucida Sans"/>
                        <a:cs typeface="Lucida Sans"/>
                        <a:sym typeface="Lucida Sans"/>
                      </a:endParaRPr>
                    </a:p>
                    <a:p>
                      <a:pPr indent="0" lvl="0" marL="0" marR="0" rtl="0" algn="r">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(Responding)</a:t>
                      </a:r>
                      <a:endParaRPr sz="1400" u="none" cap="none" strike="noStrike">
                        <a:solidFill>
                          <a:srgbClr val="000104"/>
                        </a:solidFill>
                        <a:latin typeface="Lucida Sans"/>
                        <a:ea typeface="Lucida Sans"/>
                        <a:cs typeface="Lucida Sans"/>
                        <a:sym typeface="Lucida Sans"/>
                      </a:endParaRPr>
                    </a:p>
                  </a:txBody>
                  <a:tcPr marT="45725" marB="45725" marR="91450" marL="91450">
                    <a:solidFill>
                      <a:srgbClr val="D99594"/>
                    </a:solidFill>
                  </a:tcPr>
                </a:tc>
                <a:tc>
                  <a:txBody>
                    <a:bodyPr/>
                    <a:lstStyle/>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7. Perceive and analyze artistic work.</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8. Interpret intent and meaning in artistic work.</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9. Apply criteria to evaluate artistic work.</a:t>
                      </a:r>
                      <a:endParaRPr sz="1400" u="none" cap="none" strike="noStrike">
                        <a:solidFill>
                          <a:srgbClr val="000104"/>
                        </a:solidFill>
                        <a:latin typeface="Lucida Sans"/>
                        <a:ea typeface="Lucida Sans"/>
                        <a:cs typeface="Lucida Sans"/>
                        <a:sym typeface="Lucida Sans"/>
                      </a:endParaRPr>
                    </a:p>
                  </a:txBody>
                  <a:tcPr marT="45725" marB="45725" marR="91450" marL="91450"/>
                </a:tc>
              </a:tr>
              <a:tr h="943975">
                <a:tc>
                  <a:txBody>
                    <a:bodyPr/>
                    <a:lstStyle/>
                    <a:p>
                      <a:pPr indent="0" lvl="0" marL="0" marR="0" rtl="0" algn="r">
                        <a:spcBef>
                          <a:spcPts val="0"/>
                        </a:spcBef>
                        <a:spcAft>
                          <a:spcPts val="0"/>
                        </a:spcAft>
                        <a:buClr>
                          <a:srgbClr val="000104"/>
                        </a:buClr>
                        <a:buSzPts val="1400"/>
                        <a:buFont typeface="Lucida Sans"/>
                        <a:buNone/>
                      </a:pPr>
                      <a:r>
                        <a:rPr b="1" lang="en-US" sz="1400" u="none" cap="none" strike="noStrike">
                          <a:solidFill>
                            <a:srgbClr val="000104"/>
                          </a:solidFill>
                          <a:latin typeface="Lucida Sans"/>
                          <a:ea typeface="Lucida Sans"/>
                          <a:cs typeface="Lucida Sans"/>
                          <a:sym typeface="Lucida Sans"/>
                        </a:rPr>
                        <a:t>Cn</a:t>
                      </a:r>
                      <a:endParaRPr sz="1400" u="none" cap="none" strike="noStrike">
                        <a:latin typeface="Lucida Sans"/>
                        <a:ea typeface="Lucida Sans"/>
                        <a:cs typeface="Lucida Sans"/>
                        <a:sym typeface="Lucida Sans"/>
                      </a:endParaRPr>
                    </a:p>
                    <a:p>
                      <a:pPr indent="0" lvl="0" marL="0" marR="0" rtl="0" algn="r">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(Connecting)</a:t>
                      </a:r>
                      <a:endParaRPr sz="1400" u="none" cap="none" strike="noStrike">
                        <a:latin typeface="Lucida Sans"/>
                        <a:ea typeface="Lucida Sans"/>
                        <a:cs typeface="Lucida Sans"/>
                        <a:sym typeface="Lucida Sans"/>
                      </a:endParaRPr>
                    </a:p>
                  </a:txBody>
                  <a:tcPr marT="45725" marB="45725" marR="91450" marL="91450">
                    <a:solidFill>
                      <a:srgbClr val="FABF8F"/>
                    </a:solidFill>
                  </a:tcPr>
                </a:tc>
                <a:tc>
                  <a:txBody>
                    <a:bodyPr/>
                    <a:lstStyle/>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10. Synthesize and relate knowledge and personal experiences to make art.</a:t>
                      </a:r>
                      <a:endParaRPr sz="1400" u="none" cap="none" strike="noStrike">
                        <a:solidFill>
                          <a:srgbClr val="000104"/>
                        </a:solidFill>
                        <a:latin typeface="Lucida Sans"/>
                        <a:ea typeface="Lucida Sans"/>
                        <a:cs typeface="Lucida Sans"/>
                        <a:sym typeface="Lucida Sans"/>
                      </a:endParaRPr>
                    </a:p>
                    <a:p>
                      <a:pPr indent="0" lvl="0" marL="0" marR="0" rtl="0" algn="l">
                        <a:lnSpc>
                          <a:spcPct val="105000"/>
                        </a:lnSpc>
                        <a:spcBef>
                          <a:spcPts val="0"/>
                        </a:spcBef>
                        <a:spcAft>
                          <a:spcPts val="0"/>
                        </a:spcAft>
                        <a:buClr>
                          <a:srgbClr val="000104"/>
                        </a:buClr>
                        <a:buSzPts val="1400"/>
                        <a:buFont typeface="Lucida Sans"/>
                        <a:buNone/>
                      </a:pPr>
                      <a:r>
                        <a:rPr lang="en-US" sz="1400" u="none" cap="none" strike="noStrike">
                          <a:solidFill>
                            <a:srgbClr val="000104"/>
                          </a:solidFill>
                          <a:latin typeface="Lucida Sans"/>
                          <a:ea typeface="Lucida Sans"/>
                          <a:cs typeface="Lucida Sans"/>
                          <a:sym typeface="Lucida Sans"/>
                        </a:rPr>
                        <a:t>11. Relate artistic ideas and works with societal, cultural, and historical context to deepen understanding. </a:t>
                      </a:r>
                      <a:endParaRPr/>
                    </a:p>
                  </a:txBody>
                  <a:tcPr marT="45725" marB="45725" marR="91450" marL="91450"/>
                </a:tc>
              </a:tr>
            </a:tbl>
          </a:graphicData>
        </a:graphic>
      </p:graphicFrame>
      <p:pic>
        <p:nvPicPr>
          <p:cNvPr id="208" name="Google Shape;208;p24"/>
          <p:cNvPicPr preferRelativeResize="0"/>
          <p:nvPr/>
        </p:nvPicPr>
        <p:blipFill rotWithShape="1">
          <a:blip r:embed="rId3">
            <a:alphaModFix/>
          </a:blip>
          <a:srcRect b="0" l="0" r="0" t="0"/>
          <a:stretch/>
        </p:blipFill>
        <p:spPr>
          <a:xfrm>
            <a:off x="7921897" y="193015"/>
            <a:ext cx="714375" cy="7143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25"/>
          <p:cNvPicPr preferRelativeResize="0"/>
          <p:nvPr/>
        </p:nvPicPr>
        <p:blipFill rotWithShape="1">
          <a:blip r:embed="rId3">
            <a:alphaModFix/>
          </a:blip>
          <a:srcRect b="0" l="0" r="0" t="0"/>
          <a:stretch/>
        </p:blipFill>
        <p:spPr>
          <a:xfrm>
            <a:off x="7921897" y="193015"/>
            <a:ext cx="714375" cy="714375"/>
          </a:xfrm>
          <a:prstGeom prst="rect">
            <a:avLst/>
          </a:prstGeom>
          <a:noFill/>
          <a:ln>
            <a:noFill/>
          </a:ln>
        </p:spPr>
      </p:pic>
      <p:sp>
        <p:nvSpPr>
          <p:cNvPr id="214" name="Google Shape;214;p25"/>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000"/>
              <a:buFont typeface="Calibri"/>
              <a:buNone/>
            </a:pPr>
            <a:r>
              <a:rPr lang="en-US">
                <a:solidFill>
                  <a:schemeClr val="lt1"/>
                </a:solidFill>
              </a:rPr>
              <a:t>The 5 Arts Disciplines</a:t>
            </a:r>
            <a:endParaRPr/>
          </a:p>
        </p:txBody>
      </p:sp>
      <p:graphicFrame>
        <p:nvGraphicFramePr>
          <p:cNvPr id="215" name="Google Shape;215;p25"/>
          <p:cNvGraphicFramePr/>
          <p:nvPr/>
        </p:nvGraphicFramePr>
        <p:xfrm>
          <a:off x="385482" y="1122097"/>
          <a:ext cx="3000000" cy="3000000"/>
        </p:xfrm>
        <a:graphic>
          <a:graphicData uri="http://schemas.openxmlformats.org/drawingml/2006/table">
            <a:tbl>
              <a:tblPr>
                <a:noFill/>
                <a:tableStyleId>{17F7E56E-0C81-499E-857C-14437ED4C273}</a:tableStyleId>
              </a:tblPr>
              <a:tblGrid>
                <a:gridCol w="1674600"/>
                <a:gridCol w="1674600"/>
                <a:gridCol w="1674600"/>
                <a:gridCol w="1674600"/>
                <a:gridCol w="1674600"/>
              </a:tblGrid>
              <a:tr h="500250">
                <a:tc>
                  <a:txBody>
                    <a:bodyPr/>
                    <a:lstStyle/>
                    <a:p>
                      <a:pPr indent="0" lvl="0" marL="0" marR="0" rtl="0" algn="l">
                        <a:spcBef>
                          <a:spcPts val="0"/>
                        </a:spcBef>
                        <a:spcAft>
                          <a:spcPts val="0"/>
                        </a:spcAft>
                        <a:buClr>
                          <a:schemeClr val="dk1"/>
                        </a:buClr>
                        <a:buSzPts val="1900"/>
                        <a:buFont typeface="Lucida Sans"/>
                        <a:buNone/>
                      </a:pPr>
                      <a:r>
                        <a:rPr b="1" lang="en-US" sz="1900" u="none" cap="none" strike="noStrike">
                          <a:latin typeface="Lucida Sans"/>
                          <a:ea typeface="Lucida Sans"/>
                          <a:cs typeface="Lucida Sans"/>
                          <a:sym typeface="Lucida Sans"/>
                        </a:rPr>
                        <a:t>Dance</a:t>
                      </a:r>
                      <a:endParaRPr b="1" sz="1900" u="none" cap="none" strike="noStrike">
                        <a:latin typeface="Lucida Sans"/>
                        <a:ea typeface="Lucida Sans"/>
                        <a:cs typeface="Lucida Sans"/>
                        <a:sym typeface="Lucida Sans"/>
                      </a:endParaRPr>
                    </a:p>
                  </a:txBody>
                  <a:tcPr marT="91425" marB="91425" marR="91425" marL="91425"/>
                </a:tc>
                <a:tc>
                  <a:txBody>
                    <a:bodyPr/>
                    <a:lstStyle/>
                    <a:p>
                      <a:pPr indent="0" lvl="0" marL="0" marR="0" rtl="0" algn="l">
                        <a:spcBef>
                          <a:spcPts val="0"/>
                        </a:spcBef>
                        <a:spcAft>
                          <a:spcPts val="0"/>
                        </a:spcAft>
                        <a:buClr>
                          <a:schemeClr val="dk1"/>
                        </a:buClr>
                        <a:buSzPts val="1900"/>
                        <a:buFont typeface="Lucida Sans"/>
                        <a:buNone/>
                      </a:pPr>
                      <a:r>
                        <a:rPr b="1" lang="en-US" sz="1900" u="none" cap="none" strike="noStrike">
                          <a:latin typeface="Lucida Sans"/>
                          <a:ea typeface="Lucida Sans"/>
                          <a:cs typeface="Lucida Sans"/>
                          <a:sym typeface="Lucida Sans"/>
                        </a:rPr>
                        <a:t>Media Arts</a:t>
                      </a:r>
                      <a:endParaRPr b="1" sz="1900" u="none" cap="none" strike="noStrike">
                        <a:latin typeface="Lucida Sans"/>
                        <a:ea typeface="Lucida Sans"/>
                        <a:cs typeface="Lucida Sans"/>
                        <a:sym typeface="Lucida Sans"/>
                      </a:endParaRPr>
                    </a:p>
                  </a:txBody>
                  <a:tcPr marT="91425" marB="91425" marR="91425" marL="91425"/>
                </a:tc>
                <a:tc>
                  <a:txBody>
                    <a:bodyPr/>
                    <a:lstStyle/>
                    <a:p>
                      <a:pPr indent="0" lvl="0" marL="0" marR="0" rtl="0" algn="l">
                        <a:spcBef>
                          <a:spcPts val="0"/>
                        </a:spcBef>
                        <a:spcAft>
                          <a:spcPts val="0"/>
                        </a:spcAft>
                        <a:buClr>
                          <a:schemeClr val="dk1"/>
                        </a:buClr>
                        <a:buSzPts val="1900"/>
                        <a:buFont typeface="Lucida Sans"/>
                        <a:buNone/>
                      </a:pPr>
                      <a:r>
                        <a:rPr b="1" lang="en-US" sz="1900" u="none" cap="none" strike="noStrike">
                          <a:latin typeface="Lucida Sans"/>
                          <a:ea typeface="Lucida Sans"/>
                          <a:cs typeface="Lucida Sans"/>
                          <a:sym typeface="Lucida Sans"/>
                        </a:rPr>
                        <a:t>Music</a:t>
                      </a:r>
                      <a:endParaRPr b="1" sz="1900" u="none" cap="none" strike="noStrike">
                        <a:latin typeface="Lucida Sans"/>
                        <a:ea typeface="Lucida Sans"/>
                        <a:cs typeface="Lucida Sans"/>
                        <a:sym typeface="Lucida Sans"/>
                      </a:endParaRPr>
                    </a:p>
                  </a:txBody>
                  <a:tcPr marT="91425" marB="91425" marR="91425" marL="91425"/>
                </a:tc>
                <a:tc>
                  <a:txBody>
                    <a:bodyPr/>
                    <a:lstStyle/>
                    <a:p>
                      <a:pPr indent="0" lvl="0" marL="0" marR="0" rtl="0" algn="l">
                        <a:spcBef>
                          <a:spcPts val="0"/>
                        </a:spcBef>
                        <a:spcAft>
                          <a:spcPts val="0"/>
                        </a:spcAft>
                        <a:buClr>
                          <a:schemeClr val="dk1"/>
                        </a:buClr>
                        <a:buSzPts val="1900"/>
                        <a:buFont typeface="Lucida Sans"/>
                        <a:buNone/>
                      </a:pPr>
                      <a:r>
                        <a:rPr b="1" lang="en-US" sz="1900" u="none" cap="none" strike="noStrike">
                          <a:latin typeface="Lucida Sans"/>
                          <a:ea typeface="Lucida Sans"/>
                          <a:cs typeface="Lucida Sans"/>
                          <a:sym typeface="Lucida Sans"/>
                        </a:rPr>
                        <a:t>Theatre</a:t>
                      </a:r>
                      <a:endParaRPr b="1" sz="1900" u="none" cap="none" strike="noStrike">
                        <a:latin typeface="Lucida Sans"/>
                        <a:ea typeface="Lucida Sans"/>
                        <a:cs typeface="Lucida Sans"/>
                        <a:sym typeface="Lucida Sans"/>
                      </a:endParaRPr>
                    </a:p>
                  </a:txBody>
                  <a:tcPr marT="91425" marB="91425" marR="91425" marL="91425"/>
                </a:tc>
                <a:tc>
                  <a:txBody>
                    <a:bodyPr/>
                    <a:lstStyle/>
                    <a:p>
                      <a:pPr indent="0" lvl="0" marL="0" marR="0" rtl="0" algn="l">
                        <a:spcBef>
                          <a:spcPts val="0"/>
                        </a:spcBef>
                        <a:spcAft>
                          <a:spcPts val="0"/>
                        </a:spcAft>
                        <a:buClr>
                          <a:schemeClr val="dk1"/>
                        </a:buClr>
                        <a:buSzPts val="1900"/>
                        <a:buFont typeface="Lucida Sans"/>
                        <a:buNone/>
                      </a:pPr>
                      <a:r>
                        <a:rPr b="1" lang="en-US" sz="1900" u="none" cap="none" strike="noStrike">
                          <a:latin typeface="Lucida Sans"/>
                          <a:ea typeface="Lucida Sans"/>
                          <a:cs typeface="Lucida Sans"/>
                          <a:sym typeface="Lucida Sans"/>
                        </a:rPr>
                        <a:t>Visual Arts</a:t>
                      </a:r>
                      <a:endParaRPr b="1" sz="1900" u="none" cap="none" strike="noStrike">
                        <a:latin typeface="Lucida Sans"/>
                        <a:ea typeface="Lucida Sans"/>
                        <a:cs typeface="Lucida Sans"/>
                        <a:sym typeface="Lucida Sans"/>
                      </a:endParaRPr>
                    </a:p>
                  </a:txBody>
                  <a:tcPr marT="91425" marB="91425" marR="91425" marL="91425"/>
                </a:tc>
              </a:tr>
              <a:tr h="2850775">
                <a:tc>
                  <a:txBody>
                    <a:bodyPr/>
                    <a:lstStyle/>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p>
                      <a:pPr indent="0" lvl="0" marL="0" marR="0" rtl="0" algn="l">
                        <a:spcBef>
                          <a:spcPts val="0"/>
                        </a:spcBef>
                        <a:spcAft>
                          <a:spcPts val="0"/>
                        </a:spcAft>
                        <a:buClr>
                          <a:schemeClr val="dk1"/>
                        </a:buClr>
                        <a:buSzPts val="1350"/>
                        <a:buFont typeface="Calibri"/>
                        <a:buNone/>
                      </a:pPr>
                      <a:r>
                        <a:t/>
                      </a:r>
                      <a:endParaRPr sz="1350" u="none" cap="none" strike="noStrike"/>
                    </a:p>
                  </a:txBody>
                  <a:tcPr marT="91425" marB="91425" marR="91425" marL="91425"/>
                </a:tc>
                <a:tc>
                  <a:txBody>
                    <a:bodyPr/>
                    <a:lstStyle/>
                    <a:p>
                      <a:pPr indent="0" lvl="0" marL="0" marR="0" rtl="0" algn="l">
                        <a:spcBef>
                          <a:spcPts val="0"/>
                        </a:spcBef>
                        <a:spcAft>
                          <a:spcPts val="0"/>
                        </a:spcAft>
                        <a:buClr>
                          <a:schemeClr val="dk1"/>
                        </a:buClr>
                        <a:buSzPts val="1350"/>
                        <a:buFont typeface="Calibri"/>
                        <a:buNone/>
                      </a:pPr>
                      <a:r>
                        <a:t/>
                      </a:r>
                      <a:endParaRPr sz="1350" u="none" cap="none" strike="noStrike"/>
                    </a:p>
                  </a:txBody>
                  <a:tcPr marT="91425" marB="91425" marR="91425" marL="91425"/>
                </a:tc>
                <a:tc>
                  <a:txBody>
                    <a:bodyPr/>
                    <a:lstStyle/>
                    <a:p>
                      <a:pPr indent="0" lvl="0" marL="0" marR="0" rtl="0" algn="l">
                        <a:spcBef>
                          <a:spcPts val="0"/>
                        </a:spcBef>
                        <a:spcAft>
                          <a:spcPts val="0"/>
                        </a:spcAft>
                        <a:buClr>
                          <a:schemeClr val="dk1"/>
                        </a:buClr>
                        <a:buSzPts val="1350"/>
                        <a:buFont typeface="Calibri"/>
                        <a:buNone/>
                      </a:pPr>
                      <a:r>
                        <a:t/>
                      </a:r>
                      <a:endParaRPr sz="1350" u="none" cap="none" strike="noStrike"/>
                    </a:p>
                  </a:txBody>
                  <a:tcPr marT="91425" marB="91425" marR="91425" marL="91425"/>
                </a:tc>
                <a:tc>
                  <a:txBody>
                    <a:bodyPr/>
                    <a:lstStyle/>
                    <a:p>
                      <a:pPr indent="0" lvl="0" marL="0" marR="0" rtl="0" algn="l">
                        <a:spcBef>
                          <a:spcPts val="0"/>
                        </a:spcBef>
                        <a:spcAft>
                          <a:spcPts val="0"/>
                        </a:spcAft>
                        <a:buClr>
                          <a:schemeClr val="dk1"/>
                        </a:buClr>
                        <a:buSzPts val="1350"/>
                        <a:buFont typeface="Calibri"/>
                        <a:buNone/>
                      </a:pPr>
                      <a:r>
                        <a:t/>
                      </a:r>
                      <a:endParaRPr sz="1350" u="none" cap="none" strike="noStrike"/>
                    </a:p>
                  </a:txBody>
                  <a:tcPr marT="91425" marB="91425" marR="91425" marL="91425"/>
                </a:tc>
                <a:tc>
                  <a:txBody>
                    <a:bodyPr/>
                    <a:lstStyle/>
                    <a:p>
                      <a:pPr indent="0" lvl="0" marL="0" marR="0" rtl="0" algn="l">
                        <a:spcBef>
                          <a:spcPts val="0"/>
                        </a:spcBef>
                        <a:spcAft>
                          <a:spcPts val="0"/>
                        </a:spcAft>
                        <a:buClr>
                          <a:schemeClr val="dk1"/>
                        </a:buClr>
                        <a:buSzPts val="1350"/>
                        <a:buFont typeface="Calibri"/>
                        <a:buNone/>
                      </a:pPr>
                      <a:r>
                        <a:t/>
                      </a:r>
                      <a:endParaRPr sz="1350" u="none" cap="none" strike="noStrike"/>
                    </a:p>
                  </a:txBody>
                  <a:tcPr marT="91425" marB="91425" marR="91425" marL="91425"/>
                </a:tc>
              </a:tr>
            </a:tbl>
          </a:graphicData>
        </a:graphic>
      </p:graphicFrame>
      <p:pic>
        <p:nvPicPr>
          <p:cNvPr id="216" name="Google Shape;216;p25"/>
          <p:cNvPicPr preferRelativeResize="0"/>
          <p:nvPr/>
        </p:nvPicPr>
        <p:blipFill rotWithShape="1">
          <a:blip r:embed="rId4">
            <a:alphaModFix/>
          </a:blip>
          <a:srcRect b="0" l="0" r="0" t="0"/>
          <a:stretch/>
        </p:blipFill>
        <p:spPr>
          <a:xfrm flipH="1">
            <a:off x="350440" y="2273362"/>
            <a:ext cx="1690413" cy="1673274"/>
          </a:xfrm>
          <a:prstGeom prst="rect">
            <a:avLst/>
          </a:prstGeom>
          <a:noFill/>
          <a:ln>
            <a:noFill/>
          </a:ln>
        </p:spPr>
      </p:pic>
      <p:pic>
        <p:nvPicPr>
          <p:cNvPr id="217" name="Google Shape;217;p25"/>
          <p:cNvPicPr preferRelativeResize="0"/>
          <p:nvPr/>
        </p:nvPicPr>
        <p:blipFill rotWithShape="1">
          <a:blip r:embed="rId5">
            <a:alphaModFix/>
          </a:blip>
          <a:srcRect b="0" l="0" r="0" t="0"/>
          <a:stretch/>
        </p:blipFill>
        <p:spPr>
          <a:xfrm>
            <a:off x="2235327" y="2413752"/>
            <a:ext cx="1348176" cy="1348176"/>
          </a:xfrm>
          <a:prstGeom prst="rect">
            <a:avLst/>
          </a:prstGeom>
          <a:noFill/>
          <a:ln>
            <a:noFill/>
          </a:ln>
        </p:spPr>
      </p:pic>
      <p:pic>
        <p:nvPicPr>
          <p:cNvPr id="218" name="Google Shape;218;p25"/>
          <p:cNvPicPr preferRelativeResize="0"/>
          <p:nvPr/>
        </p:nvPicPr>
        <p:blipFill rotWithShape="1">
          <a:blip r:embed="rId6">
            <a:alphaModFix/>
          </a:blip>
          <a:srcRect b="0" l="0" r="0" t="0"/>
          <a:stretch/>
        </p:blipFill>
        <p:spPr>
          <a:xfrm>
            <a:off x="3809196" y="2413752"/>
            <a:ext cx="1447800" cy="1447800"/>
          </a:xfrm>
          <a:prstGeom prst="rect">
            <a:avLst/>
          </a:prstGeom>
          <a:noFill/>
          <a:ln>
            <a:noFill/>
          </a:ln>
        </p:spPr>
      </p:pic>
      <p:pic>
        <p:nvPicPr>
          <p:cNvPr id="219" name="Google Shape;219;p25"/>
          <p:cNvPicPr preferRelativeResize="0"/>
          <p:nvPr/>
        </p:nvPicPr>
        <p:blipFill rotWithShape="1">
          <a:blip r:embed="rId7">
            <a:alphaModFix/>
          </a:blip>
          <a:srcRect b="0" l="0" r="0" t="0"/>
          <a:stretch/>
        </p:blipFill>
        <p:spPr>
          <a:xfrm>
            <a:off x="5463656" y="2378283"/>
            <a:ext cx="1544100" cy="1544100"/>
          </a:xfrm>
          <a:prstGeom prst="rect">
            <a:avLst/>
          </a:prstGeom>
          <a:noFill/>
          <a:ln>
            <a:noFill/>
          </a:ln>
        </p:spPr>
      </p:pic>
      <p:pic>
        <p:nvPicPr>
          <p:cNvPr id="220" name="Google Shape;220;p25"/>
          <p:cNvPicPr preferRelativeResize="0"/>
          <p:nvPr/>
        </p:nvPicPr>
        <p:blipFill rotWithShape="1">
          <a:blip r:embed="rId8">
            <a:alphaModFix/>
          </a:blip>
          <a:srcRect b="0" l="0" r="0" t="0"/>
          <a:stretch/>
        </p:blipFill>
        <p:spPr>
          <a:xfrm>
            <a:off x="7288096" y="2476257"/>
            <a:ext cx="1348176" cy="13481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6"/>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92D050"/>
              </a:buClr>
              <a:buSzPts val="3000"/>
              <a:buFont typeface="Calibri"/>
              <a:buNone/>
            </a:pPr>
            <a:r>
              <a:rPr lang="en-US">
                <a:solidFill>
                  <a:srgbClr val="92D050"/>
                </a:solidFill>
              </a:rPr>
              <a:t>Instructional Design Learning Goals</a:t>
            </a:r>
            <a:endParaRPr/>
          </a:p>
        </p:txBody>
      </p:sp>
      <p:sp>
        <p:nvSpPr>
          <p:cNvPr id="226" name="Google Shape;226;p26"/>
          <p:cNvSpPr txBox="1"/>
          <p:nvPr/>
        </p:nvSpPr>
        <p:spPr>
          <a:xfrm>
            <a:off x="395990" y="1216275"/>
            <a:ext cx="8520600" cy="34689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1100"/>
              <a:buFont typeface="Arial"/>
              <a:buNone/>
            </a:pPr>
            <a:r>
              <a:rPr b="0" i="0" lang="en-US" sz="3000" u="none" cap="none" strike="noStrike">
                <a:solidFill>
                  <a:schemeClr val="dk1"/>
                </a:solidFill>
                <a:latin typeface="Lucida Sans"/>
                <a:ea typeface="Lucida Sans"/>
                <a:cs typeface="Lucida Sans"/>
                <a:sym typeface="Lucida Sans"/>
              </a:rPr>
              <a:t>“Teachers identify the type of approach that fosters student agency and fits the learning objectives/goals for students in the content areas being integrated.”</a:t>
            </a:r>
            <a:endParaRPr/>
          </a:p>
          <a:p>
            <a:pPr indent="0" lvl="0" marL="0" marR="0" rtl="0" algn="l">
              <a:lnSpc>
                <a:spcPct val="90000"/>
              </a:lnSpc>
              <a:spcBef>
                <a:spcPts val="1200"/>
              </a:spcBef>
              <a:spcAft>
                <a:spcPts val="0"/>
              </a:spcAft>
              <a:buClr>
                <a:schemeClr val="dk1"/>
              </a:buClr>
              <a:buSzPts val="1100"/>
              <a:buFont typeface="Arial"/>
              <a:buNone/>
            </a:pPr>
            <a:r>
              <a:t/>
            </a:r>
            <a:endParaRPr b="0" i="0" sz="3000" u="none" cap="none" strike="noStrike">
              <a:solidFill>
                <a:schemeClr val="dk1"/>
              </a:solidFill>
              <a:latin typeface="Lucida Sans"/>
              <a:ea typeface="Lucida Sans"/>
              <a:cs typeface="Lucida Sans"/>
              <a:sym typeface="Lucida Sans"/>
            </a:endParaRPr>
          </a:p>
          <a:p>
            <a:pPr indent="0" lvl="0" marL="0" marR="0" rtl="0" algn="l">
              <a:lnSpc>
                <a:spcPct val="90000"/>
              </a:lnSpc>
              <a:spcBef>
                <a:spcPts val="0"/>
              </a:spcBef>
              <a:spcAft>
                <a:spcPts val="0"/>
              </a:spcAft>
              <a:buClr>
                <a:schemeClr val="dk1"/>
              </a:buClr>
              <a:buSzPts val="1100"/>
              <a:buFont typeface="Arial"/>
              <a:buNone/>
            </a:pPr>
            <a:r>
              <a:rPr b="0" i="0" lang="en-US" sz="3000" u="none" cap="none" strike="noStrike">
                <a:solidFill>
                  <a:schemeClr val="dk1"/>
                </a:solidFill>
                <a:latin typeface="Lucida Sans"/>
                <a:ea typeface="Lucida Sans"/>
                <a:cs typeface="Lucida Sans"/>
                <a:sym typeface="Lucida Sans"/>
              </a:rPr>
              <a:t>Teachers need to know their students AND have clear learning goals/objectives that are in alignment with each other.</a:t>
            </a:r>
            <a:endParaRPr/>
          </a:p>
        </p:txBody>
      </p:sp>
      <p:pic>
        <p:nvPicPr>
          <p:cNvPr id="227" name="Google Shape;227;p26"/>
          <p:cNvPicPr preferRelativeResize="0"/>
          <p:nvPr/>
        </p:nvPicPr>
        <p:blipFill rotWithShape="1">
          <a:blip r:embed="rId3">
            <a:alphaModFix amt="22000"/>
          </a:blip>
          <a:srcRect b="0" l="0" r="0" t="0"/>
          <a:stretch/>
        </p:blipFill>
        <p:spPr>
          <a:xfrm>
            <a:off x="2000250" y="288925"/>
            <a:ext cx="5143500" cy="5143500"/>
          </a:xfrm>
          <a:prstGeom prst="rect">
            <a:avLst/>
          </a:prstGeom>
          <a:noFill/>
          <a:ln>
            <a:noFill/>
          </a:ln>
        </p:spPr>
      </p:pic>
      <p:sp>
        <p:nvSpPr>
          <p:cNvPr id="228" name="Google Shape;228;p26"/>
          <p:cNvSpPr txBox="1"/>
          <p:nvPr/>
        </p:nvSpPr>
        <p:spPr>
          <a:xfrm>
            <a:off x="5434682" y="4762327"/>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629</a:t>
            </a:r>
            <a:endParaRPr b="0" i="0" sz="1400" u="none" cap="none" strike="noStrike">
              <a:solidFill>
                <a:srgbClr val="000000"/>
              </a:solidFill>
              <a:latin typeface="Arial"/>
              <a:ea typeface="Arial"/>
              <a:cs typeface="Arial"/>
              <a:sym typeface="Arial"/>
            </a:endParaRPr>
          </a:p>
        </p:txBody>
      </p:sp>
      <p:pic>
        <p:nvPicPr>
          <p:cNvPr id="229" name="Google Shape;229;p26"/>
          <p:cNvPicPr preferRelativeResize="0"/>
          <p:nvPr/>
        </p:nvPicPr>
        <p:blipFill rotWithShape="1">
          <a:blip r:embed="rId4">
            <a:alphaModFix/>
          </a:blip>
          <a:srcRect b="0" l="0" r="0" t="0"/>
          <a:stretch/>
        </p:blipFill>
        <p:spPr>
          <a:xfrm>
            <a:off x="7813964" y="0"/>
            <a:ext cx="1102626" cy="11089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7"/>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92D050"/>
              </a:buClr>
              <a:buSzPts val="3000"/>
              <a:buFont typeface="Calibri"/>
              <a:buNone/>
            </a:pPr>
            <a:r>
              <a:rPr lang="en-US">
                <a:solidFill>
                  <a:srgbClr val="92D050"/>
                </a:solidFill>
              </a:rPr>
              <a:t>Instructional Design Learning Goals</a:t>
            </a:r>
            <a:endParaRPr/>
          </a:p>
        </p:txBody>
      </p:sp>
      <p:pic>
        <p:nvPicPr>
          <p:cNvPr id="235" name="Google Shape;235;p27"/>
          <p:cNvPicPr preferRelativeResize="0"/>
          <p:nvPr/>
        </p:nvPicPr>
        <p:blipFill rotWithShape="1">
          <a:blip r:embed="rId3">
            <a:alphaModFix amt="22000"/>
          </a:blip>
          <a:srcRect b="0" l="0" r="0" t="0"/>
          <a:stretch/>
        </p:blipFill>
        <p:spPr>
          <a:xfrm>
            <a:off x="2000250" y="288925"/>
            <a:ext cx="5143500" cy="5143500"/>
          </a:xfrm>
          <a:prstGeom prst="rect">
            <a:avLst/>
          </a:prstGeom>
          <a:noFill/>
          <a:ln>
            <a:noFill/>
          </a:ln>
        </p:spPr>
      </p:pic>
      <p:pic>
        <p:nvPicPr>
          <p:cNvPr id="236" name="Google Shape;236;p27"/>
          <p:cNvPicPr preferRelativeResize="0"/>
          <p:nvPr/>
        </p:nvPicPr>
        <p:blipFill rotWithShape="1">
          <a:blip r:embed="rId4">
            <a:alphaModFix/>
          </a:blip>
          <a:srcRect b="0" l="0" r="0" t="0"/>
          <a:stretch/>
        </p:blipFill>
        <p:spPr>
          <a:xfrm>
            <a:off x="7813964" y="0"/>
            <a:ext cx="1102626" cy="1108950"/>
          </a:xfrm>
          <a:prstGeom prst="rect">
            <a:avLst/>
          </a:prstGeom>
          <a:noFill/>
          <a:ln>
            <a:noFill/>
          </a:ln>
        </p:spPr>
      </p:pic>
      <p:sp>
        <p:nvSpPr>
          <p:cNvPr id="237" name="Google Shape;237;p27"/>
          <p:cNvSpPr txBox="1"/>
          <p:nvPr/>
        </p:nvSpPr>
        <p:spPr>
          <a:xfrm>
            <a:off x="311700" y="1477425"/>
            <a:ext cx="8520600" cy="34689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1200"/>
              </a:spcAft>
              <a:buClr>
                <a:schemeClr val="dk1"/>
              </a:buClr>
              <a:buSzPts val="2900"/>
              <a:buFont typeface="Arial"/>
              <a:buNone/>
            </a:pPr>
            <a:r>
              <a:rPr b="0" i="0" lang="en-US" sz="2900" u="none" cap="none" strike="noStrike">
                <a:solidFill>
                  <a:schemeClr val="dk1"/>
                </a:solidFill>
                <a:latin typeface="Calibri"/>
                <a:ea typeface="Calibri"/>
                <a:cs typeface="Calibri"/>
                <a:sym typeface="Calibri"/>
              </a:rPr>
              <a:t>“Teachers must have a good understanding of where the students are, and where they are meant to be—and the more transparent they make this status for the students, the more students can help to get themselves from the points at which they are to the success points, and thus enjoy the fruits of feedback” (Hattie 2012).”</a:t>
            </a:r>
            <a:endParaRPr/>
          </a:p>
        </p:txBody>
      </p:sp>
      <p:sp>
        <p:nvSpPr>
          <p:cNvPr id="238" name="Google Shape;238;p27"/>
          <p:cNvSpPr txBox="1"/>
          <p:nvPr/>
        </p:nvSpPr>
        <p:spPr>
          <a:xfrm>
            <a:off x="5488100" y="4709950"/>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64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92D050"/>
              </a:buClr>
              <a:buSzPts val="3000"/>
              <a:buFont typeface="Calibri"/>
              <a:buNone/>
            </a:pPr>
            <a:r>
              <a:rPr lang="en-US">
                <a:solidFill>
                  <a:srgbClr val="92D050"/>
                </a:solidFill>
              </a:rPr>
              <a:t>Instructional Design Assessments</a:t>
            </a:r>
            <a:endParaRPr/>
          </a:p>
        </p:txBody>
      </p:sp>
      <p:pic>
        <p:nvPicPr>
          <p:cNvPr id="244" name="Google Shape;244;p28"/>
          <p:cNvPicPr preferRelativeResize="0"/>
          <p:nvPr/>
        </p:nvPicPr>
        <p:blipFill rotWithShape="1">
          <a:blip r:embed="rId3">
            <a:alphaModFix/>
          </a:blip>
          <a:srcRect b="0" l="0" r="0" t="0"/>
          <a:stretch/>
        </p:blipFill>
        <p:spPr>
          <a:xfrm>
            <a:off x="8004468" y="193033"/>
            <a:ext cx="714375" cy="714357"/>
          </a:xfrm>
          <a:prstGeom prst="rect">
            <a:avLst/>
          </a:prstGeom>
          <a:noFill/>
          <a:ln>
            <a:noFill/>
          </a:ln>
        </p:spPr>
      </p:pic>
      <p:sp>
        <p:nvSpPr>
          <p:cNvPr id="245" name="Google Shape;245;p28"/>
          <p:cNvSpPr txBox="1"/>
          <p:nvPr/>
        </p:nvSpPr>
        <p:spPr>
          <a:xfrm>
            <a:off x="785699" y="1201678"/>
            <a:ext cx="7572601" cy="3685272"/>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2800"/>
              <a:buFont typeface="Noto Sans Symbols"/>
              <a:buChar char="▪"/>
            </a:pPr>
            <a:r>
              <a:rPr b="0" i="0" lang="en-US" sz="2800" u="none" cap="none" strike="noStrike">
                <a:solidFill>
                  <a:schemeClr val="dk1"/>
                </a:solidFill>
                <a:latin typeface="Lucida Sans"/>
                <a:ea typeface="Lucida Sans"/>
                <a:cs typeface="Lucida Sans"/>
                <a:sym typeface="Lucida Sans"/>
              </a:rPr>
              <a:t>Aligned to the learning goals and standards </a:t>
            </a:r>
            <a:endParaRPr/>
          </a:p>
          <a:p>
            <a:pPr indent="-257175" lvl="0" marL="257175" marR="0" rtl="0" algn="l">
              <a:lnSpc>
                <a:spcPct val="90000"/>
              </a:lnSpc>
              <a:spcBef>
                <a:spcPts val="750"/>
              </a:spcBef>
              <a:spcAft>
                <a:spcPts val="0"/>
              </a:spcAft>
              <a:buClr>
                <a:srgbClr val="FF0000"/>
              </a:buClr>
              <a:buSzPts val="2800"/>
              <a:buFont typeface="Noto Sans Symbols"/>
              <a:buChar char="▪"/>
            </a:pPr>
            <a:r>
              <a:rPr b="0" i="0" lang="en-US" sz="2800" u="none" cap="none" strike="noStrike">
                <a:solidFill>
                  <a:schemeClr val="dk1"/>
                </a:solidFill>
                <a:latin typeface="Lucida Sans"/>
                <a:ea typeface="Lucida Sans"/>
                <a:cs typeface="Lucida Sans"/>
                <a:sym typeface="Lucida Sans"/>
              </a:rPr>
              <a:t>Authentic</a:t>
            </a:r>
            <a:endParaRPr/>
          </a:p>
          <a:p>
            <a:pPr indent="-257175" lvl="0" marL="257175" marR="0" rtl="0" algn="l">
              <a:lnSpc>
                <a:spcPct val="90000"/>
              </a:lnSpc>
              <a:spcBef>
                <a:spcPts val="750"/>
              </a:spcBef>
              <a:spcAft>
                <a:spcPts val="0"/>
              </a:spcAft>
              <a:buClr>
                <a:srgbClr val="FF0000"/>
              </a:buClr>
              <a:buSzPts val="2800"/>
              <a:buFont typeface="Noto Sans Symbols"/>
              <a:buChar char="▪"/>
            </a:pPr>
            <a:r>
              <a:rPr b="0" i="0" lang="en-US" sz="2800" u="none" cap="none" strike="noStrike">
                <a:solidFill>
                  <a:schemeClr val="dk1"/>
                </a:solidFill>
                <a:latin typeface="Lucida Sans"/>
                <a:ea typeface="Lucida Sans"/>
                <a:cs typeface="Lucida Sans"/>
                <a:sym typeface="Lucida Sans"/>
              </a:rPr>
              <a:t>Determine how students will demonstrate progress towards learning goals</a:t>
            </a:r>
            <a:endParaRPr/>
          </a:p>
          <a:p>
            <a:pPr indent="-257175" lvl="0" marL="257175" marR="0" rtl="0" algn="l">
              <a:lnSpc>
                <a:spcPct val="90000"/>
              </a:lnSpc>
              <a:spcBef>
                <a:spcPts val="750"/>
              </a:spcBef>
              <a:spcAft>
                <a:spcPts val="0"/>
              </a:spcAft>
              <a:buClr>
                <a:srgbClr val="FF0000"/>
              </a:buClr>
              <a:buSzPts val="2800"/>
              <a:buFont typeface="Noto Sans Symbols"/>
              <a:buChar char="▪"/>
            </a:pPr>
            <a:r>
              <a:rPr b="0" i="0" lang="en-US" sz="2800" u="none" cap="none" strike="noStrike">
                <a:solidFill>
                  <a:schemeClr val="dk1"/>
                </a:solidFill>
                <a:latin typeface="Lucida Sans"/>
                <a:ea typeface="Lucida Sans"/>
                <a:cs typeface="Lucida Sans"/>
                <a:sym typeface="Lucida Sans"/>
              </a:rPr>
              <a:t>Shared with students so they can track their own progress</a:t>
            </a:r>
            <a:endParaRPr/>
          </a:p>
          <a:p>
            <a:pPr indent="-104775" lvl="0" marL="257175" marR="0" rtl="0" algn="l">
              <a:lnSpc>
                <a:spcPct val="90000"/>
              </a:lnSpc>
              <a:spcBef>
                <a:spcPts val="750"/>
              </a:spcBef>
              <a:spcAft>
                <a:spcPts val="0"/>
              </a:spcAft>
              <a:buClr>
                <a:srgbClr val="FF0000"/>
              </a:buClr>
              <a:buSzPts val="2400"/>
              <a:buFont typeface="Noto Sans Symbols"/>
              <a:buNone/>
            </a:pPr>
            <a:r>
              <a:t/>
            </a:r>
            <a:endParaRPr b="0" i="0" sz="2400" u="none" cap="none" strike="noStrike">
              <a:solidFill>
                <a:schemeClr val="dk1"/>
              </a:solidFill>
              <a:latin typeface="Calibri"/>
              <a:ea typeface="Calibri"/>
              <a:cs typeface="Calibri"/>
              <a:sym typeface="Calibri"/>
            </a:endParaRPr>
          </a:p>
          <a:p>
            <a:pPr indent="0" lvl="1" marL="342900" marR="0" rtl="0" algn="l">
              <a:lnSpc>
                <a:spcPct val="90000"/>
              </a:lnSpc>
              <a:spcBef>
                <a:spcPts val="375"/>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 name="Google Shape;246;p28"/>
          <p:cNvSpPr txBox="1"/>
          <p:nvPr/>
        </p:nvSpPr>
        <p:spPr>
          <a:xfrm>
            <a:off x="5257695" y="4709950"/>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pages 627-629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9"/>
          <p:cNvSpPr txBox="1"/>
          <p:nvPr>
            <p:ph idx="2" type="body"/>
          </p:nvPr>
        </p:nvSpPr>
        <p:spPr>
          <a:xfrm>
            <a:off x="975656" y="1085850"/>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Choose an Integration Approach:</a:t>
            </a:r>
            <a:endParaRPr/>
          </a:p>
        </p:txBody>
      </p:sp>
      <p:sp>
        <p:nvSpPr>
          <p:cNvPr id="252" name="Google Shape;252;p29"/>
          <p:cNvSpPr txBox="1"/>
          <p:nvPr>
            <p:ph idx="3" type="body"/>
          </p:nvPr>
        </p:nvSpPr>
        <p:spPr>
          <a:xfrm>
            <a:off x="975656" y="1705256"/>
            <a:ext cx="7192690"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3600"/>
              <a:buFont typeface="Noto Sans Symbols"/>
              <a:buChar char="▪"/>
            </a:pPr>
            <a:r>
              <a:rPr lang="en-US" sz="3600"/>
              <a:t>Multidisciplinary</a:t>
            </a:r>
            <a:endParaRPr/>
          </a:p>
          <a:p>
            <a:pPr indent="-257175" lvl="0" marL="257175" rtl="0" algn="l">
              <a:lnSpc>
                <a:spcPct val="90000"/>
              </a:lnSpc>
              <a:spcBef>
                <a:spcPts val="750"/>
              </a:spcBef>
              <a:spcAft>
                <a:spcPts val="0"/>
              </a:spcAft>
              <a:buClr>
                <a:srgbClr val="FF0000"/>
              </a:buClr>
              <a:buSzPts val="3600"/>
              <a:buFont typeface="Noto Sans Symbols"/>
              <a:buChar char="▪"/>
            </a:pPr>
            <a:r>
              <a:rPr lang="en-US" sz="3600"/>
              <a:t>Interdisciplinary</a:t>
            </a:r>
            <a:endParaRPr/>
          </a:p>
          <a:p>
            <a:pPr indent="-257175" lvl="0" marL="257175" rtl="0" algn="l">
              <a:lnSpc>
                <a:spcPct val="90000"/>
              </a:lnSpc>
              <a:spcBef>
                <a:spcPts val="750"/>
              </a:spcBef>
              <a:spcAft>
                <a:spcPts val="0"/>
              </a:spcAft>
              <a:buClr>
                <a:srgbClr val="FF0000"/>
              </a:buClr>
              <a:buSzPts val="3600"/>
              <a:buFont typeface="Noto Sans Symbols"/>
              <a:buChar char="▪"/>
            </a:pPr>
            <a:r>
              <a:rPr lang="en-US" sz="3600"/>
              <a:t>Transdisciplinary</a:t>
            </a:r>
            <a:endParaRPr/>
          </a:p>
        </p:txBody>
      </p:sp>
      <p:sp>
        <p:nvSpPr>
          <p:cNvPr id="253" name="Google Shape;253;p29"/>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92D050"/>
              </a:buClr>
              <a:buSzPts val="3000"/>
              <a:buFont typeface="Calibri"/>
              <a:buNone/>
            </a:pPr>
            <a:r>
              <a:rPr lang="en-US">
                <a:solidFill>
                  <a:srgbClr val="92D050"/>
                </a:solidFill>
              </a:rPr>
              <a:t>Instructional Design</a:t>
            </a:r>
            <a:endParaRPr/>
          </a:p>
        </p:txBody>
      </p:sp>
      <p:pic>
        <p:nvPicPr>
          <p:cNvPr id="254" name="Google Shape;254;p29"/>
          <p:cNvPicPr preferRelativeResize="0"/>
          <p:nvPr/>
        </p:nvPicPr>
        <p:blipFill rotWithShape="1">
          <a:blip r:embed="rId3">
            <a:alphaModFix/>
          </a:blip>
          <a:srcRect b="0" l="0" r="0" t="0"/>
          <a:stretch/>
        </p:blipFill>
        <p:spPr>
          <a:xfrm>
            <a:off x="7722357" y="104624"/>
            <a:ext cx="891975" cy="891996"/>
          </a:xfrm>
          <a:prstGeom prst="rect">
            <a:avLst/>
          </a:prstGeom>
          <a:noFill/>
          <a:ln>
            <a:noFill/>
          </a:ln>
        </p:spPr>
      </p:pic>
      <p:pic>
        <p:nvPicPr>
          <p:cNvPr id="255" name="Google Shape;255;p29"/>
          <p:cNvPicPr preferRelativeResize="0"/>
          <p:nvPr/>
        </p:nvPicPr>
        <p:blipFill rotWithShape="1">
          <a:blip r:embed="rId3">
            <a:alphaModFix amt="38000"/>
          </a:blip>
          <a:srcRect b="0" l="0" r="0" t="0"/>
          <a:stretch/>
        </p:blipFill>
        <p:spPr>
          <a:xfrm>
            <a:off x="4777185" y="1182676"/>
            <a:ext cx="4082610" cy="408261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idx="2" type="body"/>
          </p:nvPr>
        </p:nvSpPr>
        <p:spPr>
          <a:xfrm>
            <a:off x="975655" y="1210541"/>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Multidisciplinary</a:t>
            </a:r>
            <a:endParaRPr/>
          </a:p>
        </p:txBody>
      </p:sp>
      <p:sp>
        <p:nvSpPr>
          <p:cNvPr id="261" name="Google Shape;261;p30"/>
          <p:cNvSpPr txBox="1"/>
          <p:nvPr>
            <p:ph idx="3" type="body"/>
          </p:nvPr>
        </p:nvSpPr>
        <p:spPr>
          <a:xfrm>
            <a:off x="975656" y="1773907"/>
            <a:ext cx="7192690"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3200"/>
              <a:buFont typeface="Noto Sans Symbols"/>
              <a:buChar char="▪"/>
            </a:pPr>
            <a:r>
              <a:rPr lang="en-US" sz="3200"/>
              <a:t>This approach focuses on a connecting theme common to each discipline.</a:t>
            </a:r>
            <a:endParaRPr/>
          </a:p>
          <a:p>
            <a:pPr indent="-257175" lvl="0" marL="257175" rtl="0" algn="l">
              <a:lnSpc>
                <a:spcPct val="90000"/>
              </a:lnSpc>
              <a:spcBef>
                <a:spcPts val="750"/>
              </a:spcBef>
              <a:spcAft>
                <a:spcPts val="0"/>
              </a:spcAft>
              <a:buClr>
                <a:srgbClr val="FF0000"/>
              </a:buClr>
              <a:buSzPts val="3200"/>
              <a:buFont typeface="Noto Sans Symbols"/>
              <a:buChar char="▪"/>
            </a:pPr>
            <a:r>
              <a:rPr lang="en-US" sz="3200"/>
              <a:t>Teachers using this model identify and employ the selected discipline standards to organize instruction and connect to the common theme. </a:t>
            </a:r>
            <a:endParaRPr/>
          </a:p>
          <a:p>
            <a:pPr indent="-28575" lvl="0" marL="257175" rtl="0" algn="l">
              <a:lnSpc>
                <a:spcPct val="90000"/>
              </a:lnSpc>
              <a:spcBef>
                <a:spcPts val="750"/>
              </a:spcBef>
              <a:spcAft>
                <a:spcPts val="0"/>
              </a:spcAft>
              <a:buClr>
                <a:srgbClr val="FF0000"/>
              </a:buClr>
              <a:buSzPts val="3600"/>
              <a:buFont typeface="Noto Sans Symbols"/>
              <a:buNone/>
            </a:pPr>
            <a:r>
              <a:t/>
            </a:r>
            <a:endParaRPr sz="3600"/>
          </a:p>
        </p:txBody>
      </p:sp>
      <p:sp>
        <p:nvSpPr>
          <p:cNvPr id="262" name="Google Shape;262;p3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2F2F2"/>
              </a:buClr>
              <a:buSzPts val="2600"/>
              <a:buFont typeface="Calibri"/>
              <a:buNone/>
            </a:pPr>
            <a:r>
              <a:rPr lang="en-US" sz="2600">
                <a:solidFill>
                  <a:srgbClr val="F2F2F2"/>
                </a:solidFill>
              </a:rPr>
              <a:t>Instructional Design: Choose an Integration Approach</a:t>
            </a:r>
            <a:endParaRPr/>
          </a:p>
        </p:txBody>
      </p:sp>
      <p:sp>
        <p:nvSpPr>
          <p:cNvPr id="263" name="Google Shape;263;p30"/>
          <p:cNvSpPr txBox="1"/>
          <p:nvPr/>
        </p:nvSpPr>
        <p:spPr>
          <a:xfrm>
            <a:off x="5310775" y="470995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629 and 645 </a:t>
            </a:r>
            <a:endParaRPr b="0" i="0" sz="1400" u="none" cap="none" strike="noStrike">
              <a:solidFill>
                <a:srgbClr val="000000"/>
              </a:solidFill>
              <a:latin typeface="Arial"/>
              <a:ea typeface="Arial"/>
              <a:cs typeface="Arial"/>
              <a:sym typeface="Arial"/>
            </a:endParaRPr>
          </a:p>
        </p:txBody>
      </p:sp>
      <p:pic>
        <p:nvPicPr>
          <p:cNvPr id="264" name="Google Shape;264;p30"/>
          <p:cNvPicPr preferRelativeResize="0"/>
          <p:nvPr/>
        </p:nvPicPr>
        <p:blipFill rotWithShape="1">
          <a:blip r:embed="rId3">
            <a:alphaModFix/>
          </a:blip>
          <a:srcRect b="0" l="0" r="0" t="0"/>
          <a:stretch/>
        </p:blipFill>
        <p:spPr>
          <a:xfrm>
            <a:off x="3680024" y="1032081"/>
            <a:ext cx="891975" cy="8919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4"/>
          <p:cNvSpPr txBox="1"/>
          <p:nvPr>
            <p:ph idx="1" type="body"/>
          </p:nvPr>
        </p:nvSpPr>
        <p:spPr>
          <a:xfrm>
            <a:off x="311700" y="1377828"/>
            <a:ext cx="8520600" cy="2965694"/>
          </a:xfrm>
          <a:prstGeom prst="rect">
            <a:avLst/>
          </a:prstGeom>
          <a:noFill/>
          <a:ln>
            <a:noFill/>
          </a:ln>
        </p:spPr>
        <p:txBody>
          <a:bodyPr anchorCtr="0" anchor="t" bIns="91425" lIns="91425" spcFirstLastPara="1" rIns="91425" wrap="square" tIns="91425">
            <a:normAutofit/>
          </a:bodyPr>
          <a:lstStyle/>
          <a:p>
            <a:pPr indent="0" lvl="0" marL="114300" rtl="0" algn="ctr">
              <a:lnSpc>
                <a:spcPct val="90000"/>
              </a:lnSpc>
              <a:spcBef>
                <a:spcPts val="0"/>
              </a:spcBef>
              <a:spcAft>
                <a:spcPts val="0"/>
              </a:spcAft>
              <a:buClr>
                <a:schemeClr val="dk1"/>
              </a:buClr>
              <a:buSzPts val="1800"/>
              <a:buNone/>
            </a:pPr>
            <a:r>
              <a:rPr lang="en-US" sz="3800">
                <a:solidFill>
                  <a:schemeClr val="dk1"/>
                </a:solidFill>
                <a:latin typeface="Lucida Sans"/>
                <a:ea typeface="Lucida Sans"/>
                <a:cs typeface="Lucida Sans"/>
                <a:sym typeface="Lucida Sans"/>
              </a:rPr>
              <a:t>“Arts education inspires, positively impacts student learning, and when integrated provides pathways for learning that transcends discipline boundaries.”</a:t>
            </a:r>
            <a:endParaRPr sz="3800">
              <a:latin typeface="Lucida Sans"/>
              <a:ea typeface="Lucida Sans"/>
              <a:cs typeface="Lucida Sans"/>
              <a:sym typeface="Lucida Sans"/>
            </a:endParaRPr>
          </a:p>
          <a:p>
            <a:pPr indent="0" lvl="0" marL="114300" rtl="0" algn="l">
              <a:lnSpc>
                <a:spcPct val="90000"/>
              </a:lnSpc>
              <a:spcBef>
                <a:spcPts val="0"/>
              </a:spcBef>
              <a:spcAft>
                <a:spcPts val="0"/>
              </a:spcAft>
              <a:buClr>
                <a:schemeClr val="dk1"/>
              </a:buClr>
              <a:buSzPts val="1800"/>
              <a:buNone/>
            </a:pPr>
            <a:r>
              <a:t/>
            </a:r>
            <a:endParaRPr/>
          </a:p>
        </p:txBody>
      </p:sp>
      <p:pic>
        <p:nvPicPr>
          <p:cNvPr id="47" name="Google Shape;47;p4"/>
          <p:cNvPicPr preferRelativeResize="0"/>
          <p:nvPr/>
        </p:nvPicPr>
        <p:blipFill rotWithShape="1">
          <a:blip r:embed="rId3">
            <a:alphaModFix/>
          </a:blip>
          <a:srcRect b="0" l="0" r="0" t="0"/>
          <a:stretch/>
        </p:blipFill>
        <p:spPr>
          <a:xfrm>
            <a:off x="5832808" y="4166171"/>
            <a:ext cx="2999492" cy="3535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1"/>
          <p:cNvSpPr txBox="1"/>
          <p:nvPr>
            <p:ph idx="2" type="body"/>
          </p:nvPr>
        </p:nvSpPr>
        <p:spPr>
          <a:xfrm>
            <a:off x="975655" y="1155123"/>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Interdisciplinary</a:t>
            </a:r>
            <a:endParaRPr/>
          </a:p>
        </p:txBody>
      </p:sp>
      <p:sp>
        <p:nvSpPr>
          <p:cNvPr id="270" name="Google Shape;270;p31"/>
          <p:cNvSpPr txBox="1"/>
          <p:nvPr>
            <p:ph idx="3" type="body"/>
          </p:nvPr>
        </p:nvSpPr>
        <p:spPr>
          <a:xfrm>
            <a:off x="498763" y="1765275"/>
            <a:ext cx="8146473"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3000"/>
              <a:buFont typeface="Noto Sans Symbols"/>
              <a:buChar char="▪"/>
            </a:pPr>
            <a:r>
              <a:rPr lang="en-US" sz="3000"/>
              <a:t>This approach focuses on common big ideas or concepts that can connect, transcend, and support transfer of learning across content areas.</a:t>
            </a:r>
            <a:endParaRPr/>
          </a:p>
          <a:p>
            <a:pPr indent="-190500" lvl="1" marL="514350" rtl="0" algn="l">
              <a:lnSpc>
                <a:spcPct val="90000"/>
              </a:lnSpc>
              <a:spcBef>
                <a:spcPts val="375"/>
              </a:spcBef>
              <a:spcAft>
                <a:spcPts val="0"/>
              </a:spcAft>
              <a:buClr>
                <a:schemeClr val="dk1"/>
              </a:buClr>
              <a:buSzPts val="3000"/>
              <a:buChar char="•"/>
            </a:pPr>
            <a:r>
              <a:rPr lang="en-US" sz="3000"/>
              <a:t>Secondary teachers collaborate to organize instruction around common aspects of their content found within their respective standards.</a:t>
            </a:r>
            <a:endParaRPr/>
          </a:p>
        </p:txBody>
      </p:sp>
      <p:sp>
        <p:nvSpPr>
          <p:cNvPr id="271" name="Google Shape;271;p31"/>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2F2F2"/>
              </a:buClr>
              <a:buSzPts val="2600"/>
              <a:buFont typeface="Calibri"/>
              <a:buNone/>
            </a:pPr>
            <a:r>
              <a:rPr lang="en-US" sz="2600">
                <a:solidFill>
                  <a:srgbClr val="F2F2F2"/>
                </a:solidFill>
              </a:rPr>
              <a:t>Instructional Design: Choose an Integration Approach</a:t>
            </a:r>
            <a:endParaRPr/>
          </a:p>
        </p:txBody>
      </p:sp>
      <p:sp>
        <p:nvSpPr>
          <p:cNvPr id="272" name="Google Shape;272;p31"/>
          <p:cNvSpPr txBox="1"/>
          <p:nvPr/>
        </p:nvSpPr>
        <p:spPr>
          <a:xfrm>
            <a:off x="5310775" y="470995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629 and 645 </a:t>
            </a:r>
            <a:endParaRPr b="0" i="0" sz="1400" u="none" cap="none" strike="noStrike">
              <a:solidFill>
                <a:srgbClr val="000000"/>
              </a:solidFill>
              <a:latin typeface="Arial"/>
              <a:ea typeface="Arial"/>
              <a:cs typeface="Arial"/>
              <a:sym typeface="Arial"/>
            </a:endParaRPr>
          </a:p>
        </p:txBody>
      </p:sp>
      <p:pic>
        <p:nvPicPr>
          <p:cNvPr id="273" name="Google Shape;273;p31"/>
          <p:cNvPicPr preferRelativeResize="0"/>
          <p:nvPr/>
        </p:nvPicPr>
        <p:blipFill rotWithShape="1">
          <a:blip r:embed="rId3">
            <a:alphaModFix/>
          </a:blip>
          <a:srcRect b="0" l="0" r="0" t="0"/>
          <a:stretch/>
        </p:blipFill>
        <p:spPr>
          <a:xfrm>
            <a:off x="3680024" y="976663"/>
            <a:ext cx="891975" cy="89199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2"/>
          <p:cNvSpPr txBox="1"/>
          <p:nvPr>
            <p:ph idx="2" type="body"/>
          </p:nvPr>
        </p:nvSpPr>
        <p:spPr>
          <a:xfrm>
            <a:off x="975655" y="1155123"/>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Transdisciplinary</a:t>
            </a:r>
            <a:endParaRPr/>
          </a:p>
        </p:txBody>
      </p:sp>
      <p:sp>
        <p:nvSpPr>
          <p:cNvPr id="279" name="Google Shape;279;p32"/>
          <p:cNvSpPr txBox="1"/>
          <p:nvPr>
            <p:ph idx="3" type="body"/>
          </p:nvPr>
        </p:nvSpPr>
        <p:spPr>
          <a:xfrm>
            <a:off x="498763" y="1765275"/>
            <a:ext cx="8146473"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3600"/>
              <a:buFont typeface="Noto Sans Symbols"/>
              <a:buChar char="▪"/>
            </a:pPr>
            <a:r>
              <a:rPr lang="en-US" sz="3600"/>
              <a:t>This approach is focused on grounding student learning through real-life contexts. It is centered around student questions and concerns that lead to acquisition of life skills. </a:t>
            </a:r>
            <a:endParaRPr/>
          </a:p>
        </p:txBody>
      </p:sp>
      <p:sp>
        <p:nvSpPr>
          <p:cNvPr id="280" name="Google Shape;280;p32"/>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2F2F2"/>
              </a:buClr>
              <a:buSzPts val="2600"/>
              <a:buFont typeface="Calibri"/>
              <a:buNone/>
            </a:pPr>
            <a:r>
              <a:rPr lang="en-US" sz="2600">
                <a:solidFill>
                  <a:srgbClr val="F2F2F2"/>
                </a:solidFill>
              </a:rPr>
              <a:t>Instructional Design: Choose an Integration Approach</a:t>
            </a:r>
            <a:endParaRPr/>
          </a:p>
        </p:txBody>
      </p:sp>
      <p:sp>
        <p:nvSpPr>
          <p:cNvPr id="281" name="Google Shape;281;p32"/>
          <p:cNvSpPr txBox="1"/>
          <p:nvPr/>
        </p:nvSpPr>
        <p:spPr>
          <a:xfrm>
            <a:off x="5310775" y="470995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 630 and 655 </a:t>
            </a:r>
            <a:endParaRPr b="0" i="0" sz="1400" u="none" cap="none" strike="noStrike">
              <a:solidFill>
                <a:srgbClr val="000000"/>
              </a:solidFill>
              <a:latin typeface="Arial"/>
              <a:ea typeface="Arial"/>
              <a:cs typeface="Arial"/>
              <a:sym typeface="Arial"/>
            </a:endParaRPr>
          </a:p>
        </p:txBody>
      </p:sp>
      <p:pic>
        <p:nvPicPr>
          <p:cNvPr id="282" name="Google Shape;282;p32"/>
          <p:cNvPicPr preferRelativeResize="0"/>
          <p:nvPr/>
        </p:nvPicPr>
        <p:blipFill rotWithShape="1">
          <a:blip r:embed="rId3">
            <a:alphaModFix/>
          </a:blip>
          <a:srcRect b="0" l="0" r="0" t="0"/>
          <a:stretch/>
        </p:blipFill>
        <p:spPr>
          <a:xfrm>
            <a:off x="3680024" y="976663"/>
            <a:ext cx="891975" cy="89199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3"/>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F0"/>
              </a:buClr>
              <a:buSzPts val="2600"/>
              <a:buFont typeface="Calibri"/>
              <a:buNone/>
            </a:pPr>
            <a:r>
              <a:rPr lang="en-US" sz="2600">
                <a:solidFill>
                  <a:srgbClr val="00B0F0"/>
                </a:solidFill>
              </a:rPr>
              <a:t>Instructional Design: Choose an Integration Approach</a:t>
            </a:r>
            <a:endParaRPr/>
          </a:p>
        </p:txBody>
      </p:sp>
      <p:graphicFrame>
        <p:nvGraphicFramePr>
          <p:cNvPr id="288" name="Google Shape;288;p33"/>
          <p:cNvGraphicFramePr/>
          <p:nvPr/>
        </p:nvGraphicFramePr>
        <p:xfrm>
          <a:off x="214745" y="1011382"/>
          <a:ext cx="3000000" cy="3000000"/>
        </p:xfrm>
        <a:graphic>
          <a:graphicData uri="http://schemas.openxmlformats.org/drawingml/2006/table">
            <a:tbl>
              <a:tblPr>
                <a:noFill/>
                <a:tableStyleId>{17F7E56E-0C81-499E-857C-14437ED4C273}</a:tableStyleId>
              </a:tblPr>
              <a:tblGrid>
                <a:gridCol w="1276300"/>
                <a:gridCol w="1879075"/>
                <a:gridCol w="2728025"/>
                <a:gridCol w="2879600"/>
              </a:tblGrid>
              <a:tr h="350500">
                <a:tc>
                  <a:txBody>
                    <a:bodyPr/>
                    <a:lstStyle/>
                    <a:p>
                      <a:pPr indent="0" lvl="0" marL="0" marR="0" rtl="0" algn="l">
                        <a:spcBef>
                          <a:spcPts val="0"/>
                        </a:spcBef>
                        <a:spcAft>
                          <a:spcPts val="0"/>
                        </a:spcAft>
                        <a:buClr>
                          <a:schemeClr val="dk1"/>
                        </a:buClr>
                        <a:buSzPts val="1100"/>
                        <a:buFont typeface="Calibri"/>
                        <a:buNone/>
                      </a:pPr>
                      <a:r>
                        <a:t/>
                      </a:r>
                      <a:endParaRPr sz="1100" u="none" cap="none" strike="noStrike"/>
                    </a:p>
                  </a:txBody>
                  <a:tcPr marT="91425" marB="91425" marR="91425" marL="91425">
                    <a:lnB cap="flat" cmpd="sng" w="9525">
                      <a:solidFill>
                        <a:srgbClr val="9E9E9E"/>
                      </a:solidFill>
                      <a:prstDash val="solid"/>
                      <a:round/>
                      <a:headEnd len="sm" w="sm" type="none"/>
                      <a:tailEnd len="sm" w="sm" type="none"/>
                    </a:lnB>
                    <a:solidFill>
                      <a:srgbClr val="00B0F0">
                        <a:alpha val="55686"/>
                      </a:srgbClr>
                    </a:solidFill>
                  </a:tcPr>
                </a:tc>
                <a:tc>
                  <a:txBody>
                    <a:bodyPr/>
                    <a:lstStyle/>
                    <a:p>
                      <a:pPr indent="0" lvl="0" marL="0" marR="0" rtl="0" algn="ctr">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Multidisciplinary</a:t>
                      </a:r>
                      <a:endParaRPr b="1" sz="1200" u="none" cap="none" strike="noStrike">
                        <a:latin typeface="Lucida Sans"/>
                        <a:ea typeface="Lucida Sans"/>
                        <a:cs typeface="Lucida Sans"/>
                        <a:sym typeface="Lucida Sans"/>
                      </a:endParaRPr>
                    </a:p>
                  </a:txBody>
                  <a:tcPr marT="91425" marB="91425" marR="91425" marL="91425">
                    <a:lnB cap="flat" cmpd="sng" w="9525">
                      <a:solidFill>
                        <a:srgbClr val="9E9E9E"/>
                      </a:solidFill>
                      <a:prstDash val="solid"/>
                      <a:round/>
                      <a:headEnd len="sm" w="sm" type="none"/>
                      <a:tailEnd len="sm" w="sm" type="none"/>
                    </a:lnB>
                    <a:solidFill>
                      <a:srgbClr val="00B0F0">
                        <a:alpha val="49803"/>
                      </a:srgbClr>
                    </a:solidFill>
                  </a:tcPr>
                </a:tc>
                <a:tc>
                  <a:txBody>
                    <a:bodyPr/>
                    <a:lstStyle/>
                    <a:p>
                      <a:pPr indent="0" lvl="0" marL="0" marR="0" rtl="0" algn="ctr">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Interdisciplinary</a:t>
                      </a:r>
                      <a:endParaRPr b="1" sz="1200" u="none" cap="none" strike="noStrike">
                        <a:latin typeface="Lucida Sans"/>
                        <a:ea typeface="Lucida Sans"/>
                        <a:cs typeface="Lucida Sans"/>
                        <a:sym typeface="Lucida Sans"/>
                      </a:endParaRPr>
                    </a:p>
                  </a:txBody>
                  <a:tcPr marT="91425" marB="91425" marR="91425" marL="91425">
                    <a:lnB cap="flat" cmpd="sng" w="9525">
                      <a:solidFill>
                        <a:srgbClr val="9E9E9E"/>
                      </a:solidFill>
                      <a:prstDash val="solid"/>
                      <a:round/>
                      <a:headEnd len="sm" w="sm" type="none"/>
                      <a:tailEnd len="sm" w="sm" type="none"/>
                    </a:lnB>
                    <a:solidFill>
                      <a:srgbClr val="00B0F0">
                        <a:alpha val="55686"/>
                      </a:srgbClr>
                    </a:solidFill>
                  </a:tcPr>
                </a:tc>
                <a:tc>
                  <a:txBody>
                    <a:bodyPr/>
                    <a:lstStyle/>
                    <a:p>
                      <a:pPr indent="0" lvl="0" marL="0" marR="0" rtl="0" algn="ctr">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Transdisciplinary</a:t>
                      </a:r>
                      <a:endParaRPr b="1" sz="1200" u="none" cap="none" strike="noStrike">
                        <a:latin typeface="Lucida Sans"/>
                        <a:ea typeface="Lucida Sans"/>
                        <a:cs typeface="Lucida Sans"/>
                        <a:sym typeface="Lucida Sans"/>
                      </a:endParaRPr>
                    </a:p>
                  </a:txBody>
                  <a:tcPr marT="91425" marB="91425" marR="91425" marL="91425">
                    <a:lnB cap="flat" cmpd="sng" w="9525">
                      <a:solidFill>
                        <a:srgbClr val="9E9E9E"/>
                      </a:solidFill>
                      <a:prstDash val="solid"/>
                      <a:round/>
                      <a:headEnd len="sm" w="sm" type="none"/>
                      <a:tailEnd len="sm" w="sm" type="none"/>
                    </a:lnB>
                    <a:solidFill>
                      <a:srgbClr val="00B0F0">
                        <a:alpha val="55686"/>
                      </a:srgbClr>
                    </a:solidFill>
                  </a:tcPr>
                </a:tc>
              </a:tr>
              <a:tr h="941925">
                <a:tc>
                  <a:txBody>
                    <a:bodyPr/>
                    <a:lstStyle/>
                    <a:p>
                      <a:pPr indent="0" lvl="0" marL="0" marR="0" rtl="0" algn="l">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Approach</a:t>
                      </a:r>
                      <a:endParaRPr b="1" sz="1200" u="none" cap="none" strike="noStrike">
                        <a:latin typeface="Lucida Sans"/>
                        <a:ea typeface="Lucida Sans"/>
                        <a:cs typeface="Lucida Sans"/>
                        <a:sym typeface="Lucida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Organized around a common theme.</a:t>
                      </a:r>
                      <a:endParaRPr sz="1100" u="none" cap="none" strike="noStrike">
                        <a:latin typeface="Lucida Sans"/>
                        <a:ea typeface="Lucida Sans"/>
                        <a:cs typeface="Lucida Sans"/>
                        <a:sym typeface="Lucida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B0F0">
                        <a:alpha val="55686"/>
                      </a:srgbClr>
                    </a:solidFill>
                  </a:tcPr>
                </a:tc>
                <a:tc>
                  <a:txBody>
                    <a:bodyPr/>
                    <a:lstStyle/>
                    <a:p>
                      <a:pPr indent="0" lvl="0" marL="0" marR="0" rtl="0" algn="l">
                        <a:lnSpc>
                          <a:spcPct val="115000"/>
                        </a:lnSpc>
                        <a:spcBef>
                          <a:spcPts val="0"/>
                        </a:spcBef>
                        <a:spcAft>
                          <a:spcPts val="0"/>
                        </a:spcAft>
                        <a:buClr>
                          <a:schemeClr val="dk1"/>
                        </a:buClr>
                        <a:buSzPts val="1100"/>
                        <a:buFont typeface="Lucida Sans"/>
                        <a:buNone/>
                      </a:pPr>
                      <a:r>
                        <a:rPr lang="en-US" sz="1100" u="none" cap="none" strike="noStrike">
                          <a:solidFill>
                            <a:schemeClr val="dk1"/>
                          </a:solidFill>
                          <a:latin typeface="Lucida Sans"/>
                          <a:ea typeface="Lucida Sans"/>
                          <a:cs typeface="Lucida Sans"/>
                          <a:sym typeface="Lucida Sans"/>
                        </a:rPr>
                        <a:t>Common big ideas or concepts connect, transcend, and support transfer of learning across disciplines. </a:t>
                      </a:r>
                      <a:endParaRPr sz="1100" u="none" cap="none" strike="noStrike">
                        <a:latin typeface="Lucida Sans"/>
                        <a:ea typeface="Lucida Sans"/>
                        <a:cs typeface="Lucida Sans"/>
                        <a:sym typeface="Lucida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B0F0">
                        <a:alpha val="55686"/>
                      </a:srgbClr>
                    </a:solidFill>
                  </a:tcPr>
                </a:tc>
                <a:tc>
                  <a:txBody>
                    <a:bodyPr/>
                    <a:lstStyle/>
                    <a:p>
                      <a:pPr indent="0" lvl="0" marL="0" marR="0" rtl="0" algn="l">
                        <a:lnSpc>
                          <a:spcPct val="115000"/>
                        </a:lnSpc>
                        <a:spcBef>
                          <a:spcPts val="0"/>
                        </a:spcBef>
                        <a:spcAft>
                          <a:spcPts val="0"/>
                        </a:spcAft>
                        <a:buClr>
                          <a:schemeClr val="dk1"/>
                        </a:buClr>
                        <a:buSzPts val="1100"/>
                        <a:buFont typeface="Lucida Sans"/>
                        <a:buNone/>
                      </a:pPr>
                      <a:r>
                        <a:rPr lang="en-US" sz="1100" u="none" cap="none" strike="noStrike">
                          <a:solidFill>
                            <a:schemeClr val="dk1"/>
                          </a:solidFill>
                          <a:latin typeface="Lucida Sans"/>
                          <a:ea typeface="Lucida Sans"/>
                          <a:cs typeface="Lucida Sans"/>
                          <a:sym typeface="Lucida Sans"/>
                        </a:rPr>
                        <a:t>Developed through student engagement in relevant, real-life community or school-based projects.</a:t>
                      </a:r>
                      <a:endParaRPr sz="1100" u="none" cap="none" strike="noStrike">
                        <a:solidFill>
                          <a:schemeClr val="dk1"/>
                        </a:solidFill>
                        <a:latin typeface="Lucida Sans"/>
                        <a:ea typeface="Lucida Sans"/>
                        <a:cs typeface="Lucida Sans"/>
                        <a:sym typeface="Lucida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B0F0">
                        <a:alpha val="55686"/>
                      </a:srgbClr>
                    </a:solidFill>
                  </a:tcPr>
                </a:tc>
              </a:tr>
              <a:tr h="839050">
                <a:tc>
                  <a:txBody>
                    <a:bodyPr/>
                    <a:lstStyle/>
                    <a:p>
                      <a:pPr indent="0" lvl="0" marL="0" marR="0" rtl="0" algn="l">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Instructional Planning</a:t>
                      </a:r>
                      <a:endParaRPr b="1" sz="1200" u="none" cap="none" strike="noStrike">
                        <a:latin typeface="Lucida Sans"/>
                        <a:ea typeface="Lucida Sans"/>
                        <a:cs typeface="Lucida Sans"/>
                        <a:sym typeface="Lucida Sans"/>
                      </a:endParaRPr>
                    </a:p>
                  </a:txBody>
                  <a:tcPr marT="91425" marB="91425" marR="91425" marL="91425">
                    <a:lnT cap="flat" cmpd="sng" w="9525">
                      <a:solidFill>
                        <a:srgbClr val="9E9E9E"/>
                      </a:solidFill>
                      <a:prstDash val="solid"/>
                      <a:round/>
                      <a:headEnd len="sm" w="sm" type="none"/>
                      <a:tailEnd len="sm" w="sm" type="none"/>
                    </a:lnT>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Teachers choose standards from selected disciplines.</a:t>
                      </a:r>
                      <a:endParaRPr sz="1100" u="none" cap="none" strike="noStrike">
                        <a:latin typeface="Lucida Sans"/>
                        <a:ea typeface="Lucida Sans"/>
                        <a:cs typeface="Lucida Sans"/>
                        <a:sym typeface="Lucida Sans"/>
                      </a:endParaRPr>
                    </a:p>
                  </a:txBody>
                  <a:tcPr marT="91425" marB="91425" marR="91425" marL="91425">
                    <a:lnT cap="flat" cmpd="sng" w="9525">
                      <a:solidFill>
                        <a:srgbClr val="9E9E9E"/>
                      </a:solidFill>
                      <a:prstDash val="solid"/>
                      <a:round/>
                      <a:headEnd len="sm" w="sm" type="none"/>
                      <a:tailEnd len="sm" w="sm" type="none"/>
                    </a:lnT>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Teachers collaborate to choose educational concepts or common big ideas across content areas.</a:t>
                      </a:r>
                      <a:endParaRPr sz="1100" u="none" cap="none" strike="noStrike">
                        <a:latin typeface="Lucida Sans"/>
                        <a:ea typeface="Lucida Sans"/>
                        <a:cs typeface="Lucida Sans"/>
                        <a:sym typeface="Lucida Sans"/>
                      </a:endParaRPr>
                    </a:p>
                  </a:txBody>
                  <a:tcPr marT="91425" marB="91425" marR="91425" marL="91425">
                    <a:lnT cap="flat" cmpd="sng" w="9525">
                      <a:solidFill>
                        <a:srgbClr val="9E9E9E"/>
                      </a:solidFill>
                      <a:prstDash val="solid"/>
                      <a:round/>
                      <a:headEnd len="sm" w="sm" type="none"/>
                      <a:tailEnd len="sm" w="sm" type="none"/>
                    </a:lnT>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solidFill>
                            <a:schemeClr val="dk1"/>
                          </a:solidFill>
                          <a:latin typeface="Lucida Sans"/>
                          <a:ea typeface="Lucida Sans"/>
                          <a:cs typeface="Lucida Sans"/>
                          <a:sym typeface="Lucida Sans"/>
                        </a:rPr>
                        <a:t>Students are co-planners alongside teacher.  Focus on students’ questions, concerns, and acquisition of life skills.</a:t>
                      </a:r>
                      <a:endParaRPr sz="1100" u="none" cap="none" strike="noStrike">
                        <a:solidFill>
                          <a:schemeClr val="dk1"/>
                        </a:solidFill>
                        <a:latin typeface="Lucida Sans"/>
                        <a:ea typeface="Lucida Sans"/>
                        <a:cs typeface="Lucida Sans"/>
                        <a:sym typeface="Lucida Sans"/>
                      </a:endParaRPr>
                    </a:p>
                  </a:txBody>
                  <a:tcPr marT="91425" marB="91425" marR="91425" marL="91425">
                    <a:lnT cap="flat" cmpd="sng" w="9525">
                      <a:solidFill>
                        <a:srgbClr val="9E9E9E"/>
                      </a:solidFill>
                      <a:prstDash val="solid"/>
                      <a:round/>
                      <a:headEnd len="sm" w="sm" type="none"/>
                      <a:tailEnd len="sm" w="sm" type="none"/>
                    </a:lnT>
                    <a:solidFill>
                      <a:srgbClr val="00B0F0">
                        <a:alpha val="55686"/>
                      </a:srgbClr>
                    </a:solidFill>
                  </a:tcPr>
                </a:tc>
              </a:tr>
              <a:tr h="853400">
                <a:tc>
                  <a:txBody>
                    <a:bodyPr/>
                    <a:lstStyle/>
                    <a:p>
                      <a:pPr indent="0" lvl="0" marL="0" marR="0" rtl="0" algn="l">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Student Engagement</a:t>
                      </a:r>
                      <a:endParaRPr b="1" sz="12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Educators are facilitators and resources for student learning.</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Students gain skills across disciplines to foster high-level thinking and deeper comprehension.</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solidFill>
                            <a:schemeClr val="dk1"/>
                          </a:solidFill>
                          <a:latin typeface="Lucida Sans"/>
                          <a:ea typeface="Lucida Sans"/>
                          <a:cs typeface="Lucida Sans"/>
                          <a:sym typeface="Lucida Sans"/>
                        </a:rPr>
                        <a:t>Focus on students’ questions and  solving problems. </a:t>
                      </a:r>
                      <a:r>
                        <a:rPr lang="en-US" sz="1100" u="none" cap="none" strike="noStrike">
                          <a:latin typeface="Lucida Sans"/>
                          <a:ea typeface="Lucida Sans"/>
                          <a:cs typeface="Lucida Sans"/>
                          <a:sym typeface="Lucida Sans"/>
                        </a:rPr>
                        <a:t>Students gain experience in applying knowledge and interdisciplinary skills.</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r>
              <a:tr h="853400">
                <a:tc>
                  <a:txBody>
                    <a:bodyPr/>
                    <a:lstStyle/>
                    <a:p>
                      <a:pPr indent="0" lvl="0" marL="0" marR="0" rtl="0" algn="l">
                        <a:spcBef>
                          <a:spcPts val="0"/>
                        </a:spcBef>
                        <a:spcAft>
                          <a:spcPts val="0"/>
                        </a:spcAft>
                        <a:buClr>
                          <a:schemeClr val="dk1"/>
                        </a:buClr>
                        <a:buSzPts val="1200"/>
                        <a:buFont typeface="Lucida Sans"/>
                        <a:buNone/>
                      </a:pPr>
                      <a:r>
                        <a:rPr b="1" lang="en-US" sz="1200" u="none" cap="none" strike="noStrike">
                          <a:latin typeface="Lucida Sans"/>
                          <a:ea typeface="Lucida Sans"/>
                          <a:cs typeface="Lucida Sans"/>
                          <a:sym typeface="Lucida Sans"/>
                        </a:rPr>
                        <a:t>Assessment</a:t>
                      </a:r>
                      <a:endParaRPr b="1" sz="12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Assessment may result in a culminating task that integrates all disciplines taught. </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Assessment addresses interdisciplinary concepts, addressing each of the selected disciplines.  </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c>
                  <a:txBody>
                    <a:bodyPr/>
                    <a:lstStyle/>
                    <a:p>
                      <a:pPr indent="0" lvl="0" marL="0" marR="0" rtl="0" algn="l">
                        <a:spcBef>
                          <a:spcPts val="0"/>
                        </a:spcBef>
                        <a:spcAft>
                          <a:spcPts val="0"/>
                        </a:spcAft>
                        <a:buClr>
                          <a:schemeClr val="dk1"/>
                        </a:buClr>
                        <a:buSzPts val="1100"/>
                        <a:buFont typeface="Lucida Sans"/>
                        <a:buNone/>
                      </a:pPr>
                      <a:r>
                        <a:rPr lang="en-US" sz="1100" u="none" cap="none" strike="noStrike">
                          <a:latin typeface="Lucida Sans"/>
                          <a:ea typeface="Lucida Sans"/>
                          <a:cs typeface="Lucida Sans"/>
                          <a:sym typeface="Lucida Sans"/>
                        </a:rPr>
                        <a:t>Assessment focuses on growing skills and understanding of cross-cutting concepts in a real world application.</a:t>
                      </a:r>
                      <a:endParaRPr sz="1100" u="none" cap="none" strike="noStrike">
                        <a:latin typeface="Lucida Sans"/>
                        <a:ea typeface="Lucida Sans"/>
                        <a:cs typeface="Lucida Sans"/>
                        <a:sym typeface="Lucida Sans"/>
                      </a:endParaRPr>
                    </a:p>
                  </a:txBody>
                  <a:tcPr marT="91425" marB="91425" marR="91425" marL="91425">
                    <a:solidFill>
                      <a:srgbClr val="00B0F0">
                        <a:alpha val="55686"/>
                      </a:srgbClr>
                    </a:solidFill>
                  </a:tcPr>
                </a:tc>
              </a:tr>
            </a:tbl>
          </a:graphicData>
        </a:graphic>
      </p:graphicFrame>
      <p:sp>
        <p:nvSpPr>
          <p:cNvPr id="289" name="Google Shape;289;p33"/>
          <p:cNvSpPr txBox="1"/>
          <p:nvPr/>
        </p:nvSpPr>
        <p:spPr>
          <a:xfrm>
            <a:off x="6123709" y="4834615"/>
            <a:ext cx="2930050" cy="338524"/>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Arial"/>
                <a:ea typeface="Arial"/>
                <a:cs typeface="Arial"/>
                <a:sym typeface="Arial"/>
              </a:rPr>
              <a:t>-Adapted from CA Arts Ed Framework Chapter 8</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4"/>
          <p:cNvSpPr txBox="1"/>
          <p:nvPr>
            <p:ph idx="2" type="body"/>
          </p:nvPr>
        </p:nvSpPr>
        <p:spPr>
          <a:xfrm>
            <a:off x="975655" y="1155123"/>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Effective, co-equal arts integration requires: </a:t>
            </a:r>
            <a:endParaRPr/>
          </a:p>
        </p:txBody>
      </p:sp>
      <p:sp>
        <p:nvSpPr>
          <p:cNvPr id="295" name="Google Shape;295;p34"/>
          <p:cNvSpPr txBox="1"/>
          <p:nvPr>
            <p:ph idx="3" type="body"/>
          </p:nvPr>
        </p:nvSpPr>
        <p:spPr>
          <a:xfrm>
            <a:off x="498763" y="1728792"/>
            <a:ext cx="8146473"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2800"/>
              <a:buFont typeface="Noto Sans Symbols"/>
              <a:buChar char="▪"/>
            </a:pPr>
            <a:r>
              <a:rPr b="1" lang="en-US" sz="2800"/>
              <a:t>Professional learning </a:t>
            </a:r>
            <a:r>
              <a:rPr lang="en-US" sz="2800"/>
              <a:t>(knowledge, confidence).</a:t>
            </a:r>
            <a:endParaRPr/>
          </a:p>
          <a:p>
            <a:pPr indent="-257175" lvl="0" marL="257175" rtl="0" algn="l">
              <a:lnSpc>
                <a:spcPct val="90000"/>
              </a:lnSpc>
              <a:spcBef>
                <a:spcPts val="750"/>
              </a:spcBef>
              <a:spcAft>
                <a:spcPts val="0"/>
              </a:spcAft>
              <a:buClr>
                <a:srgbClr val="FF0000"/>
              </a:buClr>
              <a:buSzPts val="2800"/>
              <a:buFont typeface="Noto Sans Symbols"/>
              <a:buChar char="▪"/>
            </a:pPr>
            <a:r>
              <a:rPr b="1" lang="en-US" sz="2800"/>
              <a:t>Time </a:t>
            </a:r>
            <a:r>
              <a:rPr lang="en-US" sz="2800"/>
              <a:t>(to learn, plan, gather resources, reflect).</a:t>
            </a:r>
            <a:endParaRPr/>
          </a:p>
          <a:p>
            <a:pPr indent="-257175" lvl="0" marL="257175" rtl="0" algn="l">
              <a:lnSpc>
                <a:spcPct val="90000"/>
              </a:lnSpc>
              <a:spcBef>
                <a:spcPts val="750"/>
              </a:spcBef>
              <a:spcAft>
                <a:spcPts val="0"/>
              </a:spcAft>
              <a:buClr>
                <a:srgbClr val="FF0000"/>
              </a:buClr>
              <a:buSzPts val="2800"/>
              <a:buFont typeface="Noto Sans Symbols"/>
              <a:buChar char="▪"/>
            </a:pPr>
            <a:r>
              <a:rPr b="1" lang="en-US" sz="2800"/>
              <a:t>Resources,</a:t>
            </a:r>
            <a:endParaRPr/>
          </a:p>
          <a:p>
            <a:pPr indent="-173037" lvl="1" marL="514350" rtl="0" algn="l">
              <a:lnSpc>
                <a:spcPct val="90000"/>
              </a:lnSpc>
              <a:spcBef>
                <a:spcPts val="375"/>
              </a:spcBef>
              <a:spcAft>
                <a:spcPts val="0"/>
              </a:spcAft>
              <a:buClr>
                <a:schemeClr val="dk1"/>
              </a:buClr>
              <a:buSzPts val="2725"/>
              <a:buChar char="•"/>
            </a:pPr>
            <a:r>
              <a:rPr lang="en-US" sz="2725"/>
              <a:t>Support from Single-Subject Arts teachers on campus or in district.</a:t>
            </a:r>
            <a:endParaRPr/>
          </a:p>
          <a:p>
            <a:pPr indent="-173037" lvl="1" marL="514350" rtl="0" algn="l">
              <a:lnSpc>
                <a:spcPct val="90000"/>
              </a:lnSpc>
              <a:spcBef>
                <a:spcPts val="375"/>
              </a:spcBef>
              <a:spcAft>
                <a:spcPts val="0"/>
              </a:spcAft>
              <a:buClr>
                <a:schemeClr val="dk1"/>
              </a:buClr>
              <a:buSzPts val="2725"/>
              <a:buChar char="•"/>
            </a:pPr>
            <a:r>
              <a:rPr lang="en-US" sz="2725"/>
              <a:t>Support from artists from local arts institutions,</a:t>
            </a:r>
            <a:endParaRPr/>
          </a:p>
          <a:p>
            <a:pPr indent="-173037" lvl="1" marL="514350" rtl="0" algn="l">
              <a:lnSpc>
                <a:spcPct val="90000"/>
              </a:lnSpc>
              <a:spcBef>
                <a:spcPts val="375"/>
              </a:spcBef>
              <a:spcAft>
                <a:spcPts val="0"/>
              </a:spcAft>
              <a:buClr>
                <a:schemeClr val="dk1"/>
              </a:buClr>
              <a:buSzPts val="2725"/>
              <a:buChar char="•"/>
            </a:pPr>
            <a:r>
              <a:rPr lang="en-US" sz="2725"/>
              <a:t>Appropriate materials, supplies, and spaces</a:t>
            </a:r>
            <a:endParaRPr/>
          </a:p>
        </p:txBody>
      </p:sp>
      <p:sp>
        <p:nvSpPr>
          <p:cNvPr id="296" name="Google Shape;296;p34"/>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00"/>
              </a:buClr>
              <a:buSzPts val="3200"/>
              <a:buFont typeface="Calibri"/>
              <a:buNone/>
            </a:pPr>
            <a:r>
              <a:rPr lang="en-US" sz="3200">
                <a:solidFill>
                  <a:srgbClr val="FFFF00"/>
                </a:solidFill>
              </a:rPr>
              <a:t>Arts Integration Logistics (1 of 2)</a:t>
            </a:r>
            <a:endParaRPr/>
          </a:p>
        </p:txBody>
      </p:sp>
      <p:sp>
        <p:nvSpPr>
          <p:cNvPr id="297" name="Google Shape;297;p34"/>
          <p:cNvSpPr txBox="1"/>
          <p:nvPr/>
        </p:nvSpPr>
        <p:spPr>
          <a:xfrm>
            <a:off x="5364600" y="478950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Chapter 8 </a:t>
            </a:r>
            <a:endParaRPr b="0" i="0" sz="1400" u="none" cap="none" strike="noStrike">
              <a:solidFill>
                <a:srgbClr val="000000"/>
              </a:solidFill>
              <a:latin typeface="Arial"/>
              <a:ea typeface="Arial"/>
              <a:cs typeface="Arial"/>
              <a:sym typeface="Arial"/>
            </a:endParaRPr>
          </a:p>
        </p:txBody>
      </p:sp>
      <p:pic>
        <p:nvPicPr>
          <p:cNvPr id="298" name="Google Shape;298;p34"/>
          <p:cNvPicPr preferRelativeResize="0"/>
          <p:nvPr/>
        </p:nvPicPr>
        <p:blipFill rotWithShape="1">
          <a:blip r:embed="rId3">
            <a:alphaModFix amt="20000"/>
          </a:blip>
          <a:srcRect b="0" l="0" r="0" t="0"/>
          <a:stretch/>
        </p:blipFill>
        <p:spPr>
          <a:xfrm>
            <a:off x="2246273" y="851730"/>
            <a:ext cx="4114303" cy="423611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5"/>
          <p:cNvSpPr txBox="1"/>
          <p:nvPr>
            <p:ph idx="2" type="body"/>
          </p:nvPr>
        </p:nvSpPr>
        <p:spPr>
          <a:xfrm>
            <a:off x="975655" y="1155123"/>
            <a:ext cx="7192690" cy="4409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90"/>
              </a:buClr>
              <a:buSzPts val="2800"/>
              <a:buNone/>
            </a:pPr>
            <a:r>
              <a:rPr lang="en-US" sz="2800"/>
              <a:t>Effective, co-equal arts integration requires: </a:t>
            </a:r>
            <a:endParaRPr/>
          </a:p>
        </p:txBody>
      </p:sp>
      <p:sp>
        <p:nvSpPr>
          <p:cNvPr id="304" name="Google Shape;304;p35"/>
          <p:cNvSpPr txBox="1"/>
          <p:nvPr>
            <p:ph idx="3" type="body"/>
          </p:nvPr>
        </p:nvSpPr>
        <p:spPr>
          <a:xfrm>
            <a:off x="498763" y="1662430"/>
            <a:ext cx="8146473" cy="3060708"/>
          </a:xfrm>
          <a:prstGeom prst="rect">
            <a:avLst/>
          </a:prstGeom>
          <a:noFill/>
          <a:ln>
            <a:noFill/>
          </a:ln>
        </p:spPr>
        <p:txBody>
          <a:bodyPr anchorCtr="0" anchor="t" bIns="45700" lIns="91425" spcFirstLastPara="1" rIns="91425" wrap="square" tIns="45700">
            <a:noAutofit/>
          </a:bodyPr>
          <a:lstStyle/>
          <a:p>
            <a:pPr indent="-257175" lvl="0" marL="257175" rtl="0" algn="l">
              <a:lnSpc>
                <a:spcPct val="90000"/>
              </a:lnSpc>
              <a:spcBef>
                <a:spcPts val="0"/>
              </a:spcBef>
              <a:spcAft>
                <a:spcPts val="0"/>
              </a:spcAft>
              <a:buClr>
                <a:srgbClr val="FF0000"/>
              </a:buClr>
              <a:buSzPts val="2800"/>
              <a:buFont typeface="Noto Sans Symbols"/>
              <a:buChar char="▪"/>
            </a:pPr>
            <a:r>
              <a:rPr b="1" lang="en-US" sz="2800"/>
              <a:t>Thoughtful planning,</a:t>
            </a:r>
            <a:endParaRPr/>
          </a:p>
          <a:p>
            <a:pPr indent="-168275" lvl="1" marL="514350" rtl="0" algn="l">
              <a:lnSpc>
                <a:spcPct val="90000"/>
              </a:lnSpc>
              <a:spcBef>
                <a:spcPts val="375"/>
              </a:spcBef>
              <a:spcAft>
                <a:spcPts val="0"/>
              </a:spcAft>
              <a:buClr>
                <a:schemeClr val="dk1"/>
              </a:buClr>
              <a:buSzPts val="2650"/>
              <a:buChar char="•"/>
            </a:pPr>
            <a:r>
              <a:rPr lang="en-US" sz="2650"/>
              <a:t>Attention to the individual standards and learning goals.</a:t>
            </a:r>
            <a:endParaRPr/>
          </a:p>
          <a:p>
            <a:pPr indent="-168275" lvl="1" marL="514350" rtl="0" algn="l">
              <a:lnSpc>
                <a:spcPct val="90000"/>
              </a:lnSpc>
              <a:spcBef>
                <a:spcPts val="375"/>
              </a:spcBef>
              <a:spcAft>
                <a:spcPts val="0"/>
              </a:spcAft>
              <a:buClr>
                <a:schemeClr val="dk1"/>
              </a:buClr>
              <a:buSzPts val="2650"/>
              <a:buChar char="•"/>
            </a:pPr>
            <a:r>
              <a:rPr lang="en-US" sz="2650"/>
              <a:t>Effective assessment strategies and tools for each integrated content area.</a:t>
            </a:r>
            <a:endParaRPr/>
          </a:p>
          <a:p>
            <a:pPr indent="-168275" lvl="1" marL="514350" rtl="0" algn="l">
              <a:lnSpc>
                <a:spcPct val="90000"/>
              </a:lnSpc>
              <a:spcBef>
                <a:spcPts val="375"/>
              </a:spcBef>
              <a:spcAft>
                <a:spcPts val="0"/>
              </a:spcAft>
              <a:buClr>
                <a:schemeClr val="dk1"/>
              </a:buClr>
              <a:buSzPts val="2650"/>
              <a:buChar char="•"/>
            </a:pPr>
            <a:r>
              <a:rPr lang="en-US" sz="2650"/>
              <a:t>Understanding and selection of effective and appropriate approaches to integration.</a:t>
            </a:r>
            <a:endParaRPr/>
          </a:p>
          <a:p>
            <a:pPr indent="-168275" lvl="1" marL="514350" rtl="0" algn="l">
              <a:lnSpc>
                <a:spcPct val="90000"/>
              </a:lnSpc>
              <a:spcBef>
                <a:spcPts val="375"/>
              </a:spcBef>
              <a:spcAft>
                <a:spcPts val="0"/>
              </a:spcAft>
              <a:buClr>
                <a:schemeClr val="dk1"/>
              </a:buClr>
              <a:buSzPts val="2650"/>
              <a:buChar char="•"/>
            </a:pPr>
            <a:r>
              <a:rPr lang="en-US" sz="2650"/>
              <a:t>Sequencing of instruction in all integrated areas.</a:t>
            </a:r>
            <a:endParaRPr/>
          </a:p>
        </p:txBody>
      </p:sp>
      <p:sp>
        <p:nvSpPr>
          <p:cNvPr id="305" name="Google Shape;305;p35"/>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00"/>
              </a:buClr>
              <a:buSzPts val="3200"/>
              <a:buFont typeface="Calibri"/>
              <a:buNone/>
            </a:pPr>
            <a:r>
              <a:rPr lang="en-US" sz="3200">
                <a:solidFill>
                  <a:srgbClr val="FFFF00"/>
                </a:solidFill>
              </a:rPr>
              <a:t>Arts Integration Logistics (2 of 2)</a:t>
            </a:r>
            <a:endParaRPr/>
          </a:p>
        </p:txBody>
      </p:sp>
      <p:sp>
        <p:nvSpPr>
          <p:cNvPr id="306" name="Google Shape;306;p35"/>
          <p:cNvSpPr txBox="1"/>
          <p:nvPr/>
        </p:nvSpPr>
        <p:spPr>
          <a:xfrm>
            <a:off x="5364600" y="478950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-Adapted from CA Arts Ed Framework Chapter 8 </a:t>
            </a:r>
            <a:endParaRPr b="0" i="0" sz="1400" u="none" cap="none" strike="noStrike">
              <a:solidFill>
                <a:srgbClr val="000000"/>
              </a:solidFill>
              <a:latin typeface="Arial"/>
              <a:ea typeface="Arial"/>
              <a:cs typeface="Arial"/>
              <a:sym typeface="Arial"/>
            </a:endParaRPr>
          </a:p>
        </p:txBody>
      </p:sp>
      <p:pic>
        <p:nvPicPr>
          <p:cNvPr id="307" name="Google Shape;307;p35"/>
          <p:cNvPicPr preferRelativeResize="0"/>
          <p:nvPr/>
        </p:nvPicPr>
        <p:blipFill rotWithShape="1">
          <a:blip r:embed="rId3">
            <a:alphaModFix amt="20000"/>
          </a:blip>
          <a:srcRect b="0" l="0" r="0" t="0"/>
          <a:stretch/>
        </p:blipFill>
        <p:spPr>
          <a:xfrm>
            <a:off x="2246273" y="851730"/>
            <a:ext cx="4114303" cy="423611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6"/>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00"/>
              </a:buClr>
              <a:buSzPts val="3000"/>
              <a:buFont typeface="Calibri"/>
              <a:buNone/>
            </a:pPr>
            <a:r>
              <a:rPr lang="en-US">
                <a:solidFill>
                  <a:srgbClr val="FFFF00"/>
                </a:solidFill>
              </a:rPr>
              <a:t>Arts Integration Logistics: Elementary Educators</a:t>
            </a:r>
            <a:endParaRPr/>
          </a:p>
        </p:txBody>
      </p:sp>
      <p:sp>
        <p:nvSpPr>
          <p:cNvPr id="313" name="Google Shape;313;p36"/>
          <p:cNvSpPr txBox="1"/>
          <p:nvPr/>
        </p:nvSpPr>
        <p:spPr>
          <a:xfrm>
            <a:off x="5364600" y="478950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645 </a:t>
            </a:r>
            <a:endParaRPr b="0" i="0" sz="1400" u="none" cap="none" strike="noStrike">
              <a:solidFill>
                <a:srgbClr val="000000"/>
              </a:solidFill>
              <a:latin typeface="Arial"/>
              <a:ea typeface="Arial"/>
              <a:cs typeface="Arial"/>
              <a:sym typeface="Arial"/>
            </a:endParaRPr>
          </a:p>
        </p:txBody>
      </p:sp>
      <p:pic>
        <p:nvPicPr>
          <p:cNvPr id="314" name="Google Shape;314;p36"/>
          <p:cNvPicPr preferRelativeResize="0"/>
          <p:nvPr/>
        </p:nvPicPr>
        <p:blipFill rotWithShape="1">
          <a:blip r:embed="rId3">
            <a:alphaModFix amt="20000"/>
          </a:blip>
          <a:srcRect b="0" l="0" r="0" t="0"/>
          <a:stretch/>
        </p:blipFill>
        <p:spPr>
          <a:xfrm>
            <a:off x="2246273" y="851730"/>
            <a:ext cx="4114303" cy="4236110"/>
          </a:xfrm>
          <a:prstGeom prst="rect">
            <a:avLst/>
          </a:prstGeom>
          <a:noFill/>
          <a:ln>
            <a:noFill/>
          </a:ln>
        </p:spPr>
      </p:pic>
      <p:sp>
        <p:nvSpPr>
          <p:cNvPr id="315" name="Google Shape;315;p36"/>
          <p:cNvSpPr txBox="1"/>
          <p:nvPr/>
        </p:nvSpPr>
        <p:spPr>
          <a:xfrm>
            <a:off x="339195" y="1512643"/>
            <a:ext cx="8520600" cy="26778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Lucida Sans"/>
                <a:ea typeface="Lucida Sans"/>
                <a:cs typeface="Lucida Sans"/>
                <a:sym typeface="Lucida Sans"/>
              </a:rPr>
              <a:t>“In whatever integrated approach or model elementary teachers choose, it is critical to identify clear </a:t>
            </a:r>
            <a:r>
              <a:rPr b="1" i="0" lang="en-US" sz="2800" u="none" cap="none" strike="noStrike">
                <a:solidFill>
                  <a:schemeClr val="dk1"/>
                </a:solidFill>
                <a:latin typeface="Lucida Sans"/>
                <a:ea typeface="Lucida Sans"/>
                <a:cs typeface="Lucida Sans"/>
                <a:sym typeface="Lucida Sans"/>
              </a:rPr>
              <a:t>co-equal</a:t>
            </a:r>
            <a:r>
              <a:rPr b="0" i="0" lang="en-US" sz="2800" u="none" cap="none" strike="noStrike">
                <a:solidFill>
                  <a:schemeClr val="dk1"/>
                </a:solidFill>
                <a:latin typeface="Lucida Sans"/>
                <a:ea typeface="Lucida Sans"/>
                <a:cs typeface="Lucida Sans"/>
                <a:sym typeface="Lucida Sans"/>
              </a:rPr>
              <a:t> learning goals, develop and implement effective assessments of all content areas being integrated, and plan the sequence of learning in all the content areas to ensure student success.”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7"/>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00"/>
              </a:buClr>
              <a:buSzPts val="3000"/>
              <a:buFont typeface="Calibri"/>
              <a:buNone/>
            </a:pPr>
            <a:r>
              <a:rPr lang="en-US">
                <a:solidFill>
                  <a:srgbClr val="FFFF00"/>
                </a:solidFill>
              </a:rPr>
              <a:t>Arts Integration Logistics: Secondary Educators</a:t>
            </a:r>
            <a:endParaRPr/>
          </a:p>
        </p:txBody>
      </p:sp>
      <p:sp>
        <p:nvSpPr>
          <p:cNvPr id="321" name="Google Shape;321;p37"/>
          <p:cNvSpPr txBox="1"/>
          <p:nvPr/>
        </p:nvSpPr>
        <p:spPr>
          <a:xfrm>
            <a:off x="5364600" y="478950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645 </a:t>
            </a:r>
            <a:endParaRPr b="0" i="0" sz="1400" u="none" cap="none" strike="noStrike">
              <a:solidFill>
                <a:srgbClr val="000000"/>
              </a:solidFill>
              <a:latin typeface="Arial"/>
              <a:ea typeface="Arial"/>
              <a:cs typeface="Arial"/>
              <a:sym typeface="Arial"/>
            </a:endParaRPr>
          </a:p>
        </p:txBody>
      </p:sp>
      <p:pic>
        <p:nvPicPr>
          <p:cNvPr id="322" name="Google Shape;322;p37"/>
          <p:cNvPicPr preferRelativeResize="0"/>
          <p:nvPr/>
        </p:nvPicPr>
        <p:blipFill rotWithShape="1">
          <a:blip r:embed="rId3">
            <a:alphaModFix amt="20000"/>
          </a:blip>
          <a:srcRect b="0" l="0" r="0" t="0"/>
          <a:stretch/>
        </p:blipFill>
        <p:spPr>
          <a:xfrm>
            <a:off x="2246273" y="851730"/>
            <a:ext cx="4114303" cy="4236110"/>
          </a:xfrm>
          <a:prstGeom prst="rect">
            <a:avLst/>
          </a:prstGeom>
          <a:noFill/>
          <a:ln>
            <a:noFill/>
          </a:ln>
        </p:spPr>
      </p:pic>
      <p:sp>
        <p:nvSpPr>
          <p:cNvPr id="323" name="Google Shape;323;p37"/>
          <p:cNvSpPr txBox="1"/>
          <p:nvPr/>
        </p:nvSpPr>
        <p:spPr>
          <a:xfrm>
            <a:off x="339195" y="1630885"/>
            <a:ext cx="8520600" cy="26778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Lucida Sans"/>
                <a:ea typeface="Lucida Sans"/>
                <a:cs typeface="Lucida Sans"/>
                <a:sym typeface="Lucida Sans"/>
              </a:rPr>
              <a:t>“Arts integration at the secondary level provides avenues for students to build upon their elementary learning, deepen conceptual understandings, refine artistic practices, and bridge the compartmentalized learning that often exists within single-subject courses.”</a:t>
            </a:r>
            <a:endParaRPr b="0" i="0" sz="3450" u="none" cap="none" strike="noStrike">
              <a:solidFill>
                <a:schemeClr val="dk1"/>
              </a:solidFill>
              <a:latin typeface="Lucida Sans"/>
              <a:ea typeface="Lucida Sans"/>
              <a:cs typeface="Lucida Sans"/>
              <a:sym typeface="Lucida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8"/>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a:solidFill>
                  <a:srgbClr val="C59EE2"/>
                </a:solidFill>
              </a:rPr>
              <a:t>Universal Design for Learning</a:t>
            </a:r>
            <a:endParaRPr/>
          </a:p>
        </p:txBody>
      </p:sp>
      <p:sp>
        <p:nvSpPr>
          <p:cNvPr id="329" name="Google Shape;329;p38"/>
          <p:cNvSpPr txBox="1"/>
          <p:nvPr/>
        </p:nvSpPr>
        <p:spPr>
          <a:xfrm>
            <a:off x="5364600" y="4789500"/>
            <a:ext cx="37794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628 </a:t>
            </a:r>
            <a:endParaRPr b="0" i="0" sz="1400" u="none" cap="none" strike="noStrike">
              <a:solidFill>
                <a:srgbClr val="000000"/>
              </a:solidFill>
              <a:latin typeface="Arial"/>
              <a:ea typeface="Arial"/>
              <a:cs typeface="Arial"/>
              <a:sym typeface="Arial"/>
            </a:endParaRPr>
          </a:p>
        </p:txBody>
      </p:sp>
      <p:sp>
        <p:nvSpPr>
          <p:cNvPr id="330" name="Google Shape;330;p38"/>
          <p:cNvSpPr txBox="1"/>
          <p:nvPr/>
        </p:nvSpPr>
        <p:spPr>
          <a:xfrm>
            <a:off x="510482" y="1450235"/>
            <a:ext cx="8520600" cy="2668541"/>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3000"/>
              <a:buFont typeface="Arial"/>
              <a:buNone/>
            </a:pPr>
            <a:r>
              <a:rPr b="0" i="0" lang="en-US" sz="3000" u="none" cap="none" strike="noStrike">
                <a:solidFill>
                  <a:schemeClr val="dk1"/>
                </a:solidFill>
                <a:latin typeface="Lucida Sans"/>
                <a:ea typeface="Lucida Sans"/>
                <a:cs typeface="Lucida Sans"/>
                <a:sym typeface="Lucida Sans"/>
              </a:rPr>
              <a:t>“Ensuring students can access standards-based integrated instruction requires carefully planned units or lessons using Universal Design for Learning principles and guidelines that support and accommodate the diversity and variability of all learners.”</a:t>
            </a:r>
            <a:endParaRPr b="0" i="0" sz="2800" u="none" cap="none" strike="noStrike">
              <a:solidFill>
                <a:schemeClr val="dk1"/>
              </a:solidFill>
              <a:latin typeface="Lucida Sans"/>
              <a:ea typeface="Lucida Sans"/>
              <a:cs typeface="Lucida Sans"/>
              <a:sym typeface="Lucid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39"/>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a:solidFill>
                  <a:srgbClr val="C59EE2"/>
                </a:solidFill>
              </a:rPr>
              <a:t>Universal Design for Learning</a:t>
            </a:r>
            <a:endParaRPr/>
          </a:p>
        </p:txBody>
      </p:sp>
      <p:sp>
        <p:nvSpPr>
          <p:cNvPr id="336" name="Google Shape;336;p39"/>
          <p:cNvSpPr txBox="1"/>
          <p:nvPr/>
        </p:nvSpPr>
        <p:spPr>
          <a:xfrm>
            <a:off x="197550" y="1275275"/>
            <a:ext cx="8748900" cy="341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3000"/>
              <a:buFont typeface="Lucida Sans"/>
              <a:buNone/>
            </a:pPr>
            <a:r>
              <a:rPr b="0" i="0" lang="en-US" sz="3000" u="none" cap="none" strike="noStrike">
                <a:solidFill>
                  <a:schemeClr val="dk1"/>
                </a:solidFill>
                <a:latin typeface="Lucida Sans"/>
                <a:ea typeface="Lucida Sans"/>
                <a:cs typeface="Lucida Sans"/>
                <a:sym typeface="Lucida Sans"/>
              </a:rPr>
              <a:t>UDL is a framework that improves and optimizes teaching and learning for all people. It aims to change the design of the environment rather than to change the learner. When environments are intentionally designed to reduce barriers, all learners can engage in rigorous, meaningful learning.</a:t>
            </a:r>
            <a:r>
              <a:rPr b="0" i="0" lang="en-US" sz="2800" u="none" cap="none" strike="noStrike">
                <a:solidFill>
                  <a:schemeClr val="dk1"/>
                </a:solidFill>
                <a:latin typeface="Arial"/>
                <a:ea typeface="Arial"/>
                <a:cs typeface="Arial"/>
                <a:sym typeface="Arial"/>
              </a:rPr>
              <a:t> </a:t>
            </a:r>
            <a:endParaRPr b="0" i="0" sz="2800" u="none" cap="none" strike="noStrike">
              <a:solidFill>
                <a:schemeClr val="dk1"/>
              </a:solidFill>
              <a:latin typeface="Arial"/>
              <a:ea typeface="Arial"/>
              <a:cs typeface="Arial"/>
              <a:sym typeface="Arial"/>
            </a:endParaRPr>
          </a:p>
        </p:txBody>
      </p:sp>
      <p:sp>
        <p:nvSpPr>
          <p:cNvPr id="337" name="Google Shape;337;p39"/>
          <p:cNvSpPr txBox="1"/>
          <p:nvPr/>
        </p:nvSpPr>
        <p:spPr>
          <a:xfrm>
            <a:off x="3961405" y="4743725"/>
            <a:ext cx="5172300" cy="523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-SDCOE@ </a:t>
            </a:r>
            <a:r>
              <a:rPr b="0" i="0" lang="en-US" sz="1100" u="sng" cap="none" strike="noStrike">
                <a:solidFill>
                  <a:srgbClr val="2200CC"/>
                </a:solidFill>
                <a:latin typeface="Arial"/>
                <a:ea typeface="Arial"/>
                <a:cs typeface="Arial"/>
                <a:sym typeface="Arial"/>
                <a:hlinkClick r:id="rId3">
                  <a:extLst>
                    <a:ext uri="{A12FA001-AC4F-418D-AE19-62706E023703}">
                      <ahyp:hlinkClr val="tx"/>
                    </a:ext>
                  </a:extLst>
                </a:hlinkClick>
              </a:rPr>
              <a:t>https://www.sdcoe.net/educators/universal-design-for-learning</a:t>
            </a:r>
            <a:r>
              <a:rPr b="0" i="0" lang="en-US" sz="1100" u="none" cap="none" strike="noStrike">
                <a:solidFill>
                  <a:schemeClr val="dk1"/>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a:solidFill>
                  <a:srgbClr val="C59EE2"/>
                </a:solidFill>
              </a:rPr>
              <a:t>Universal Design for Learning</a:t>
            </a:r>
            <a:endParaRPr/>
          </a:p>
        </p:txBody>
      </p:sp>
      <p:sp>
        <p:nvSpPr>
          <p:cNvPr id="343" name="Google Shape;343;p40"/>
          <p:cNvSpPr txBox="1"/>
          <p:nvPr/>
        </p:nvSpPr>
        <p:spPr>
          <a:xfrm>
            <a:off x="3961405" y="4743725"/>
            <a:ext cx="5172300" cy="523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-SDCOE@ </a:t>
            </a:r>
            <a:r>
              <a:rPr b="0" i="0" lang="en-US" sz="1100" u="sng" cap="none" strike="noStrike">
                <a:solidFill>
                  <a:srgbClr val="2200CC"/>
                </a:solidFill>
                <a:latin typeface="Arial"/>
                <a:ea typeface="Arial"/>
                <a:cs typeface="Arial"/>
                <a:sym typeface="Arial"/>
                <a:hlinkClick r:id="rId3">
                  <a:extLst>
                    <a:ext uri="{A12FA001-AC4F-418D-AE19-62706E023703}">
                      <ahyp:hlinkClr val="tx"/>
                    </a:ext>
                  </a:extLst>
                </a:hlinkClick>
              </a:rPr>
              <a:t>https://www.sdcoe.net/educators/universal-design-for-learning</a:t>
            </a:r>
            <a:r>
              <a:rPr b="0" i="0" lang="en-US" sz="1100" u="none" cap="none" strike="noStrike">
                <a:solidFill>
                  <a:schemeClr val="dk1"/>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44" name="Google Shape;344;p40"/>
          <p:cNvSpPr txBox="1"/>
          <p:nvPr/>
        </p:nvSpPr>
        <p:spPr>
          <a:xfrm>
            <a:off x="498763" y="1104371"/>
            <a:ext cx="8146473" cy="3639353"/>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Acknowledges student have variability and promotes designing instruction that leverages that variability</a:t>
            </a:r>
            <a:endParaRPr/>
          </a:p>
          <a:p>
            <a:pPr indent="-257175" lvl="0" marL="257175" marR="0" rtl="0" algn="l">
              <a:lnSpc>
                <a:spcPct val="90000"/>
              </a:lnSpc>
              <a:spcBef>
                <a:spcPts val="75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Designs to increase educational equity from the start by removing barriers</a:t>
            </a:r>
            <a:endParaRPr/>
          </a:p>
          <a:p>
            <a:pPr indent="-257175" lvl="0" marL="257175" marR="0" rtl="0" algn="l">
              <a:lnSpc>
                <a:spcPct val="90000"/>
              </a:lnSpc>
              <a:spcBef>
                <a:spcPts val="75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Teachers to the spectrum of learners</a:t>
            </a:r>
            <a:endParaRPr/>
          </a:p>
          <a:p>
            <a:pPr indent="-257175" lvl="0" marL="257175" marR="0" rtl="0" algn="l">
              <a:lnSpc>
                <a:spcPct val="90000"/>
              </a:lnSpc>
              <a:spcBef>
                <a:spcPts val="75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Is a mindset (all can succeed) and a skillset (of removing barriers)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5"/>
          <p:cNvSpPr txBox="1"/>
          <p:nvPr>
            <p:ph idx="1" type="body"/>
          </p:nvPr>
        </p:nvSpPr>
        <p:spPr>
          <a:xfrm>
            <a:off x="311700" y="1751901"/>
            <a:ext cx="8520600" cy="1822572"/>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Clr>
                <a:schemeClr val="dk1"/>
              </a:buClr>
              <a:buSzPts val="1100"/>
              <a:buFont typeface="Arial"/>
              <a:buNone/>
            </a:pPr>
            <a:r>
              <a:rPr lang="en-US" sz="3800">
                <a:solidFill>
                  <a:schemeClr val="dk1"/>
                </a:solidFill>
                <a:latin typeface="Lucida Sans"/>
                <a:ea typeface="Lucida Sans"/>
                <a:cs typeface="Lucida Sans"/>
                <a:sym typeface="Lucida Sans"/>
              </a:rPr>
              <a:t>What examples can you provide of </a:t>
            </a:r>
            <a:endParaRPr/>
          </a:p>
          <a:p>
            <a:pPr indent="0" lvl="0" marL="0" rtl="0" algn="ctr">
              <a:lnSpc>
                <a:spcPct val="90000"/>
              </a:lnSpc>
              <a:spcBef>
                <a:spcPts val="0"/>
              </a:spcBef>
              <a:spcAft>
                <a:spcPts val="0"/>
              </a:spcAft>
              <a:buClr>
                <a:schemeClr val="dk1"/>
              </a:buClr>
              <a:buSzPts val="1100"/>
              <a:buFont typeface="Arial"/>
              <a:buNone/>
            </a:pPr>
            <a:r>
              <a:rPr lang="en-US" sz="3800">
                <a:solidFill>
                  <a:schemeClr val="dk1"/>
                </a:solidFill>
                <a:latin typeface="Lucida Sans"/>
                <a:ea typeface="Lucida Sans"/>
                <a:cs typeface="Lucida Sans"/>
                <a:sym typeface="Lucida Sans"/>
              </a:rPr>
              <a:t>arts education positively impacting </a:t>
            </a:r>
            <a:endParaRPr/>
          </a:p>
          <a:p>
            <a:pPr indent="0" lvl="0" marL="0" rtl="0" algn="ctr">
              <a:lnSpc>
                <a:spcPct val="90000"/>
              </a:lnSpc>
              <a:spcBef>
                <a:spcPts val="0"/>
              </a:spcBef>
              <a:spcAft>
                <a:spcPts val="0"/>
              </a:spcAft>
              <a:buClr>
                <a:schemeClr val="dk1"/>
              </a:buClr>
              <a:buSzPts val="1100"/>
              <a:buFont typeface="Arial"/>
              <a:buNone/>
            </a:pPr>
            <a:r>
              <a:rPr lang="en-US" sz="3800">
                <a:solidFill>
                  <a:schemeClr val="dk1"/>
                </a:solidFill>
                <a:latin typeface="Lucida Sans"/>
                <a:ea typeface="Lucida Sans"/>
                <a:cs typeface="Lucida Sans"/>
                <a:sym typeface="Lucida Sans"/>
              </a:rPr>
              <a:t>your life or the lives of others?</a:t>
            </a:r>
            <a:endParaRPr/>
          </a:p>
          <a:p>
            <a:pPr indent="0" lvl="0" marL="114300" rtl="0" algn="l">
              <a:lnSpc>
                <a:spcPct val="90000"/>
              </a:lnSpc>
              <a:spcBef>
                <a:spcPts val="0"/>
              </a:spcBef>
              <a:spcAft>
                <a:spcPts val="0"/>
              </a:spcAft>
              <a:buClr>
                <a:schemeClr val="dk1"/>
              </a:buClr>
              <a:buSzPts val="18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1"/>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a:solidFill>
                  <a:srgbClr val="C59EE2"/>
                </a:solidFill>
              </a:rPr>
              <a:t>Universal Design for Learning</a:t>
            </a:r>
            <a:endParaRPr/>
          </a:p>
        </p:txBody>
      </p:sp>
      <p:sp>
        <p:nvSpPr>
          <p:cNvPr id="350" name="Google Shape;350;p41"/>
          <p:cNvSpPr txBox="1"/>
          <p:nvPr/>
        </p:nvSpPr>
        <p:spPr>
          <a:xfrm>
            <a:off x="201700" y="995925"/>
            <a:ext cx="8748900" cy="572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dk1"/>
                </a:solidFill>
                <a:latin typeface="Lucida Sans"/>
                <a:ea typeface="Lucida Sans"/>
                <a:cs typeface="Lucida Sans"/>
                <a:sym typeface="Lucida Sans"/>
              </a:rPr>
              <a:t>“Through the UDL framework, the needs of all learners are identified, and instruction is designed specifically to address student variability at the first point of instruction. This evidence-based instructional planning supports students’ full inclusion in (every arts discipline) and reduces the need for follow-up instruction.”</a:t>
            </a:r>
            <a:endParaRPr b="0" i="0" sz="3000" u="none" cap="none" strike="noStrike">
              <a:solidFill>
                <a:schemeClr val="dk1"/>
              </a:solidFill>
              <a:latin typeface="Lucida Sans"/>
              <a:ea typeface="Lucida Sans"/>
              <a:cs typeface="Lucida Sans"/>
              <a:sym typeface="Lucida Sans"/>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Lucida Sans"/>
              <a:ea typeface="Lucida Sans"/>
              <a:cs typeface="Lucida Sans"/>
              <a:sym typeface="Lucida Sans"/>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Lucida Sans"/>
              <a:ea typeface="Lucida Sans"/>
              <a:cs typeface="Lucida Sans"/>
              <a:sym typeface="Lucida Sans"/>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Lucida Sans"/>
              <a:ea typeface="Lucida Sans"/>
              <a:cs typeface="Lucida Sans"/>
              <a:sym typeface="Lucida Sans"/>
            </a:endParaRPr>
          </a:p>
          <a:p>
            <a:pPr indent="0" lvl="0" marL="0" marR="0" rtl="0" algn="l">
              <a:lnSpc>
                <a:spcPct val="100000"/>
              </a:lnSpc>
              <a:spcBef>
                <a:spcPts val="0"/>
              </a:spcBef>
              <a:spcAft>
                <a:spcPts val="0"/>
              </a:spcAft>
              <a:buClr>
                <a:schemeClr val="dk1"/>
              </a:buClr>
              <a:buSzPts val="3000"/>
              <a:buFont typeface="Lucida Sans"/>
              <a:buNone/>
            </a:pPr>
            <a:r>
              <a:rPr b="0" i="0" lang="en-US" sz="3000" u="none" cap="none" strike="noStrike">
                <a:solidFill>
                  <a:schemeClr val="dk1"/>
                </a:solidFill>
                <a:latin typeface="Lucida Sans"/>
                <a:ea typeface="Lucida Sans"/>
                <a:cs typeface="Lucida Sans"/>
                <a:sym typeface="Lucida Sans"/>
              </a:rPr>
              <a:t> </a:t>
            </a:r>
            <a:endParaRPr b="0" i="0" sz="3000" u="none" cap="none" strike="noStrike">
              <a:solidFill>
                <a:schemeClr val="dk1"/>
              </a:solidFill>
              <a:latin typeface="Lucida Sans"/>
              <a:ea typeface="Lucida Sans"/>
              <a:cs typeface="Lucida Sans"/>
              <a:sym typeface="Lucida Sans"/>
            </a:endParaRPr>
          </a:p>
        </p:txBody>
      </p:sp>
      <p:sp>
        <p:nvSpPr>
          <p:cNvPr id="351" name="Google Shape;351;p41"/>
          <p:cNvSpPr txBox="1"/>
          <p:nvPr/>
        </p:nvSpPr>
        <p:spPr>
          <a:xfrm>
            <a:off x="3961405" y="4743725"/>
            <a:ext cx="5172300" cy="523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162, 262, 358, 468, 588</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2"/>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a:solidFill>
                  <a:srgbClr val="C59EE2"/>
                </a:solidFill>
              </a:rPr>
              <a:t>Universal Design for Learning</a:t>
            </a:r>
            <a:endParaRPr/>
          </a:p>
        </p:txBody>
      </p:sp>
      <p:sp>
        <p:nvSpPr>
          <p:cNvPr id="357" name="Google Shape;357;p42"/>
          <p:cNvSpPr txBox="1"/>
          <p:nvPr/>
        </p:nvSpPr>
        <p:spPr>
          <a:xfrm>
            <a:off x="197550" y="1515225"/>
            <a:ext cx="8748900" cy="264684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3200"/>
              <a:buFont typeface="Lucida Sans"/>
              <a:buNone/>
            </a:pPr>
            <a:r>
              <a:rPr b="0" i="0" lang="en-US" sz="3200" u="none" cap="none" strike="noStrike">
                <a:solidFill>
                  <a:schemeClr val="dk1"/>
                </a:solidFill>
                <a:latin typeface="Lucida Sans"/>
                <a:ea typeface="Lucida Sans"/>
                <a:cs typeface="Lucida Sans"/>
                <a:sym typeface="Lucida Sans"/>
              </a:rPr>
              <a:t>Additional UDL resources are available throughout the CA Arts Education Framework.</a:t>
            </a:r>
            <a:endParaRPr b="0" i="0" sz="3200" u="none" cap="none" strike="noStrike">
              <a:solidFill>
                <a:schemeClr val="dk1"/>
              </a:solidFill>
              <a:latin typeface="Lucida Sans"/>
              <a:ea typeface="Lucida Sans"/>
              <a:cs typeface="Lucida Sans"/>
              <a:sym typeface="Lucida Sans"/>
            </a:endParaRPr>
          </a:p>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Lucida Sans"/>
              <a:ea typeface="Lucida Sans"/>
              <a:cs typeface="Lucida Sans"/>
              <a:sym typeface="Lucida Sans"/>
            </a:endParaRPr>
          </a:p>
          <a:p>
            <a:pPr indent="0" lvl="0" marL="0" marR="0" rtl="0" algn="ctr">
              <a:lnSpc>
                <a:spcPct val="100000"/>
              </a:lnSpc>
              <a:spcBef>
                <a:spcPts val="0"/>
              </a:spcBef>
              <a:spcAft>
                <a:spcPts val="0"/>
              </a:spcAft>
              <a:buClr>
                <a:schemeClr val="dk1"/>
              </a:buClr>
              <a:buSzPts val="3200"/>
              <a:buFont typeface="Lucida Sans"/>
              <a:buNone/>
            </a:pPr>
            <a:r>
              <a:rPr b="0" i="0" lang="en-US" sz="3200" u="sng" cap="none" strike="noStrike">
                <a:solidFill>
                  <a:schemeClr val="dk1"/>
                </a:solidFill>
                <a:latin typeface="Lucida Sans"/>
                <a:ea typeface="Lucida Sans"/>
                <a:cs typeface="Lucida Sans"/>
                <a:sym typeface="Lucida Sans"/>
                <a:hlinkClick r:id="rId3">
                  <a:extLst>
                    <a:ext uri="{A12FA001-AC4F-418D-AE19-62706E023703}">
                      <ahyp:hlinkClr val="tx"/>
                    </a:ext>
                  </a:extLst>
                </a:hlinkClick>
              </a:rPr>
              <a:t>https://www.cde.ca.gov/ci/vp/cf/</a:t>
            </a:r>
            <a:r>
              <a:rPr b="0" i="0" lang="en-US" sz="3200" u="none" cap="none" strike="noStrike">
                <a:solidFill>
                  <a:schemeClr val="dk1"/>
                </a:solidFill>
                <a:latin typeface="Lucida Sans"/>
                <a:ea typeface="Lucida Sans"/>
                <a:cs typeface="Lucida Sans"/>
                <a:sym typeface="Lucida Sans"/>
              </a:rPr>
              <a:t> </a:t>
            </a:r>
            <a:endParaRPr b="0" i="0" sz="3200" u="none" cap="none" strike="noStrike">
              <a:solidFill>
                <a:schemeClr val="dk1"/>
              </a:solidFill>
              <a:latin typeface="Lucida Sans"/>
              <a:ea typeface="Lucida Sans"/>
              <a:cs typeface="Lucida Sans"/>
              <a:sym typeface="Lucida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3"/>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59EE2"/>
              </a:buClr>
              <a:buSzPts val="3200"/>
              <a:buFont typeface="Calibri"/>
              <a:buNone/>
            </a:pPr>
            <a:r>
              <a:rPr lang="en-US" sz="3200" u="sng">
                <a:solidFill>
                  <a:srgbClr val="C59EE2"/>
                </a:solidFill>
                <a:hlinkClick r:id="rId3">
                  <a:extLst>
                    <a:ext uri="{A12FA001-AC4F-418D-AE19-62706E023703}">
                      <ahyp:hlinkClr val="tx"/>
                    </a:ext>
                  </a:extLst>
                </a:hlinkClick>
              </a:rPr>
              <a:t>Universal Design for Learning</a:t>
            </a:r>
            <a:endParaRPr sz="3200">
              <a:solidFill>
                <a:srgbClr val="C59EE2"/>
              </a:solidFill>
            </a:endParaRPr>
          </a:p>
        </p:txBody>
      </p:sp>
      <p:pic>
        <p:nvPicPr>
          <p:cNvPr descr="https://lh5.googleusercontent.com/wiyagr_sG258p36w7JT4OcgtfcnXgYIrVa8qaIfZPA8B62jPfq7hwtqijyKVv67O_ZRYfHC_xj3gyUSwzLd2D3RtgntogMqGCSIqSMhOjjP-_6W16Qr1bQV0Vxnaq5kNaZLgdrb8734" id="363" name="Google Shape;363;p43"/>
          <p:cNvPicPr preferRelativeResize="0"/>
          <p:nvPr/>
        </p:nvPicPr>
        <p:blipFill rotWithShape="1">
          <a:blip r:embed="rId4">
            <a:alphaModFix/>
          </a:blip>
          <a:srcRect b="0" l="0" r="0" t="0"/>
          <a:stretch/>
        </p:blipFill>
        <p:spPr>
          <a:xfrm>
            <a:off x="2032303" y="1020417"/>
            <a:ext cx="5079394" cy="3993285"/>
          </a:xfrm>
          <a:prstGeom prst="rect">
            <a:avLst/>
          </a:prstGeom>
          <a:noFill/>
          <a:ln>
            <a:noFill/>
          </a:ln>
        </p:spPr>
      </p:pic>
      <p:sp>
        <p:nvSpPr>
          <p:cNvPr id="364" name="Google Shape;364;p43"/>
          <p:cNvSpPr txBox="1"/>
          <p:nvPr/>
        </p:nvSpPr>
        <p:spPr>
          <a:xfrm>
            <a:off x="3971700" y="4844352"/>
            <a:ext cx="51723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Arial"/>
                <a:ea typeface="Arial"/>
                <a:cs typeface="Arial"/>
                <a:sym typeface="Arial"/>
              </a:rPr>
              <a:t>-CAST@ </a:t>
            </a:r>
            <a:r>
              <a:rPr b="0" i="0" lang="en-US" sz="1000" u="sng" cap="none" strike="noStrike">
                <a:solidFill>
                  <a:schemeClr val="hlink"/>
                </a:solidFill>
                <a:latin typeface="Arial"/>
                <a:ea typeface="Arial"/>
                <a:cs typeface="Arial"/>
                <a:sym typeface="Arial"/>
                <a:hlinkClick r:id="rId5"/>
              </a:rPr>
              <a:t>https://www.cast.org/impact/universal-design-for-learning-udl</a:t>
            </a:r>
            <a:r>
              <a:rPr b="0" i="0" lang="en-US" sz="1000" u="none" cap="none" strike="noStrike">
                <a:solidFill>
                  <a:schemeClr val="dk1"/>
                </a:solidFill>
                <a:latin typeface="Arial"/>
                <a:ea typeface="Arial"/>
                <a:cs typeface="Arial"/>
                <a:sym typeface="Arial"/>
              </a:rPr>
              <a:t> </a:t>
            </a:r>
            <a:endParaRPr b="0" i="0" sz="1000" u="none" cap="none" strike="noStrike">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4"/>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0000"/>
              </a:buClr>
              <a:buSzPts val="3200"/>
              <a:buFont typeface="Calibri"/>
              <a:buNone/>
            </a:pPr>
            <a:r>
              <a:rPr lang="en-US" sz="3200">
                <a:solidFill>
                  <a:srgbClr val="FF0000"/>
                </a:solidFill>
              </a:rPr>
              <a:t>Is it Arts Integration?</a:t>
            </a:r>
            <a:endParaRPr/>
          </a:p>
        </p:txBody>
      </p:sp>
      <p:sp>
        <p:nvSpPr>
          <p:cNvPr id="370" name="Google Shape;370;p44"/>
          <p:cNvSpPr txBox="1"/>
          <p:nvPr/>
        </p:nvSpPr>
        <p:spPr>
          <a:xfrm>
            <a:off x="498763" y="1104371"/>
            <a:ext cx="8146473" cy="3639353"/>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Have standards been selected for two or more content areas?</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Are there co-equal learning goals/objectives connected to each content area?</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What standards are being assessed?</a:t>
            </a:r>
            <a:endParaRPr/>
          </a:p>
          <a:p>
            <a:pPr indent="-203200" lvl="1" marL="514350" marR="0" rtl="0" algn="l">
              <a:lnSpc>
                <a:spcPct val="90000"/>
              </a:lnSpc>
              <a:spcBef>
                <a:spcPts val="375"/>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Integrated instruction can include standards in other content areas without assessing them.</a:t>
            </a:r>
            <a:endParaRPr/>
          </a:p>
        </p:txBody>
      </p:sp>
      <p:sp>
        <p:nvSpPr>
          <p:cNvPr id="371" name="Google Shape;371;p44"/>
          <p:cNvSpPr txBox="1"/>
          <p:nvPr/>
        </p:nvSpPr>
        <p:spPr>
          <a:xfrm>
            <a:off x="5310775" y="4786150"/>
            <a:ext cx="37794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Arial"/>
                <a:ea typeface="Arial"/>
                <a:cs typeface="Arial"/>
                <a:sym typeface="Arial"/>
              </a:rPr>
              <a:t>-Adapted from CA Arts Ed Framework Chapter 8</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5"/>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0000"/>
              </a:buClr>
              <a:buSzPts val="3200"/>
              <a:buFont typeface="Calibri"/>
              <a:buNone/>
            </a:pPr>
            <a:r>
              <a:rPr lang="en-US" sz="3200">
                <a:solidFill>
                  <a:srgbClr val="FF0000"/>
                </a:solidFill>
              </a:rPr>
              <a:t>Is it Arts Integration?</a:t>
            </a:r>
            <a:endParaRPr/>
          </a:p>
        </p:txBody>
      </p:sp>
      <p:sp>
        <p:nvSpPr>
          <p:cNvPr id="377" name="Google Shape;377;p45"/>
          <p:cNvSpPr txBox="1"/>
          <p:nvPr/>
        </p:nvSpPr>
        <p:spPr>
          <a:xfrm>
            <a:off x="498763" y="1104371"/>
            <a:ext cx="8146473" cy="3878334"/>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Can you determine which approach to arts integration is being used?</a:t>
            </a:r>
            <a:endParaRPr/>
          </a:p>
          <a:p>
            <a:pPr indent="-198437" lvl="1" marL="514350" marR="0" rtl="0" algn="l">
              <a:lnSpc>
                <a:spcPct val="90000"/>
              </a:lnSpc>
              <a:spcBef>
                <a:spcPts val="375"/>
              </a:spcBef>
              <a:spcAft>
                <a:spcPts val="0"/>
              </a:spcAft>
              <a:buClr>
                <a:schemeClr val="dk1"/>
              </a:buClr>
              <a:buSzPts val="3125"/>
              <a:buFont typeface="Arial"/>
              <a:buChar char="•"/>
            </a:pPr>
            <a:r>
              <a:rPr b="0" i="0" lang="en-US" sz="3125" u="none" cap="none" strike="noStrike">
                <a:solidFill>
                  <a:schemeClr val="dk1"/>
                </a:solidFill>
                <a:latin typeface="Calibri"/>
                <a:ea typeface="Calibri"/>
                <a:cs typeface="Calibri"/>
                <a:sym typeface="Calibri"/>
              </a:rPr>
              <a:t>Multidisciplinary, Interdisciplinary, or Transdisciplinary</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Do you see a clear sequence of instruction?</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What opportunities exist for student engagement?</a:t>
            </a:r>
            <a:endParaRPr/>
          </a:p>
          <a:p>
            <a:pPr indent="0" lvl="1" marL="342900" marR="0" rtl="0" algn="l">
              <a:lnSpc>
                <a:spcPct val="90000"/>
              </a:lnSpc>
              <a:spcBef>
                <a:spcPts val="375"/>
              </a:spcBef>
              <a:spcAft>
                <a:spcPts val="0"/>
              </a:spcAft>
              <a:buClr>
                <a:schemeClr val="dk1"/>
              </a:buClr>
              <a:buSzPts val="3125"/>
              <a:buFont typeface="Arial"/>
              <a:buNone/>
            </a:pPr>
            <a:r>
              <a:t/>
            </a:r>
            <a:endParaRPr b="0" i="0" sz="3125" u="none" cap="none" strike="noStrike">
              <a:solidFill>
                <a:schemeClr val="dk1"/>
              </a:solidFill>
              <a:latin typeface="Calibri"/>
              <a:ea typeface="Calibri"/>
              <a:cs typeface="Calibri"/>
              <a:sym typeface="Calibri"/>
            </a:endParaRPr>
          </a:p>
        </p:txBody>
      </p:sp>
      <p:sp>
        <p:nvSpPr>
          <p:cNvPr id="378" name="Google Shape;378;p45"/>
          <p:cNvSpPr txBox="1"/>
          <p:nvPr/>
        </p:nvSpPr>
        <p:spPr>
          <a:xfrm>
            <a:off x="5310775" y="4786150"/>
            <a:ext cx="37794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Arial"/>
                <a:ea typeface="Arial"/>
                <a:cs typeface="Arial"/>
                <a:sym typeface="Arial"/>
              </a:rPr>
              <a:t>-Adapted from CA Arts Ed Framework Chapter 8</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6"/>
          <p:cNvSpPr txBox="1"/>
          <p:nvPr>
            <p:ph idx="1" type="body"/>
          </p:nvPr>
        </p:nvSpPr>
        <p:spPr>
          <a:xfrm>
            <a:off x="975655" y="1332833"/>
            <a:ext cx="7192690" cy="197626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3200">
                <a:solidFill>
                  <a:schemeClr val="dk1"/>
                </a:solidFill>
                <a:latin typeface="Lucida Sans"/>
                <a:ea typeface="Lucida Sans"/>
                <a:cs typeface="Lucida Sans"/>
                <a:sym typeface="Lucida Sans"/>
              </a:rPr>
              <a:t>An </a:t>
            </a:r>
            <a:r>
              <a:rPr b="1" lang="en-US" sz="3200">
                <a:solidFill>
                  <a:schemeClr val="dk1"/>
                </a:solidFill>
                <a:latin typeface="Lucida Sans"/>
                <a:ea typeface="Lucida Sans"/>
                <a:cs typeface="Lucida Sans"/>
                <a:sym typeface="Lucida Sans"/>
              </a:rPr>
              <a:t>Arts Enhanced Activity</a:t>
            </a:r>
            <a:r>
              <a:rPr lang="en-US" sz="3200">
                <a:solidFill>
                  <a:schemeClr val="dk1"/>
                </a:solidFill>
                <a:latin typeface="Lucida Sans"/>
                <a:ea typeface="Lucida Sans"/>
                <a:cs typeface="Lucida Sans"/>
                <a:sym typeface="Lucida Sans"/>
              </a:rPr>
              <a:t> is an Arts activity that acts as a mechanism to engage students without instruction in the arts discipline itself.  It uses the arts as a tool to assist in learning a different content area/subject.</a:t>
            </a:r>
            <a:endParaRPr/>
          </a:p>
          <a:p>
            <a:pPr indent="0" lvl="0" marL="0" rtl="0" algn="l">
              <a:lnSpc>
                <a:spcPct val="90000"/>
              </a:lnSpc>
              <a:spcBef>
                <a:spcPts val="0"/>
              </a:spcBef>
              <a:spcAft>
                <a:spcPts val="0"/>
              </a:spcAft>
              <a:buClr>
                <a:schemeClr val="dk1"/>
              </a:buClr>
              <a:buSzPts val="3200"/>
              <a:buFont typeface="Calibri"/>
              <a:buNone/>
            </a:pPr>
            <a:r>
              <a:t/>
            </a:r>
            <a:endParaRPr b="1" sz="3200"/>
          </a:p>
        </p:txBody>
      </p:sp>
      <p:sp>
        <p:nvSpPr>
          <p:cNvPr id="384" name="Google Shape;384;p46"/>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Arts Enhancement</a:t>
            </a:r>
            <a:endParaRPr>
              <a:latin typeface="Calibri"/>
              <a:ea typeface="Calibri"/>
              <a:cs typeface="Calibri"/>
              <a:sym typeface="Calibri"/>
            </a:endParaRPr>
          </a:p>
        </p:txBody>
      </p:sp>
      <p:sp>
        <p:nvSpPr>
          <p:cNvPr id="385" name="Google Shape;385;p46"/>
          <p:cNvSpPr txBox="1"/>
          <p:nvPr/>
        </p:nvSpPr>
        <p:spPr>
          <a:xfrm>
            <a:off x="5257695" y="4657615"/>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pages 657-658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7"/>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Moving Arts Enhancement to Arts Integration</a:t>
            </a:r>
            <a:endParaRPr>
              <a:latin typeface="Calibri"/>
              <a:ea typeface="Calibri"/>
              <a:cs typeface="Calibri"/>
              <a:sym typeface="Calibri"/>
            </a:endParaRPr>
          </a:p>
        </p:txBody>
      </p:sp>
      <p:sp>
        <p:nvSpPr>
          <p:cNvPr id="391" name="Google Shape;391;p47"/>
          <p:cNvSpPr txBox="1"/>
          <p:nvPr/>
        </p:nvSpPr>
        <p:spPr>
          <a:xfrm>
            <a:off x="5257695" y="4657615"/>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-Adapted from CA Arts Ed Framework Chapter 8</a:t>
            </a:r>
            <a:endParaRPr b="0" i="0" sz="1400" u="none" cap="none" strike="noStrike">
              <a:solidFill>
                <a:srgbClr val="000000"/>
              </a:solidFill>
              <a:latin typeface="Arial"/>
              <a:ea typeface="Arial"/>
              <a:cs typeface="Arial"/>
              <a:sym typeface="Arial"/>
            </a:endParaRPr>
          </a:p>
        </p:txBody>
      </p:sp>
      <p:sp>
        <p:nvSpPr>
          <p:cNvPr id="392" name="Google Shape;392;p47"/>
          <p:cNvSpPr txBox="1"/>
          <p:nvPr/>
        </p:nvSpPr>
        <p:spPr>
          <a:xfrm>
            <a:off x="854400" y="1502053"/>
            <a:ext cx="7435200" cy="2612747"/>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Lucida Sans"/>
                <a:ea typeface="Lucida Sans"/>
                <a:cs typeface="Lucida Sans"/>
                <a:sym typeface="Lucida Sans"/>
              </a:rPr>
              <a:t>How could you take an arts enhanced activity or lesson and move it to arts integration?</a:t>
            </a:r>
            <a:endParaRPr/>
          </a:p>
          <a:p>
            <a:pPr indent="0" lvl="0" marL="0" marR="0" rtl="0" algn="ctr">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Lucida Sans"/>
                <a:ea typeface="Lucida Sans"/>
                <a:cs typeface="Lucida Sans"/>
                <a:sym typeface="Lucida Sans"/>
              </a:rPr>
              <a:t>Remember, Arts Integration is about making connections.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48"/>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Moving Arts Enhancement to Arts Integration</a:t>
            </a:r>
            <a:endParaRPr>
              <a:latin typeface="Calibri"/>
              <a:ea typeface="Calibri"/>
              <a:cs typeface="Calibri"/>
              <a:sym typeface="Calibri"/>
            </a:endParaRPr>
          </a:p>
        </p:txBody>
      </p:sp>
      <p:sp>
        <p:nvSpPr>
          <p:cNvPr id="398" name="Google Shape;398;p48"/>
          <p:cNvSpPr txBox="1"/>
          <p:nvPr/>
        </p:nvSpPr>
        <p:spPr>
          <a:xfrm>
            <a:off x="5257695" y="4657615"/>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-Adapted from CA Arts Ed Framework Chapter 8</a:t>
            </a:r>
            <a:endParaRPr b="0" i="0" sz="1400" u="none" cap="none" strike="noStrike">
              <a:solidFill>
                <a:srgbClr val="000000"/>
              </a:solidFill>
              <a:latin typeface="Arial"/>
              <a:ea typeface="Arial"/>
              <a:cs typeface="Arial"/>
              <a:sym typeface="Arial"/>
            </a:endParaRPr>
          </a:p>
        </p:txBody>
      </p:sp>
      <p:sp>
        <p:nvSpPr>
          <p:cNvPr id="399" name="Google Shape;399;p48"/>
          <p:cNvSpPr txBox="1"/>
          <p:nvPr/>
        </p:nvSpPr>
        <p:spPr>
          <a:xfrm>
            <a:off x="498763" y="1195262"/>
            <a:ext cx="8146473" cy="3639353"/>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Review the CA Arts Standards at a specific grade level to discover connections.</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Consider the Multidisciplinary, Interdisciplinary, and Transdisciplinary approaches. </a:t>
            </a:r>
            <a:endParaRPr/>
          </a:p>
          <a:p>
            <a:pPr indent="-257175" lvl="0" marL="257175" marR="0" rtl="0" algn="l">
              <a:lnSpc>
                <a:spcPct val="90000"/>
              </a:lnSpc>
              <a:spcBef>
                <a:spcPts val="75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Determine how you can access your students’ interests.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9"/>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Moving Arts Enhancement to Arts Integration</a:t>
            </a:r>
            <a:endParaRPr>
              <a:latin typeface="Calibri"/>
              <a:ea typeface="Calibri"/>
              <a:cs typeface="Calibri"/>
              <a:sym typeface="Calibri"/>
            </a:endParaRPr>
          </a:p>
        </p:txBody>
      </p:sp>
      <p:pic>
        <p:nvPicPr>
          <p:cNvPr id="405" name="Google Shape;405;p49"/>
          <p:cNvPicPr preferRelativeResize="0"/>
          <p:nvPr/>
        </p:nvPicPr>
        <p:blipFill rotWithShape="1">
          <a:blip r:embed="rId3">
            <a:alphaModFix/>
          </a:blip>
          <a:srcRect b="0" l="0" r="0" t="0"/>
          <a:stretch/>
        </p:blipFill>
        <p:spPr>
          <a:xfrm>
            <a:off x="985215" y="907390"/>
            <a:ext cx="7183130" cy="423611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F0"/>
              </a:buClr>
              <a:buSzPts val="3200"/>
              <a:buFont typeface="Calibri"/>
              <a:buNone/>
            </a:pPr>
            <a:r>
              <a:rPr b="1" lang="en-US" sz="3200">
                <a:solidFill>
                  <a:srgbClr val="00B0F0"/>
                </a:solidFill>
                <a:latin typeface="Calibri"/>
                <a:ea typeface="Calibri"/>
                <a:cs typeface="Calibri"/>
                <a:sym typeface="Calibri"/>
              </a:rPr>
              <a:t>Arts Integration Summary</a:t>
            </a:r>
            <a:endParaRPr sz="3200">
              <a:solidFill>
                <a:srgbClr val="00B0F0"/>
              </a:solidFill>
              <a:latin typeface="Calibri"/>
              <a:ea typeface="Calibri"/>
              <a:cs typeface="Calibri"/>
              <a:sym typeface="Calibri"/>
            </a:endParaRPr>
          </a:p>
        </p:txBody>
      </p:sp>
      <p:sp>
        <p:nvSpPr>
          <p:cNvPr id="411" name="Google Shape;411;p50"/>
          <p:cNvSpPr txBox="1"/>
          <p:nvPr/>
        </p:nvSpPr>
        <p:spPr>
          <a:xfrm>
            <a:off x="477407" y="1169122"/>
            <a:ext cx="8520600" cy="3449373"/>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400"/>
              <a:buFont typeface="Arial"/>
              <a:buNone/>
            </a:pPr>
            <a:r>
              <a:rPr b="0" i="0" lang="en-US" sz="2400" u="none" cap="none" strike="noStrike">
                <a:solidFill>
                  <a:schemeClr val="dk1"/>
                </a:solidFill>
                <a:latin typeface="Lucida Sans"/>
                <a:ea typeface="Lucida Sans"/>
                <a:cs typeface="Lucida Sans"/>
                <a:sym typeface="Lucida Sans"/>
              </a:rPr>
              <a:t>“Students need thoughtful, well-planned, and implemented instruction that connects their learning across many subjects and prepares them for life in a global, interconnected world. It is critical to understand that integrating content areas in a co-equal approach is not a replacement for specific discrete instruction in any content area. When choosing a model of co-equal integration, the purpose must be clear and the model aligned purposely. The goal should be authentic and co-equal student learning in each content area addressed.”</a:t>
            </a:r>
            <a:endParaRPr/>
          </a:p>
          <a:p>
            <a:pPr indent="0" lvl="0" marL="0" marR="0" rtl="0" algn="r">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412" name="Google Shape;412;p50"/>
          <p:cNvSpPr txBox="1"/>
          <p:nvPr/>
        </p:nvSpPr>
        <p:spPr>
          <a:xfrm>
            <a:off x="6060000" y="4710225"/>
            <a:ext cx="30000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656</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6"/>
          <p:cNvSpPr txBox="1"/>
          <p:nvPr>
            <p:ph idx="1" type="body"/>
          </p:nvPr>
        </p:nvSpPr>
        <p:spPr>
          <a:xfrm>
            <a:off x="975655" y="1583615"/>
            <a:ext cx="7192690" cy="1976269"/>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3800"/>
              <a:buNone/>
            </a:pPr>
            <a:r>
              <a:rPr lang="en-US" sz="3800">
                <a:solidFill>
                  <a:schemeClr val="dk1"/>
                </a:solidFill>
                <a:latin typeface="Lucida Sans"/>
                <a:ea typeface="Lucida Sans"/>
                <a:cs typeface="Lucida Sans"/>
                <a:sym typeface="Lucida Sans"/>
              </a:rPr>
              <a:t>How would you define arts integration at this time?</a:t>
            </a:r>
            <a:endParaRPr/>
          </a:p>
          <a:p>
            <a:pPr indent="0" lvl="0" marL="0" rtl="0" algn="ctr">
              <a:lnSpc>
                <a:spcPct val="100000"/>
              </a:lnSpc>
              <a:spcBef>
                <a:spcPts val="0"/>
              </a:spcBef>
              <a:spcAft>
                <a:spcPts val="0"/>
              </a:spcAft>
              <a:buClr>
                <a:schemeClr val="dk1"/>
              </a:buClr>
              <a:buSzPts val="3800"/>
              <a:buNone/>
            </a:pPr>
            <a:r>
              <a:t/>
            </a:r>
            <a:endParaRPr sz="3800">
              <a:solidFill>
                <a:schemeClr val="dk1"/>
              </a:solidFill>
              <a:latin typeface="Lucida Sans"/>
              <a:ea typeface="Lucida Sans"/>
              <a:cs typeface="Lucida Sans"/>
              <a:sym typeface="Lucida Sans"/>
            </a:endParaRPr>
          </a:p>
          <a:p>
            <a:pPr indent="0" lvl="0" marL="0" rtl="0" algn="ctr">
              <a:lnSpc>
                <a:spcPct val="90000"/>
              </a:lnSpc>
              <a:spcBef>
                <a:spcPts val="0"/>
              </a:spcBef>
              <a:spcAft>
                <a:spcPts val="0"/>
              </a:spcAft>
              <a:buClr>
                <a:schemeClr val="dk1"/>
              </a:buClr>
              <a:buSzPts val="3800"/>
              <a:buNone/>
            </a:pPr>
            <a:r>
              <a:rPr lang="en-US" sz="3800">
                <a:solidFill>
                  <a:schemeClr val="dk1"/>
                </a:solidFill>
                <a:latin typeface="Lucida Sans"/>
                <a:ea typeface="Lucida Sans"/>
                <a:cs typeface="Lucida Sans"/>
                <a:sym typeface="Lucida Sans"/>
              </a:rPr>
              <a:t>Record your thoughts and save them.</a:t>
            </a:r>
            <a:endParaRPr/>
          </a:p>
          <a:p>
            <a:pPr indent="0" lvl="0" marL="0" rtl="0" algn="l">
              <a:lnSpc>
                <a:spcPct val="90000"/>
              </a:lnSpc>
              <a:spcBef>
                <a:spcPts val="0"/>
              </a:spcBef>
              <a:spcAft>
                <a:spcPts val="0"/>
              </a:spcAft>
              <a:buClr>
                <a:schemeClr val="dk1"/>
              </a:buClr>
              <a:buSzPts val="1875"/>
              <a:buFont typeface="Calibri"/>
              <a:buNone/>
            </a:pPr>
            <a:r>
              <a:t/>
            </a:r>
            <a:endParaRPr/>
          </a:p>
        </p:txBody>
      </p:sp>
      <p:sp>
        <p:nvSpPr>
          <p:cNvPr id="58" name="Google Shape;58;p6"/>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What is Arts Integration?</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1"/>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050"/>
              </a:buClr>
              <a:buSzPts val="3200"/>
              <a:buFont typeface="Calibri"/>
              <a:buNone/>
            </a:pPr>
            <a:r>
              <a:rPr b="1" lang="en-US" sz="3200">
                <a:solidFill>
                  <a:srgbClr val="00B050"/>
                </a:solidFill>
                <a:latin typeface="Calibri"/>
                <a:ea typeface="Calibri"/>
                <a:cs typeface="Calibri"/>
                <a:sym typeface="Calibri"/>
              </a:rPr>
              <a:t>Reflection and Next Steps</a:t>
            </a:r>
            <a:endParaRPr sz="3200">
              <a:solidFill>
                <a:srgbClr val="00B050"/>
              </a:solidFill>
              <a:latin typeface="Calibri"/>
              <a:ea typeface="Calibri"/>
              <a:cs typeface="Calibri"/>
              <a:sym typeface="Calibri"/>
            </a:endParaRPr>
          </a:p>
        </p:txBody>
      </p:sp>
      <p:sp>
        <p:nvSpPr>
          <p:cNvPr id="418" name="Google Shape;418;p51"/>
          <p:cNvSpPr txBox="1"/>
          <p:nvPr/>
        </p:nvSpPr>
        <p:spPr>
          <a:xfrm>
            <a:off x="498763" y="1048711"/>
            <a:ext cx="8146473" cy="4039129"/>
          </a:xfrm>
          <a:prstGeom prst="rect">
            <a:avLst/>
          </a:prstGeom>
          <a:noFill/>
          <a:ln>
            <a:noFill/>
          </a:ln>
        </p:spPr>
        <p:txBody>
          <a:bodyPr anchorCtr="0" anchor="t" bIns="45700" lIns="91425" spcFirstLastPara="1" rIns="91425" wrap="square" tIns="45700">
            <a:noAutofit/>
          </a:bodyPr>
          <a:lstStyle/>
          <a:p>
            <a:pPr indent="-257175" lvl="0" marL="257175" marR="0" rtl="0" algn="l">
              <a:lnSpc>
                <a:spcPct val="90000"/>
              </a:lnSpc>
              <a:spcBef>
                <a:spcPts val="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Reflect on your arts integration learning experience. Record your responses and share with a partners.</a:t>
            </a:r>
            <a:endParaRPr/>
          </a:p>
          <a:p>
            <a:pPr indent="-257175" lvl="0" marL="257175" marR="0" rtl="0" algn="l">
              <a:lnSpc>
                <a:spcPct val="90000"/>
              </a:lnSpc>
              <a:spcBef>
                <a:spcPts val="75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What are your next steps to strengthen your integration practices? What resources will you need to move forward?</a:t>
            </a:r>
            <a:endParaRPr/>
          </a:p>
          <a:p>
            <a:pPr indent="-257175" lvl="0" marL="257175" marR="0" rtl="0" algn="l">
              <a:lnSpc>
                <a:spcPct val="90000"/>
              </a:lnSpc>
              <a:spcBef>
                <a:spcPts val="750"/>
              </a:spcBef>
              <a:spcAft>
                <a:spcPts val="0"/>
              </a:spcAft>
              <a:buClr>
                <a:srgbClr val="FF0000"/>
              </a:buClr>
              <a:buSzPts val="3000"/>
              <a:buFont typeface="Noto Sans Symbols"/>
              <a:buChar char="▪"/>
            </a:pPr>
            <a:r>
              <a:rPr b="0" i="0" lang="en-US" sz="3000" u="none" cap="none" strike="noStrike">
                <a:solidFill>
                  <a:schemeClr val="dk1"/>
                </a:solidFill>
                <a:latin typeface="Calibri"/>
                <a:ea typeface="Calibri"/>
                <a:cs typeface="Calibri"/>
                <a:sym typeface="Calibri"/>
              </a:rPr>
              <a:t>What support will you need? Who can you reach out to for support or collaboration in this journey?</a:t>
            </a:r>
            <a:endParaRPr/>
          </a:p>
          <a:p>
            <a:pPr indent="0" lvl="1" marL="342900" marR="0" rtl="0" algn="l">
              <a:lnSpc>
                <a:spcPct val="90000"/>
              </a:lnSpc>
              <a:spcBef>
                <a:spcPts val="375"/>
              </a:spcBef>
              <a:spcAft>
                <a:spcPts val="0"/>
              </a:spcAft>
              <a:buClr>
                <a:schemeClr val="dk1"/>
              </a:buClr>
              <a:buSzPts val="3125"/>
              <a:buFont typeface="Arial"/>
              <a:buNone/>
            </a:pPr>
            <a:r>
              <a:t/>
            </a:r>
            <a:endParaRPr b="0" i="0" sz="3125" u="none" cap="none" strike="noStrike">
              <a:solidFill>
                <a:schemeClr val="dk1"/>
              </a:solidFill>
              <a:latin typeface="Calibri"/>
              <a:ea typeface="Calibri"/>
              <a:cs typeface="Calibri"/>
              <a:sym typeface="Calibri"/>
            </a:endParaRPr>
          </a:p>
        </p:txBody>
      </p:sp>
      <p:pic>
        <p:nvPicPr>
          <p:cNvPr id="419" name="Google Shape;419;p51"/>
          <p:cNvPicPr preferRelativeResize="0"/>
          <p:nvPr/>
        </p:nvPicPr>
        <p:blipFill rotWithShape="1">
          <a:blip r:embed="rId3">
            <a:alphaModFix amt="20000"/>
          </a:blip>
          <a:srcRect b="0" l="0" r="0" t="0"/>
          <a:stretch/>
        </p:blipFill>
        <p:spPr>
          <a:xfrm>
            <a:off x="2000249" y="308885"/>
            <a:ext cx="51435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7"/>
          <p:cNvSpPr txBox="1"/>
          <p:nvPr>
            <p:ph idx="1" type="body"/>
          </p:nvPr>
        </p:nvSpPr>
        <p:spPr>
          <a:xfrm>
            <a:off x="975655" y="1263560"/>
            <a:ext cx="7192690" cy="33078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000"/>
              <a:buFont typeface="Lucida Sans"/>
              <a:buNone/>
            </a:pPr>
            <a:r>
              <a:rPr lang="en-US" sz="3000">
                <a:solidFill>
                  <a:schemeClr val="dk1"/>
                </a:solidFill>
                <a:latin typeface="Lucida Sans"/>
                <a:ea typeface="Lucida Sans"/>
                <a:cs typeface="Lucida Sans"/>
                <a:sym typeface="Lucida Sans"/>
              </a:rPr>
              <a:t>“The California Arts Education Framework defines ‘arts-integrated instruction’ as </a:t>
            </a:r>
            <a:r>
              <a:rPr b="1" i="1" lang="en-US" sz="3000">
                <a:solidFill>
                  <a:schemeClr val="dk1"/>
                </a:solidFill>
                <a:latin typeface="Lucida Sans"/>
                <a:ea typeface="Lucida Sans"/>
                <a:cs typeface="Lucida Sans"/>
                <a:sym typeface="Lucida Sans"/>
              </a:rPr>
              <a:t>co-equal instruction</a:t>
            </a:r>
            <a:r>
              <a:rPr lang="en-US" sz="3000">
                <a:solidFill>
                  <a:schemeClr val="dk1"/>
                </a:solidFill>
                <a:latin typeface="Lucida Sans"/>
                <a:ea typeface="Lucida Sans"/>
                <a:cs typeface="Lucida Sans"/>
                <a:sym typeface="Lucida Sans"/>
              </a:rPr>
              <a:t> in which students are learning and being assessed equally in one of more arts disciplines through the arts standards’ four artistic processes and one or more other subject areas.”</a:t>
            </a:r>
            <a:endParaRPr sz="3000">
              <a:latin typeface="Lucida Sans"/>
              <a:ea typeface="Lucida Sans"/>
              <a:cs typeface="Lucida Sans"/>
              <a:sym typeface="Lucida Sans"/>
            </a:endParaRPr>
          </a:p>
          <a:p>
            <a:pPr indent="0" lvl="0" marL="0" rtl="0" algn="l">
              <a:lnSpc>
                <a:spcPct val="90000"/>
              </a:lnSpc>
              <a:spcBef>
                <a:spcPts val="0"/>
              </a:spcBef>
              <a:spcAft>
                <a:spcPts val="0"/>
              </a:spcAft>
              <a:buClr>
                <a:schemeClr val="dk1"/>
              </a:buClr>
              <a:buSzPts val="2800"/>
              <a:buFont typeface="Calibri"/>
              <a:buNone/>
            </a:pPr>
            <a:r>
              <a:t/>
            </a:r>
            <a:endParaRPr b="1" sz="2800"/>
          </a:p>
        </p:txBody>
      </p:sp>
      <p:sp>
        <p:nvSpPr>
          <p:cNvPr id="64" name="Google Shape;64;p7"/>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What is Arts Integration?</a:t>
            </a:r>
            <a:endParaRPr/>
          </a:p>
        </p:txBody>
      </p:sp>
      <p:sp>
        <p:nvSpPr>
          <p:cNvPr id="65" name="Google Shape;65;p7"/>
          <p:cNvSpPr txBox="1"/>
          <p:nvPr/>
        </p:nvSpPr>
        <p:spPr>
          <a:xfrm>
            <a:off x="5859795" y="4729768"/>
            <a:ext cx="30000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623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8"/>
          <p:cNvSpPr txBox="1"/>
          <p:nvPr>
            <p:ph idx="1" type="body"/>
          </p:nvPr>
        </p:nvSpPr>
        <p:spPr>
          <a:xfrm>
            <a:off x="975655" y="1423000"/>
            <a:ext cx="7192690" cy="316296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None/>
            </a:pPr>
            <a:r>
              <a:rPr lang="en-US" sz="3600">
                <a:solidFill>
                  <a:schemeClr val="dk1"/>
                </a:solidFill>
                <a:latin typeface="Lucida Sans"/>
                <a:ea typeface="Lucida Sans"/>
                <a:cs typeface="Lucida Sans"/>
                <a:sym typeface="Lucida Sans"/>
              </a:rPr>
              <a:t>“Making Connections”</a:t>
            </a:r>
            <a:endParaRPr/>
          </a:p>
          <a:p>
            <a:pPr indent="0" lvl="0" marL="0" rtl="0" algn="ctr">
              <a:lnSpc>
                <a:spcPct val="90000"/>
              </a:lnSpc>
              <a:spcBef>
                <a:spcPts val="0"/>
              </a:spcBef>
              <a:spcAft>
                <a:spcPts val="0"/>
              </a:spcAft>
              <a:buClr>
                <a:schemeClr val="dk1"/>
              </a:buClr>
              <a:buSzPts val="3600"/>
              <a:buNone/>
            </a:pPr>
            <a:r>
              <a:t/>
            </a:r>
            <a:endParaRPr sz="3600">
              <a:solidFill>
                <a:schemeClr val="dk1"/>
              </a:solidFill>
              <a:latin typeface="Lucida Sans"/>
              <a:ea typeface="Lucida Sans"/>
              <a:cs typeface="Lucida Sans"/>
              <a:sym typeface="Lucida Sans"/>
            </a:endParaRPr>
          </a:p>
          <a:p>
            <a:pPr indent="0" lvl="0" marL="0" rtl="0" algn="ctr">
              <a:lnSpc>
                <a:spcPct val="90000"/>
              </a:lnSpc>
              <a:spcBef>
                <a:spcPts val="0"/>
              </a:spcBef>
              <a:spcAft>
                <a:spcPts val="0"/>
              </a:spcAft>
              <a:buClr>
                <a:schemeClr val="dk1"/>
              </a:buClr>
              <a:buSzPts val="3600"/>
              <a:buNone/>
            </a:pPr>
            <a:r>
              <a:rPr lang="en-US" sz="3600">
                <a:solidFill>
                  <a:schemeClr val="dk1"/>
                </a:solidFill>
                <a:latin typeface="Lucida Sans"/>
                <a:ea typeface="Lucida Sans"/>
                <a:cs typeface="Lucida Sans"/>
                <a:sym typeface="Lucida Sans"/>
              </a:rPr>
              <a:t>“Connections . . . provides students opportunities to find relevancy and move beyond superficial learning.”</a:t>
            </a:r>
            <a:endParaRPr/>
          </a:p>
          <a:p>
            <a:pPr indent="0" lvl="0" marL="0" rtl="0" algn="l">
              <a:lnSpc>
                <a:spcPct val="90000"/>
              </a:lnSpc>
              <a:spcBef>
                <a:spcPts val="0"/>
              </a:spcBef>
              <a:spcAft>
                <a:spcPts val="0"/>
              </a:spcAft>
              <a:buClr>
                <a:schemeClr val="dk1"/>
              </a:buClr>
              <a:buSzPts val="3200"/>
              <a:buFont typeface="Calibri"/>
              <a:buNone/>
            </a:pPr>
            <a:r>
              <a:t/>
            </a:r>
            <a:endParaRPr b="1" sz="3200"/>
          </a:p>
        </p:txBody>
      </p:sp>
      <p:sp>
        <p:nvSpPr>
          <p:cNvPr id="71" name="Google Shape;71;p8"/>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What is Arts Integration?</a:t>
            </a:r>
            <a:endParaRPr/>
          </a:p>
        </p:txBody>
      </p:sp>
      <p:pic>
        <p:nvPicPr>
          <p:cNvPr id="72" name="Google Shape;72;p8"/>
          <p:cNvPicPr preferRelativeResize="0"/>
          <p:nvPr/>
        </p:nvPicPr>
        <p:blipFill rotWithShape="1">
          <a:blip r:embed="rId3">
            <a:alphaModFix amt="22000"/>
          </a:blip>
          <a:srcRect b="0" l="0" r="0" t="0"/>
          <a:stretch/>
        </p:blipFill>
        <p:spPr>
          <a:xfrm>
            <a:off x="2000250" y="188464"/>
            <a:ext cx="5143500" cy="5143500"/>
          </a:xfrm>
          <a:prstGeom prst="rect">
            <a:avLst/>
          </a:prstGeom>
          <a:noFill/>
          <a:ln>
            <a:noFill/>
          </a:ln>
        </p:spPr>
      </p:pic>
      <p:sp>
        <p:nvSpPr>
          <p:cNvPr id="73" name="Google Shape;73;p8"/>
          <p:cNvSpPr txBox="1"/>
          <p:nvPr/>
        </p:nvSpPr>
        <p:spPr>
          <a:xfrm>
            <a:off x="5643750" y="4657615"/>
            <a:ext cx="30000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Arial"/>
                <a:ea typeface="Arial"/>
                <a:cs typeface="Arial"/>
                <a:sym typeface="Arial"/>
              </a:rPr>
              <a:t>-CA Arts Ed Framework page 629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9"/>
          <p:cNvSpPr txBox="1"/>
          <p:nvPr>
            <p:ph idx="1" type="body"/>
          </p:nvPr>
        </p:nvSpPr>
        <p:spPr>
          <a:xfrm>
            <a:off x="975655" y="1526796"/>
            <a:ext cx="7192690" cy="1976269"/>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3400"/>
              <a:buNone/>
            </a:pPr>
            <a:r>
              <a:rPr lang="en-US" sz="3400">
                <a:solidFill>
                  <a:schemeClr val="dk1"/>
                </a:solidFill>
                <a:latin typeface="Lucida Sans"/>
                <a:ea typeface="Lucida Sans"/>
                <a:cs typeface="Lucida Sans"/>
                <a:sym typeface="Lucida Sans"/>
              </a:rPr>
              <a:t>What types of connections currently engage your students?</a:t>
            </a:r>
            <a:endParaRPr/>
          </a:p>
          <a:p>
            <a:pPr indent="0" lvl="0" marL="0" rtl="0" algn="ctr">
              <a:lnSpc>
                <a:spcPct val="90000"/>
              </a:lnSpc>
              <a:spcBef>
                <a:spcPts val="0"/>
              </a:spcBef>
              <a:spcAft>
                <a:spcPts val="0"/>
              </a:spcAft>
              <a:buClr>
                <a:schemeClr val="dk1"/>
              </a:buClr>
              <a:buSzPts val="3400"/>
              <a:buNone/>
            </a:pPr>
            <a:r>
              <a:t/>
            </a:r>
            <a:endParaRPr sz="3400">
              <a:solidFill>
                <a:schemeClr val="dk1"/>
              </a:solidFill>
              <a:latin typeface="Lucida Sans"/>
              <a:ea typeface="Lucida Sans"/>
              <a:cs typeface="Lucida Sans"/>
              <a:sym typeface="Lucida Sans"/>
            </a:endParaRPr>
          </a:p>
          <a:p>
            <a:pPr indent="0" lvl="0" marL="0" rtl="0" algn="ctr">
              <a:lnSpc>
                <a:spcPct val="90000"/>
              </a:lnSpc>
              <a:spcBef>
                <a:spcPts val="0"/>
              </a:spcBef>
              <a:spcAft>
                <a:spcPts val="0"/>
              </a:spcAft>
              <a:buClr>
                <a:schemeClr val="dk1"/>
              </a:buClr>
              <a:buSzPts val="3400"/>
              <a:buNone/>
            </a:pPr>
            <a:r>
              <a:rPr lang="en-US" sz="3400">
                <a:solidFill>
                  <a:schemeClr val="dk1"/>
                </a:solidFill>
                <a:latin typeface="Lucida Sans"/>
                <a:ea typeface="Lucida Sans"/>
                <a:cs typeface="Lucida Sans"/>
                <a:sym typeface="Lucida Sans"/>
              </a:rPr>
              <a:t>What types of connections support learning with your current students? </a:t>
            </a:r>
            <a:endParaRPr/>
          </a:p>
          <a:p>
            <a:pPr indent="0" lvl="0" marL="0" rtl="0" algn="l">
              <a:lnSpc>
                <a:spcPct val="90000"/>
              </a:lnSpc>
              <a:spcBef>
                <a:spcPts val="0"/>
              </a:spcBef>
              <a:spcAft>
                <a:spcPts val="0"/>
              </a:spcAft>
              <a:buClr>
                <a:schemeClr val="dk1"/>
              </a:buClr>
              <a:buSzPts val="3200"/>
              <a:buFont typeface="Calibri"/>
              <a:buNone/>
            </a:pPr>
            <a:r>
              <a:t/>
            </a:r>
            <a:endParaRPr b="1" sz="3200"/>
          </a:p>
        </p:txBody>
      </p:sp>
      <p:sp>
        <p:nvSpPr>
          <p:cNvPr id="79" name="Google Shape;79;p9"/>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What is Arts Integration?</a:t>
            </a:r>
            <a:endParaRPr>
              <a:latin typeface="Calibri"/>
              <a:ea typeface="Calibri"/>
              <a:cs typeface="Calibri"/>
              <a:sym typeface="Calibri"/>
            </a:endParaRPr>
          </a:p>
        </p:txBody>
      </p:sp>
      <p:pic>
        <p:nvPicPr>
          <p:cNvPr id="80" name="Google Shape;80;p9"/>
          <p:cNvPicPr preferRelativeResize="0"/>
          <p:nvPr/>
        </p:nvPicPr>
        <p:blipFill rotWithShape="1">
          <a:blip r:embed="rId3">
            <a:alphaModFix amt="22000"/>
          </a:blip>
          <a:srcRect b="0" l="0" r="0" t="0"/>
          <a:stretch/>
        </p:blipFill>
        <p:spPr>
          <a:xfrm>
            <a:off x="2000250" y="188464"/>
            <a:ext cx="51435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0"/>
          <p:cNvSpPr txBox="1"/>
          <p:nvPr>
            <p:ph idx="1" type="body"/>
          </p:nvPr>
        </p:nvSpPr>
        <p:spPr>
          <a:xfrm>
            <a:off x="975655" y="1332833"/>
            <a:ext cx="7192690" cy="197626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3200">
                <a:solidFill>
                  <a:schemeClr val="dk1"/>
                </a:solidFill>
                <a:latin typeface="Lucida Sans"/>
                <a:ea typeface="Lucida Sans"/>
                <a:cs typeface="Lucida Sans"/>
                <a:sym typeface="Lucida Sans"/>
              </a:rPr>
              <a:t>An </a:t>
            </a:r>
            <a:r>
              <a:rPr b="1" lang="en-US" sz="3200">
                <a:solidFill>
                  <a:schemeClr val="dk1"/>
                </a:solidFill>
                <a:latin typeface="Lucida Sans"/>
                <a:ea typeface="Lucida Sans"/>
                <a:cs typeface="Lucida Sans"/>
                <a:sym typeface="Lucida Sans"/>
              </a:rPr>
              <a:t>Arts Enhanced Activity</a:t>
            </a:r>
            <a:r>
              <a:rPr lang="en-US" sz="3200">
                <a:solidFill>
                  <a:schemeClr val="dk1"/>
                </a:solidFill>
                <a:latin typeface="Lucida Sans"/>
                <a:ea typeface="Lucida Sans"/>
                <a:cs typeface="Lucida Sans"/>
                <a:sym typeface="Lucida Sans"/>
              </a:rPr>
              <a:t> is an Arts activity that acts as a mechanism to engage students without instruction in the arts discipline itself.  It uses the arts as a tool to assist in learning a different content area/subject.</a:t>
            </a:r>
            <a:endParaRPr/>
          </a:p>
          <a:p>
            <a:pPr indent="0" lvl="0" marL="0" rtl="0" algn="l">
              <a:lnSpc>
                <a:spcPct val="90000"/>
              </a:lnSpc>
              <a:spcBef>
                <a:spcPts val="0"/>
              </a:spcBef>
              <a:spcAft>
                <a:spcPts val="0"/>
              </a:spcAft>
              <a:buClr>
                <a:schemeClr val="dk1"/>
              </a:buClr>
              <a:buSzPts val="3200"/>
              <a:buFont typeface="Calibri"/>
              <a:buNone/>
            </a:pPr>
            <a:r>
              <a:t/>
            </a:r>
            <a:endParaRPr b="1" sz="3200"/>
          </a:p>
        </p:txBody>
      </p:sp>
      <p:sp>
        <p:nvSpPr>
          <p:cNvPr id="86" name="Google Shape;86;p10"/>
          <p:cNvSpPr txBox="1"/>
          <p:nvPr>
            <p:ph type="title"/>
          </p:nvPr>
        </p:nvSpPr>
        <p:spPr>
          <a:xfrm>
            <a:off x="975655" y="308885"/>
            <a:ext cx="7884140" cy="59850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000"/>
              <a:buFont typeface="Calibri"/>
              <a:buNone/>
            </a:pPr>
            <a:r>
              <a:rPr b="1" lang="en-US">
                <a:latin typeface="Calibri"/>
                <a:ea typeface="Calibri"/>
                <a:cs typeface="Calibri"/>
                <a:sym typeface="Calibri"/>
              </a:rPr>
              <a:t>Arts Enhancement</a:t>
            </a:r>
            <a:endParaRPr>
              <a:latin typeface="Calibri"/>
              <a:ea typeface="Calibri"/>
              <a:cs typeface="Calibri"/>
              <a:sym typeface="Calibri"/>
            </a:endParaRPr>
          </a:p>
        </p:txBody>
      </p:sp>
      <p:sp>
        <p:nvSpPr>
          <p:cNvPr id="87" name="Google Shape;87;p10"/>
          <p:cNvSpPr txBox="1"/>
          <p:nvPr/>
        </p:nvSpPr>
        <p:spPr>
          <a:xfrm>
            <a:off x="5257695" y="4657615"/>
            <a:ext cx="36021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-adapted from CA Arts Ed Framework pages 657-658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tAsCoreWidePPT24">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ver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Inside Slide 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