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theme/theme3.xml" ContentType="application/vnd.openxmlformats-officedocument.theme+xml"/>
  <Override PartName="/ppt/slideLayouts/slideLayout5.xml" ContentType="application/vnd.openxmlformats-officedocument.presentationml.slideLayout+xml"/>
  <Override PartName="/ppt/theme/theme4.xml" ContentType="application/vnd.openxmlformats-officedocument.theme+xml"/>
  <Override PartName="/ppt/slideLayouts/slideLayout6.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0" r:id="rId4"/>
    <p:sldMasterId id="2147483665" r:id="rId5"/>
    <p:sldMasterId id="2147483667" r:id="rId6"/>
    <p:sldMasterId id="2147483669" r:id="rId7"/>
    <p:sldMasterId id="2147483671" r:id="rId8"/>
  </p:sldMasterIdLst>
  <p:notesMasterIdLst>
    <p:notesMasterId r:id="rId39"/>
  </p:notesMasterIdLst>
  <p:sldIdLst>
    <p:sldId id="370" r:id="rId9"/>
    <p:sldId id="257" r:id="rId10"/>
    <p:sldId id="258" r:id="rId11"/>
    <p:sldId id="259" r:id="rId12"/>
    <p:sldId id="371" r:id="rId13"/>
    <p:sldId id="415" r:id="rId14"/>
    <p:sldId id="375" r:id="rId15"/>
    <p:sldId id="387" r:id="rId16"/>
    <p:sldId id="374" r:id="rId17"/>
    <p:sldId id="376" r:id="rId18"/>
    <p:sldId id="373" r:id="rId19"/>
    <p:sldId id="372" r:id="rId20"/>
    <p:sldId id="378" r:id="rId21"/>
    <p:sldId id="379" r:id="rId22"/>
    <p:sldId id="380" r:id="rId23"/>
    <p:sldId id="381" r:id="rId24"/>
    <p:sldId id="382" r:id="rId25"/>
    <p:sldId id="400" r:id="rId26"/>
    <p:sldId id="401" r:id="rId27"/>
    <p:sldId id="406" r:id="rId28"/>
    <p:sldId id="405" r:id="rId29"/>
    <p:sldId id="404" r:id="rId30"/>
    <p:sldId id="403" r:id="rId31"/>
    <p:sldId id="402" r:id="rId32"/>
    <p:sldId id="408" r:id="rId33"/>
    <p:sldId id="409" r:id="rId34"/>
    <p:sldId id="410" r:id="rId35"/>
    <p:sldId id="412" r:id="rId36"/>
    <p:sldId id="413" r:id="rId37"/>
    <p:sldId id="414" r:id="rId38"/>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0529906-E965-7E0E-D4BF-AE937D8DE7E4}" name="Charissa Lewis" initials="CL" userId="S::clewis@cacountysupts.org::f4cec6c0-5a36-4441-8571-a4553063483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FE8FF"/>
    <a:srgbClr val="F4F29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51DBAFA-880D-48A2-81A7-0C9892F3B1D0}" v="9" dt="2025-08-19T21:56:14.455"/>
  </p1510:revLst>
</p1510:revInfo>
</file>

<file path=ppt/tableStyles.xml><?xml version="1.0" encoding="utf-8"?>
<a:tblStyleLst xmlns:a="http://schemas.openxmlformats.org/drawingml/2006/main" def="{0E7898DB-D15D-4755-AC12-A3CA7256240F}">
  <a:tblStyle styleId="{0E7898DB-D15D-4755-AC12-A3CA7256240F}"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10F1AE51-7D3B-484F-9FE3-010E40082DF4}" styleName="Table_1">
    <a:wholeTbl>
      <a:tcTxStyle>
        <a:font>
          <a:latin typeface="Arial"/>
          <a:ea typeface="Arial"/>
          <a:cs typeface="Arial"/>
        </a:font>
        <a:srgbClr val="000000"/>
      </a:tcTxStyle>
      <a:tcStyle>
        <a:tcBdr>
          <a:left>
            <a:ln w="12700" cap="flat" cmpd="sng">
              <a:solidFill>
                <a:srgbClr val="000000"/>
              </a:solidFill>
              <a:prstDash val="solid"/>
              <a:round/>
              <a:headEnd type="none" w="sm" len="sm"/>
              <a:tailEnd type="none" w="sm" len="sm"/>
            </a:ln>
          </a:left>
          <a:right>
            <a:ln w="12700" cap="flat" cmpd="sng">
              <a:solidFill>
                <a:srgbClr val="000000"/>
              </a:solidFill>
              <a:prstDash val="solid"/>
              <a:round/>
              <a:headEnd type="none" w="sm" len="sm"/>
              <a:tailEnd type="none" w="sm" len="sm"/>
            </a:ln>
          </a:right>
          <a:top>
            <a:ln w="12700" cap="flat" cmpd="sng">
              <a:solidFill>
                <a:srgbClr val="000000"/>
              </a:solidFill>
              <a:prstDash val="solid"/>
              <a:round/>
              <a:headEnd type="none" w="sm" len="sm"/>
              <a:tailEnd type="none" w="sm" len="sm"/>
            </a:ln>
          </a:top>
          <a:bottom>
            <a:ln w="12700" cap="flat" cmpd="sng">
              <a:solidFill>
                <a:srgbClr val="000000"/>
              </a:solidFill>
              <a:prstDash val="solid"/>
              <a:round/>
              <a:headEnd type="none" w="sm" len="sm"/>
              <a:tailEnd type="none" w="sm" len="sm"/>
            </a:ln>
          </a:bottom>
          <a:insideH>
            <a:ln w="12700" cap="flat" cmpd="sng">
              <a:solidFill>
                <a:srgbClr val="000000"/>
              </a:solidFill>
              <a:prstDash val="solid"/>
              <a:round/>
              <a:headEnd type="none" w="sm" len="sm"/>
              <a:tailEnd type="none" w="sm" len="sm"/>
            </a:ln>
          </a:insideH>
          <a:insideV>
            <a:ln w="12700"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38" d="100"/>
          <a:sy n="138" d="100"/>
        </p:scale>
        <p:origin x="834" y="10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notesMaster" Target="notesMasters/notesMaster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theme" Target="theme/theme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8.xml"/><Relationship Id="rId29" Type="http://schemas.openxmlformats.org/officeDocument/2006/relationships/slide" Target="slides/slide2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presProps" Target="presProps.xml"/><Relationship Id="rId45"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tableStyles" Target="tableStyles.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microsoft.com/office/2018/10/relationships/authors" Target="authors.xml"/><Relationship Id="rId20" Type="http://schemas.openxmlformats.org/officeDocument/2006/relationships/slide" Target="slides/slide12.xml"/><Relationship Id="rId4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arissa Lewis" userId="S::clewis@cacountysupts.org::f4cec6c0-5a36-4441-8571-a4553063483e" providerId="AD" clId="Web-{B35B725D-2E7D-F68D-F7FE-1D2E5833D2A3}"/>
    <pc:docChg chg="modSld">
      <pc:chgData name="Charissa Lewis" userId="S::clewis@cacountysupts.org::f4cec6c0-5a36-4441-8571-a4553063483e" providerId="AD" clId="Web-{B35B725D-2E7D-F68D-F7FE-1D2E5833D2A3}" dt="2025-08-19T22:01:56.853" v="2"/>
      <pc:docMkLst>
        <pc:docMk/>
      </pc:docMkLst>
      <pc:sldChg chg="modNotes">
        <pc:chgData name="Charissa Lewis" userId="S::clewis@cacountysupts.org::f4cec6c0-5a36-4441-8571-a4553063483e" providerId="AD" clId="Web-{B35B725D-2E7D-F68D-F7FE-1D2E5833D2A3}" dt="2025-08-19T22:01:56.853" v="2"/>
        <pc:sldMkLst>
          <pc:docMk/>
          <pc:sldMk cId="3086821175" sldId="408"/>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electronics.howstuffworks.com/analog-digital.htm"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npr.org/2012/02/10/146697658/why-vinyl-sounds-better-than-cd-or-not"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science.howstuffworks.com/innovation/everyday-innovations/invented-mp3s.htm"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npr.org/2012/02/10/146697658/why-vinyl-sounds-better-than-cd-or-not"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cacountyarts.org/wp-content/uploads/Metadata-is-the-biggest-little-problem-plaguing-the-music-industry-_-The-Verge.pdf"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www.youtube.com/watch?v=CKrdsGdLVQ8"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school.eb.com/levels/middle/article/sound-recording/273007" TargetMode="External"/><Relationship Id="rId2" Type="http://schemas.openxmlformats.org/officeDocument/2006/relationships/slide" Target="../slides/slide7.xml"/><Relationship Id="rId1" Type="http://schemas.openxmlformats.org/officeDocument/2006/relationships/notesMaster" Target="../notesMasters/notesMaster1.xml"/><Relationship Id="rId4" Type="http://schemas.openxmlformats.org/officeDocument/2006/relationships/hyperlink" Target="https://school.eb.com/levels/middle/article/CD-ROM/1430"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electronics.howstuffworks.com/analog-digital.htm"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g2b5afa3685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 name="Google Shape;57;g2b5afa3685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2b5afa3685d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2b5afa3685d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788249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2b5afa3685d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2b5afa3685d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796960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2b5afa3685d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2b5afa3685d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a:hlinkClick r:id="rId3"/>
              </a:rPr>
              <a:t>https://electronics.howstuffworks.com/analog-digital.htm</a:t>
            </a:r>
            <a:endParaRPr lang="en-US"/>
          </a:p>
          <a:p>
            <a:pPr marL="0" lvl="0" indent="0" algn="l" rtl="0">
              <a:spcBef>
                <a:spcPts val="0"/>
              </a:spcBef>
              <a:spcAft>
                <a:spcPts val="0"/>
              </a:spcAft>
              <a:buNone/>
            </a:pPr>
            <a:endParaRPr/>
          </a:p>
        </p:txBody>
      </p:sp>
    </p:spTree>
    <p:extLst>
      <p:ext uri="{BB962C8B-B14F-4D97-AF65-F5344CB8AC3E}">
        <p14:creationId xmlns:p14="http://schemas.microsoft.com/office/powerpoint/2010/main" val="41063323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2b5afa3685d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2b5afa3685d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621481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2b5afa3685d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2b5afa3685d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hlinkClick r:id="rId3"/>
              </a:rPr>
              <a:t>https://www.npr.org/2012/02/10/146697658/why-vinyl-sounds-better-than-cd-or-not</a:t>
            </a:r>
            <a:endParaRPr/>
          </a:p>
        </p:txBody>
      </p:sp>
    </p:spTree>
    <p:extLst>
      <p:ext uri="{BB962C8B-B14F-4D97-AF65-F5344CB8AC3E}">
        <p14:creationId xmlns:p14="http://schemas.microsoft.com/office/powerpoint/2010/main" val="35885834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2b5afa3685d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2b5afa3685d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392490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2b5afa3685d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2b5afa3685d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hlinkClick r:id="rId3"/>
              </a:rPr>
              <a:t>https://science.howstuffworks.com/innovation/everyday-innovations/invented-mp3s.htm</a:t>
            </a:r>
            <a:endParaRPr/>
          </a:p>
        </p:txBody>
      </p:sp>
    </p:spTree>
    <p:extLst>
      <p:ext uri="{BB962C8B-B14F-4D97-AF65-F5344CB8AC3E}">
        <p14:creationId xmlns:p14="http://schemas.microsoft.com/office/powerpoint/2010/main" val="17893323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a:extLst>
            <a:ext uri="{FF2B5EF4-FFF2-40B4-BE49-F238E27FC236}">
              <a16:creationId xmlns:a16="http://schemas.microsoft.com/office/drawing/2014/main" id="{C464D7AC-4E30-F9AD-8CCE-0631FBA8D3FB}"/>
            </a:ext>
          </a:extLst>
        </p:cNvPr>
        <p:cNvGrpSpPr/>
        <p:nvPr/>
      </p:nvGrpSpPr>
      <p:grpSpPr>
        <a:xfrm>
          <a:off x="0" y="0"/>
          <a:ext cx="0" cy="0"/>
          <a:chOff x="0" y="0"/>
          <a:chExt cx="0" cy="0"/>
        </a:xfrm>
      </p:grpSpPr>
      <p:sp>
        <p:nvSpPr>
          <p:cNvPr id="71" name="Google Shape;71;g2b5afa3685d_0_15:notes">
            <a:extLst>
              <a:ext uri="{FF2B5EF4-FFF2-40B4-BE49-F238E27FC236}">
                <a16:creationId xmlns:a16="http://schemas.microsoft.com/office/drawing/2014/main" id="{C068FD3B-8021-A203-C5B0-C6CA57436E2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2b5afa3685d_0_15:notes">
            <a:extLst>
              <a:ext uri="{FF2B5EF4-FFF2-40B4-BE49-F238E27FC236}">
                <a16:creationId xmlns:a16="http://schemas.microsoft.com/office/drawing/2014/main" id="{EC69766A-2A80-2D39-3D60-A75D332C40E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hlinkClick r:id="rId3"/>
              </a:rPr>
              <a:t>https://www.npr.org/2012/02/10/146697658/why-vinyl-sounds-better-than-cd-or-not</a:t>
            </a:r>
            <a:endParaRPr/>
          </a:p>
        </p:txBody>
      </p:sp>
    </p:spTree>
    <p:extLst>
      <p:ext uri="{BB962C8B-B14F-4D97-AF65-F5344CB8AC3E}">
        <p14:creationId xmlns:p14="http://schemas.microsoft.com/office/powerpoint/2010/main" val="181476625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a:extLst>
            <a:ext uri="{FF2B5EF4-FFF2-40B4-BE49-F238E27FC236}">
              <a16:creationId xmlns:a16="http://schemas.microsoft.com/office/drawing/2014/main" id="{61C43553-34F2-2224-38DE-BFC12561ACF8}"/>
            </a:ext>
          </a:extLst>
        </p:cNvPr>
        <p:cNvGrpSpPr/>
        <p:nvPr/>
      </p:nvGrpSpPr>
      <p:grpSpPr>
        <a:xfrm>
          <a:off x="0" y="0"/>
          <a:ext cx="0" cy="0"/>
          <a:chOff x="0" y="0"/>
          <a:chExt cx="0" cy="0"/>
        </a:xfrm>
      </p:grpSpPr>
      <p:sp>
        <p:nvSpPr>
          <p:cNvPr id="71" name="Google Shape;71;g2b5afa3685d_0_15:notes">
            <a:extLst>
              <a:ext uri="{FF2B5EF4-FFF2-40B4-BE49-F238E27FC236}">
                <a16:creationId xmlns:a16="http://schemas.microsoft.com/office/drawing/2014/main" id="{596426DE-A234-35B5-1C89-6EC5873BF3A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2b5afa3685d_0_15:notes">
            <a:extLst>
              <a:ext uri="{FF2B5EF4-FFF2-40B4-BE49-F238E27FC236}">
                <a16:creationId xmlns:a16="http://schemas.microsoft.com/office/drawing/2014/main" id="{603FDE03-86FE-90D0-8044-B9DE28EEC21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555479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a:extLst>
            <a:ext uri="{FF2B5EF4-FFF2-40B4-BE49-F238E27FC236}">
              <a16:creationId xmlns:a16="http://schemas.microsoft.com/office/drawing/2014/main" id="{CBC7C11A-79C1-63AB-5257-5C4AC04A0984}"/>
            </a:ext>
          </a:extLst>
        </p:cNvPr>
        <p:cNvGrpSpPr/>
        <p:nvPr/>
      </p:nvGrpSpPr>
      <p:grpSpPr>
        <a:xfrm>
          <a:off x="0" y="0"/>
          <a:ext cx="0" cy="0"/>
          <a:chOff x="0" y="0"/>
          <a:chExt cx="0" cy="0"/>
        </a:xfrm>
      </p:grpSpPr>
      <p:sp>
        <p:nvSpPr>
          <p:cNvPr id="71" name="Google Shape;71;g2b5afa3685d_0_15:notes">
            <a:extLst>
              <a:ext uri="{FF2B5EF4-FFF2-40B4-BE49-F238E27FC236}">
                <a16:creationId xmlns:a16="http://schemas.microsoft.com/office/drawing/2014/main" id="{E001C079-54B9-CA3D-758D-E1A7F895D5C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2b5afa3685d_0_15:notes">
            <a:extLst>
              <a:ext uri="{FF2B5EF4-FFF2-40B4-BE49-F238E27FC236}">
                <a16:creationId xmlns:a16="http://schemas.microsoft.com/office/drawing/2014/main" id="{DB61417F-778A-F062-0DB3-8BD62C0ADD3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377352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2b5afa3685d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2b5afa3685d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a:extLst>
            <a:ext uri="{FF2B5EF4-FFF2-40B4-BE49-F238E27FC236}">
              <a16:creationId xmlns:a16="http://schemas.microsoft.com/office/drawing/2014/main" id="{E0813B77-B83A-9606-ECD5-A341CD534C0D}"/>
            </a:ext>
          </a:extLst>
        </p:cNvPr>
        <p:cNvGrpSpPr/>
        <p:nvPr/>
      </p:nvGrpSpPr>
      <p:grpSpPr>
        <a:xfrm>
          <a:off x="0" y="0"/>
          <a:ext cx="0" cy="0"/>
          <a:chOff x="0" y="0"/>
          <a:chExt cx="0" cy="0"/>
        </a:xfrm>
      </p:grpSpPr>
      <p:sp>
        <p:nvSpPr>
          <p:cNvPr id="71" name="Google Shape;71;g2b5afa3685d_0_15:notes">
            <a:extLst>
              <a:ext uri="{FF2B5EF4-FFF2-40B4-BE49-F238E27FC236}">
                <a16:creationId xmlns:a16="http://schemas.microsoft.com/office/drawing/2014/main" id="{9749FB27-0936-094B-9A4C-384E94D2998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2b5afa3685d_0_15:notes">
            <a:extLst>
              <a:ext uri="{FF2B5EF4-FFF2-40B4-BE49-F238E27FC236}">
                <a16:creationId xmlns:a16="http://schemas.microsoft.com/office/drawing/2014/main" id="{C98BDEFF-79AA-A65A-78EF-9865E0BED9D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008002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a:extLst>
            <a:ext uri="{FF2B5EF4-FFF2-40B4-BE49-F238E27FC236}">
              <a16:creationId xmlns:a16="http://schemas.microsoft.com/office/drawing/2014/main" id="{5BC51ACF-8776-8888-52ED-5F50C25B7160}"/>
            </a:ext>
          </a:extLst>
        </p:cNvPr>
        <p:cNvGrpSpPr/>
        <p:nvPr/>
      </p:nvGrpSpPr>
      <p:grpSpPr>
        <a:xfrm>
          <a:off x="0" y="0"/>
          <a:ext cx="0" cy="0"/>
          <a:chOff x="0" y="0"/>
          <a:chExt cx="0" cy="0"/>
        </a:xfrm>
      </p:grpSpPr>
      <p:sp>
        <p:nvSpPr>
          <p:cNvPr id="71" name="Google Shape;71;g2b5afa3685d_0_15:notes">
            <a:extLst>
              <a:ext uri="{FF2B5EF4-FFF2-40B4-BE49-F238E27FC236}">
                <a16:creationId xmlns:a16="http://schemas.microsoft.com/office/drawing/2014/main" id="{75310E20-4FE5-9FFD-F6C4-1CFF4845811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2b5afa3685d_0_15:notes">
            <a:extLst>
              <a:ext uri="{FF2B5EF4-FFF2-40B4-BE49-F238E27FC236}">
                <a16:creationId xmlns:a16="http://schemas.microsoft.com/office/drawing/2014/main" id="{3B8A3E49-16F1-1F7C-C3A2-D43411DDF5E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809883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a:extLst>
            <a:ext uri="{FF2B5EF4-FFF2-40B4-BE49-F238E27FC236}">
              <a16:creationId xmlns:a16="http://schemas.microsoft.com/office/drawing/2014/main" id="{F5329594-99D7-339B-2EB8-822B611DC4D3}"/>
            </a:ext>
          </a:extLst>
        </p:cNvPr>
        <p:cNvGrpSpPr/>
        <p:nvPr/>
      </p:nvGrpSpPr>
      <p:grpSpPr>
        <a:xfrm>
          <a:off x="0" y="0"/>
          <a:ext cx="0" cy="0"/>
          <a:chOff x="0" y="0"/>
          <a:chExt cx="0" cy="0"/>
        </a:xfrm>
      </p:grpSpPr>
      <p:sp>
        <p:nvSpPr>
          <p:cNvPr id="71" name="Google Shape;71;g2b5afa3685d_0_15:notes">
            <a:extLst>
              <a:ext uri="{FF2B5EF4-FFF2-40B4-BE49-F238E27FC236}">
                <a16:creationId xmlns:a16="http://schemas.microsoft.com/office/drawing/2014/main" id="{31342AAD-FB0C-8EFC-E1C1-A21DD300739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2b5afa3685d_0_15:notes">
            <a:extLst>
              <a:ext uri="{FF2B5EF4-FFF2-40B4-BE49-F238E27FC236}">
                <a16:creationId xmlns:a16="http://schemas.microsoft.com/office/drawing/2014/main" id="{8FC9A639-88E3-CF3E-EBF2-FC4DE9723A1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en-US"/>
          </a:p>
        </p:txBody>
      </p:sp>
    </p:spTree>
    <p:extLst>
      <p:ext uri="{BB962C8B-B14F-4D97-AF65-F5344CB8AC3E}">
        <p14:creationId xmlns:p14="http://schemas.microsoft.com/office/powerpoint/2010/main" val="968882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a:extLst>
            <a:ext uri="{FF2B5EF4-FFF2-40B4-BE49-F238E27FC236}">
              <a16:creationId xmlns:a16="http://schemas.microsoft.com/office/drawing/2014/main" id="{ADA7B6AE-76DF-A4F6-2104-5919250E17D3}"/>
            </a:ext>
          </a:extLst>
        </p:cNvPr>
        <p:cNvGrpSpPr/>
        <p:nvPr/>
      </p:nvGrpSpPr>
      <p:grpSpPr>
        <a:xfrm>
          <a:off x="0" y="0"/>
          <a:ext cx="0" cy="0"/>
          <a:chOff x="0" y="0"/>
          <a:chExt cx="0" cy="0"/>
        </a:xfrm>
      </p:grpSpPr>
      <p:sp>
        <p:nvSpPr>
          <p:cNvPr id="71" name="Google Shape;71;g2b5afa3685d_0_15:notes">
            <a:extLst>
              <a:ext uri="{FF2B5EF4-FFF2-40B4-BE49-F238E27FC236}">
                <a16:creationId xmlns:a16="http://schemas.microsoft.com/office/drawing/2014/main" id="{5A20B56C-69EF-7160-BEC9-07EBD5CCF8D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2b5afa3685d_0_15:notes">
            <a:extLst>
              <a:ext uri="{FF2B5EF4-FFF2-40B4-BE49-F238E27FC236}">
                <a16:creationId xmlns:a16="http://schemas.microsoft.com/office/drawing/2014/main" id="{AB73FD0D-DA9E-ABCC-A82B-F2024F7CDF7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831918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a:extLst>
            <a:ext uri="{FF2B5EF4-FFF2-40B4-BE49-F238E27FC236}">
              <a16:creationId xmlns:a16="http://schemas.microsoft.com/office/drawing/2014/main" id="{37315104-1543-D34B-C761-D4FD477EEBB3}"/>
            </a:ext>
          </a:extLst>
        </p:cNvPr>
        <p:cNvGrpSpPr/>
        <p:nvPr/>
      </p:nvGrpSpPr>
      <p:grpSpPr>
        <a:xfrm>
          <a:off x="0" y="0"/>
          <a:ext cx="0" cy="0"/>
          <a:chOff x="0" y="0"/>
          <a:chExt cx="0" cy="0"/>
        </a:xfrm>
      </p:grpSpPr>
      <p:sp>
        <p:nvSpPr>
          <p:cNvPr id="71" name="Google Shape;71;g2b5afa3685d_0_15:notes">
            <a:extLst>
              <a:ext uri="{FF2B5EF4-FFF2-40B4-BE49-F238E27FC236}">
                <a16:creationId xmlns:a16="http://schemas.microsoft.com/office/drawing/2014/main" id="{BAAE28E8-BA32-5FF7-B62A-710E1E5C776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2b5afa3685d_0_15:notes">
            <a:extLst>
              <a:ext uri="{FF2B5EF4-FFF2-40B4-BE49-F238E27FC236}">
                <a16:creationId xmlns:a16="http://schemas.microsoft.com/office/drawing/2014/main" id="{8198B902-1B24-A249-3050-2608C5234A3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a:lnSpc>
                <a:spcPct val="100000"/>
              </a:lnSpc>
              <a:spcBef>
                <a:spcPts val="0"/>
              </a:spcBef>
              <a:spcAft>
                <a:spcPts val="0"/>
              </a:spcAft>
              <a:buNone/>
              <a:tabLst/>
              <a:defRPr/>
            </a:pPr>
            <a:r>
              <a:rPr lang="en-US" dirty="0">
                <a:hlinkClick r:id="rId3"/>
              </a:rPr>
              <a:t>https://cacountyarts.org/wp-content/uploads/Metadata-is-the-biggest-little-problem-plaguing-the-music-industry-_-The-Verge.pdf</a:t>
            </a:r>
            <a:endParaRPr lang="en-US" dirty="0"/>
          </a:p>
          <a:p>
            <a:pPr marL="0" marR="0" lvl="0" indent="0" algn="l" defTabSz="914400">
              <a:lnSpc>
                <a:spcPct val="100000"/>
              </a:lnSpc>
              <a:spcBef>
                <a:spcPts val="0"/>
              </a:spcBef>
              <a:spcAft>
                <a:spcPts val="0"/>
              </a:spcAft>
              <a:buSzPts val="1100"/>
              <a:buFont typeface="Arial"/>
              <a:buNone/>
              <a:tabLst/>
              <a:defRPr/>
            </a:pPr>
            <a:endParaRPr lang="en-US" dirty="0"/>
          </a:p>
          <a:p>
            <a:pPr marL="0" lvl="0" indent="0" algn="l" rtl="0">
              <a:spcBef>
                <a:spcPts val="0"/>
              </a:spcBef>
              <a:spcAft>
                <a:spcPts val="0"/>
              </a:spcAft>
              <a:buNone/>
            </a:pPr>
            <a:endParaRPr lang="en-US" dirty="0"/>
          </a:p>
          <a:p>
            <a:pPr marL="0" indent="0">
              <a:buNone/>
            </a:pPr>
            <a:endParaRPr lang="en-US" dirty="0"/>
          </a:p>
        </p:txBody>
      </p:sp>
    </p:spTree>
    <p:extLst>
      <p:ext uri="{BB962C8B-B14F-4D97-AF65-F5344CB8AC3E}">
        <p14:creationId xmlns:p14="http://schemas.microsoft.com/office/powerpoint/2010/main" val="39008251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a:extLst>
            <a:ext uri="{FF2B5EF4-FFF2-40B4-BE49-F238E27FC236}">
              <a16:creationId xmlns:a16="http://schemas.microsoft.com/office/drawing/2014/main" id="{7A5E49A1-77DB-EEE5-C32C-593D1CD8FBCE}"/>
            </a:ext>
          </a:extLst>
        </p:cNvPr>
        <p:cNvGrpSpPr/>
        <p:nvPr/>
      </p:nvGrpSpPr>
      <p:grpSpPr>
        <a:xfrm>
          <a:off x="0" y="0"/>
          <a:ext cx="0" cy="0"/>
          <a:chOff x="0" y="0"/>
          <a:chExt cx="0" cy="0"/>
        </a:xfrm>
      </p:grpSpPr>
      <p:sp>
        <p:nvSpPr>
          <p:cNvPr id="71" name="Google Shape;71;g2b5afa3685d_0_15:notes">
            <a:extLst>
              <a:ext uri="{FF2B5EF4-FFF2-40B4-BE49-F238E27FC236}">
                <a16:creationId xmlns:a16="http://schemas.microsoft.com/office/drawing/2014/main" id="{0ACA0D05-F5EE-1AD5-F6B5-B9F31DA2B82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2b5afa3685d_0_15:notes">
            <a:extLst>
              <a:ext uri="{FF2B5EF4-FFF2-40B4-BE49-F238E27FC236}">
                <a16:creationId xmlns:a16="http://schemas.microsoft.com/office/drawing/2014/main" id="{D3BE68F2-5789-2D5C-6796-6EE30147549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0994830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a:extLst>
            <a:ext uri="{FF2B5EF4-FFF2-40B4-BE49-F238E27FC236}">
              <a16:creationId xmlns:a16="http://schemas.microsoft.com/office/drawing/2014/main" id="{E6912AAB-3E2C-1F8A-A6CF-D530C67B3675}"/>
            </a:ext>
          </a:extLst>
        </p:cNvPr>
        <p:cNvGrpSpPr/>
        <p:nvPr/>
      </p:nvGrpSpPr>
      <p:grpSpPr>
        <a:xfrm>
          <a:off x="0" y="0"/>
          <a:ext cx="0" cy="0"/>
          <a:chOff x="0" y="0"/>
          <a:chExt cx="0" cy="0"/>
        </a:xfrm>
      </p:grpSpPr>
      <p:sp>
        <p:nvSpPr>
          <p:cNvPr id="71" name="Google Shape;71;g2b5afa3685d_0_15:notes">
            <a:extLst>
              <a:ext uri="{FF2B5EF4-FFF2-40B4-BE49-F238E27FC236}">
                <a16:creationId xmlns:a16="http://schemas.microsoft.com/office/drawing/2014/main" id="{9023BD33-DA04-14A6-460D-26471A85F28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2b5afa3685d_0_15:notes">
            <a:extLst>
              <a:ext uri="{FF2B5EF4-FFF2-40B4-BE49-F238E27FC236}">
                <a16:creationId xmlns:a16="http://schemas.microsoft.com/office/drawing/2014/main" id="{34B9EBC8-711F-A3E7-3DAA-A072791CCB9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800" dirty="0">
                <a:solidFill>
                  <a:srgbClr val="0000FF"/>
                </a:solidFill>
                <a:effectLst/>
                <a:latin typeface="Arial" panose="020B0604020202020204" pitchFamily="34" charset="0"/>
                <a:ea typeface="Arial" panose="020B0604020202020204" pitchFamily="34" charset="0"/>
                <a:hlinkClick r:id="rId3"/>
              </a:rPr>
              <a:t>https://www.youtube.com/watch?v=CKrdsGdLVQ8</a:t>
            </a:r>
            <a:endParaRPr lang="en-US" sz="1800" dirty="0">
              <a:solidFill>
                <a:srgbClr val="0000FF"/>
              </a:solidFill>
              <a:effectLst/>
              <a:latin typeface="Arial" panose="020B0604020202020204" pitchFamily="34" charset="0"/>
              <a:ea typeface="Arial" panose="020B0604020202020204" pitchFamily="34" charset="0"/>
            </a:endParaRPr>
          </a:p>
          <a:p>
            <a:pPr marL="0" lvl="0" indent="0" algn="l" rtl="0">
              <a:spcBef>
                <a:spcPts val="0"/>
              </a:spcBef>
              <a:spcAft>
                <a:spcPts val="0"/>
              </a:spcAft>
              <a:buNone/>
            </a:pPr>
            <a:r>
              <a:rPr lang="en-US" dirty="0"/>
              <a:t>https://cacountyarts.org/wp-content/uploads/Napster-Documentary-Questions.pdf</a:t>
            </a:r>
            <a:endParaRPr lang="en-US" sz="1800" dirty="0">
              <a:solidFill>
                <a:srgbClr val="0000FF"/>
              </a:solidFill>
              <a:effectLst/>
              <a:latin typeface="Arial" panose="020B0604020202020204" pitchFamily="34" charset="0"/>
            </a:endParaRPr>
          </a:p>
          <a:p>
            <a:pPr marL="0" lvl="0" indent="0" algn="l" rtl="0">
              <a:spcBef>
                <a:spcPts val="0"/>
              </a:spcBef>
              <a:spcAft>
                <a:spcPts val="0"/>
              </a:spcAft>
              <a:buNone/>
            </a:pPr>
            <a:endParaRPr dirty="0"/>
          </a:p>
        </p:txBody>
      </p:sp>
    </p:spTree>
    <p:extLst>
      <p:ext uri="{BB962C8B-B14F-4D97-AF65-F5344CB8AC3E}">
        <p14:creationId xmlns:p14="http://schemas.microsoft.com/office/powerpoint/2010/main" val="190687234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a:extLst>
            <a:ext uri="{FF2B5EF4-FFF2-40B4-BE49-F238E27FC236}">
              <a16:creationId xmlns:a16="http://schemas.microsoft.com/office/drawing/2014/main" id="{A510CD11-4B27-13F6-8947-20F63F435CA4}"/>
            </a:ext>
          </a:extLst>
        </p:cNvPr>
        <p:cNvGrpSpPr/>
        <p:nvPr/>
      </p:nvGrpSpPr>
      <p:grpSpPr>
        <a:xfrm>
          <a:off x="0" y="0"/>
          <a:ext cx="0" cy="0"/>
          <a:chOff x="0" y="0"/>
          <a:chExt cx="0" cy="0"/>
        </a:xfrm>
      </p:grpSpPr>
      <p:sp>
        <p:nvSpPr>
          <p:cNvPr id="71" name="Google Shape;71;g2b5afa3685d_0_15:notes">
            <a:extLst>
              <a:ext uri="{FF2B5EF4-FFF2-40B4-BE49-F238E27FC236}">
                <a16:creationId xmlns:a16="http://schemas.microsoft.com/office/drawing/2014/main" id="{4146BED9-ABA8-674E-E1BA-7FBDA458425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2b5afa3685d_0_15:notes">
            <a:extLst>
              <a:ext uri="{FF2B5EF4-FFF2-40B4-BE49-F238E27FC236}">
                <a16:creationId xmlns:a16="http://schemas.microsoft.com/office/drawing/2014/main" id="{059B9885-AF7E-2FD5-E225-EDD6BE80C629}"/>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8661196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a:extLst>
            <a:ext uri="{FF2B5EF4-FFF2-40B4-BE49-F238E27FC236}">
              <a16:creationId xmlns:a16="http://schemas.microsoft.com/office/drawing/2014/main" id="{F155E0EA-3F61-E888-A951-A8C2E0F4562F}"/>
            </a:ext>
          </a:extLst>
        </p:cNvPr>
        <p:cNvGrpSpPr/>
        <p:nvPr/>
      </p:nvGrpSpPr>
      <p:grpSpPr>
        <a:xfrm>
          <a:off x="0" y="0"/>
          <a:ext cx="0" cy="0"/>
          <a:chOff x="0" y="0"/>
          <a:chExt cx="0" cy="0"/>
        </a:xfrm>
      </p:grpSpPr>
      <p:sp>
        <p:nvSpPr>
          <p:cNvPr id="71" name="Google Shape;71;g2b5afa3685d_0_15:notes">
            <a:extLst>
              <a:ext uri="{FF2B5EF4-FFF2-40B4-BE49-F238E27FC236}">
                <a16:creationId xmlns:a16="http://schemas.microsoft.com/office/drawing/2014/main" id="{F156B664-4076-3474-C117-3473DCD9D42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2b5afa3685d_0_15:notes">
            <a:extLst>
              <a:ext uri="{FF2B5EF4-FFF2-40B4-BE49-F238E27FC236}">
                <a16:creationId xmlns:a16="http://schemas.microsoft.com/office/drawing/2014/main" id="{03372468-746E-DE55-9DFD-62565C745AC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1003324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a:extLst>
            <a:ext uri="{FF2B5EF4-FFF2-40B4-BE49-F238E27FC236}">
              <a16:creationId xmlns:a16="http://schemas.microsoft.com/office/drawing/2014/main" id="{EFC95999-9D7B-2D32-6E5D-F6675C749AD1}"/>
            </a:ext>
          </a:extLst>
        </p:cNvPr>
        <p:cNvGrpSpPr/>
        <p:nvPr/>
      </p:nvGrpSpPr>
      <p:grpSpPr>
        <a:xfrm>
          <a:off x="0" y="0"/>
          <a:ext cx="0" cy="0"/>
          <a:chOff x="0" y="0"/>
          <a:chExt cx="0" cy="0"/>
        </a:xfrm>
      </p:grpSpPr>
      <p:sp>
        <p:nvSpPr>
          <p:cNvPr id="71" name="Google Shape;71;g2b5afa3685d_0_15:notes">
            <a:extLst>
              <a:ext uri="{FF2B5EF4-FFF2-40B4-BE49-F238E27FC236}">
                <a16:creationId xmlns:a16="http://schemas.microsoft.com/office/drawing/2014/main" id="{537FA23C-E643-5E64-FCAB-D16B9BC18C4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2b5afa3685d_0_15:notes">
            <a:extLst>
              <a:ext uri="{FF2B5EF4-FFF2-40B4-BE49-F238E27FC236}">
                <a16:creationId xmlns:a16="http://schemas.microsoft.com/office/drawing/2014/main" id="{7059B206-258A-3839-E033-A1FCC1701BE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176138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2b5afa3685d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2b5afa3685d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2b5afa3685d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2b5afa3685d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873000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a:extLst>
            <a:ext uri="{FF2B5EF4-FFF2-40B4-BE49-F238E27FC236}">
              <a16:creationId xmlns:a16="http://schemas.microsoft.com/office/drawing/2014/main" id="{D73EA8FF-491F-AA3A-8777-BAD76AA42A5D}"/>
            </a:ext>
          </a:extLst>
        </p:cNvPr>
        <p:cNvGrpSpPr/>
        <p:nvPr/>
      </p:nvGrpSpPr>
      <p:grpSpPr>
        <a:xfrm>
          <a:off x="0" y="0"/>
          <a:ext cx="0" cy="0"/>
          <a:chOff x="0" y="0"/>
          <a:chExt cx="0" cy="0"/>
        </a:xfrm>
      </p:grpSpPr>
      <p:sp>
        <p:nvSpPr>
          <p:cNvPr id="71" name="Google Shape;71;g2b5afa3685d_0_15:notes">
            <a:extLst>
              <a:ext uri="{FF2B5EF4-FFF2-40B4-BE49-F238E27FC236}">
                <a16:creationId xmlns:a16="http://schemas.microsoft.com/office/drawing/2014/main" id="{B27AAA58-838F-EFEA-C95F-5470201D4CC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2b5afa3685d_0_15:notes">
            <a:extLst>
              <a:ext uri="{FF2B5EF4-FFF2-40B4-BE49-F238E27FC236}">
                <a16:creationId xmlns:a16="http://schemas.microsoft.com/office/drawing/2014/main" id="{AA2169F4-96BD-3448-58DC-6DFAAE5066D9}"/>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132351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2b5afa3685d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2b5afa3685d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en-US"/>
          </a:p>
          <a:p>
            <a:pPr marL="0" lvl="0" indent="0" algn="l" rtl="0">
              <a:spcBef>
                <a:spcPts val="0"/>
              </a:spcBef>
              <a:spcAft>
                <a:spcPts val="0"/>
              </a:spcAft>
              <a:buNone/>
            </a:pPr>
            <a:r>
              <a:rPr lang="en-US">
                <a:hlinkClick r:id="rId3"/>
              </a:rPr>
              <a:t>https://school.eb.com/levels/middle/article/sound-recording/273007</a:t>
            </a:r>
            <a:endParaRPr lang="en-US"/>
          </a:p>
          <a:p>
            <a:pPr marL="0" lvl="0" indent="0" algn="l" rtl="0">
              <a:spcBef>
                <a:spcPts val="0"/>
              </a:spcBef>
              <a:spcAft>
                <a:spcPts val="0"/>
              </a:spcAft>
              <a:buNone/>
            </a:pPr>
            <a:endParaRPr lang="en-US"/>
          </a:p>
          <a:p>
            <a:pPr marL="0" lvl="0" indent="0" algn="l" rtl="0">
              <a:spcBef>
                <a:spcPts val="0"/>
              </a:spcBef>
              <a:spcAft>
                <a:spcPts val="0"/>
              </a:spcAft>
              <a:buNone/>
            </a:pPr>
            <a:r>
              <a:rPr lang="en-US">
                <a:hlinkClick r:id="rId4"/>
              </a:rPr>
              <a:t>https://school.eb.com/levels/middle/article/CD-ROM/1430</a:t>
            </a:r>
            <a:endParaRPr/>
          </a:p>
        </p:txBody>
      </p:sp>
    </p:spTree>
    <p:extLst>
      <p:ext uri="{BB962C8B-B14F-4D97-AF65-F5344CB8AC3E}">
        <p14:creationId xmlns:p14="http://schemas.microsoft.com/office/powerpoint/2010/main" val="29412689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2b5afa3685d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2b5afa3685d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lang="en-US"/>
          </a:p>
        </p:txBody>
      </p:sp>
    </p:spTree>
    <p:extLst>
      <p:ext uri="{BB962C8B-B14F-4D97-AF65-F5344CB8AC3E}">
        <p14:creationId xmlns:p14="http://schemas.microsoft.com/office/powerpoint/2010/main" val="11738350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2b5afa3685d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2b5afa3685d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777060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2b5afa3685d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2b5afa3685d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hlinkClick r:id="rId3"/>
              </a:rPr>
              <a:t>https://electronics.howstuffworks.com/analog-digital.htm</a:t>
            </a:r>
            <a:endParaRPr/>
          </a:p>
        </p:txBody>
      </p:sp>
    </p:spTree>
    <p:extLst>
      <p:ext uri="{BB962C8B-B14F-4D97-AF65-F5344CB8AC3E}">
        <p14:creationId xmlns:p14="http://schemas.microsoft.com/office/powerpoint/2010/main" val="25359077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8" name="Text Placeholder 12">
            <a:extLst>
              <a:ext uri="{FF2B5EF4-FFF2-40B4-BE49-F238E27FC236}">
                <a16:creationId xmlns:a16="http://schemas.microsoft.com/office/drawing/2014/main" id="{5F69A91A-FB54-3748-9B84-1B3C93615017}"/>
              </a:ext>
            </a:extLst>
          </p:cNvPr>
          <p:cNvSpPr>
            <a:spLocks noGrp="1"/>
          </p:cNvSpPr>
          <p:nvPr>
            <p:ph type="body" sz="quarter" idx="12"/>
          </p:nvPr>
        </p:nvSpPr>
        <p:spPr>
          <a:xfrm>
            <a:off x="975655" y="1526796"/>
            <a:ext cx="7192690" cy="1976269"/>
          </a:xfrm>
          <a:prstGeom prst="rect">
            <a:avLst/>
          </a:prstGeom>
        </p:spPr>
        <p:txBody>
          <a:bodyPr vert="horz"/>
          <a:lstStyle>
            <a:lvl1pPr marL="0" indent="0">
              <a:spcBef>
                <a:spcPts val="0"/>
              </a:spcBef>
              <a:buFontTx/>
              <a:buNone/>
              <a:defRPr sz="1875">
                <a:latin typeface="Calibri"/>
                <a:cs typeface="Calibri"/>
              </a:defRPr>
            </a:lvl1pPr>
          </a:lstStyle>
          <a:p>
            <a:pPr lvl="0"/>
            <a:r>
              <a:rPr lang="en-US"/>
              <a:t>Click to edit Master text styles</a:t>
            </a:r>
          </a:p>
        </p:txBody>
      </p:sp>
      <p:sp>
        <p:nvSpPr>
          <p:cNvPr id="9" name="Text Placeholder 12">
            <a:extLst>
              <a:ext uri="{FF2B5EF4-FFF2-40B4-BE49-F238E27FC236}">
                <a16:creationId xmlns:a16="http://schemas.microsoft.com/office/drawing/2014/main" id="{314E8835-7F65-1641-AC96-67CC5075C9DF}"/>
              </a:ext>
            </a:extLst>
          </p:cNvPr>
          <p:cNvSpPr>
            <a:spLocks noGrp="1"/>
          </p:cNvSpPr>
          <p:nvPr>
            <p:ph type="body" sz="quarter" idx="13"/>
          </p:nvPr>
        </p:nvSpPr>
        <p:spPr>
          <a:xfrm>
            <a:off x="975656" y="1085850"/>
            <a:ext cx="7192690" cy="440946"/>
          </a:xfrm>
          <a:prstGeom prst="rect">
            <a:avLst/>
          </a:prstGeom>
        </p:spPr>
        <p:txBody>
          <a:bodyPr vert="horz"/>
          <a:lstStyle>
            <a:lvl1pPr marL="0" indent="0">
              <a:buNone/>
              <a:defRPr sz="2400" b="1">
                <a:solidFill>
                  <a:srgbClr val="000090"/>
                </a:solidFill>
                <a:latin typeface="Calibri"/>
                <a:cs typeface="Calibri"/>
              </a:defRPr>
            </a:lvl1pPr>
          </a:lstStyle>
          <a:p>
            <a:pPr lvl="0"/>
            <a:r>
              <a:rPr lang="en-US"/>
              <a:t>Click to edit Master text styles</a:t>
            </a:r>
          </a:p>
        </p:txBody>
      </p:sp>
      <p:sp>
        <p:nvSpPr>
          <p:cNvPr id="10" name="Text Placeholder 6">
            <a:extLst>
              <a:ext uri="{FF2B5EF4-FFF2-40B4-BE49-F238E27FC236}">
                <a16:creationId xmlns:a16="http://schemas.microsoft.com/office/drawing/2014/main" id="{D971CDDC-F6EE-3049-A080-978B3E02A5A3}"/>
              </a:ext>
            </a:extLst>
          </p:cNvPr>
          <p:cNvSpPr>
            <a:spLocks noGrp="1"/>
          </p:cNvSpPr>
          <p:nvPr>
            <p:ph type="body" sz="quarter" idx="15"/>
          </p:nvPr>
        </p:nvSpPr>
        <p:spPr>
          <a:xfrm>
            <a:off x="975654" y="3503065"/>
            <a:ext cx="7192690" cy="733046"/>
          </a:xfrm>
          <a:prstGeom prst="rect">
            <a:avLst/>
          </a:prstGeom>
        </p:spPr>
        <p:txBody>
          <a:bodyPr vert="horz"/>
          <a:lstStyle>
            <a:lvl1pPr marL="257175" indent="-257175">
              <a:buClr>
                <a:srgbClr val="FF0000"/>
              </a:buClr>
              <a:buSzPct val="100000"/>
              <a:buFont typeface="Wingdings" charset="2"/>
              <a:buChar char="§"/>
              <a:defRPr sz="1875">
                <a:latin typeface="Calibri"/>
                <a:cs typeface="Calibri"/>
              </a:defRPr>
            </a:lvl1pPr>
          </a:lstStyle>
          <a:p>
            <a:pPr lvl="0"/>
            <a:r>
              <a:rPr lang="en-US"/>
              <a:t>Click to edit Master text styles</a:t>
            </a:r>
          </a:p>
        </p:txBody>
      </p:sp>
      <p:sp>
        <p:nvSpPr>
          <p:cNvPr id="5" name="Title Placeholder 13">
            <a:extLst>
              <a:ext uri="{FF2B5EF4-FFF2-40B4-BE49-F238E27FC236}">
                <a16:creationId xmlns:a16="http://schemas.microsoft.com/office/drawing/2014/main" id="{6D57DDDF-EB36-E5A1-503B-6BD08FB29D17}"/>
              </a:ext>
            </a:extLst>
          </p:cNvPr>
          <p:cNvSpPr>
            <a:spLocks noGrp="1"/>
          </p:cNvSpPr>
          <p:nvPr>
            <p:ph type="title"/>
          </p:nvPr>
        </p:nvSpPr>
        <p:spPr>
          <a:xfrm>
            <a:off x="975655" y="308885"/>
            <a:ext cx="7884140" cy="598505"/>
          </a:xfrm>
          <a:prstGeom prst="rect">
            <a:avLst/>
          </a:prstGeom>
        </p:spPr>
        <p:txBody>
          <a:bodyPr rtlCol="0">
            <a:noAutofit/>
          </a:bodyPr>
          <a:lstStyle>
            <a:lvl1pPr algn="ctr">
              <a:defRPr sz="3000" b="1">
                <a:solidFill>
                  <a:srgbClr val="FFFFFF"/>
                </a:solidFill>
                <a:latin typeface="Calibri"/>
                <a:cs typeface="Calibri"/>
              </a:defRPr>
            </a:lvl1pPr>
          </a:lstStyle>
          <a:p>
            <a:r>
              <a:rPr lang="en-US"/>
              <a:t>Click to edit Master title style</a:t>
            </a:r>
          </a:p>
        </p:txBody>
      </p:sp>
    </p:spTree>
    <p:extLst>
      <p:ext uri="{BB962C8B-B14F-4D97-AF65-F5344CB8AC3E}">
        <p14:creationId xmlns:p14="http://schemas.microsoft.com/office/powerpoint/2010/main" val="1921481338"/>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Inside Slide">
    <p:spTree>
      <p:nvGrpSpPr>
        <p:cNvPr id="1" name=""/>
        <p:cNvGrpSpPr/>
        <p:nvPr/>
      </p:nvGrpSpPr>
      <p:grpSpPr>
        <a:xfrm>
          <a:off x="0" y="0"/>
          <a:ext cx="0" cy="0"/>
          <a:chOff x="0" y="0"/>
          <a:chExt cx="0" cy="0"/>
        </a:xfrm>
      </p:grpSpPr>
      <p:sp>
        <p:nvSpPr>
          <p:cNvPr id="8" name="Text Placeholder 12">
            <a:extLst>
              <a:ext uri="{FF2B5EF4-FFF2-40B4-BE49-F238E27FC236}">
                <a16:creationId xmlns:a16="http://schemas.microsoft.com/office/drawing/2014/main" id="{39BFCA7B-9A00-1B49-AED0-2A2AF5CDF386}"/>
              </a:ext>
            </a:extLst>
          </p:cNvPr>
          <p:cNvSpPr>
            <a:spLocks noGrp="1"/>
          </p:cNvSpPr>
          <p:nvPr>
            <p:ph type="body" sz="quarter" idx="12"/>
          </p:nvPr>
        </p:nvSpPr>
        <p:spPr>
          <a:xfrm>
            <a:off x="975655" y="1526796"/>
            <a:ext cx="7192690" cy="1976269"/>
          </a:xfrm>
          <a:prstGeom prst="rect">
            <a:avLst/>
          </a:prstGeom>
        </p:spPr>
        <p:txBody>
          <a:bodyPr vert="horz"/>
          <a:lstStyle>
            <a:lvl1pPr marL="0" indent="0">
              <a:spcBef>
                <a:spcPts val="0"/>
              </a:spcBef>
              <a:buFontTx/>
              <a:buNone/>
              <a:defRPr sz="1875">
                <a:latin typeface="Calibri"/>
                <a:cs typeface="Calibri"/>
              </a:defRPr>
            </a:lvl1pPr>
          </a:lstStyle>
          <a:p>
            <a:pPr lvl="0"/>
            <a:r>
              <a:rPr lang="en-US"/>
              <a:t>Click to edit Master text styles</a:t>
            </a:r>
          </a:p>
        </p:txBody>
      </p:sp>
      <p:sp>
        <p:nvSpPr>
          <p:cNvPr id="9" name="Text Placeholder 12">
            <a:extLst>
              <a:ext uri="{FF2B5EF4-FFF2-40B4-BE49-F238E27FC236}">
                <a16:creationId xmlns:a16="http://schemas.microsoft.com/office/drawing/2014/main" id="{11926ADB-7CCE-C84A-A3D4-435B874F14A1}"/>
              </a:ext>
            </a:extLst>
          </p:cNvPr>
          <p:cNvSpPr>
            <a:spLocks noGrp="1"/>
          </p:cNvSpPr>
          <p:nvPr>
            <p:ph type="body" sz="quarter" idx="13"/>
          </p:nvPr>
        </p:nvSpPr>
        <p:spPr>
          <a:xfrm>
            <a:off x="975656" y="1085850"/>
            <a:ext cx="7192690" cy="440946"/>
          </a:xfrm>
          <a:prstGeom prst="rect">
            <a:avLst/>
          </a:prstGeom>
        </p:spPr>
        <p:txBody>
          <a:bodyPr vert="horz"/>
          <a:lstStyle>
            <a:lvl1pPr marL="0" indent="0">
              <a:buNone/>
              <a:defRPr sz="2400" b="1">
                <a:solidFill>
                  <a:srgbClr val="000090"/>
                </a:solidFill>
                <a:latin typeface="Calibri"/>
                <a:cs typeface="Calibri"/>
              </a:defRPr>
            </a:lvl1pPr>
          </a:lstStyle>
          <a:p>
            <a:pPr lvl="0"/>
            <a:r>
              <a:rPr lang="en-US"/>
              <a:t>Click to edit Master text styles</a:t>
            </a:r>
          </a:p>
        </p:txBody>
      </p:sp>
      <p:sp>
        <p:nvSpPr>
          <p:cNvPr id="10" name="Text Placeholder 6">
            <a:extLst>
              <a:ext uri="{FF2B5EF4-FFF2-40B4-BE49-F238E27FC236}">
                <a16:creationId xmlns:a16="http://schemas.microsoft.com/office/drawing/2014/main" id="{F2169FF2-D525-C840-94E5-C3A7198266BA}"/>
              </a:ext>
            </a:extLst>
          </p:cNvPr>
          <p:cNvSpPr>
            <a:spLocks noGrp="1"/>
          </p:cNvSpPr>
          <p:nvPr>
            <p:ph type="body" sz="quarter" idx="15"/>
          </p:nvPr>
        </p:nvSpPr>
        <p:spPr>
          <a:xfrm>
            <a:off x="975654" y="3503065"/>
            <a:ext cx="7192690" cy="733046"/>
          </a:xfrm>
          <a:prstGeom prst="rect">
            <a:avLst/>
          </a:prstGeom>
        </p:spPr>
        <p:txBody>
          <a:bodyPr vert="horz"/>
          <a:lstStyle>
            <a:lvl1pPr marL="257175" indent="-257175">
              <a:buClr>
                <a:srgbClr val="FF0000"/>
              </a:buClr>
              <a:buSzPct val="100000"/>
              <a:buFont typeface="Wingdings" charset="2"/>
              <a:buChar char="§"/>
              <a:defRPr sz="1875">
                <a:latin typeface="Calibri"/>
                <a:cs typeface="Calibri"/>
              </a:defRPr>
            </a:lvl1pPr>
          </a:lstStyle>
          <a:p>
            <a:pPr lvl="0"/>
            <a:r>
              <a:rPr lang="en-US"/>
              <a:t>Click to edit Master text styles</a:t>
            </a:r>
          </a:p>
        </p:txBody>
      </p:sp>
      <p:sp>
        <p:nvSpPr>
          <p:cNvPr id="3" name="Title Placeholder 13">
            <a:extLst>
              <a:ext uri="{FF2B5EF4-FFF2-40B4-BE49-F238E27FC236}">
                <a16:creationId xmlns:a16="http://schemas.microsoft.com/office/drawing/2014/main" id="{961A893D-6B94-D004-35BD-67779D7F9F17}"/>
              </a:ext>
            </a:extLst>
          </p:cNvPr>
          <p:cNvSpPr>
            <a:spLocks noGrp="1"/>
          </p:cNvSpPr>
          <p:nvPr>
            <p:ph type="title"/>
          </p:nvPr>
        </p:nvSpPr>
        <p:spPr>
          <a:xfrm>
            <a:off x="975655" y="308885"/>
            <a:ext cx="7884140" cy="598505"/>
          </a:xfrm>
          <a:prstGeom prst="rect">
            <a:avLst/>
          </a:prstGeom>
        </p:spPr>
        <p:txBody>
          <a:bodyPr rtlCol="0">
            <a:noAutofit/>
          </a:bodyPr>
          <a:lstStyle>
            <a:lvl1pPr algn="ctr">
              <a:defRPr sz="3000" b="1">
                <a:solidFill>
                  <a:srgbClr val="FFFFFF"/>
                </a:solidFill>
                <a:latin typeface="Calibri"/>
                <a:cs typeface="Calibri"/>
              </a:defRPr>
            </a:lvl1pPr>
          </a:lstStyle>
          <a:p>
            <a:r>
              <a:rPr lang="en-US"/>
              <a:t>Click to edit Master title style</a:t>
            </a:r>
          </a:p>
        </p:txBody>
      </p:sp>
    </p:spTree>
    <p:extLst>
      <p:ext uri="{BB962C8B-B14F-4D97-AF65-F5344CB8AC3E}">
        <p14:creationId xmlns:p14="http://schemas.microsoft.com/office/powerpoint/2010/main" val="1315457410"/>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5980860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ext Placeholder 12">
            <a:extLst>
              <a:ext uri="{FF2B5EF4-FFF2-40B4-BE49-F238E27FC236}">
                <a16:creationId xmlns:a16="http://schemas.microsoft.com/office/drawing/2014/main" id="{2843061C-1719-609A-6AED-0B63CE618AE3}"/>
              </a:ext>
            </a:extLst>
          </p:cNvPr>
          <p:cNvSpPr>
            <a:spLocks noGrp="1"/>
          </p:cNvSpPr>
          <p:nvPr>
            <p:ph type="body" sz="quarter" idx="12"/>
          </p:nvPr>
        </p:nvSpPr>
        <p:spPr>
          <a:xfrm>
            <a:off x="975655" y="1526796"/>
            <a:ext cx="7192690" cy="1976269"/>
          </a:xfrm>
          <a:prstGeom prst="rect">
            <a:avLst/>
          </a:prstGeom>
        </p:spPr>
        <p:txBody>
          <a:bodyPr vert="horz"/>
          <a:lstStyle>
            <a:lvl1pPr marL="0" indent="0">
              <a:spcBef>
                <a:spcPts val="0"/>
              </a:spcBef>
              <a:buFontTx/>
              <a:buNone/>
              <a:defRPr sz="1875">
                <a:latin typeface="Calibri"/>
                <a:cs typeface="Calibri"/>
              </a:defRPr>
            </a:lvl1pPr>
          </a:lstStyle>
          <a:p>
            <a:pPr lvl="0"/>
            <a:r>
              <a:rPr lang="en-US"/>
              <a:t>Click to edit Master text styles</a:t>
            </a:r>
          </a:p>
        </p:txBody>
      </p:sp>
      <p:sp>
        <p:nvSpPr>
          <p:cNvPr id="8" name="Text Placeholder 12">
            <a:extLst>
              <a:ext uri="{FF2B5EF4-FFF2-40B4-BE49-F238E27FC236}">
                <a16:creationId xmlns:a16="http://schemas.microsoft.com/office/drawing/2014/main" id="{D7E0D2FE-D2EA-49C0-878D-D02F1AA8630F}"/>
              </a:ext>
            </a:extLst>
          </p:cNvPr>
          <p:cNvSpPr>
            <a:spLocks noGrp="1"/>
          </p:cNvSpPr>
          <p:nvPr>
            <p:ph type="body" sz="quarter" idx="13"/>
          </p:nvPr>
        </p:nvSpPr>
        <p:spPr>
          <a:xfrm>
            <a:off x="975656" y="1085850"/>
            <a:ext cx="7192690" cy="440946"/>
          </a:xfrm>
          <a:prstGeom prst="rect">
            <a:avLst/>
          </a:prstGeom>
        </p:spPr>
        <p:txBody>
          <a:bodyPr vert="horz"/>
          <a:lstStyle>
            <a:lvl1pPr marL="0" indent="0">
              <a:buNone/>
              <a:defRPr sz="2400" b="1">
                <a:solidFill>
                  <a:srgbClr val="000090"/>
                </a:solidFill>
                <a:latin typeface="Calibri"/>
                <a:cs typeface="Calibri"/>
              </a:defRPr>
            </a:lvl1pPr>
          </a:lstStyle>
          <a:p>
            <a:pPr lvl="0"/>
            <a:r>
              <a:rPr lang="en-US"/>
              <a:t>Click to edit Master text styles</a:t>
            </a:r>
          </a:p>
        </p:txBody>
      </p:sp>
      <p:sp>
        <p:nvSpPr>
          <p:cNvPr id="9" name="Text Placeholder 6">
            <a:extLst>
              <a:ext uri="{FF2B5EF4-FFF2-40B4-BE49-F238E27FC236}">
                <a16:creationId xmlns:a16="http://schemas.microsoft.com/office/drawing/2014/main" id="{1FABC8DB-60BA-7F3B-264D-27F77A41DBC7}"/>
              </a:ext>
            </a:extLst>
          </p:cNvPr>
          <p:cNvSpPr>
            <a:spLocks noGrp="1"/>
          </p:cNvSpPr>
          <p:nvPr>
            <p:ph type="body" sz="quarter" idx="15"/>
          </p:nvPr>
        </p:nvSpPr>
        <p:spPr>
          <a:xfrm>
            <a:off x="975654" y="3503065"/>
            <a:ext cx="7192690" cy="1331550"/>
          </a:xfrm>
          <a:prstGeom prst="rect">
            <a:avLst/>
          </a:prstGeom>
        </p:spPr>
        <p:txBody>
          <a:bodyPr vert="horz"/>
          <a:lstStyle>
            <a:lvl1pPr marL="257175" indent="-257175">
              <a:buClr>
                <a:srgbClr val="FF0000"/>
              </a:buClr>
              <a:buSzPct val="100000"/>
              <a:buFont typeface="Wingdings" charset="2"/>
              <a:buChar char="§"/>
              <a:defRPr sz="1875">
                <a:latin typeface="Calibri"/>
                <a:cs typeface="Calibri"/>
              </a:defRPr>
            </a:lvl1pPr>
          </a:lstStyle>
          <a:p>
            <a:pPr lvl="0"/>
            <a:r>
              <a:rPr lang="en-US"/>
              <a:t>Click to edit Master text styles</a:t>
            </a:r>
          </a:p>
        </p:txBody>
      </p:sp>
      <p:sp>
        <p:nvSpPr>
          <p:cNvPr id="10" name="Title Placeholder 13">
            <a:extLst>
              <a:ext uri="{FF2B5EF4-FFF2-40B4-BE49-F238E27FC236}">
                <a16:creationId xmlns:a16="http://schemas.microsoft.com/office/drawing/2014/main" id="{A6D91985-9E61-F57C-A816-F21A9990A87A}"/>
              </a:ext>
            </a:extLst>
          </p:cNvPr>
          <p:cNvSpPr>
            <a:spLocks noGrp="1"/>
          </p:cNvSpPr>
          <p:nvPr>
            <p:ph type="title"/>
          </p:nvPr>
        </p:nvSpPr>
        <p:spPr>
          <a:xfrm>
            <a:off x="975655" y="308885"/>
            <a:ext cx="7884140" cy="598505"/>
          </a:xfrm>
          <a:prstGeom prst="rect">
            <a:avLst/>
          </a:prstGeom>
        </p:spPr>
        <p:txBody>
          <a:bodyPr rtlCol="0">
            <a:noAutofit/>
          </a:bodyPr>
          <a:lstStyle>
            <a:lvl1pPr algn="ctr">
              <a:defRPr sz="3000" b="1">
                <a:solidFill>
                  <a:srgbClr val="FFFFFF"/>
                </a:solidFill>
                <a:latin typeface="Calibri"/>
                <a:cs typeface="Calibri"/>
              </a:defRPr>
            </a:lvl1pPr>
          </a:lstStyle>
          <a:p>
            <a:r>
              <a:rPr lang="en-US"/>
              <a:t>Click to edit Master title style</a:t>
            </a:r>
          </a:p>
        </p:txBody>
      </p:sp>
    </p:spTree>
    <p:extLst>
      <p:ext uri="{BB962C8B-B14F-4D97-AF65-F5344CB8AC3E}">
        <p14:creationId xmlns:p14="http://schemas.microsoft.com/office/powerpoint/2010/main" val="936308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6300610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35666414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2.xml"/><Relationship Id="rId1" Type="http://schemas.openxmlformats.org/officeDocument/2006/relationships/slideLayout" Target="../slideLayouts/slideLayout3.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3.xml"/><Relationship Id="rId1" Type="http://schemas.openxmlformats.org/officeDocument/2006/relationships/slideLayout" Target="../slideLayouts/slideLayout4.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theme" Target="../theme/theme4.xml"/><Relationship Id="rId1" Type="http://schemas.openxmlformats.org/officeDocument/2006/relationships/slideLayout" Target="../slideLayouts/slideLayout5.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theme" Target="../theme/theme5.xml"/><Relationship Id="rId1"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0808780"/>
      </p:ext>
    </p:extLst>
  </p:cSld>
  <p:clrMap bg1="lt1" tx1="dk1" bg2="lt2" tx2="dk2" accent1="accent1" accent2="accent2" accent3="accent3" accent4="accent4" accent5="accent5" accent6="accent6" hlink="hlink" folHlink="folHlink"/>
  <p:sldLayoutIdLst>
    <p:sldLayoutId id="2147483661" r:id="rId1"/>
    <p:sldLayoutId id="2147483662" r:id="rId2"/>
  </p:sldLayoutIdLst>
  <p:hf sldNum="0"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68658483"/>
      </p:ext>
    </p:extLst>
  </p:cSld>
  <p:clrMap bg1="lt1" tx1="dk1" bg2="lt2" tx2="dk2" accent1="accent1" accent2="accent2" accent3="accent3" accent4="accent4" accent5="accent5" accent6="accent6" hlink="hlink" folHlink="folHlink"/>
  <p:sldLayoutIdLst>
    <p:sldLayoutId id="2147483666" r:id="rId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75597347"/>
      </p:ext>
    </p:extLst>
  </p:cSld>
  <p:clrMap bg1="lt1" tx1="dk1" bg2="lt2" tx2="dk2" accent1="accent1" accent2="accent2" accent3="accent3" accent4="accent4" accent5="accent5" accent6="accent6" hlink="hlink" folHlink="folHlink"/>
  <p:sldLayoutIdLst>
    <p:sldLayoutId id="2147483668" r:id="rId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64458455"/>
      </p:ext>
    </p:extLst>
  </p:cSld>
  <p:clrMap bg1="lt1" tx1="dk1" bg2="lt2" tx2="dk2" accent1="accent1" accent2="accent2" accent3="accent3" accent4="accent4" accent5="accent5" accent6="accent6" hlink="hlink" folHlink="folHlink"/>
  <p:sldLayoutIdLst>
    <p:sldLayoutId id="2147483670" r:id="rId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381457"/>
      </p:ext>
    </p:extLst>
  </p:cSld>
  <p:clrMap bg1="lt1" tx1="dk1" bg2="lt2" tx2="dk2" accent1="accent1" accent2="accent2" accent3="accent3" accent4="accent4" accent5="accent5" accent6="accent6" hlink="hlink" folHlink="folHlink"/>
  <p:sldLayoutIdLst>
    <p:sldLayoutId id="2147483672" r:id="rId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hyperlink" Target="https://electronics.howstuffworks.com/analog-digital.htm" TargetMode="External"/><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hyperlink" Target="https://electronics.howstuffworks.com/analog-digital.htm" TargetMode="External"/><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hyperlink" Target="https://www.npr.org/2012/02/10/146697658/why-vinyl-sounds-better-than-cd-or-not" TargetMode="External"/><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hyperlink" Target="https://science.howstuffworks.com/innovation/inventions/phonograph.htm" TargetMode="External"/><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hyperlink" Target="https://www.npr.org/2012/02/10/146697658/why-vinyl-sounds-better-than-cd-or-not" TargetMode="External"/><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image" Target="../media/image13.jpe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hyperlink" Target="https://cacountyarts.org/wp-content/uploads/Metadata-is-the-biggest-little-problem-plaguing-the-music-industry-_-The-Verge.pdf" TargetMode="External"/><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hyperlink" Target="https://www.youtube.com/watch?v=CKrdsGdLVQ8" TargetMode="External"/><Relationship Id="rId2" Type="http://schemas.openxmlformats.org/officeDocument/2006/relationships/notesSlide" Target="../notesSlides/notesSlide26.xml"/><Relationship Id="rId1" Type="http://schemas.openxmlformats.org/officeDocument/2006/relationships/slideLayout" Target="../slideLayouts/slideLayout4.xml"/><Relationship Id="rId4" Type="http://schemas.openxmlformats.org/officeDocument/2006/relationships/hyperlink" Target="https://cacountyarts.org/wp-content/uploads/Napster-Documentary-Questions.pdf" TargetMode="Externa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hyperlink" Target="https://school.eb.com/levels/middle/article/sound-recording/273007" TargetMode="External"/><Relationship Id="rId5" Type="http://schemas.openxmlformats.org/officeDocument/2006/relationships/hyperlink" Target="https://cacountyarts.org/wp-content/uploads/Timeline-of-Recorded-Music.pdf" TargetMode="External"/><Relationship Id="rId4" Type="http://schemas.openxmlformats.org/officeDocument/2006/relationships/hyperlink" Target="https://school.eb.com/levels/middle/article/CD-ROM/1430"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01EC034-CDBB-FBC2-B986-AE5F9DB31742}"/>
              </a:ext>
            </a:extLst>
          </p:cNvPr>
          <p:cNvSpPr txBox="1"/>
          <p:nvPr/>
        </p:nvSpPr>
        <p:spPr>
          <a:xfrm>
            <a:off x="2286000" y="635977"/>
            <a:ext cx="4572000" cy="2610843"/>
          </a:xfrm>
          <a:prstGeom prst="rect">
            <a:avLst/>
          </a:prstGeom>
          <a:noFill/>
        </p:spPr>
        <p:txBody>
          <a:bodyPr wrap="square">
            <a:spAutoFit/>
          </a:bodyPr>
          <a:lstStyle/>
          <a:p>
            <a:pPr marL="0" lvl="0" indent="0" algn="ctr" rtl="0">
              <a:lnSpc>
                <a:spcPct val="150000"/>
              </a:lnSpc>
              <a:spcBef>
                <a:spcPts val="0"/>
              </a:spcBef>
              <a:spcAft>
                <a:spcPts val="0"/>
              </a:spcAft>
              <a:buNone/>
            </a:pPr>
            <a:r>
              <a:rPr lang="en-US" sz="2800">
                <a:solidFill>
                  <a:schemeClr val="bg1"/>
                </a:solidFill>
              </a:rPr>
              <a:t>High School Music &amp;  Computer Science </a:t>
            </a:r>
          </a:p>
          <a:p>
            <a:pPr marL="0" lvl="0" indent="0" algn="ctr" rtl="0">
              <a:lnSpc>
                <a:spcPct val="150000"/>
              </a:lnSpc>
              <a:spcBef>
                <a:spcPts val="0"/>
              </a:spcBef>
              <a:spcAft>
                <a:spcPts val="0"/>
              </a:spcAft>
              <a:buNone/>
            </a:pPr>
            <a:r>
              <a:rPr lang="en-US" sz="2800">
                <a:solidFill>
                  <a:schemeClr val="bg1"/>
                </a:solidFill>
              </a:rPr>
              <a:t>Integrated Unit</a:t>
            </a:r>
          </a:p>
          <a:p>
            <a:pPr marL="0" lvl="0" indent="0" algn="ctr" rtl="0">
              <a:lnSpc>
                <a:spcPct val="150000"/>
              </a:lnSpc>
              <a:spcBef>
                <a:spcPts val="0"/>
              </a:spcBef>
              <a:spcAft>
                <a:spcPts val="0"/>
              </a:spcAft>
              <a:buNone/>
            </a:pPr>
            <a:r>
              <a:rPr lang="en-US" sz="2800">
                <a:solidFill>
                  <a:schemeClr val="bg1"/>
                </a:solidFill>
              </a:rPr>
              <a:t>Learning Sequence #2</a:t>
            </a:r>
          </a:p>
        </p:txBody>
      </p:sp>
    </p:spTree>
    <p:extLst>
      <p:ext uri="{BB962C8B-B14F-4D97-AF65-F5344CB8AC3E}">
        <p14:creationId xmlns:p14="http://schemas.microsoft.com/office/powerpoint/2010/main" val="25139841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2" name="Google Shape;101;p20">
            <a:extLst>
              <a:ext uri="{FF2B5EF4-FFF2-40B4-BE49-F238E27FC236}">
                <a16:creationId xmlns:a16="http://schemas.microsoft.com/office/drawing/2014/main" id="{4CBE3D84-6770-4EA4-08E1-EF06E6F4033A}"/>
              </a:ext>
            </a:extLst>
          </p:cNvPr>
          <p:cNvSpPr txBox="1">
            <a:spLocks/>
          </p:cNvSpPr>
          <p:nvPr/>
        </p:nvSpPr>
        <p:spPr>
          <a:xfrm>
            <a:off x="610543" y="997638"/>
            <a:ext cx="8158135" cy="1434966"/>
          </a:xfrm>
          <a:prstGeom prst="rect">
            <a:avLst/>
          </a:prstGeom>
        </p:spPr>
        <p:txBody>
          <a:bodyPr spcFirstLastPara="1" wrap="square" lIns="91425" tIns="91425" rIns="91425" bIns="91425"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indent="0">
              <a:lnSpc>
                <a:spcPct val="115000"/>
              </a:lnSpc>
              <a:spcBef>
                <a:spcPts val="0"/>
              </a:spcBef>
              <a:spcAft>
                <a:spcPts val="0"/>
              </a:spcAft>
              <a:buNone/>
            </a:pPr>
            <a:r>
              <a:rPr lang="en-US" sz="1800">
                <a:effectLst/>
                <a:latin typeface="Arial" panose="020B0604020202020204" pitchFamily="34" charset="0"/>
                <a:ea typeface="Arial" panose="020B0604020202020204" pitchFamily="34" charset="0"/>
              </a:rPr>
              <a:t>Read </a:t>
            </a:r>
            <a:r>
              <a:rPr lang="en-US" sz="1800" u="sng">
                <a:solidFill>
                  <a:srgbClr val="1155CC"/>
                </a:solidFill>
                <a:effectLst/>
                <a:latin typeface="Arial" panose="020B0604020202020204" pitchFamily="34" charset="0"/>
                <a:ea typeface="Arial" panose="020B0604020202020204" pitchFamily="34" charset="0"/>
                <a:hlinkClick r:id="rId3"/>
              </a:rPr>
              <a:t>How Analog and Digital Recording Works</a:t>
            </a:r>
            <a:r>
              <a:rPr lang="en-US" sz="1800">
                <a:effectLst/>
                <a:latin typeface="Arial" panose="020B0604020202020204" pitchFamily="34" charset="0"/>
                <a:ea typeface="Arial" panose="020B0604020202020204" pitchFamily="34" charset="0"/>
              </a:rPr>
              <a:t> and make notes about information you think is important. The beginning may seem like a review, but it contains important understandings so read it carefully! As you read, remember to think like a computer scientist and consider:</a:t>
            </a:r>
          </a:p>
          <a:p>
            <a:pPr marR="0" lvl="0">
              <a:lnSpc>
                <a:spcPct val="115000"/>
              </a:lnSpc>
              <a:spcBef>
                <a:spcPts val="0"/>
              </a:spcBef>
              <a:spcAft>
                <a:spcPts val="0"/>
              </a:spcAft>
            </a:pPr>
            <a:r>
              <a:rPr lang="en-US" sz="1800" u="none" strike="noStrike">
                <a:solidFill>
                  <a:schemeClr val="tx1"/>
                </a:solidFill>
                <a:effectLst/>
                <a:latin typeface="Arial" panose="020B0604020202020204" pitchFamily="34" charset="0"/>
                <a:ea typeface="Arial" panose="020B0604020202020204" pitchFamily="34" charset="0"/>
              </a:rPr>
              <a:t>What data do we have here?</a:t>
            </a:r>
          </a:p>
          <a:p>
            <a:pPr marR="0" lvl="0">
              <a:lnSpc>
                <a:spcPct val="115000"/>
              </a:lnSpc>
              <a:spcBef>
                <a:spcPts val="0"/>
              </a:spcBef>
              <a:spcAft>
                <a:spcPts val="0"/>
              </a:spcAft>
            </a:pPr>
            <a:r>
              <a:rPr lang="en-US" sz="1800" u="none" strike="noStrike">
                <a:solidFill>
                  <a:schemeClr val="tx1"/>
                </a:solidFill>
                <a:effectLst/>
                <a:latin typeface="Arial" panose="020B0604020202020204" pitchFamily="34" charset="0"/>
                <a:ea typeface="Arial" panose="020B0604020202020204" pitchFamily="34" charset="0"/>
              </a:rPr>
              <a:t>How could that be stored in a computer system using variables?</a:t>
            </a:r>
          </a:p>
          <a:p>
            <a:pPr marR="0" lvl="0">
              <a:lnSpc>
                <a:spcPct val="115000"/>
              </a:lnSpc>
              <a:spcBef>
                <a:spcPts val="0"/>
              </a:spcBef>
              <a:spcAft>
                <a:spcPts val="0"/>
              </a:spcAft>
            </a:pPr>
            <a:r>
              <a:rPr lang="en-US" sz="1800" u="none" strike="noStrike">
                <a:solidFill>
                  <a:schemeClr val="tx1"/>
                </a:solidFill>
                <a:effectLst/>
                <a:latin typeface="Arial" panose="020B0604020202020204" pitchFamily="34" charset="0"/>
                <a:ea typeface="Arial" panose="020B0604020202020204" pitchFamily="34" charset="0"/>
              </a:rPr>
              <a:t>If this digital data is stored in a file (like a .wav or .</a:t>
            </a:r>
            <a:r>
              <a:rPr lang="en-US" sz="1800" u="none" strike="noStrike" err="1">
                <a:solidFill>
                  <a:schemeClr val="tx1"/>
                </a:solidFill>
                <a:effectLst/>
                <a:latin typeface="Arial" panose="020B0604020202020204" pitchFamily="34" charset="0"/>
                <a:ea typeface="Arial" panose="020B0604020202020204" pitchFamily="34" charset="0"/>
              </a:rPr>
              <a:t>aiff</a:t>
            </a:r>
            <a:r>
              <a:rPr lang="en-US" sz="1800" u="none" strike="noStrike">
                <a:solidFill>
                  <a:schemeClr val="tx1"/>
                </a:solidFill>
                <a:effectLst/>
                <a:latin typeface="Arial" panose="020B0604020202020204" pitchFamily="34" charset="0"/>
                <a:ea typeface="Arial" panose="020B0604020202020204" pitchFamily="34" charset="0"/>
              </a:rPr>
              <a:t>) how might we organize the variables holding the data?</a:t>
            </a:r>
          </a:p>
          <a:p>
            <a:pPr marL="0" marR="0" indent="0">
              <a:lnSpc>
                <a:spcPct val="115000"/>
              </a:lnSpc>
              <a:spcBef>
                <a:spcPts val="0"/>
              </a:spcBef>
              <a:spcAft>
                <a:spcPts val="0"/>
              </a:spcAft>
              <a:buNone/>
            </a:pPr>
            <a:endParaRPr lang="en-US" sz="1800">
              <a:effectLst/>
              <a:latin typeface="Arial" panose="020B0604020202020204" pitchFamily="34" charset="0"/>
              <a:ea typeface="Arial" panose="020B0604020202020204" pitchFamily="34" charset="0"/>
            </a:endParaRPr>
          </a:p>
          <a:p>
            <a:pPr marL="0" indent="0">
              <a:spcBef>
                <a:spcPts val="0"/>
              </a:spcBef>
              <a:buNone/>
            </a:pPr>
            <a:endParaRPr lang="en-US">
              <a:solidFill>
                <a:schemeClr val="dk1"/>
              </a:solidFill>
            </a:endParaRPr>
          </a:p>
        </p:txBody>
      </p:sp>
      <p:sp>
        <p:nvSpPr>
          <p:cNvPr id="12" name="TextBox 11">
            <a:extLst>
              <a:ext uri="{FF2B5EF4-FFF2-40B4-BE49-F238E27FC236}">
                <a16:creationId xmlns:a16="http://schemas.microsoft.com/office/drawing/2014/main" id="{5BCF3F21-9C14-C38A-726E-745C34F01E51}"/>
              </a:ext>
            </a:extLst>
          </p:cNvPr>
          <p:cNvSpPr txBox="1"/>
          <p:nvPr/>
        </p:nvSpPr>
        <p:spPr>
          <a:xfrm>
            <a:off x="8768678" y="4866501"/>
            <a:ext cx="375322" cy="276999"/>
          </a:xfrm>
          <a:prstGeom prst="rect">
            <a:avLst/>
          </a:prstGeom>
          <a:noFill/>
        </p:spPr>
        <p:txBody>
          <a:bodyPr wrap="square" rtlCol="0">
            <a:spAutoFit/>
          </a:bodyPr>
          <a:lstStyle/>
          <a:p>
            <a:r>
              <a:rPr lang="en-US" sz="1200" dirty="0"/>
              <a:t>10</a:t>
            </a:r>
          </a:p>
        </p:txBody>
      </p:sp>
      <p:sp>
        <p:nvSpPr>
          <p:cNvPr id="5" name="Google Shape;59;p14">
            <a:extLst>
              <a:ext uri="{FF2B5EF4-FFF2-40B4-BE49-F238E27FC236}">
                <a16:creationId xmlns:a16="http://schemas.microsoft.com/office/drawing/2014/main" id="{C7C35DEA-BCAF-B822-143E-CB84B5AD5125}"/>
              </a:ext>
            </a:extLst>
          </p:cNvPr>
          <p:cNvSpPr txBox="1">
            <a:spLocks noGrp="1"/>
          </p:cNvSpPr>
          <p:nvPr>
            <p:ph type="title"/>
          </p:nvPr>
        </p:nvSpPr>
        <p:spPr>
          <a:xfrm>
            <a:off x="1033743" y="308833"/>
            <a:ext cx="7884140" cy="598505"/>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Clr>
                <a:schemeClr val="dk1"/>
              </a:buClr>
              <a:buSzPts val="1100"/>
              <a:buFont typeface="Arial"/>
              <a:buNone/>
            </a:pPr>
            <a:r>
              <a:rPr lang="en" sz="2000" b="1"/>
              <a:t>H</a:t>
            </a:r>
            <a:r>
              <a:rPr lang="en-US" sz="2000" b="1"/>
              <a:t>o</a:t>
            </a:r>
            <a:r>
              <a:rPr lang="en" sz="2000" b="1"/>
              <a:t>w Sound is Recorded (1)</a:t>
            </a:r>
            <a:endParaRPr sz="2000"/>
          </a:p>
        </p:txBody>
      </p:sp>
      <p:sp>
        <p:nvSpPr>
          <p:cNvPr id="3" name="Rectangle 2">
            <a:extLst>
              <a:ext uri="{FF2B5EF4-FFF2-40B4-BE49-F238E27FC236}">
                <a16:creationId xmlns:a16="http://schemas.microsoft.com/office/drawing/2014/main" id="{F63D113B-7FDA-5D7C-E7B5-7A47DACE6DCA}"/>
              </a:ext>
            </a:extLst>
          </p:cNvPr>
          <p:cNvSpPr/>
          <p:nvPr/>
        </p:nvSpPr>
        <p:spPr>
          <a:xfrm>
            <a:off x="610543" y="3668778"/>
            <a:ext cx="7922913" cy="853526"/>
          </a:xfrm>
          <a:prstGeom prst="rect">
            <a:avLst/>
          </a:prstGeom>
          <a:solidFill>
            <a:srgbClr val="F4F29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indent="0" algn="ctr">
              <a:lnSpc>
                <a:spcPct val="115000"/>
              </a:lnSpc>
              <a:spcBef>
                <a:spcPts val="0"/>
              </a:spcBef>
              <a:spcAft>
                <a:spcPts val="0"/>
              </a:spcAft>
              <a:buNone/>
            </a:pPr>
            <a:r>
              <a:rPr lang="en-US">
                <a:solidFill>
                  <a:schemeClr val="tx1"/>
                </a:solidFill>
                <a:effectLst/>
                <a:latin typeface="Arial" panose="020B0604020202020204" pitchFamily="34" charset="0"/>
                <a:ea typeface="Arial" panose="020B0604020202020204" pitchFamily="34" charset="0"/>
              </a:rPr>
              <a:t>Create a “How sound is recorded” journal entry taking notes about information you think is important.</a:t>
            </a:r>
          </a:p>
        </p:txBody>
      </p:sp>
    </p:spTree>
    <p:extLst>
      <p:ext uri="{BB962C8B-B14F-4D97-AF65-F5344CB8AC3E}">
        <p14:creationId xmlns:p14="http://schemas.microsoft.com/office/powerpoint/2010/main" val="21633023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2" name="Google Shape;122;p22">
            <a:extLst>
              <a:ext uri="{FF2B5EF4-FFF2-40B4-BE49-F238E27FC236}">
                <a16:creationId xmlns:a16="http://schemas.microsoft.com/office/drawing/2014/main" id="{9467C014-1872-403E-6032-1C4680E7C8C2}"/>
              </a:ext>
            </a:extLst>
          </p:cNvPr>
          <p:cNvSpPr txBox="1">
            <a:spLocks/>
          </p:cNvSpPr>
          <p:nvPr/>
        </p:nvSpPr>
        <p:spPr>
          <a:xfrm>
            <a:off x="509716" y="1109226"/>
            <a:ext cx="8124568" cy="3623411"/>
          </a:xfrm>
          <a:prstGeom prst="rect">
            <a:avLst/>
          </a:prstGeom>
        </p:spPr>
        <p:txBody>
          <a:bodyPr spcFirstLastPara="1" wrap="square" lIns="91425" tIns="91425" rIns="91425" bIns="91425"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indent="0">
              <a:lnSpc>
                <a:spcPct val="115000"/>
              </a:lnSpc>
              <a:spcBef>
                <a:spcPts val="0"/>
              </a:spcBef>
              <a:spcAft>
                <a:spcPts val="0"/>
              </a:spcAft>
              <a:buNone/>
            </a:pPr>
            <a:r>
              <a:rPr lang="en-US" sz="1800">
                <a:effectLst/>
                <a:latin typeface="Arial" panose="020B0604020202020204" pitchFamily="34" charset="0"/>
                <a:ea typeface="Arial" panose="020B0604020202020204" pitchFamily="34" charset="0"/>
              </a:rPr>
              <a:t>Some extra information which may not be clear from the article is how this data is transferred back into sound we can hear? </a:t>
            </a:r>
          </a:p>
          <a:p>
            <a:pPr marL="0" marR="0" indent="0">
              <a:lnSpc>
                <a:spcPct val="115000"/>
              </a:lnSpc>
              <a:spcBef>
                <a:spcPts val="0"/>
              </a:spcBef>
              <a:spcAft>
                <a:spcPts val="0"/>
              </a:spcAft>
              <a:buNone/>
            </a:pPr>
            <a:endParaRPr lang="en-US" sz="1800">
              <a:latin typeface="Arial" panose="020B0604020202020204" pitchFamily="34" charset="0"/>
              <a:ea typeface="Arial" panose="020B0604020202020204" pitchFamily="34" charset="0"/>
            </a:endParaRPr>
          </a:p>
          <a:p>
            <a:pPr marL="0" marR="0" indent="0" algn="ctr">
              <a:lnSpc>
                <a:spcPct val="115000"/>
              </a:lnSpc>
              <a:spcBef>
                <a:spcPts val="0"/>
              </a:spcBef>
              <a:spcAft>
                <a:spcPts val="0"/>
              </a:spcAft>
              <a:buNone/>
            </a:pPr>
            <a:r>
              <a:rPr lang="en-US" sz="1800" b="1" i="1">
                <a:latin typeface="Arial" panose="020B0604020202020204" pitchFamily="34" charset="0"/>
                <a:ea typeface="Arial" panose="020B0604020202020204" pitchFamily="34" charset="0"/>
              </a:rPr>
              <a:t>T</a:t>
            </a:r>
            <a:r>
              <a:rPr lang="en-US" sz="1800" b="1" i="1">
                <a:effectLst/>
                <a:latin typeface="Arial" panose="020B0604020202020204" pitchFamily="34" charset="0"/>
                <a:ea typeface="Arial" panose="020B0604020202020204" pitchFamily="34" charset="0"/>
              </a:rPr>
              <a:t>he encoding process is reversed! </a:t>
            </a:r>
          </a:p>
          <a:p>
            <a:pPr marL="0" marR="0" indent="0">
              <a:lnSpc>
                <a:spcPct val="115000"/>
              </a:lnSpc>
              <a:spcBef>
                <a:spcPts val="0"/>
              </a:spcBef>
              <a:spcAft>
                <a:spcPts val="0"/>
              </a:spcAft>
              <a:buNone/>
            </a:pPr>
            <a:endParaRPr lang="en-US" sz="1800" b="1" i="1">
              <a:latin typeface="Arial" panose="020B0604020202020204" pitchFamily="34" charset="0"/>
              <a:ea typeface="Arial" panose="020B0604020202020204" pitchFamily="34" charset="0"/>
            </a:endParaRPr>
          </a:p>
          <a:p>
            <a:pPr marL="0" marR="0" indent="0">
              <a:lnSpc>
                <a:spcPct val="115000"/>
              </a:lnSpc>
              <a:spcBef>
                <a:spcPts val="0"/>
              </a:spcBef>
              <a:spcAft>
                <a:spcPts val="0"/>
              </a:spcAft>
              <a:buNone/>
            </a:pPr>
            <a:r>
              <a:rPr lang="en-US" sz="1800">
                <a:effectLst/>
                <a:latin typeface="Arial" panose="020B0604020202020204" pitchFamily="34" charset="0"/>
                <a:ea typeface="Arial" panose="020B0604020202020204" pitchFamily="34" charset="0"/>
              </a:rPr>
              <a:t>The digital data is converted </a:t>
            </a:r>
            <a:r>
              <a:rPr lang="en-US" sz="1800" i="1">
                <a:effectLst/>
                <a:latin typeface="Arial" panose="020B0604020202020204" pitchFamily="34" charset="0"/>
                <a:ea typeface="Arial" panose="020B0604020202020204" pitchFamily="34" charset="0"/>
              </a:rPr>
              <a:t>back</a:t>
            </a:r>
            <a:r>
              <a:rPr lang="en-US" sz="1800">
                <a:effectLst/>
                <a:latin typeface="Arial" panose="020B0604020202020204" pitchFamily="34" charset="0"/>
                <a:ea typeface="Arial" panose="020B0604020202020204" pitchFamily="34" charset="0"/>
              </a:rPr>
              <a:t> into electrical impulses which are then amplified (given extra power) to move the cone on a loudspeaker, often just called a speaker.</a:t>
            </a:r>
          </a:p>
        </p:txBody>
      </p:sp>
      <p:sp>
        <p:nvSpPr>
          <p:cNvPr id="5" name="TextBox 4">
            <a:extLst>
              <a:ext uri="{FF2B5EF4-FFF2-40B4-BE49-F238E27FC236}">
                <a16:creationId xmlns:a16="http://schemas.microsoft.com/office/drawing/2014/main" id="{4E7DA473-9FE2-D5D2-5569-4B8760D1B6EE}"/>
              </a:ext>
            </a:extLst>
          </p:cNvPr>
          <p:cNvSpPr txBox="1"/>
          <p:nvPr/>
        </p:nvSpPr>
        <p:spPr>
          <a:xfrm>
            <a:off x="8705335" y="4866501"/>
            <a:ext cx="361753" cy="276999"/>
          </a:xfrm>
          <a:prstGeom prst="rect">
            <a:avLst/>
          </a:prstGeom>
          <a:noFill/>
        </p:spPr>
        <p:txBody>
          <a:bodyPr wrap="square" rtlCol="0">
            <a:spAutoFit/>
          </a:bodyPr>
          <a:lstStyle/>
          <a:p>
            <a:r>
              <a:rPr lang="en-US" sz="1200" dirty="0"/>
              <a:t>11</a:t>
            </a:r>
          </a:p>
        </p:txBody>
      </p:sp>
      <p:sp>
        <p:nvSpPr>
          <p:cNvPr id="6" name="Google Shape;59;p14">
            <a:extLst>
              <a:ext uri="{FF2B5EF4-FFF2-40B4-BE49-F238E27FC236}">
                <a16:creationId xmlns:a16="http://schemas.microsoft.com/office/drawing/2014/main" id="{A2EFB816-CED5-72AF-6912-32023F4F5D18}"/>
              </a:ext>
            </a:extLst>
          </p:cNvPr>
          <p:cNvSpPr txBox="1">
            <a:spLocks noGrp="1"/>
          </p:cNvSpPr>
          <p:nvPr>
            <p:ph type="title"/>
          </p:nvPr>
        </p:nvSpPr>
        <p:spPr>
          <a:xfrm>
            <a:off x="1033743" y="308833"/>
            <a:ext cx="7884140" cy="598505"/>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Clr>
                <a:schemeClr val="dk1"/>
              </a:buClr>
              <a:buSzPts val="1100"/>
              <a:buFont typeface="Arial"/>
              <a:buNone/>
            </a:pPr>
            <a:r>
              <a:rPr lang="en" sz="2000" b="1"/>
              <a:t>The Encoding Process (1)</a:t>
            </a:r>
            <a:endParaRPr sz="2000"/>
          </a:p>
        </p:txBody>
      </p:sp>
    </p:spTree>
    <p:extLst>
      <p:ext uri="{BB962C8B-B14F-4D97-AF65-F5344CB8AC3E}">
        <p14:creationId xmlns:p14="http://schemas.microsoft.com/office/powerpoint/2010/main" val="27826442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2" name="Google Shape;130;p23">
            <a:extLst>
              <a:ext uri="{FF2B5EF4-FFF2-40B4-BE49-F238E27FC236}">
                <a16:creationId xmlns:a16="http://schemas.microsoft.com/office/drawing/2014/main" id="{D45B432C-2631-A8F5-BFCF-935EC3E7BB2A}"/>
              </a:ext>
            </a:extLst>
          </p:cNvPr>
          <p:cNvSpPr txBox="1">
            <a:spLocks/>
          </p:cNvSpPr>
          <p:nvPr/>
        </p:nvSpPr>
        <p:spPr>
          <a:xfrm>
            <a:off x="376054" y="988337"/>
            <a:ext cx="8391892" cy="2703371"/>
          </a:xfrm>
          <a:prstGeom prst="rect">
            <a:avLst/>
          </a:prstGeom>
        </p:spPr>
        <p:txBody>
          <a:bodyPr spcFirstLastPara="1" wrap="square" lIns="91425" tIns="91425" rIns="91425" bIns="91425"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indent="0">
              <a:lnSpc>
                <a:spcPct val="115000"/>
              </a:lnSpc>
              <a:spcBef>
                <a:spcPts val="0"/>
              </a:spcBef>
              <a:spcAft>
                <a:spcPts val="0"/>
              </a:spcAft>
              <a:buNone/>
            </a:pPr>
            <a:r>
              <a:rPr lang="en-US" sz="1800">
                <a:effectLst/>
                <a:latin typeface="Arial" panose="020B0604020202020204" pitchFamily="34" charset="0"/>
                <a:ea typeface="Arial" panose="020B0604020202020204" pitchFamily="34" charset="0"/>
              </a:rPr>
              <a:t>The screenshot below is the same waveform shown earlier. However, we’re only looking at about ¾ of one second of information. We’ve “zoomed in” on the timeline. The center red line (a.k.a. The Zero Line) is when the speaker cone is at rest, or in the neutral position. This is the same position the cone would be at when there is no sound being played at all. The cone driver (a magnet) pushes out and pulls in from neutral with the same action you “see” in the waveform above. This is why a speaker seems to be “bouncing” when music is played through it, especially when loud!</a:t>
            </a:r>
          </a:p>
        </p:txBody>
      </p:sp>
      <p:sp>
        <p:nvSpPr>
          <p:cNvPr id="6" name="TextBox 5">
            <a:extLst>
              <a:ext uri="{FF2B5EF4-FFF2-40B4-BE49-F238E27FC236}">
                <a16:creationId xmlns:a16="http://schemas.microsoft.com/office/drawing/2014/main" id="{586B6193-9B8D-1FA4-AB8C-0F5E29FF24FD}"/>
              </a:ext>
            </a:extLst>
          </p:cNvPr>
          <p:cNvSpPr txBox="1"/>
          <p:nvPr/>
        </p:nvSpPr>
        <p:spPr>
          <a:xfrm>
            <a:off x="8705335" y="4866501"/>
            <a:ext cx="361753" cy="276999"/>
          </a:xfrm>
          <a:prstGeom prst="rect">
            <a:avLst/>
          </a:prstGeom>
          <a:noFill/>
        </p:spPr>
        <p:txBody>
          <a:bodyPr wrap="square" rtlCol="0">
            <a:spAutoFit/>
          </a:bodyPr>
          <a:lstStyle/>
          <a:p>
            <a:r>
              <a:rPr lang="en-US" sz="1200" dirty="0"/>
              <a:t>12</a:t>
            </a:r>
          </a:p>
        </p:txBody>
      </p:sp>
      <p:pic>
        <p:nvPicPr>
          <p:cNvPr id="7" name="Picture 6" descr="A red arrow pointing to a black background&#10;&#10;Description automatically generated">
            <a:extLst>
              <a:ext uri="{FF2B5EF4-FFF2-40B4-BE49-F238E27FC236}">
                <a16:creationId xmlns:a16="http://schemas.microsoft.com/office/drawing/2014/main" id="{755A24CA-CC28-7DE8-93E8-9D02BBE434C3}"/>
              </a:ext>
            </a:extLst>
          </p:cNvPr>
          <p:cNvPicPr>
            <a:picLocks noChangeAspect="1"/>
          </p:cNvPicPr>
          <p:nvPr/>
        </p:nvPicPr>
        <p:blipFill>
          <a:blip r:embed="rId3"/>
          <a:stretch>
            <a:fillRect/>
          </a:stretch>
        </p:blipFill>
        <p:spPr>
          <a:xfrm>
            <a:off x="2941983" y="3184351"/>
            <a:ext cx="3807397" cy="1912235"/>
          </a:xfrm>
          <a:prstGeom prst="rect">
            <a:avLst/>
          </a:prstGeom>
        </p:spPr>
      </p:pic>
      <p:sp>
        <p:nvSpPr>
          <p:cNvPr id="8" name="Google Shape;59;p14">
            <a:extLst>
              <a:ext uri="{FF2B5EF4-FFF2-40B4-BE49-F238E27FC236}">
                <a16:creationId xmlns:a16="http://schemas.microsoft.com/office/drawing/2014/main" id="{A1E94D40-0903-7C89-32AA-9BCDC679FF76}"/>
              </a:ext>
            </a:extLst>
          </p:cNvPr>
          <p:cNvSpPr txBox="1">
            <a:spLocks noGrp="1"/>
          </p:cNvSpPr>
          <p:nvPr>
            <p:ph type="title"/>
          </p:nvPr>
        </p:nvSpPr>
        <p:spPr>
          <a:xfrm>
            <a:off x="1033743" y="308833"/>
            <a:ext cx="7884140" cy="598505"/>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Clr>
                <a:schemeClr val="dk1"/>
              </a:buClr>
              <a:buSzPts val="1100"/>
              <a:buFont typeface="Arial"/>
              <a:buNone/>
            </a:pPr>
            <a:r>
              <a:rPr lang="en" sz="2000" b="1"/>
              <a:t>The Encoding Process (2)</a:t>
            </a:r>
            <a:endParaRPr sz="2000"/>
          </a:p>
        </p:txBody>
      </p:sp>
      <p:sp>
        <p:nvSpPr>
          <p:cNvPr id="10" name="Google Shape;124;p22">
            <a:extLst>
              <a:ext uri="{FF2B5EF4-FFF2-40B4-BE49-F238E27FC236}">
                <a16:creationId xmlns:a16="http://schemas.microsoft.com/office/drawing/2014/main" id="{400730DF-EF6A-FB2D-CF34-CAB9E3001361}"/>
              </a:ext>
            </a:extLst>
          </p:cNvPr>
          <p:cNvSpPr txBox="1"/>
          <p:nvPr/>
        </p:nvSpPr>
        <p:spPr>
          <a:xfrm>
            <a:off x="-418038" y="4631134"/>
            <a:ext cx="3808088" cy="598505"/>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100" i="1"/>
              <a:t>(Source: M. Lantsberger, personal collection</a:t>
            </a:r>
            <a:r>
              <a:rPr lang="en" sz="1100"/>
              <a:t>)</a:t>
            </a:r>
            <a:endParaRPr/>
          </a:p>
        </p:txBody>
      </p:sp>
    </p:spTree>
    <p:extLst>
      <p:ext uri="{BB962C8B-B14F-4D97-AF65-F5344CB8AC3E}">
        <p14:creationId xmlns:p14="http://schemas.microsoft.com/office/powerpoint/2010/main" val="16614382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2" name="Google Shape;139;p24">
            <a:extLst>
              <a:ext uri="{FF2B5EF4-FFF2-40B4-BE49-F238E27FC236}">
                <a16:creationId xmlns:a16="http://schemas.microsoft.com/office/drawing/2014/main" id="{F9F7DDE6-55A3-F7E5-BE2A-9976CE08E73A}"/>
              </a:ext>
            </a:extLst>
          </p:cNvPr>
          <p:cNvSpPr txBox="1">
            <a:spLocks/>
          </p:cNvSpPr>
          <p:nvPr/>
        </p:nvSpPr>
        <p:spPr>
          <a:xfrm>
            <a:off x="367036" y="1756544"/>
            <a:ext cx="8226999" cy="3078123"/>
          </a:xfrm>
          <a:prstGeom prst="rect">
            <a:avLst/>
          </a:prstGeom>
        </p:spPr>
        <p:txBody>
          <a:bodyPr spcFirstLastPara="1" wrap="square" lIns="91425" tIns="91425" rIns="91425" bIns="91425"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marR="0" lvl="0" indent="-342900">
              <a:lnSpc>
                <a:spcPct val="115000"/>
              </a:lnSpc>
              <a:spcBef>
                <a:spcPts val="0"/>
              </a:spcBef>
              <a:spcAft>
                <a:spcPts val="0"/>
              </a:spcAft>
              <a:buFont typeface="Arial" panose="020B0604020202020204" pitchFamily="34" charset="0"/>
              <a:buChar char="●"/>
            </a:pPr>
            <a:r>
              <a:rPr lang="en-US" sz="1400" u="none" strike="noStrike">
                <a:effectLst/>
                <a:latin typeface="Arial" panose="020B0604020202020204" pitchFamily="34" charset="0"/>
                <a:ea typeface="Arial" panose="020B0604020202020204" pitchFamily="34" charset="0"/>
              </a:rPr>
              <a:t>In your own words, describe </a:t>
            </a:r>
            <a:r>
              <a:rPr lang="en-US" sz="1400" b="1" u="none" strike="noStrike">
                <a:effectLst/>
                <a:latin typeface="Arial" panose="020B0604020202020204" pitchFamily="34" charset="0"/>
                <a:ea typeface="Arial" panose="020B0604020202020204" pitchFamily="34" charset="0"/>
              </a:rPr>
              <a:t>sampling rate</a:t>
            </a:r>
            <a:r>
              <a:rPr lang="en-US" sz="1400" u="none" strike="noStrike">
                <a:effectLst/>
                <a:latin typeface="Arial" panose="020B0604020202020204" pitchFamily="34" charset="0"/>
                <a:ea typeface="Arial" panose="020B0604020202020204" pitchFamily="34" charset="0"/>
              </a:rPr>
              <a:t> and </a:t>
            </a:r>
            <a:r>
              <a:rPr lang="en-US" sz="1400" b="1" u="none" strike="noStrike">
                <a:effectLst/>
                <a:latin typeface="Arial" panose="020B0604020202020204" pitchFamily="34" charset="0"/>
                <a:ea typeface="Arial" panose="020B0604020202020204" pitchFamily="34" charset="0"/>
              </a:rPr>
              <a:t>sampling precision</a:t>
            </a:r>
            <a:r>
              <a:rPr lang="en-US" sz="1400" u="none" strike="noStrike">
                <a:effectLst/>
                <a:latin typeface="Arial" panose="020B0604020202020204" pitchFamily="34" charset="0"/>
                <a:ea typeface="Arial" panose="020B0604020202020204" pitchFamily="34" charset="0"/>
              </a:rPr>
              <a:t>. How do changes in these qualities affect the result of audio capture?</a:t>
            </a:r>
          </a:p>
          <a:p>
            <a:pPr marL="342900" marR="0" lvl="0" indent="-342900">
              <a:lnSpc>
                <a:spcPct val="115000"/>
              </a:lnSpc>
              <a:spcBef>
                <a:spcPts val="0"/>
              </a:spcBef>
              <a:spcAft>
                <a:spcPts val="0"/>
              </a:spcAft>
              <a:buFont typeface="Arial" panose="020B0604020202020204" pitchFamily="34" charset="0"/>
              <a:buChar char="●"/>
            </a:pPr>
            <a:r>
              <a:rPr lang="en-US" sz="1400" u="none" strike="noStrike">
                <a:effectLst/>
                <a:latin typeface="Arial" panose="020B0604020202020204" pitchFamily="34" charset="0"/>
                <a:ea typeface="Arial" panose="020B0604020202020204" pitchFamily="34" charset="0"/>
              </a:rPr>
              <a:t>For a computer to keep this sampled audio data in RAM, how would you organize it? What names (or identifiers) would you use for the variables and what would be stored there?</a:t>
            </a:r>
          </a:p>
          <a:p>
            <a:pPr marL="342900" marR="0" lvl="0" indent="-342900">
              <a:lnSpc>
                <a:spcPct val="115000"/>
              </a:lnSpc>
              <a:spcBef>
                <a:spcPts val="0"/>
              </a:spcBef>
              <a:spcAft>
                <a:spcPts val="0"/>
              </a:spcAft>
              <a:buFont typeface="Arial" panose="020B0604020202020204" pitchFamily="34" charset="0"/>
              <a:buChar char="●"/>
            </a:pPr>
            <a:r>
              <a:rPr lang="en-US" sz="1400" u="none" strike="noStrike">
                <a:effectLst/>
                <a:latin typeface="Arial" panose="020B0604020202020204" pitchFamily="34" charset="0"/>
                <a:ea typeface="Arial" panose="020B0604020202020204" pitchFamily="34" charset="0"/>
              </a:rPr>
              <a:t>We’re told that CD’s can hold 74 minutes of stereo audio content. How many megabytes (MB) of information is that? What are some of the differences in audio files which could alter the number of minutes a CD could hold?</a:t>
            </a:r>
          </a:p>
          <a:p>
            <a:pPr marL="342900" marR="0" lvl="0" indent="-342900">
              <a:lnSpc>
                <a:spcPct val="115000"/>
              </a:lnSpc>
              <a:spcBef>
                <a:spcPts val="0"/>
              </a:spcBef>
              <a:spcAft>
                <a:spcPts val="0"/>
              </a:spcAft>
              <a:buFont typeface="Arial" panose="020B0604020202020204" pitchFamily="34" charset="0"/>
              <a:buChar char="●"/>
            </a:pPr>
            <a:r>
              <a:rPr lang="en-US" sz="1400" u="none" strike="noStrike">
                <a:effectLst/>
                <a:latin typeface="Arial" panose="020B0604020202020204" pitchFamily="34" charset="0"/>
                <a:ea typeface="Arial" panose="020B0604020202020204" pitchFamily="34" charset="0"/>
              </a:rPr>
              <a:t>How many MB of storage would a 4 ½ minute song require? </a:t>
            </a:r>
          </a:p>
          <a:p>
            <a:pPr marL="342900" marR="0" lvl="0" indent="-342900">
              <a:lnSpc>
                <a:spcPct val="115000"/>
              </a:lnSpc>
              <a:spcBef>
                <a:spcPts val="0"/>
              </a:spcBef>
              <a:spcAft>
                <a:spcPts val="0"/>
              </a:spcAft>
              <a:buFont typeface="Arial" panose="020B0604020202020204" pitchFamily="34" charset="0"/>
              <a:buChar char="●"/>
            </a:pPr>
            <a:r>
              <a:rPr lang="en-US" sz="1400" u="none" strike="noStrike">
                <a:effectLst/>
                <a:latin typeface="Arial" panose="020B0604020202020204" pitchFamily="34" charset="0"/>
                <a:ea typeface="Arial" panose="020B0604020202020204" pitchFamily="34" charset="0"/>
              </a:rPr>
              <a:t>By way of comparison, a small, typical,  .jpeg graphic you see on an internet page is between 5 and 10 KB. How many times bigger do you think our 4 ½ minute audio sample would be?</a:t>
            </a:r>
          </a:p>
          <a:p>
            <a:pPr marL="342900" marR="0" lvl="0" indent="-342900">
              <a:lnSpc>
                <a:spcPct val="115000"/>
              </a:lnSpc>
              <a:spcBef>
                <a:spcPts val="0"/>
              </a:spcBef>
              <a:spcAft>
                <a:spcPts val="0"/>
              </a:spcAft>
              <a:buFont typeface="Arial" panose="020B0604020202020204" pitchFamily="34" charset="0"/>
              <a:buChar char="●"/>
            </a:pPr>
            <a:r>
              <a:rPr lang="en-US" sz="1400" u="none" strike="noStrike">
                <a:effectLst/>
                <a:latin typeface="Arial" panose="020B0604020202020204" pitchFamily="34" charset="0"/>
                <a:ea typeface="Arial" panose="020B0604020202020204" pitchFamily="34" charset="0"/>
              </a:rPr>
              <a:t>Ask a trusted adult if they can recall when they first started listening to music on a computer (if they have)?</a:t>
            </a:r>
            <a:endParaRPr lang="en-US" sz="1400">
              <a:effectLst/>
              <a:latin typeface="Arial" panose="020B0604020202020204" pitchFamily="34" charset="0"/>
              <a:ea typeface="Arial" panose="020B0604020202020204" pitchFamily="34" charset="0"/>
            </a:endParaRPr>
          </a:p>
        </p:txBody>
      </p:sp>
      <p:sp>
        <p:nvSpPr>
          <p:cNvPr id="6" name="TextBox 5">
            <a:extLst>
              <a:ext uri="{FF2B5EF4-FFF2-40B4-BE49-F238E27FC236}">
                <a16:creationId xmlns:a16="http://schemas.microsoft.com/office/drawing/2014/main" id="{0EC77000-B131-7E8F-2F95-EAD7F703D9A1}"/>
              </a:ext>
            </a:extLst>
          </p:cNvPr>
          <p:cNvSpPr txBox="1"/>
          <p:nvPr/>
        </p:nvSpPr>
        <p:spPr>
          <a:xfrm>
            <a:off x="8705335" y="4866501"/>
            <a:ext cx="361753" cy="276999"/>
          </a:xfrm>
          <a:prstGeom prst="rect">
            <a:avLst/>
          </a:prstGeom>
          <a:noFill/>
        </p:spPr>
        <p:txBody>
          <a:bodyPr wrap="square" rtlCol="0">
            <a:spAutoFit/>
          </a:bodyPr>
          <a:lstStyle/>
          <a:p>
            <a:r>
              <a:rPr lang="en-US" sz="1200" dirty="0"/>
              <a:t>13</a:t>
            </a:r>
          </a:p>
        </p:txBody>
      </p:sp>
      <p:sp>
        <p:nvSpPr>
          <p:cNvPr id="5" name="Google Shape;59;p14">
            <a:extLst>
              <a:ext uri="{FF2B5EF4-FFF2-40B4-BE49-F238E27FC236}">
                <a16:creationId xmlns:a16="http://schemas.microsoft.com/office/drawing/2014/main" id="{534AE798-3C0E-EC38-F4A1-A50C976E8F38}"/>
              </a:ext>
            </a:extLst>
          </p:cNvPr>
          <p:cNvSpPr txBox="1">
            <a:spLocks noGrp="1"/>
          </p:cNvSpPr>
          <p:nvPr>
            <p:ph type="title"/>
          </p:nvPr>
        </p:nvSpPr>
        <p:spPr>
          <a:xfrm>
            <a:off x="1033743" y="308833"/>
            <a:ext cx="7884140" cy="598505"/>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Clr>
                <a:schemeClr val="dk1"/>
              </a:buClr>
              <a:buSzPts val="1100"/>
              <a:buFont typeface="Arial"/>
              <a:buNone/>
            </a:pPr>
            <a:r>
              <a:rPr lang="en" sz="2000" b="1"/>
              <a:t>H</a:t>
            </a:r>
            <a:r>
              <a:rPr lang="en-US" sz="2000" b="1"/>
              <a:t>o</a:t>
            </a:r>
            <a:r>
              <a:rPr lang="en" sz="2000" b="1"/>
              <a:t>w Sound is Recorded (2)</a:t>
            </a:r>
            <a:endParaRPr sz="2000"/>
          </a:p>
        </p:txBody>
      </p:sp>
      <p:sp>
        <p:nvSpPr>
          <p:cNvPr id="8" name="Rectangle 7">
            <a:extLst>
              <a:ext uri="{FF2B5EF4-FFF2-40B4-BE49-F238E27FC236}">
                <a16:creationId xmlns:a16="http://schemas.microsoft.com/office/drawing/2014/main" id="{43E376F2-4FCB-C6A5-F758-D37F2B429723}"/>
              </a:ext>
            </a:extLst>
          </p:cNvPr>
          <p:cNvSpPr/>
          <p:nvPr/>
        </p:nvSpPr>
        <p:spPr>
          <a:xfrm>
            <a:off x="1958480" y="4675073"/>
            <a:ext cx="5227040" cy="382855"/>
          </a:xfrm>
          <a:prstGeom prst="rect">
            <a:avLst/>
          </a:prstGeom>
          <a:solidFill>
            <a:srgbClr val="F4F29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a:solidFill>
                  <a:schemeClr val="tx1"/>
                </a:solidFill>
                <a:effectLst/>
                <a:latin typeface="Arial" panose="020B0604020202020204" pitchFamily="34" charset="0"/>
                <a:ea typeface="Arial" panose="020B0604020202020204" pitchFamily="34" charset="0"/>
              </a:rPr>
              <a:t>Share your responses with the class or in a small group</a:t>
            </a:r>
          </a:p>
        </p:txBody>
      </p:sp>
      <p:sp>
        <p:nvSpPr>
          <p:cNvPr id="9" name="Rectangle 8">
            <a:extLst>
              <a:ext uri="{FF2B5EF4-FFF2-40B4-BE49-F238E27FC236}">
                <a16:creationId xmlns:a16="http://schemas.microsoft.com/office/drawing/2014/main" id="{DB8ACD45-0C0F-A8EE-BEF1-575BC3A5F0CA}"/>
              </a:ext>
            </a:extLst>
          </p:cNvPr>
          <p:cNvSpPr/>
          <p:nvPr/>
        </p:nvSpPr>
        <p:spPr>
          <a:xfrm>
            <a:off x="549965" y="1003169"/>
            <a:ext cx="8013330" cy="817941"/>
          </a:xfrm>
          <a:prstGeom prst="rect">
            <a:avLst/>
          </a:prstGeom>
          <a:solidFill>
            <a:srgbClr val="AFE8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a:solidFill>
                  <a:schemeClr val="tx1"/>
                </a:solidFill>
                <a:latin typeface="Arial" panose="020B0604020202020204" pitchFamily="34" charset="0"/>
                <a:ea typeface="Arial" panose="020B0604020202020204" pitchFamily="34" charset="0"/>
              </a:rPr>
              <a:t>R</a:t>
            </a:r>
            <a:r>
              <a:rPr lang="en-US" sz="1600">
                <a:solidFill>
                  <a:schemeClr val="tx1"/>
                </a:solidFill>
                <a:effectLst/>
                <a:latin typeface="Arial" panose="020B0604020202020204" pitchFamily="34" charset="0"/>
                <a:ea typeface="Arial" panose="020B0604020202020204" pitchFamily="34" charset="0"/>
              </a:rPr>
              <a:t>ecord your answers to the following questions below the notes you’ve made in your “How Sound Is Converted” journal entry. Feel free to return to </a:t>
            </a:r>
            <a:r>
              <a:rPr lang="en-US" sz="1600">
                <a:solidFill>
                  <a:schemeClr val="tx1"/>
                </a:solidFill>
                <a:effectLst/>
                <a:latin typeface="Arial" panose="020B0604020202020204" pitchFamily="34" charset="0"/>
                <a:ea typeface="Arial" panose="020B0604020202020204" pitchFamily="34" charset="0"/>
                <a:hlinkClick r:id="rId3"/>
              </a:rPr>
              <a:t>the article </a:t>
            </a:r>
            <a:r>
              <a:rPr lang="en-US" sz="1600">
                <a:solidFill>
                  <a:schemeClr val="tx1"/>
                </a:solidFill>
                <a:effectLst/>
                <a:latin typeface="Arial" panose="020B0604020202020204" pitchFamily="34" charset="0"/>
                <a:ea typeface="Arial" panose="020B0604020202020204" pitchFamily="34" charset="0"/>
              </a:rPr>
              <a:t>to review information if you need to.</a:t>
            </a:r>
          </a:p>
        </p:txBody>
      </p:sp>
    </p:spTree>
    <p:extLst>
      <p:ext uri="{BB962C8B-B14F-4D97-AF65-F5344CB8AC3E}">
        <p14:creationId xmlns:p14="http://schemas.microsoft.com/office/powerpoint/2010/main" val="8450818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2" name="Google Shape;148;p25">
            <a:extLst>
              <a:ext uri="{FF2B5EF4-FFF2-40B4-BE49-F238E27FC236}">
                <a16:creationId xmlns:a16="http://schemas.microsoft.com/office/drawing/2014/main" id="{6FDBB3C1-E45F-90CD-4255-A3A21DACBD25}"/>
              </a:ext>
            </a:extLst>
          </p:cNvPr>
          <p:cNvSpPr txBox="1">
            <a:spLocks/>
          </p:cNvSpPr>
          <p:nvPr/>
        </p:nvSpPr>
        <p:spPr>
          <a:xfrm>
            <a:off x="467859" y="1017714"/>
            <a:ext cx="8237476" cy="2047926"/>
          </a:xfrm>
          <a:prstGeom prst="rect">
            <a:avLst/>
          </a:prstGeom>
        </p:spPr>
        <p:txBody>
          <a:bodyPr spcFirstLastPara="1" wrap="square" lIns="91425" tIns="91425" rIns="91425" bIns="91425" anchor="t" anchorCtr="0">
            <a:normAutofit lnSpcReduction="10000"/>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indent="0">
              <a:lnSpc>
                <a:spcPct val="115000"/>
              </a:lnSpc>
              <a:spcBef>
                <a:spcPts val="0"/>
              </a:spcBef>
              <a:spcAft>
                <a:spcPts val="0"/>
              </a:spcAft>
              <a:buNone/>
            </a:pPr>
            <a:r>
              <a:rPr lang="en-US" sz="1800">
                <a:effectLst/>
                <a:latin typeface="Arial" panose="020B0604020202020204" pitchFamily="34" charset="0"/>
                <a:ea typeface="Arial" panose="020B0604020202020204" pitchFamily="34" charset="0"/>
              </a:rPr>
              <a:t>As digital recording progressed, many people noticed a difference in sound quality between analog and digital sounds. If you’ve ever listened to the same song on a vinyl record and on a CD you may have noticed differences yourself! These differences sparked passionate debate in the music and recording industries and amongst avid music fans. Some people noticed differences, others didn’t. </a:t>
            </a:r>
          </a:p>
        </p:txBody>
      </p:sp>
      <p:sp>
        <p:nvSpPr>
          <p:cNvPr id="3" name="TextBox 2">
            <a:extLst>
              <a:ext uri="{FF2B5EF4-FFF2-40B4-BE49-F238E27FC236}">
                <a16:creationId xmlns:a16="http://schemas.microsoft.com/office/drawing/2014/main" id="{F7B2438E-A55E-D884-A823-E93BFF2844C7}"/>
              </a:ext>
            </a:extLst>
          </p:cNvPr>
          <p:cNvSpPr txBox="1"/>
          <p:nvPr/>
        </p:nvSpPr>
        <p:spPr>
          <a:xfrm>
            <a:off x="8705335" y="4866501"/>
            <a:ext cx="361753" cy="276999"/>
          </a:xfrm>
          <a:prstGeom prst="rect">
            <a:avLst/>
          </a:prstGeom>
          <a:noFill/>
        </p:spPr>
        <p:txBody>
          <a:bodyPr wrap="square" rtlCol="0">
            <a:spAutoFit/>
          </a:bodyPr>
          <a:lstStyle/>
          <a:p>
            <a:r>
              <a:rPr lang="en-US" sz="1200" dirty="0"/>
              <a:t>14</a:t>
            </a:r>
          </a:p>
        </p:txBody>
      </p:sp>
      <p:pic>
        <p:nvPicPr>
          <p:cNvPr id="10" name="Picture 9" descr="A person holding headphones&#10;&#10;Description automatically generated">
            <a:extLst>
              <a:ext uri="{FF2B5EF4-FFF2-40B4-BE49-F238E27FC236}">
                <a16:creationId xmlns:a16="http://schemas.microsoft.com/office/drawing/2014/main" id="{EE3B9F6C-480E-E862-BE37-6D50A66994D9}"/>
              </a:ext>
            </a:extLst>
          </p:cNvPr>
          <p:cNvPicPr>
            <a:picLocks noChangeAspect="1"/>
          </p:cNvPicPr>
          <p:nvPr/>
        </p:nvPicPr>
        <p:blipFill>
          <a:blip r:embed="rId3"/>
          <a:stretch>
            <a:fillRect/>
          </a:stretch>
        </p:blipFill>
        <p:spPr>
          <a:xfrm>
            <a:off x="2999190" y="2676365"/>
            <a:ext cx="3145619" cy="2099553"/>
          </a:xfrm>
          <a:prstGeom prst="rect">
            <a:avLst/>
          </a:prstGeom>
        </p:spPr>
      </p:pic>
      <p:sp>
        <p:nvSpPr>
          <p:cNvPr id="11" name="Google Shape;124;p22">
            <a:extLst>
              <a:ext uri="{FF2B5EF4-FFF2-40B4-BE49-F238E27FC236}">
                <a16:creationId xmlns:a16="http://schemas.microsoft.com/office/drawing/2014/main" id="{79A82516-9A98-1A75-C670-A076214B67F3}"/>
              </a:ext>
            </a:extLst>
          </p:cNvPr>
          <p:cNvSpPr txBox="1"/>
          <p:nvPr/>
        </p:nvSpPr>
        <p:spPr>
          <a:xfrm>
            <a:off x="2682553" y="4834667"/>
            <a:ext cx="3808088" cy="122295"/>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000" i="1">
                <a:effectLst/>
                <a:latin typeface="Arial" panose="020B0604020202020204" pitchFamily="34" charset="0"/>
                <a:ea typeface="Arial" panose="020B0604020202020204" pitchFamily="34" charset="0"/>
              </a:rPr>
              <a:t>(Source: “</a:t>
            </a:r>
            <a:r>
              <a:rPr lang="en-US" sz="1000" i="1" err="1">
                <a:effectLst/>
                <a:latin typeface="Arial" panose="020B0604020202020204" pitchFamily="34" charset="0"/>
                <a:ea typeface="Arial" panose="020B0604020202020204" pitchFamily="34" charset="0"/>
              </a:rPr>
              <a:t>howz</a:t>
            </a:r>
            <a:r>
              <a:rPr lang="en-US" sz="1000" i="1">
                <a:effectLst/>
                <a:latin typeface="Arial" panose="020B0604020202020204" pitchFamily="34" charset="0"/>
                <a:ea typeface="Arial" panose="020B0604020202020204" pitchFamily="34" charset="0"/>
              </a:rPr>
              <a:t> the sound?” Licensed under CC0)</a:t>
            </a:r>
            <a:endParaRPr sz="1000"/>
          </a:p>
        </p:txBody>
      </p:sp>
      <p:sp>
        <p:nvSpPr>
          <p:cNvPr id="12" name="Google Shape;59;p14">
            <a:extLst>
              <a:ext uri="{FF2B5EF4-FFF2-40B4-BE49-F238E27FC236}">
                <a16:creationId xmlns:a16="http://schemas.microsoft.com/office/drawing/2014/main" id="{D1B7762F-E5B0-6804-FDA6-61D00D9A061F}"/>
              </a:ext>
            </a:extLst>
          </p:cNvPr>
          <p:cNvSpPr txBox="1">
            <a:spLocks noGrp="1"/>
          </p:cNvSpPr>
          <p:nvPr>
            <p:ph type="title"/>
          </p:nvPr>
        </p:nvSpPr>
        <p:spPr>
          <a:xfrm>
            <a:off x="1033743" y="308833"/>
            <a:ext cx="7884140" cy="598505"/>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Clr>
                <a:schemeClr val="dk1"/>
              </a:buClr>
              <a:buSzPts val="1100"/>
              <a:buFont typeface="Arial"/>
              <a:buNone/>
            </a:pPr>
            <a:r>
              <a:rPr lang="en" sz="2000" b="1"/>
              <a:t>Part 3: How’s That Sound to You?</a:t>
            </a:r>
            <a:endParaRPr sz="2000"/>
          </a:p>
        </p:txBody>
      </p:sp>
    </p:spTree>
    <p:extLst>
      <p:ext uri="{BB962C8B-B14F-4D97-AF65-F5344CB8AC3E}">
        <p14:creationId xmlns:p14="http://schemas.microsoft.com/office/powerpoint/2010/main" val="7118566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2" name="Google Shape;154;p26">
            <a:extLst>
              <a:ext uri="{FF2B5EF4-FFF2-40B4-BE49-F238E27FC236}">
                <a16:creationId xmlns:a16="http://schemas.microsoft.com/office/drawing/2014/main" id="{838AAD89-6DFB-3D91-470C-6FA8969820FA}"/>
              </a:ext>
            </a:extLst>
          </p:cNvPr>
          <p:cNvSpPr txBox="1">
            <a:spLocks/>
          </p:cNvSpPr>
          <p:nvPr/>
        </p:nvSpPr>
        <p:spPr>
          <a:xfrm>
            <a:off x="311700" y="1198858"/>
            <a:ext cx="8520600" cy="1160029"/>
          </a:xfrm>
          <a:prstGeom prst="rect">
            <a:avLst/>
          </a:prstGeom>
        </p:spPr>
        <p:txBody>
          <a:bodyPr spcFirstLastPara="1" wrap="square" lIns="91425" tIns="91425" rIns="91425" bIns="91425"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indent="0">
              <a:lnSpc>
                <a:spcPct val="115000"/>
              </a:lnSpc>
              <a:spcBef>
                <a:spcPts val="0"/>
              </a:spcBef>
              <a:spcAft>
                <a:spcPts val="0"/>
              </a:spcAft>
              <a:buNone/>
            </a:pPr>
            <a:r>
              <a:rPr lang="en-US" sz="1800">
                <a:effectLst/>
                <a:latin typeface="Arial" panose="020B0604020202020204" pitchFamily="34" charset="0"/>
                <a:ea typeface="Arial" panose="020B0604020202020204" pitchFamily="34" charset="0"/>
              </a:rPr>
              <a:t>Listen to the </a:t>
            </a:r>
            <a:r>
              <a:rPr lang="en-US" sz="1800">
                <a:latin typeface="Arial" panose="020B0604020202020204" pitchFamily="34" charset="0"/>
                <a:ea typeface="Arial" panose="020B0604020202020204" pitchFamily="34" charset="0"/>
              </a:rPr>
              <a:t>broadcast </a:t>
            </a:r>
            <a:r>
              <a:rPr lang="en-US" sz="1800" u="sng">
                <a:solidFill>
                  <a:srgbClr val="1155CC"/>
                </a:solidFill>
                <a:effectLst/>
                <a:latin typeface="Arial" panose="020B0604020202020204" pitchFamily="34" charset="0"/>
                <a:ea typeface="Arial" panose="020B0604020202020204" pitchFamily="34" charset="0"/>
                <a:hlinkClick r:id="rId3"/>
              </a:rPr>
              <a:t>Why Vinyl Sounds Better Than CD, Or Not</a:t>
            </a:r>
            <a:r>
              <a:rPr lang="en-US" sz="1800">
                <a:effectLst/>
                <a:latin typeface="Arial" panose="020B0604020202020204" pitchFamily="34" charset="0"/>
                <a:ea typeface="Arial" panose="020B0604020202020204" pitchFamily="34" charset="0"/>
              </a:rPr>
              <a:t> to hear audio professionals discussing this debate. The transcript of the conversation is below the audio player found at the top of the page. </a:t>
            </a:r>
            <a:r>
              <a:rPr lang="en-US" sz="1800" b="1">
                <a:effectLst/>
                <a:latin typeface="Arial" panose="020B0604020202020204" pitchFamily="34" charset="0"/>
                <a:ea typeface="Arial" panose="020B0604020202020204" pitchFamily="34" charset="0"/>
              </a:rPr>
              <a:t>Listen up to the 14:30 minute mark only.</a:t>
            </a:r>
            <a:r>
              <a:rPr lang="en-US" sz="1800">
                <a:effectLst/>
                <a:latin typeface="Arial" panose="020B0604020202020204" pitchFamily="34" charset="0"/>
                <a:ea typeface="Arial" panose="020B0604020202020204" pitchFamily="34" charset="0"/>
              </a:rPr>
              <a:t> </a:t>
            </a:r>
          </a:p>
          <a:p>
            <a:pPr marL="0" marR="0" indent="0">
              <a:lnSpc>
                <a:spcPct val="115000"/>
              </a:lnSpc>
              <a:spcBef>
                <a:spcPts val="0"/>
              </a:spcBef>
              <a:spcAft>
                <a:spcPts val="0"/>
              </a:spcAft>
              <a:buNone/>
            </a:pPr>
            <a:endParaRPr lang="en-US" sz="1800">
              <a:latin typeface="Arial" panose="020B0604020202020204" pitchFamily="34" charset="0"/>
              <a:ea typeface="Arial" panose="020B0604020202020204" pitchFamily="34" charset="0"/>
            </a:endParaRPr>
          </a:p>
        </p:txBody>
      </p:sp>
      <p:sp>
        <p:nvSpPr>
          <p:cNvPr id="3" name="TextBox 2">
            <a:extLst>
              <a:ext uri="{FF2B5EF4-FFF2-40B4-BE49-F238E27FC236}">
                <a16:creationId xmlns:a16="http://schemas.microsoft.com/office/drawing/2014/main" id="{419F30C1-D784-DA9C-5FB4-564E4502DC57}"/>
              </a:ext>
            </a:extLst>
          </p:cNvPr>
          <p:cNvSpPr txBox="1"/>
          <p:nvPr/>
        </p:nvSpPr>
        <p:spPr>
          <a:xfrm>
            <a:off x="8705335" y="4866501"/>
            <a:ext cx="361753" cy="276999"/>
          </a:xfrm>
          <a:prstGeom prst="rect">
            <a:avLst/>
          </a:prstGeom>
          <a:noFill/>
        </p:spPr>
        <p:txBody>
          <a:bodyPr wrap="square" rtlCol="0">
            <a:spAutoFit/>
          </a:bodyPr>
          <a:lstStyle/>
          <a:p>
            <a:r>
              <a:rPr lang="en-US" sz="1200" dirty="0"/>
              <a:t>15</a:t>
            </a:r>
          </a:p>
        </p:txBody>
      </p:sp>
      <p:sp>
        <p:nvSpPr>
          <p:cNvPr id="7" name="Google Shape;59;p14">
            <a:extLst>
              <a:ext uri="{FF2B5EF4-FFF2-40B4-BE49-F238E27FC236}">
                <a16:creationId xmlns:a16="http://schemas.microsoft.com/office/drawing/2014/main" id="{9E66FBF9-2A39-9E26-9F36-117110FE204B}"/>
              </a:ext>
            </a:extLst>
          </p:cNvPr>
          <p:cNvSpPr txBox="1">
            <a:spLocks noGrp="1"/>
          </p:cNvSpPr>
          <p:nvPr>
            <p:ph type="title"/>
          </p:nvPr>
        </p:nvSpPr>
        <p:spPr>
          <a:xfrm>
            <a:off x="1033743" y="308833"/>
            <a:ext cx="7884140" cy="598505"/>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Clr>
                <a:schemeClr val="dk1"/>
              </a:buClr>
              <a:buSzPts val="1100"/>
              <a:buFont typeface="Arial"/>
              <a:buNone/>
            </a:pPr>
            <a:r>
              <a:rPr lang="en" sz="2000" b="1"/>
              <a:t>The Debate over Vinyl and CD Sound Quality</a:t>
            </a:r>
            <a:endParaRPr sz="2000"/>
          </a:p>
        </p:txBody>
      </p:sp>
      <p:sp>
        <p:nvSpPr>
          <p:cNvPr id="6" name="Rectangle 5">
            <a:extLst>
              <a:ext uri="{FF2B5EF4-FFF2-40B4-BE49-F238E27FC236}">
                <a16:creationId xmlns:a16="http://schemas.microsoft.com/office/drawing/2014/main" id="{FF0BD24D-D653-4C8F-A270-EAEC3F2DB915}"/>
              </a:ext>
            </a:extLst>
          </p:cNvPr>
          <p:cNvSpPr/>
          <p:nvPr/>
        </p:nvSpPr>
        <p:spPr>
          <a:xfrm>
            <a:off x="1381538" y="2695492"/>
            <a:ext cx="6500191" cy="382855"/>
          </a:xfrm>
          <a:prstGeom prst="rect">
            <a:avLst/>
          </a:prstGeom>
          <a:solidFill>
            <a:srgbClr val="F4F29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effectLst/>
                <a:latin typeface="Arial" panose="020B0604020202020204" pitchFamily="34" charset="0"/>
                <a:ea typeface="Arial" panose="020B0604020202020204" pitchFamily="34" charset="0"/>
              </a:rPr>
              <a:t>Make notes of information you think is important</a:t>
            </a:r>
          </a:p>
        </p:txBody>
      </p:sp>
      <p:sp>
        <p:nvSpPr>
          <p:cNvPr id="9" name="TextBox 8">
            <a:extLst>
              <a:ext uri="{FF2B5EF4-FFF2-40B4-BE49-F238E27FC236}">
                <a16:creationId xmlns:a16="http://schemas.microsoft.com/office/drawing/2014/main" id="{97AB683D-2AFF-78BB-A572-5A334149820C}"/>
              </a:ext>
            </a:extLst>
          </p:cNvPr>
          <p:cNvSpPr txBox="1"/>
          <p:nvPr/>
        </p:nvSpPr>
        <p:spPr>
          <a:xfrm>
            <a:off x="367362" y="3414952"/>
            <a:ext cx="8337973" cy="923330"/>
          </a:xfrm>
          <a:prstGeom prst="rect">
            <a:avLst/>
          </a:prstGeom>
          <a:noFill/>
        </p:spPr>
        <p:txBody>
          <a:bodyPr wrap="square" rtlCol="0">
            <a:spAutoFit/>
          </a:bodyPr>
          <a:lstStyle/>
          <a:p>
            <a:r>
              <a:rPr lang="en-US" sz="1800">
                <a:effectLst/>
                <a:latin typeface="Arial" panose="020B0604020202020204" pitchFamily="34" charset="0"/>
                <a:ea typeface="Arial" panose="020B0604020202020204" pitchFamily="34" charset="0"/>
              </a:rPr>
              <a:t>After you’ve heard the broadcast, add your answers to the questions on the next slide below the notes you’ve made in your “How Sound Is Converted” journal entry. Feel free to return to the broadcast to review information if you need to.</a:t>
            </a:r>
          </a:p>
        </p:txBody>
      </p:sp>
    </p:spTree>
    <p:extLst>
      <p:ext uri="{BB962C8B-B14F-4D97-AF65-F5344CB8AC3E}">
        <p14:creationId xmlns:p14="http://schemas.microsoft.com/office/powerpoint/2010/main" val="189382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6" name="TextBox 5">
            <a:extLst>
              <a:ext uri="{FF2B5EF4-FFF2-40B4-BE49-F238E27FC236}">
                <a16:creationId xmlns:a16="http://schemas.microsoft.com/office/drawing/2014/main" id="{13F851D7-9997-9CC0-084D-2B7B84111066}"/>
              </a:ext>
            </a:extLst>
          </p:cNvPr>
          <p:cNvSpPr txBox="1"/>
          <p:nvPr/>
        </p:nvSpPr>
        <p:spPr>
          <a:xfrm>
            <a:off x="8705335" y="4866501"/>
            <a:ext cx="361753" cy="276999"/>
          </a:xfrm>
          <a:prstGeom prst="rect">
            <a:avLst/>
          </a:prstGeom>
          <a:noFill/>
        </p:spPr>
        <p:txBody>
          <a:bodyPr wrap="square" rtlCol="0">
            <a:spAutoFit/>
          </a:bodyPr>
          <a:lstStyle/>
          <a:p>
            <a:r>
              <a:rPr lang="en-US" sz="1200" dirty="0"/>
              <a:t>16</a:t>
            </a:r>
          </a:p>
        </p:txBody>
      </p:sp>
      <p:sp>
        <p:nvSpPr>
          <p:cNvPr id="10" name="Google Shape;154;p26">
            <a:extLst>
              <a:ext uri="{FF2B5EF4-FFF2-40B4-BE49-F238E27FC236}">
                <a16:creationId xmlns:a16="http://schemas.microsoft.com/office/drawing/2014/main" id="{0195CD17-BEFE-CBE3-FE01-A5E6890031B8}"/>
              </a:ext>
            </a:extLst>
          </p:cNvPr>
          <p:cNvSpPr txBox="1">
            <a:spLocks/>
          </p:cNvSpPr>
          <p:nvPr/>
        </p:nvSpPr>
        <p:spPr>
          <a:xfrm>
            <a:off x="262475" y="959882"/>
            <a:ext cx="8520600" cy="4049440"/>
          </a:xfrm>
          <a:prstGeom prst="rect">
            <a:avLst/>
          </a:prstGeom>
        </p:spPr>
        <p:txBody>
          <a:bodyPr spcFirstLastPara="1" wrap="square" lIns="91425" tIns="91425" rIns="91425" bIns="91425"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marR="0" lvl="0" indent="-342900">
              <a:lnSpc>
                <a:spcPct val="115000"/>
              </a:lnSpc>
              <a:spcBef>
                <a:spcPts val="0"/>
              </a:spcBef>
              <a:spcAft>
                <a:spcPts val="0"/>
              </a:spcAft>
              <a:buFont typeface="Arial" panose="020B0604020202020204" pitchFamily="34" charset="0"/>
              <a:buChar char="●"/>
            </a:pPr>
            <a:r>
              <a:rPr lang="en-US" sz="1550" u="none" strike="noStrike">
                <a:effectLst/>
                <a:latin typeface="Arial" panose="020B0604020202020204" pitchFamily="34" charset="0"/>
                <a:ea typeface="Arial" panose="020B0604020202020204" pitchFamily="34" charset="0"/>
              </a:rPr>
              <a:t>Have you ever heard the same song on a vinyl record and then in digital format? Did you hear any difference? What was that difference and describe the experience.</a:t>
            </a:r>
          </a:p>
          <a:p>
            <a:pPr marL="342900" marR="0" lvl="0" indent="-342900">
              <a:lnSpc>
                <a:spcPct val="115000"/>
              </a:lnSpc>
              <a:spcBef>
                <a:spcPts val="0"/>
              </a:spcBef>
              <a:spcAft>
                <a:spcPts val="0"/>
              </a:spcAft>
              <a:buFont typeface="Arial" panose="020B0604020202020204" pitchFamily="34" charset="0"/>
              <a:buChar char="●"/>
            </a:pPr>
            <a:r>
              <a:rPr lang="en-US" sz="1550" u="none" strike="noStrike">
                <a:effectLst/>
                <a:latin typeface="Arial" panose="020B0604020202020204" pitchFamily="34" charset="0"/>
                <a:ea typeface="Arial" panose="020B0604020202020204" pitchFamily="34" charset="0"/>
              </a:rPr>
              <a:t>Ask a trusted adult if they’ve had any experience with this comparison. Write about that.</a:t>
            </a:r>
          </a:p>
          <a:p>
            <a:pPr marL="342900" marR="0" lvl="0" indent="-342900">
              <a:lnSpc>
                <a:spcPct val="115000"/>
              </a:lnSpc>
              <a:spcBef>
                <a:spcPts val="0"/>
              </a:spcBef>
              <a:spcAft>
                <a:spcPts val="0"/>
              </a:spcAft>
              <a:buFont typeface="Arial" panose="020B0604020202020204" pitchFamily="34" charset="0"/>
              <a:buChar char="●"/>
            </a:pPr>
            <a:r>
              <a:rPr lang="en-US" sz="1550" u="none" strike="noStrike">
                <a:effectLst/>
                <a:latin typeface="Arial" panose="020B0604020202020204" pitchFamily="34" charset="0"/>
                <a:ea typeface="Arial" panose="020B0604020202020204" pitchFamily="34" charset="0"/>
              </a:rPr>
              <a:t>Tell something that was said in the broadcast which caught your attention or was a new idea to you. Tell about the person who said it, what they said, and why that statement resonated with you.</a:t>
            </a:r>
          </a:p>
          <a:p>
            <a:pPr marL="342900" marR="0" lvl="0" indent="-342900">
              <a:lnSpc>
                <a:spcPct val="115000"/>
              </a:lnSpc>
              <a:spcBef>
                <a:spcPts val="0"/>
              </a:spcBef>
              <a:spcAft>
                <a:spcPts val="0"/>
              </a:spcAft>
              <a:buFont typeface="Arial" panose="020B0604020202020204" pitchFamily="34" charset="0"/>
              <a:buChar char="●"/>
            </a:pPr>
            <a:r>
              <a:rPr lang="en-US" sz="1550" u="none" strike="noStrike">
                <a:effectLst/>
                <a:latin typeface="Arial" panose="020B0604020202020204" pitchFamily="34" charset="0"/>
                <a:ea typeface="Arial" panose="020B0604020202020204" pitchFamily="34" charset="0"/>
              </a:rPr>
              <a:t>How do you view yourself? Do you “consume” music while engaged in a variety of activities? In what circumstances do you do this? Or is listening to music a “ritual” for you? Meaning you find a time and space to listen as well as look over associated artwork or lyrics while you’re listening. Are you a “ritual” listener or a “consumer”? Are you both at different times?</a:t>
            </a:r>
          </a:p>
          <a:p>
            <a:pPr marL="342900" marR="0" lvl="0" indent="-342900">
              <a:lnSpc>
                <a:spcPct val="115000"/>
              </a:lnSpc>
              <a:spcBef>
                <a:spcPts val="0"/>
              </a:spcBef>
              <a:spcAft>
                <a:spcPts val="0"/>
              </a:spcAft>
              <a:buFont typeface="Arial" panose="020B0604020202020204" pitchFamily="34" charset="0"/>
              <a:buChar char="●"/>
            </a:pPr>
            <a:r>
              <a:rPr lang="en-US" sz="1550" u="none" strike="noStrike">
                <a:effectLst/>
                <a:latin typeface="Arial" panose="020B0604020202020204" pitchFamily="34" charset="0"/>
                <a:ea typeface="Arial" panose="020B0604020202020204" pitchFamily="34" charset="0"/>
              </a:rPr>
              <a:t>With what you’ve heard, how do you think audio professionals made the decision of what sampling rate and sampling precision was “good enough” to maintain audio quality (a.k.a. fidelity)?</a:t>
            </a:r>
          </a:p>
        </p:txBody>
      </p:sp>
      <p:sp>
        <p:nvSpPr>
          <p:cNvPr id="4" name="Google Shape;59;p14">
            <a:extLst>
              <a:ext uri="{FF2B5EF4-FFF2-40B4-BE49-F238E27FC236}">
                <a16:creationId xmlns:a16="http://schemas.microsoft.com/office/drawing/2014/main" id="{46997333-EF98-C938-D7AE-41B8D0B1E0C8}"/>
              </a:ext>
            </a:extLst>
          </p:cNvPr>
          <p:cNvSpPr txBox="1">
            <a:spLocks noGrp="1"/>
          </p:cNvSpPr>
          <p:nvPr>
            <p:ph type="title"/>
          </p:nvPr>
        </p:nvSpPr>
        <p:spPr>
          <a:xfrm>
            <a:off x="1033743" y="308833"/>
            <a:ext cx="7884140" cy="598505"/>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Clr>
                <a:schemeClr val="dk1"/>
              </a:buClr>
              <a:buSzPts val="1100"/>
              <a:buFont typeface="Arial"/>
              <a:buNone/>
            </a:pPr>
            <a:r>
              <a:rPr lang="en" sz="2000" b="1"/>
              <a:t>The Debate over Vinyl and CD Sound Quality (2)</a:t>
            </a:r>
            <a:endParaRPr sz="2000"/>
          </a:p>
        </p:txBody>
      </p:sp>
      <p:sp>
        <p:nvSpPr>
          <p:cNvPr id="2" name="Rectangle 1">
            <a:extLst>
              <a:ext uri="{FF2B5EF4-FFF2-40B4-BE49-F238E27FC236}">
                <a16:creationId xmlns:a16="http://schemas.microsoft.com/office/drawing/2014/main" id="{9AADE832-131A-7942-F6E7-A1A8CEBB23B1}"/>
              </a:ext>
            </a:extLst>
          </p:cNvPr>
          <p:cNvSpPr/>
          <p:nvPr/>
        </p:nvSpPr>
        <p:spPr>
          <a:xfrm>
            <a:off x="1580792" y="4675073"/>
            <a:ext cx="6300937" cy="382855"/>
          </a:xfrm>
          <a:prstGeom prst="rect">
            <a:avLst/>
          </a:prstGeom>
          <a:solidFill>
            <a:srgbClr val="F4F29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effectLst/>
                <a:latin typeface="Arial" panose="020B0604020202020204" pitchFamily="34" charset="0"/>
                <a:ea typeface="Arial" panose="020B0604020202020204" pitchFamily="34" charset="0"/>
              </a:rPr>
              <a:t>Share your responses with the class or in a small group</a:t>
            </a:r>
          </a:p>
        </p:txBody>
      </p:sp>
    </p:spTree>
    <p:extLst>
      <p:ext uri="{BB962C8B-B14F-4D97-AF65-F5344CB8AC3E}">
        <p14:creationId xmlns:p14="http://schemas.microsoft.com/office/powerpoint/2010/main" val="13061595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Google Shape;74;p16"/>
          <p:cNvSpPr txBox="1">
            <a:spLocks noGrp="1"/>
          </p:cNvSpPr>
          <p:nvPr>
            <p:ph type="title"/>
          </p:nvPr>
        </p:nvSpPr>
        <p:spPr>
          <a:xfrm>
            <a:off x="1099223" y="308885"/>
            <a:ext cx="7884140" cy="598505"/>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000"/>
              <a:t>A Little Smaller Would be Better…</a:t>
            </a:r>
            <a:endParaRPr sz="2000"/>
          </a:p>
        </p:txBody>
      </p:sp>
      <p:sp>
        <p:nvSpPr>
          <p:cNvPr id="2" name="Google Shape;169;p28">
            <a:extLst>
              <a:ext uri="{FF2B5EF4-FFF2-40B4-BE49-F238E27FC236}">
                <a16:creationId xmlns:a16="http://schemas.microsoft.com/office/drawing/2014/main" id="{5977C190-ABEF-B8D3-8318-6118C78FE10F}"/>
              </a:ext>
            </a:extLst>
          </p:cNvPr>
          <p:cNvSpPr txBox="1">
            <a:spLocks/>
          </p:cNvSpPr>
          <p:nvPr/>
        </p:nvSpPr>
        <p:spPr>
          <a:xfrm>
            <a:off x="629930" y="1125803"/>
            <a:ext cx="7884140" cy="3424361"/>
          </a:xfrm>
          <a:prstGeom prst="rect">
            <a:avLst/>
          </a:prstGeom>
        </p:spPr>
        <p:txBody>
          <a:bodyPr spcFirstLastPara="1" wrap="square" lIns="91425" tIns="91425" rIns="91425" bIns="91425"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15000"/>
              </a:lnSpc>
              <a:spcBef>
                <a:spcPts val="0"/>
              </a:spcBef>
              <a:buNone/>
            </a:pPr>
            <a:r>
              <a:rPr lang="en-US" sz="1800">
                <a:effectLst/>
                <a:latin typeface="Arial" panose="020B0604020202020204" pitchFamily="34" charset="0"/>
                <a:ea typeface="Arial" panose="020B0604020202020204" pitchFamily="34" charset="0"/>
              </a:rPr>
              <a:t>Could you hold the above record (or CD’s for that matter) in your jacket pocket? With what you’ve learned about raw audio files (.wav and .</a:t>
            </a:r>
            <a:r>
              <a:rPr lang="en-US" sz="1800" err="1">
                <a:effectLst/>
                <a:latin typeface="Arial" panose="020B0604020202020204" pitchFamily="34" charset="0"/>
                <a:ea typeface="Arial" panose="020B0604020202020204" pitchFamily="34" charset="0"/>
              </a:rPr>
              <a:t>aiff</a:t>
            </a:r>
            <a:r>
              <a:rPr lang="en-US" sz="1800">
                <a:effectLst/>
                <a:latin typeface="Arial" panose="020B0604020202020204" pitchFamily="34" charset="0"/>
                <a:ea typeface="Arial" panose="020B0604020202020204" pitchFamily="34" charset="0"/>
              </a:rPr>
              <a:t>) and their size you can likely guess that audio files needed to evolve. As the internet started to grow in the mid to late 90’s, music creators found a problem with the fast-changing system. Their files were too big to transport easily and move across the internet! A way to </a:t>
            </a:r>
            <a:r>
              <a:rPr lang="en-US" sz="1800" b="1">
                <a:effectLst/>
                <a:latin typeface="Arial" panose="020B0604020202020204" pitchFamily="34" charset="0"/>
                <a:ea typeface="Arial" panose="020B0604020202020204" pitchFamily="34" charset="0"/>
              </a:rPr>
              <a:t>compress</a:t>
            </a:r>
            <a:r>
              <a:rPr lang="en-US" sz="1800">
                <a:effectLst/>
                <a:latin typeface="Arial" panose="020B0604020202020204" pitchFamily="34" charset="0"/>
                <a:ea typeface="Arial" panose="020B0604020202020204" pitchFamily="34" charset="0"/>
              </a:rPr>
              <a:t> or reduce the size of the file and still maintain CD quality was needed and the .mp3 file format was born. </a:t>
            </a:r>
            <a:endParaRPr lang="en-US" sz="1600" u="none" strike="noStrike">
              <a:effectLst/>
              <a:latin typeface="Arial" panose="020B0604020202020204" pitchFamily="34" charset="0"/>
              <a:ea typeface="Arial" panose="020B0604020202020204" pitchFamily="34" charset="0"/>
            </a:endParaRPr>
          </a:p>
          <a:p>
            <a:pPr marL="0" marR="0" indent="0">
              <a:lnSpc>
                <a:spcPct val="115000"/>
              </a:lnSpc>
              <a:spcBef>
                <a:spcPts val="0"/>
              </a:spcBef>
              <a:spcAft>
                <a:spcPts val="0"/>
              </a:spcAft>
              <a:buNone/>
            </a:pPr>
            <a:endParaRPr lang="en-US" sz="1800">
              <a:effectLst/>
              <a:latin typeface="Arial" panose="020B0604020202020204" pitchFamily="34" charset="0"/>
              <a:ea typeface="Arial" panose="020B0604020202020204" pitchFamily="34" charset="0"/>
            </a:endParaRPr>
          </a:p>
          <a:p>
            <a:pPr marL="0" indent="0">
              <a:spcBef>
                <a:spcPts val="1200"/>
              </a:spcBef>
              <a:spcAft>
                <a:spcPts val="1200"/>
              </a:spcAft>
              <a:buFont typeface="Arial" panose="020B0604020202020204" pitchFamily="34" charset="0"/>
              <a:buNone/>
            </a:pPr>
            <a:endParaRPr lang="en-US"/>
          </a:p>
        </p:txBody>
      </p:sp>
      <p:sp>
        <p:nvSpPr>
          <p:cNvPr id="3" name="TextBox 2">
            <a:extLst>
              <a:ext uri="{FF2B5EF4-FFF2-40B4-BE49-F238E27FC236}">
                <a16:creationId xmlns:a16="http://schemas.microsoft.com/office/drawing/2014/main" id="{FA92A868-94B0-D019-ED94-9C15130A4121}"/>
              </a:ext>
            </a:extLst>
          </p:cNvPr>
          <p:cNvSpPr txBox="1"/>
          <p:nvPr/>
        </p:nvSpPr>
        <p:spPr>
          <a:xfrm>
            <a:off x="8705335" y="4866501"/>
            <a:ext cx="361753" cy="276999"/>
          </a:xfrm>
          <a:prstGeom prst="rect">
            <a:avLst/>
          </a:prstGeom>
          <a:noFill/>
        </p:spPr>
        <p:txBody>
          <a:bodyPr wrap="square" rtlCol="0">
            <a:spAutoFit/>
          </a:bodyPr>
          <a:lstStyle/>
          <a:p>
            <a:r>
              <a:rPr lang="en-US" sz="1200" dirty="0"/>
              <a:t>17</a:t>
            </a:r>
          </a:p>
        </p:txBody>
      </p:sp>
      <p:sp>
        <p:nvSpPr>
          <p:cNvPr id="4" name="Rectangle 3">
            <a:extLst>
              <a:ext uri="{FF2B5EF4-FFF2-40B4-BE49-F238E27FC236}">
                <a16:creationId xmlns:a16="http://schemas.microsoft.com/office/drawing/2014/main" id="{402728A4-A0A0-75F6-4E88-59814B61BF40}"/>
              </a:ext>
            </a:extLst>
          </p:cNvPr>
          <p:cNvSpPr/>
          <p:nvPr/>
        </p:nvSpPr>
        <p:spPr>
          <a:xfrm>
            <a:off x="735496" y="3837729"/>
            <a:ext cx="7533861" cy="930848"/>
          </a:xfrm>
          <a:prstGeom prst="rect">
            <a:avLst/>
          </a:prstGeom>
          <a:solidFill>
            <a:srgbClr val="F4F29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indent="0">
              <a:lnSpc>
                <a:spcPct val="115000"/>
              </a:lnSpc>
              <a:spcBef>
                <a:spcPts val="0"/>
              </a:spcBef>
              <a:buNone/>
            </a:pPr>
            <a:r>
              <a:rPr lang="en-US">
                <a:solidFill>
                  <a:schemeClr val="tx1"/>
                </a:solidFill>
                <a:effectLst/>
                <a:latin typeface="Arial" panose="020B0604020202020204" pitchFamily="34" charset="0"/>
                <a:ea typeface="Arial" panose="020B0604020202020204" pitchFamily="34" charset="0"/>
              </a:rPr>
              <a:t>Read</a:t>
            </a:r>
            <a:r>
              <a:rPr lang="en-US">
                <a:effectLst/>
                <a:latin typeface="Arial" panose="020B0604020202020204" pitchFamily="34" charset="0"/>
                <a:ea typeface="Arial" panose="020B0604020202020204" pitchFamily="34" charset="0"/>
              </a:rPr>
              <a:t> </a:t>
            </a:r>
            <a:r>
              <a:rPr lang="en-US">
                <a:solidFill>
                  <a:schemeClr val="tx1"/>
                </a:solidFill>
                <a:effectLst/>
                <a:latin typeface="Arial" panose="020B0604020202020204" pitchFamily="34" charset="0"/>
                <a:ea typeface="Arial" panose="020B0604020202020204" pitchFamily="34" charset="0"/>
                <a:hlinkClick r:id="rId3"/>
              </a:rPr>
              <a:t>How the Phonograph Revolutionized Sound Recording</a:t>
            </a:r>
            <a:r>
              <a:rPr lang="en-US">
                <a:solidFill>
                  <a:schemeClr val="tx1"/>
                </a:solidFill>
                <a:effectLst/>
                <a:latin typeface="Arial" panose="020B0604020202020204" pitchFamily="34" charset="0"/>
                <a:ea typeface="Arial" panose="020B0604020202020204" pitchFamily="34" charset="0"/>
              </a:rPr>
              <a:t> to get some history of the .mp3 file format. Make notes of information you think is important. </a:t>
            </a:r>
          </a:p>
        </p:txBody>
      </p:sp>
    </p:spTree>
    <p:extLst>
      <p:ext uri="{BB962C8B-B14F-4D97-AF65-F5344CB8AC3E}">
        <p14:creationId xmlns:p14="http://schemas.microsoft.com/office/powerpoint/2010/main" val="2121830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73">
          <a:extLst>
            <a:ext uri="{FF2B5EF4-FFF2-40B4-BE49-F238E27FC236}">
              <a16:creationId xmlns:a16="http://schemas.microsoft.com/office/drawing/2014/main" id="{5B073E42-1106-93CD-0B7C-CA0EC57890A0}"/>
            </a:ext>
          </a:extLst>
        </p:cNvPr>
        <p:cNvGrpSpPr/>
        <p:nvPr/>
      </p:nvGrpSpPr>
      <p:grpSpPr>
        <a:xfrm>
          <a:off x="0" y="0"/>
          <a:ext cx="0" cy="0"/>
          <a:chOff x="0" y="0"/>
          <a:chExt cx="0" cy="0"/>
        </a:xfrm>
      </p:grpSpPr>
      <p:sp>
        <p:nvSpPr>
          <p:cNvPr id="2" name="Google Shape;169;p28">
            <a:extLst>
              <a:ext uri="{FF2B5EF4-FFF2-40B4-BE49-F238E27FC236}">
                <a16:creationId xmlns:a16="http://schemas.microsoft.com/office/drawing/2014/main" id="{54277CA1-2E38-945F-C6C6-9F6CE8C20A33}"/>
              </a:ext>
            </a:extLst>
          </p:cNvPr>
          <p:cNvSpPr txBox="1">
            <a:spLocks/>
          </p:cNvSpPr>
          <p:nvPr/>
        </p:nvSpPr>
        <p:spPr>
          <a:xfrm>
            <a:off x="311700" y="1136839"/>
            <a:ext cx="8520600" cy="3416400"/>
          </a:xfrm>
          <a:prstGeom prst="rect">
            <a:avLst/>
          </a:prstGeom>
        </p:spPr>
        <p:txBody>
          <a:bodyPr spcFirstLastPara="1" wrap="square" lIns="91425" tIns="91425" rIns="91425" bIns="91425"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indent="0">
              <a:lnSpc>
                <a:spcPct val="115000"/>
              </a:lnSpc>
              <a:spcBef>
                <a:spcPts val="0"/>
              </a:spcBef>
              <a:spcAft>
                <a:spcPts val="0"/>
              </a:spcAft>
              <a:buNone/>
            </a:pPr>
            <a:r>
              <a:rPr lang="en-US" sz="1800">
                <a:latin typeface="Arial" panose="020B0604020202020204" pitchFamily="34" charset="0"/>
                <a:ea typeface="Arial" panose="020B0604020202020204" pitchFamily="34" charset="0"/>
              </a:rPr>
              <a:t>L</a:t>
            </a:r>
            <a:r>
              <a:rPr lang="en-US" sz="1800">
                <a:effectLst/>
                <a:latin typeface="Arial" panose="020B0604020202020204" pitchFamily="34" charset="0"/>
                <a:ea typeface="Arial" panose="020B0604020202020204" pitchFamily="34" charset="0"/>
              </a:rPr>
              <a:t>isten to the remainder of the earlier </a:t>
            </a:r>
            <a:r>
              <a:rPr lang="en-US" sz="1800" u="sng">
                <a:solidFill>
                  <a:srgbClr val="1155CC"/>
                </a:solidFill>
                <a:effectLst/>
                <a:latin typeface="Arial" panose="020B0604020202020204" pitchFamily="34" charset="0"/>
                <a:ea typeface="Arial" panose="020B0604020202020204" pitchFamily="34" charset="0"/>
                <a:hlinkClick r:id="rId3"/>
              </a:rPr>
              <a:t>broadcast</a:t>
            </a:r>
            <a:r>
              <a:rPr lang="en-US" sz="1800">
                <a:effectLst/>
                <a:latin typeface="Arial" panose="020B0604020202020204" pitchFamily="34" charset="0"/>
                <a:ea typeface="Arial" panose="020B0604020202020204" pitchFamily="34" charset="0"/>
              </a:rPr>
              <a:t> to hear audio professionals discussing this debate. The transcript of the conversation is below the audio player found at the top of the page. </a:t>
            </a:r>
            <a:r>
              <a:rPr lang="en-US" sz="1800" b="1">
                <a:effectLst/>
                <a:latin typeface="Arial" panose="020B0604020202020204" pitchFamily="34" charset="0"/>
                <a:ea typeface="Arial" panose="020B0604020202020204" pitchFamily="34" charset="0"/>
              </a:rPr>
              <a:t>Listen after the 14:30 minute mark to the end.</a:t>
            </a:r>
            <a:r>
              <a:rPr lang="en-US" sz="1800">
                <a:effectLst/>
                <a:latin typeface="Arial" panose="020B0604020202020204" pitchFamily="34" charset="0"/>
                <a:ea typeface="Arial" panose="020B0604020202020204" pitchFamily="34" charset="0"/>
              </a:rPr>
              <a:t> Make notes of information you think is important.</a:t>
            </a:r>
          </a:p>
          <a:p>
            <a:pPr marL="0" indent="0">
              <a:spcBef>
                <a:spcPts val="1200"/>
              </a:spcBef>
              <a:spcAft>
                <a:spcPts val="1200"/>
              </a:spcAft>
              <a:buFont typeface="Arial" panose="020B0604020202020204" pitchFamily="34" charset="0"/>
              <a:buNone/>
            </a:pPr>
            <a:endParaRPr lang="en-US"/>
          </a:p>
        </p:txBody>
      </p:sp>
      <p:sp>
        <p:nvSpPr>
          <p:cNvPr id="3" name="TextBox 2">
            <a:extLst>
              <a:ext uri="{FF2B5EF4-FFF2-40B4-BE49-F238E27FC236}">
                <a16:creationId xmlns:a16="http://schemas.microsoft.com/office/drawing/2014/main" id="{DE06FAA8-67B8-4D4D-B7DD-D4716054358D}"/>
              </a:ext>
            </a:extLst>
          </p:cNvPr>
          <p:cNvSpPr txBox="1"/>
          <p:nvPr/>
        </p:nvSpPr>
        <p:spPr>
          <a:xfrm>
            <a:off x="8705335" y="4866501"/>
            <a:ext cx="361753" cy="276999"/>
          </a:xfrm>
          <a:prstGeom prst="rect">
            <a:avLst/>
          </a:prstGeom>
          <a:noFill/>
        </p:spPr>
        <p:txBody>
          <a:bodyPr wrap="square" rtlCol="0">
            <a:spAutoFit/>
          </a:bodyPr>
          <a:lstStyle/>
          <a:p>
            <a:r>
              <a:rPr lang="en-US" sz="1200" dirty="0"/>
              <a:t>18</a:t>
            </a:r>
          </a:p>
        </p:txBody>
      </p:sp>
      <p:pic>
        <p:nvPicPr>
          <p:cNvPr id="7" name="Picture 6" descr="A person looking at a record&#10;&#10;Description automatically generated">
            <a:extLst>
              <a:ext uri="{FF2B5EF4-FFF2-40B4-BE49-F238E27FC236}">
                <a16:creationId xmlns:a16="http://schemas.microsoft.com/office/drawing/2014/main" id="{76023634-1559-EA74-8F77-25A18D481919}"/>
              </a:ext>
            </a:extLst>
          </p:cNvPr>
          <p:cNvPicPr>
            <a:picLocks noChangeAspect="1"/>
          </p:cNvPicPr>
          <p:nvPr/>
        </p:nvPicPr>
        <p:blipFill>
          <a:blip r:embed="rId4"/>
          <a:stretch>
            <a:fillRect/>
          </a:stretch>
        </p:blipFill>
        <p:spPr>
          <a:xfrm>
            <a:off x="3006380" y="2696190"/>
            <a:ext cx="3131240" cy="2085153"/>
          </a:xfrm>
          <a:prstGeom prst="rect">
            <a:avLst/>
          </a:prstGeom>
        </p:spPr>
      </p:pic>
      <p:sp>
        <p:nvSpPr>
          <p:cNvPr id="8" name="Google Shape;124;p22">
            <a:extLst>
              <a:ext uri="{FF2B5EF4-FFF2-40B4-BE49-F238E27FC236}">
                <a16:creationId xmlns:a16="http://schemas.microsoft.com/office/drawing/2014/main" id="{6AD5BDDE-40F4-0BE1-8008-626E8791CFA1}"/>
              </a:ext>
            </a:extLst>
          </p:cNvPr>
          <p:cNvSpPr txBox="1"/>
          <p:nvPr/>
        </p:nvSpPr>
        <p:spPr>
          <a:xfrm>
            <a:off x="2667956" y="4633839"/>
            <a:ext cx="3808088" cy="598505"/>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000" i="1">
                <a:effectLst/>
                <a:latin typeface="Arial" panose="020B0604020202020204" pitchFamily="34" charset="0"/>
                <a:ea typeface="Arial" panose="020B0604020202020204" pitchFamily="34" charset="0"/>
              </a:rPr>
              <a:t>(Source: “Unnamed” </a:t>
            </a:r>
            <a:r>
              <a:rPr lang="en-US" sz="1000" i="1" err="1">
                <a:effectLst/>
                <a:latin typeface="Arial" panose="020B0604020202020204" pitchFamily="34" charset="0"/>
                <a:ea typeface="Arial" panose="020B0604020202020204" pitchFamily="34" charset="0"/>
              </a:rPr>
              <a:t>Pixabay</a:t>
            </a:r>
            <a:r>
              <a:rPr lang="en-US" sz="1000" i="1">
                <a:effectLst/>
                <a:latin typeface="Arial" panose="020B0604020202020204" pitchFamily="34" charset="0"/>
                <a:ea typeface="Arial" panose="020B0604020202020204" pitchFamily="34" charset="0"/>
              </a:rPr>
              <a:t>)</a:t>
            </a:r>
            <a:endParaRPr sz="1000"/>
          </a:p>
        </p:txBody>
      </p:sp>
      <p:sp>
        <p:nvSpPr>
          <p:cNvPr id="9" name="Google Shape;74;p16">
            <a:extLst>
              <a:ext uri="{FF2B5EF4-FFF2-40B4-BE49-F238E27FC236}">
                <a16:creationId xmlns:a16="http://schemas.microsoft.com/office/drawing/2014/main" id="{8001AC6D-2F32-352E-1E43-3CDC88E198F0}"/>
              </a:ext>
            </a:extLst>
          </p:cNvPr>
          <p:cNvSpPr txBox="1">
            <a:spLocks noGrp="1"/>
          </p:cNvSpPr>
          <p:nvPr>
            <p:ph type="title"/>
          </p:nvPr>
        </p:nvSpPr>
        <p:spPr>
          <a:xfrm>
            <a:off x="1099223" y="308885"/>
            <a:ext cx="7884140" cy="598505"/>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000" b="1"/>
              <a:t>The Debate over Vinyl and CD Sound Quality (3)</a:t>
            </a:r>
            <a:endParaRPr sz="2000"/>
          </a:p>
        </p:txBody>
      </p:sp>
    </p:spTree>
    <p:extLst>
      <p:ext uri="{BB962C8B-B14F-4D97-AF65-F5344CB8AC3E}">
        <p14:creationId xmlns:p14="http://schemas.microsoft.com/office/powerpoint/2010/main" val="10003529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73">
          <a:extLst>
            <a:ext uri="{FF2B5EF4-FFF2-40B4-BE49-F238E27FC236}">
              <a16:creationId xmlns:a16="http://schemas.microsoft.com/office/drawing/2014/main" id="{A857EA5E-F987-6648-5DF6-E734F71BCAD8}"/>
            </a:ext>
          </a:extLst>
        </p:cNvPr>
        <p:cNvGrpSpPr/>
        <p:nvPr/>
      </p:nvGrpSpPr>
      <p:grpSpPr>
        <a:xfrm>
          <a:off x="0" y="0"/>
          <a:ext cx="0" cy="0"/>
          <a:chOff x="0" y="0"/>
          <a:chExt cx="0" cy="0"/>
        </a:xfrm>
      </p:grpSpPr>
      <p:sp>
        <p:nvSpPr>
          <p:cNvPr id="2" name="Google Shape;169;p28">
            <a:extLst>
              <a:ext uri="{FF2B5EF4-FFF2-40B4-BE49-F238E27FC236}">
                <a16:creationId xmlns:a16="http://schemas.microsoft.com/office/drawing/2014/main" id="{4FF0F3C4-243E-2C96-4B9F-42F42E3004A2}"/>
              </a:ext>
            </a:extLst>
          </p:cNvPr>
          <p:cNvSpPr txBox="1">
            <a:spLocks/>
          </p:cNvSpPr>
          <p:nvPr/>
        </p:nvSpPr>
        <p:spPr>
          <a:xfrm>
            <a:off x="311700" y="907390"/>
            <a:ext cx="8520600" cy="3416400"/>
          </a:xfrm>
          <a:prstGeom prst="rect">
            <a:avLst/>
          </a:prstGeom>
        </p:spPr>
        <p:txBody>
          <a:bodyPr spcFirstLastPara="1" wrap="square" lIns="91425" tIns="91425" rIns="91425" bIns="91425"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indent="0">
              <a:lnSpc>
                <a:spcPct val="115000"/>
              </a:lnSpc>
              <a:spcBef>
                <a:spcPts val="0"/>
              </a:spcBef>
              <a:spcAft>
                <a:spcPts val="0"/>
              </a:spcAft>
              <a:buNone/>
            </a:pPr>
            <a:r>
              <a:rPr lang="en-US" sz="1400">
                <a:effectLst/>
                <a:latin typeface="Arial" panose="020B0604020202020204" pitchFamily="34" charset="0"/>
                <a:ea typeface="Arial" panose="020B0604020202020204" pitchFamily="34" charset="0"/>
              </a:rPr>
              <a:t>After you’ve read the article and heard the final part of the broadcast, record your answers to the following questions. Feel free to return to the article and broadcast to review information if you need to.</a:t>
            </a:r>
          </a:p>
          <a:p>
            <a:pPr marL="342900" marR="0" lvl="0" indent="-342900">
              <a:lnSpc>
                <a:spcPct val="115000"/>
              </a:lnSpc>
              <a:spcBef>
                <a:spcPts val="0"/>
              </a:spcBef>
              <a:spcAft>
                <a:spcPts val="0"/>
              </a:spcAft>
              <a:buFont typeface="Arial" panose="020B0604020202020204" pitchFamily="34" charset="0"/>
              <a:buChar char="●"/>
            </a:pPr>
            <a:r>
              <a:rPr lang="en-US" sz="1400" u="none" strike="noStrike">
                <a:effectLst/>
                <a:latin typeface="Arial" panose="020B0604020202020204" pitchFamily="34" charset="0"/>
                <a:ea typeface="Arial" panose="020B0604020202020204" pitchFamily="34" charset="0"/>
              </a:rPr>
              <a:t>Describe some of the ways which audio files are “compressed” using the mp3 codec. You don’t have to give exact math formulas, but write generally about why these files came to be known as “lossy”.</a:t>
            </a:r>
          </a:p>
          <a:p>
            <a:pPr marL="342900" marR="0" lvl="0" indent="-342900">
              <a:lnSpc>
                <a:spcPct val="115000"/>
              </a:lnSpc>
              <a:spcBef>
                <a:spcPts val="0"/>
              </a:spcBef>
              <a:spcAft>
                <a:spcPts val="0"/>
              </a:spcAft>
              <a:buFont typeface="Arial" panose="020B0604020202020204" pitchFamily="34" charset="0"/>
              <a:buChar char="●"/>
            </a:pPr>
            <a:r>
              <a:rPr lang="en-US" sz="1400" u="none" strike="noStrike">
                <a:effectLst/>
                <a:latin typeface="Arial" panose="020B0604020202020204" pitchFamily="34" charset="0"/>
                <a:ea typeface="Arial" panose="020B0604020202020204" pitchFamily="34" charset="0"/>
              </a:rPr>
              <a:t>Patent laws help developers of a process or methodology get compensation for what they developed. This file format was developed (and licensed) by many people. Reread the “Microsoft’s Big Payout” text box. This is clearly a complex situation! Describe in your own words the nature of this legal conflict.</a:t>
            </a:r>
          </a:p>
          <a:p>
            <a:pPr marL="342900" marR="0" lvl="0" indent="-342900">
              <a:lnSpc>
                <a:spcPct val="115000"/>
              </a:lnSpc>
              <a:spcBef>
                <a:spcPts val="0"/>
              </a:spcBef>
              <a:spcAft>
                <a:spcPts val="0"/>
              </a:spcAft>
              <a:buFont typeface="Arial" panose="020B0604020202020204" pitchFamily="34" charset="0"/>
              <a:buChar char="●"/>
            </a:pPr>
            <a:r>
              <a:rPr lang="en-US" sz="1400" u="none" strike="noStrike">
                <a:effectLst/>
                <a:latin typeface="Arial" panose="020B0604020202020204" pitchFamily="34" charset="0"/>
                <a:ea typeface="Arial" panose="020B0604020202020204" pitchFamily="34" charset="0"/>
              </a:rPr>
              <a:t>The mp3 file format was well designed for use across the internet. What made it wildly popular with music consumers and why?</a:t>
            </a:r>
          </a:p>
          <a:p>
            <a:pPr marL="342900" marR="0" lvl="0" indent="-342900">
              <a:lnSpc>
                <a:spcPct val="115000"/>
              </a:lnSpc>
              <a:spcBef>
                <a:spcPts val="0"/>
              </a:spcBef>
              <a:spcAft>
                <a:spcPts val="0"/>
              </a:spcAft>
              <a:buFont typeface="Arial" panose="020B0604020202020204" pitchFamily="34" charset="0"/>
              <a:buChar char="●"/>
            </a:pPr>
            <a:r>
              <a:rPr lang="en-US" sz="1400" u="none" strike="noStrike">
                <a:effectLst/>
                <a:latin typeface="Arial" panose="020B0604020202020204" pitchFamily="34" charset="0"/>
                <a:ea typeface="Arial" panose="020B0604020202020204" pitchFamily="34" charset="0"/>
              </a:rPr>
              <a:t>Reread the “Author’s Note” at the end of the article. Consider a “ritual” type of listener of music (introduced in the previous section) and how they value the experience of listening. Do you know what a </a:t>
            </a:r>
            <a:r>
              <a:rPr lang="en-US" sz="1400" b="1" u="none" strike="noStrike" err="1">
                <a:effectLst/>
                <a:latin typeface="Arial" panose="020B0604020202020204" pitchFamily="34" charset="0"/>
                <a:ea typeface="Arial" panose="020B0604020202020204" pitchFamily="34" charset="0"/>
              </a:rPr>
              <a:t>b-side</a:t>
            </a:r>
            <a:r>
              <a:rPr lang="en-US" sz="1400" u="none" strike="noStrike">
                <a:effectLst/>
                <a:latin typeface="Arial" panose="020B0604020202020204" pitchFamily="34" charset="0"/>
                <a:ea typeface="Arial" panose="020B0604020202020204" pitchFamily="34" charset="0"/>
              </a:rPr>
              <a:t> is? If so, tell about that and why it could be important to a “ritual” listener. If not, what do you think it might be?</a:t>
            </a:r>
          </a:p>
          <a:p>
            <a:pPr marL="342900" marR="0" lvl="0" indent="-342900">
              <a:lnSpc>
                <a:spcPct val="115000"/>
              </a:lnSpc>
              <a:spcBef>
                <a:spcPts val="0"/>
              </a:spcBef>
              <a:spcAft>
                <a:spcPts val="0"/>
              </a:spcAft>
              <a:buFont typeface="Arial" panose="020B0604020202020204" pitchFamily="34" charset="0"/>
              <a:buChar char="●"/>
            </a:pPr>
            <a:r>
              <a:rPr lang="en-US" sz="1400" u="none" strike="noStrike">
                <a:effectLst/>
                <a:latin typeface="Arial" panose="020B0604020202020204" pitchFamily="34" charset="0"/>
                <a:ea typeface="Arial" panose="020B0604020202020204" pitchFamily="34" charset="0"/>
              </a:rPr>
              <a:t>According to this author, why might you be confused by the previous question?</a:t>
            </a:r>
          </a:p>
        </p:txBody>
      </p:sp>
      <p:sp>
        <p:nvSpPr>
          <p:cNvPr id="3" name="TextBox 2">
            <a:extLst>
              <a:ext uri="{FF2B5EF4-FFF2-40B4-BE49-F238E27FC236}">
                <a16:creationId xmlns:a16="http://schemas.microsoft.com/office/drawing/2014/main" id="{9A8171B0-76E3-A539-9179-FDB11F4A9F8B}"/>
              </a:ext>
            </a:extLst>
          </p:cNvPr>
          <p:cNvSpPr txBox="1"/>
          <p:nvPr/>
        </p:nvSpPr>
        <p:spPr>
          <a:xfrm>
            <a:off x="8705335" y="4866501"/>
            <a:ext cx="361753" cy="276999"/>
          </a:xfrm>
          <a:prstGeom prst="rect">
            <a:avLst/>
          </a:prstGeom>
          <a:noFill/>
        </p:spPr>
        <p:txBody>
          <a:bodyPr wrap="square" rtlCol="0">
            <a:spAutoFit/>
          </a:bodyPr>
          <a:lstStyle/>
          <a:p>
            <a:r>
              <a:rPr lang="en-US" sz="1200" dirty="0"/>
              <a:t>19</a:t>
            </a:r>
          </a:p>
        </p:txBody>
      </p:sp>
      <p:sp>
        <p:nvSpPr>
          <p:cNvPr id="8" name="Google Shape;74;p16">
            <a:extLst>
              <a:ext uri="{FF2B5EF4-FFF2-40B4-BE49-F238E27FC236}">
                <a16:creationId xmlns:a16="http://schemas.microsoft.com/office/drawing/2014/main" id="{F5241618-DD26-BB5E-D27C-2228C8ABEE30}"/>
              </a:ext>
            </a:extLst>
          </p:cNvPr>
          <p:cNvSpPr txBox="1">
            <a:spLocks noGrp="1"/>
          </p:cNvSpPr>
          <p:nvPr>
            <p:ph type="title"/>
          </p:nvPr>
        </p:nvSpPr>
        <p:spPr>
          <a:xfrm>
            <a:off x="1099223" y="308885"/>
            <a:ext cx="7884140" cy="598505"/>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US" sz="2400" u="none" strike="noStrike">
                <a:effectLst/>
                <a:latin typeface="Arial" panose="020B0604020202020204" pitchFamily="34" charset="0"/>
                <a:ea typeface="Arial" panose="020B0604020202020204" pitchFamily="34" charset="0"/>
              </a:rPr>
              <a:t>The mp3 File Format</a:t>
            </a:r>
            <a:endParaRPr lang="en-US" sz="2400"/>
          </a:p>
        </p:txBody>
      </p:sp>
      <p:sp>
        <p:nvSpPr>
          <p:cNvPr id="4" name="Rectangle 3">
            <a:extLst>
              <a:ext uri="{FF2B5EF4-FFF2-40B4-BE49-F238E27FC236}">
                <a16:creationId xmlns:a16="http://schemas.microsoft.com/office/drawing/2014/main" id="{5F51ED35-AE46-DECE-65C1-79EDAF06E61F}"/>
              </a:ext>
            </a:extLst>
          </p:cNvPr>
          <p:cNvSpPr/>
          <p:nvPr/>
        </p:nvSpPr>
        <p:spPr>
          <a:xfrm>
            <a:off x="1958480" y="4730867"/>
            <a:ext cx="5227040" cy="382855"/>
          </a:xfrm>
          <a:prstGeom prst="rect">
            <a:avLst/>
          </a:prstGeom>
          <a:solidFill>
            <a:srgbClr val="F4F29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a:solidFill>
                  <a:schemeClr val="tx1"/>
                </a:solidFill>
                <a:effectLst/>
                <a:latin typeface="Arial" panose="020B0604020202020204" pitchFamily="34" charset="0"/>
                <a:ea typeface="Arial" panose="020B0604020202020204" pitchFamily="34" charset="0"/>
              </a:rPr>
              <a:t>Share your responses with the class or in a small group</a:t>
            </a:r>
          </a:p>
        </p:txBody>
      </p:sp>
    </p:spTree>
    <p:extLst>
      <p:ext uri="{BB962C8B-B14F-4D97-AF65-F5344CB8AC3E}">
        <p14:creationId xmlns:p14="http://schemas.microsoft.com/office/powerpoint/2010/main" val="30924023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8"/>
        <p:cNvGrpSpPr/>
        <p:nvPr/>
      </p:nvGrpSpPr>
      <p:grpSpPr>
        <a:xfrm>
          <a:off x="0" y="0"/>
          <a:ext cx="0" cy="0"/>
          <a:chOff x="0" y="0"/>
          <a:chExt cx="0" cy="0"/>
        </a:xfrm>
      </p:grpSpPr>
      <p:sp>
        <p:nvSpPr>
          <p:cNvPr id="60" name="Google Shape;60;p14"/>
          <p:cNvSpPr txBox="1">
            <a:spLocks noGrp="1"/>
          </p:cNvSpPr>
          <p:nvPr>
            <p:ph type="body" sz="quarter" idx="12"/>
          </p:nvPr>
        </p:nvSpPr>
        <p:spPr>
          <a:xfrm>
            <a:off x="503584" y="1113000"/>
            <a:ext cx="8265094" cy="1093493"/>
          </a:xfrm>
          <a:prstGeom prst="rect">
            <a:avLst/>
          </a:prstGeom>
        </p:spPr>
        <p:txBody>
          <a:bodyPr spcFirstLastPara="1" wrap="square" lIns="91425" tIns="91425" rIns="91425" bIns="91425" anchor="ctr" anchorCtr="0">
            <a:noAutofit/>
          </a:bodyPr>
          <a:lstStyle/>
          <a:p>
            <a:pPr marL="0" marR="0">
              <a:lnSpc>
                <a:spcPct val="115000"/>
              </a:lnSpc>
              <a:spcBef>
                <a:spcPts val="0"/>
              </a:spcBef>
              <a:spcAft>
                <a:spcPts val="0"/>
              </a:spcAft>
            </a:pPr>
            <a:r>
              <a:rPr lang="en-US" sz="2000">
                <a:effectLst/>
                <a:latin typeface="Arial" panose="020B0604020202020204" pitchFamily="34" charset="0"/>
                <a:ea typeface="Arial" panose="020B0604020202020204" pitchFamily="34" charset="0"/>
              </a:rPr>
              <a:t>As you learn more about writing computer code in this unit, we’ll also be looking at how the consumption of cultural and entertainment media has changed; specifically in the music field. </a:t>
            </a:r>
          </a:p>
        </p:txBody>
      </p:sp>
      <p:sp>
        <p:nvSpPr>
          <p:cNvPr id="2" name="TextBox 1">
            <a:extLst>
              <a:ext uri="{FF2B5EF4-FFF2-40B4-BE49-F238E27FC236}">
                <a16:creationId xmlns:a16="http://schemas.microsoft.com/office/drawing/2014/main" id="{A97AC513-D7EF-1BDA-825B-3B400344C119}"/>
              </a:ext>
            </a:extLst>
          </p:cNvPr>
          <p:cNvSpPr txBox="1"/>
          <p:nvPr/>
        </p:nvSpPr>
        <p:spPr>
          <a:xfrm>
            <a:off x="8768678" y="4866501"/>
            <a:ext cx="298410" cy="276999"/>
          </a:xfrm>
          <a:prstGeom prst="rect">
            <a:avLst/>
          </a:prstGeom>
          <a:noFill/>
        </p:spPr>
        <p:txBody>
          <a:bodyPr wrap="square" rtlCol="0">
            <a:spAutoFit/>
          </a:bodyPr>
          <a:lstStyle/>
          <a:p>
            <a:r>
              <a:rPr lang="en-US" sz="1200"/>
              <a:t>2</a:t>
            </a:r>
          </a:p>
        </p:txBody>
      </p:sp>
      <p:sp>
        <p:nvSpPr>
          <p:cNvPr id="4" name="Google Shape;124;p22">
            <a:extLst>
              <a:ext uri="{FF2B5EF4-FFF2-40B4-BE49-F238E27FC236}">
                <a16:creationId xmlns:a16="http://schemas.microsoft.com/office/drawing/2014/main" id="{AF783117-B25D-A068-14E0-BBB6AE13ACBA}"/>
              </a:ext>
            </a:extLst>
          </p:cNvPr>
          <p:cNvSpPr txBox="1"/>
          <p:nvPr/>
        </p:nvSpPr>
        <p:spPr>
          <a:xfrm>
            <a:off x="2667956" y="4567248"/>
            <a:ext cx="3808088" cy="598505"/>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000" i="1">
                <a:latin typeface="Arial" panose="020B0604020202020204" pitchFamily="34" charset="0"/>
                <a:cs typeface="Arial" panose="020B0604020202020204" pitchFamily="34" charset="0"/>
              </a:rPr>
              <a:t>(Source: Wikimedia Commons</a:t>
            </a:r>
            <a:r>
              <a:rPr lang="en" sz="1000">
                <a:latin typeface="Arial" panose="020B0604020202020204" pitchFamily="34" charset="0"/>
                <a:cs typeface="Arial" panose="020B0604020202020204" pitchFamily="34" charset="0"/>
              </a:rPr>
              <a:t>)</a:t>
            </a:r>
            <a:endParaRPr sz="1000">
              <a:latin typeface="Arial" panose="020B0604020202020204" pitchFamily="34" charset="0"/>
              <a:cs typeface="Arial" panose="020B0604020202020204" pitchFamily="34" charset="0"/>
            </a:endParaRPr>
          </a:p>
        </p:txBody>
      </p:sp>
      <p:pic>
        <p:nvPicPr>
          <p:cNvPr id="6" name="Picture 5" descr="A group of people on a stage&#10;&#10;Description automatically generated">
            <a:extLst>
              <a:ext uri="{FF2B5EF4-FFF2-40B4-BE49-F238E27FC236}">
                <a16:creationId xmlns:a16="http://schemas.microsoft.com/office/drawing/2014/main" id="{FB05EB94-8346-14FC-D564-BBC91689AC21}"/>
              </a:ext>
            </a:extLst>
          </p:cNvPr>
          <p:cNvPicPr>
            <a:picLocks noChangeAspect="1"/>
          </p:cNvPicPr>
          <p:nvPr/>
        </p:nvPicPr>
        <p:blipFill>
          <a:blip r:embed="rId3"/>
          <a:stretch>
            <a:fillRect/>
          </a:stretch>
        </p:blipFill>
        <p:spPr>
          <a:xfrm>
            <a:off x="1784098" y="2413100"/>
            <a:ext cx="5575804" cy="2237823"/>
          </a:xfrm>
          <a:prstGeom prst="rect">
            <a:avLst/>
          </a:prstGeom>
        </p:spPr>
      </p:pic>
      <p:sp>
        <p:nvSpPr>
          <p:cNvPr id="10" name="Google Shape;59;p14">
            <a:extLst>
              <a:ext uri="{FF2B5EF4-FFF2-40B4-BE49-F238E27FC236}">
                <a16:creationId xmlns:a16="http://schemas.microsoft.com/office/drawing/2014/main" id="{0BF032DB-635B-CA56-CA39-7ACFA23B1B51}"/>
              </a:ext>
            </a:extLst>
          </p:cNvPr>
          <p:cNvSpPr txBox="1">
            <a:spLocks noGrp="1"/>
          </p:cNvSpPr>
          <p:nvPr>
            <p:ph type="title"/>
          </p:nvPr>
        </p:nvSpPr>
        <p:spPr>
          <a:xfrm>
            <a:off x="1033743" y="248254"/>
            <a:ext cx="7884140" cy="598505"/>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Clr>
                <a:schemeClr val="dk1"/>
              </a:buClr>
              <a:buSzPts val="1100"/>
              <a:buFont typeface="Arial"/>
              <a:buNone/>
            </a:pPr>
            <a:r>
              <a:rPr lang="en" sz="2000" b="1"/>
              <a:t>Unintended Impacts: </a:t>
            </a:r>
            <a:br>
              <a:rPr lang="en" sz="2000" b="1"/>
            </a:br>
            <a:r>
              <a:rPr lang="en" sz="2000" b="1"/>
              <a:t>Did the Technology Industry Wreck the Music Industry or Save it?</a:t>
            </a:r>
            <a:endParaRPr sz="20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73">
          <a:extLst>
            <a:ext uri="{FF2B5EF4-FFF2-40B4-BE49-F238E27FC236}">
              <a16:creationId xmlns:a16="http://schemas.microsoft.com/office/drawing/2014/main" id="{C515890C-B920-91C4-11F2-E5241F1DA1C0}"/>
            </a:ext>
          </a:extLst>
        </p:cNvPr>
        <p:cNvGrpSpPr/>
        <p:nvPr/>
      </p:nvGrpSpPr>
      <p:grpSpPr>
        <a:xfrm>
          <a:off x="0" y="0"/>
          <a:ext cx="0" cy="0"/>
          <a:chOff x="0" y="0"/>
          <a:chExt cx="0" cy="0"/>
        </a:xfrm>
      </p:grpSpPr>
      <p:sp>
        <p:nvSpPr>
          <p:cNvPr id="2" name="Google Shape;169;p28">
            <a:extLst>
              <a:ext uri="{FF2B5EF4-FFF2-40B4-BE49-F238E27FC236}">
                <a16:creationId xmlns:a16="http://schemas.microsoft.com/office/drawing/2014/main" id="{05CFD21D-B798-DBE8-4263-2AF817203AB5}"/>
              </a:ext>
            </a:extLst>
          </p:cNvPr>
          <p:cNvSpPr txBox="1">
            <a:spLocks/>
          </p:cNvSpPr>
          <p:nvPr/>
        </p:nvSpPr>
        <p:spPr>
          <a:xfrm>
            <a:off x="258691" y="973571"/>
            <a:ext cx="8520600" cy="3416400"/>
          </a:xfrm>
          <a:prstGeom prst="rect">
            <a:avLst/>
          </a:prstGeom>
        </p:spPr>
        <p:txBody>
          <a:bodyPr spcFirstLastPara="1" wrap="square" lIns="91425" tIns="91425" rIns="91425" bIns="91425"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indent="0">
              <a:lnSpc>
                <a:spcPct val="115000"/>
              </a:lnSpc>
              <a:spcBef>
                <a:spcPts val="0"/>
              </a:spcBef>
              <a:spcAft>
                <a:spcPts val="0"/>
              </a:spcAft>
              <a:buNone/>
            </a:pPr>
            <a:r>
              <a:rPr lang="en-US" sz="1800">
                <a:effectLst/>
                <a:latin typeface="Arial" panose="020B0604020202020204" pitchFamily="34" charset="0"/>
                <a:ea typeface="Arial" panose="020B0604020202020204" pitchFamily="34" charset="0"/>
              </a:rPr>
              <a:t>For many years, artists and the recording industry earned their living from producing music recordings, creating copies of them, and selling them to people. This was the structure of the entire industry. Whether those sales were through analog LP recordings or digital CD recordings, artists and record companies are the only individuals who legally have the right to copy their work for sale. This is known as a </a:t>
            </a:r>
            <a:r>
              <a:rPr lang="en-US" sz="1800" b="1">
                <a:effectLst/>
                <a:latin typeface="Arial" panose="020B0604020202020204" pitchFamily="34" charset="0"/>
                <a:ea typeface="Arial" panose="020B0604020202020204" pitchFamily="34" charset="0"/>
              </a:rPr>
              <a:t>copyright</a:t>
            </a:r>
            <a:r>
              <a:rPr lang="en-US" sz="1800">
                <a:effectLst/>
                <a:latin typeface="Arial" panose="020B0604020202020204" pitchFamily="34" charset="0"/>
                <a:ea typeface="Arial" panose="020B0604020202020204" pitchFamily="34" charset="0"/>
              </a:rPr>
              <a:t> and the entire recording industry grew and thrived with this arrangement.</a:t>
            </a:r>
          </a:p>
          <a:p>
            <a:pPr marL="0" indent="0">
              <a:spcBef>
                <a:spcPts val="1200"/>
              </a:spcBef>
              <a:spcAft>
                <a:spcPts val="1200"/>
              </a:spcAft>
              <a:buFont typeface="Arial" panose="020B0604020202020204" pitchFamily="34" charset="0"/>
              <a:buNone/>
            </a:pPr>
            <a:endParaRPr lang="en-US"/>
          </a:p>
        </p:txBody>
      </p:sp>
      <p:sp>
        <p:nvSpPr>
          <p:cNvPr id="3" name="TextBox 2">
            <a:extLst>
              <a:ext uri="{FF2B5EF4-FFF2-40B4-BE49-F238E27FC236}">
                <a16:creationId xmlns:a16="http://schemas.microsoft.com/office/drawing/2014/main" id="{DEC730CC-8F40-FA52-BAB2-FCBB3A34BD93}"/>
              </a:ext>
            </a:extLst>
          </p:cNvPr>
          <p:cNvSpPr txBox="1"/>
          <p:nvPr/>
        </p:nvSpPr>
        <p:spPr>
          <a:xfrm>
            <a:off x="8705335" y="4866501"/>
            <a:ext cx="361753" cy="276999"/>
          </a:xfrm>
          <a:prstGeom prst="rect">
            <a:avLst/>
          </a:prstGeom>
          <a:noFill/>
        </p:spPr>
        <p:txBody>
          <a:bodyPr wrap="square" rtlCol="0">
            <a:spAutoFit/>
          </a:bodyPr>
          <a:lstStyle/>
          <a:p>
            <a:r>
              <a:rPr lang="en-US" sz="1200" dirty="0"/>
              <a:t>20</a:t>
            </a:r>
          </a:p>
        </p:txBody>
      </p:sp>
      <p:pic>
        <p:nvPicPr>
          <p:cNvPr id="7" name="Picture 6" descr="A close-up of several cd's&#10;&#10;Description automatically generated">
            <a:extLst>
              <a:ext uri="{FF2B5EF4-FFF2-40B4-BE49-F238E27FC236}">
                <a16:creationId xmlns:a16="http://schemas.microsoft.com/office/drawing/2014/main" id="{54309E64-C4BD-2B3D-B094-8F11E5B1F89D}"/>
              </a:ext>
            </a:extLst>
          </p:cNvPr>
          <p:cNvPicPr>
            <a:picLocks noChangeAspect="1"/>
          </p:cNvPicPr>
          <p:nvPr/>
        </p:nvPicPr>
        <p:blipFill>
          <a:blip r:embed="rId3"/>
          <a:stretch>
            <a:fillRect/>
          </a:stretch>
        </p:blipFill>
        <p:spPr>
          <a:xfrm>
            <a:off x="3339426" y="3158694"/>
            <a:ext cx="2359130" cy="1595437"/>
          </a:xfrm>
          <a:prstGeom prst="rect">
            <a:avLst/>
          </a:prstGeom>
        </p:spPr>
      </p:pic>
      <p:sp>
        <p:nvSpPr>
          <p:cNvPr id="8" name="Google Shape;124;p22">
            <a:extLst>
              <a:ext uri="{FF2B5EF4-FFF2-40B4-BE49-F238E27FC236}">
                <a16:creationId xmlns:a16="http://schemas.microsoft.com/office/drawing/2014/main" id="{F1D7D883-60FA-BF36-1F3B-CD87A73FE511}"/>
              </a:ext>
            </a:extLst>
          </p:cNvPr>
          <p:cNvSpPr txBox="1"/>
          <p:nvPr/>
        </p:nvSpPr>
        <p:spPr>
          <a:xfrm>
            <a:off x="2614947" y="4582047"/>
            <a:ext cx="3808088" cy="61396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000" i="1">
                <a:effectLst/>
                <a:latin typeface="Arial" panose="020B0604020202020204" pitchFamily="34" charset="0"/>
                <a:ea typeface="Arial" panose="020B0604020202020204" pitchFamily="34" charset="0"/>
              </a:rPr>
              <a:t>(Source: CD’s by Petr </a:t>
            </a:r>
            <a:r>
              <a:rPr lang="en-US" sz="1000" i="1" err="1">
                <a:effectLst/>
                <a:latin typeface="Arial" panose="020B0604020202020204" pitchFamily="34" charset="0"/>
                <a:ea typeface="Arial" panose="020B0604020202020204" pitchFamily="34" charset="0"/>
              </a:rPr>
              <a:t>Kratochvil</a:t>
            </a:r>
            <a:r>
              <a:rPr lang="en-US" sz="1000" i="1">
                <a:effectLst/>
                <a:latin typeface="Arial" panose="020B0604020202020204" pitchFamily="34" charset="0"/>
                <a:ea typeface="Arial" panose="020B0604020202020204" pitchFamily="34" charset="0"/>
              </a:rPr>
              <a:t> in the Public Domain)</a:t>
            </a:r>
            <a:endParaRPr sz="1000"/>
          </a:p>
        </p:txBody>
      </p:sp>
      <p:sp>
        <p:nvSpPr>
          <p:cNvPr id="9" name="Google Shape;74;p16">
            <a:extLst>
              <a:ext uri="{FF2B5EF4-FFF2-40B4-BE49-F238E27FC236}">
                <a16:creationId xmlns:a16="http://schemas.microsoft.com/office/drawing/2014/main" id="{27DB7EDD-05ED-E554-18AB-DA9927B666E7}"/>
              </a:ext>
            </a:extLst>
          </p:cNvPr>
          <p:cNvSpPr txBox="1">
            <a:spLocks noGrp="1"/>
          </p:cNvSpPr>
          <p:nvPr>
            <p:ph type="title"/>
          </p:nvPr>
        </p:nvSpPr>
        <p:spPr>
          <a:xfrm>
            <a:off x="1099223" y="219434"/>
            <a:ext cx="7884140" cy="598505"/>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US" sz="2400"/>
              <a:t>Part 4: Did the Technology Industry Wreck the </a:t>
            </a:r>
            <a:br>
              <a:rPr lang="en-US" sz="2400"/>
            </a:br>
            <a:r>
              <a:rPr lang="en-US" sz="2400"/>
              <a:t>Music Industry or Save it?</a:t>
            </a:r>
          </a:p>
        </p:txBody>
      </p:sp>
    </p:spTree>
    <p:extLst>
      <p:ext uri="{BB962C8B-B14F-4D97-AF65-F5344CB8AC3E}">
        <p14:creationId xmlns:p14="http://schemas.microsoft.com/office/powerpoint/2010/main" val="25673092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73">
          <a:extLst>
            <a:ext uri="{FF2B5EF4-FFF2-40B4-BE49-F238E27FC236}">
              <a16:creationId xmlns:a16="http://schemas.microsoft.com/office/drawing/2014/main" id="{255BFE8E-F98B-761F-32A4-203AA2BEA1E5}"/>
            </a:ext>
          </a:extLst>
        </p:cNvPr>
        <p:cNvGrpSpPr/>
        <p:nvPr/>
      </p:nvGrpSpPr>
      <p:grpSpPr>
        <a:xfrm>
          <a:off x="0" y="0"/>
          <a:ext cx="0" cy="0"/>
          <a:chOff x="0" y="0"/>
          <a:chExt cx="0" cy="0"/>
        </a:xfrm>
      </p:grpSpPr>
      <p:sp>
        <p:nvSpPr>
          <p:cNvPr id="2" name="Google Shape;169;p28">
            <a:extLst>
              <a:ext uri="{FF2B5EF4-FFF2-40B4-BE49-F238E27FC236}">
                <a16:creationId xmlns:a16="http://schemas.microsoft.com/office/drawing/2014/main" id="{6910F307-D9C0-51F8-5C05-AAC0ACE8BDA2}"/>
              </a:ext>
            </a:extLst>
          </p:cNvPr>
          <p:cNvSpPr txBox="1">
            <a:spLocks/>
          </p:cNvSpPr>
          <p:nvPr/>
        </p:nvSpPr>
        <p:spPr>
          <a:xfrm>
            <a:off x="311700" y="1152475"/>
            <a:ext cx="8520600" cy="3416400"/>
          </a:xfrm>
          <a:prstGeom prst="rect">
            <a:avLst/>
          </a:prstGeom>
        </p:spPr>
        <p:txBody>
          <a:bodyPr spcFirstLastPara="1" wrap="square" lIns="91425" tIns="91425" rIns="91425" bIns="91425"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indent="0">
              <a:lnSpc>
                <a:spcPct val="115000"/>
              </a:lnSpc>
              <a:spcBef>
                <a:spcPts val="0"/>
              </a:spcBef>
              <a:spcAft>
                <a:spcPts val="0"/>
              </a:spcAft>
              <a:buNone/>
            </a:pPr>
            <a:r>
              <a:rPr lang="en-US" sz="2400">
                <a:effectLst/>
                <a:latin typeface="Arial" panose="020B0604020202020204" pitchFamily="34" charset="0"/>
                <a:ea typeface="Arial" panose="020B0604020202020204" pitchFamily="34" charset="0"/>
              </a:rPr>
              <a:t>In the technology industry, programmers and software companies also are copyright holders. The structure of this industry, like the music industry, exclusively sold software products which they developed.</a:t>
            </a:r>
          </a:p>
          <a:p>
            <a:pPr marL="0" marR="0" indent="0">
              <a:lnSpc>
                <a:spcPct val="115000"/>
              </a:lnSpc>
              <a:spcBef>
                <a:spcPts val="0"/>
              </a:spcBef>
              <a:spcAft>
                <a:spcPts val="0"/>
              </a:spcAft>
              <a:buNone/>
            </a:pPr>
            <a:endParaRPr lang="en-US" sz="1800">
              <a:effectLst/>
              <a:latin typeface="Arial" panose="020B0604020202020204" pitchFamily="34" charset="0"/>
              <a:ea typeface="Arial" panose="020B0604020202020204" pitchFamily="34" charset="0"/>
            </a:endParaRPr>
          </a:p>
          <a:p>
            <a:pPr marL="0" marR="0" indent="0">
              <a:lnSpc>
                <a:spcPct val="115000"/>
              </a:lnSpc>
              <a:spcBef>
                <a:spcPts val="0"/>
              </a:spcBef>
              <a:spcAft>
                <a:spcPts val="0"/>
              </a:spcAft>
              <a:buNone/>
            </a:pPr>
            <a:r>
              <a:rPr lang="en-US" sz="2400">
                <a:effectLst/>
                <a:latin typeface="Arial" panose="020B0604020202020204" pitchFamily="34" charset="0"/>
                <a:ea typeface="Arial" panose="020B0604020202020204" pitchFamily="34" charset="0"/>
              </a:rPr>
              <a:t>Sales from the products of these two industries are what support the growth, expansion, an improvement of future products as well as development of the talented people who create them.</a:t>
            </a:r>
          </a:p>
          <a:p>
            <a:pPr marL="0" indent="0">
              <a:spcBef>
                <a:spcPts val="1200"/>
              </a:spcBef>
              <a:spcAft>
                <a:spcPts val="1200"/>
              </a:spcAft>
              <a:buFont typeface="Arial" panose="020B0604020202020204" pitchFamily="34" charset="0"/>
              <a:buNone/>
            </a:pPr>
            <a:endParaRPr lang="en-US"/>
          </a:p>
        </p:txBody>
      </p:sp>
      <p:sp>
        <p:nvSpPr>
          <p:cNvPr id="3" name="TextBox 2">
            <a:extLst>
              <a:ext uri="{FF2B5EF4-FFF2-40B4-BE49-F238E27FC236}">
                <a16:creationId xmlns:a16="http://schemas.microsoft.com/office/drawing/2014/main" id="{30E263A0-A11F-7B4A-93EC-B80832C92198}"/>
              </a:ext>
            </a:extLst>
          </p:cNvPr>
          <p:cNvSpPr txBox="1"/>
          <p:nvPr/>
        </p:nvSpPr>
        <p:spPr>
          <a:xfrm>
            <a:off x="8705335" y="4866501"/>
            <a:ext cx="361753" cy="276999"/>
          </a:xfrm>
          <a:prstGeom prst="rect">
            <a:avLst/>
          </a:prstGeom>
          <a:noFill/>
        </p:spPr>
        <p:txBody>
          <a:bodyPr wrap="square" rtlCol="0">
            <a:spAutoFit/>
          </a:bodyPr>
          <a:lstStyle/>
          <a:p>
            <a:r>
              <a:rPr lang="en-US" sz="1200" dirty="0"/>
              <a:t>21</a:t>
            </a:r>
          </a:p>
        </p:txBody>
      </p:sp>
      <p:sp>
        <p:nvSpPr>
          <p:cNvPr id="6" name="Google Shape;74;p16">
            <a:extLst>
              <a:ext uri="{FF2B5EF4-FFF2-40B4-BE49-F238E27FC236}">
                <a16:creationId xmlns:a16="http://schemas.microsoft.com/office/drawing/2014/main" id="{65BA438F-E82B-899A-1253-1AF1152313ED}"/>
              </a:ext>
            </a:extLst>
          </p:cNvPr>
          <p:cNvSpPr txBox="1">
            <a:spLocks noGrp="1"/>
          </p:cNvSpPr>
          <p:nvPr>
            <p:ph type="title"/>
          </p:nvPr>
        </p:nvSpPr>
        <p:spPr>
          <a:xfrm>
            <a:off x="1099223" y="308885"/>
            <a:ext cx="7884140" cy="598505"/>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US" sz="2400"/>
              <a:t>The Structure of a Whole Industry</a:t>
            </a:r>
          </a:p>
        </p:txBody>
      </p:sp>
    </p:spTree>
    <p:extLst>
      <p:ext uri="{BB962C8B-B14F-4D97-AF65-F5344CB8AC3E}">
        <p14:creationId xmlns:p14="http://schemas.microsoft.com/office/powerpoint/2010/main" val="40105326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73">
          <a:extLst>
            <a:ext uri="{FF2B5EF4-FFF2-40B4-BE49-F238E27FC236}">
              <a16:creationId xmlns:a16="http://schemas.microsoft.com/office/drawing/2014/main" id="{325F8305-A59C-6113-1088-D948697440D7}"/>
            </a:ext>
          </a:extLst>
        </p:cNvPr>
        <p:cNvGrpSpPr/>
        <p:nvPr/>
      </p:nvGrpSpPr>
      <p:grpSpPr>
        <a:xfrm>
          <a:off x="0" y="0"/>
          <a:ext cx="0" cy="0"/>
          <a:chOff x="0" y="0"/>
          <a:chExt cx="0" cy="0"/>
        </a:xfrm>
      </p:grpSpPr>
      <p:sp>
        <p:nvSpPr>
          <p:cNvPr id="2" name="Google Shape;169;p28">
            <a:extLst>
              <a:ext uri="{FF2B5EF4-FFF2-40B4-BE49-F238E27FC236}">
                <a16:creationId xmlns:a16="http://schemas.microsoft.com/office/drawing/2014/main" id="{8D9CD8AB-FE01-CCAB-DE47-0BAFAC5ADA33}"/>
              </a:ext>
            </a:extLst>
          </p:cNvPr>
          <p:cNvSpPr txBox="1">
            <a:spLocks/>
          </p:cNvSpPr>
          <p:nvPr/>
        </p:nvSpPr>
        <p:spPr>
          <a:xfrm>
            <a:off x="652137" y="1847591"/>
            <a:ext cx="8053197" cy="2618002"/>
          </a:xfrm>
          <a:prstGeom prst="rect">
            <a:avLst/>
          </a:prstGeom>
        </p:spPr>
        <p:txBody>
          <a:bodyPr spcFirstLastPara="1" wrap="square" lIns="91425" tIns="91425" rIns="91425" bIns="91425"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marR="0" lvl="0" indent="-342900">
              <a:lnSpc>
                <a:spcPct val="115000"/>
              </a:lnSpc>
              <a:spcBef>
                <a:spcPts val="0"/>
              </a:spcBef>
              <a:spcAft>
                <a:spcPts val="0"/>
              </a:spcAft>
              <a:buFont typeface="Arial" panose="020B0604020202020204" pitchFamily="34" charset="0"/>
              <a:buChar char="●"/>
            </a:pPr>
            <a:r>
              <a:rPr lang="en-US" sz="1800" u="none" strike="noStrike">
                <a:effectLst/>
                <a:latin typeface="Arial" panose="020B0604020202020204" pitchFamily="34" charset="0"/>
                <a:ea typeface="Arial" panose="020B0604020202020204" pitchFamily="34" charset="0"/>
              </a:rPr>
              <a:t>Why do you think that music and software creators feel that copyright is an important legal idea? What is their benefit?</a:t>
            </a:r>
          </a:p>
          <a:p>
            <a:pPr marL="342900" marR="0" lvl="0" indent="-342900">
              <a:lnSpc>
                <a:spcPct val="115000"/>
              </a:lnSpc>
              <a:spcBef>
                <a:spcPts val="0"/>
              </a:spcBef>
              <a:spcAft>
                <a:spcPts val="0"/>
              </a:spcAft>
              <a:buFont typeface="Arial" panose="020B0604020202020204" pitchFamily="34" charset="0"/>
              <a:buChar char="●"/>
            </a:pPr>
            <a:r>
              <a:rPr lang="en-US" sz="1800" u="none" strike="noStrike">
                <a:effectLst/>
                <a:latin typeface="Arial" panose="020B0604020202020204" pitchFamily="34" charset="0"/>
                <a:ea typeface="Arial" panose="020B0604020202020204" pitchFamily="34" charset="0"/>
              </a:rPr>
              <a:t>Name the different ways you listen to music. Is there a price you pay for those listening experiences? It may not be just money!</a:t>
            </a:r>
          </a:p>
          <a:p>
            <a:pPr marL="342900" marR="0" lvl="0" indent="-342900">
              <a:lnSpc>
                <a:spcPct val="115000"/>
              </a:lnSpc>
              <a:spcBef>
                <a:spcPts val="0"/>
              </a:spcBef>
              <a:spcAft>
                <a:spcPts val="0"/>
              </a:spcAft>
              <a:buFont typeface="Arial" panose="020B0604020202020204" pitchFamily="34" charset="0"/>
              <a:buChar char="●"/>
            </a:pPr>
            <a:r>
              <a:rPr lang="en-US" sz="1800" u="none" strike="noStrike">
                <a:effectLst/>
                <a:latin typeface="Arial" panose="020B0604020202020204" pitchFamily="34" charset="0"/>
                <a:ea typeface="Arial" panose="020B0604020202020204" pitchFamily="34" charset="0"/>
              </a:rPr>
              <a:t>Name the different ways you use devices and the Apps on them. Is there a price you pay for those computing experiences?</a:t>
            </a:r>
          </a:p>
          <a:p>
            <a:pPr marL="342900" marR="0" lvl="0" indent="-342900">
              <a:lnSpc>
                <a:spcPct val="115000"/>
              </a:lnSpc>
              <a:spcBef>
                <a:spcPts val="0"/>
              </a:spcBef>
              <a:spcAft>
                <a:spcPts val="0"/>
              </a:spcAft>
              <a:buFont typeface="Arial" panose="020B0604020202020204" pitchFamily="34" charset="0"/>
              <a:buChar char="●"/>
            </a:pPr>
            <a:r>
              <a:rPr lang="en-US" sz="1800" u="none" strike="noStrike">
                <a:effectLst/>
                <a:latin typeface="Arial" panose="020B0604020202020204" pitchFamily="34" charset="0"/>
                <a:ea typeface="Arial" panose="020B0604020202020204" pitchFamily="34" charset="0"/>
              </a:rPr>
              <a:t>Do you think it’s fair for creators to charge some kind of fee for the products they create? Why or why not</a:t>
            </a:r>
            <a:r>
              <a:rPr lang="en-US" sz="1800">
                <a:latin typeface="Arial" panose="020B0604020202020204" pitchFamily="34" charset="0"/>
                <a:ea typeface="Arial" panose="020B0604020202020204" pitchFamily="34" charset="0"/>
              </a:rPr>
              <a:t>?</a:t>
            </a:r>
            <a:endParaRPr lang="en-US" sz="1800" u="none" strike="noStrike">
              <a:effectLst/>
              <a:latin typeface="Arial" panose="020B0604020202020204" pitchFamily="34" charset="0"/>
              <a:ea typeface="Arial" panose="020B0604020202020204" pitchFamily="34" charset="0"/>
            </a:endParaRPr>
          </a:p>
        </p:txBody>
      </p:sp>
      <p:sp>
        <p:nvSpPr>
          <p:cNvPr id="3" name="TextBox 2">
            <a:extLst>
              <a:ext uri="{FF2B5EF4-FFF2-40B4-BE49-F238E27FC236}">
                <a16:creationId xmlns:a16="http://schemas.microsoft.com/office/drawing/2014/main" id="{BC26A868-315C-0A6D-AA25-31EA6D938954}"/>
              </a:ext>
            </a:extLst>
          </p:cNvPr>
          <p:cNvSpPr txBox="1"/>
          <p:nvPr/>
        </p:nvSpPr>
        <p:spPr>
          <a:xfrm>
            <a:off x="8705335" y="4866501"/>
            <a:ext cx="361753" cy="276999"/>
          </a:xfrm>
          <a:prstGeom prst="rect">
            <a:avLst/>
          </a:prstGeom>
          <a:noFill/>
        </p:spPr>
        <p:txBody>
          <a:bodyPr wrap="square" rtlCol="0">
            <a:spAutoFit/>
          </a:bodyPr>
          <a:lstStyle/>
          <a:p>
            <a:r>
              <a:rPr lang="en-US" sz="1200" dirty="0"/>
              <a:t>22</a:t>
            </a:r>
          </a:p>
        </p:txBody>
      </p:sp>
      <p:sp>
        <p:nvSpPr>
          <p:cNvPr id="6" name="Google Shape;74;p16">
            <a:extLst>
              <a:ext uri="{FF2B5EF4-FFF2-40B4-BE49-F238E27FC236}">
                <a16:creationId xmlns:a16="http://schemas.microsoft.com/office/drawing/2014/main" id="{1A0046EE-8F17-1306-A56E-C8E6E2BFB3B9}"/>
              </a:ext>
            </a:extLst>
          </p:cNvPr>
          <p:cNvSpPr txBox="1">
            <a:spLocks noGrp="1"/>
          </p:cNvSpPr>
          <p:nvPr>
            <p:ph type="title"/>
          </p:nvPr>
        </p:nvSpPr>
        <p:spPr>
          <a:xfrm>
            <a:off x="1099223" y="308885"/>
            <a:ext cx="7884140" cy="598505"/>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US" sz="2400"/>
              <a:t>The Structure of a Whole Industry (2)</a:t>
            </a:r>
          </a:p>
        </p:txBody>
      </p:sp>
      <p:sp>
        <p:nvSpPr>
          <p:cNvPr id="4" name="Rectangle 3">
            <a:extLst>
              <a:ext uri="{FF2B5EF4-FFF2-40B4-BE49-F238E27FC236}">
                <a16:creationId xmlns:a16="http://schemas.microsoft.com/office/drawing/2014/main" id="{E6C58226-3245-DC25-94C3-1D91D8284766}"/>
              </a:ext>
            </a:extLst>
          </p:cNvPr>
          <p:cNvSpPr/>
          <p:nvPr/>
        </p:nvSpPr>
        <p:spPr>
          <a:xfrm>
            <a:off x="652138" y="1076812"/>
            <a:ext cx="8053197" cy="770779"/>
          </a:xfrm>
          <a:prstGeom prst="rect">
            <a:avLst/>
          </a:prstGeom>
          <a:solidFill>
            <a:srgbClr val="F4F29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a:solidFill>
                  <a:schemeClr val="tx1"/>
                </a:solidFill>
                <a:latin typeface="Arial" panose="020B0604020202020204" pitchFamily="34" charset="0"/>
                <a:ea typeface="Arial" panose="020B0604020202020204" pitchFamily="34" charset="0"/>
              </a:rPr>
              <a:t>Think about the following questions and share your thoughts with a partner or the class</a:t>
            </a:r>
            <a:endParaRPr lang="en-US" sz="2000">
              <a:solidFill>
                <a:schemeClr val="tx1"/>
              </a:solidFill>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35122036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73">
          <a:extLst>
            <a:ext uri="{FF2B5EF4-FFF2-40B4-BE49-F238E27FC236}">
              <a16:creationId xmlns:a16="http://schemas.microsoft.com/office/drawing/2014/main" id="{3F9F2F17-A7F1-84B0-86C0-9A8A7CA8030E}"/>
            </a:ext>
          </a:extLst>
        </p:cNvPr>
        <p:cNvGrpSpPr/>
        <p:nvPr/>
      </p:nvGrpSpPr>
      <p:grpSpPr>
        <a:xfrm>
          <a:off x="0" y="0"/>
          <a:ext cx="0" cy="0"/>
          <a:chOff x="0" y="0"/>
          <a:chExt cx="0" cy="0"/>
        </a:xfrm>
      </p:grpSpPr>
      <p:sp>
        <p:nvSpPr>
          <p:cNvPr id="2" name="Google Shape;169;p28">
            <a:extLst>
              <a:ext uri="{FF2B5EF4-FFF2-40B4-BE49-F238E27FC236}">
                <a16:creationId xmlns:a16="http://schemas.microsoft.com/office/drawing/2014/main" id="{AC7F32BC-1CF0-91DC-85DC-8D439E7B6D45}"/>
              </a:ext>
            </a:extLst>
          </p:cNvPr>
          <p:cNvSpPr txBox="1">
            <a:spLocks/>
          </p:cNvSpPr>
          <p:nvPr/>
        </p:nvSpPr>
        <p:spPr>
          <a:xfrm>
            <a:off x="311700" y="1152475"/>
            <a:ext cx="8520600" cy="3416400"/>
          </a:xfrm>
          <a:prstGeom prst="rect">
            <a:avLst/>
          </a:prstGeom>
        </p:spPr>
        <p:txBody>
          <a:bodyPr spcFirstLastPara="1" wrap="square" lIns="91425" tIns="91425" rIns="91425" bIns="91425"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indent="0">
              <a:lnSpc>
                <a:spcPct val="115000"/>
              </a:lnSpc>
              <a:spcBef>
                <a:spcPts val="0"/>
              </a:spcBef>
              <a:spcAft>
                <a:spcPts val="0"/>
              </a:spcAft>
              <a:buNone/>
            </a:pPr>
            <a:r>
              <a:rPr lang="en-US" sz="2400">
                <a:effectLst/>
                <a:latin typeface="Arial" panose="020B0604020202020204" pitchFamily="34" charset="0"/>
                <a:ea typeface="Arial" panose="020B0604020202020204" pitchFamily="34" charset="0"/>
              </a:rPr>
              <a:t>One way that musicians survive and thrive is through the sale of their art. When physical copies of their work were sold, the money trail was easy to track, although some would say intentionally made complicated by the recording industry. Digital distribution has made that accounting more complex. </a:t>
            </a:r>
          </a:p>
          <a:p>
            <a:pPr marL="0" indent="0">
              <a:spcBef>
                <a:spcPts val="0"/>
              </a:spcBef>
              <a:buClr>
                <a:schemeClr val="dk1"/>
              </a:buClr>
              <a:buSzPts val="1100"/>
              <a:buFont typeface="Arial"/>
              <a:buNone/>
            </a:pPr>
            <a:endParaRPr lang="en-US" sz="2400" b="1"/>
          </a:p>
          <a:p>
            <a:pPr marL="0" indent="0">
              <a:spcBef>
                <a:spcPts val="1200"/>
              </a:spcBef>
              <a:spcAft>
                <a:spcPts val="1200"/>
              </a:spcAft>
              <a:buFont typeface="Arial" panose="020B0604020202020204" pitchFamily="34" charset="0"/>
              <a:buNone/>
            </a:pPr>
            <a:endParaRPr lang="en-US"/>
          </a:p>
        </p:txBody>
      </p:sp>
      <p:sp>
        <p:nvSpPr>
          <p:cNvPr id="3" name="TextBox 2">
            <a:extLst>
              <a:ext uri="{FF2B5EF4-FFF2-40B4-BE49-F238E27FC236}">
                <a16:creationId xmlns:a16="http://schemas.microsoft.com/office/drawing/2014/main" id="{388CA482-A4B3-9F85-AEA8-9BD8A201649D}"/>
              </a:ext>
            </a:extLst>
          </p:cNvPr>
          <p:cNvSpPr txBox="1"/>
          <p:nvPr/>
        </p:nvSpPr>
        <p:spPr>
          <a:xfrm>
            <a:off x="8705335" y="4866501"/>
            <a:ext cx="361753" cy="276999"/>
          </a:xfrm>
          <a:prstGeom prst="rect">
            <a:avLst/>
          </a:prstGeom>
          <a:noFill/>
        </p:spPr>
        <p:txBody>
          <a:bodyPr wrap="square" rtlCol="0">
            <a:spAutoFit/>
          </a:bodyPr>
          <a:lstStyle/>
          <a:p>
            <a:r>
              <a:rPr lang="en-US" sz="1200" dirty="0"/>
              <a:t>23</a:t>
            </a:r>
          </a:p>
        </p:txBody>
      </p:sp>
      <p:sp>
        <p:nvSpPr>
          <p:cNvPr id="8" name="Google Shape;74;p16">
            <a:extLst>
              <a:ext uri="{FF2B5EF4-FFF2-40B4-BE49-F238E27FC236}">
                <a16:creationId xmlns:a16="http://schemas.microsoft.com/office/drawing/2014/main" id="{BED358CE-5707-76B1-D6B8-55DF0F7ACCD9}"/>
              </a:ext>
            </a:extLst>
          </p:cNvPr>
          <p:cNvSpPr txBox="1">
            <a:spLocks noGrp="1"/>
          </p:cNvSpPr>
          <p:nvPr>
            <p:ph type="title"/>
          </p:nvPr>
        </p:nvSpPr>
        <p:spPr>
          <a:xfrm>
            <a:off x="1099223" y="308885"/>
            <a:ext cx="7884140" cy="598505"/>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US" sz="2400"/>
              <a:t>Data is Data</a:t>
            </a:r>
          </a:p>
        </p:txBody>
      </p:sp>
    </p:spTree>
    <p:extLst>
      <p:ext uri="{BB962C8B-B14F-4D97-AF65-F5344CB8AC3E}">
        <p14:creationId xmlns:p14="http://schemas.microsoft.com/office/powerpoint/2010/main" val="6960315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73">
          <a:extLst>
            <a:ext uri="{FF2B5EF4-FFF2-40B4-BE49-F238E27FC236}">
              <a16:creationId xmlns:a16="http://schemas.microsoft.com/office/drawing/2014/main" id="{899925A9-3670-E123-6B89-79AF56B2862E}"/>
            </a:ext>
          </a:extLst>
        </p:cNvPr>
        <p:cNvGrpSpPr/>
        <p:nvPr/>
      </p:nvGrpSpPr>
      <p:grpSpPr>
        <a:xfrm>
          <a:off x="0" y="0"/>
          <a:ext cx="0" cy="0"/>
          <a:chOff x="0" y="0"/>
          <a:chExt cx="0" cy="0"/>
        </a:xfrm>
      </p:grpSpPr>
      <p:sp>
        <p:nvSpPr>
          <p:cNvPr id="2" name="Google Shape;169;p28">
            <a:extLst>
              <a:ext uri="{FF2B5EF4-FFF2-40B4-BE49-F238E27FC236}">
                <a16:creationId xmlns:a16="http://schemas.microsoft.com/office/drawing/2014/main" id="{5C0B0A35-6E19-4D3E-FD14-9F738029E7CD}"/>
              </a:ext>
            </a:extLst>
          </p:cNvPr>
          <p:cNvSpPr txBox="1">
            <a:spLocks/>
          </p:cNvSpPr>
          <p:nvPr/>
        </p:nvSpPr>
        <p:spPr>
          <a:xfrm>
            <a:off x="311700" y="952625"/>
            <a:ext cx="6015364" cy="3416400"/>
          </a:xfrm>
          <a:prstGeom prst="rect">
            <a:avLst/>
          </a:prstGeom>
        </p:spPr>
        <p:txBody>
          <a:bodyPr spcFirstLastPara="1" wrap="square" lIns="91425" tIns="91425" rIns="91425" bIns="91425"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indent="0">
              <a:lnSpc>
                <a:spcPct val="115000"/>
              </a:lnSpc>
              <a:spcBef>
                <a:spcPts val="0"/>
              </a:spcBef>
              <a:spcAft>
                <a:spcPts val="0"/>
              </a:spcAft>
              <a:buNone/>
            </a:pPr>
            <a:r>
              <a:rPr lang="en-US" sz="2000">
                <a:effectLst/>
                <a:latin typeface="Arial" panose="020B0604020202020204" pitchFamily="34" charset="0"/>
                <a:ea typeface="Arial" panose="020B0604020202020204" pitchFamily="34" charset="0"/>
              </a:rPr>
              <a:t>One of the issues here is </a:t>
            </a:r>
            <a:r>
              <a:rPr lang="en-US" sz="2000" b="1">
                <a:effectLst/>
                <a:latin typeface="Arial" panose="020B0604020202020204" pitchFamily="34" charset="0"/>
                <a:ea typeface="Arial" panose="020B0604020202020204" pitchFamily="34" charset="0"/>
              </a:rPr>
              <a:t>metadata</a:t>
            </a:r>
            <a:r>
              <a:rPr lang="en-US" sz="2000">
                <a:effectLst/>
                <a:latin typeface="Arial" panose="020B0604020202020204" pitchFamily="34" charset="0"/>
                <a:ea typeface="Arial" panose="020B0604020202020204" pitchFamily="34" charset="0"/>
              </a:rPr>
              <a:t>. As we’ve learned, songs and sounds are captured as digital data in computer systems. The sound files are 1’s and 0’s, just like text or any other information in a digital system. With file formats like .mp3 and .mp4, it's simple to add more information to the file such as who the artist is, what the title of the work is, and who produced it. This metadata is how you see the name of the artist and the title of the song on your music player or your computer. However, this data hasn’t been standardized yet! </a:t>
            </a:r>
          </a:p>
          <a:p>
            <a:pPr marL="0" indent="0">
              <a:spcBef>
                <a:spcPts val="1200"/>
              </a:spcBef>
              <a:spcAft>
                <a:spcPts val="1200"/>
              </a:spcAft>
              <a:buFont typeface="Arial" panose="020B0604020202020204" pitchFamily="34" charset="0"/>
              <a:buNone/>
            </a:pPr>
            <a:endParaRPr lang="en-US"/>
          </a:p>
        </p:txBody>
      </p:sp>
      <p:sp>
        <p:nvSpPr>
          <p:cNvPr id="3" name="TextBox 2">
            <a:extLst>
              <a:ext uri="{FF2B5EF4-FFF2-40B4-BE49-F238E27FC236}">
                <a16:creationId xmlns:a16="http://schemas.microsoft.com/office/drawing/2014/main" id="{7F4EF2F3-E6B2-5D77-6EAB-2B46B9E3FB2A}"/>
              </a:ext>
            </a:extLst>
          </p:cNvPr>
          <p:cNvSpPr txBox="1"/>
          <p:nvPr/>
        </p:nvSpPr>
        <p:spPr>
          <a:xfrm>
            <a:off x="8705335" y="4866501"/>
            <a:ext cx="361753" cy="276999"/>
          </a:xfrm>
          <a:prstGeom prst="rect">
            <a:avLst/>
          </a:prstGeom>
          <a:noFill/>
        </p:spPr>
        <p:txBody>
          <a:bodyPr wrap="square" rtlCol="0">
            <a:spAutoFit/>
          </a:bodyPr>
          <a:lstStyle/>
          <a:p>
            <a:r>
              <a:rPr lang="en-US" sz="1200" dirty="0"/>
              <a:t>24</a:t>
            </a:r>
          </a:p>
        </p:txBody>
      </p:sp>
      <p:pic>
        <p:nvPicPr>
          <p:cNvPr id="7" name="Picture 6" descr="A blue tunnel with white text&#10;&#10;Description automatically generated">
            <a:extLst>
              <a:ext uri="{FF2B5EF4-FFF2-40B4-BE49-F238E27FC236}">
                <a16:creationId xmlns:a16="http://schemas.microsoft.com/office/drawing/2014/main" id="{64B7F4A5-A91E-BD29-9554-0D91A5BA540A}"/>
              </a:ext>
            </a:extLst>
          </p:cNvPr>
          <p:cNvPicPr>
            <a:picLocks noChangeAspect="1"/>
          </p:cNvPicPr>
          <p:nvPr/>
        </p:nvPicPr>
        <p:blipFill>
          <a:blip r:embed="rId3"/>
          <a:stretch>
            <a:fillRect/>
          </a:stretch>
        </p:blipFill>
        <p:spPr>
          <a:xfrm>
            <a:off x="6374236" y="1753314"/>
            <a:ext cx="2458064" cy="1636872"/>
          </a:xfrm>
          <a:prstGeom prst="rect">
            <a:avLst/>
          </a:prstGeom>
        </p:spPr>
      </p:pic>
      <p:sp>
        <p:nvSpPr>
          <p:cNvPr id="8" name="Google Shape;124;p22">
            <a:extLst>
              <a:ext uri="{FF2B5EF4-FFF2-40B4-BE49-F238E27FC236}">
                <a16:creationId xmlns:a16="http://schemas.microsoft.com/office/drawing/2014/main" id="{57549441-09DE-0657-BA83-5D480AA0037D}"/>
              </a:ext>
            </a:extLst>
          </p:cNvPr>
          <p:cNvSpPr txBox="1"/>
          <p:nvPr/>
        </p:nvSpPr>
        <p:spPr>
          <a:xfrm>
            <a:off x="5699224" y="3316480"/>
            <a:ext cx="3808088" cy="61396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000" i="1">
                <a:effectLst/>
                <a:latin typeface="Arial" panose="020B0604020202020204" pitchFamily="34" charset="0"/>
                <a:ea typeface="Arial" panose="020B0604020202020204" pitchFamily="34" charset="0"/>
              </a:rPr>
              <a:t>(Source: </a:t>
            </a:r>
            <a:r>
              <a:rPr lang="en-US" sz="1000" i="1" err="1">
                <a:effectLst/>
                <a:latin typeface="Arial" panose="020B0604020202020204" pitchFamily="34" charset="0"/>
                <a:ea typeface="Arial" panose="020B0604020202020204" pitchFamily="34" charset="0"/>
              </a:rPr>
              <a:t>Pixabay</a:t>
            </a:r>
            <a:r>
              <a:rPr lang="en-US" sz="1000" i="1">
                <a:effectLst/>
                <a:latin typeface="Arial" panose="020B0604020202020204" pitchFamily="34" charset="0"/>
                <a:ea typeface="Arial" panose="020B0604020202020204" pitchFamily="34" charset="0"/>
              </a:rPr>
              <a:t>)</a:t>
            </a:r>
            <a:endParaRPr sz="1000"/>
          </a:p>
        </p:txBody>
      </p:sp>
      <p:sp>
        <p:nvSpPr>
          <p:cNvPr id="11" name="Google Shape;74;p16">
            <a:extLst>
              <a:ext uri="{FF2B5EF4-FFF2-40B4-BE49-F238E27FC236}">
                <a16:creationId xmlns:a16="http://schemas.microsoft.com/office/drawing/2014/main" id="{FB1A004D-B879-E46F-C97E-3923CEAFC522}"/>
              </a:ext>
            </a:extLst>
          </p:cNvPr>
          <p:cNvSpPr txBox="1">
            <a:spLocks noGrp="1"/>
          </p:cNvSpPr>
          <p:nvPr>
            <p:ph type="title"/>
          </p:nvPr>
        </p:nvSpPr>
        <p:spPr>
          <a:xfrm>
            <a:off x="1099223" y="308885"/>
            <a:ext cx="7884140" cy="598505"/>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US" sz="2400"/>
              <a:t>Metadata: Not Yet Standardized</a:t>
            </a:r>
          </a:p>
        </p:txBody>
      </p:sp>
    </p:spTree>
    <p:extLst>
      <p:ext uri="{BB962C8B-B14F-4D97-AF65-F5344CB8AC3E}">
        <p14:creationId xmlns:p14="http://schemas.microsoft.com/office/powerpoint/2010/main" val="7322426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73">
          <a:extLst>
            <a:ext uri="{FF2B5EF4-FFF2-40B4-BE49-F238E27FC236}">
              <a16:creationId xmlns:a16="http://schemas.microsoft.com/office/drawing/2014/main" id="{E42E4BB3-C8F4-D0B4-F47B-F1B12FDBECF4}"/>
            </a:ext>
          </a:extLst>
        </p:cNvPr>
        <p:cNvGrpSpPr/>
        <p:nvPr/>
      </p:nvGrpSpPr>
      <p:grpSpPr>
        <a:xfrm>
          <a:off x="0" y="0"/>
          <a:ext cx="0" cy="0"/>
          <a:chOff x="0" y="0"/>
          <a:chExt cx="0" cy="0"/>
        </a:xfrm>
      </p:grpSpPr>
      <p:sp>
        <p:nvSpPr>
          <p:cNvPr id="2" name="Google Shape;169;p28">
            <a:extLst>
              <a:ext uri="{FF2B5EF4-FFF2-40B4-BE49-F238E27FC236}">
                <a16:creationId xmlns:a16="http://schemas.microsoft.com/office/drawing/2014/main" id="{D88388A2-9B6C-44C3-8D99-9EFBF5121A69}"/>
              </a:ext>
            </a:extLst>
          </p:cNvPr>
          <p:cNvSpPr txBox="1">
            <a:spLocks/>
          </p:cNvSpPr>
          <p:nvPr/>
        </p:nvSpPr>
        <p:spPr>
          <a:xfrm>
            <a:off x="471123" y="1888671"/>
            <a:ext cx="8391173" cy="2977830"/>
          </a:xfrm>
          <a:prstGeom prst="rect">
            <a:avLst/>
          </a:prstGeom>
        </p:spPr>
        <p:txBody>
          <a:bodyPr spcFirstLastPara="1" wrap="square" lIns="91425" tIns="91425" rIns="91425" bIns="91425"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indent="0">
              <a:lnSpc>
                <a:spcPct val="115000"/>
              </a:lnSpc>
              <a:spcBef>
                <a:spcPts val="0"/>
              </a:spcBef>
              <a:spcAft>
                <a:spcPts val="0"/>
              </a:spcAft>
              <a:buNone/>
            </a:pPr>
            <a:r>
              <a:rPr lang="en-US" sz="1800">
                <a:effectLst/>
                <a:latin typeface="Arial" panose="020B0604020202020204" pitchFamily="34" charset="0"/>
                <a:ea typeface="Arial" panose="020B0604020202020204" pitchFamily="34" charset="0"/>
              </a:rPr>
              <a:t>After you’ve read the article, record your answers to the following questions in the journal space you’ve already reserved. Feel free to return to the article and broadcast to review information if you need to.</a:t>
            </a:r>
          </a:p>
          <a:p>
            <a:pPr marL="342900" marR="0" lvl="0" indent="-342900">
              <a:lnSpc>
                <a:spcPct val="115000"/>
              </a:lnSpc>
              <a:spcBef>
                <a:spcPts val="0"/>
              </a:spcBef>
              <a:spcAft>
                <a:spcPts val="0"/>
              </a:spcAft>
              <a:buFont typeface="Arial" panose="020B0604020202020204" pitchFamily="34" charset="0"/>
              <a:buChar char="●"/>
            </a:pPr>
            <a:r>
              <a:rPr lang="en-US" sz="1800" u="none" strike="noStrike">
                <a:effectLst/>
                <a:latin typeface="Arial" panose="020B0604020202020204" pitchFamily="34" charset="0"/>
                <a:ea typeface="Arial" panose="020B0604020202020204" pitchFamily="34" charset="0"/>
              </a:rPr>
              <a:t>Discuss the context and nature of 2 different metadata problems raised in this article.</a:t>
            </a:r>
          </a:p>
          <a:p>
            <a:pPr marL="342900" marR="0" lvl="0" indent="-342900">
              <a:lnSpc>
                <a:spcPct val="115000"/>
              </a:lnSpc>
              <a:spcBef>
                <a:spcPts val="0"/>
              </a:spcBef>
              <a:spcAft>
                <a:spcPts val="0"/>
              </a:spcAft>
              <a:buFont typeface="Arial" panose="020B0604020202020204" pitchFamily="34" charset="0"/>
              <a:buChar char="●"/>
            </a:pPr>
            <a:r>
              <a:rPr lang="en-US" sz="1800" u="none" strike="noStrike">
                <a:effectLst/>
                <a:latin typeface="Arial" panose="020B0604020202020204" pitchFamily="34" charset="0"/>
                <a:ea typeface="Arial" panose="020B0604020202020204" pitchFamily="34" charset="0"/>
              </a:rPr>
              <a:t>Who is to blame for these two problems?</a:t>
            </a:r>
          </a:p>
          <a:p>
            <a:pPr marL="342900" marR="0" lvl="0" indent="-342900">
              <a:lnSpc>
                <a:spcPct val="115000"/>
              </a:lnSpc>
              <a:spcBef>
                <a:spcPts val="0"/>
              </a:spcBef>
              <a:spcAft>
                <a:spcPts val="0"/>
              </a:spcAft>
              <a:buFont typeface="Arial" panose="020B0604020202020204" pitchFamily="34" charset="0"/>
              <a:buChar char="●"/>
            </a:pPr>
            <a:r>
              <a:rPr lang="en-US" sz="1800" u="none" strike="noStrike">
                <a:effectLst/>
                <a:latin typeface="Arial" panose="020B0604020202020204" pitchFamily="34" charset="0"/>
                <a:ea typeface="Arial" panose="020B0604020202020204" pitchFamily="34" charset="0"/>
              </a:rPr>
              <a:t>Do you think the issues are the result of intentional actions or inactions?</a:t>
            </a:r>
          </a:p>
          <a:p>
            <a:pPr marL="342900" marR="0" lvl="0" indent="-342900">
              <a:lnSpc>
                <a:spcPct val="115000"/>
              </a:lnSpc>
              <a:spcBef>
                <a:spcPts val="0"/>
              </a:spcBef>
              <a:spcAft>
                <a:spcPts val="0"/>
              </a:spcAft>
              <a:buFont typeface="Arial" panose="020B0604020202020204" pitchFamily="34" charset="0"/>
              <a:buChar char="●"/>
            </a:pPr>
            <a:r>
              <a:rPr lang="en-US" sz="1800" u="none" strike="noStrike">
                <a:effectLst/>
                <a:latin typeface="Arial" panose="020B0604020202020204" pitchFamily="34" charset="0"/>
                <a:ea typeface="Arial" panose="020B0604020202020204" pitchFamily="34" charset="0"/>
              </a:rPr>
              <a:t>What solutions would you pose to solve these problems?</a:t>
            </a:r>
          </a:p>
        </p:txBody>
      </p:sp>
      <p:sp>
        <p:nvSpPr>
          <p:cNvPr id="3" name="TextBox 2">
            <a:extLst>
              <a:ext uri="{FF2B5EF4-FFF2-40B4-BE49-F238E27FC236}">
                <a16:creationId xmlns:a16="http://schemas.microsoft.com/office/drawing/2014/main" id="{CD135343-1B8B-AED8-CA72-45D86364C1E6}"/>
              </a:ext>
            </a:extLst>
          </p:cNvPr>
          <p:cNvSpPr txBox="1"/>
          <p:nvPr/>
        </p:nvSpPr>
        <p:spPr>
          <a:xfrm>
            <a:off x="8705335" y="4866501"/>
            <a:ext cx="361753" cy="276999"/>
          </a:xfrm>
          <a:prstGeom prst="rect">
            <a:avLst/>
          </a:prstGeom>
          <a:noFill/>
        </p:spPr>
        <p:txBody>
          <a:bodyPr wrap="square" rtlCol="0">
            <a:spAutoFit/>
          </a:bodyPr>
          <a:lstStyle/>
          <a:p>
            <a:r>
              <a:rPr lang="en-US" sz="1200" dirty="0"/>
              <a:t>25</a:t>
            </a:r>
          </a:p>
        </p:txBody>
      </p:sp>
      <p:sp>
        <p:nvSpPr>
          <p:cNvPr id="6" name="Google Shape;74;p16">
            <a:extLst>
              <a:ext uri="{FF2B5EF4-FFF2-40B4-BE49-F238E27FC236}">
                <a16:creationId xmlns:a16="http://schemas.microsoft.com/office/drawing/2014/main" id="{DBC9FEEC-A119-DC3A-7F95-22ACE48325FB}"/>
              </a:ext>
            </a:extLst>
          </p:cNvPr>
          <p:cNvSpPr txBox="1">
            <a:spLocks noGrp="1"/>
          </p:cNvSpPr>
          <p:nvPr>
            <p:ph type="title"/>
          </p:nvPr>
        </p:nvSpPr>
        <p:spPr>
          <a:xfrm>
            <a:off x="1099223" y="308885"/>
            <a:ext cx="7884140" cy="598505"/>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US" sz="2400"/>
              <a:t>The Problem of Metadata</a:t>
            </a:r>
          </a:p>
        </p:txBody>
      </p:sp>
      <p:sp>
        <p:nvSpPr>
          <p:cNvPr id="4" name="Rectangle 3">
            <a:extLst>
              <a:ext uri="{FF2B5EF4-FFF2-40B4-BE49-F238E27FC236}">
                <a16:creationId xmlns:a16="http://schemas.microsoft.com/office/drawing/2014/main" id="{90173052-A895-9C67-3CFD-C70F0E5EA3A6}"/>
              </a:ext>
            </a:extLst>
          </p:cNvPr>
          <p:cNvSpPr/>
          <p:nvPr/>
        </p:nvSpPr>
        <p:spPr>
          <a:xfrm>
            <a:off x="1648474" y="4620024"/>
            <a:ext cx="5847051" cy="382855"/>
          </a:xfrm>
          <a:prstGeom prst="rect">
            <a:avLst/>
          </a:prstGeom>
          <a:solidFill>
            <a:srgbClr val="F4F29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solidFill>
                  <a:schemeClr val="tx1"/>
                </a:solidFill>
                <a:effectLst/>
                <a:latin typeface="Arial" panose="020B0604020202020204" pitchFamily="34" charset="0"/>
                <a:ea typeface="Arial" panose="020B0604020202020204" pitchFamily="34" charset="0"/>
              </a:rPr>
              <a:t>Share your responses with the class or in a small group</a:t>
            </a:r>
          </a:p>
        </p:txBody>
      </p:sp>
      <p:sp>
        <p:nvSpPr>
          <p:cNvPr id="7" name="Rectangle 6">
            <a:extLst>
              <a:ext uri="{FF2B5EF4-FFF2-40B4-BE49-F238E27FC236}">
                <a16:creationId xmlns:a16="http://schemas.microsoft.com/office/drawing/2014/main" id="{24BA3E7E-4EEA-55FC-518B-6EBC082FEFA4}"/>
              </a:ext>
            </a:extLst>
          </p:cNvPr>
          <p:cNvSpPr/>
          <p:nvPr/>
        </p:nvSpPr>
        <p:spPr>
          <a:xfrm>
            <a:off x="471123" y="1041421"/>
            <a:ext cx="8201752" cy="842984"/>
          </a:xfrm>
          <a:prstGeom prst="rect">
            <a:avLst/>
          </a:prstGeom>
          <a:solidFill>
            <a:srgbClr val="AFE8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effectLst/>
                <a:latin typeface="Arial" panose="020B0604020202020204" pitchFamily="34" charset="0"/>
                <a:ea typeface="Arial" panose="020B0604020202020204" pitchFamily="34" charset="0"/>
              </a:rPr>
              <a:t>Read </a:t>
            </a:r>
            <a:r>
              <a:rPr lang="en-US" dirty="0">
                <a:solidFill>
                  <a:schemeClr val="tx1"/>
                </a:solidFill>
                <a:effectLst/>
                <a:latin typeface="Arial" panose="020B0604020202020204" pitchFamily="34" charset="0"/>
                <a:ea typeface="Arial" panose="020B0604020202020204" pitchFamily="34" charset="0"/>
                <a:hlinkClick r:id="rId3"/>
              </a:rPr>
              <a:t>Metadata is the biggest little problem plaguing the music industry</a:t>
            </a:r>
            <a:r>
              <a:rPr lang="en-US" dirty="0">
                <a:solidFill>
                  <a:schemeClr val="tx1"/>
                </a:solidFill>
                <a:effectLst/>
                <a:latin typeface="Arial" panose="020B0604020202020204" pitchFamily="34" charset="0"/>
                <a:ea typeface="Arial" panose="020B0604020202020204" pitchFamily="34" charset="0"/>
              </a:rPr>
              <a:t> to get further insights into the problem this can pose for the music industry. Make notes of information you think is important.</a:t>
            </a:r>
          </a:p>
        </p:txBody>
      </p:sp>
    </p:spTree>
    <p:extLst>
      <p:ext uri="{BB962C8B-B14F-4D97-AF65-F5344CB8AC3E}">
        <p14:creationId xmlns:p14="http://schemas.microsoft.com/office/powerpoint/2010/main" val="30868211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73">
          <a:extLst>
            <a:ext uri="{FF2B5EF4-FFF2-40B4-BE49-F238E27FC236}">
              <a16:creationId xmlns:a16="http://schemas.microsoft.com/office/drawing/2014/main" id="{29215984-FEBD-4046-DFB4-6BA5717D7677}"/>
            </a:ext>
          </a:extLst>
        </p:cNvPr>
        <p:cNvGrpSpPr/>
        <p:nvPr/>
      </p:nvGrpSpPr>
      <p:grpSpPr>
        <a:xfrm>
          <a:off x="0" y="0"/>
          <a:ext cx="0" cy="0"/>
          <a:chOff x="0" y="0"/>
          <a:chExt cx="0" cy="0"/>
        </a:xfrm>
      </p:grpSpPr>
      <p:sp>
        <p:nvSpPr>
          <p:cNvPr id="74" name="Google Shape;74;p16">
            <a:extLst>
              <a:ext uri="{FF2B5EF4-FFF2-40B4-BE49-F238E27FC236}">
                <a16:creationId xmlns:a16="http://schemas.microsoft.com/office/drawing/2014/main" id="{812DED92-4408-4110-A932-EC40144BCD40}"/>
              </a:ext>
            </a:extLst>
          </p:cNvPr>
          <p:cNvSpPr txBox="1">
            <a:spLocks noGrp="1"/>
          </p:cNvSpPr>
          <p:nvPr>
            <p:ph type="title"/>
          </p:nvPr>
        </p:nvSpPr>
        <p:spPr>
          <a:xfrm>
            <a:off x="1099223" y="308885"/>
            <a:ext cx="7884140" cy="598505"/>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000"/>
              <a:t>Part 5: And Then, Everything Changed…</a:t>
            </a:r>
            <a:endParaRPr sz="2000"/>
          </a:p>
        </p:txBody>
      </p:sp>
      <p:sp>
        <p:nvSpPr>
          <p:cNvPr id="2" name="Google Shape;169;p28">
            <a:extLst>
              <a:ext uri="{FF2B5EF4-FFF2-40B4-BE49-F238E27FC236}">
                <a16:creationId xmlns:a16="http://schemas.microsoft.com/office/drawing/2014/main" id="{5BAB8D79-BA4D-D1FF-2934-C243779B033E}"/>
              </a:ext>
            </a:extLst>
          </p:cNvPr>
          <p:cNvSpPr txBox="1">
            <a:spLocks/>
          </p:cNvSpPr>
          <p:nvPr/>
        </p:nvSpPr>
        <p:spPr>
          <a:xfrm>
            <a:off x="311700" y="1069001"/>
            <a:ext cx="8520600" cy="2728645"/>
          </a:xfrm>
          <a:prstGeom prst="rect">
            <a:avLst/>
          </a:prstGeom>
        </p:spPr>
        <p:txBody>
          <a:bodyPr spcFirstLastPara="1" wrap="square" lIns="91425" tIns="91425" rIns="91425" bIns="91425"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indent="0">
              <a:lnSpc>
                <a:spcPct val="115000"/>
              </a:lnSpc>
              <a:spcBef>
                <a:spcPts val="0"/>
              </a:spcBef>
              <a:spcAft>
                <a:spcPts val="0"/>
              </a:spcAft>
              <a:buNone/>
            </a:pPr>
            <a:r>
              <a:rPr lang="en-US" sz="1800">
                <a:effectLst/>
                <a:latin typeface="Arial" panose="020B0604020202020204" pitchFamily="34" charset="0"/>
                <a:ea typeface="Arial" panose="020B0604020202020204" pitchFamily="34" charset="0"/>
              </a:rPr>
              <a:t>In the 90’s many people started asking questions about the products they purchased. They felt music was expensive to buy on CD. They felt that software was VERY expensive to purchase. In the late 90’s a new idea, the internet, was becoming more available to a larger group of people. A young, 18 year old college student had an idea which impacted both the music and technology industries.</a:t>
            </a:r>
          </a:p>
          <a:p>
            <a:pPr marL="0" indent="0">
              <a:spcBef>
                <a:spcPts val="1200"/>
              </a:spcBef>
              <a:spcAft>
                <a:spcPts val="1200"/>
              </a:spcAft>
              <a:buFont typeface="Arial" panose="020B0604020202020204" pitchFamily="34" charset="0"/>
              <a:buNone/>
            </a:pPr>
            <a:endParaRPr lang="en-US"/>
          </a:p>
        </p:txBody>
      </p:sp>
      <p:sp>
        <p:nvSpPr>
          <p:cNvPr id="3" name="TextBox 2">
            <a:extLst>
              <a:ext uri="{FF2B5EF4-FFF2-40B4-BE49-F238E27FC236}">
                <a16:creationId xmlns:a16="http://schemas.microsoft.com/office/drawing/2014/main" id="{377CDE3D-67A2-6C21-F4D4-302C4666FD89}"/>
              </a:ext>
            </a:extLst>
          </p:cNvPr>
          <p:cNvSpPr txBox="1"/>
          <p:nvPr/>
        </p:nvSpPr>
        <p:spPr>
          <a:xfrm>
            <a:off x="8705335" y="4866501"/>
            <a:ext cx="361753" cy="276999"/>
          </a:xfrm>
          <a:prstGeom prst="rect">
            <a:avLst/>
          </a:prstGeom>
          <a:noFill/>
        </p:spPr>
        <p:txBody>
          <a:bodyPr wrap="square" rtlCol="0">
            <a:spAutoFit/>
          </a:bodyPr>
          <a:lstStyle/>
          <a:p>
            <a:r>
              <a:rPr lang="en-US" sz="1200" dirty="0"/>
              <a:t>26</a:t>
            </a:r>
          </a:p>
        </p:txBody>
      </p:sp>
      <p:pic>
        <p:nvPicPr>
          <p:cNvPr id="9" name="Picture 8" descr="A logo with a cat face&#10;&#10;Description automatically generated">
            <a:extLst>
              <a:ext uri="{FF2B5EF4-FFF2-40B4-BE49-F238E27FC236}">
                <a16:creationId xmlns:a16="http://schemas.microsoft.com/office/drawing/2014/main" id="{3DD78B0A-1978-AB9E-D85A-EE7C95B435F2}"/>
              </a:ext>
            </a:extLst>
          </p:cNvPr>
          <p:cNvPicPr>
            <a:picLocks noChangeAspect="1"/>
          </p:cNvPicPr>
          <p:nvPr/>
        </p:nvPicPr>
        <p:blipFill>
          <a:blip r:embed="rId3"/>
          <a:stretch>
            <a:fillRect/>
          </a:stretch>
        </p:blipFill>
        <p:spPr>
          <a:xfrm>
            <a:off x="3138710" y="3027788"/>
            <a:ext cx="3055468" cy="1596934"/>
          </a:xfrm>
          <a:prstGeom prst="rect">
            <a:avLst/>
          </a:prstGeom>
        </p:spPr>
      </p:pic>
      <p:sp>
        <p:nvSpPr>
          <p:cNvPr id="10" name="Google Shape;124;p22">
            <a:extLst>
              <a:ext uri="{FF2B5EF4-FFF2-40B4-BE49-F238E27FC236}">
                <a16:creationId xmlns:a16="http://schemas.microsoft.com/office/drawing/2014/main" id="{BD9CFA45-32BC-044C-3CB0-37E1C39BDC05}"/>
              </a:ext>
            </a:extLst>
          </p:cNvPr>
          <p:cNvSpPr txBox="1"/>
          <p:nvPr/>
        </p:nvSpPr>
        <p:spPr>
          <a:xfrm>
            <a:off x="2762400" y="4570953"/>
            <a:ext cx="3808088" cy="613960"/>
          </a:xfrm>
          <a:prstGeom prst="rect">
            <a:avLst/>
          </a:prstGeom>
          <a:noFill/>
          <a:ln>
            <a:noFill/>
          </a:ln>
        </p:spPr>
        <p:txBody>
          <a:bodyPr spcFirstLastPara="1" wrap="square" lIns="91425" tIns="91425" rIns="91425" bIns="91425" anchor="ctr" anchorCtr="0">
            <a:noAutofit/>
          </a:bodyPr>
          <a:lstStyle/>
          <a:p>
            <a:pPr marL="0" marR="0" algn="ctr">
              <a:lnSpc>
                <a:spcPct val="115000"/>
              </a:lnSpc>
              <a:spcBef>
                <a:spcPts val="0"/>
              </a:spcBef>
              <a:spcAft>
                <a:spcPts val="0"/>
              </a:spcAft>
            </a:pPr>
            <a:r>
              <a:rPr lang="en-US" sz="1000" i="1">
                <a:effectLst/>
                <a:latin typeface="Arial" panose="020B0604020202020204" pitchFamily="34" charset="0"/>
                <a:ea typeface="Arial" panose="020B0604020202020204" pitchFamily="34" charset="0"/>
              </a:rPr>
              <a:t>(Source: Napster logo by Napster </a:t>
            </a:r>
            <a:r>
              <a:rPr lang="en-US" sz="1000" i="1">
                <a:effectLst/>
                <a:highlight>
                  <a:srgbClr val="FFFFFF"/>
                </a:highlight>
                <a:latin typeface="Arial" panose="020B0604020202020204" pitchFamily="34" charset="0"/>
                <a:ea typeface="Arial" panose="020B0604020202020204" pitchFamily="34" charset="0"/>
              </a:rPr>
              <a:t>licensed under the Creative Commons Attribution-Share Alike 4.0 International</a:t>
            </a:r>
            <a:r>
              <a:rPr lang="en-US" sz="1000" i="1">
                <a:effectLst/>
                <a:latin typeface="Arial" panose="020B0604020202020204" pitchFamily="34" charset="0"/>
                <a:ea typeface="Arial" panose="020B0604020202020204" pitchFamily="34" charset="0"/>
              </a:rPr>
              <a:t>)</a:t>
            </a:r>
            <a:endParaRPr lang="en-US" sz="1000">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2472911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73">
          <a:extLst>
            <a:ext uri="{FF2B5EF4-FFF2-40B4-BE49-F238E27FC236}">
              <a16:creationId xmlns:a16="http://schemas.microsoft.com/office/drawing/2014/main" id="{B6AE6F0E-35A3-479D-6FA9-3643113E0BED}"/>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8D49D2D4-269A-F510-5C06-B7A5866739E8}"/>
              </a:ext>
            </a:extLst>
          </p:cNvPr>
          <p:cNvSpPr txBox="1"/>
          <p:nvPr/>
        </p:nvSpPr>
        <p:spPr>
          <a:xfrm>
            <a:off x="8705335" y="4866501"/>
            <a:ext cx="361753" cy="276999"/>
          </a:xfrm>
          <a:prstGeom prst="rect">
            <a:avLst/>
          </a:prstGeom>
          <a:noFill/>
        </p:spPr>
        <p:txBody>
          <a:bodyPr wrap="square" rtlCol="0">
            <a:spAutoFit/>
          </a:bodyPr>
          <a:lstStyle/>
          <a:p>
            <a:r>
              <a:rPr lang="en-US" sz="1200" dirty="0"/>
              <a:t>27</a:t>
            </a:r>
          </a:p>
        </p:txBody>
      </p:sp>
      <p:sp>
        <p:nvSpPr>
          <p:cNvPr id="6" name="Google Shape;74;p16">
            <a:extLst>
              <a:ext uri="{FF2B5EF4-FFF2-40B4-BE49-F238E27FC236}">
                <a16:creationId xmlns:a16="http://schemas.microsoft.com/office/drawing/2014/main" id="{F7DDCB81-0984-372A-AC3B-52B35241F4C6}"/>
              </a:ext>
            </a:extLst>
          </p:cNvPr>
          <p:cNvSpPr txBox="1">
            <a:spLocks noGrp="1"/>
          </p:cNvSpPr>
          <p:nvPr>
            <p:ph type="title"/>
          </p:nvPr>
        </p:nvSpPr>
        <p:spPr>
          <a:xfrm>
            <a:off x="1099223" y="308885"/>
            <a:ext cx="7884140" cy="598505"/>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000"/>
              <a:t>Napster Brings Industry Changes</a:t>
            </a:r>
            <a:endParaRPr sz="2000"/>
          </a:p>
        </p:txBody>
      </p:sp>
      <p:sp>
        <p:nvSpPr>
          <p:cNvPr id="4" name="Rectangle 3">
            <a:extLst>
              <a:ext uri="{FF2B5EF4-FFF2-40B4-BE49-F238E27FC236}">
                <a16:creationId xmlns:a16="http://schemas.microsoft.com/office/drawing/2014/main" id="{A8C2A7BD-0BDE-ACA5-C710-3C5BE75CC1B4}"/>
              </a:ext>
            </a:extLst>
          </p:cNvPr>
          <p:cNvSpPr/>
          <p:nvPr/>
        </p:nvSpPr>
        <p:spPr>
          <a:xfrm>
            <a:off x="359430" y="1482769"/>
            <a:ext cx="8345905" cy="2632031"/>
          </a:xfrm>
          <a:prstGeom prst="rect">
            <a:avLst/>
          </a:prstGeom>
          <a:solidFill>
            <a:srgbClr val="F4F29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indent="0">
              <a:lnSpc>
                <a:spcPct val="115000"/>
              </a:lnSpc>
              <a:spcBef>
                <a:spcPts val="0"/>
              </a:spcBef>
              <a:spcAft>
                <a:spcPts val="0"/>
              </a:spcAft>
              <a:buNone/>
            </a:pPr>
            <a:r>
              <a:rPr lang="en-US" sz="2400" dirty="0">
                <a:solidFill>
                  <a:schemeClr val="tx1"/>
                </a:solidFill>
                <a:effectLst/>
                <a:latin typeface="Arial" panose="020B0604020202020204" pitchFamily="34" charset="0"/>
                <a:ea typeface="Arial" panose="020B0604020202020204" pitchFamily="34" charset="0"/>
              </a:rPr>
              <a:t>Be prepared to </a:t>
            </a:r>
            <a:r>
              <a:rPr lang="en-US" sz="2400" dirty="0">
                <a:solidFill>
                  <a:schemeClr val="tx1"/>
                </a:solidFill>
                <a:latin typeface="Arial" panose="020B0604020202020204" pitchFamily="34" charset="0"/>
                <a:ea typeface="Arial" panose="020B0604020202020204" pitchFamily="34" charset="0"/>
              </a:rPr>
              <a:t>t</a:t>
            </a:r>
            <a:r>
              <a:rPr lang="en-US" sz="2400" dirty="0">
                <a:solidFill>
                  <a:schemeClr val="tx1"/>
                </a:solidFill>
                <a:effectLst/>
                <a:latin typeface="Arial" panose="020B0604020202020204" pitchFamily="34" charset="0"/>
                <a:ea typeface="Arial" panose="020B0604020202020204" pitchFamily="34" charset="0"/>
              </a:rPr>
              <a:t>ake notes as you watch the </a:t>
            </a:r>
            <a:r>
              <a:rPr lang="en-US" sz="2400" dirty="0">
                <a:solidFill>
                  <a:schemeClr val="tx1"/>
                </a:solidFill>
                <a:effectLst/>
                <a:latin typeface="Arial" panose="020B0604020202020204" pitchFamily="34" charset="0"/>
                <a:ea typeface="Arial" panose="020B0604020202020204" pitchFamily="34" charset="0"/>
                <a:hlinkClick r:id="rId3"/>
              </a:rPr>
              <a:t>documentary on Napster</a:t>
            </a:r>
            <a:r>
              <a:rPr lang="en-US" sz="2400" dirty="0">
                <a:solidFill>
                  <a:schemeClr val="tx1"/>
                </a:solidFill>
                <a:effectLst/>
                <a:latin typeface="Arial" panose="020B0604020202020204" pitchFamily="34" charset="0"/>
                <a:ea typeface="Arial" panose="020B0604020202020204" pitchFamily="34" charset="0"/>
              </a:rPr>
              <a:t>. The video is about how the music industry changed in recent history. The video will be paused at certain times (listed on </a:t>
            </a:r>
            <a:r>
              <a:rPr lang="en-US" sz="2400" dirty="0">
                <a:solidFill>
                  <a:schemeClr val="tx1"/>
                </a:solidFill>
                <a:effectLst/>
                <a:latin typeface="Arial" panose="020B0604020202020204" pitchFamily="34" charset="0"/>
                <a:ea typeface="Arial" panose="020B0604020202020204" pitchFamily="34" charset="0"/>
                <a:hlinkClick r:id="rId4"/>
              </a:rPr>
              <a:t>this handout</a:t>
            </a:r>
            <a:r>
              <a:rPr lang="en-US" sz="2400" dirty="0">
                <a:solidFill>
                  <a:schemeClr val="tx1"/>
                </a:solidFill>
                <a:effectLst/>
                <a:latin typeface="Arial" panose="020B0604020202020204" pitchFamily="34" charset="0"/>
                <a:ea typeface="Arial" panose="020B0604020202020204" pitchFamily="34" charset="0"/>
              </a:rPr>
              <a:t>) for you to answer some questions and/or record your thoughts.</a:t>
            </a:r>
          </a:p>
        </p:txBody>
      </p:sp>
    </p:spTree>
    <p:extLst>
      <p:ext uri="{BB962C8B-B14F-4D97-AF65-F5344CB8AC3E}">
        <p14:creationId xmlns:p14="http://schemas.microsoft.com/office/powerpoint/2010/main" val="30666732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73">
          <a:extLst>
            <a:ext uri="{FF2B5EF4-FFF2-40B4-BE49-F238E27FC236}">
              <a16:creationId xmlns:a16="http://schemas.microsoft.com/office/drawing/2014/main" id="{4F1B1069-313C-B95B-6E51-C0D0A4E1A32D}"/>
            </a:ext>
          </a:extLst>
        </p:cNvPr>
        <p:cNvGrpSpPr/>
        <p:nvPr/>
      </p:nvGrpSpPr>
      <p:grpSpPr>
        <a:xfrm>
          <a:off x="0" y="0"/>
          <a:ext cx="0" cy="0"/>
          <a:chOff x="0" y="0"/>
          <a:chExt cx="0" cy="0"/>
        </a:xfrm>
      </p:grpSpPr>
      <p:sp>
        <p:nvSpPr>
          <p:cNvPr id="74" name="Google Shape;74;p16">
            <a:extLst>
              <a:ext uri="{FF2B5EF4-FFF2-40B4-BE49-F238E27FC236}">
                <a16:creationId xmlns:a16="http://schemas.microsoft.com/office/drawing/2014/main" id="{CFD9E1C4-D022-46F8-A56E-5CD6E76A093C}"/>
              </a:ext>
            </a:extLst>
          </p:cNvPr>
          <p:cNvSpPr txBox="1">
            <a:spLocks noGrp="1"/>
          </p:cNvSpPr>
          <p:nvPr>
            <p:ph type="title"/>
          </p:nvPr>
        </p:nvSpPr>
        <p:spPr>
          <a:xfrm>
            <a:off x="1099223" y="308885"/>
            <a:ext cx="7884140" cy="598505"/>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000"/>
              <a:t>Part 6: Understanding Unplanned Consequences</a:t>
            </a:r>
            <a:endParaRPr sz="2000"/>
          </a:p>
        </p:txBody>
      </p:sp>
      <p:sp>
        <p:nvSpPr>
          <p:cNvPr id="2" name="Google Shape;169;p28">
            <a:extLst>
              <a:ext uri="{FF2B5EF4-FFF2-40B4-BE49-F238E27FC236}">
                <a16:creationId xmlns:a16="http://schemas.microsoft.com/office/drawing/2014/main" id="{0E70D389-B8AB-5784-4E03-05964167A4FC}"/>
              </a:ext>
            </a:extLst>
          </p:cNvPr>
          <p:cNvSpPr txBox="1">
            <a:spLocks/>
          </p:cNvSpPr>
          <p:nvPr/>
        </p:nvSpPr>
        <p:spPr>
          <a:xfrm>
            <a:off x="311700" y="1152475"/>
            <a:ext cx="8520600" cy="3416400"/>
          </a:xfrm>
          <a:prstGeom prst="rect">
            <a:avLst/>
          </a:prstGeom>
        </p:spPr>
        <p:txBody>
          <a:bodyPr spcFirstLastPara="1" wrap="square" lIns="91425" tIns="91425" rIns="91425" bIns="91425"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indent="0">
              <a:lnSpc>
                <a:spcPct val="115000"/>
              </a:lnSpc>
              <a:spcBef>
                <a:spcPts val="0"/>
              </a:spcBef>
              <a:spcAft>
                <a:spcPts val="0"/>
              </a:spcAft>
              <a:buNone/>
            </a:pPr>
            <a:r>
              <a:rPr lang="en-US" sz="2400">
                <a:effectLst/>
                <a:latin typeface="Arial" panose="020B0604020202020204" pitchFamily="34" charset="0"/>
                <a:ea typeface="Arial" panose="020B0604020202020204" pitchFamily="34" charset="0"/>
              </a:rPr>
              <a:t>We’ve been looking at the story of how structures that exist in the world around us can be truly challenged by a new idea. </a:t>
            </a:r>
          </a:p>
          <a:p>
            <a:pPr marL="0" marR="0" indent="0">
              <a:lnSpc>
                <a:spcPct val="115000"/>
              </a:lnSpc>
              <a:spcBef>
                <a:spcPts val="0"/>
              </a:spcBef>
              <a:spcAft>
                <a:spcPts val="0"/>
              </a:spcAft>
              <a:buNone/>
            </a:pPr>
            <a:endParaRPr lang="en-US" sz="2400">
              <a:latin typeface="Arial" panose="020B0604020202020204" pitchFamily="34" charset="0"/>
              <a:ea typeface="Arial" panose="020B0604020202020204" pitchFamily="34" charset="0"/>
            </a:endParaRPr>
          </a:p>
          <a:p>
            <a:pPr marL="0" marR="0" indent="0">
              <a:lnSpc>
                <a:spcPct val="115000"/>
              </a:lnSpc>
              <a:spcBef>
                <a:spcPts val="0"/>
              </a:spcBef>
              <a:spcAft>
                <a:spcPts val="0"/>
              </a:spcAft>
              <a:buNone/>
            </a:pPr>
            <a:r>
              <a:rPr lang="en-US" sz="2400">
                <a:effectLst/>
                <a:latin typeface="Arial" panose="020B0604020202020204" pitchFamily="34" charset="0"/>
                <a:ea typeface="Arial" panose="020B0604020202020204" pitchFamily="34" charset="0"/>
              </a:rPr>
              <a:t>Take a few minutes to review your thoughts and answers to the previous activities about structures in the music recording industry and what you’ve learned about data and how it’s represented in the digital realm. Focus on what you’ve learned which was new. </a:t>
            </a:r>
          </a:p>
        </p:txBody>
      </p:sp>
      <p:sp>
        <p:nvSpPr>
          <p:cNvPr id="3" name="TextBox 2">
            <a:extLst>
              <a:ext uri="{FF2B5EF4-FFF2-40B4-BE49-F238E27FC236}">
                <a16:creationId xmlns:a16="http://schemas.microsoft.com/office/drawing/2014/main" id="{B99CC46B-180F-2F79-9212-9AB89614FD1F}"/>
              </a:ext>
            </a:extLst>
          </p:cNvPr>
          <p:cNvSpPr txBox="1"/>
          <p:nvPr/>
        </p:nvSpPr>
        <p:spPr>
          <a:xfrm>
            <a:off x="8705335" y="4866501"/>
            <a:ext cx="361753" cy="276999"/>
          </a:xfrm>
          <a:prstGeom prst="rect">
            <a:avLst/>
          </a:prstGeom>
          <a:noFill/>
        </p:spPr>
        <p:txBody>
          <a:bodyPr wrap="square" rtlCol="0">
            <a:spAutoFit/>
          </a:bodyPr>
          <a:lstStyle/>
          <a:p>
            <a:r>
              <a:rPr lang="en-US" sz="1200"/>
              <a:t>28</a:t>
            </a:r>
          </a:p>
        </p:txBody>
      </p:sp>
    </p:spTree>
    <p:extLst>
      <p:ext uri="{BB962C8B-B14F-4D97-AF65-F5344CB8AC3E}">
        <p14:creationId xmlns:p14="http://schemas.microsoft.com/office/powerpoint/2010/main" val="372795405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73">
          <a:extLst>
            <a:ext uri="{FF2B5EF4-FFF2-40B4-BE49-F238E27FC236}">
              <a16:creationId xmlns:a16="http://schemas.microsoft.com/office/drawing/2014/main" id="{FFDBFCD2-769B-A0FF-4832-7FB09C262DD2}"/>
            </a:ext>
          </a:extLst>
        </p:cNvPr>
        <p:cNvGrpSpPr/>
        <p:nvPr/>
      </p:nvGrpSpPr>
      <p:grpSpPr>
        <a:xfrm>
          <a:off x="0" y="0"/>
          <a:ext cx="0" cy="0"/>
          <a:chOff x="0" y="0"/>
          <a:chExt cx="0" cy="0"/>
        </a:xfrm>
      </p:grpSpPr>
      <p:sp>
        <p:nvSpPr>
          <p:cNvPr id="2" name="Google Shape;169;p28">
            <a:extLst>
              <a:ext uri="{FF2B5EF4-FFF2-40B4-BE49-F238E27FC236}">
                <a16:creationId xmlns:a16="http://schemas.microsoft.com/office/drawing/2014/main" id="{E1D078AD-8393-181C-1F96-E0B791485ED4}"/>
              </a:ext>
            </a:extLst>
          </p:cNvPr>
          <p:cNvSpPr txBox="1">
            <a:spLocks/>
          </p:cNvSpPr>
          <p:nvPr/>
        </p:nvSpPr>
        <p:spPr>
          <a:xfrm>
            <a:off x="428548" y="1486084"/>
            <a:ext cx="8638540" cy="3518916"/>
          </a:xfrm>
          <a:prstGeom prst="rect">
            <a:avLst/>
          </a:prstGeom>
        </p:spPr>
        <p:txBody>
          <a:bodyPr spcFirstLastPara="1" wrap="square" lIns="91425" tIns="91425" rIns="91425" bIns="91425"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marR="0" lvl="0" indent="-342900">
              <a:lnSpc>
                <a:spcPct val="115000"/>
              </a:lnSpc>
              <a:spcBef>
                <a:spcPts val="0"/>
              </a:spcBef>
              <a:spcAft>
                <a:spcPts val="0"/>
              </a:spcAft>
              <a:buFont typeface="Arial" panose="020B0604020202020204" pitchFamily="34" charset="0"/>
              <a:buChar char="●"/>
            </a:pPr>
            <a:r>
              <a:rPr lang="en-US" sz="1600" u="none" strike="noStrike">
                <a:effectLst/>
                <a:latin typeface="Arial" panose="020B0604020202020204" pitchFamily="34" charset="0"/>
                <a:ea typeface="Arial" panose="020B0604020202020204" pitchFamily="34" charset="0"/>
              </a:rPr>
              <a:t>Do you think Shawn Fanning intended to change an entire industry when he thought of his big idea?</a:t>
            </a:r>
          </a:p>
          <a:p>
            <a:pPr marL="342900" marR="0" lvl="0" indent="-342900">
              <a:lnSpc>
                <a:spcPct val="115000"/>
              </a:lnSpc>
              <a:spcBef>
                <a:spcPts val="0"/>
              </a:spcBef>
              <a:spcAft>
                <a:spcPts val="0"/>
              </a:spcAft>
              <a:buFont typeface="Arial" panose="020B0604020202020204" pitchFamily="34" charset="0"/>
              <a:buChar char="●"/>
            </a:pPr>
            <a:r>
              <a:rPr lang="en-US" sz="1600" u="none" strike="noStrike">
                <a:effectLst/>
                <a:latin typeface="Arial" panose="020B0604020202020204" pitchFamily="34" charset="0"/>
                <a:ea typeface="Arial" panose="020B0604020202020204" pitchFamily="34" charset="0"/>
              </a:rPr>
              <a:t>Clearly the structure of the music industry changed. What do you think was good about that?</a:t>
            </a:r>
          </a:p>
          <a:p>
            <a:pPr marL="342900" marR="0" lvl="0" indent="-342900">
              <a:lnSpc>
                <a:spcPct val="115000"/>
              </a:lnSpc>
              <a:spcBef>
                <a:spcPts val="0"/>
              </a:spcBef>
              <a:spcAft>
                <a:spcPts val="0"/>
              </a:spcAft>
              <a:buFont typeface="Arial" panose="020B0604020202020204" pitchFamily="34" charset="0"/>
              <a:buChar char="●"/>
            </a:pPr>
            <a:r>
              <a:rPr lang="en-US" sz="1600" u="none" strike="noStrike">
                <a:effectLst/>
                <a:latin typeface="Arial" panose="020B0604020202020204" pitchFamily="34" charset="0"/>
                <a:ea typeface="Arial" panose="020B0604020202020204" pitchFamily="34" charset="0"/>
              </a:rPr>
              <a:t>What do you think was bad about that?</a:t>
            </a:r>
          </a:p>
          <a:p>
            <a:pPr marL="342900" marR="0" lvl="0" indent="-342900">
              <a:lnSpc>
                <a:spcPct val="115000"/>
              </a:lnSpc>
              <a:spcBef>
                <a:spcPts val="0"/>
              </a:spcBef>
              <a:spcAft>
                <a:spcPts val="0"/>
              </a:spcAft>
              <a:buFont typeface="Arial" panose="020B0604020202020204" pitchFamily="34" charset="0"/>
              <a:buChar char="●"/>
            </a:pPr>
            <a:r>
              <a:rPr lang="en-US" sz="1600" u="none" strike="noStrike">
                <a:effectLst/>
                <a:latin typeface="Arial" panose="020B0604020202020204" pitchFamily="34" charset="0"/>
                <a:ea typeface="Arial" panose="020B0604020202020204" pitchFamily="34" charset="0"/>
              </a:rPr>
              <a:t>In your opinion, should people consider what bad things might happen </a:t>
            </a:r>
            <a:r>
              <a:rPr lang="en-US" sz="1600" i="1" u="none" strike="noStrike">
                <a:effectLst/>
                <a:latin typeface="Arial" panose="020B0604020202020204" pitchFamily="34" charset="0"/>
                <a:ea typeface="Arial" panose="020B0604020202020204" pitchFamily="34" charset="0"/>
              </a:rPr>
              <a:t>before</a:t>
            </a:r>
            <a:r>
              <a:rPr lang="en-US" sz="1600" u="none" strike="noStrike">
                <a:effectLst/>
                <a:latin typeface="Arial" panose="020B0604020202020204" pitchFamily="34" charset="0"/>
                <a:ea typeface="Arial" panose="020B0604020202020204" pitchFamily="34" charset="0"/>
              </a:rPr>
              <a:t> they pursue their own “big idea”? Why is that important?</a:t>
            </a:r>
          </a:p>
          <a:p>
            <a:pPr marL="342900" marR="0" lvl="0" indent="-342900">
              <a:lnSpc>
                <a:spcPct val="115000"/>
              </a:lnSpc>
              <a:spcBef>
                <a:spcPts val="0"/>
              </a:spcBef>
              <a:spcAft>
                <a:spcPts val="0"/>
              </a:spcAft>
              <a:buFont typeface="Arial" panose="020B0604020202020204" pitchFamily="34" charset="0"/>
              <a:buChar char="●"/>
            </a:pPr>
            <a:r>
              <a:rPr lang="en-US" sz="1600" u="none" strike="noStrike">
                <a:effectLst/>
                <a:latin typeface="Arial" panose="020B0604020202020204" pitchFamily="34" charset="0"/>
                <a:ea typeface="Arial" panose="020B0604020202020204" pitchFamily="34" charset="0"/>
              </a:rPr>
              <a:t>Discuss how data representation and Abstract Data Types play a role in music technology.</a:t>
            </a:r>
          </a:p>
          <a:p>
            <a:pPr marL="342900" marR="0" lvl="0" indent="-342900">
              <a:lnSpc>
                <a:spcPct val="115000"/>
              </a:lnSpc>
              <a:spcBef>
                <a:spcPts val="0"/>
              </a:spcBef>
              <a:spcAft>
                <a:spcPts val="0"/>
              </a:spcAft>
              <a:buFont typeface="Arial" panose="020B0604020202020204" pitchFamily="34" charset="0"/>
              <a:buChar char="●"/>
            </a:pPr>
            <a:r>
              <a:rPr lang="en-US" sz="1600" u="none" strike="noStrike">
                <a:effectLst/>
                <a:latin typeface="Arial" panose="020B0604020202020204" pitchFamily="34" charset="0"/>
                <a:ea typeface="Arial" panose="020B0604020202020204" pitchFamily="34" charset="0"/>
              </a:rPr>
              <a:t>What was a new thing you learned in this Unit which surprised you? Why?</a:t>
            </a:r>
          </a:p>
          <a:p>
            <a:pPr marL="342900" marR="0" lvl="0" indent="-342900">
              <a:lnSpc>
                <a:spcPct val="115000"/>
              </a:lnSpc>
              <a:spcBef>
                <a:spcPts val="0"/>
              </a:spcBef>
              <a:spcAft>
                <a:spcPts val="0"/>
              </a:spcAft>
              <a:buFont typeface="Arial" panose="020B0604020202020204" pitchFamily="34" charset="0"/>
              <a:buChar char="●"/>
            </a:pPr>
            <a:r>
              <a:rPr lang="en-US" sz="1600" u="none" strike="noStrike">
                <a:effectLst/>
                <a:latin typeface="Arial" panose="020B0604020202020204" pitchFamily="34" charset="0"/>
                <a:ea typeface="Arial" panose="020B0604020202020204" pitchFamily="34" charset="0"/>
              </a:rPr>
              <a:t>What is something you still wonder about our learnings in this Unit?</a:t>
            </a:r>
            <a:endParaRPr lang="en-US" sz="1600">
              <a:effectLst/>
              <a:latin typeface="Arial" panose="020B0604020202020204" pitchFamily="34" charset="0"/>
              <a:ea typeface="Arial" panose="020B0604020202020204" pitchFamily="34" charset="0"/>
            </a:endParaRPr>
          </a:p>
        </p:txBody>
      </p:sp>
      <p:sp>
        <p:nvSpPr>
          <p:cNvPr id="3" name="TextBox 2">
            <a:extLst>
              <a:ext uri="{FF2B5EF4-FFF2-40B4-BE49-F238E27FC236}">
                <a16:creationId xmlns:a16="http://schemas.microsoft.com/office/drawing/2014/main" id="{2A6F42EE-EDF6-B6DD-11A0-58292A6DFD64}"/>
              </a:ext>
            </a:extLst>
          </p:cNvPr>
          <p:cNvSpPr txBox="1"/>
          <p:nvPr/>
        </p:nvSpPr>
        <p:spPr>
          <a:xfrm>
            <a:off x="8705335" y="4866501"/>
            <a:ext cx="361753" cy="276999"/>
          </a:xfrm>
          <a:prstGeom prst="rect">
            <a:avLst/>
          </a:prstGeom>
          <a:noFill/>
        </p:spPr>
        <p:txBody>
          <a:bodyPr wrap="square" rtlCol="0">
            <a:spAutoFit/>
          </a:bodyPr>
          <a:lstStyle/>
          <a:p>
            <a:r>
              <a:rPr lang="en-US" sz="1200"/>
              <a:t>29</a:t>
            </a:r>
          </a:p>
        </p:txBody>
      </p:sp>
      <p:sp>
        <p:nvSpPr>
          <p:cNvPr id="6" name="Google Shape;74;p16">
            <a:extLst>
              <a:ext uri="{FF2B5EF4-FFF2-40B4-BE49-F238E27FC236}">
                <a16:creationId xmlns:a16="http://schemas.microsoft.com/office/drawing/2014/main" id="{1C6AE23F-0A52-688D-D5E1-526554E8104F}"/>
              </a:ext>
            </a:extLst>
          </p:cNvPr>
          <p:cNvSpPr txBox="1">
            <a:spLocks noGrp="1"/>
          </p:cNvSpPr>
          <p:nvPr>
            <p:ph type="title"/>
          </p:nvPr>
        </p:nvSpPr>
        <p:spPr>
          <a:xfrm>
            <a:off x="1099223" y="308885"/>
            <a:ext cx="7884140" cy="598505"/>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000"/>
              <a:t>Reflection on New Learning</a:t>
            </a:r>
            <a:endParaRPr sz="2000"/>
          </a:p>
        </p:txBody>
      </p:sp>
      <p:sp>
        <p:nvSpPr>
          <p:cNvPr id="5" name="Rectangle 4">
            <a:extLst>
              <a:ext uri="{FF2B5EF4-FFF2-40B4-BE49-F238E27FC236}">
                <a16:creationId xmlns:a16="http://schemas.microsoft.com/office/drawing/2014/main" id="{5BB9947E-F1DD-D422-A30C-B7344E0AA919}"/>
              </a:ext>
            </a:extLst>
          </p:cNvPr>
          <p:cNvSpPr/>
          <p:nvPr/>
        </p:nvSpPr>
        <p:spPr>
          <a:xfrm>
            <a:off x="545400" y="1019017"/>
            <a:ext cx="8053197" cy="520075"/>
          </a:xfrm>
          <a:prstGeom prst="rect">
            <a:avLst/>
          </a:prstGeom>
          <a:solidFill>
            <a:srgbClr val="F4F29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a:solidFill>
                  <a:schemeClr val="tx1"/>
                </a:solidFill>
                <a:latin typeface="Arial" panose="020B0604020202020204" pitchFamily="34" charset="0"/>
                <a:ea typeface="Arial" panose="020B0604020202020204" pitchFamily="34" charset="0"/>
              </a:rPr>
              <a:t>Think about the following questions and share your thoughts with a partner or the class</a:t>
            </a:r>
            <a:endParaRPr lang="en-US" sz="1600">
              <a:solidFill>
                <a:schemeClr val="tx1"/>
              </a:solidFill>
              <a:effectLst/>
              <a:latin typeface="Arial" panose="020B0604020202020204" pitchFamily="34" charset="0"/>
              <a:ea typeface="Arial" panose="020B0604020202020204" pitchFamily="34" charset="0"/>
            </a:endParaRPr>
          </a:p>
        </p:txBody>
      </p:sp>
      <p:sp>
        <p:nvSpPr>
          <p:cNvPr id="4" name="Rectangle 3">
            <a:extLst>
              <a:ext uri="{FF2B5EF4-FFF2-40B4-BE49-F238E27FC236}">
                <a16:creationId xmlns:a16="http://schemas.microsoft.com/office/drawing/2014/main" id="{D8CBB2E8-9560-EB00-EC51-101C78EAC7F4}"/>
              </a:ext>
            </a:extLst>
          </p:cNvPr>
          <p:cNvSpPr/>
          <p:nvPr/>
        </p:nvSpPr>
        <p:spPr>
          <a:xfrm>
            <a:off x="1219445" y="4506533"/>
            <a:ext cx="6705105" cy="520075"/>
          </a:xfrm>
          <a:prstGeom prst="rect">
            <a:avLst/>
          </a:prstGeom>
          <a:solidFill>
            <a:srgbClr val="F4F29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indent="0" algn="ctr">
              <a:lnSpc>
                <a:spcPct val="115000"/>
              </a:lnSpc>
              <a:spcBef>
                <a:spcPts val="0"/>
              </a:spcBef>
              <a:spcAft>
                <a:spcPts val="0"/>
              </a:spcAft>
              <a:buNone/>
            </a:pPr>
            <a:r>
              <a:rPr lang="en-US" sz="1600">
                <a:solidFill>
                  <a:schemeClr val="tx1"/>
                </a:solidFill>
                <a:latin typeface="Arial" panose="020B0604020202020204" pitchFamily="34" charset="0"/>
                <a:ea typeface="Arial" panose="020B0604020202020204" pitchFamily="34" charset="0"/>
              </a:rPr>
              <a:t>W</a:t>
            </a:r>
            <a:r>
              <a:rPr lang="en-US" sz="1600">
                <a:solidFill>
                  <a:schemeClr val="tx1"/>
                </a:solidFill>
                <a:effectLst/>
                <a:latin typeface="Arial" panose="020B0604020202020204" pitchFamily="34" charset="0"/>
                <a:ea typeface="Arial" panose="020B0604020202020204" pitchFamily="34" charset="0"/>
              </a:rPr>
              <a:t>rite down new things you’ve learned and your thoughts about them.</a:t>
            </a:r>
          </a:p>
        </p:txBody>
      </p:sp>
    </p:spTree>
    <p:extLst>
      <p:ext uri="{BB962C8B-B14F-4D97-AF65-F5344CB8AC3E}">
        <p14:creationId xmlns:p14="http://schemas.microsoft.com/office/powerpoint/2010/main" val="6971552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2" name="TextBox 1">
            <a:extLst>
              <a:ext uri="{FF2B5EF4-FFF2-40B4-BE49-F238E27FC236}">
                <a16:creationId xmlns:a16="http://schemas.microsoft.com/office/drawing/2014/main" id="{DEB075DE-2BD4-A0EE-99CE-8E36678DD201}"/>
              </a:ext>
            </a:extLst>
          </p:cNvPr>
          <p:cNvSpPr txBox="1"/>
          <p:nvPr/>
        </p:nvSpPr>
        <p:spPr>
          <a:xfrm>
            <a:off x="8768678" y="4866501"/>
            <a:ext cx="298410" cy="276999"/>
          </a:xfrm>
          <a:prstGeom prst="rect">
            <a:avLst/>
          </a:prstGeom>
          <a:noFill/>
        </p:spPr>
        <p:txBody>
          <a:bodyPr wrap="square" rtlCol="0">
            <a:spAutoFit/>
          </a:bodyPr>
          <a:lstStyle/>
          <a:p>
            <a:r>
              <a:rPr lang="en-US" sz="1200"/>
              <a:t>3</a:t>
            </a:r>
          </a:p>
        </p:txBody>
      </p:sp>
      <p:sp>
        <p:nvSpPr>
          <p:cNvPr id="8" name="Text Placeholder 7">
            <a:extLst>
              <a:ext uri="{FF2B5EF4-FFF2-40B4-BE49-F238E27FC236}">
                <a16:creationId xmlns:a16="http://schemas.microsoft.com/office/drawing/2014/main" id="{388735E1-C41A-080E-A00F-19D0C6ECB182}"/>
              </a:ext>
            </a:extLst>
          </p:cNvPr>
          <p:cNvSpPr>
            <a:spLocks noGrp="1"/>
          </p:cNvSpPr>
          <p:nvPr>
            <p:ph type="body" sz="quarter" idx="12"/>
          </p:nvPr>
        </p:nvSpPr>
        <p:spPr>
          <a:xfrm>
            <a:off x="227173" y="986978"/>
            <a:ext cx="8690710" cy="2214148"/>
          </a:xfrm>
        </p:spPr>
        <p:txBody>
          <a:bodyPr/>
          <a:lstStyle/>
          <a:p>
            <a:pPr marL="0" marR="0">
              <a:lnSpc>
                <a:spcPct val="115000"/>
              </a:lnSpc>
              <a:spcBef>
                <a:spcPts val="0"/>
              </a:spcBef>
              <a:spcAft>
                <a:spcPts val="0"/>
              </a:spcAft>
            </a:pPr>
            <a:r>
              <a:rPr lang="en-US" sz="1450">
                <a:effectLst/>
                <a:latin typeface="Arial" panose="020B0604020202020204" pitchFamily="34" charset="0"/>
                <a:ea typeface="Arial" panose="020B0604020202020204" pitchFamily="34" charset="0"/>
              </a:rPr>
              <a:t>You may or may not be surprised at the intersection of computing technologies and an art form that has existed since the dawn of humankind. We’ll examine and discuss this intersection in technical, sociological, and personal ways. In this learning sequence we’ll look at the structure of how we listen to music and the way that has changed over time. We’ll look at the technical innovations which brought music listening to computer platforms and we’ll also explore the structure of the computer technology industry [namely internet related companies] and the unplanned consequences of when those industries collided. We’ll explore these ideas as we learn more deeply about writing computer code and programming through the following questions:</a:t>
            </a:r>
          </a:p>
        </p:txBody>
      </p:sp>
      <p:pic>
        <p:nvPicPr>
          <p:cNvPr id="4" name="Picture 3" descr="A person playing a didgeridoo&#10;&#10;Description automatically generated">
            <a:extLst>
              <a:ext uri="{FF2B5EF4-FFF2-40B4-BE49-F238E27FC236}">
                <a16:creationId xmlns:a16="http://schemas.microsoft.com/office/drawing/2014/main" id="{7596A82D-1146-3C35-4507-5ADB017B2314}"/>
              </a:ext>
            </a:extLst>
          </p:cNvPr>
          <p:cNvPicPr>
            <a:picLocks noChangeAspect="1"/>
          </p:cNvPicPr>
          <p:nvPr/>
        </p:nvPicPr>
        <p:blipFill>
          <a:blip r:embed="rId3"/>
          <a:stretch>
            <a:fillRect/>
          </a:stretch>
        </p:blipFill>
        <p:spPr>
          <a:xfrm>
            <a:off x="5855397" y="2895600"/>
            <a:ext cx="2913281" cy="1940011"/>
          </a:xfrm>
          <a:prstGeom prst="rect">
            <a:avLst/>
          </a:prstGeom>
        </p:spPr>
      </p:pic>
      <p:sp>
        <p:nvSpPr>
          <p:cNvPr id="5" name="Google Shape;124;p22">
            <a:extLst>
              <a:ext uri="{FF2B5EF4-FFF2-40B4-BE49-F238E27FC236}">
                <a16:creationId xmlns:a16="http://schemas.microsoft.com/office/drawing/2014/main" id="{9CC360DE-0E92-B9D4-8736-C1434EFA5697}"/>
              </a:ext>
            </a:extLst>
          </p:cNvPr>
          <p:cNvSpPr txBox="1"/>
          <p:nvPr/>
        </p:nvSpPr>
        <p:spPr>
          <a:xfrm>
            <a:off x="5338885" y="4705747"/>
            <a:ext cx="3808088" cy="598505"/>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900" i="1">
                <a:latin typeface="Arial" panose="020B0604020202020204" pitchFamily="34" charset="0"/>
                <a:cs typeface="Arial" panose="020B0604020202020204" pitchFamily="34" charset="0"/>
              </a:rPr>
              <a:t>(Source: “Wurundieri Tribe” Jacqueline Suttin under CC v3.0)</a:t>
            </a:r>
            <a:endParaRPr lang="en-US" sz="900">
              <a:latin typeface="Arial" panose="020B0604020202020204" pitchFamily="34" charset="0"/>
              <a:cs typeface="Arial" panose="020B0604020202020204" pitchFamily="34" charset="0"/>
            </a:endParaRPr>
          </a:p>
        </p:txBody>
      </p:sp>
      <p:sp>
        <p:nvSpPr>
          <p:cNvPr id="11" name="Google Shape;59;p14">
            <a:extLst>
              <a:ext uri="{FF2B5EF4-FFF2-40B4-BE49-F238E27FC236}">
                <a16:creationId xmlns:a16="http://schemas.microsoft.com/office/drawing/2014/main" id="{DB5FC6E6-B2A3-D266-C233-37679BD72A2B}"/>
              </a:ext>
            </a:extLst>
          </p:cNvPr>
          <p:cNvSpPr txBox="1">
            <a:spLocks noGrp="1"/>
          </p:cNvSpPr>
          <p:nvPr>
            <p:ph type="title"/>
          </p:nvPr>
        </p:nvSpPr>
        <p:spPr>
          <a:xfrm>
            <a:off x="1033743" y="307889"/>
            <a:ext cx="7884140" cy="598505"/>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Clr>
                <a:schemeClr val="dk1"/>
              </a:buClr>
              <a:buSzPts val="1100"/>
              <a:buFont typeface="Arial"/>
              <a:buNone/>
            </a:pPr>
            <a:r>
              <a:rPr lang="en" sz="2000"/>
              <a:t>Prelude</a:t>
            </a:r>
            <a:endParaRPr sz="2000"/>
          </a:p>
        </p:txBody>
      </p:sp>
      <p:sp>
        <p:nvSpPr>
          <p:cNvPr id="9" name="Rectangle 8">
            <a:extLst>
              <a:ext uri="{FF2B5EF4-FFF2-40B4-BE49-F238E27FC236}">
                <a16:creationId xmlns:a16="http://schemas.microsoft.com/office/drawing/2014/main" id="{BDDBC548-093E-F844-C4CC-CBE037AE8A61}"/>
              </a:ext>
            </a:extLst>
          </p:cNvPr>
          <p:cNvSpPr/>
          <p:nvPr/>
        </p:nvSpPr>
        <p:spPr>
          <a:xfrm>
            <a:off x="227173" y="3281709"/>
            <a:ext cx="5444757" cy="1553901"/>
          </a:xfrm>
          <a:prstGeom prst="rect">
            <a:avLst/>
          </a:prstGeom>
          <a:solidFill>
            <a:srgbClr val="F4F29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714A5397-9E09-4E8C-418D-FC42EAF46A6A}"/>
              </a:ext>
            </a:extLst>
          </p:cNvPr>
          <p:cNvSpPr txBox="1"/>
          <p:nvPr/>
        </p:nvSpPr>
        <p:spPr>
          <a:xfrm>
            <a:off x="370638" y="3396939"/>
            <a:ext cx="5157825" cy="1323439"/>
          </a:xfrm>
          <a:prstGeom prst="rect">
            <a:avLst/>
          </a:prstGeom>
          <a:noFill/>
        </p:spPr>
        <p:txBody>
          <a:bodyPr wrap="square" rtlCol="0">
            <a:spAutoFit/>
          </a:bodyPr>
          <a:lstStyle/>
          <a:p>
            <a:r>
              <a:rPr lang="en-US" sz="1600"/>
              <a:t>How do you connect to music?</a:t>
            </a:r>
          </a:p>
          <a:p>
            <a:r>
              <a:rPr lang="en-US" sz="1600"/>
              <a:t>How has music been heard in the past?</a:t>
            </a:r>
          </a:p>
          <a:p>
            <a:r>
              <a:rPr lang="en-US" sz="1600"/>
              <a:t>What did technology bring to music?</a:t>
            </a:r>
          </a:p>
          <a:p>
            <a:r>
              <a:rPr lang="en-US" sz="1600"/>
              <a:t>Did the technology industry wreck the music industry or save it?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73">
          <a:extLst>
            <a:ext uri="{FF2B5EF4-FFF2-40B4-BE49-F238E27FC236}">
              <a16:creationId xmlns:a16="http://schemas.microsoft.com/office/drawing/2014/main" id="{EA97C987-6487-2A68-5533-A9ADC704CDAB}"/>
            </a:ext>
          </a:extLst>
        </p:cNvPr>
        <p:cNvGrpSpPr/>
        <p:nvPr/>
      </p:nvGrpSpPr>
      <p:grpSpPr>
        <a:xfrm>
          <a:off x="0" y="0"/>
          <a:ext cx="0" cy="0"/>
          <a:chOff x="0" y="0"/>
          <a:chExt cx="0" cy="0"/>
        </a:xfrm>
      </p:grpSpPr>
      <p:sp>
        <p:nvSpPr>
          <p:cNvPr id="74" name="Google Shape;74;p16">
            <a:extLst>
              <a:ext uri="{FF2B5EF4-FFF2-40B4-BE49-F238E27FC236}">
                <a16:creationId xmlns:a16="http://schemas.microsoft.com/office/drawing/2014/main" id="{26E2125F-4A90-B75E-DD3F-919CDC7937B6}"/>
              </a:ext>
            </a:extLst>
          </p:cNvPr>
          <p:cNvSpPr txBox="1">
            <a:spLocks noGrp="1"/>
          </p:cNvSpPr>
          <p:nvPr>
            <p:ph type="title"/>
          </p:nvPr>
        </p:nvSpPr>
        <p:spPr>
          <a:xfrm>
            <a:off x="1099223" y="308885"/>
            <a:ext cx="7884140" cy="598505"/>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000"/>
              <a:t>Self Reflection </a:t>
            </a:r>
            <a:endParaRPr sz="2000"/>
          </a:p>
        </p:txBody>
      </p:sp>
      <p:sp>
        <p:nvSpPr>
          <p:cNvPr id="2" name="Google Shape;169;p28">
            <a:extLst>
              <a:ext uri="{FF2B5EF4-FFF2-40B4-BE49-F238E27FC236}">
                <a16:creationId xmlns:a16="http://schemas.microsoft.com/office/drawing/2014/main" id="{FE1D5D6C-91B6-4A30-E109-6BDEC0170E33}"/>
              </a:ext>
            </a:extLst>
          </p:cNvPr>
          <p:cNvSpPr txBox="1">
            <a:spLocks/>
          </p:cNvSpPr>
          <p:nvPr/>
        </p:nvSpPr>
        <p:spPr>
          <a:xfrm>
            <a:off x="546488" y="1866526"/>
            <a:ext cx="8247416" cy="2418521"/>
          </a:xfrm>
          <a:prstGeom prst="rect">
            <a:avLst/>
          </a:prstGeom>
        </p:spPr>
        <p:txBody>
          <a:bodyPr spcFirstLastPara="1" wrap="square" lIns="91425" tIns="91425" rIns="91425" bIns="91425"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R="0" lvl="0">
              <a:lnSpc>
                <a:spcPct val="115000"/>
              </a:lnSpc>
              <a:spcBef>
                <a:spcPts val="0"/>
              </a:spcBef>
              <a:spcAft>
                <a:spcPts val="0"/>
              </a:spcAft>
            </a:pPr>
            <a:r>
              <a:rPr lang="en-US" sz="2400" u="none" strike="noStrike">
                <a:effectLst/>
                <a:latin typeface="Arial" panose="020B0604020202020204" pitchFamily="34" charset="0"/>
                <a:ea typeface="Arial" panose="020B0604020202020204" pitchFamily="34" charset="0"/>
              </a:rPr>
              <a:t>What were you most proud of?  </a:t>
            </a:r>
          </a:p>
          <a:p>
            <a:pPr marR="0" lvl="0">
              <a:lnSpc>
                <a:spcPct val="115000"/>
              </a:lnSpc>
              <a:spcBef>
                <a:spcPts val="0"/>
              </a:spcBef>
              <a:spcAft>
                <a:spcPts val="0"/>
              </a:spcAft>
            </a:pPr>
            <a:r>
              <a:rPr lang="en-US" sz="2400" u="none" strike="noStrike">
                <a:effectLst/>
                <a:latin typeface="Arial" panose="020B0604020202020204" pitchFamily="34" charset="0"/>
                <a:ea typeface="Arial" panose="020B0604020202020204" pitchFamily="34" charset="0"/>
              </a:rPr>
              <a:t>Where did you encounter struggles, and what did you do to deal with it?  </a:t>
            </a:r>
          </a:p>
          <a:p>
            <a:pPr marR="0" lvl="0">
              <a:lnSpc>
                <a:spcPct val="115000"/>
              </a:lnSpc>
              <a:spcBef>
                <a:spcPts val="0"/>
              </a:spcBef>
              <a:spcAft>
                <a:spcPts val="0"/>
              </a:spcAft>
            </a:pPr>
            <a:r>
              <a:rPr lang="en-US" sz="2400" u="none" strike="noStrike">
                <a:effectLst/>
                <a:latin typeface="Arial" panose="020B0604020202020204" pitchFamily="34" charset="0"/>
                <a:ea typeface="Arial" panose="020B0604020202020204" pitchFamily="34" charset="0"/>
              </a:rPr>
              <a:t>What about your thinking, learning, or work brought you the most satisfaction? Why?</a:t>
            </a:r>
          </a:p>
          <a:p>
            <a:pPr marR="0" lvl="0">
              <a:lnSpc>
                <a:spcPct val="115000"/>
              </a:lnSpc>
              <a:spcBef>
                <a:spcPts val="0"/>
              </a:spcBef>
              <a:spcAft>
                <a:spcPts val="0"/>
              </a:spcAft>
            </a:pPr>
            <a:r>
              <a:rPr lang="en-US" sz="2400" u="none" strike="noStrike">
                <a:effectLst/>
                <a:latin typeface="Arial" panose="020B0604020202020204" pitchFamily="34" charset="0"/>
                <a:ea typeface="Arial" panose="020B0604020202020204" pitchFamily="34" charset="0"/>
              </a:rPr>
              <a:t>How were you curious throughout the learning sequence?</a:t>
            </a:r>
          </a:p>
          <a:p>
            <a:pPr marR="0" lvl="0">
              <a:lnSpc>
                <a:spcPct val="115000"/>
              </a:lnSpc>
              <a:spcBef>
                <a:spcPts val="0"/>
              </a:spcBef>
              <a:spcAft>
                <a:spcPts val="0"/>
              </a:spcAft>
            </a:pPr>
            <a:r>
              <a:rPr lang="en-US" sz="2400" u="none" strike="noStrike">
                <a:effectLst/>
                <a:latin typeface="Arial" panose="020B0604020202020204" pitchFamily="34" charset="0"/>
                <a:ea typeface="Arial" panose="020B0604020202020204" pitchFamily="34" charset="0"/>
              </a:rPr>
              <a:t>What new skills and/or information did you learn?</a:t>
            </a:r>
          </a:p>
        </p:txBody>
      </p:sp>
      <p:sp>
        <p:nvSpPr>
          <p:cNvPr id="3" name="TextBox 2">
            <a:extLst>
              <a:ext uri="{FF2B5EF4-FFF2-40B4-BE49-F238E27FC236}">
                <a16:creationId xmlns:a16="http://schemas.microsoft.com/office/drawing/2014/main" id="{FCC9EB3A-1037-0E48-05F3-503746ED4CBC}"/>
              </a:ext>
            </a:extLst>
          </p:cNvPr>
          <p:cNvSpPr txBox="1"/>
          <p:nvPr/>
        </p:nvSpPr>
        <p:spPr>
          <a:xfrm>
            <a:off x="8705335" y="4866501"/>
            <a:ext cx="361753" cy="276999"/>
          </a:xfrm>
          <a:prstGeom prst="rect">
            <a:avLst/>
          </a:prstGeom>
          <a:noFill/>
        </p:spPr>
        <p:txBody>
          <a:bodyPr wrap="square" rtlCol="0">
            <a:spAutoFit/>
          </a:bodyPr>
          <a:lstStyle/>
          <a:p>
            <a:r>
              <a:rPr lang="en-US" sz="1200"/>
              <a:t>30</a:t>
            </a:r>
          </a:p>
        </p:txBody>
      </p:sp>
      <p:sp>
        <p:nvSpPr>
          <p:cNvPr id="4" name="Rectangle 3">
            <a:extLst>
              <a:ext uri="{FF2B5EF4-FFF2-40B4-BE49-F238E27FC236}">
                <a16:creationId xmlns:a16="http://schemas.microsoft.com/office/drawing/2014/main" id="{3BE45A8E-4111-08D5-D524-1637117E3BE9}"/>
              </a:ext>
            </a:extLst>
          </p:cNvPr>
          <p:cNvSpPr/>
          <p:nvPr/>
        </p:nvSpPr>
        <p:spPr>
          <a:xfrm>
            <a:off x="546488" y="1047294"/>
            <a:ext cx="8247416" cy="803377"/>
          </a:xfrm>
          <a:prstGeom prst="rect">
            <a:avLst/>
          </a:prstGeom>
          <a:solidFill>
            <a:srgbClr val="F4F29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solidFill>
                  <a:schemeClr val="tx1"/>
                </a:solidFill>
                <a:latin typeface="Arial" panose="020B0604020202020204" pitchFamily="34" charset="0"/>
                <a:ea typeface="Arial" panose="020B0604020202020204" pitchFamily="34" charset="0"/>
              </a:rPr>
              <a:t>Reflect on your thinking, learning, and work throughout this learning sequence.</a:t>
            </a:r>
            <a:endParaRPr lang="en-US" sz="2400">
              <a:solidFill>
                <a:schemeClr val="tx1"/>
              </a:solidFill>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518478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2" name="TextBox 1">
            <a:extLst>
              <a:ext uri="{FF2B5EF4-FFF2-40B4-BE49-F238E27FC236}">
                <a16:creationId xmlns:a16="http://schemas.microsoft.com/office/drawing/2014/main" id="{D33F079D-CC8A-3C93-AE29-7A42E30CB772}"/>
              </a:ext>
            </a:extLst>
          </p:cNvPr>
          <p:cNvSpPr txBox="1"/>
          <p:nvPr/>
        </p:nvSpPr>
        <p:spPr>
          <a:xfrm>
            <a:off x="8768678" y="4866501"/>
            <a:ext cx="298410" cy="276999"/>
          </a:xfrm>
          <a:prstGeom prst="rect">
            <a:avLst/>
          </a:prstGeom>
          <a:noFill/>
        </p:spPr>
        <p:txBody>
          <a:bodyPr wrap="square" rtlCol="0">
            <a:spAutoFit/>
          </a:bodyPr>
          <a:lstStyle/>
          <a:p>
            <a:r>
              <a:rPr lang="en-US" sz="1200"/>
              <a:t>4</a:t>
            </a:r>
          </a:p>
        </p:txBody>
      </p:sp>
      <p:sp>
        <p:nvSpPr>
          <p:cNvPr id="8" name="Text Placeholder 7">
            <a:extLst>
              <a:ext uri="{FF2B5EF4-FFF2-40B4-BE49-F238E27FC236}">
                <a16:creationId xmlns:a16="http://schemas.microsoft.com/office/drawing/2014/main" id="{0D735520-7F05-6FBE-765C-BDEA5BF5073F}"/>
              </a:ext>
            </a:extLst>
          </p:cNvPr>
          <p:cNvSpPr>
            <a:spLocks noGrp="1"/>
          </p:cNvSpPr>
          <p:nvPr>
            <p:ph type="body" sz="quarter" idx="12"/>
          </p:nvPr>
        </p:nvSpPr>
        <p:spPr>
          <a:xfrm>
            <a:off x="488706" y="1326133"/>
            <a:ext cx="4487107" cy="2356101"/>
          </a:xfrm>
        </p:spPr>
        <p:txBody>
          <a:bodyPr/>
          <a:lstStyle/>
          <a:p>
            <a:pPr marL="0" marR="0">
              <a:lnSpc>
                <a:spcPct val="115000"/>
              </a:lnSpc>
              <a:spcBef>
                <a:spcPts val="0"/>
              </a:spcBef>
              <a:spcAft>
                <a:spcPts val="0"/>
              </a:spcAft>
            </a:pPr>
            <a:r>
              <a:rPr lang="en-US" sz="1800">
                <a:effectLst/>
                <a:latin typeface="Arial" panose="020B0604020202020204" pitchFamily="34" charset="0"/>
                <a:ea typeface="Arial" panose="020B0604020202020204" pitchFamily="34" charset="0"/>
              </a:rPr>
              <a:t>Many people connect with music in a very personal way. Artists tell stories and evoke emotions in us that feel unique and fit into the story of our lives. There are many different ways to experience music and each one has its own subtle differences to the others. </a:t>
            </a:r>
          </a:p>
          <a:p>
            <a:pPr marR="0" lvl="0">
              <a:lnSpc>
                <a:spcPct val="115000"/>
              </a:lnSpc>
              <a:spcBef>
                <a:spcPts val="0"/>
              </a:spcBef>
              <a:spcAft>
                <a:spcPts val="0"/>
              </a:spcAft>
            </a:pPr>
            <a:endParaRPr lang="en-US"/>
          </a:p>
        </p:txBody>
      </p:sp>
      <p:pic>
        <p:nvPicPr>
          <p:cNvPr id="4" name="Picture 3" descr="A young person wearing headphones&#10;&#10;Description automatically generated">
            <a:extLst>
              <a:ext uri="{FF2B5EF4-FFF2-40B4-BE49-F238E27FC236}">
                <a16:creationId xmlns:a16="http://schemas.microsoft.com/office/drawing/2014/main" id="{4334411B-B75D-CC26-7624-E8C75AA1534C}"/>
              </a:ext>
            </a:extLst>
          </p:cNvPr>
          <p:cNvPicPr>
            <a:picLocks noChangeAspect="1"/>
          </p:cNvPicPr>
          <p:nvPr/>
        </p:nvPicPr>
        <p:blipFill>
          <a:blip r:embed="rId3"/>
          <a:stretch>
            <a:fillRect/>
          </a:stretch>
        </p:blipFill>
        <p:spPr>
          <a:xfrm>
            <a:off x="6026426" y="1045145"/>
            <a:ext cx="2454018" cy="3674466"/>
          </a:xfrm>
          <a:prstGeom prst="rect">
            <a:avLst/>
          </a:prstGeom>
        </p:spPr>
      </p:pic>
      <p:sp>
        <p:nvSpPr>
          <p:cNvPr id="10" name="Google Shape;124;p22">
            <a:extLst>
              <a:ext uri="{FF2B5EF4-FFF2-40B4-BE49-F238E27FC236}">
                <a16:creationId xmlns:a16="http://schemas.microsoft.com/office/drawing/2014/main" id="{C85FA468-527A-0819-5774-E3C636755D56}"/>
              </a:ext>
            </a:extLst>
          </p:cNvPr>
          <p:cNvSpPr txBox="1"/>
          <p:nvPr/>
        </p:nvSpPr>
        <p:spPr>
          <a:xfrm>
            <a:off x="5349391" y="4536358"/>
            <a:ext cx="3808088" cy="598505"/>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000" i="1"/>
              <a:t>(Source: Piasels</a:t>
            </a:r>
            <a:r>
              <a:rPr lang="en" sz="1000"/>
              <a:t>)</a:t>
            </a:r>
            <a:endParaRPr sz="1000"/>
          </a:p>
        </p:txBody>
      </p:sp>
      <p:sp>
        <p:nvSpPr>
          <p:cNvPr id="13" name="Google Shape;59;p14">
            <a:extLst>
              <a:ext uri="{FF2B5EF4-FFF2-40B4-BE49-F238E27FC236}">
                <a16:creationId xmlns:a16="http://schemas.microsoft.com/office/drawing/2014/main" id="{DEFDC860-5782-59C8-6EE8-F3C57A424813}"/>
              </a:ext>
            </a:extLst>
          </p:cNvPr>
          <p:cNvSpPr txBox="1">
            <a:spLocks noGrp="1"/>
          </p:cNvSpPr>
          <p:nvPr>
            <p:ph type="title"/>
          </p:nvPr>
        </p:nvSpPr>
        <p:spPr>
          <a:xfrm>
            <a:off x="1033743" y="307889"/>
            <a:ext cx="7884140" cy="598505"/>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Clr>
                <a:schemeClr val="dk1"/>
              </a:buClr>
              <a:buSzPts val="1100"/>
              <a:buFont typeface="Arial"/>
              <a:buNone/>
            </a:pPr>
            <a:r>
              <a:rPr lang="en" sz="2000" b="1"/>
              <a:t>Connecting to and Experiencing Music</a:t>
            </a:r>
            <a:endParaRPr sz="20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4" name="Google Shape;82;p17">
            <a:extLst>
              <a:ext uri="{FF2B5EF4-FFF2-40B4-BE49-F238E27FC236}">
                <a16:creationId xmlns:a16="http://schemas.microsoft.com/office/drawing/2014/main" id="{0FFB4B9A-455C-5FCD-03DA-9BA6C8363EDA}"/>
              </a:ext>
            </a:extLst>
          </p:cNvPr>
          <p:cNvSpPr txBox="1">
            <a:spLocks/>
          </p:cNvSpPr>
          <p:nvPr/>
        </p:nvSpPr>
        <p:spPr>
          <a:xfrm>
            <a:off x="300425" y="990757"/>
            <a:ext cx="8617458" cy="3395711"/>
          </a:xfrm>
          <a:prstGeom prst="rect">
            <a:avLst/>
          </a:prstGeom>
        </p:spPr>
        <p:txBody>
          <a:bodyPr spcFirstLastPara="1" wrap="square" lIns="91425" tIns="91425" rIns="91425" bIns="91425"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indent="0">
              <a:lnSpc>
                <a:spcPct val="115000"/>
              </a:lnSpc>
              <a:spcBef>
                <a:spcPts val="0"/>
              </a:spcBef>
              <a:spcAft>
                <a:spcPts val="0"/>
              </a:spcAft>
              <a:buNone/>
            </a:pPr>
            <a:r>
              <a:rPr lang="en-US" sz="1800" b="1">
                <a:effectLst/>
                <a:latin typeface="Arial" panose="020B0604020202020204" pitchFamily="34" charset="0"/>
                <a:ea typeface="Arial" panose="020B0604020202020204" pitchFamily="34" charset="0"/>
              </a:rPr>
              <a:t>Take some time to write thoughtful answers to the following questions:</a:t>
            </a:r>
          </a:p>
          <a:p>
            <a:pPr marR="0" lvl="0">
              <a:lnSpc>
                <a:spcPct val="115000"/>
              </a:lnSpc>
              <a:spcBef>
                <a:spcPts val="0"/>
              </a:spcBef>
              <a:spcAft>
                <a:spcPts val="0"/>
              </a:spcAft>
            </a:pPr>
            <a:r>
              <a:rPr lang="en-US" sz="2000" u="none" strike="noStrike">
                <a:effectLst/>
                <a:latin typeface="Arial" panose="020B0604020202020204" pitchFamily="34" charset="0"/>
                <a:ea typeface="Arial" panose="020B0604020202020204" pitchFamily="34" charset="0"/>
              </a:rPr>
              <a:t>What is your favorite song lately? Who is the artist(s) that performs that song? What do you know about them?</a:t>
            </a:r>
          </a:p>
          <a:p>
            <a:pPr marR="0" lvl="0">
              <a:lnSpc>
                <a:spcPct val="115000"/>
              </a:lnSpc>
              <a:spcBef>
                <a:spcPts val="0"/>
              </a:spcBef>
              <a:spcAft>
                <a:spcPts val="0"/>
              </a:spcAft>
            </a:pPr>
            <a:r>
              <a:rPr lang="en-US" sz="2000" u="none" strike="noStrike">
                <a:effectLst/>
                <a:latin typeface="Arial" panose="020B0604020202020204" pitchFamily="34" charset="0"/>
                <a:ea typeface="Arial" panose="020B0604020202020204" pitchFamily="34" charset="0"/>
              </a:rPr>
              <a:t>How is it that you’ve heard that song? Did you hear it on the radio? Did you discover it on Spotify? Did an adult play it for you?</a:t>
            </a:r>
          </a:p>
          <a:p>
            <a:pPr marR="0" lvl="0">
              <a:lnSpc>
                <a:spcPct val="115000"/>
              </a:lnSpc>
              <a:spcBef>
                <a:spcPts val="0"/>
              </a:spcBef>
              <a:spcAft>
                <a:spcPts val="0"/>
              </a:spcAft>
            </a:pPr>
            <a:r>
              <a:rPr lang="en-US" sz="2000" u="none" strike="noStrike">
                <a:effectLst/>
                <a:latin typeface="Arial" panose="020B0604020202020204" pitchFamily="34" charset="0"/>
                <a:ea typeface="Arial" panose="020B0604020202020204" pitchFamily="34" charset="0"/>
              </a:rPr>
              <a:t>What about the song do you like? Is it the lyrics? The way the melody moves? The rhythm? What about that element speaks to you?</a:t>
            </a:r>
          </a:p>
          <a:p>
            <a:pPr marR="0" lvl="0">
              <a:lnSpc>
                <a:spcPct val="115000"/>
              </a:lnSpc>
              <a:spcBef>
                <a:spcPts val="0"/>
              </a:spcBef>
              <a:spcAft>
                <a:spcPts val="0"/>
              </a:spcAft>
            </a:pPr>
            <a:r>
              <a:rPr lang="en-US" sz="2000" u="none" strike="noStrike">
                <a:effectLst/>
                <a:latin typeface="Arial" panose="020B0604020202020204" pitchFamily="34" charset="0"/>
                <a:ea typeface="Arial" panose="020B0604020202020204" pitchFamily="34" charset="0"/>
              </a:rPr>
              <a:t>How does the song make you feel?</a:t>
            </a:r>
          </a:p>
          <a:p>
            <a:pPr marR="0" lvl="0">
              <a:lnSpc>
                <a:spcPct val="115000"/>
              </a:lnSpc>
              <a:spcBef>
                <a:spcPts val="0"/>
              </a:spcBef>
              <a:spcAft>
                <a:spcPts val="0"/>
              </a:spcAft>
            </a:pPr>
            <a:r>
              <a:rPr lang="en-US" sz="2000" u="none" strike="noStrike">
                <a:effectLst/>
                <a:latin typeface="Arial" panose="020B0604020202020204" pitchFamily="34" charset="0"/>
                <a:ea typeface="Arial" panose="020B0604020202020204" pitchFamily="34" charset="0"/>
              </a:rPr>
              <a:t>Do you know of other artists that are similar to this one? What about their music reminds you of the first artist you wrote about?</a:t>
            </a:r>
          </a:p>
        </p:txBody>
      </p:sp>
      <p:sp>
        <p:nvSpPr>
          <p:cNvPr id="2" name="TextBox 1">
            <a:extLst>
              <a:ext uri="{FF2B5EF4-FFF2-40B4-BE49-F238E27FC236}">
                <a16:creationId xmlns:a16="http://schemas.microsoft.com/office/drawing/2014/main" id="{ADD16C79-7F02-0CA3-CCC8-BF719C2A3699}"/>
              </a:ext>
            </a:extLst>
          </p:cNvPr>
          <p:cNvSpPr txBox="1"/>
          <p:nvPr/>
        </p:nvSpPr>
        <p:spPr>
          <a:xfrm>
            <a:off x="8768678" y="4866501"/>
            <a:ext cx="298410" cy="276999"/>
          </a:xfrm>
          <a:prstGeom prst="rect">
            <a:avLst/>
          </a:prstGeom>
          <a:noFill/>
        </p:spPr>
        <p:txBody>
          <a:bodyPr wrap="square" rtlCol="0">
            <a:spAutoFit/>
          </a:bodyPr>
          <a:lstStyle/>
          <a:p>
            <a:r>
              <a:rPr lang="en-US" sz="1200"/>
              <a:t>5</a:t>
            </a:r>
          </a:p>
        </p:txBody>
      </p:sp>
      <p:sp>
        <p:nvSpPr>
          <p:cNvPr id="10" name="Google Shape;59;p14">
            <a:extLst>
              <a:ext uri="{FF2B5EF4-FFF2-40B4-BE49-F238E27FC236}">
                <a16:creationId xmlns:a16="http://schemas.microsoft.com/office/drawing/2014/main" id="{8F17B89E-F2D5-5210-E322-2DDCF457ECEB}"/>
              </a:ext>
            </a:extLst>
          </p:cNvPr>
          <p:cNvSpPr txBox="1">
            <a:spLocks noGrp="1"/>
          </p:cNvSpPr>
          <p:nvPr>
            <p:ph type="title"/>
          </p:nvPr>
        </p:nvSpPr>
        <p:spPr>
          <a:xfrm>
            <a:off x="1033743" y="307889"/>
            <a:ext cx="7884140" cy="598505"/>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Clr>
                <a:schemeClr val="dk1"/>
              </a:buClr>
              <a:buSzPts val="1100"/>
              <a:buFont typeface="Arial"/>
              <a:buNone/>
            </a:pPr>
            <a:r>
              <a:rPr lang="en" sz="2000" b="1"/>
              <a:t>Your Music Story (1)</a:t>
            </a:r>
            <a:endParaRPr sz="2000"/>
          </a:p>
        </p:txBody>
      </p:sp>
    </p:spTree>
    <p:extLst>
      <p:ext uri="{BB962C8B-B14F-4D97-AF65-F5344CB8AC3E}">
        <p14:creationId xmlns:p14="http://schemas.microsoft.com/office/powerpoint/2010/main" val="34154654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3">
          <a:extLst>
            <a:ext uri="{FF2B5EF4-FFF2-40B4-BE49-F238E27FC236}">
              <a16:creationId xmlns:a16="http://schemas.microsoft.com/office/drawing/2014/main" id="{3096EE82-4EEA-644E-781E-D7AEDCF3A51F}"/>
            </a:ext>
          </a:extLst>
        </p:cNvPr>
        <p:cNvGrpSpPr/>
        <p:nvPr/>
      </p:nvGrpSpPr>
      <p:grpSpPr>
        <a:xfrm>
          <a:off x="0" y="0"/>
          <a:ext cx="0" cy="0"/>
          <a:chOff x="0" y="0"/>
          <a:chExt cx="0" cy="0"/>
        </a:xfrm>
      </p:grpSpPr>
      <p:sp>
        <p:nvSpPr>
          <p:cNvPr id="4" name="Google Shape;82;p17">
            <a:extLst>
              <a:ext uri="{FF2B5EF4-FFF2-40B4-BE49-F238E27FC236}">
                <a16:creationId xmlns:a16="http://schemas.microsoft.com/office/drawing/2014/main" id="{F2C7551D-E60D-D227-691D-8E4941BE3757}"/>
              </a:ext>
            </a:extLst>
          </p:cNvPr>
          <p:cNvSpPr txBox="1">
            <a:spLocks/>
          </p:cNvSpPr>
          <p:nvPr/>
        </p:nvSpPr>
        <p:spPr>
          <a:xfrm>
            <a:off x="300425" y="990757"/>
            <a:ext cx="8617458" cy="3395711"/>
          </a:xfrm>
          <a:prstGeom prst="rect">
            <a:avLst/>
          </a:prstGeom>
        </p:spPr>
        <p:txBody>
          <a:bodyPr spcFirstLastPara="1" wrap="square" lIns="91425" tIns="91425" rIns="91425" bIns="91425"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indent="0">
              <a:lnSpc>
                <a:spcPct val="115000"/>
              </a:lnSpc>
              <a:spcBef>
                <a:spcPts val="0"/>
              </a:spcBef>
              <a:spcAft>
                <a:spcPts val="0"/>
              </a:spcAft>
              <a:buNone/>
            </a:pPr>
            <a:r>
              <a:rPr lang="en-US" sz="1800" b="1">
                <a:effectLst/>
                <a:latin typeface="Arial" panose="020B0604020202020204" pitchFamily="34" charset="0"/>
                <a:ea typeface="Arial" panose="020B0604020202020204" pitchFamily="34" charset="0"/>
              </a:rPr>
              <a:t>Take some time to write thoughtful answers to the following questions:</a:t>
            </a:r>
          </a:p>
          <a:p>
            <a:pPr marL="342900" marR="0" lvl="0" indent="-342900">
              <a:lnSpc>
                <a:spcPct val="115000"/>
              </a:lnSpc>
              <a:spcBef>
                <a:spcPts val="0"/>
              </a:spcBef>
              <a:spcAft>
                <a:spcPts val="0"/>
              </a:spcAft>
              <a:buFont typeface="Arial" panose="020B0604020202020204" pitchFamily="34" charset="0"/>
              <a:buChar char="●"/>
            </a:pPr>
            <a:r>
              <a:rPr lang="en-US" sz="1800" u="none" strike="noStrike">
                <a:effectLst/>
                <a:latin typeface="Arial" panose="020B0604020202020204" pitchFamily="34" charset="0"/>
                <a:ea typeface="Arial" panose="020B0604020202020204" pitchFamily="34" charset="0"/>
              </a:rPr>
              <a:t>Ask a trusted adult in your life (someone like your teacher, your parents, even better yet, your grandparents) how they discovered music when they were young. Ask them the following questions and note their responses:</a:t>
            </a:r>
          </a:p>
          <a:p>
            <a:pPr marL="742950" marR="0" lvl="1" indent="-285750">
              <a:lnSpc>
                <a:spcPct val="115000"/>
              </a:lnSpc>
              <a:spcBef>
                <a:spcPts val="0"/>
              </a:spcBef>
              <a:spcAft>
                <a:spcPts val="0"/>
              </a:spcAft>
              <a:buFont typeface="Arial" panose="020B0604020202020204" pitchFamily="34" charset="0"/>
              <a:buChar char="○"/>
            </a:pPr>
            <a:r>
              <a:rPr lang="en-US" sz="1600" u="none" strike="noStrike">
                <a:effectLst/>
                <a:latin typeface="Arial" panose="020B0604020202020204" pitchFamily="34" charset="0"/>
                <a:ea typeface="Arial" panose="020B0604020202020204" pitchFamily="34" charset="0"/>
              </a:rPr>
              <a:t>How did they discover music when they were young?</a:t>
            </a:r>
          </a:p>
          <a:p>
            <a:pPr marL="742950" marR="0" lvl="1" indent="-285750">
              <a:lnSpc>
                <a:spcPct val="115000"/>
              </a:lnSpc>
              <a:spcBef>
                <a:spcPts val="0"/>
              </a:spcBef>
              <a:spcAft>
                <a:spcPts val="0"/>
              </a:spcAft>
              <a:buFont typeface="Arial" panose="020B0604020202020204" pitchFamily="34" charset="0"/>
              <a:buChar char="○"/>
            </a:pPr>
            <a:r>
              <a:rPr lang="en-US" sz="1600" u="none" strike="noStrike">
                <a:effectLst/>
                <a:latin typeface="Arial" panose="020B0604020202020204" pitchFamily="34" charset="0"/>
                <a:ea typeface="Arial" panose="020B0604020202020204" pitchFamily="34" charset="0"/>
              </a:rPr>
              <a:t>Do they recall a favorite song? Who was the artist? Were they popular? Why?</a:t>
            </a:r>
          </a:p>
          <a:p>
            <a:pPr marL="742950" marR="0" lvl="1" indent="-285750">
              <a:lnSpc>
                <a:spcPct val="115000"/>
              </a:lnSpc>
              <a:spcBef>
                <a:spcPts val="0"/>
              </a:spcBef>
              <a:spcAft>
                <a:spcPts val="0"/>
              </a:spcAft>
              <a:buFont typeface="Arial" panose="020B0604020202020204" pitchFamily="34" charset="0"/>
              <a:buChar char="○"/>
            </a:pPr>
            <a:r>
              <a:rPr lang="en-US" sz="1600" u="none" strike="noStrike">
                <a:effectLst/>
                <a:latin typeface="Arial" panose="020B0604020202020204" pitchFamily="34" charset="0"/>
                <a:ea typeface="Arial" panose="020B0604020202020204" pitchFamily="34" charset="0"/>
              </a:rPr>
              <a:t>What about that song was special? Was it the lyrics? The melody? The rhythm? What made that element so special?</a:t>
            </a:r>
          </a:p>
          <a:p>
            <a:pPr marL="742950" marR="0" lvl="1" indent="-285750">
              <a:lnSpc>
                <a:spcPct val="115000"/>
              </a:lnSpc>
              <a:spcBef>
                <a:spcPts val="0"/>
              </a:spcBef>
              <a:spcAft>
                <a:spcPts val="0"/>
              </a:spcAft>
              <a:buFont typeface="Arial" panose="020B0604020202020204" pitchFamily="34" charset="0"/>
              <a:buChar char="○"/>
            </a:pPr>
            <a:r>
              <a:rPr lang="en-US" sz="1600" u="none" strike="noStrike">
                <a:effectLst/>
                <a:latin typeface="Arial" panose="020B0604020202020204" pitchFamily="34" charset="0"/>
                <a:ea typeface="Arial" panose="020B0604020202020204" pitchFamily="34" charset="0"/>
              </a:rPr>
              <a:t>How much did music cost when they were young?</a:t>
            </a:r>
          </a:p>
          <a:p>
            <a:pPr marL="342900" marR="0" lvl="0" indent="-342900">
              <a:lnSpc>
                <a:spcPct val="115000"/>
              </a:lnSpc>
              <a:spcBef>
                <a:spcPts val="0"/>
              </a:spcBef>
              <a:spcAft>
                <a:spcPts val="0"/>
              </a:spcAft>
              <a:buFont typeface="Arial" panose="020B0604020202020204" pitchFamily="34" charset="0"/>
              <a:buChar char="●"/>
            </a:pPr>
            <a:r>
              <a:rPr lang="en-US" sz="1800" u="none" strike="noStrike">
                <a:effectLst/>
                <a:latin typeface="Arial" panose="020B0604020202020204" pitchFamily="34" charset="0"/>
                <a:ea typeface="Arial" panose="020B0604020202020204" pitchFamily="34" charset="0"/>
              </a:rPr>
              <a:t>How is the adults’ story of their youth similar to yours? How is it Different?</a:t>
            </a:r>
          </a:p>
          <a:p>
            <a:pPr marL="0" indent="0">
              <a:spcBef>
                <a:spcPts val="0"/>
              </a:spcBef>
              <a:spcAft>
                <a:spcPts val="1200"/>
              </a:spcAft>
              <a:buFont typeface="Arial" panose="020B0604020202020204" pitchFamily="34" charset="0"/>
              <a:buNone/>
            </a:pPr>
            <a:endParaRPr lang="en-US"/>
          </a:p>
        </p:txBody>
      </p:sp>
      <p:sp>
        <p:nvSpPr>
          <p:cNvPr id="2" name="TextBox 1">
            <a:extLst>
              <a:ext uri="{FF2B5EF4-FFF2-40B4-BE49-F238E27FC236}">
                <a16:creationId xmlns:a16="http://schemas.microsoft.com/office/drawing/2014/main" id="{B5048B2A-2F84-8A2B-65EB-4B23C4B0F17B}"/>
              </a:ext>
            </a:extLst>
          </p:cNvPr>
          <p:cNvSpPr txBox="1"/>
          <p:nvPr/>
        </p:nvSpPr>
        <p:spPr>
          <a:xfrm>
            <a:off x="8768678" y="4866501"/>
            <a:ext cx="298410" cy="276999"/>
          </a:xfrm>
          <a:prstGeom prst="rect">
            <a:avLst/>
          </a:prstGeom>
          <a:noFill/>
        </p:spPr>
        <p:txBody>
          <a:bodyPr wrap="square" rtlCol="0">
            <a:spAutoFit/>
          </a:bodyPr>
          <a:lstStyle/>
          <a:p>
            <a:r>
              <a:rPr lang="en-US" sz="1200" dirty="0"/>
              <a:t>6</a:t>
            </a:r>
          </a:p>
        </p:txBody>
      </p:sp>
      <p:sp>
        <p:nvSpPr>
          <p:cNvPr id="10" name="Google Shape;59;p14">
            <a:extLst>
              <a:ext uri="{FF2B5EF4-FFF2-40B4-BE49-F238E27FC236}">
                <a16:creationId xmlns:a16="http://schemas.microsoft.com/office/drawing/2014/main" id="{B4E459ED-35C6-8B80-AE2C-0A552B321B02}"/>
              </a:ext>
            </a:extLst>
          </p:cNvPr>
          <p:cNvSpPr txBox="1">
            <a:spLocks noGrp="1"/>
          </p:cNvSpPr>
          <p:nvPr>
            <p:ph type="title"/>
          </p:nvPr>
        </p:nvSpPr>
        <p:spPr>
          <a:xfrm>
            <a:off x="1033743" y="307889"/>
            <a:ext cx="7884140" cy="598505"/>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Clr>
                <a:schemeClr val="dk1"/>
              </a:buClr>
              <a:buSzPts val="1100"/>
              <a:buFont typeface="Arial"/>
              <a:buNone/>
            </a:pPr>
            <a:r>
              <a:rPr lang="en" sz="2000" b="1"/>
              <a:t>Your Music Story (2)</a:t>
            </a:r>
            <a:endParaRPr sz="2000"/>
          </a:p>
        </p:txBody>
      </p:sp>
      <p:sp>
        <p:nvSpPr>
          <p:cNvPr id="3" name="Rectangle 2">
            <a:extLst>
              <a:ext uri="{FF2B5EF4-FFF2-40B4-BE49-F238E27FC236}">
                <a16:creationId xmlns:a16="http://schemas.microsoft.com/office/drawing/2014/main" id="{BB32131A-A3EF-BA0F-100C-B6C27E34D34F}"/>
              </a:ext>
            </a:extLst>
          </p:cNvPr>
          <p:cNvSpPr/>
          <p:nvPr/>
        </p:nvSpPr>
        <p:spPr>
          <a:xfrm>
            <a:off x="462643" y="4152743"/>
            <a:ext cx="8218713" cy="882009"/>
          </a:xfrm>
          <a:prstGeom prst="rect">
            <a:avLst/>
          </a:prstGeom>
          <a:solidFill>
            <a:srgbClr val="F4F29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000">
                <a:solidFill>
                  <a:schemeClr val="tx1"/>
                </a:solidFill>
              </a:rPr>
              <a:t>Share with the class (or post online in the manner your teacher tells you) your current favorite song and why. Then, tell some of the stories you learned about one the adults in your life.</a:t>
            </a:r>
          </a:p>
        </p:txBody>
      </p:sp>
    </p:spTree>
    <p:extLst>
      <p:ext uri="{BB962C8B-B14F-4D97-AF65-F5344CB8AC3E}">
        <p14:creationId xmlns:p14="http://schemas.microsoft.com/office/powerpoint/2010/main" val="18570418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3" name="TextBox 2">
            <a:extLst>
              <a:ext uri="{FF2B5EF4-FFF2-40B4-BE49-F238E27FC236}">
                <a16:creationId xmlns:a16="http://schemas.microsoft.com/office/drawing/2014/main" id="{CB697733-A4FB-E1F8-8FC2-DD39D6E74C1B}"/>
              </a:ext>
            </a:extLst>
          </p:cNvPr>
          <p:cNvSpPr txBox="1"/>
          <p:nvPr/>
        </p:nvSpPr>
        <p:spPr>
          <a:xfrm>
            <a:off x="8768678" y="4866501"/>
            <a:ext cx="298410" cy="276999"/>
          </a:xfrm>
          <a:prstGeom prst="rect">
            <a:avLst/>
          </a:prstGeom>
          <a:noFill/>
        </p:spPr>
        <p:txBody>
          <a:bodyPr wrap="square" rtlCol="0">
            <a:spAutoFit/>
          </a:bodyPr>
          <a:lstStyle/>
          <a:p>
            <a:r>
              <a:rPr lang="en-US" sz="1200" dirty="0"/>
              <a:t>7</a:t>
            </a:r>
          </a:p>
        </p:txBody>
      </p:sp>
      <p:pic>
        <p:nvPicPr>
          <p:cNvPr id="10" name="Picture 9" descr="A timeline of a computer company&#10;&#10;Description automatically generated with medium confidence">
            <a:extLst>
              <a:ext uri="{FF2B5EF4-FFF2-40B4-BE49-F238E27FC236}">
                <a16:creationId xmlns:a16="http://schemas.microsoft.com/office/drawing/2014/main" id="{2FD0A250-4205-0322-A5F7-61F7B5A89F61}"/>
              </a:ext>
            </a:extLst>
          </p:cNvPr>
          <p:cNvPicPr>
            <a:picLocks noChangeAspect="1"/>
          </p:cNvPicPr>
          <p:nvPr/>
        </p:nvPicPr>
        <p:blipFill>
          <a:blip r:embed="rId3"/>
          <a:stretch>
            <a:fillRect/>
          </a:stretch>
        </p:blipFill>
        <p:spPr>
          <a:xfrm>
            <a:off x="5897523" y="980802"/>
            <a:ext cx="2983488" cy="3885699"/>
          </a:xfrm>
          <a:prstGeom prst="rect">
            <a:avLst/>
          </a:prstGeom>
        </p:spPr>
      </p:pic>
      <p:sp>
        <p:nvSpPr>
          <p:cNvPr id="11" name="Google Shape;124;p22">
            <a:extLst>
              <a:ext uri="{FF2B5EF4-FFF2-40B4-BE49-F238E27FC236}">
                <a16:creationId xmlns:a16="http://schemas.microsoft.com/office/drawing/2014/main" id="{D41E11CD-5577-C6EC-AC8E-491963DF6E36}"/>
              </a:ext>
            </a:extLst>
          </p:cNvPr>
          <p:cNvSpPr txBox="1"/>
          <p:nvPr/>
        </p:nvSpPr>
        <p:spPr>
          <a:xfrm>
            <a:off x="5973746" y="4686265"/>
            <a:ext cx="3808088" cy="598505"/>
          </a:xfrm>
          <a:prstGeom prst="rect">
            <a:avLst/>
          </a:prstGeom>
          <a:noFill/>
          <a:ln>
            <a:noFill/>
          </a:ln>
        </p:spPr>
        <p:txBody>
          <a:bodyPr spcFirstLastPara="1" wrap="square" lIns="91425" tIns="91425" rIns="91425" bIns="91425" anchor="ctr" anchorCtr="0">
            <a:noAutofit/>
          </a:bodyPr>
          <a:lstStyle/>
          <a:p>
            <a:pPr marL="0" marR="0">
              <a:lnSpc>
                <a:spcPct val="115000"/>
              </a:lnSpc>
              <a:spcBef>
                <a:spcPts val="0"/>
              </a:spcBef>
              <a:spcAft>
                <a:spcPts val="0"/>
              </a:spcAft>
            </a:pPr>
            <a:r>
              <a:rPr lang="en-US" sz="1000" i="1" dirty="0">
                <a:effectLst/>
                <a:latin typeface="Arial" panose="020B0604020202020204" pitchFamily="34" charset="0"/>
                <a:ea typeface="Arial" panose="020B0604020202020204" pitchFamily="34" charset="0"/>
              </a:rPr>
              <a:t>(Source: M. </a:t>
            </a:r>
            <a:r>
              <a:rPr lang="en-US" sz="1000" i="1" dirty="0" err="1">
                <a:effectLst/>
                <a:latin typeface="Arial" panose="020B0604020202020204" pitchFamily="34" charset="0"/>
                <a:ea typeface="Arial" panose="020B0604020202020204" pitchFamily="34" charset="0"/>
              </a:rPr>
              <a:t>Lantsberger</a:t>
            </a:r>
            <a:r>
              <a:rPr lang="en-US" sz="1000" i="1" dirty="0">
                <a:effectLst/>
                <a:latin typeface="Arial" panose="020B0604020202020204" pitchFamily="34" charset="0"/>
                <a:ea typeface="Arial" panose="020B0604020202020204" pitchFamily="34" charset="0"/>
              </a:rPr>
              <a:t>, personal collection)</a:t>
            </a:r>
            <a:endParaRPr lang="en-US" sz="1000" dirty="0">
              <a:effectLst/>
              <a:latin typeface="Arial" panose="020B0604020202020204" pitchFamily="34" charset="0"/>
              <a:ea typeface="Arial" panose="020B0604020202020204" pitchFamily="34" charset="0"/>
            </a:endParaRPr>
          </a:p>
        </p:txBody>
      </p:sp>
      <p:sp>
        <p:nvSpPr>
          <p:cNvPr id="14" name="Google Shape;59;p14">
            <a:extLst>
              <a:ext uri="{FF2B5EF4-FFF2-40B4-BE49-F238E27FC236}">
                <a16:creationId xmlns:a16="http://schemas.microsoft.com/office/drawing/2014/main" id="{491F9BC3-52E0-8364-8A5E-12B145417A89}"/>
              </a:ext>
            </a:extLst>
          </p:cNvPr>
          <p:cNvSpPr txBox="1">
            <a:spLocks noGrp="1"/>
          </p:cNvSpPr>
          <p:nvPr>
            <p:ph type="title"/>
          </p:nvPr>
        </p:nvSpPr>
        <p:spPr>
          <a:xfrm>
            <a:off x="1033743" y="307889"/>
            <a:ext cx="7884140" cy="598505"/>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Clr>
                <a:schemeClr val="dk1"/>
              </a:buClr>
              <a:buSzPts val="1100"/>
              <a:buFont typeface="Arial"/>
              <a:buNone/>
            </a:pPr>
            <a:r>
              <a:rPr lang="en" sz="2000" b="1"/>
              <a:t>How has music been heard in the past? (1)</a:t>
            </a:r>
            <a:endParaRPr sz="2000"/>
          </a:p>
        </p:txBody>
      </p:sp>
      <p:sp>
        <p:nvSpPr>
          <p:cNvPr id="4" name="Rectangle 3">
            <a:extLst>
              <a:ext uri="{FF2B5EF4-FFF2-40B4-BE49-F238E27FC236}">
                <a16:creationId xmlns:a16="http://schemas.microsoft.com/office/drawing/2014/main" id="{6CD2B315-5197-2170-8AE1-C8979514CA30}"/>
              </a:ext>
            </a:extLst>
          </p:cNvPr>
          <p:cNvSpPr/>
          <p:nvPr/>
        </p:nvSpPr>
        <p:spPr>
          <a:xfrm>
            <a:off x="372997" y="2801609"/>
            <a:ext cx="5412193" cy="2064892"/>
          </a:xfrm>
          <a:prstGeom prst="rect">
            <a:avLst/>
          </a:prstGeom>
          <a:solidFill>
            <a:srgbClr val="AFE8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400">
                <a:solidFill>
                  <a:schemeClr val="tx1"/>
                </a:solidFill>
                <a:effectLst/>
                <a:latin typeface="Arial" panose="020B0604020202020204" pitchFamily="34" charset="0"/>
                <a:ea typeface="Arial" panose="020B0604020202020204" pitchFamily="34" charset="0"/>
              </a:rPr>
              <a:t>Also, read </a:t>
            </a:r>
            <a:r>
              <a:rPr lang="en-US" sz="2400" u="sng">
                <a:solidFill>
                  <a:srgbClr val="0000FF"/>
                </a:solidFill>
                <a:effectLst/>
                <a:latin typeface="Arial" panose="020B0604020202020204" pitchFamily="34" charset="0"/>
                <a:ea typeface="Arial" panose="020B0604020202020204" pitchFamily="34" charset="0"/>
                <a:hlinkClick r:id="rId4"/>
              </a:rPr>
              <a:t>Britannica CD-ROM article</a:t>
            </a:r>
            <a:r>
              <a:rPr lang="en-US" sz="2400">
                <a:effectLst/>
                <a:latin typeface="Arial" panose="020B0604020202020204" pitchFamily="34" charset="0"/>
                <a:ea typeface="Arial" panose="020B0604020202020204" pitchFamily="34" charset="0"/>
              </a:rPr>
              <a:t> </a:t>
            </a:r>
            <a:r>
              <a:rPr lang="en-US" sz="2400">
                <a:solidFill>
                  <a:schemeClr val="tx1"/>
                </a:solidFill>
                <a:effectLst/>
                <a:latin typeface="Arial" panose="020B0604020202020204" pitchFamily="34" charset="0"/>
                <a:ea typeface="Arial" panose="020B0604020202020204" pitchFamily="34" charset="0"/>
              </a:rPr>
              <a:t>about computers and CD’s. Make notes of information you think is important. You may also find </a:t>
            </a:r>
            <a:r>
              <a:rPr lang="en-US" sz="2400">
                <a:solidFill>
                  <a:schemeClr val="tx1"/>
                </a:solidFill>
                <a:effectLst/>
                <a:latin typeface="Arial" panose="020B0604020202020204" pitchFamily="34" charset="0"/>
                <a:ea typeface="Arial" panose="020B0604020202020204" pitchFamily="34" charset="0"/>
                <a:hlinkClick r:id="rId5"/>
              </a:rPr>
              <a:t>this timeline </a:t>
            </a:r>
            <a:r>
              <a:rPr lang="en-US" sz="2400">
                <a:solidFill>
                  <a:schemeClr val="tx1"/>
                </a:solidFill>
                <a:effectLst/>
                <a:latin typeface="Arial" panose="020B0604020202020204" pitchFamily="34" charset="0"/>
                <a:ea typeface="Arial" panose="020B0604020202020204" pitchFamily="34" charset="0"/>
              </a:rPr>
              <a:t>helpful after you read.</a:t>
            </a:r>
            <a:r>
              <a:rPr lang="en-US" sz="2400">
                <a:solidFill>
                  <a:schemeClr val="tx1"/>
                </a:solidFill>
                <a:latin typeface="Arial" panose="020B0604020202020204" pitchFamily="34" charset="0"/>
                <a:ea typeface="Arial" panose="020B0604020202020204" pitchFamily="34" charset="0"/>
              </a:rPr>
              <a:t> </a:t>
            </a:r>
            <a:endParaRPr lang="en-US" sz="2400">
              <a:solidFill>
                <a:schemeClr val="tx1"/>
              </a:solidFill>
              <a:effectLst/>
              <a:latin typeface="Arial" panose="020B0604020202020204" pitchFamily="34" charset="0"/>
              <a:ea typeface="Arial" panose="020B0604020202020204" pitchFamily="34" charset="0"/>
            </a:endParaRPr>
          </a:p>
        </p:txBody>
      </p:sp>
      <p:sp>
        <p:nvSpPr>
          <p:cNvPr id="5" name="Rectangle 4">
            <a:extLst>
              <a:ext uri="{FF2B5EF4-FFF2-40B4-BE49-F238E27FC236}">
                <a16:creationId xmlns:a16="http://schemas.microsoft.com/office/drawing/2014/main" id="{FE953622-27ED-31C2-8870-E9E773D46CD1}"/>
              </a:ext>
            </a:extLst>
          </p:cNvPr>
          <p:cNvSpPr/>
          <p:nvPr/>
        </p:nvSpPr>
        <p:spPr>
          <a:xfrm>
            <a:off x="372998" y="1222409"/>
            <a:ext cx="5412192" cy="1249951"/>
          </a:xfrm>
          <a:prstGeom prst="rect">
            <a:avLst/>
          </a:prstGeom>
          <a:solidFill>
            <a:srgbClr val="F4F29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400">
                <a:solidFill>
                  <a:schemeClr val="tx1"/>
                </a:solidFill>
                <a:latin typeface="Arial" panose="020B0604020202020204" pitchFamily="34" charset="0"/>
                <a:ea typeface="Arial" panose="020B0604020202020204" pitchFamily="34" charset="0"/>
              </a:rPr>
              <a:t>Read</a:t>
            </a:r>
            <a:r>
              <a:rPr lang="en-US" sz="2400">
                <a:latin typeface="Arial" panose="020B0604020202020204" pitchFamily="34" charset="0"/>
                <a:ea typeface="Arial" panose="020B0604020202020204" pitchFamily="34" charset="0"/>
              </a:rPr>
              <a:t> </a:t>
            </a:r>
            <a:r>
              <a:rPr lang="en-US" sz="2400">
                <a:solidFill>
                  <a:schemeClr val="tx1"/>
                </a:solidFill>
                <a:effectLst/>
                <a:latin typeface="Arial" panose="020B0604020202020204" pitchFamily="34" charset="0"/>
                <a:ea typeface="Arial" panose="020B0604020202020204" pitchFamily="34" charset="0"/>
              </a:rPr>
              <a:t>this </a:t>
            </a:r>
            <a:r>
              <a:rPr lang="en-US" sz="2400" u="sng">
                <a:solidFill>
                  <a:srgbClr val="0000FF"/>
                </a:solidFill>
                <a:effectLst/>
                <a:latin typeface="Arial" panose="020B0604020202020204" pitchFamily="34" charset="0"/>
                <a:ea typeface="Arial" panose="020B0604020202020204" pitchFamily="34" charset="0"/>
                <a:hlinkClick r:id="rId6"/>
              </a:rPr>
              <a:t>Britannica Sound Recording article</a:t>
            </a:r>
            <a:r>
              <a:rPr lang="en-US" sz="2400">
                <a:effectLst/>
                <a:latin typeface="Arial" panose="020B0604020202020204" pitchFamily="34" charset="0"/>
                <a:ea typeface="Arial" panose="020B0604020202020204" pitchFamily="34" charset="0"/>
              </a:rPr>
              <a:t> </a:t>
            </a:r>
            <a:r>
              <a:rPr lang="en-US" sz="2400">
                <a:solidFill>
                  <a:schemeClr val="tx1"/>
                </a:solidFill>
                <a:effectLst/>
                <a:latin typeface="Arial" panose="020B0604020202020204" pitchFamily="34" charset="0"/>
                <a:ea typeface="Arial" panose="020B0604020202020204" pitchFamily="34" charset="0"/>
              </a:rPr>
              <a:t>about audio recordings.</a:t>
            </a:r>
            <a:endParaRPr lang="en-US" sz="2400">
              <a:solidFill>
                <a:schemeClr val="tx1"/>
              </a:solidFill>
            </a:endParaRPr>
          </a:p>
        </p:txBody>
      </p:sp>
    </p:spTree>
    <p:extLst>
      <p:ext uri="{BB962C8B-B14F-4D97-AF65-F5344CB8AC3E}">
        <p14:creationId xmlns:p14="http://schemas.microsoft.com/office/powerpoint/2010/main" val="3304015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5" name="Google Shape;94;p19">
            <a:extLst>
              <a:ext uri="{FF2B5EF4-FFF2-40B4-BE49-F238E27FC236}">
                <a16:creationId xmlns:a16="http://schemas.microsoft.com/office/drawing/2014/main" id="{9F039954-5C3F-A2ED-F867-FB05C7AFE39D}"/>
              </a:ext>
            </a:extLst>
          </p:cNvPr>
          <p:cNvSpPr txBox="1">
            <a:spLocks/>
          </p:cNvSpPr>
          <p:nvPr/>
        </p:nvSpPr>
        <p:spPr>
          <a:xfrm>
            <a:off x="311700" y="990427"/>
            <a:ext cx="8520600" cy="3594825"/>
          </a:xfrm>
          <a:prstGeom prst="rect">
            <a:avLst/>
          </a:prstGeom>
        </p:spPr>
        <p:txBody>
          <a:bodyPr spcFirstLastPara="1" wrap="square" lIns="91425" tIns="91425" rIns="91425" bIns="91425"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indent="0">
              <a:lnSpc>
                <a:spcPct val="115000"/>
              </a:lnSpc>
              <a:spcBef>
                <a:spcPts val="0"/>
              </a:spcBef>
              <a:spcAft>
                <a:spcPts val="0"/>
              </a:spcAft>
              <a:buNone/>
            </a:pPr>
            <a:r>
              <a:rPr lang="en-US" sz="1400">
                <a:effectLst/>
                <a:latin typeface="Arial" panose="020B0604020202020204" pitchFamily="34" charset="0"/>
                <a:ea typeface="Arial" panose="020B0604020202020204" pitchFamily="34" charset="0"/>
              </a:rPr>
              <a:t>After you’ve read the article, record your answers to the following questions. Feel free to return to the articles to review information if you need to.</a:t>
            </a:r>
          </a:p>
          <a:p>
            <a:pPr marL="342900" marR="0" lvl="0" indent="-342900">
              <a:lnSpc>
                <a:spcPct val="115000"/>
              </a:lnSpc>
              <a:spcBef>
                <a:spcPts val="0"/>
              </a:spcBef>
              <a:spcAft>
                <a:spcPts val="0"/>
              </a:spcAft>
              <a:buFont typeface="Arial" panose="020B0604020202020204" pitchFamily="34" charset="0"/>
              <a:buChar char="●"/>
            </a:pPr>
            <a:r>
              <a:rPr lang="en-US" sz="1400" u="none" strike="noStrike">
                <a:effectLst/>
                <a:latin typeface="Arial" panose="020B0604020202020204" pitchFamily="34" charset="0"/>
                <a:ea typeface="Arial" panose="020B0604020202020204" pitchFamily="34" charset="0"/>
              </a:rPr>
              <a:t>In a general way, describe the difference between analog and digital recordings.</a:t>
            </a:r>
          </a:p>
          <a:p>
            <a:pPr marL="342900" marR="0" lvl="0" indent="-342900">
              <a:lnSpc>
                <a:spcPct val="115000"/>
              </a:lnSpc>
              <a:spcBef>
                <a:spcPts val="0"/>
              </a:spcBef>
              <a:spcAft>
                <a:spcPts val="0"/>
              </a:spcAft>
              <a:buFont typeface="Arial" panose="020B0604020202020204" pitchFamily="34" charset="0"/>
              <a:buChar char="●"/>
            </a:pPr>
            <a:r>
              <a:rPr lang="en-US" sz="1400" u="none" strike="noStrike">
                <a:effectLst/>
                <a:latin typeface="Arial" panose="020B0604020202020204" pitchFamily="34" charset="0"/>
                <a:ea typeface="Arial" panose="020B0604020202020204" pitchFamily="34" charset="0"/>
              </a:rPr>
              <a:t>Early digital recordings were sold on CD’s starting in the 1980’s. Why weren’t those recordings sold on the internet?</a:t>
            </a:r>
          </a:p>
          <a:p>
            <a:pPr marL="342900" marR="0" lvl="0" indent="-342900">
              <a:lnSpc>
                <a:spcPct val="115000"/>
              </a:lnSpc>
              <a:spcBef>
                <a:spcPts val="0"/>
              </a:spcBef>
              <a:spcAft>
                <a:spcPts val="0"/>
              </a:spcAft>
              <a:buFont typeface="Arial" panose="020B0604020202020204" pitchFamily="34" charset="0"/>
              <a:buChar char="●"/>
            </a:pPr>
            <a:r>
              <a:rPr lang="en-US" sz="1400" u="none" strike="noStrike">
                <a:effectLst/>
                <a:latin typeface="Arial" panose="020B0604020202020204" pitchFamily="34" charset="0"/>
                <a:ea typeface="Arial" panose="020B0604020202020204" pitchFamily="34" charset="0"/>
              </a:rPr>
              <a:t>Computer programs, or applications (Apps), used to be sold to people on CD’s just like music! What do you think the experience looked like if you couldn’t “download” an App? Is there a trusted adult you could ask about this? Ask them!</a:t>
            </a:r>
          </a:p>
          <a:p>
            <a:pPr marL="342900" marR="0" lvl="0" indent="-342900">
              <a:lnSpc>
                <a:spcPct val="115000"/>
              </a:lnSpc>
              <a:spcBef>
                <a:spcPts val="0"/>
              </a:spcBef>
              <a:spcAft>
                <a:spcPts val="0"/>
              </a:spcAft>
              <a:buFont typeface="Arial" panose="020B0604020202020204" pitchFamily="34" charset="0"/>
              <a:buChar char="●"/>
            </a:pPr>
            <a:r>
              <a:rPr lang="en-US" sz="1400" u="none" strike="noStrike">
                <a:effectLst/>
                <a:latin typeface="Arial" panose="020B0604020202020204" pitchFamily="34" charset="0"/>
                <a:ea typeface="Arial" panose="020B0604020202020204" pitchFamily="34" charset="0"/>
              </a:rPr>
              <a:t>For that matter, what do you think the experience looked like if you couldn’t “download” a song? Is there a trusted adult you could ask about this? Ask them!</a:t>
            </a:r>
          </a:p>
          <a:p>
            <a:pPr marL="342900" marR="0" lvl="0" indent="-342900">
              <a:lnSpc>
                <a:spcPct val="115000"/>
              </a:lnSpc>
              <a:spcBef>
                <a:spcPts val="0"/>
              </a:spcBef>
              <a:spcAft>
                <a:spcPts val="0"/>
              </a:spcAft>
              <a:buFont typeface="Arial" panose="020B0604020202020204" pitchFamily="34" charset="0"/>
              <a:buChar char="●"/>
            </a:pPr>
            <a:r>
              <a:rPr lang="en-US" sz="1400" u="none" strike="noStrike">
                <a:effectLst/>
                <a:latin typeface="Arial" panose="020B0604020202020204" pitchFamily="34" charset="0"/>
                <a:ea typeface="Arial" panose="020B0604020202020204" pitchFamily="34" charset="0"/>
              </a:rPr>
              <a:t>How are those experiences different from what you experience today?</a:t>
            </a:r>
          </a:p>
          <a:p>
            <a:pPr marL="342900" marR="0" lvl="0" indent="-342900">
              <a:lnSpc>
                <a:spcPct val="115000"/>
              </a:lnSpc>
              <a:spcBef>
                <a:spcPts val="0"/>
              </a:spcBef>
              <a:spcAft>
                <a:spcPts val="0"/>
              </a:spcAft>
              <a:buFont typeface="Arial" panose="020B0604020202020204" pitchFamily="34" charset="0"/>
              <a:buChar char="●"/>
            </a:pPr>
            <a:r>
              <a:rPr lang="en-US" sz="1400" u="none" strike="noStrike">
                <a:effectLst/>
                <a:latin typeface="Arial" panose="020B0604020202020204" pitchFamily="34" charset="0"/>
                <a:ea typeface="Arial" panose="020B0604020202020204" pitchFamily="34" charset="0"/>
              </a:rPr>
              <a:t>It seems that digital recordings and the invention of the personal computer happened at similar times. With your understanding of how computers work, do you think there is much difference in how a CD holds audio information and how it holds text, pictures, or programs? Why or why not?</a:t>
            </a:r>
          </a:p>
        </p:txBody>
      </p:sp>
      <p:sp>
        <p:nvSpPr>
          <p:cNvPr id="2" name="TextBox 1">
            <a:extLst>
              <a:ext uri="{FF2B5EF4-FFF2-40B4-BE49-F238E27FC236}">
                <a16:creationId xmlns:a16="http://schemas.microsoft.com/office/drawing/2014/main" id="{D4289F5E-5123-FE27-6447-C74C1C623DDD}"/>
              </a:ext>
            </a:extLst>
          </p:cNvPr>
          <p:cNvSpPr txBox="1"/>
          <p:nvPr/>
        </p:nvSpPr>
        <p:spPr>
          <a:xfrm>
            <a:off x="8768678" y="4866501"/>
            <a:ext cx="298410" cy="276999"/>
          </a:xfrm>
          <a:prstGeom prst="rect">
            <a:avLst/>
          </a:prstGeom>
          <a:noFill/>
        </p:spPr>
        <p:txBody>
          <a:bodyPr wrap="square" rtlCol="0">
            <a:spAutoFit/>
          </a:bodyPr>
          <a:lstStyle/>
          <a:p>
            <a:r>
              <a:rPr lang="en-US" sz="1200" dirty="0"/>
              <a:t>8</a:t>
            </a:r>
          </a:p>
        </p:txBody>
      </p:sp>
      <p:sp>
        <p:nvSpPr>
          <p:cNvPr id="10" name="Google Shape;59;p14">
            <a:extLst>
              <a:ext uri="{FF2B5EF4-FFF2-40B4-BE49-F238E27FC236}">
                <a16:creationId xmlns:a16="http://schemas.microsoft.com/office/drawing/2014/main" id="{AF83E61A-087F-E525-5D29-2EFC6805D523}"/>
              </a:ext>
            </a:extLst>
          </p:cNvPr>
          <p:cNvSpPr txBox="1">
            <a:spLocks noGrp="1"/>
          </p:cNvSpPr>
          <p:nvPr>
            <p:ph type="title"/>
          </p:nvPr>
        </p:nvSpPr>
        <p:spPr>
          <a:xfrm>
            <a:off x="1033743" y="307889"/>
            <a:ext cx="7884140" cy="598505"/>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Clr>
                <a:schemeClr val="dk1"/>
              </a:buClr>
              <a:buSzPts val="1100"/>
              <a:buFont typeface="Arial"/>
              <a:buNone/>
            </a:pPr>
            <a:r>
              <a:rPr lang="en" sz="2000" b="1"/>
              <a:t>How has music been heard in the past? (2)</a:t>
            </a:r>
            <a:endParaRPr sz="2000"/>
          </a:p>
        </p:txBody>
      </p:sp>
      <p:sp>
        <p:nvSpPr>
          <p:cNvPr id="3" name="Rectangle 2">
            <a:extLst>
              <a:ext uri="{FF2B5EF4-FFF2-40B4-BE49-F238E27FC236}">
                <a16:creationId xmlns:a16="http://schemas.microsoft.com/office/drawing/2014/main" id="{A895A589-CACE-6224-6D21-BA5277D85E65}"/>
              </a:ext>
            </a:extLst>
          </p:cNvPr>
          <p:cNvSpPr/>
          <p:nvPr/>
        </p:nvSpPr>
        <p:spPr>
          <a:xfrm>
            <a:off x="1829742" y="4616232"/>
            <a:ext cx="5484515" cy="373410"/>
          </a:xfrm>
          <a:prstGeom prst="rect">
            <a:avLst/>
          </a:prstGeom>
          <a:solidFill>
            <a:srgbClr val="F4F29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a:solidFill>
                  <a:schemeClr val="tx1"/>
                </a:solidFill>
                <a:effectLst/>
                <a:latin typeface="Arial" panose="020B0604020202020204" pitchFamily="34" charset="0"/>
                <a:ea typeface="Arial" panose="020B0604020202020204" pitchFamily="34" charset="0"/>
              </a:rPr>
              <a:t>Share your responses with the class or in a small group</a:t>
            </a:r>
            <a:r>
              <a:rPr lang="en-US" sz="1800">
                <a:solidFill>
                  <a:schemeClr val="tx1"/>
                </a:solidFill>
                <a:effectLst/>
                <a:latin typeface="Arial" panose="020B0604020202020204" pitchFamily="34" charset="0"/>
                <a:ea typeface="Arial" panose="020B0604020202020204" pitchFamily="34" charset="0"/>
              </a:rPr>
              <a:t>.</a:t>
            </a:r>
          </a:p>
        </p:txBody>
      </p:sp>
    </p:spTree>
    <p:extLst>
      <p:ext uri="{BB962C8B-B14F-4D97-AF65-F5344CB8AC3E}">
        <p14:creationId xmlns:p14="http://schemas.microsoft.com/office/powerpoint/2010/main" val="11098399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2" name="Google Shape;116;p21">
            <a:extLst>
              <a:ext uri="{FF2B5EF4-FFF2-40B4-BE49-F238E27FC236}">
                <a16:creationId xmlns:a16="http://schemas.microsoft.com/office/drawing/2014/main" id="{7FE5D36C-0D83-D0D2-A512-B98789A67391}"/>
              </a:ext>
            </a:extLst>
          </p:cNvPr>
          <p:cNvSpPr txBox="1">
            <a:spLocks/>
          </p:cNvSpPr>
          <p:nvPr/>
        </p:nvSpPr>
        <p:spPr>
          <a:xfrm>
            <a:off x="248078" y="999814"/>
            <a:ext cx="8520600" cy="3416400"/>
          </a:xfrm>
          <a:prstGeom prst="rect">
            <a:avLst/>
          </a:prstGeom>
        </p:spPr>
        <p:txBody>
          <a:bodyPr spcFirstLastPara="1" wrap="square" lIns="91425" tIns="91425" rIns="91425" bIns="91425"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indent="0">
              <a:lnSpc>
                <a:spcPct val="115000"/>
              </a:lnSpc>
              <a:spcBef>
                <a:spcPts val="0"/>
              </a:spcBef>
              <a:spcAft>
                <a:spcPts val="0"/>
              </a:spcAft>
              <a:buNone/>
            </a:pPr>
            <a:r>
              <a:rPr lang="en-US" sz="1600">
                <a:effectLst/>
                <a:latin typeface="Arial" panose="020B0604020202020204" pitchFamily="34" charset="0"/>
                <a:ea typeface="Arial" panose="020B0604020202020204" pitchFamily="34" charset="0"/>
              </a:rPr>
              <a:t>You’ve recently thought about how technologies changed the way people listen to music over time. As computer scientists, you’re likely interested in </a:t>
            </a:r>
            <a:r>
              <a:rPr lang="en-US" sz="1600" i="1">
                <a:effectLst/>
                <a:latin typeface="Arial" panose="020B0604020202020204" pitchFamily="34" charset="0"/>
                <a:ea typeface="Arial" panose="020B0604020202020204" pitchFamily="34" charset="0"/>
              </a:rPr>
              <a:t>how</a:t>
            </a:r>
            <a:r>
              <a:rPr lang="en-US" sz="1600">
                <a:effectLst/>
                <a:latin typeface="Arial" panose="020B0604020202020204" pitchFamily="34" charset="0"/>
                <a:ea typeface="Arial" panose="020B0604020202020204" pitchFamily="34" charset="0"/>
              </a:rPr>
              <a:t> the digital recordings are captured. Further, </a:t>
            </a:r>
            <a:r>
              <a:rPr lang="en-US" sz="1600" i="1">
                <a:effectLst/>
                <a:latin typeface="Arial" panose="020B0604020202020204" pitchFamily="34" charset="0"/>
                <a:ea typeface="Arial" panose="020B0604020202020204" pitchFamily="34" charset="0"/>
              </a:rPr>
              <a:t>how</a:t>
            </a:r>
            <a:r>
              <a:rPr lang="en-US" sz="1600">
                <a:effectLst/>
                <a:latin typeface="Arial" panose="020B0604020202020204" pitchFamily="34" charset="0"/>
                <a:ea typeface="Arial" panose="020B0604020202020204" pitchFamily="34" charset="0"/>
              </a:rPr>
              <a:t> is that data actually stored within a system! The screenshot is of an audio file and what it can </a:t>
            </a:r>
            <a:r>
              <a:rPr lang="en-US" sz="1600" u="sng">
                <a:effectLst/>
                <a:latin typeface="Arial" panose="020B0604020202020204" pitchFamily="34" charset="0"/>
                <a:ea typeface="Arial" panose="020B0604020202020204" pitchFamily="34" charset="0"/>
              </a:rPr>
              <a:t>look</a:t>
            </a:r>
            <a:r>
              <a:rPr lang="en-US" sz="1600">
                <a:effectLst/>
                <a:latin typeface="Arial" panose="020B0604020202020204" pitchFamily="34" charset="0"/>
                <a:ea typeface="Arial" panose="020B0604020202020204" pitchFamily="34" charset="0"/>
              </a:rPr>
              <a:t> like when represented visually in a software tool. The waveform shown below is a mono digital recording of a drum kit and lasts about 15 seconds.</a:t>
            </a:r>
          </a:p>
          <a:p>
            <a:pPr marL="0" marR="0" indent="0">
              <a:lnSpc>
                <a:spcPct val="115000"/>
              </a:lnSpc>
              <a:spcBef>
                <a:spcPts val="0"/>
              </a:spcBef>
              <a:spcAft>
                <a:spcPts val="0"/>
              </a:spcAft>
              <a:buNone/>
            </a:pPr>
            <a:endParaRPr lang="en-US" sz="1600">
              <a:effectLst/>
              <a:latin typeface="Arial" panose="020B0604020202020204" pitchFamily="34" charset="0"/>
              <a:ea typeface="Arial" panose="020B0604020202020204" pitchFamily="34" charset="0"/>
            </a:endParaRPr>
          </a:p>
          <a:p>
            <a:pPr marL="0" marR="0" indent="0">
              <a:lnSpc>
                <a:spcPct val="115000"/>
              </a:lnSpc>
              <a:spcBef>
                <a:spcPts val="0"/>
              </a:spcBef>
              <a:spcAft>
                <a:spcPts val="0"/>
              </a:spcAft>
              <a:buNone/>
            </a:pPr>
            <a:r>
              <a:rPr lang="en-US" sz="1600">
                <a:effectLst/>
                <a:latin typeface="Arial" panose="020B0604020202020204" pitchFamily="34" charset="0"/>
                <a:ea typeface="Arial" panose="020B0604020202020204" pitchFamily="34" charset="0"/>
              </a:rPr>
              <a:t>You’ve been learning about </a:t>
            </a:r>
            <a:r>
              <a:rPr lang="en-US" sz="1600" b="1">
                <a:effectLst/>
                <a:latin typeface="Arial" panose="020B0604020202020204" pitchFamily="34" charset="0"/>
                <a:ea typeface="Arial" panose="020B0604020202020204" pitchFamily="34" charset="0"/>
              </a:rPr>
              <a:t>data abstraction </a:t>
            </a:r>
            <a:r>
              <a:rPr lang="en-US" sz="1600">
                <a:effectLst/>
                <a:latin typeface="Arial" panose="020B0604020202020204" pitchFamily="34" charset="0"/>
                <a:ea typeface="Arial" panose="020B0604020202020204" pitchFamily="34" charset="0"/>
              </a:rPr>
              <a:t>lately in your class. Most notably about </a:t>
            </a:r>
            <a:r>
              <a:rPr lang="en-US" sz="1600" b="1">
                <a:effectLst/>
                <a:latin typeface="Arial" panose="020B0604020202020204" pitchFamily="34" charset="0"/>
                <a:ea typeface="Arial" panose="020B0604020202020204" pitchFamily="34" charset="0"/>
              </a:rPr>
              <a:t>data representation </a:t>
            </a:r>
            <a:r>
              <a:rPr lang="en-US" sz="1600">
                <a:effectLst/>
                <a:latin typeface="Arial" panose="020B0604020202020204" pitchFamily="34" charset="0"/>
                <a:ea typeface="Arial" panose="020B0604020202020204" pitchFamily="34" charset="0"/>
              </a:rPr>
              <a:t>(how we use numerical values to represent particular meaning) and </a:t>
            </a:r>
            <a:r>
              <a:rPr lang="en-US" sz="1600" b="1">
                <a:effectLst/>
                <a:latin typeface="Arial" panose="020B0604020202020204" pitchFamily="34" charset="0"/>
                <a:ea typeface="Arial" panose="020B0604020202020204" pitchFamily="34" charset="0"/>
              </a:rPr>
              <a:t>abstract data types</a:t>
            </a:r>
            <a:r>
              <a:rPr lang="en-US" sz="1600">
                <a:effectLst/>
                <a:latin typeface="Arial" panose="020B0604020202020204" pitchFamily="34" charset="0"/>
                <a:ea typeface="Arial" panose="020B0604020202020204" pitchFamily="34" charset="0"/>
              </a:rPr>
              <a:t>. Examples of these types may be like a list containing many values or if you’ve worked in Scratch, it’s the idea of a Sprite which can hold many different values within itself.</a:t>
            </a:r>
          </a:p>
        </p:txBody>
      </p:sp>
      <p:sp>
        <p:nvSpPr>
          <p:cNvPr id="3" name="TextBox 2">
            <a:extLst>
              <a:ext uri="{FF2B5EF4-FFF2-40B4-BE49-F238E27FC236}">
                <a16:creationId xmlns:a16="http://schemas.microsoft.com/office/drawing/2014/main" id="{D0408E91-200A-45E5-A6E2-93B86E17FCB5}"/>
              </a:ext>
            </a:extLst>
          </p:cNvPr>
          <p:cNvSpPr txBox="1"/>
          <p:nvPr/>
        </p:nvSpPr>
        <p:spPr>
          <a:xfrm>
            <a:off x="8768678" y="4866501"/>
            <a:ext cx="298410" cy="276999"/>
          </a:xfrm>
          <a:prstGeom prst="rect">
            <a:avLst/>
          </a:prstGeom>
          <a:noFill/>
        </p:spPr>
        <p:txBody>
          <a:bodyPr wrap="square" rtlCol="0">
            <a:spAutoFit/>
          </a:bodyPr>
          <a:lstStyle/>
          <a:p>
            <a:r>
              <a:rPr lang="en-US" sz="1200" dirty="0"/>
              <a:t>9</a:t>
            </a:r>
          </a:p>
        </p:txBody>
      </p:sp>
      <p:sp>
        <p:nvSpPr>
          <p:cNvPr id="6" name="Google Shape;59;p14">
            <a:extLst>
              <a:ext uri="{FF2B5EF4-FFF2-40B4-BE49-F238E27FC236}">
                <a16:creationId xmlns:a16="http://schemas.microsoft.com/office/drawing/2014/main" id="{3700462B-B722-6125-1EF9-F5E9F0914B91}"/>
              </a:ext>
            </a:extLst>
          </p:cNvPr>
          <p:cNvSpPr txBox="1">
            <a:spLocks noGrp="1"/>
          </p:cNvSpPr>
          <p:nvPr>
            <p:ph type="title"/>
          </p:nvPr>
        </p:nvSpPr>
        <p:spPr>
          <a:xfrm>
            <a:off x="1033743" y="308833"/>
            <a:ext cx="7884140" cy="598505"/>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Clr>
                <a:schemeClr val="dk1"/>
              </a:buClr>
              <a:buSzPts val="1100"/>
              <a:buFont typeface="Arial"/>
              <a:buNone/>
            </a:pPr>
            <a:r>
              <a:rPr lang="en" sz="2000" b="1"/>
              <a:t>Part 2: What did Technology bring to Music?</a:t>
            </a:r>
            <a:endParaRPr sz="2000"/>
          </a:p>
        </p:txBody>
      </p:sp>
      <p:pic>
        <p:nvPicPr>
          <p:cNvPr id="4" name="Picture 3" descr="A black background with a black square&#10;&#10;Description automatically generated with medium confidence">
            <a:extLst>
              <a:ext uri="{FF2B5EF4-FFF2-40B4-BE49-F238E27FC236}">
                <a16:creationId xmlns:a16="http://schemas.microsoft.com/office/drawing/2014/main" id="{CC740853-9092-B87F-0D3E-924D55FD805E}"/>
              </a:ext>
            </a:extLst>
          </p:cNvPr>
          <p:cNvPicPr>
            <a:picLocks noChangeAspect="1"/>
          </p:cNvPicPr>
          <p:nvPr/>
        </p:nvPicPr>
        <p:blipFill>
          <a:blip r:embed="rId3"/>
          <a:srcRect t="27256"/>
          <a:stretch/>
        </p:blipFill>
        <p:spPr>
          <a:xfrm>
            <a:off x="3002519" y="3945835"/>
            <a:ext cx="3278110" cy="1197665"/>
          </a:xfrm>
          <a:prstGeom prst="rect">
            <a:avLst/>
          </a:prstGeom>
        </p:spPr>
      </p:pic>
      <p:sp>
        <p:nvSpPr>
          <p:cNvPr id="5" name="Google Shape;124;p22">
            <a:extLst>
              <a:ext uri="{FF2B5EF4-FFF2-40B4-BE49-F238E27FC236}">
                <a16:creationId xmlns:a16="http://schemas.microsoft.com/office/drawing/2014/main" id="{BCCDE567-E65B-BA6B-BFBE-E10D85CAF709}"/>
              </a:ext>
            </a:extLst>
          </p:cNvPr>
          <p:cNvSpPr txBox="1"/>
          <p:nvPr/>
        </p:nvSpPr>
        <p:spPr>
          <a:xfrm>
            <a:off x="3273287" y="4544995"/>
            <a:ext cx="2736575" cy="598505"/>
          </a:xfrm>
          <a:prstGeom prst="rect">
            <a:avLst/>
          </a:prstGeom>
          <a:noFill/>
          <a:ln>
            <a:noFill/>
          </a:ln>
        </p:spPr>
        <p:txBody>
          <a:bodyPr spcFirstLastPara="1" wrap="square" lIns="91425" tIns="91425" rIns="91425" bIns="91425" anchor="ctr" anchorCtr="0">
            <a:noAutofit/>
          </a:bodyPr>
          <a:lstStyle/>
          <a:p>
            <a:pPr marL="0" marR="0">
              <a:lnSpc>
                <a:spcPct val="115000"/>
              </a:lnSpc>
              <a:spcBef>
                <a:spcPts val="0"/>
              </a:spcBef>
              <a:spcAft>
                <a:spcPts val="0"/>
              </a:spcAft>
            </a:pPr>
            <a:r>
              <a:rPr lang="en-US" sz="1000" i="1">
                <a:effectLst/>
                <a:latin typeface="Arial" panose="020B0604020202020204" pitchFamily="34" charset="0"/>
                <a:ea typeface="Arial" panose="020B0604020202020204" pitchFamily="34" charset="0"/>
              </a:rPr>
              <a:t>(Source: M. </a:t>
            </a:r>
            <a:r>
              <a:rPr lang="en-US" sz="1000" i="1" err="1">
                <a:effectLst/>
                <a:latin typeface="Arial" panose="020B0604020202020204" pitchFamily="34" charset="0"/>
                <a:ea typeface="Arial" panose="020B0604020202020204" pitchFamily="34" charset="0"/>
              </a:rPr>
              <a:t>Lantsberger</a:t>
            </a:r>
            <a:r>
              <a:rPr lang="en-US" sz="1000" i="1">
                <a:effectLst/>
                <a:latin typeface="Arial" panose="020B0604020202020204" pitchFamily="34" charset="0"/>
                <a:ea typeface="Arial" panose="020B0604020202020204" pitchFamily="34" charset="0"/>
              </a:rPr>
              <a:t>, personal collection)</a:t>
            </a:r>
            <a:endParaRPr lang="en-US" sz="1000">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4131572742"/>
      </p:ext>
    </p:extLst>
  </p:cSld>
  <p:clrMapOvr>
    <a:masterClrMapping/>
  </p:clrMapOvr>
</p:sld>
</file>

<file path=ppt/theme/theme1.xml><?xml version="1.0" encoding="utf-8"?>
<a:theme xmlns:a="http://schemas.openxmlformats.org/drawingml/2006/main" name="ppt template-ArtAsCoreWidePPT24">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rtAsCoreWidePPT24" id="{1B572710-D6DA-4C3C-B736-1BB97D7BFA34}" vid="{21BDCBA0-1F82-4699-9C4F-77C2CE44B494}"/>
    </a:ext>
  </a:extLst>
</a:theme>
</file>

<file path=ppt/theme/theme2.xml><?xml version="1.0" encoding="utf-8"?>
<a:theme xmlns:a="http://schemas.openxmlformats.org/drawingml/2006/main" name="Cover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rtAsCoreWidePPT24" id="{1B572710-D6DA-4C3C-B736-1BB97D7BFA34}" vid="{616EF2FB-68EF-474F-A21D-2AD5B804CD3E}"/>
    </a:ext>
  </a:extLst>
</a:theme>
</file>

<file path=ppt/theme/theme3.xml><?xml version="1.0" encoding="utf-8"?>
<a:theme xmlns:a="http://schemas.openxmlformats.org/drawingml/2006/main" name="Inside Slide 2">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rtAsCoreWidePPT24" id="{1B572710-D6DA-4C3C-B736-1BB97D7BFA34}" vid="{1B3FDE03-B3E6-4DFA-8E83-E5A407B09782}"/>
    </a:ext>
  </a:extLst>
</a:theme>
</file>

<file path=ppt/theme/theme4.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rtAsCoreWidePPT24" id="{1B572710-D6DA-4C3C-B736-1BB97D7BFA34}" vid="{770B22D5-B366-4102-8628-004BFB9B4215}"/>
    </a:ext>
  </a:extLst>
</a:theme>
</file>

<file path=ppt/theme/theme5.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rtAsCoreWidePPT24" id="{1B572710-D6DA-4C3C-B736-1BB97D7BFA34}" vid="{4096FD64-6989-464A-8D54-5EA732441B75}"/>
    </a:ext>
  </a:extLst>
</a:theme>
</file>

<file path=ppt/theme/theme6.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265dd955-0cd5-49d3-ab85-443501a81a42" xsi:nil="true"/>
    <lcf76f155ced4ddcb4097134ff3c332f xmlns="f1c90c3a-4ffe-4976-ace3-7b0de942498d">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E8D551B03A32943881E499BD3C22D51" ma:contentTypeVersion="16" ma:contentTypeDescription="Create a new document." ma:contentTypeScope="" ma:versionID="7ef5a5dffb410a8ce2ca0ed234c47b2b">
  <xsd:schema xmlns:xsd="http://www.w3.org/2001/XMLSchema" xmlns:xs="http://www.w3.org/2001/XMLSchema" xmlns:p="http://schemas.microsoft.com/office/2006/metadata/properties" xmlns:ns2="f1c90c3a-4ffe-4976-ace3-7b0de942498d" xmlns:ns3="265dd955-0cd5-49d3-ab85-443501a81a42" targetNamespace="http://schemas.microsoft.com/office/2006/metadata/properties" ma:root="true" ma:fieldsID="0205c94665200fe8d411595859d142ea" ns2:_="" ns3:_="">
    <xsd:import namespace="f1c90c3a-4ffe-4976-ace3-7b0de942498d"/>
    <xsd:import namespace="265dd955-0cd5-49d3-ab85-443501a81a42"/>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Location"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1c90c3a-4ffe-4976-ace3-7b0de942498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79145642-1981-42de-a165-a0d01a66700f"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65dd955-0cd5-49d3-ab85-443501a81a42"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fcd3fc95-d938-4f2f-bfc1-8a383fc873c9}" ma:internalName="TaxCatchAll" ma:showField="CatchAllData" ma:web="265dd955-0cd5-49d3-ab85-443501a81a4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8224A09-87E0-4A30-B03C-A1E2141790F7}">
  <ds:schemaRefs>
    <ds:schemaRef ds:uri="http://schemas.microsoft.com/sharepoint/v3/contenttype/forms"/>
  </ds:schemaRefs>
</ds:datastoreItem>
</file>

<file path=customXml/itemProps2.xml><?xml version="1.0" encoding="utf-8"?>
<ds:datastoreItem xmlns:ds="http://schemas.openxmlformats.org/officeDocument/2006/customXml" ds:itemID="{6F9CC324-F06D-491A-9AA4-B5D4699244AF}">
  <ds:schemaRefs>
    <ds:schemaRef ds:uri="http://purl.org/dc/elements/1.1/"/>
    <ds:schemaRef ds:uri="f1c90c3a-4ffe-4976-ace3-7b0de942498d"/>
    <ds:schemaRef ds:uri="265dd955-0cd5-49d3-ab85-443501a81a42"/>
    <ds:schemaRef ds:uri="http://purl.org/dc/terms/"/>
    <ds:schemaRef ds:uri="http://purl.org/dc/dcmitype/"/>
    <ds:schemaRef ds:uri="http://schemas.microsoft.com/office/2006/documentManagement/types"/>
    <ds:schemaRef ds:uri="http://schemas.microsoft.com/office/infopath/2007/PartnerControls"/>
    <ds:schemaRef ds:uri="http://schemas.openxmlformats.org/package/2006/metadata/core-properties"/>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87228CFF-3281-4013-8E8D-38C1C4382AF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1c90c3a-4ffe-4976-ace3-7b0de942498d"/>
    <ds:schemaRef ds:uri="265dd955-0cd5-49d3-ab85-443501a81a4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ppt template-ArtAsCoreWidePPT24</Template>
  <TotalTime>43</TotalTime>
  <Words>3856</Words>
  <Application>Microsoft Office PowerPoint</Application>
  <PresentationFormat>On-screen Show (16:9)</PresentationFormat>
  <Paragraphs>197</Paragraphs>
  <Slides>30</Slides>
  <Notes>29</Notes>
  <HiddenSlides>0</HiddenSlides>
  <MMClips>0</MMClips>
  <ScaleCrop>false</ScaleCrop>
  <HeadingPairs>
    <vt:vector size="4" baseType="variant">
      <vt:variant>
        <vt:lpstr>Theme</vt:lpstr>
      </vt:variant>
      <vt:variant>
        <vt:i4>5</vt:i4>
      </vt:variant>
      <vt:variant>
        <vt:lpstr>Slide Titles</vt:lpstr>
      </vt:variant>
      <vt:variant>
        <vt:i4>30</vt:i4>
      </vt:variant>
    </vt:vector>
  </HeadingPairs>
  <TitlesOfParts>
    <vt:vector size="35" baseType="lpstr">
      <vt:lpstr>ppt template-ArtAsCoreWidePPT24</vt:lpstr>
      <vt:lpstr>Cover Slide</vt:lpstr>
      <vt:lpstr>Inside Slide 2</vt:lpstr>
      <vt:lpstr>1_Custom Design</vt:lpstr>
      <vt:lpstr>Custom Design</vt:lpstr>
      <vt:lpstr>PowerPoint Presentation</vt:lpstr>
      <vt:lpstr>Unintended Impacts:  Did the Technology Industry Wreck the Music Industry or Save it?</vt:lpstr>
      <vt:lpstr>Prelude</vt:lpstr>
      <vt:lpstr>Connecting to and Experiencing Music</vt:lpstr>
      <vt:lpstr>Your Music Story (1)</vt:lpstr>
      <vt:lpstr>Your Music Story (2)</vt:lpstr>
      <vt:lpstr>How has music been heard in the past? (1)</vt:lpstr>
      <vt:lpstr>How has music been heard in the past? (2)</vt:lpstr>
      <vt:lpstr>Part 2: What did Technology bring to Music?</vt:lpstr>
      <vt:lpstr>How Sound is Recorded (1)</vt:lpstr>
      <vt:lpstr>The Encoding Process (1)</vt:lpstr>
      <vt:lpstr>The Encoding Process (2)</vt:lpstr>
      <vt:lpstr>How Sound is Recorded (2)</vt:lpstr>
      <vt:lpstr>Part 3: How’s That Sound to You?</vt:lpstr>
      <vt:lpstr>The Debate over Vinyl and CD Sound Quality</vt:lpstr>
      <vt:lpstr>The Debate over Vinyl and CD Sound Quality (2)</vt:lpstr>
      <vt:lpstr>A Little Smaller Would be Better…</vt:lpstr>
      <vt:lpstr>The Debate over Vinyl and CD Sound Quality (3)</vt:lpstr>
      <vt:lpstr>The mp3 File Format</vt:lpstr>
      <vt:lpstr>Part 4: Did the Technology Industry Wreck the  Music Industry or Save it?</vt:lpstr>
      <vt:lpstr>The Structure of a Whole Industry</vt:lpstr>
      <vt:lpstr>The Structure of a Whole Industry (2)</vt:lpstr>
      <vt:lpstr>Data is Data</vt:lpstr>
      <vt:lpstr>Metadata: Not Yet Standardized</vt:lpstr>
      <vt:lpstr>The Problem of Metadata</vt:lpstr>
      <vt:lpstr>Part 5: And Then, Everything Changed…</vt:lpstr>
      <vt:lpstr>Napster Brings Industry Changes</vt:lpstr>
      <vt:lpstr>Part 6: Understanding Unplanned Consequences</vt:lpstr>
      <vt:lpstr>Reflection on New Learning</vt:lpstr>
      <vt:lpstr>Self Reflection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Charissa Lewis</dc:creator>
  <cp:lastModifiedBy>Charissa Lewis</cp:lastModifiedBy>
  <cp:revision>5</cp:revision>
  <dcterms:modified xsi:type="dcterms:W3CDTF">2025-08-19T22:02:05Z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0x010100DE8D551B03A32943881E499BD3C22D51</vt:lpwstr>
  </property>
  <property fmtid="{D5CDD505-2E9C-101B-9397-08002B2CF9AE}" pid="3" name="MediaServiceImageTags">
    <vt:lpwstr/>
  </property>
</Properties>
</file>