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jU0+DGrNBf/+dvqLc+bfhINvsy/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71371D-89BB-8A1F-15F1-C2A26FDE3364}" v="18" dt="2023-08-08T19:35:48.384"/>
    <p1510:client id="{164F8A67-7B8C-8E60-C3EB-DC65169C79B2}" v="6" dt="2023-08-07T23:56:25.7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customschemas.google.com/relationships/presentationmetadata" Target="metadata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tty Kraus" userId="S::lkraus@cacountysupts.org::a35656c8-8728-47c1-9a80-6ec0283fce12" providerId="AD" clId="Web-{1071371D-89BB-8A1F-15F1-C2A26FDE3364}"/>
    <pc:docChg chg="modSld">
      <pc:chgData name="Letty Kraus" userId="S::lkraus@cacountysupts.org::a35656c8-8728-47c1-9a80-6ec0283fce12" providerId="AD" clId="Web-{1071371D-89BB-8A1F-15F1-C2A26FDE3364}" dt="2023-08-08T19:35:46.931" v="11" actId="20577"/>
      <pc:docMkLst>
        <pc:docMk/>
      </pc:docMkLst>
      <pc:sldChg chg="addSp modSp">
        <pc:chgData name="Letty Kraus" userId="S::lkraus@cacountysupts.org::a35656c8-8728-47c1-9a80-6ec0283fce12" providerId="AD" clId="Web-{1071371D-89BB-8A1F-15F1-C2A26FDE3364}" dt="2023-08-08T19:35:40.712" v="10" actId="20577"/>
        <pc:sldMkLst>
          <pc:docMk/>
          <pc:sldMk cId="0" sldId="256"/>
        </pc:sldMkLst>
        <pc:spChg chg="add mod">
          <ac:chgData name="Letty Kraus" userId="S::lkraus@cacountysupts.org::a35656c8-8728-47c1-9a80-6ec0283fce12" providerId="AD" clId="Web-{1071371D-89BB-8A1F-15F1-C2A26FDE3364}" dt="2023-08-08T19:35:40.712" v="10" actId="20577"/>
          <ac:spMkLst>
            <pc:docMk/>
            <pc:sldMk cId="0" sldId="256"/>
            <ac:spMk id="2" creationId="{CA8FEBC1-2791-9C4F-0B7E-2324A64D10D0}"/>
          </ac:spMkLst>
        </pc:spChg>
      </pc:sldChg>
      <pc:sldChg chg="modSp">
        <pc:chgData name="Letty Kraus" userId="S::lkraus@cacountysupts.org::a35656c8-8728-47c1-9a80-6ec0283fce12" providerId="AD" clId="Web-{1071371D-89BB-8A1F-15F1-C2A26FDE3364}" dt="2023-08-08T19:35:46.931" v="11" actId="20577"/>
        <pc:sldMkLst>
          <pc:docMk/>
          <pc:sldMk cId="0" sldId="257"/>
        </pc:sldMkLst>
        <pc:spChg chg="mod">
          <ac:chgData name="Letty Kraus" userId="S::lkraus@cacountysupts.org::a35656c8-8728-47c1-9a80-6ec0283fce12" providerId="AD" clId="Web-{1071371D-89BB-8A1F-15F1-C2A26FDE3364}" dt="2023-08-08T19:35:46.931" v="11" actId="20577"/>
          <ac:spMkLst>
            <pc:docMk/>
            <pc:sldMk cId="0" sldId="257"/>
            <ac:spMk id="36" creationId="{00000000-0000-0000-0000-000000000000}"/>
          </ac:spMkLst>
        </pc:spChg>
      </pc:sldChg>
    </pc:docChg>
  </pc:docChgLst>
  <pc:docChgLst>
    <pc:chgData name="Letty Kraus" userId="S::lkraus@cacountysupts.org::a35656c8-8728-47c1-9a80-6ec0283fce12" providerId="AD" clId="Web-{164F8A67-7B8C-8E60-C3EB-DC65169C79B2}"/>
    <pc:docChg chg="modSld">
      <pc:chgData name="Letty Kraus" userId="S::lkraus@cacountysupts.org::a35656c8-8728-47c1-9a80-6ec0283fce12" providerId="AD" clId="Web-{164F8A67-7B8C-8E60-C3EB-DC65169C79B2}" dt="2023-08-07T23:56:25.752" v="35"/>
      <pc:docMkLst>
        <pc:docMk/>
      </pc:docMkLst>
      <pc:sldChg chg="modNotes">
        <pc:chgData name="Letty Kraus" userId="S::lkraus@cacountysupts.org::a35656c8-8728-47c1-9a80-6ec0283fce12" providerId="AD" clId="Web-{164F8A67-7B8C-8E60-C3EB-DC65169C79B2}" dt="2023-08-07T23:52:59.425" v="1"/>
        <pc:sldMkLst>
          <pc:docMk/>
          <pc:sldMk cId="0" sldId="262"/>
        </pc:sldMkLst>
      </pc:sldChg>
      <pc:sldChg chg="modNotes">
        <pc:chgData name="Letty Kraus" userId="S::lkraus@cacountysupts.org::a35656c8-8728-47c1-9a80-6ec0283fce12" providerId="AD" clId="Web-{164F8A67-7B8C-8E60-C3EB-DC65169C79B2}" dt="2023-08-07T23:53:03.284" v="2"/>
        <pc:sldMkLst>
          <pc:docMk/>
          <pc:sldMk cId="0" sldId="263"/>
        </pc:sldMkLst>
      </pc:sldChg>
      <pc:sldChg chg="modNotes">
        <pc:chgData name="Letty Kraus" userId="S::lkraus@cacountysupts.org::a35656c8-8728-47c1-9a80-6ec0283fce12" providerId="AD" clId="Web-{164F8A67-7B8C-8E60-C3EB-DC65169C79B2}" dt="2023-08-07T23:53:09.081" v="3"/>
        <pc:sldMkLst>
          <pc:docMk/>
          <pc:sldMk cId="0" sldId="264"/>
        </pc:sldMkLst>
      </pc:sldChg>
      <pc:sldChg chg="modNotes">
        <pc:chgData name="Letty Kraus" userId="S::lkraus@cacountysupts.org::a35656c8-8728-47c1-9a80-6ec0283fce12" providerId="AD" clId="Web-{164F8A67-7B8C-8E60-C3EB-DC65169C79B2}" dt="2023-08-07T23:54:42.619" v="19"/>
        <pc:sldMkLst>
          <pc:docMk/>
          <pc:sldMk cId="0" sldId="268"/>
        </pc:sldMkLst>
      </pc:sldChg>
      <pc:sldChg chg="modNotes">
        <pc:chgData name="Letty Kraus" userId="S::lkraus@cacountysupts.org::a35656c8-8728-47c1-9a80-6ec0283fce12" providerId="AD" clId="Web-{164F8A67-7B8C-8E60-C3EB-DC65169C79B2}" dt="2023-08-07T23:55:30.263" v="34"/>
        <pc:sldMkLst>
          <pc:docMk/>
          <pc:sldMk cId="0" sldId="271"/>
        </pc:sldMkLst>
      </pc:sldChg>
      <pc:sldChg chg="delSp">
        <pc:chgData name="Letty Kraus" userId="S::lkraus@cacountysupts.org::a35656c8-8728-47c1-9a80-6ec0283fce12" providerId="AD" clId="Web-{164F8A67-7B8C-8E60-C3EB-DC65169C79B2}" dt="2023-08-07T23:56:25.752" v="35"/>
        <pc:sldMkLst>
          <pc:docMk/>
          <pc:sldMk cId="0" sldId="279"/>
        </pc:sldMkLst>
        <pc:spChg chg="del">
          <ac:chgData name="Letty Kraus" userId="S::lkraus@cacountysupts.org::a35656c8-8728-47c1-9a80-6ec0283fce12" providerId="AD" clId="Web-{164F8A67-7B8C-8E60-C3EB-DC65169C79B2}" dt="2023-08-07T23:56:25.752" v="35"/>
          <ac:spMkLst>
            <pc:docMk/>
            <pc:sldMk cId="0" sldId="279"/>
            <ac:spMk id="22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Mandala_Golden_Flower_Jung.JPG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Mandala_of_Vajradhatu.JPG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Navajo_sand-painting,_negative_made_from_postcard_Wellcome_M0010862.jpg" TargetMode="External"/><Relationship Id="rId3" Type="http://schemas.openxmlformats.org/officeDocument/2006/relationships/hyperlink" Target="https://commons.wikimedia.org/wiki/File:049_Ceiling_Medicine_Buddha_Mandala_(39096080312).jpg" TargetMode="External"/><Relationship Id="rId7" Type="http://schemas.openxmlformats.org/officeDocument/2006/relationships/hyperlink" Target="https://pixabay.com/photos/labyrinth-charters-green-child-4913643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ommons.wikimedia.org/wiki/File:Hedge_maze_in_Parque_S%C3%A3o_Roque_da_Lameira_2.jpg" TargetMode="External"/><Relationship Id="rId5" Type="http://schemas.openxmlformats.org/officeDocument/2006/relationships/hyperlink" Target="https://en.wikipedia.org/wiki/File:AERIAL_BOUDHA_VIEW.tif" TargetMode="External"/><Relationship Id="rId4" Type="http://schemas.openxmlformats.org/officeDocument/2006/relationships/hyperlink" Target="https://en.wikipedia.org/wiki/Aztec_calendar#/media/File:Monolito_de_la_Piedra_del_Sol.jpg" TargetMode="External"/><Relationship Id="rId9" Type="http://schemas.openxmlformats.org/officeDocument/2006/relationships/hyperlink" Target="https://commons.wikimedia.org/wiki/File:2021_Henrique_Matos_Mandala_Sri_Yantra_02.jpg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Mandala_Golden_Flower_Jung.JPG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nn.com/videos/living/2012/02/19/pkg-sacred-circles.cnn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xpixel.net/Art-Materials-Colorful-Chalks-Brushes-Art-Supplies-2927793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woman-in-black-sweater-painting-on-white-paper-in-the-table-7182282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relaxed-black-woman-with-little-daughter-practicing-lotus-pose-at-home-7353048/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lady-looking-at-paintings-while-sitting-on-floor-in-studio-5641866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emotion-scale-emoji-icon-feedback-3404484/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naivepaintings/42406671740/in/photolist-27Bkh5L-29gE9mu-hotT5g-QoxxVP-bmUai3-Qoxvcc-z57iCR-29gE9w9-27BkiDs-29gE9q7-2aewtY2-5kETh8-28Z3Vxa-cMnA7W-2991vqS-29gE9id-29gE8CL-e9uJ5Z-iMeym-e9AoWs-NeEaxy-e9AopE-cMnA3s-2aewtZK-e9Ao8j-2aewu7i-2991vuE-5W4pis-dB1EZ4-29gE8WG-63u5np-cMnAd7-29gE9f7-28Z3WnB-29gE9y3-62Yv2h-89gGyg-2991vu9-z9QsV3-zrreY2-2kSoH9H-597YKq-cMnAn3-2aewu5z-AsNZTr-cMnzG5-2991vvw-cMnAgW-23GF4Ww-7k6oW4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emotion-scale-emoji-icon-feedback-3404484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" name="Google Shape;3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5222b53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Image from </a:t>
            </a:r>
            <a:r>
              <a:rPr lang="en-US" b="1" i="1">
                <a:solidFill>
                  <a:schemeClr val="dk1"/>
                </a:solidFill>
              </a:rPr>
              <a:t>Alchemical Studies</a:t>
            </a:r>
            <a:r>
              <a:rPr lang="en-US" b="1">
                <a:solidFill>
                  <a:schemeClr val="dk1"/>
                </a:solidFill>
              </a:rPr>
              <a:t>, </a:t>
            </a:r>
            <a:r>
              <a:rPr lang="en-US" b="1" i="1">
                <a:solidFill>
                  <a:schemeClr val="dk1"/>
                </a:solidFill>
              </a:rPr>
              <a:t>The Collected Works of C.G. Jung</a:t>
            </a:r>
            <a:r>
              <a:rPr lang="en-US" b="1">
                <a:solidFill>
                  <a:schemeClr val="dk1"/>
                </a:solidFill>
              </a:rPr>
              <a:t>,</a:t>
            </a:r>
            <a:r>
              <a:rPr lang="en-US">
                <a:solidFill>
                  <a:schemeClr val="dk1"/>
                </a:solidFill>
              </a:rPr>
              <a:t> 1967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https://commons.wikimedia.org/wiki/File:Mandala_Golden_Flower_Jung.JPG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93" name="Google Shape;93;g25222b53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297fa0fbdd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g2297fa0fbdd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https://commons.wikimedia.org/wiki/File:Mandala_of_Vajradhatu.JPG</a:t>
            </a:r>
            <a:r>
              <a:rPr lang="en-US"/>
              <a:t>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information in this power point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taken from a presentation by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Susanne Fincher, ATR-BC, LPC and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Diana Gregory, PhD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2008 AATA National Conference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Cleveland, OH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2ad287d5db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2ad287d5db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https://commons.wikimedia.org/wiki/File:049_Ceiling_Medicine_Buddha_Mandala_(39096080312).jpg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https://en.wikipedia.org/wiki/Aztec_calendar#/media/File:Monolito_de_la_Piedra_del_Sol.jpg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https://en.wikipedia.org/wiki/File:AERIAL_BOUDHA_VIEW.tif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https://commons.wikimedia.org/wiki/File:Hedge_maze_in_Parque_S%C3%A3o_Roque_da_Lameira_2.jpg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7"/>
              </a:rPr>
              <a:t>https://pixabay.com/photos/labyrinth-charters-green-child-4913643/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8"/>
              </a:rPr>
              <a:t>https://commons.wikimedia.org/wiki/File:Navajo_sand-painting,_negative_made_from_postcard_Wellcome_M0010862.jpg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9"/>
              </a:rPr>
              <a:t>https://commons.wikimedia.org/wiki/File:2021_Henrique_Matos_Mandala_Sri_Yantra_02.jpg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2ad287d5d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g22ad287d5d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Image from </a:t>
            </a:r>
            <a:r>
              <a:rPr lang="en-US" b="1" i="1" dirty="0">
                <a:solidFill>
                  <a:schemeClr val="dk1"/>
                </a:solidFill>
              </a:rPr>
              <a:t>Alchemical Studies</a:t>
            </a:r>
            <a:r>
              <a:rPr lang="en-US" b="1" dirty="0">
                <a:solidFill>
                  <a:schemeClr val="dk1"/>
                </a:solidFill>
              </a:rPr>
              <a:t>, </a:t>
            </a:r>
            <a:r>
              <a:rPr lang="en-US" b="1" i="1" dirty="0">
                <a:solidFill>
                  <a:schemeClr val="dk1"/>
                </a:solidFill>
              </a:rPr>
              <a:t>The Collected Works of C.G. Jung</a:t>
            </a:r>
            <a:r>
              <a:rPr lang="en-US" b="1" dirty="0">
                <a:solidFill>
                  <a:schemeClr val="dk1"/>
                </a:solidFill>
              </a:rPr>
              <a:t>,</a:t>
            </a:r>
            <a:r>
              <a:rPr lang="en-US" dirty="0">
                <a:solidFill>
                  <a:schemeClr val="dk1"/>
                </a:solidFill>
              </a:rPr>
              <a:t> 1967</a:t>
            </a:r>
            <a:endParaRPr sz="8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indent="0">
              <a:buClr>
                <a:schemeClr val="dk1"/>
              </a:buClr>
              <a:buNone/>
            </a:pPr>
            <a:r>
              <a:rPr lang="en-US" dirty="0"/>
              <a:t>Information in this power point taken from a presentation by Susanne Fincher, ATR-BC, LPC and Diana Gregory, PhD</a:t>
            </a:r>
            <a:endParaRPr dirty="0"/>
          </a:p>
          <a:p>
            <a:pPr marL="0" indent="0">
              <a:buClr>
                <a:schemeClr val="dk1"/>
              </a:buClr>
              <a:buNone/>
            </a:pPr>
            <a:r>
              <a:rPr lang="en-US" dirty="0"/>
              <a:t>2008 AATA National Conference, Cleveland, OH.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2ad287d5db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g22ad287d5db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>
                <a:solidFill>
                  <a:schemeClr val="dk1"/>
                </a:solidFill>
              </a:rPr>
              <a:t>Image from </a:t>
            </a:r>
            <a:r>
              <a:rPr lang="en-US" b="1" i="1">
                <a:solidFill>
                  <a:schemeClr val="dk1"/>
                </a:solidFill>
              </a:rPr>
              <a:t>Alchemical Studies</a:t>
            </a:r>
            <a:r>
              <a:rPr lang="en-US" b="1">
                <a:solidFill>
                  <a:schemeClr val="dk1"/>
                </a:solidFill>
              </a:rPr>
              <a:t>, </a:t>
            </a:r>
            <a:r>
              <a:rPr lang="en-US" b="1" i="1">
                <a:solidFill>
                  <a:schemeClr val="dk1"/>
                </a:solidFill>
              </a:rPr>
              <a:t>The Collected Works of C.G. Jung</a:t>
            </a:r>
            <a:r>
              <a:rPr lang="en-US" b="1">
                <a:solidFill>
                  <a:schemeClr val="dk1"/>
                </a:solidFill>
              </a:rPr>
              <a:t>,</a:t>
            </a:r>
            <a:r>
              <a:rPr lang="en-US">
                <a:solidFill>
                  <a:schemeClr val="dk1"/>
                </a:solidFill>
              </a:rPr>
              <a:t> 1967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https://commons.wikimedia.org/wiki/File:Mandala_Golden_Flower_Jung.JPG</a:t>
            </a:r>
            <a:r>
              <a:rPr lang="en-US">
                <a:solidFill>
                  <a:schemeClr val="dk1"/>
                </a:solidFill>
              </a:rPr>
              <a:t> 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2ad287d5db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2ad287d5db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https://www.cnn.com/videos/living/2012/02/19/pkg-sacred-circles.cnn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2ad287d5d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g22ad287d5d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None/>
            </a:pPr>
            <a:r>
              <a:rPr lang="en-US" dirty="0"/>
              <a:t>Information in this power point taken from a presentation by Susanne Fincher, ATR-BC, LPC and Diana Gregory, PhD</a:t>
            </a:r>
          </a:p>
          <a:p>
            <a:pPr marL="0" indent="0">
              <a:buClr>
                <a:schemeClr val="dk1"/>
              </a:buClr>
              <a:buNone/>
            </a:pPr>
            <a:r>
              <a:rPr lang="en-US" dirty="0"/>
              <a:t>2008 AATA National Conference, Cleveland, OH.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5222b53576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4" name="Google Shape;164;g25222b53576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2ad287d5db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2ad287d5db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Mandala images generated using DALL-E AI based on a prompt by Amy Bultena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2ad287d5d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g22ad287d5d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https://www.maxpixel.net/Art-Materials-Colorful-Chalks-Brushes-Art-Supplies-2927793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25215b88eb6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https://www.pexels.com/photo/woman-in-black-sweater-painting-on-white-paper-in-the-table-7182282/</a:t>
            </a:r>
            <a:r>
              <a:rPr lang="en-US"/>
              <a:t> </a:t>
            </a:r>
            <a:endParaRPr/>
          </a:p>
        </p:txBody>
      </p:sp>
      <p:sp>
        <p:nvSpPr>
          <p:cNvPr id="34" name="Google Shape;34;g25215b88eb6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2ad287d5db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g22ad287d5db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https://www.pexels.com/photo/relaxed-black-woman-with-little-daughter-practicing-lotus-pose-at-home-7353048/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2ad287d5db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1" name="Google Shape;201;g22ad287d5db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https://www.pexels.com/photo/man-drawing-on-paper-2302807/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2ad287d5db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g22ad287d5db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https://www.pexels.com/photo/lady-looking-at-paintings-while-sitting-on-floor-in-studio-5641866/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5215b88eb6_1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https://pixabay.com/illustrations/emotion-scale-emoji-icon-feedback-3404484/</a:t>
            </a:r>
            <a:r>
              <a:rPr lang="en-US"/>
              <a:t> </a:t>
            </a:r>
            <a:endParaRPr/>
          </a:p>
        </p:txBody>
      </p:sp>
      <p:sp>
        <p:nvSpPr>
          <p:cNvPr id="215" name="Google Shape;215;g25215b88eb6_1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2" name="Google Shape;22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25215b88eb6_1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" name="Google Shape;42;g25215b88eb6_1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5215b88eb6_1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flickr.com/photos/naivepaintings/42406671740/in/photolist-27Bkh5L-29gE9mu-hotT5g-QoxxVP-bmUai3-Qoxvcc-z57iCR-29gE9w9-27BkiDs-29gE9q7-2aewtY2-5kETh8-28Z3Vxa-cMnA7W-2991vqS-29gE9id-29gE8CL-e9uJ5Z-iMeym-e9AoWs-NeEaxy-e9AopE-cMnA3s-2aewtZK-e9Ao8j-2aewu7i-2991vuE-5W4pis-dB1EZ4-29gE8WG-63u5np-cMnAd7-29gE9f7-28Z3WnB-29gE9y3-62Yv2h-89gGyg-2991vu9-z9QsV3-zrreY2-2kSoH9H-597YKq-cMnAn3-2aewu5z-AsNZTr-cMnzG5-2991vvw-cMnAgW-23GF4Ww-7k6oW4</a:t>
            </a:r>
            <a:r>
              <a:rPr lang="en-US"/>
              <a:t> </a:t>
            </a:r>
            <a:endParaRPr/>
          </a:p>
        </p:txBody>
      </p:sp>
      <p:sp>
        <p:nvSpPr>
          <p:cNvPr id="50" name="Google Shape;50;g25215b88eb6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5215b88eb6_1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8" name="Google Shape;58;g25215b88eb6_1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5215b88eb6_1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https://pixabay.com/illustrations/emotion-scale-emoji-icon-feedback-3404484/</a:t>
            </a:r>
            <a:r>
              <a:rPr lang="en-US"/>
              <a:t> </a:t>
            </a:r>
            <a:endParaRPr/>
          </a:p>
        </p:txBody>
      </p:sp>
      <p:sp>
        <p:nvSpPr>
          <p:cNvPr id="66" name="Google Shape;66;g25215b88eb6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4422b14a6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" name="Google Shape;72;g254422b14a6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Artwork generated in Dall-E AI based on a prompt by Amy Bultena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54422b14a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g254422b14a6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Artwork generated in Dall-E AI based on a prompt by Amy Bultena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54422b14a6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Artwork generated in Dall-E AI based on a prompt by Amy Bultena</a:t>
            </a:r>
            <a:endParaRPr dirty="0"/>
          </a:p>
        </p:txBody>
      </p:sp>
      <p:sp>
        <p:nvSpPr>
          <p:cNvPr id="86" name="Google Shape;86;g254422b14a6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body" idx="1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12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jpg"/><Relationship Id="rId5" Type="http://schemas.openxmlformats.org/officeDocument/2006/relationships/image" Target="../media/image14.jpg"/><Relationship Id="rId10" Type="http://schemas.openxmlformats.org/officeDocument/2006/relationships/image" Target="../media/image19.jpg"/><Relationship Id="rId4" Type="http://schemas.openxmlformats.org/officeDocument/2006/relationships/image" Target="../media/image13.jpg"/><Relationship Id="rId9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nn.com/videos/living/2012/02/19/pkg-sacred-circles.cnn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A8FEBC1-2791-9C4F-0B7E-2324A64D10D0}"/>
              </a:ext>
            </a:extLst>
          </p:cNvPr>
          <p:cNvSpPr txBox="1"/>
          <p:nvPr/>
        </p:nvSpPr>
        <p:spPr>
          <a:xfrm>
            <a:off x="5145741" y="4231341"/>
            <a:ext cx="635597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Calibri"/>
              </a:rPr>
              <a:t>Educator Project: Mandala for Self-Discovery</a:t>
            </a:r>
            <a:r>
              <a:rPr lang="en-US" sz="2400" dirty="0">
                <a:solidFill>
                  <a:srgbClr val="FFFFFF"/>
                </a:solidFill>
                <a:latin typeface="Calibri"/>
                <a:cs typeface="Calibri"/>
              </a:rPr>
              <a:t>​</a:t>
            </a:r>
            <a:endParaRPr lang="en-US"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5222b53576_0_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Demo &amp; Lecture: Visual Literacy</a:t>
            </a:r>
            <a:endParaRPr/>
          </a:p>
        </p:txBody>
      </p:sp>
      <p:pic>
        <p:nvPicPr>
          <p:cNvPr id="96" name="Google Shape;96;g25222b53576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0263" y="1221975"/>
            <a:ext cx="3646651" cy="4719174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7" name="Google Shape;97;g25222b53576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6237" y="1171542"/>
            <a:ext cx="5890943" cy="471917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297fa0fbdd_0_4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Mandala</a:t>
            </a:r>
            <a:endParaRPr/>
          </a:p>
        </p:txBody>
      </p:sp>
      <p:sp>
        <p:nvSpPr>
          <p:cNvPr id="103" name="Google Shape;103;g2297fa0fbdd_0_49"/>
          <p:cNvSpPr txBox="1">
            <a:spLocks noGrp="1"/>
          </p:cNvSpPr>
          <p:nvPr>
            <p:ph type="body" idx="2"/>
          </p:nvPr>
        </p:nvSpPr>
        <p:spPr>
          <a:xfrm>
            <a:off x="5046500" y="1934400"/>
            <a:ext cx="6676500" cy="29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Mandala, or sacred circles, originated in Eastern spiritual traditions as veneration of the primordial Mother Goddess. 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500"/>
              <a:buChar char="●"/>
            </a:pPr>
            <a:r>
              <a:rPr lang="en-US"/>
              <a:t>Mandala evolved with the development of Hinduism, Buddhism, Taoism, and other spiritual practices. </a:t>
            </a:r>
            <a:endParaRPr/>
          </a:p>
        </p:txBody>
      </p:sp>
      <p:pic>
        <p:nvPicPr>
          <p:cNvPr id="104" name="Google Shape;104;g2297fa0fbdd_0_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9175" y="1106986"/>
            <a:ext cx="4247308" cy="5588563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g2297fa0fbdd_0_49"/>
          <p:cNvSpPr txBox="1"/>
          <p:nvPr/>
        </p:nvSpPr>
        <p:spPr>
          <a:xfrm>
            <a:off x="4780400" y="5970500"/>
            <a:ext cx="3963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Vajradhatu (Diamond Realm) Mandala</a:t>
            </a:r>
            <a:r>
              <a:rPr lang="en-US"/>
              <a:t>, Central Tibet, 14th Century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2ad287d5db_0_2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Demo &amp; Lecture: Mandala</a:t>
            </a:r>
            <a:endParaRPr/>
          </a:p>
        </p:txBody>
      </p:sp>
      <p:sp>
        <p:nvSpPr>
          <p:cNvPr id="111" name="Google Shape;111;g22ad287d5db_0_26"/>
          <p:cNvSpPr txBox="1">
            <a:spLocks noGrp="1"/>
          </p:cNvSpPr>
          <p:nvPr>
            <p:ph type="body" idx="2"/>
          </p:nvPr>
        </p:nvSpPr>
        <p:spPr>
          <a:xfrm>
            <a:off x="573075" y="1033250"/>
            <a:ext cx="52746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People in almost every culture create </a:t>
            </a:r>
            <a:r>
              <a:rPr lang="en-US" sz="3000" b="1"/>
              <a:t>mandalas</a:t>
            </a:r>
            <a:r>
              <a:rPr lang="en-US" sz="3000"/>
              <a:t>.</a:t>
            </a:r>
            <a:endParaRPr sz="3000"/>
          </a:p>
        </p:txBody>
      </p:sp>
      <p:pic>
        <p:nvPicPr>
          <p:cNvPr id="112" name="Google Shape;112;g22ad287d5db_0_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43775" y="2176075"/>
            <a:ext cx="1656176" cy="1658452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g22ad287d5db_0_26"/>
          <p:cNvSpPr txBox="1"/>
          <p:nvPr/>
        </p:nvSpPr>
        <p:spPr>
          <a:xfrm>
            <a:off x="4334600" y="3760400"/>
            <a:ext cx="222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Incan God Medallion</a:t>
            </a:r>
            <a:endParaRPr/>
          </a:p>
        </p:txBody>
      </p:sp>
      <p:pic>
        <p:nvPicPr>
          <p:cNvPr id="114" name="Google Shape;114;g22ad287d5db_0_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36675" y="4289424"/>
            <a:ext cx="1755200" cy="171132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5" name="Google Shape;115;g22ad287d5db_0_26"/>
          <p:cNvSpPr txBox="1"/>
          <p:nvPr/>
        </p:nvSpPr>
        <p:spPr>
          <a:xfrm>
            <a:off x="2207150" y="6056650"/>
            <a:ext cx="222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Egyptian Calendar</a:t>
            </a:r>
            <a:endParaRPr/>
          </a:p>
        </p:txBody>
      </p:sp>
      <p:pic>
        <p:nvPicPr>
          <p:cNvPr id="116" name="Google Shape;116;g22ad287d5db_0_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36675" y="2176075"/>
            <a:ext cx="1656176" cy="160784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7" name="Google Shape;117;g22ad287d5db_0_26"/>
          <p:cNvSpPr txBox="1"/>
          <p:nvPr/>
        </p:nvSpPr>
        <p:spPr>
          <a:xfrm>
            <a:off x="2252813" y="3760400"/>
            <a:ext cx="222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Buddhist Sand Painting</a:t>
            </a:r>
            <a:endParaRPr/>
          </a:p>
        </p:txBody>
      </p:sp>
      <p:pic>
        <p:nvPicPr>
          <p:cNvPr id="118" name="Google Shape;118;g22ad287d5db_0_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0075" y="4289425"/>
            <a:ext cx="1843750" cy="1805441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g22ad287d5db_0_26"/>
          <p:cNvSpPr txBox="1"/>
          <p:nvPr/>
        </p:nvSpPr>
        <p:spPr>
          <a:xfrm>
            <a:off x="134188" y="6056650"/>
            <a:ext cx="222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Circle Celtic Knot</a:t>
            </a:r>
            <a:endParaRPr/>
          </a:p>
        </p:txBody>
      </p:sp>
      <p:pic>
        <p:nvPicPr>
          <p:cNvPr id="120" name="Google Shape;120;g22ad287d5db_0_26"/>
          <p:cNvPicPr preferRelativeResize="0"/>
          <p:nvPr/>
        </p:nvPicPr>
        <p:blipFill rotWithShape="1">
          <a:blip r:embed="rId7">
            <a:alphaModFix/>
          </a:blip>
          <a:srcRect l="11610" r="12603"/>
          <a:stretch/>
        </p:blipFill>
        <p:spPr>
          <a:xfrm>
            <a:off x="4524375" y="4289425"/>
            <a:ext cx="1755200" cy="1736916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g22ad287d5db_0_26"/>
          <p:cNvSpPr txBox="1"/>
          <p:nvPr/>
        </p:nvSpPr>
        <p:spPr>
          <a:xfrm>
            <a:off x="4524375" y="6056650"/>
            <a:ext cx="1755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Aztec Calendar</a:t>
            </a:r>
            <a:endParaRPr/>
          </a:p>
        </p:txBody>
      </p:sp>
      <p:pic>
        <p:nvPicPr>
          <p:cNvPr id="122" name="Google Shape;122;g22ad287d5db_0_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88300" y="2170874"/>
            <a:ext cx="1607850" cy="160785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g22ad287d5db_0_26"/>
          <p:cNvSpPr txBox="1"/>
          <p:nvPr/>
        </p:nvSpPr>
        <p:spPr>
          <a:xfrm>
            <a:off x="80275" y="3778725"/>
            <a:ext cx="2223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European Church Window</a:t>
            </a:r>
            <a:endParaRPr/>
          </a:p>
        </p:txBody>
      </p:sp>
      <p:pic>
        <p:nvPicPr>
          <p:cNvPr id="124" name="Google Shape;124;g22ad287d5db_0_26"/>
          <p:cNvPicPr preferRelativeResize="0"/>
          <p:nvPr/>
        </p:nvPicPr>
        <p:blipFill rotWithShape="1">
          <a:blip r:embed="rId9">
            <a:alphaModFix/>
          </a:blip>
          <a:srcRect l="8253" t="13378" r="4227" b="14772"/>
          <a:stretch/>
        </p:blipFill>
        <p:spPr>
          <a:xfrm>
            <a:off x="6550875" y="1097850"/>
            <a:ext cx="1692684" cy="173692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5" name="Google Shape;125;g22ad287d5db_0_26"/>
          <p:cNvSpPr txBox="1"/>
          <p:nvPr/>
        </p:nvSpPr>
        <p:spPr>
          <a:xfrm>
            <a:off x="6550875" y="2834775"/>
            <a:ext cx="1692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Aerial View of Boudha Stupa</a:t>
            </a:r>
            <a:endParaRPr/>
          </a:p>
        </p:txBody>
      </p:sp>
      <p:sp>
        <p:nvSpPr>
          <p:cNvPr id="126" name="Google Shape;126;g22ad287d5db_0_26"/>
          <p:cNvSpPr txBox="1"/>
          <p:nvPr/>
        </p:nvSpPr>
        <p:spPr>
          <a:xfrm>
            <a:off x="8513750" y="2908475"/>
            <a:ext cx="2929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Navajo Sand Painting</a:t>
            </a:r>
            <a:endParaRPr/>
          </a:p>
        </p:txBody>
      </p:sp>
      <p:pic>
        <p:nvPicPr>
          <p:cNvPr id="127" name="Google Shape;127;g22ad287d5db_0_2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594400" y="3378425"/>
            <a:ext cx="2849149" cy="189868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8" name="Google Shape;128;g22ad287d5db_0_26"/>
          <p:cNvSpPr txBox="1"/>
          <p:nvPr/>
        </p:nvSpPr>
        <p:spPr>
          <a:xfrm>
            <a:off x="8594425" y="5346850"/>
            <a:ext cx="2929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Labyrinth</a:t>
            </a:r>
            <a:endParaRPr/>
          </a:p>
        </p:txBody>
      </p:sp>
      <p:pic>
        <p:nvPicPr>
          <p:cNvPr id="129" name="Google Shape;129;g22ad287d5db_0_2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513750" y="1033249"/>
            <a:ext cx="2929720" cy="18054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0" name="Google Shape;130;g22ad287d5db_0_2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590661" y="3682480"/>
            <a:ext cx="1692674" cy="1709771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1" name="Google Shape;131;g22ad287d5db_0_26"/>
          <p:cNvSpPr txBox="1"/>
          <p:nvPr/>
        </p:nvSpPr>
        <p:spPr>
          <a:xfrm>
            <a:off x="6559338" y="5452650"/>
            <a:ext cx="1755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Hindu Sri Yantra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2ad287d5db_0_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Mandala</a:t>
            </a:r>
            <a:endParaRPr/>
          </a:p>
        </p:txBody>
      </p:sp>
      <p:sp>
        <p:nvSpPr>
          <p:cNvPr id="137" name="Google Shape;137;g22ad287d5db_0_0"/>
          <p:cNvSpPr txBox="1">
            <a:spLocks noGrp="1"/>
          </p:cNvSpPr>
          <p:nvPr>
            <p:ph type="body" idx="2"/>
          </p:nvPr>
        </p:nvSpPr>
        <p:spPr>
          <a:xfrm>
            <a:off x="191500" y="1428300"/>
            <a:ext cx="5789100" cy="40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C. G. Jung acknowledged his indebtedness to Eastern thought in the formulation of his map of the psyche.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Especially his discovery of the Self, the central orientation point of the individual psyche.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Self - designated the totality of man [sic], the sum total of his conscious and unconscious contents.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8" name="Google Shape;138;g22ad287d5db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3925" y="1258524"/>
            <a:ext cx="5432600" cy="399805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9" name="Google Shape;139;g22ad287d5db_0_0"/>
          <p:cNvSpPr txBox="1"/>
          <p:nvPr/>
        </p:nvSpPr>
        <p:spPr>
          <a:xfrm>
            <a:off x="6232700" y="5325025"/>
            <a:ext cx="549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Mandala painted by a client of Jung.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2ad287d5db_0_14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Mandala</a:t>
            </a:r>
            <a:endParaRPr/>
          </a:p>
        </p:txBody>
      </p:sp>
      <p:sp>
        <p:nvSpPr>
          <p:cNvPr id="145" name="Google Shape;145;g22ad287d5db_0_144"/>
          <p:cNvSpPr txBox="1">
            <a:spLocks noGrp="1"/>
          </p:cNvSpPr>
          <p:nvPr>
            <p:ph type="body" idx="2"/>
          </p:nvPr>
        </p:nvSpPr>
        <p:spPr>
          <a:xfrm>
            <a:off x="211675" y="1428300"/>
            <a:ext cx="6353700" cy="40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C. G. Jung was a psychiatrist and psychoanalyst; his work had a great impact on psychiatry, anthropology, archaeology, literature, philosophy, psychology, and religious studies.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Jung identified the Self as one of the major concepts in analytical psychology. 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Jung utilized mandala in therapy to help express both the conscious and the unconscious Self.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g22ad287d5db_0_144"/>
          <p:cNvSpPr txBox="1"/>
          <p:nvPr/>
        </p:nvSpPr>
        <p:spPr>
          <a:xfrm>
            <a:off x="6686175" y="5506550"/>
            <a:ext cx="549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Mandala painted by a client of Jung.</a:t>
            </a:r>
            <a:endParaRPr/>
          </a:p>
        </p:txBody>
      </p:sp>
      <p:pic>
        <p:nvPicPr>
          <p:cNvPr id="147" name="Google Shape;147;g22ad287d5db_0_1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86176" y="1404799"/>
            <a:ext cx="5053600" cy="40484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2ad287d5db_0_15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Mandala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22ad287d5db_0_152"/>
          <p:cNvSpPr txBox="1">
            <a:spLocks noGrp="1"/>
          </p:cNvSpPr>
          <p:nvPr>
            <p:ph type="body" idx="2"/>
          </p:nvPr>
        </p:nvSpPr>
        <p:spPr>
          <a:xfrm>
            <a:off x="282375" y="2768975"/>
            <a:ext cx="38928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Watch, </a:t>
            </a:r>
            <a:r>
              <a:rPr lang="en-US" i="1" u="sng">
                <a:solidFill>
                  <a:schemeClr val="hlink"/>
                </a:solidFill>
                <a:hlinkClick r:id="rId3"/>
              </a:rPr>
              <a:t>Artwork by Jung’s Patients Exhibited </a:t>
            </a:r>
            <a:r>
              <a:rPr lang="en-US"/>
              <a:t> </a:t>
            </a:r>
            <a:br>
              <a:rPr lang="en-US"/>
            </a:br>
            <a:r>
              <a:rPr lang="en-US"/>
              <a:t>(3:09 mins)</a:t>
            </a:r>
            <a:endParaRPr/>
          </a:p>
        </p:txBody>
      </p:sp>
      <p:pic>
        <p:nvPicPr>
          <p:cNvPr id="154" name="Google Shape;154;g22ad287d5db_0_15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08425" y="1298575"/>
            <a:ext cx="7048851" cy="46042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g22ad287d5db_0_5"/>
          <p:cNvPicPr preferRelativeResize="0"/>
          <p:nvPr/>
        </p:nvPicPr>
        <p:blipFill rotWithShape="1">
          <a:blip r:embed="rId3">
            <a:alphaModFix/>
          </a:blip>
          <a:srcRect l="3824" r="2665"/>
          <a:stretch/>
        </p:blipFill>
        <p:spPr>
          <a:xfrm>
            <a:off x="75525" y="1105600"/>
            <a:ext cx="4604050" cy="56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g22ad287d5db_0_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Mandala</a:t>
            </a:r>
            <a:endParaRPr/>
          </a:p>
        </p:txBody>
      </p:sp>
      <p:sp>
        <p:nvSpPr>
          <p:cNvPr id="161" name="Google Shape;161;g22ad287d5db_0_5"/>
          <p:cNvSpPr txBox="1">
            <a:spLocks noGrp="1"/>
          </p:cNvSpPr>
          <p:nvPr>
            <p:ph type="body" idx="2"/>
          </p:nvPr>
        </p:nvSpPr>
        <p:spPr>
          <a:xfrm>
            <a:off x="4558550" y="1307275"/>
            <a:ext cx="7322100" cy="40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Mandalas - complex symbols that represent the ideal alignment of physical, cosmic, and spiritual realities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Express the ideal synchrony of planes of existence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Give expression to individual experiences of blissful states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500"/>
              <a:buChar char="●"/>
            </a:pPr>
            <a:r>
              <a:rPr lang="en-US"/>
              <a:t>Personal identity is both rooted in and sustained by transpersonal reality that is perfect harmony ordered by cosmic rhythms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5222b53576_0_3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Project Overview</a:t>
            </a:r>
            <a:endParaRPr/>
          </a:p>
        </p:txBody>
      </p:sp>
      <p:sp>
        <p:nvSpPr>
          <p:cNvPr id="167" name="Google Shape;167;g25222b53576_0_37"/>
          <p:cNvSpPr txBox="1"/>
          <p:nvPr/>
        </p:nvSpPr>
        <p:spPr>
          <a:xfrm>
            <a:off x="839325" y="2601375"/>
            <a:ext cx="4465500" cy="13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are going to create </a:t>
            </a:r>
            <a:r>
              <a:rPr lang="en-US" sz="2500">
                <a:solidFill>
                  <a:schemeClr val="dk1"/>
                </a:solidFill>
              </a:rPr>
              <a:t>a personal mandala.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oogle Shape;168;g25222b53576_0_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6775" y="1674150"/>
            <a:ext cx="5817451" cy="387832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2ad287d5db_0_8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Demo &amp; Lecture: Mandala</a:t>
            </a:r>
            <a:endParaRPr/>
          </a:p>
        </p:txBody>
      </p:sp>
      <p:sp>
        <p:nvSpPr>
          <p:cNvPr id="174" name="Google Shape;174;g22ad287d5db_0_81"/>
          <p:cNvSpPr txBox="1">
            <a:spLocks noGrp="1"/>
          </p:cNvSpPr>
          <p:nvPr>
            <p:ph type="body" idx="2"/>
          </p:nvPr>
        </p:nvSpPr>
        <p:spPr>
          <a:xfrm>
            <a:off x="554400" y="1212975"/>
            <a:ext cx="3812400" cy="3433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2520"/>
              <a:t>Mandalas can be geometric or free-form; simple or complex.</a:t>
            </a:r>
            <a:endParaRPr sz="252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endParaRPr sz="252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2520"/>
              <a:t>There is no right or wrong way to create a mandala.</a:t>
            </a:r>
            <a:endParaRPr sz="252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endParaRPr sz="252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-US" sz="2520"/>
              <a:t>The purpose is to focus on the process of creation, and how you feel.</a:t>
            </a:r>
            <a:endParaRPr sz="2900"/>
          </a:p>
        </p:txBody>
      </p:sp>
      <p:pic>
        <p:nvPicPr>
          <p:cNvPr id="175" name="Google Shape;175;g22ad287d5db_0_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8983" y="1160894"/>
            <a:ext cx="1627738" cy="1556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g22ad287d5db_0_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17128" y="1160899"/>
            <a:ext cx="1627738" cy="1556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g22ad287d5db_0_8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08975" y="2898713"/>
            <a:ext cx="1666849" cy="166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g22ad287d5db_0_8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11175" y="2898712"/>
            <a:ext cx="1666849" cy="1666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g22ad287d5db_0_8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178025" y="2898712"/>
            <a:ext cx="1747750" cy="17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g22ad287d5db_0_8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28225" y="2898702"/>
            <a:ext cx="1666849" cy="1666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g22ad287d5db_0_8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628225" y="4746477"/>
            <a:ext cx="1747750" cy="1747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g22ad287d5db_0_8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25275" y="1160898"/>
            <a:ext cx="1556900" cy="155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g22ad287d5db_0_8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0178025" y="1160898"/>
            <a:ext cx="1556900" cy="155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g22ad287d5db_0_8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28076" y="4746474"/>
            <a:ext cx="1747750" cy="174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2ad287d5db_0_1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Students-at-Work</a:t>
            </a:r>
            <a:endParaRPr/>
          </a:p>
        </p:txBody>
      </p:sp>
      <p:sp>
        <p:nvSpPr>
          <p:cNvPr id="190" name="Google Shape;190;g22ad287d5db_0_10"/>
          <p:cNvSpPr txBox="1">
            <a:spLocks noGrp="1"/>
          </p:cNvSpPr>
          <p:nvPr>
            <p:ph type="body" idx="2"/>
          </p:nvPr>
        </p:nvSpPr>
        <p:spPr>
          <a:xfrm>
            <a:off x="181400" y="1095475"/>
            <a:ext cx="6908700" cy="40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Before you begin, assemble your artmaking materials and journaling supplies.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Follow your intuition about what materials are best for you; suggestions include: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Pencil and paper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Colored pencils, pastels, crayons, markers, chalks, pastels, charcoal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Paints, watercolors, tempera, colored inks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500"/>
              <a:buChar char="●"/>
            </a:pPr>
            <a:r>
              <a:rPr lang="en-US"/>
              <a:t>Collage materials: magazines, fabrics, photos, found objects, images, paper, construction paper, scissors, glue</a:t>
            </a:r>
            <a:endParaRPr/>
          </a:p>
        </p:txBody>
      </p:sp>
      <p:pic>
        <p:nvPicPr>
          <p:cNvPr id="191" name="Google Shape;191;g22ad287d5db_0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31575" y="1827474"/>
            <a:ext cx="4797101" cy="320306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25215b88eb6_1_6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dirty="0"/>
              <a:t>Educator Project: Mandala for Self-Discovery</a:t>
            </a:r>
            <a:endParaRPr dirty="0"/>
          </a:p>
        </p:txBody>
      </p:sp>
      <p:sp>
        <p:nvSpPr>
          <p:cNvPr id="37" name="Google Shape;37;g25215b88eb6_1_60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8513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Create a personal mandala.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g25215b88eb6_1_60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Learning Outcomes</a:t>
            </a:r>
            <a:endParaRPr b="1"/>
          </a:p>
        </p:txBody>
      </p:sp>
      <p:pic>
        <p:nvPicPr>
          <p:cNvPr id="39" name="Google Shape;39;g25215b88eb6_1_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9000" y="1670625"/>
            <a:ext cx="5275100" cy="35167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2ad287d5db_0_1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Students-at-Work</a:t>
            </a:r>
            <a:endParaRPr/>
          </a:p>
        </p:txBody>
      </p:sp>
      <p:sp>
        <p:nvSpPr>
          <p:cNvPr id="197" name="Google Shape;197;g22ad287d5db_0_15"/>
          <p:cNvSpPr txBox="1">
            <a:spLocks noGrp="1"/>
          </p:cNvSpPr>
          <p:nvPr>
            <p:ph type="body" idx="2"/>
          </p:nvPr>
        </p:nvSpPr>
        <p:spPr>
          <a:xfrm>
            <a:off x="544600" y="1347600"/>
            <a:ext cx="6868200" cy="50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Now that you have your treasures gathered around you, find a quiet spot.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/>
              <a:t>Breathing Activity</a:t>
            </a:r>
            <a:endParaRPr b="1"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Follow your breath; notice the in and out rhythm of your breathing.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Take a couple of deep breaths and let them out slowly. 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500"/>
              <a:buChar char="●"/>
            </a:pPr>
            <a:r>
              <a:rPr lang="en-US"/>
              <a:t>Try to see what your thoughts are, see how you feel, and relax.</a:t>
            </a:r>
            <a:endParaRPr/>
          </a:p>
        </p:txBody>
      </p:sp>
      <p:pic>
        <p:nvPicPr>
          <p:cNvPr id="198" name="Google Shape;198;g22ad287d5db_0_15"/>
          <p:cNvPicPr preferRelativeResize="0"/>
          <p:nvPr/>
        </p:nvPicPr>
        <p:blipFill rotWithShape="1">
          <a:blip r:embed="rId3">
            <a:alphaModFix/>
          </a:blip>
          <a:srcRect t="4126" r="46143" b="49606"/>
          <a:stretch/>
        </p:blipFill>
        <p:spPr>
          <a:xfrm flipH="1">
            <a:off x="7725350" y="1226600"/>
            <a:ext cx="3640800" cy="459814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2ad287d5db_0_11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Students-at-Work</a:t>
            </a:r>
            <a:endParaRPr/>
          </a:p>
        </p:txBody>
      </p:sp>
      <p:sp>
        <p:nvSpPr>
          <p:cNvPr id="204" name="Google Shape;204;g22ad287d5db_0_119"/>
          <p:cNvSpPr txBox="1">
            <a:spLocks noGrp="1"/>
          </p:cNvSpPr>
          <p:nvPr>
            <p:ph type="body" idx="2"/>
          </p:nvPr>
        </p:nvSpPr>
        <p:spPr>
          <a:xfrm>
            <a:off x="5304875" y="1450425"/>
            <a:ext cx="6424200" cy="45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When you are ready, begin your mandala.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There is no right or wrong way, what you create is yours. 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When you are ready to stop, do so. 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Look at your work; turn it in every direction and decide which way is up. 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500"/>
              <a:buChar char="●"/>
            </a:pPr>
            <a:r>
              <a:rPr lang="en-US"/>
              <a:t>Mark the drawing with an up arrow to indicate the direction. </a:t>
            </a:r>
            <a:endParaRPr/>
          </a:p>
        </p:txBody>
      </p:sp>
      <p:pic>
        <p:nvPicPr>
          <p:cNvPr id="205" name="Google Shape;205;g22ad287d5db_0_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2026" y="1200150"/>
            <a:ext cx="3502225" cy="5253351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2ad287d5db_0_12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Critique</a:t>
            </a:r>
            <a:endParaRPr/>
          </a:p>
        </p:txBody>
      </p:sp>
      <p:sp>
        <p:nvSpPr>
          <p:cNvPr id="211" name="Google Shape;211;g22ad287d5db_0_124"/>
          <p:cNvSpPr txBox="1">
            <a:spLocks noGrp="1"/>
          </p:cNvSpPr>
          <p:nvPr>
            <p:ph type="body" idx="2"/>
          </p:nvPr>
        </p:nvSpPr>
        <p:spPr>
          <a:xfrm>
            <a:off x="5183700" y="1428300"/>
            <a:ext cx="6525300" cy="40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Now, take some time and let your thoughts about what you see come forward. 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If you want, write down any connections or ideas. 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Give your work a title and put it someplace where you can see it. 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500"/>
              <a:buChar char="●"/>
            </a:pPr>
            <a:r>
              <a:rPr lang="en-US"/>
              <a:t>Over the next few days, see if there is another mandala that wants to emerge. If so, let that process begin. </a:t>
            </a:r>
            <a:endParaRPr/>
          </a:p>
        </p:txBody>
      </p:sp>
      <p:pic>
        <p:nvPicPr>
          <p:cNvPr id="212" name="Google Shape;212;g22ad287d5db_0_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8525" y="1096861"/>
            <a:ext cx="3725709" cy="5588563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5215b88eb6_1_15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How are you feeling after making your artwork?</a:t>
            </a:r>
            <a:endParaRPr/>
          </a:p>
        </p:txBody>
      </p:sp>
      <p:pic>
        <p:nvPicPr>
          <p:cNvPr id="218" name="Google Shape;218;g25215b88eb6_1_1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25" y="1409111"/>
            <a:ext cx="11887200" cy="4039791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g25215b88eb6_1_155"/>
          <p:cNvSpPr txBox="1"/>
          <p:nvPr/>
        </p:nvSpPr>
        <p:spPr>
          <a:xfrm>
            <a:off x="584950" y="4740100"/>
            <a:ext cx="11285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you feel better, worse, or the same? Why?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"/>
          <p:cNvSpPr txBox="1"/>
          <p:nvPr/>
        </p:nvSpPr>
        <p:spPr>
          <a:xfrm>
            <a:off x="683394" y="3429000"/>
            <a:ext cx="10818795" cy="796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Closing Slide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25215b88eb6_1_6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Educator Project: Mandala for Self Discovery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45" name="Google Shape;45;g25215b88eb6_1_67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730100" cy="4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Self-Awareness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Self-Management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endParaRPr sz="19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500"/>
              <a:buFont typeface="Calibri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g25215b88eb6_1_67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SEL Core Competencies Addressed</a:t>
            </a:r>
            <a:endParaRPr b="1"/>
          </a:p>
        </p:txBody>
      </p:sp>
      <p:pic>
        <p:nvPicPr>
          <p:cNvPr id="47" name="Google Shape;47;g25215b88eb6_1_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4725" y="2035800"/>
            <a:ext cx="5275100" cy="35167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5215b88eb6_1_7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Educator Project: Mandala for Self Discovery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53" name="Google Shape;53;g25215b88eb6_1_74"/>
          <p:cNvSpPr txBox="1">
            <a:spLocks noGrp="1"/>
          </p:cNvSpPr>
          <p:nvPr>
            <p:ph type="body" idx="1"/>
          </p:nvPr>
        </p:nvSpPr>
        <p:spPr>
          <a:xfrm>
            <a:off x="655550" y="2035725"/>
            <a:ext cx="56478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latin typeface="Arial"/>
                <a:ea typeface="Arial"/>
                <a:cs typeface="Arial"/>
                <a:sym typeface="Arial"/>
              </a:rPr>
              <a:t>Follow your intuition about what materials are best for you; suggestions include:</a:t>
            </a: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914400" lvl="0" indent="-3619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Char char="●"/>
            </a:pPr>
            <a:r>
              <a:rPr lang="en-US" sz="2100">
                <a:latin typeface="Arial"/>
                <a:ea typeface="Arial"/>
                <a:cs typeface="Arial"/>
                <a:sym typeface="Arial"/>
              </a:rPr>
              <a:t>Pencil and paper</a:t>
            </a: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914400" lvl="0" indent="-3619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Char char="●"/>
            </a:pPr>
            <a:r>
              <a:rPr lang="en-US" sz="2100">
                <a:latin typeface="Arial"/>
                <a:ea typeface="Arial"/>
                <a:cs typeface="Arial"/>
                <a:sym typeface="Arial"/>
              </a:rPr>
              <a:t>Colored pencils, pastels, crayons, markers, chalks, pastels, charcoal</a:t>
            </a: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914400" lvl="0" indent="-3619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Char char="●"/>
            </a:pPr>
            <a:r>
              <a:rPr lang="en-US" sz="2100">
                <a:latin typeface="Arial"/>
                <a:ea typeface="Arial"/>
                <a:cs typeface="Arial"/>
                <a:sym typeface="Arial"/>
              </a:rPr>
              <a:t>Paints, watercolors, tempera, colored inks</a:t>
            </a: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914400" lvl="0" indent="-3619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100"/>
              <a:buChar char="●"/>
            </a:pPr>
            <a:r>
              <a:rPr lang="en-US" sz="2100">
                <a:latin typeface="Arial"/>
                <a:ea typeface="Arial"/>
                <a:cs typeface="Arial"/>
                <a:sym typeface="Arial"/>
              </a:rPr>
              <a:t>Collage materials: magazines, fabrics, photos, found objects, images, paper, construction paper, scissors, glue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g25215b88eb6_1_74"/>
          <p:cNvSpPr txBox="1">
            <a:spLocks noGrp="1"/>
          </p:cNvSpPr>
          <p:nvPr>
            <p:ph type="body" idx="2"/>
          </p:nvPr>
        </p:nvSpPr>
        <p:spPr>
          <a:xfrm>
            <a:off x="655549" y="1498225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Materials Needed</a:t>
            </a:r>
            <a:endParaRPr b="1"/>
          </a:p>
        </p:txBody>
      </p:sp>
      <p:pic>
        <p:nvPicPr>
          <p:cNvPr id="55" name="Google Shape;55;g25215b88eb6_1_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03675" y="2035725"/>
            <a:ext cx="5275100" cy="35167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5215b88eb6_1_8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Project Pacing</a:t>
            </a:r>
            <a:endParaRPr/>
          </a:p>
        </p:txBody>
      </p:sp>
      <p:sp>
        <p:nvSpPr>
          <p:cNvPr id="61" name="Google Shape;61;g25215b88eb6_1_81"/>
          <p:cNvSpPr txBox="1"/>
          <p:nvPr/>
        </p:nvSpPr>
        <p:spPr>
          <a:xfrm>
            <a:off x="211800" y="6162125"/>
            <a:ext cx="850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Pacing structure follows the guidance of the Studio Habits of Mind framework.</a:t>
            </a:r>
            <a:endParaRPr sz="14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g25215b88eb6_1_81"/>
          <p:cNvSpPr txBox="1"/>
          <p:nvPr/>
        </p:nvSpPr>
        <p:spPr>
          <a:xfrm>
            <a:off x="211800" y="5134525"/>
            <a:ext cx="8441400" cy="4926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Students-at-Work block: </a:t>
            </a:r>
            <a:r>
              <a:rPr lang="en-US" sz="2000"/>
              <a:t>The timing is really up to you, the artist.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g25215b88eb6_1_81" title="Chart"/>
          <p:cNvPicPr preferRelativeResize="0"/>
          <p:nvPr/>
        </p:nvPicPr>
        <p:blipFill rotWithShape="1">
          <a:blip r:embed="rId3">
            <a:alphaModFix/>
          </a:blip>
          <a:srcRect b="24630"/>
          <a:stretch/>
        </p:blipFill>
        <p:spPr>
          <a:xfrm>
            <a:off x="211800" y="1217874"/>
            <a:ext cx="11380200" cy="3824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215b88eb6_1_8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How are you feeling right now?</a:t>
            </a:r>
            <a:endParaRPr/>
          </a:p>
        </p:txBody>
      </p:sp>
      <p:pic>
        <p:nvPicPr>
          <p:cNvPr id="69" name="Google Shape;69;g25215b88eb6_1_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25" y="1409111"/>
            <a:ext cx="11887200" cy="4039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54422b14a6_0_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Introduction</a:t>
            </a:r>
            <a:endParaRPr/>
          </a:p>
        </p:txBody>
      </p:sp>
      <p:sp>
        <p:nvSpPr>
          <p:cNvPr id="75" name="Google Shape;75;g254422b14a6_0_1"/>
          <p:cNvSpPr txBox="1">
            <a:spLocks noGrp="1"/>
          </p:cNvSpPr>
          <p:nvPr>
            <p:ph type="body" idx="2"/>
          </p:nvPr>
        </p:nvSpPr>
        <p:spPr>
          <a:xfrm>
            <a:off x="1179850" y="1582500"/>
            <a:ext cx="51135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sz="3000">
                <a:solidFill>
                  <a:srgbClr val="0C0C0C"/>
                </a:solidFill>
              </a:rPr>
              <a:t>Goals for this creative experience:</a:t>
            </a:r>
            <a:endParaRPr sz="3000">
              <a:solidFill>
                <a:srgbClr val="0C0C0C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3000"/>
              <a:buFont typeface="Arial"/>
              <a:buChar char="●"/>
            </a:pPr>
            <a:r>
              <a:rPr lang="en-US" sz="3000">
                <a:solidFill>
                  <a:srgbClr val="0C0C0C"/>
                </a:solidFill>
              </a:rPr>
              <a:t>Be present not perfect</a:t>
            </a:r>
            <a:endParaRPr sz="3000">
              <a:solidFill>
                <a:srgbClr val="0C0C0C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3000"/>
              <a:buFont typeface="Arial"/>
              <a:buChar char="●"/>
            </a:pPr>
            <a:r>
              <a:rPr lang="en-US" sz="3000">
                <a:solidFill>
                  <a:srgbClr val="0C0C0C"/>
                </a:solidFill>
              </a:rPr>
              <a:t>Use positive language to talk about what you and others create</a:t>
            </a:r>
            <a:endParaRPr sz="3000">
              <a:solidFill>
                <a:srgbClr val="0C0C0C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C0C0C"/>
              </a:buClr>
              <a:buSzPts val="3000"/>
              <a:buFont typeface="Arial"/>
              <a:buChar char="●"/>
            </a:pPr>
            <a:r>
              <a:rPr lang="en-US" sz="3000">
                <a:solidFill>
                  <a:srgbClr val="0C0C0C"/>
                </a:solidFill>
              </a:rPr>
              <a:t>Feel better than when you started</a:t>
            </a:r>
            <a:endParaRPr sz="3000"/>
          </a:p>
        </p:txBody>
      </p:sp>
      <p:pic>
        <p:nvPicPr>
          <p:cNvPr id="76" name="Google Shape;76;g254422b14a6_0_1"/>
          <p:cNvPicPr preferRelativeResize="0"/>
          <p:nvPr/>
        </p:nvPicPr>
        <p:blipFill rotWithShape="1">
          <a:blip r:embed="rId3">
            <a:alphaModFix/>
          </a:blip>
          <a:srcRect b="1125"/>
          <a:stretch/>
        </p:blipFill>
        <p:spPr>
          <a:xfrm>
            <a:off x="7019375" y="1582500"/>
            <a:ext cx="4397174" cy="434767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54422b14a6_0_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Introduction</a:t>
            </a:r>
            <a:endParaRPr/>
          </a:p>
        </p:txBody>
      </p:sp>
      <p:sp>
        <p:nvSpPr>
          <p:cNvPr id="82" name="Google Shape;82;g254422b14a6_0_7"/>
          <p:cNvSpPr txBox="1">
            <a:spLocks noGrp="1"/>
          </p:cNvSpPr>
          <p:nvPr>
            <p:ph type="body" idx="2"/>
          </p:nvPr>
        </p:nvSpPr>
        <p:spPr>
          <a:xfrm>
            <a:off x="1179850" y="1810875"/>
            <a:ext cx="47907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sz="3000">
                <a:solidFill>
                  <a:srgbClr val="0C0C0C"/>
                </a:solidFill>
              </a:rPr>
              <a:t>It’s science!</a:t>
            </a:r>
            <a:endParaRPr sz="3000">
              <a:solidFill>
                <a:srgbClr val="0C0C0C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500"/>
              <a:buNone/>
            </a:pPr>
            <a:r>
              <a:rPr lang="en-US" sz="3000">
                <a:solidFill>
                  <a:srgbClr val="0C0C0C"/>
                </a:solidFill>
              </a:rPr>
              <a:t>Did you know that art is scientifically proven to make us feel better?</a:t>
            </a:r>
            <a:endParaRPr sz="3000"/>
          </a:p>
        </p:txBody>
      </p:sp>
      <p:pic>
        <p:nvPicPr>
          <p:cNvPr id="83" name="Google Shape;83;g254422b14a6_0_7"/>
          <p:cNvPicPr preferRelativeResize="0"/>
          <p:nvPr/>
        </p:nvPicPr>
        <p:blipFill rotWithShape="1">
          <a:blip r:embed="rId3">
            <a:alphaModFix/>
          </a:blip>
          <a:srcRect b="2143"/>
          <a:stretch/>
        </p:blipFill>
        <p:spPr>
          <a:xfrm>
            <a:off x="6435600" y="1106925"/>
            <a:ext cx="5051551" cy="494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54422b14a6_0_13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Introduction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sp>
        <p:nvSpPr>
          <p:cNvPr id="89" name="Google Shape;89;g254422b14a6_0_13"/>
          <p:cNvSpPr txBox="1"/>
          <p:nvPr/>
        </p:nvSpPr>
        <p:spPr>
          <a:xfrm>
            <a:off x="708225" y="1479150"/>
            <a:ext cx="4506000" cy="38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are going to create art to help us: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AutoNum type="arabicPeriod"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Feel better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3000"/>
              <a:buFont typeface="Arial"/>
              <a:buAutoNum type="arabicPeriod"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Think about ourselves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" name="Google Shape;90;g254422b14a6_0_13"/>
          <p:cNvPicPr preferRelativeResize="0"/>
          <p:nvPr/>
        </p:nvPicPr>
        <p:blipFill rotWithShape="1">
          <a:blip r:embed="rId3">
            <a:alphaModFix/>
          </a:blip>
          <a:srcRect b="2296"/>
          <a:stretch/>
        </p:blipFill>
        <p:spPr>
          <a:xfrm>
            <a:off x="6213775" y="1117000"/>
            <a:ext cx="5112000" cy="499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8D551B03A32943881E499BD3C22D51" ma:contentTypeVersion="13" ma:contentTypeDescription="Create a new document." ma:contentTypeScope="" ma:versionID="33ab2d157786d627677415314ef22d3b">
  <xsd:schema xmlns:xsd="http://www.w3.org/2001/XMLSchema" xmlns:xs="http://www.w3.org/2001/XMLSchema" xmlns:p="http://schemas.microsoft.com/office/2006/metadata/properties" xmlns:ns2="f1c90c3a-4ffe-4976-ace3-7b0de942498d" xmlns:ns3="265dd955-0cd5-49d3-ab85-443501a81a42" targetNamespace="http://schemas.microsoft.com/office/2006/metadata/properties" ma:root="true" ma:fieldsID="45c8395b452ceb266dceb8ac99fb83bf" ns2:_="" ns3:_="">
    <xsd:import namespace="f1c90c3a-4ffe-4976-ace3-7b0de942498d"/>
    <xsd:import namespace="265dd955-0cd5-49d3-ab85-443501a81a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c90c3a-4ffe-4976-ace3-7b0de94249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9145642-1981-42de-a165-a0d01a6670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5dd955-0cd5-49d3-ab85-443501a81a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cd3fc95-d938-4f2f-bfc1-8a383fc873c9}" ma:internalName="TaxCatchAll" ma:showField="CatchAllData" ma:web="265dd955-0cd5-49d3-ab85-443501a81a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5dd955-0cd5-49d3-ab85-443501a81a42" xsi:nil="true"/>
    <lcf76f155ced4ddcb4097134ff3c332f xmlns="f1c90c3a-4ffe-4976-ace3-7b0de942498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49F18C3-CD1A-4F04-BB66-9EE1308A58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c90c3a-4ffe-4976-ace3-7b0de942498d"/>
    <ds:schemaRef ds:uri="265dd955-0cd5-49d3-ab85-443501a81a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7DD745A-BB15-4D73-9E28-1182AA7A1A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AEF52B-D7DD-40FF-8282-2E39F671D26E}">
  <ds:schemaRefs>
    <ds:schemaRef ds:uri="http://schemas.microsoft.com/office/2006/metadata/properties"/>
    <ds:schemaRef ds:uri="http://schemas.microsoft.com/office/infopath/2007/PartnerControls"/>
    <ds:schemaRef ds:uri="265dd955-0cd5-49d3-ab85-443501a81a42"/>
    <ds:schemaRef ds:uri="f1c90c3a-4ffe-4976-ace3-7b0de942498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24</Slides>
  <Notes>24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Educator Project: Mandala for Self-Discovery</vt:lpstr>
      <vt:lpstr>Educator Project: Mandala for Self Discovery </vt:lpstr>
      <vt:lpstr>Educator Project: Mandala for Self Discovery </vt:lpstr>
      <vt:lpstr>Project Pacing</vt:lpstr>
      <vt:lpstr>How are you feeling right now?</vt:lpstr>
      <vt:lpstr>Introduction</vt:lpstr>
      <vt:lpstr>Introduction</vt:lpstr>
      <vt:lpstr>Introduction </vt:lpstr>
      <vt:lpstr>Demo &amp; Lecture: Visual Literacy</vt:lpstr>
      <vt:lpstr>Demo &amp; Lecture: Mandala</vt:lpstr>
      <vt:lpstr>Demo &amp; Lecture: Mandala</vt:lpstr>
      <vt:lpstr>Demo &amp; Lecture: Mandala</vt:lpstr>
      <vt:lpstr>Demo &amp; Lecture: Mandala</vt:lpstr>
      <vt:lpstr>Demo &amp; Lecture: Mandala </vt:lpstr>
      <vt:lpstr>Demo &amp; Lecture: Mandala</vt:lpstr>
      <vt:lpstr>Project Overview</vt:lpstr>
      <vt:lpstr>Demo &amp; Lecture: Mandala</vt:lpstr>
      <vt:lpstr>Students-at-Work</vt:lpstr>
      <vt:lpstr>Students-at-Work</vt:lpstr>
      <vt:lpstr>Students-at-Work</vt:lpstr>
      <vt:lpstr>Critique</vt:lpstr>
      <vt:lpstr>How are you feeling after making your artwork?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revision>20</cp:revision>
  <dcterms:created xsi:type="dcterms:W3CDTF">2019-11-15T18:15:52Z</dcterms:created>
  <dcterms:modified xsi:type="dcterms:W3CDTF">2023-08-08T19:35:51Z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0x010100DE8D551B03A32943881E499BD3C22D51</vt:lpwstr>
  </property>
  <property fmtid="{D5CDD505-2E9C-101B-9397-08002B2CF9AE}" pid="3" name="MediaServiceImageTags">
    <vt:lpwstr/>
  </property>
</Properties>
</file>