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54" r:id="rId5"/>
  </p:sldMasterIdLst>
  <p:notesMasterIdLst>
    <p:notesMasterId r:id="rId5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</p:sldIdLst>
  <p:sldSz cx="12192000" cy="6858000"/>
  <p:notesSz cx="6858000" cy="91440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Lato Light" panose="020F0502020204030203" pitchFamily="34" charset="0"/>
      <p:regular r:id="rId57"/>
      <p:bold r:id="rId58"/>
      <p:italic r:id="rId59"/>
      <p:boldItalic r:id="rId60"/>
    </p:embeddedFont>
    <p:embeddedFont>
      <p:font typeface="Libre Baskerville" panose="02000000000000000000" pitchFamily="2" charset="0"/>
      <p:regular r:id="rId61"/>
      <p:bold r:id="rId62"/>
      <p: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geUzxgbshGzJNX/taPpVtmdLUt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7A9D4-008C-9B55-7F37-3B8F374C2786}" v="5" dt="2023-08-09T15:06:05.361"/>
    <p1510:client id="{7AB3B59D-1C76-5738-8EE1-19CBFA560560}" v="31" dt="2023-08-08T17:06:33.271"/>
    <p1510:client id="{C92EB047-4ADB-D10F-9C69-20D2B16D345F}" v="7" dt="2023-08-08T19:37:13.588"/>
    <p1510:client id="{E9E84678-60EA-344E-74CD-41C43AE47D51}" v="6" dt="2023-08-09T15:04:24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11.fntdata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9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4.fntdata"/><Relationship Id="rId64" Type="http://customschemas.google.com/relationships/presentationmetadata" Target="metadata"/><Relationship Id="rId69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font" Target="fonts/font7.fntdata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font" Target="fonts/font5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7AB3B59D-1C76-5738-8EE1-19CBFA560560}"/>
    <pc:docChg chg="modSld">
      <pc:chgData name="Letty Kraus" userId="S::lkraus@cacountysupts.org::a35656c8-8728-47c1-9a80-6ec0283fce12" providerId="AD" clId="Web-{7AB3B59D-1C76-5738-8EE1-19CBFA560560}" dt="2023-08-08T17:06:33.271" v="21"/>
      <pc:docMkLst>
        <pc:docMk/>
      </pc:docMkLst>
      <pc:sldChg chg="modNotes">
        <pc:chgData name="Letty Kraus" userId="S::lkraus@cacountysupts.org::a35656c8-8728-47c1-9a80-6ec0283fce12" providerId="AD" clId="Web-{7AB3B59D-1C76-5738-8EE1-19CBFA560560}" dt="2023-08-08T15:20:50.538" v="1"/>
        <pc:sldMkLst>
          <pc:docMk/>
          <pc:sldMk cId="0" sldId="262"/>
        </pc:sldMkLst>
      </pc:sldChg>
      <pc:sldChg chg="modNotes">
        <pc:chgData name="Letty Kraus" userId="S::lkraus@cacountysupts.org::a35656c8-8728-47c1-9a80-6ec0283fce12" providerId="AD" clId="Web-{7AB3B59D-1C76-5738-8EE1-19CBFA560560}" dt="2023-08-08T15:21:00.211" v="3"/>
        <pc:sldMkLst>
          <pc:docMk/>
          <pc:sldMk cId="0" sldId="263"/>
        </pc:sldMkLst>
      </pc:sldChg>
      <pc:sldChg chg="modSp">
        <pc:chgData name="Letty Kraus" userId="S::lkraus@cacountysupts.org::a35656c8-8728-47c1-9a80-6ec0283fce12" providerId="AD" clId="Web-{7AB3B59D-1C76-5738-8EE1-19CBFA560560}" dt="2023-08-08T17:04:22.715" v="11" actId="20577"/>
        <pc:sldMkLst>
          <pc:docMk/>
          <pc:sldMk cId="0" sldId="281"/>
        </pc:sldMkLst>
        <pc:spChg chg="mod">
          <ac:chgData name="Letty Kraus" userId="S::lkraus@cacountysupts.org::a35656c8-8728-47c1-9a80-6ec0283fce12" providerId="AD" clId="Web-{7AB3B59D-1C76-5738-8EE1-19CBFA560560}" dt="2023-08-08T17:04:22.715" v="11" actId="20577"/>
          <ac:spMkLst>
            <pc:docMk/>
            <pc:sldMk cId="0" sldId="281"/>
            <ac:spMk id="273" creationId="{00000000-0000-0000-0000-000000000000}"/>
          </ac:spMkLst>
        </pc:spChg>
      </pc:sldChg>
      <pc:sldChg chg="addSp delSp">
        <pc:chgData name="Letty Kraus" userId="S::lkraus@cacountysupts.org::a35656c8-8728-47c1-9a80-6ec0283fce12" providerId="AD" clId="Web-{7AB3B59D-1C76-5738-8EE1-19CBFA560560}" dt="2023-08-08T17:04:54.764" v="13"/>
        <pc:sldMkLst>
          <pc:docMk/>
          <pc:sldMk cId="0" sldId="282"/>
        </pc:sldMkLst>
        <pc:spChg chg="add">
          <ac:chgData name="Letty Kraus" userId="S::lkraus@cacountysupts.org::a35656c8-8728-47c1-9a80-6ec0283fce12" providerId="AD" clId="Web-{7AB3B59D-1C76-5738-8EE1-19CBFA560560}" dt="2023-08-08T17:04:54.764" v="13"/>
          <ac:spMkLst>
            <pc:docMk/>
            <pc:sldMk cId="0" sldId="282"/>
            <ac:spMk id="3" creationId="{67401B70-BD0C-F801-3932-AE260FC68C41}"/>
          </ac:spMkLst>
        </pc:spChg>
        <pc:spChg chg="del">
          <ac:chgData name="Letty Kraus" userId="S::lkraus@cacountysupts.org::a35656c8-8728-47c1-9a80-6ec0283fce12" providerId="AD" clId="Web-{7AB3B59D-1C76-5738-8EE1-19CBFA560560}" dt="2023-08-08T17:04:53.920" v="12"/>
          <ac:spMkLst>
            <pc:docMk/>
            <pc:sldMk cId="0" sldId="282"/>
            <ac:spMk id="279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7AB3B59D-1C76-5738-8EE1-19CBFA560560}" dt="2023-08-08T17:05:32.485" v="20" actId="20577"/>
        <pc:sldMkLst>
          <pc:docMk/>
          <pc:sldMk cId="0" sldId="288"/>
        </pc:sldMkLst>
        <pc:spChg chg="mod">
          <ac:chgData name="Letty Kraus" userId="S::lkraus@cacountysupts.org::a35656c8-8728-47c1-9a80-6ec0283fce12" providerId="AD" clId="Web-{7AB3B59D-1C76-5738-8EE1-19CBFA560560}" dt="2023-08-08T17:05:32.485" v="20" actId="20577"/>
          <ac:spMkLst>
            <pc:docMk/>
            <pc:sldMk cId="0" sldId="288"/>
            <ac:spMk id="315" creationId="{00000000-0000-0000-0000-000000000000}"/>
          </ac:spMkLst>
        </pc:spChg>
      </pc:sldChg>
      <pc:sldChg chg="delSp">
        <pc:chgData name="Letty Kraus" userId="S::lkraus@cacountysupts.org::a35656c8-8728-47c1-9a80-6ec0283fce12" providerId="AD" clId="Web-{7AB3B59D-1C76-5738-8EE1-19CBFA560560}" dt="2023-08-08T17:06:33.271" v="21"/>
        <pc:sldMkLst>
          <pc:docMk/>
          <pc:sldMk cId="0" sldId="301"/>
        </pc:sldMkLst>
        <pc:spChg chg="del">
          <ac:chgData name="Letty Kraus" userId="S::lkraus@cacountysupts.org::a35656c8-8728-47c1-9a80-6ec0283fce12" providerId="AD" clId="Web-{7AB3B59D-1C76-5738-8EE1-19CBFA560560}" dt="2023-08-08T17:06:33.271" v="21"/>
          <ac:spMkLst>
            <pc:docMk/>
            <pc:sldMk cId="0" sldId="301"/>
            <ac:spMk id="395" creationId="{00000000-0000-0000-0000-000000000000}"/>
          </ac:spMkLst>
        </pc:spChg>
      </pc:sldChg>
    </pc:docChg>
  </pc:docChgLst>
  <pc:docChgLst>
    <pc:chgData name="Letty Kraus" userId="S::lkraus@cacountysupts.org::a35656c8-8728-47c1-9a80-6ec0283fce12" providerId="AD" clId="Web-{C92EB047-4ADB-D10F-9C69-20D2B16D345F}"/>
    <pc:docChg chg="modSld">
      <pc:chgData name="Letty Kraus" userId="S::lkraus@cacountysupts.org::a35656c8-8728-47c1-9a80-6ec0283fce12" providerId="AD" clId="Web-{C92EB047-4ADB-D10F-9C69-20D2B16D345F}" dt="2023-08-08T19:37:13.588" v="5" actId="1076"/>
      <pc:docMkLst>
        <pc:docMk/>
      </pc:docMkLst>
      <pc:sldChg chg="addSp modSp">
        <pc:chgData name="Letty Kraus" userId="S::lkraus@cacountysupts.org::a35656c8-8728-47c1-9a80-6ec0283fce12" providerId="AD" clId="Web-{C92EB047-4ADB-D10F-9C69-20D2B16D345F}" dt="2023-08-08T19:37:13.588" v="5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C92EB047-4ADB-D10F-9C69-20D2B16D345F}" dt="2023-08-08T19:37:13.588" v="5" actId="1076"/>
          <ac:spMkLst>
            <pc:docMk/>
            <pc:sldMk cId="0" sldId="256"/>
            <ac:spMk id="2" creationId="{725C580F-7D7D-7B19-1C5E-D71FD14C85B5}"/>
          </ac:spMkLst>
        </pc:spChg>
      </pc:sldChg>
    </pc:docChg>
  </pc:docChgLst>
  <pc:docChgLst>
    <pc:chgData name="Letty Kraus" userId="S::lkraus@cacountysupts.org::a35656c8-8728-47c1-9a80-6ec0283fce12" providerId="AD" clId="Web-{E9E84678-60EA-344E-74CD-41C43AE47D51}"/>
    <pc:docChg chg="modSld">
      <pc:chgData name="Letty Kraus" userId="S::lkraus@cacountysupts.org::a35656c8-8728-47c1-9a80-6ec0283fce12" providerId="AD" clId="Web-{E9E84678-60EA-344E-74CD-41C43AE47D51}" dt="2023-08-09T15:04:24.039" v="2" actId="20577"/>
      <pc:docMkLst>
        <pc:docMk/>
      </pc:docMkLst>
      <pc:sldChg chg="modSp">
        <pc:chgData name="Letty Kraus" userId="S::lkraus@cacountysupts.org::a35656c8-8728-47c1-9a80-6ec0283fce12" providerId="AD" clId="Web-{E9E84678-60EA-344E-74CD-41C43AE47D51}" dt="2023-08-09T15:04:24.039" v="2" actId="20577"/>
        <pc:sldMkLst>
          <pc:docMk/>
          <pc:sldMk cId="0" sldId="256"/>
        </pc:sldMkLst>
        <pc:spChg chg="mod">
          <ac:chgData name="Letty Kraus" userId="S::lkraus@cacountysupts.org::a35656c8-8728-47c1-9a80-6ec0283fce12" providerId="AD" clId="Web-{E9E84678-60EA-344E-74CD-41C43AE47D51}" dt="2023-08-09T15:04:24.039" v="2" actId="20577"/>
          <ac:spMkLst>
            <pc:docMk/>
            <pc:sldMk cId="0" sldId="256"/>
            <ac:spMk id="2" creationId="{725C580F-7D7D-7B19-1C5E-D71FD14C85B5}"/>
          </ac:spMkLst>
        </pc:spChg>
      </pc:sldChg>
    </pc:docChg>
  </pc:docChgLst>
  <pc:docChgLst>
    <pc:chgData name="Letty Kraus" userId="S::lkraus@cacountysupts.org::a35656c8-8728-47c1-9a80-6ec0283fce12" providerId="AD" clId="Web-{1077A9D4-008C-9B55-7F37-3B8F374C2786}"/>
    <pc:docChg chg="modSld">
      <pc:chgData name="Letty Kraus" userId="S::lkraus@cacountysupts.org::a35656c8-8728-47c1-9a80-6ec0283fce12" providerId="AD" clId="Web-{1077A9D4-008C-9B55-7F37-3B8F374C2786}" dt="2023-08-09T15:06:05.361" v="2" actId="20577"/>
      <pc:docMkLst>
        <pc:docMk/>
      </pc:docMkLst>
      <pc:sldChg chg="modSp">
        <pc:chgData name="Letty Kraus" userId="S::lkraus@cacountysupts.org::a35656c8-8728-47c1-9a80-6ec0283fce12" providerId="AD" clId="Web-{1077A9D4-008C-9B55-7F37-3B8F374C2786}" dt="2023-08-09T15:05:52.033" v="0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1077A9D4-008C-9B55-7F37-3B8F374C2786}" dt="2023-08-09T15:05:52.033" v="0" actId="20577"/>
          <ac:spMkLst>
            <pc:docMk/>
            <pc:sldMk cId="0" sldId="257"/>
            <ac:spMk id="91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1077A9D4-008C-9B55-7F37-3B8F374C2786}" dt="2023-08-09T15:05:58.845" v="1" actId="20577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1077A9D4-008C-9B55-7F37-3B8F374C2786}" dt="2023-08-09T15:05:58.845" v="1" actId="20577"/>
          <ac:spMkLst>
            <pc:docMk/>
            <pc:sldMk cId="0" sldId="258"/>
            <ac:spMk id="101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1077A9D4-008C-9B55-7F37-3B8F374C2786}" dt="2023-08-09T15:06:05.361" v="2" actId="20577"/>
        <pc:sldMkLst>
          <pc:docMk/>
          <pc:sldMk cId="0" sldId="259"/>
        </pc:sldMkLst>
        <pc:spChg chg="mod">
          <ac:chgData name="Letty Kraus" userId="S::lkraus@cacountysupts.org::a35656c8-8728-47c1-9a80-6ec0283fce12" providerId="AD" clId="Web-{1077A9D4-008C-9B55-7F37-3B8F374C2786}" dt="2023-08-09T15:06:05.361" v="2" actId="20577"/>
          <ac:spMkLst>
            <pc:docMk/>
            <pc:sldMk cId="0" sldId="259"/>
            <ac:spMk id="10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pg.si.edu/object/npg_NPG.74.75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loc.gov/pictures/resource/cph.3b12164/" TargetMode="External"/><Relationship Id="rId5" Type="http://schemas.openxmlformats.org/officeDocument/2006/relationships/hyperlink" Target="https://www.si.edu/object/tow-ee-ka-wet-cree-woman:saam_1985.66.178" TargetMode="External"/><Relationship Id="rId4" Type="http://schemas.openxmlformats.org/officeDocument/2006/relationships/hyperlink" Target="https://www.si.edu/object/frida-kahlo:npg_NPG.2015.136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LaGrandeVitesse1969.jpg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File:Loquats_and_Mountain_Bird.jpg" TargetMode="External"/><Relationship Id="rId5" Type="http://schemas.openxmlformats.org/officeDocument/2006/relationships/hyperlink" Target="https://en.wikipedia.org/wiki/File:Lucy_Telles_basket.jpg" TargetMode="External"/><Relationship Id="rId4" Type="http://schemas.openxmlformats.org/officeDocument/2006/relationships/hyperlink" Target="https://en.wikipedia.org/wiki/File:Matisse_-_Dishes_and_Fruit_(1901).jpg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LaGrandeVitesse1969.jp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File:Loquats_and_Mountain_Bird.jpg" TargetMode="External"/><Relationship Id="rId5" Type="http://schemas.openxmlformats.org/officeDocument/2006/relationships/hyperlink" Target="https://en.wikipedia.org/wiki/File:Lucy_Telles_basket.jpg" TargetMode="External"/><Relationship Id="rId4" Type="http://schemas.openxmlformats.org/officeDocument/2006/relationships/hyperlink" Target="https://en.wikipedia.org/wiki/File:Matisse_-_Dishes_and_Fruit_(1901).jpg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83821/michael1952-AL-drawing.pn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vectors.org/en/free-clipart/Thinking-boy-vector-image/10492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Writing.sv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5262c90fa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g25262c90fa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262c90fa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5262c90fa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https://npg.si.edu/object/npg_NPG.74.75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https://www.si.edu/object/frida-kahlo:npg_NPG.2015.136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https://www.si.edu/object/tow-ee-ka-wet-cree-woman:saam_1985.66.178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https://www.loc.gov/pictures/resource/cph.3b12164/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5262c90fa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5262c90fa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https://en.wikipedia.org/wiki/File:LaGrandeVitesse1969.jpg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https://en.wikipedia.org/wiki/File:Matisse_-_Dishes_and_Fruit_(1901).jpg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https://en.wikipedia.org/wiki/File:Lucy_Telles_basket.jpg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https://en.wikipedia.org/wiki/File:Loquats_and_Mountain_Bird.jpg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5262c90fa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5262c90fa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https://en.wikipedia.org/wiki/File:LaGrandeVitesse1969.jpg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https://en.wikipedia.org/wiki/File:Matisse_-_Dishes_and_Fruit_(1901).jpg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https://en.wikipedia.org/wiki/File:Lucy_Telles_basket.jpg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https://en.wikipedia.org/wiki/File:Loquats_and_Mountain_Bird.jpg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https://openclipart.org/detail/283821/michael1952-AL-drawing.png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94" name="Google Shape;1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5262c90fa0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https://publicdomainvectors.org/en/free-clipart/Thinking-boy-vector-image/10492.html</a:t>
            </a:r>
            <a:r>
              <a:rPr lang="en-US"/>
              <a:t> </a:t>
            </a:r>
            <a:endParaRPr/>
          </a:p>
        </p:txBody>
      </p:sp>
      <p:sp>
        <p:nvSpPr>
          <p:cNvPr id="201" name="Google Shape;201;g25262c90fa0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5262c90fa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https://commons.wikimedia.org/wiki/File:Writing.svg</a:t>
            </a:r>
            <a:r>
              <a:rPr lang="en-US"/>
              <a:t> </a:t>
            </a:r>
            <a:endParaRPr/>
          </a:p>
        </p:txBody>
      </p:sp>
      <p:sp>
        <p:nvSpPr>
          <p:cNvPr id="208" name="Google Shape;208;g25262c90fa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5262c90fa0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g25262c90fa0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5262c90fa0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25262c90fa0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262c90fa0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25262c90fa0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5262c90fa0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g25262c90fa0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5262c90fa0_0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by Amy Bultena</a:t>
            </a:r>
            <a:endParaRPr/>
          </a:p>
        </p:txBody>
      </p:sp>
      <p:sp>
        <p:nvSpPr>
          <p:cNvPr id="240" name="Google Shape;240;g25262c90fa0_0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5262c90fa0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25262c90fa0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262c90fa0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25262c90fa0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5262c90fa0_0_3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25262c90fa0_0_3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5262c90fa0_0_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25262c90fa0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5262c90fa0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g25262c90fa0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5262c90fa0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g25262c90fa0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5262c90fa0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25262c90fa0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5262c90fa0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25262c90fa0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5262c90fa0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25262c90fa0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5262c90fa0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25262c90fa0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5262c90fa0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25262c90fa0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5262c90fa0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25262c90fa0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5262c90fa0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25262c90fa0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5262c90fa0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25262c90fa0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5262c90fa0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g25262c90fa0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5262c90fa0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25262c90fa0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5262c90fa0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g25262c90fa0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5262c90fa0_0_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25262c90fa0_0_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5262c90fa0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g25262c90fa0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5262c90fa0_0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g25262c90fa0_0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5262c90fa0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25262c90fa0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5262c90fa0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g25262c90fa0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8" name="Google Shape;378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385" name="Google Shape;385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2" name="Google Shape;3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20" name="Google Shape;120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Artwork by Amy Bultena, used with permission from the artist</a:t>
            </a:r>
            <a:endParaRPr dirty="0"/>
          </a:p>
        </p:txBody>
      </p:sp>
      <p:sp>
        <p:nvSpPr>
          <p:cNvPr id="126" name="Google Shape;126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222b5357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by Amy Bultena, used with permission from the artist</a:t>
            </a:r>
            <a:endParaRPr dirty="0"/>
          </a:p>
        </p:txBody>
      </p:sp>
      <p:sp>
        <p:nvSpPr>
          <p:cNvPr id="133" name="Google Shape;133;g25222b5357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262c90fa0_0_50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25262c90fa0_0_50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62c90fa0_0_506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g25262c90fa0_0_506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g25262c90fa0_0_50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262c90fa0_0_51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7" name="Google Shape;57;g25262c90fa0_0_5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262c90fa0_0_5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5262c90fa0_0_5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1" name="Google Shape;61;g25262c90fa0_0_5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g25262c90fa0_0_5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5262c90fa0_0_5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62c90fa0_0_519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g25262c90fa0_0_5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62c90fa0_0_52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g25262c90fa0_0_522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25262c90fa0_0_5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262c90fa0_0_52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-Picture-Martik">
  <p:cSld name="Big-Picture-Marti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5262c90fa0_0_52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D8D8D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5262c90fa0_0_530"/>
          <p:cNvSpPr>
            <a:spLocks noGrp="1"/>
          </p:cNvSpPr>
          <p:nvPr>
            <p:ph type="title"/>
          </p:nvPr>
        </p:nvSpPr>
        <p:spPr>
          <a:xfrm>
            <a:off x="609597" y="478895"/>
            <a:ext cx="10959900" cy="994500"/>
          </a:xfrm>
          <a:prstGeom prst="roundRect">
            <a:avLst>
              <a:gd name="adj" fmla="val 2082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1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262c90fa0_0_5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9pPr>
          </a:lstStyle>
          <a:p>
            <a:endParaRPr/>
          </a:p>
        </p:txBody>
      </p:sp>
      <p:sp>
        <p:nvSpPr>
          <p:cNvPr id="79" name="Google Shape;79;g25262c90fa0_0_5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g25262c90fa0_0_5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g25262c90fa0_0_5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g25262c90fa0_0_5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62c90fa0_0_48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4" name="Google Shape;34;g25262c90fa0_0_48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5" name="Google Shape;35;g25262c90fa0_0_48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5262c90fa0_0_49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g25262c90fa0_0_49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5262c90fa0_0_49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25262c90fa0_0_49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g25262c90fa0_0_49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62c90fa0_0_49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5262c90fa0_0_49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g25262c90fa0_0_498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7" name="Google Shape;47;g25262c90fa0_0_49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5262c90fa0_0_48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25262c90fa0_0_48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g25262c90fa0_0_48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5C580F-7D7D-7B19-1C5E-D71FD14C85B5}"/>
              </a:ext>
            </a:extLst>
          </p:cNvPr>
          <p:cNvSpPr txBox="1"/>
          <p:nvPr/>
        </p:nvSpPr>
        <p:spPr>
          <a:xfrm>
            <a:off x="5181600" y="4213412"/>
            <a:ext cx="60153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/>
              </a:rPr>
              <a:t>Grades 1 – 2 Project: Positive Word Portraits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5262c90fa0_0_1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</a:t>
            </a:r>
            <a:r>
              <a:rPr lang="en-US"/>
              <a:t>Vocabulary</a:t>
            </a:r>
            <a:endParaRPr/>
          </a:p>
        </p:txBody>
      </p:sp>
      <p:sp>
        <p:nvSpPr>
          <p:cNvPr id="150" name="Google Shape;150;g25262c90fa0_0_17"/>
          <p:cNvSpPr txBox="1"/>
          <p:nvPr/>
        </p:nvSpPr>
        <p:spPr>
          <a:xfrm>
            <a:off x="677975" y="1602425"/>
            <a:ext cx="59379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Before we create our artwork, we need to know some vocabulary words. 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What is a </a:t>
            </a:r>
            <a:r>
              <a:rPr lang="en-US" sz="3000" b="1">
                <a:solidFill>
                  <a:schemeClr val="dk1"/>
                </a:solidFill>
              </a:rPr>
              <a:t>portrait</a:t>
            </a:r>
            <a:r>
              <a:rPr lang="en-US" sz="3000">
                <a:solidFill>
                  <a:schemeClr val="dk1"/>
                </a:solidFill>
              </a:rPr>
              <a:t>?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What is a </a:t>
            </a:r>
            <a:r>
              <a:rPr lang="en-US" sz="3000" b="1">
                <a:solidFill>
                  <a:schemeClr val="dk1"/>
                </a:solidFill>
              </a:rPr>
              <a:t>self-portrait</a:t>
            </a:r>
            <a:r>
              <a:rPr lang="en-US" sz="3000">
                <a:solidFill>
                  <a:schemeClr val="dk1"/>
                </a:solidFill>
              </a:rPr>
              <a:t>?</a:t>
            </a:r>
            <a:endParaRPr sz="3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g25262c90fa0_0_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0324" y="1196625"/>
            <a:ext cx="3500149" cy="47112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5262c90fa0_0_2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/>
          </a:p>
        </p:txBody>
      </p:sp>
      <p:pic>
        <p:nvPicPr>
          <p:cNvPr id="157" name="Google Shape;157;g25262c90fa0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0700" y="1751062"/>
            <a:ext cx="2570600" cy="33558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g25262c90fa0_0_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6125" y="1751352"/>
            <a:ext cx="2695000" cy="33552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" name="Google Shape;159;g25262c90fa0_0_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1900" y="1822413"/>
            <a:ext cx="2695000" cy="33081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g25262c90fa0_0_23"/>
          <p:cNvPicPr preferRelativeResize="0"/>
          <p:nvPr/>
        </p:nvPicPr>
        <p:blipFill rotWithShape="1">
          <a:blip r:embed="rId6">
            <a:alphaModFix/>
          </a:blip>
          <a:srcRect l="6689" t="8779" r="8421" b="2982"/>
          <a:stretch/>
        </p:blipFill>
        <p:spPr>
          <a:xfrm>
            <a:off x="429300" y="1798525"/>
            <a:ext cx="2083387" cy="33558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1" name="Google Shape;161;g25262c90fa0_0_23"/>
          <p:cNvSpPr txBox="1"/>
          <p:nvPr/>
        </p:nvSpPr>
        <p:spPr>
          <a:xfrm>
            <a:off x="429225" y="5250825"/>
            <a:ext cx="208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Chinese Woman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John Thomson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1870</a:t>
            </a:r>
            <a:endParaRPr/>
          </a:p>
        </p:txBody>
      </p:sp>
      <p:sp>
        <p:nvSpPr>
          <p:cNvPr id="162" name="Google Shape;162;g25262c90fa0_0_23"/>
          <p:cNvSpPr txBox="1"/>
          <p:nvPr/>
        </p:nvSpPr>
        <p:spPr>
          <a:xfrm>
            <a:off x="2959450" y="5250825"/>
            <a:ext cx="2747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Tow-ee-ka-we, a Cree Woman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George Catlin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1872</a:t>
            </a:r>
            <a:endParaRPr/>
          </a:p>
        </p:txBody>
      </p:sp>
      <p:sp>
        <p:nvSpPr>
          <p:cNvPr id="163" name="Google Shape;163;g25262c90fa0_0_23"/>
          <p:cNvSpPr txBox="1"/>
          <p:nvPr/>
        </p:nvSpPr>
        <p:spPr>
          <a:xfrm>
            <a:off x="6206125" y="5250825"/>
            <a:ext cx="208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Frida Kahlo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Magda Pach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1950</a:t>
            </a:r>
            <a:endParaRPr/>
          </a:p>
        </p:txBody>
      </p:sp>
      <p:sp>
        <p:nvSpPr>
          <p:cNvPr id="164" name="Google Shape;164;g25262c90fa0_0_23"/>
          <p:cNvSpPr txBox="1"/>
          <p:nvPr/>
        </p:nvSpPr>
        <p:spPr>
          <a:xfrm>
            <a:off x="9180700" y="5250825"/>
            <a:ext cx="208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Frederick Douglass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Unidentified Artist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1856</a:t>
            </a:r>
            <a:endParaRPr/>
          </a:p>
        </p:txBody>
      </p:sp>
      <p:sp>
        <p:nvSpPr>
          <p:cNvPr id="165" name="Google Shape;165;g25262c90fa0_0_23"/>
          <p:cNvSpPr txBox="1"/>
          <p:nvPr/>
        </p:nvSpPr>
        <p:spPr>
          <a:xfrm>
            <a:off x="1936375" y="1038775"/>
            <a:ext cx="8259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A portrait is a picture of a person.</a:t>
            </a:r>
            <a:endParaRPr sz="25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5262c90fa0_0_4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 you find the portraits below?</a:t>
            </a:r>
            <a:endParaRPr/>
          </a:p>
        </p:txBody>
      </p:sp>
      <p:pic>
        <p:nvPicPr>
          <p:cNvPr id="171" name="Google Shape;171;g25262c90fa0_0_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0800" y="3314002"/>
            <a:ext cx="2157577" cy="2816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2" name="Google Shape;172;g25262c90fa0_0_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3250" y="1289025"/>
            <a:ext cx="1944324" cy="2420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3" name="Google Shape;173;g25262c90fa0_0_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46800" y="3801497"/>
            <a:ext cx="2051250" cy="25179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4" name="Google Shape;174;g25262c90fa0_0_45"/>
          <p:cNvPicPr preferRelativeResize="0"/>
          <p:nvPr/>
        </p:nvPicPr>
        <p:blipFill rotWithShape="1">
          <a:blip r:embed="rId6">
            <a:alphaModFix/>
          </a:blip>
          <a:srcRect l="6689" t="8779" r="8421" b="2982"/>
          <a:stretch/>
        </p:blipFill>
        <p:spPr>
          <a:xfrm>
            <a:off x="429300" y="1347200"/>
            <a:ext cx="1563150" cy="25178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5" name="Google Shape;175;g25262c90fa0_0_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9625" y="4126275"/>
            <a:ext cx="1612429" cy="242067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6" name="Google Shape;176;g25262c90fa0_0_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64364" y="1217300"/>
            <a:ext cx="2656975" cy="21748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7" name="Google Shape;177;g25262c90fa0_0_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21322" y="4034100"/>
            <a:ext cx="2396477" cy="2420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8" name="Google Shape;178;g25262c90fa0_0_4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378999" y="1117011"/>
            <a:ext cx="1871076" cy="184641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5262c90fa0_0_6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Which of these images are not portraits?</a:t>
            </a:r>
            <a:endParaRPr/>
          </a:p>
        </p:txBody>
      </p:sp>
      <p:pic>
        <p:nvPicPr>
          <p:cNvPr id="184" name="Google Shape;184;g25262c90fa0_0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0800" y="3314002"/>
            <a:ext cx="2157577" cy="2816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5" name="Google Shape;185;g25262c90fa0_0_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3250" y="1289025"/>
            <a:ext cx="1944324" cy="2420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6" name="Google Shape;186;g25262c90fa0_0_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46800" y="3801497"/>
            <a:ext cx="2051250" cy="25179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7" name="Google Shape;187;g25262c90fa0_0_63"/>
          <p:cNvPicPr preferRelativeResize="0"/>
          <p:nvPr/>
        </p:nvPicPr>
        <p:blipFill rotWithShape="1">
          <a:blip r:embed="rId6">
            <a:alphaModFix/>
          </a:blip>
          <a:srcRect l="6689" t="8779" r="8421" b="2982"/>
          <a:stretch/>
        </p:blipFill>
        <p:spPr>
          <a:xfrm>
            <a:off x="429300" y="1347200"/>
            <a:ext cx="1563150" cy="25178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8" name="Google Shape;188;g25262c90fa0_0_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9625" y="4126275"/>
            <a:ext cx="1612429" cy="242067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9" name="Google Shape;189;g25262c90fa0_0_6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64364" y="1217300"/>
            <a:ext cx="2656975" cy="21748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0" name="Google Shape;190;g25262c90fa0_0_6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21322" y="4034100"/>
            <a:ext cx="2396477" cy="24206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1" name="Google Shape;191;g25262c90fa0_0_6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378999" y="1117011"/>
            <a:ext cx="1871076" cy="184641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97" name="Google Shape;197;p2"/>
          <p:cNvSpPr txBox="1"/>
          <p:nvPr/>
        </p:nvSpPr>
        <p:spPr>
          <a:xfrm>
            <a:off x="975650" y="1185163"/>
            <a:ext cx="57237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0000"/>
                </a:solidFill>
              </a:rPr>
              <a:t>A </a:t>
            </a:r>
            <a:r>
              <a:rPr lang="en-US" sz="3000" b="1" u="sng">
                <a:solidFill>
                  <a:srgbClr val="000000"/>
                </a:solidFill>
              </a:rPr>
              <a:t>self-portrait</a:t>
            </a:r>
            <a:r>
              <a:rPr lang="en-US" sz="3000" b="1">
                <a:solidFill>
                  <a:srgbClr val="000000"/>
                </a:solidFill>
              </a:rPr>
              <a:t> is an artwork an artist makes that shows themselves.</a:t>
            </a:r>
            <a:endParaRPr sz="30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3000" b="1">
              <a:solidFill>
                <a:srgbClr val="000000"/>
              </a:solidFill>
            </a:endParaRPr>
          </a:p>
          <a:p>
            <a:pPr marL="3429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●"/>
            </a:pPr>
            <a:r>
              <a:rPr lang="en-US" sz="3000">
                <a:solidFill>
                  <a:srgbClr val="000000"/>
                </a:solidFill>
              </a:rPr>
              <a:t>Have you ever drawn a picture of yourself?</a:t>
            </a:r>
            <a:endParaRPr sz="3000">
              <a:solidFill>
                <a:srgbClr val="000000"/>
              </a:solidFill>
            </a:endParaRPr>
          </a:p>
          <a:p>
            <a:pPr marL="3429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3000"/>
              <a:buChar char="●"/>
            </a:pPr>
            <a:r>
              <a:rPr lang="en-US" sz="3000">
                <a:solidFill>
                  <a:srgbClr val="000000"/>
                </a:solidFill>
              </a:rPr>
              <a:t>You’re an artist! You made a </a:t>
            </a:r>
            <a:r>
              <a:rPr lang="en-US" sz="3000" u="sng">
                <a:solidFill>
                  <a:srgbClr val="000000"/>
                </a:solidFill>
              </a:rPr>
              <a:t>self-portrait</a:t>
            </a:r>
            <a:r>
              <a:rPr lang="en-US" sz="3000">
                <a:solidFill>
                  <a:srgbClr val="000000"/>
                </a:solidFill>
              </a:rPr>
              <a:t>!</a:t>
            </a:r>
            <a:endParaRPr sz="3600" b="1">
              <a:solidFill>
                <a:srgbClr val="000000"/>
              </a:solidFill>
            </a:endParaRPr>
          </a:p>
        </p:txBody>
      </p:sp>
      <p:pic>
        <p:nvPicPr>
          <p:cNvPr id="198" name="Google Shape;198;p2" descr="michael1952-AL-drawi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200675" y="1185175"/>
            <a:ext cx="2361250" cy="465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5262c90fa0_0_7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Transition: Brainstorming Positive Words</a:t>
            </a:r>
            <a:endParaRPr/>
          </a:p>
        </p:txBody>
      </p:sp>
      <p:sp>
        <p:nvSpPr>
          <p:cNvPr id="204" name="Google Shape;204;g25262c90fa0_0_77"/>
          <p:cNvSpPr txBox="1"/>
          <p:nvPr/>
        </p:nvSpPr>
        <p:spPr>
          <a:xfrm>
            <a:off x="465800" y="1358675"/>
            <a:ext cx="5335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As a whole class, brainstorm positive words that you can use to describe yourselves.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/>
              <a:t>Write the list where the whole class can see it.</a:t>
            </a:r>
            <a:endParaRPr sz="3000"/>
          </a:p>
        </p:txBody>
      </p:sp>
      <p:pic>
        <p:nvPicPr>
          <p:cNvPr id="205" name="Google Shape;205;g25262c90fa0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1775" y="1049025"/>
            <a:ext cx="3857325" cy="526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5262c90fa0_0_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Transition: Writing Positive Words</a:t>
            </a:r>
            <a:endParaRPr/>
          </a:p>
        </p:txBody>
      </p:sp>
      <p:sp>
        <p:nvSpPr>
          <p:cNvPr id="211" name="Google Shape;211;g25262c90fa0_0_8"/>
          <p:cNvSpPr txBox="1"/>
          <p:nvPr/>
        </p:nvSpPr>
        <p:spPr>
          <a:xfrm>
            <a:off x="465800" y="1358675"/>
            <a:ext cx="5335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</a:rPr>
              <a:t>We are going to use positive words about ourselves in our self portrait. </a:t>
            </a:r>
            <a:endParaRPr sz="3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AutoNum type="arabicPeriod"/>
            </a:pPr>
            <a:r>
              <a:rPr lang="en-US" sz="3000">
                <a:solidFill>
                  <a:srgbClr val="000000"/>
                </a:solidFill>
              </a:rPr>
              <a:t>Get out a scratch sheet of paper. </a:t>
            </a:r>
            <a:endParaRPr sz="3000">
              <a:solidFill>
                <a:srgbClr val="000000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3000"/>
              <a:buAutoNum type="arabicPeriod"/>
            </a:pPr>
            <a:r>
              <a:rPr lang="en-US" sz="3000">
                <a:solidFill>
                  <a:srgbClr val="000000"/>
                </a:solidFill>
              </a:rPr>
              <a:t>On the paper, write down six words that describe you. </a:t>
            </a:r>
            <a:endParaRPr sz="3000">
              <a:solidFill>
                <a:srgbClr val="000000"/>
              </a:solidFill>
            </a:endParaRPr>
          </a:p>
        </p:txBody>
      </p:sp>
      <p:pic>
        <p:nvPicPr>
          <p:cNvPr id="212" name="Google Shape;212;g25262c90fa0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1675" y="634724"/>
            <a:ext cx="5588562" cy="558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5262c90fa0_0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Begin the Project</a:t>
            </a:r>
            <a:endParaRPr/>
          </a:p>
        </p:txBody>
      </p:sp>
      <p:sp>
        <p:nvSpPr>
          <p:cNvPr id="218" name="Google Shape;218;g25262c90fa0_0_86"/>
          <p:cNvSpPr txBox="1"/>
          <p:nvPr/>
        </p:nvSpPr>
        <p:spPr>
          <a:xfrm>
            <a:off x="677975" y="1602425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Now we are ready to make a self-portrait using positive words about ourselves. 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g25262c90fa0_0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0324" y="1196625"/>
            <a:ext cx="3500149" cy="47112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g25262c90fa0_0_317" descr="2021-08-23-1436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5262c90fa0_0_317"/>
          <p:cNvSpPr txBox="1"/>
          <p:nvPr/>
        </p:nvSpPr>
        <p:spPr>
          <a:xfrm>
            <a:off x="1468100" y="729100"/>
            <a:ext cx="4908000" cy="273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Get our a sheet of white paper and a permanent marker.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Place the paper in front of yourself portrait style or vertically. </a:t>
            </a:r>
            <a:endParaRPr sz="27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25262c90fa0_0_322" descr="2021-08-23-1437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25262c90fa0_0_322"/>
          <p:cNvSpPr txBox="1"/>
          <p:nvPr/>
        </p:nvSpPr>
        <p:spPr>
          <a:xfrm>
            <a:off x="1468100" y="729100"/>
            <a:ext cx="49080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curved line like this. This will be the shape of our head.  </a:t>
            </a:r>
            <a:endParaRPr sz="2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1 – 2 Project: Positive Word Portraits</a:t>
            </a:r>
          </a:p>
        </p:txBody>
      </p:sp>
      <p:sp>
        <p:nvSpPr>
          <p:cNvPr id="92" name="Google Shape;92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self-portrait in profile that uses positive, descriptive language about the self.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94" name="Google Shape;94;g25215b88eb6_1_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6174" y="1260650"/>
            <a:ext cx="3506550" cy="47199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g25262c90fa0_0_327" descr="2021-08-23-1438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5262c90fa0_0_327"/>
          <p:cNvSpPr txBox="1"/>
          <p:nvPr/>
        </p:nvSpPr>
        <p:spPr>
          <a:xfrm>
            <a:off x="1468100" y="729100"/>
            <a:ext cx="4908000" cy="357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Give your head some hair.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Be sure to draw the shape of the hair, and not the individual lines of hair.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The next slide has examples of different hairstyles. </a:t>
            </a:r>
            <a:endParaRPr sz="2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25262c90fa0_0_3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6427" y="0"/>
            <a:ext cx="8158902" cy="684176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25262c90fa0_0_332"/>
          <p:cNvSpPr txBox="1"/>
          <p:nvPr/>
        </p:nvSpPr>
        <p:spPr>
          <a:xfrm>
            <a:off x="694867" y="424483"/>
            <a:ext cx="2577300" cy="606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Here are some sample hairstyles. You can also draw a hairstyle that is not here.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The point is to draw a hairstyle that resembles your own hair because this is a self-portrait. </a:t>
            </a:r>
            <a:endParaRPr sz="2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25262c90fa0_0_337" descr="2021-08-23-1438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25262c90fa0_0_337"/>
          <p:cNvSpPr txBox="1"/>
          <p:nvPr/>
        </p:nvSpPr>
        <p:spPr>
          <a:xfrm>
            <a:off x="1468100" y="729100"/>
            <a:ext cx="4908000" cy="66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your self-portrait a nose. </a:t>
            </a:r>
            <a:endParaRPr sz="2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g25262c90fa0_0_342" descr="2021-08-23-1438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25262c90fa0_0_342"/>
          <p:cNvSpPr txBox="1"/>
          <p:nvPr/>
        </p:nvSpPr>
        <p:spPr>
          <a:xfrm>
            <a:off x="1468100" y="729100"/>
            <a:ext cx="4908000" cy="10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your self-portrait a mouth. </a:t>
            </a:r>
            <a:endParaRPr sz="27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25262c90fa0_0_347" descr="2021-08-23-1438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25262c90fa0_0_347"/>
          <p:cNvSpPr txBox="1"/>
          <p:nvPr/>
        </p:nvSpPr>
        <p:spPr>
          <a:xfrm>
            <a:off x="1468100" y="729100"/>
            <a:ext cx="4908000" cy="66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your self-portrait a neck.</a:t>
            </a:r>
            <a:endParaRPr sz="27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g25262c90fa0_0_352" descr="2021-08-23-1439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25262c90fa0_0_352"/>
          <p:cNvSpPr txBox="1"/>
          <p:nvPr/>
        </p:nvSpPr>
        <p:spPr>
          <a:xfrm>
            <a:off x="1468100" y="729100"/>
            <a:ext cx="4908000" cy="10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your self-portrait shoulders.  </a:t>
            </a:r>
            <a:endParaRPr sz="27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g25262c90fa0_0_357" descr="2021-08-23-1439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25262c90fa0_0_357"/>
          <p:cNvSpPr txBox="1"/>
          <p:nvPr/>
        </p:nvSpPr>
        <p:spPr>
          <a:xfrm>
            <a:off x="1468100" y="729100"/>
            <a:ext cx="4908000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2700" dirty="0"/>
              <a:t>Draw your self-portrait an eye. </a:t>
            </a:r>
            <a:endParaRPr sz="27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g25262c90fa0_0_362" descr="2021-08-23-1439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73;g25262c90fa0_0_357">
            <a:extLst>
              <a:ext uri="{FF2B5EF4-FFF2-40B4-BE49-F238E27FC236}">
                <a16:creationId xmlns:a16="http://schemas.microsoft.com/office/drawing/2014/main" id="{67401B70-BD0C-F801-3932-AE260FC68C41}"/>
              </a:ext>
            </a:extLst>
          </p:cNvPr>
          <p:cNvSpPr txBox="1"/>
          <p:nvPr/>
        </p:nvSpPr>
        <p:spPr>
          <a:xfrm>
            <a:off x="1468100" y="729100"/>
            <a:ext cx="4908000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2700" dirty="0"/>
              <a:t>Draw your self-portrait an eye. </a:t>
            </a:r>
            <a:endParaRPr sz="27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25262c90fa0_0_379" descr="2021-08-23-1439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25262c90fa0_0_379"/>
          <p:cNvSpPr txBox="1"/>
          <p:nvPr/>
        </p:nvSpPr>
        <p:spPr>
          <a:xfrm>
            <a:off x="1468100" y="729100"/>
            <a:ext cx="49080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horizontal line through your face that lines up with the eye. </a:t>
            </a:r>
            <a:endParaRPr sz="27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g25262c90fa0_0_384" descr="2021-08-23-1440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g25262c90fa0_0_384"/>
          <p:cNvSpPr txBox="1"/>
          <p:nvPr/>
        </p:nvSpPr>
        <p:spPr>
          <a:xfrm>
            <a:off x="1468100" y="729100"/>
            <a:ext cx="4908000" cy="10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two more horizontal lines through your face. </a:t>
            </a:r>
            <a:endParaRPr sz="2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5215b88eb6_1_67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1.VA:Cr2.1 - Explore uses of materials and tools to create works of art.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2.VA:Cr2.1 - Experiment with various materials and tools to explore personal interests in a work of art or design.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25215b88eb6_1_6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sp>
        <p:nvSpPr>
          <p:cNvPr id="101" name="Google Shape;101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1 – 2 Project: Positive Word Portraits</a:t>
            </a:r>
          </a:p>
        </p:txBody>
      </p:sp>
      <p:pic>
        <p:nvPicPr>
          <p:cNvPr id="102" name="Google Shape;102;g25215b88eb6_1_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6174" y="1260650"/>
            <a:ext cx="3506550" cy="47199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25262c90fa0_0_389" descr="2021-08-23-1440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25262c90fa0_0_389"/>
          <p:cNvSpPr txBox="1"/>
          <p:nvPr/>
        </p:nvSpPr>
        <p:spPr>
          <a:xfrm>
            <a:off x="1468100" y="729100"/>
            <a:ext cx="4908000" cy="66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collar for your shirt.  </a:t>
            </a:r>
            <a:endParaRPr sz="27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g25262c90fa0_0_394" descr="2021-08-23-144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25262c90fa0_0_394"/>
          <p:cNvSpPr txBox="1"/>
          <p:nvPr/>
        </p:nvSpPr>
        <p:spPr>
          <a:xfrm>
            <a:off x="1468100" y="729100"/>
            <a:ext cx="4908000" cy="10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Decorate your shirt with a design or pattern.  </a:t>
            </a:r>
            <a:endParaRPr sz="27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g25262c90fa0_0_399" descr="2021-08-23-1445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25262c90fa0_0_399"/>
          <p:cNvSpPr txBox="1"/>
          <p:nvPr/>
        </p:nvSpPr>
        <p:spPr>
          <a:xfrm>
            <a:off x="1468100" y="729100"/>
            <a:ext cx="4908000" cy="523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Using crayons write positive words about yourself on the face, hair, and neck.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Make sure the letters touch the top and bottom of the lines.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Make sure to draw thick and waxy with the crayon. This means you may need to trace the word a few times. </a:t>
            </a:r>
            <a:endParaRPr sz="27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g25262c90fa0_0_404" descr="2021-08-23-1446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g25262c90fa0_0_404"/>
          <p:cNvSpPr txBox="1"/>
          <p:nvPr/>
        </p:nvSpPr>
        <p:spPr>
          <a:xfrm>
            <a:off x="1468100" y="729100"/>
            <a:ext cx="4908000" cy="149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2700" dirty="0"/>
              <a:t>Using crayons, color the design or pattern on your shirt. </a:t>
            </a:r>
            <a:endParaRPr sz="27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g25262c90fa0_0_421" descr="2021-08-23-1447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25262c90fa0_0_421"/>
          <p:cNvSpPr txBox="1"/>
          <p:nvPr/>
        </p:nvSpPr>
        <p:spPr>
          <a:xfrm>
            <a:off x="369933" y="975633"/>
            <a:ext cx="3518700" cy="40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Get out:</a:t>
            </a:r>
            <a:endParaRPr sz="2700"/>
          </a:p>
          <a:p>
            <a:pPr marL="609600" lvl="0" indent="-4762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Watercolor paint or cake tempera paint</a:t>
            </a:r>
            <a:endParaRPr sz="2700"/>
          </a:p>
          <a:p>
            <a:pPr marL="609600" lvl="0" indent="-476250" algn="l" rtl="0">
              <a:spcBef>
                <a:spcPts val="130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Water</a:t>
            </a:r>
            <a:endParaRPr sz="2700"/>
          </a:p>
          <a:p>
            <a:pPr marL="609600" lvl="0" indent="-476250" algn="l" rtl="0">
              <a:spcBef>
                <a:spcPts val="130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Paintbrushes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 </a:t>
            </a:r>
            <a:endParaRPr sz="27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g25262c90fa0_0_426" descr="2021-08-23-145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25262c90fa0_0_426"/>
          <p:cNvSpPr txBox="1"/>
          <p:nvPr/>
        </p:nvSpPr>
        <p:spPr>
          <a:xfrm>
            <a:off x="369933" y="975633"/>
            <a:ext cx="3518700" cy="39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Lightly paint your self-portrait. 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r>
              <a:rPr lang="en-US" sz="2700"/>
              <a:t>You do not want to paint too thickly because then the positive words won’t show up. </a:t>
            </a:r>
            <a:endParaRPr sz="27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g25262c90fa0_0_443" descr="2021-08-23-1453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25262c90fa0_0_443"/>
          <p:cNvSpPr txBox="1"/>
          <p:nvPr/>
        </p:nvSpPr>
        <p:spPr>
          <a:xfrm>
            <a:off x="369933" y="975633"/>
            <a:ext cx="3518700" cy="265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Allow your self-portrait to dry. 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r>
              <a:rPr lang="en-US" sz="2700"/>
              <a:t>Then, get out a pair of scissors. </a:t>
            </a:r>
            <a:endParaRPr sz="27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25262c90fa0_0_448" descr="2021-08-23-1454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25262c90fa0_0_448"/>
          <p:cNvSpPr txBox="1"/>
          <p:nvPr/>
        </p:nvSpPr>
        <p:spPr>
          <a:xfrm>
            <a:off x="369933" y="975633"/>
            <a:ext cx="35187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300"/>
              </a:spcAft>
              <a:buNone/>
            </a:pPr>
            <a:r>
              <a:rPr lang="en-US" sz="2700"/>
              <a:t>Cut out your portrait. It’s okay to leave a white border. </a:t>
            </a:r>
            <a:endParaRPr sz="27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25262c90fa0_0_453" descr="2021-08-24-111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25262c90fa0_0_453"/>
          <p:cNvSpPr txBox="1"/>
          <p:nvPr/>
        </p:nvSpPr>
        <p:spPr>
          <a:xfrm>
            <a:off x="369933" y="975633"/>
            <a:ext cx="3518700" cy="39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Get out a sheet of colored construction paper (it can be any color), and a marker. 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r>
              <a:rPr lang="en-US" sz="2700"/>
              <a:t>Place the paper in front of your portrait style or vertically. </a:t>
            </a:r>
            <a:endParaRPr sz="27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g25262c90fa0_0_458" descr="2021-08-24-1113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g25262c90fa0_0_458"/>
          <p:cNvSpPr txBox="1"/>
          <p:nvPr/>
        </p:nvSpPr>
        <p:spPr>
          <a:xfrm>
            <a:off x="369933" y="975633"/>
            <a:ext cx="3518700" cy="307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four somewhat evenly spaced lines across your paper. 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r>
              <a:rPr lang="en-US" sz="2700"/>
              <a:t>The lines can be curvy. </a:t>
            </a:r>
            <a:endParaRPr sz="2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8.5 x 11 inch white cardstock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9 x 12 inch multi colored construction paper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Black permanent marker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Crayons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Watercolor paint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Paint brush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Glue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Scissors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sp>
        <p:nvSpPr>
          <p:cNvPr id="109" name="Google Shape;109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/>
              <a:t>Grades 1 – 2 Project: Positive Word Portraits</a:t>
            </a:r>
          </a:p>
        </p:txBody>
      </p:sp>
      <p:pic>
        <p:nvPicPr>
          <p:cNvPr id="110" name="Google Shape;110;g25215b88eb6_1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6174" y="1260650"/>
            <a:ext cx="3506550" cy="47199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g25262c90fa0_0_463" descr="2021-08-24-1113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g25262c90fa0_0_463"/>
          <p:cNvSpPr txBox="1"/>
          <p:nvPr/>
        </p:nvSpPr>
        <p:spPr>
          <a:xfrm>
            <a:off x="369933" y="975633"/>
            <a:ext cx="3518700" cy="348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the first letter of your first name. 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r>
              <a:rPr lang="en-US" sz="2700"/>
              <a:t>Make sure the letter touches both the top of the paper and the line. </a:t>
            </a:r>
            <a:endParaRPr sz="27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g25262c90fa0_0_468" descr="2021-08-24-1114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25262c90fa0_0_468"/>
          <p:cNvSpPr txBox="1"/>
          <p:nvPr/>
        </p:nvSpPr>
        <p:spPr>
          <a:xfrm>
            <a:off x="369933" y="975633"/>
            <a:ext cx="3518700" cy="307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the rest of the letters in your name. </a:t>
            </a: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1300"/>
              </a:spcBef>
              <a:spcAft>
                <a:spcPts val="1300"/>
              </a:spcAft>
              <a:buNone/>
            </a:pPr>
            <a:r>
              <a:rPr lang="en-US" sz="2700"/>
              <a:t>Make sure the letters touch the top of the paper and the line.  </a:t>
            </a:r>
            <a:endParaRPr sz="27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25262c90fa0_0_473" descr="2021-08-24-1115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g25262c90fa0_0_473"/>
          <p:cNvSpPr txBox="1"/>
          <p:nvPr/>
        </p:nvSpPr>
        <p:spPr>
          <a:xfrm>
            <a:off x="369933" y="975633"/>
            <a:ext cx="3518700" cy="190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300"/>
              </a:spcAft>
              <a:buNone/>
            </a:pPr>
            <a:r>
              <a:rPr lang="en-US" sz="2700"/>
              <a:t>Repeat your name until you have covered the entire paper.   </a:t>
            </a:r>
            <a:endParaRPr sz="27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g25262c90fa0_0_478" descr="2021-08-24-1116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25262c90fa0_0_478"/>
          <p:cNvSpPr txBox="1"/>
          <p:nvPr/>
        </p:nvSpPr>
        <p:spPr>
          <a:xfrm>
            <a:off x="369933" y="975633"/>
            <a:ext cx="3518700" cy="190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300"/>
              </a:spcAft>
              <a:buNone/>
            </a:pPr>
            <a:r>
              <a:rPr lang="en-US" sz="2700"/>
              <a:t>Glue your self-portrait to the colored construction paper. </a:t>
            </a:r>
            <a:endParaRPr sz="27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381" name="Google Shape;381;g25215b88eb6_1_149"/>
          <p:cNvSpPr txBox="1"/>
          <p:nvPr/>
        </p:nvSpPr>
        <p:spPr>
          <a:xfrm>
            <a:off x="677975" y="1149725"/>
            <a:ext cx="49596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With a partner, discuss the positive words you picked and how they describe you. 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Listen as your partner discusses the words they chose and how they describe them.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382" name="Google Shape;382;g25215b88eb6_1_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2549" y="1251050"/>
            <a:ext cx="3456100" cy="465200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388" name="Google Shape;388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16" name="Google Shape;116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17" name="Google Shape;117;g25215b88eb6_1_81" title="Chart"/>
          <p:cNvPicPr preferRelativeResize="0"/>
          <p:nvPr/>
        </p:nvPicPr>
        <p:blipFill rotWithShape="1">
          <a:blip r:embed="rId3">
            <a:alphaModFix/>
          </a:blip>
          <a:srcRect b="24092"/>
          <a:stretch/>
        </p:blipFill>
        <p:spPr>
          <a:xfrm>
            <a:off x="1063000" y="1572078"/>
            <a:ext cx="10141449" cy="37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23" name="Google Shape;123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222b53576_0_0"/>
          <p:cNvSpPr txBox="1">
            <a:spLocks noGrp="1"/>
          </p:cNvSpPr>
          <p:nvPr>
            <p:ph type="title"/>
          </p:nvPr>
        </p:nvSpPr>
        <p:spPr>
          <a:xfrm>
            <a:off x="5272853" y="166625"/>
            <a:ext cx="69192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129" name="Google Shape;129;g25222b5357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6700" y="1541537"/>
            <a:ext cx="3206174" cy="414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0" name="Google Shape;130;g25222b535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498236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25222b53576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6977" y="1763604"/>
            <a:ext cx="2856700" cy="375732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6" name="Google Shape;136;g25222b53576_0_7"/>
          <p:cNvSpPr txBox="1">
            <a:spLocks noGrp="1"/>
          </p:cNvSpPr>
          <p:nvPr>
            <p:ph type="title"/>
          </p:nvPr>
        </p:nvSpPr>
        <p:spPr>
          <a:xfrm>
            <a:off x="5272853" y="166625"/>
            <a:ext cx="69192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</a:t>
            </a:r>
            <a:r>
              <a:rPr lang="en-US"/>
              <a:t>Visual Literacy</a:t>
            </a:r>
            <a:endParaRPr/>
          </a:p>
        </p:txBody>
      </p:sp>
      <p:pic>
        <p:nvPicPr>
          <p:cNvPr id="137" name="Google Shape;137;g25222b53576_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498236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143" name="Google Shape;143;g25222b53576_0_37"/>
          <p:cNvSpPr txBox="1"/>
          <p:nvPr/>
        </p:nvSpPr>
        <p:spPr>
          <a:xfrm>
            <a:off x="677975" y="1602425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Let’s make a portrait of ourselves. 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Let’s use positive words that describe ourselves in the artwork.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g25222b53576_0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0324" y="1196625"/>
            <a:ext cx="3500149" cy="47112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6E16E9-33CA-4C98-9B1E-7B9C5FC20156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2.xml><?xml version="1.0" encoding="utf-8"?>
<ds:datastoreItem xmlns:ds="http://schemas.openxmlformats.org/officeDocument/2006/customXml" ds:itemID="{D903D529-5384-445B-B4D2-3F625770DD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4357E7-2BBA-44FE-B349-CF6C96420D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46</Slides>
  <Notes>46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Office Theme</vt:lpstr>
      <vt:lpstr>Simple Light</vt:lpstr>
      <vt:lpstr>PowerPoint Presentation</vt:lpstr>
      <vt:lpstr>Grades 1 – 2 Project: Positive Word Portraits</vt:lpstr>
      <vt:lpstr>Grades 1 – 2 Project: Positive Word Portraits</vt:lpstr>
      <vt:lpstr>Grades 1 – 2 Project: Positive Word Portraits</vt:lpstr>
      <vt:lpstr>Project Pacing</vt:lpstr>
      <vt:lpstr>How are you feeling right now?</vt:lpstr>
      <vt:lpstr>Demo &amp; Lecture: Visual Literacy</vt:lpstr>
      <vt:lpstr>Demo &amp; Lecture: Visual Literacy</vt:lpstr>
      <vt:lpstr>Project Overview</vt:lpstr>
      <vt:lpstr>Demo &amp; Lecture: Vocabulary</vt:lpstr>
      <vt:lpstr>Demo &amp; Lecture: Vocabulary</vt:lpstr>
      <vt:lpstr>Can you find the portraits below?</vt:lpstr>
      <vt:lpstr>Which of these images are not portraits?</vt:lpstr>
      <vt:lpstr>Demo &amp; Lecture: Vocabulary </vt:lpstr>
      <vt:lpstr>Transition: Brainstorming Positive Words</vt:lpstr>
      <vt:lpstr>Transition: Writing Positive Words</vt:lpstr>
      <vt:lpstr>Begin the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21</cp:revision>
  <dcterms:created xsi:type="dcterms:W3CDTF">2019-11-15T18:15:52Z</dcterms:created>
  <dcterms:modified xsi:type="dcterms:W3CDTF">2023-08-09T15:06:10Z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