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  <p:sldMasterId id="2147483654" r:id="rId5"/>
  </p:sldMasterIdLst>
  <p:notesMasterIdLst>
    <p:notesMasterId r:id="rId68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  <p:sldId id="314" r:id="rId64"/>
    <p:sldId id="315" r:id="rId65"/>
    <p:sldId id="316" r:id="rId66"/>
    <p:sldId id="317" r:id="rId67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69" roundtripDataSignature="AMtx7mie7y87QtWKoyEjJpLtXy0BWTCs7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A60B312-A017-D242-B63B-C75512B3E8F3}" v="38" dt="2023-08-09T15:26:37.82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slide" Target="slides/slide61.xml"/><Relationship Id="rId74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61" Type="http://schemas.openxmlformats.org/officeDocument/2006/relationships/slide" Target="slides/slide56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customschemas.google.com/relationships/presentationmetadata" Target="metadata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presProps" Target="presProps.xml"/><Relationship Id="rId75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" Type="http://schemas.openxmlformats.org/officeDocument/2006/relationships/slide" Target="slides/slide2.xml"/><Relationship Id="rId71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tty Kraus" userId="S::lkraus@cacountysupts.org::a35656c8-8728-47c1-9a80-6ec0283fce12" providerId="AD" clId="Web-{DA60B312-A017-D242-B63B-C75512B3E8F3}"/>
    <pc:docChg chg="modSld">
      <pc:chgData name="Letty Kraus" userId="S::lkraus@cacountysupts.org::a35656c8-8728-47c1-9a80-6ec0283fce12" providerId="AD" clId="Web-{DA60B312-A017-D242-B63B-C75512B3E8F3}" dt="2023-08-09T15:26:37.826" v="41" actId="20577"/>
      <pc:docMkLst>
        <pc:docMk/>
      </pc:docMkLst>
      <pc:sldChg chg="addSp modSp">
        <pc:chgData name="Letty Kraus" userId="S::lkraus@cacountysupts.org::a35656c8-8728-47c1-9a80-6ec0283fce12" providerId="AD" clId="Web-{DA60B312-A017-D242-B63B-C75512B3E8F3}" dt="2023-08-09T15:18:59.904" v="10" actId="1076"/>
        <pc:sldMkLst>
          <pc:docMk/>
          <pc:sldMk cId="0" sldId="256"/>
        </pc:sldMkLst>
        <pc:spChg chg="add mod">
          <ac:chgData name="Letty Kraus" userId="S::lkraus@cacountysupts.org::a35656c8-8728-47c1-9a80-6ec0283fce12" providerId="AD" clId="Web-{DA60B312-A017-D242-B63B-C75512B3E8F3}" dt="2023-08-09T15:18:59.904" v="10" actId="1076"/>
          <ac:spMkLst>
            <pc:docMk/>
            <pc:sldMk cId="0" sldId="256"/>
            <ac:spMk id="2" creationId="{2629B794-7384-4C0A-AA31-04F6D9EA75D1}"/>
          </ac:spMkLst>
        </pc:spChg>
      </pc:sldChg>
      <pc:sldChg chg="modSp">
        <pc:chgData name="Letty Kraus" userId="S::lkraus@cacountysupts.org::a35656c8-8728-47c1-9a80-6ec0283fce12" providerId="AD" clId="Web-{DA60B312-A017-D242-B63B-C75512B3E8F3}" dt="2023-08-09T15:18:45.388" v="4" actId="20577"/>
        <pc:sldMkLst>
          <pc:docMk/>
          <pc:sldMk cId="0" sldId="257"/>
        </pc:sldMkLst>
        <pc:spChg chg="mod">
          <ac:chgData name="Letty Kraus" userId="S::lkraus@cacountysupts.org::a35656c8-8728-47c1-9a80-6ec0283fce12" providerId="AD" clId="Web-{DA60B312-A017-D242-B63B-C75512B3E8F3}" dt="2023-08-09T15:18:45.388" v="4" actId="20577"/>
          <ac:spMkLst>
            <pc:docMk/>
            <pc:sldMk cId="0" sldId="257"/>
            <ac:spMk id="81" creationId="{00000000-0000-0000-0000-000000000000}"/>
          </ac:spMkLst>
        </pc:spChg>
      </pc:sldChg>
      <pc:sldChg chg="addSp delSp modSp">
        <pc:chgData name="Letty Kraus" userId="S::lkraus@cacountysupts.org::a35656c8-8728-47c1-9a80-6ec0283fce12" providerId="AD" clId="Web-{DA60B312-A017-D242-B63B-C75512B3E8F3}" dt="2023-08-09T15:19:31.905" v="17" actId="20577"/>
        <pc:sldMkLst>
          <pc:docMk/>
          <pc:sldMk cId="0" sldId="258"/>
        </pc:sldMkLst>
        <pc:spChg chg="add del">
          <ac:chgData name="Letty Kraus" userId="S::lkraus@cacountysupts.org::a35656c8-8728-47c1-9a80-6ec0283fce12" providerId="AD" clId="Web-{DA60B312-A017-D242-B63B-C75512B3E8F3}" dt="2023-08-09T15:19:11.889" v="12"/>
          <ac:spMkLst>
            <pc:docMk/>
            <pc:sldMk cId="0" sldId="258"/>
            <ac:spMk id="3" creationId="{8EE5D0C5-70C3-FC33-AA7B-8F0C986D4264}"/>
          </ac:spMkLst>
        </pc:spChg>
        <pc:spChg chg="add mod">
          <ac:chgData name="Letty Kraus" userId="S::lkraus@cacountysupts.org::a35656c8-8728-47c1-9a80-6ec0283fce12" providerId="AD" clId="Web-{DA60B312-A017-D242-B63B-C75512B3E8F3}" dt="2023-08-09T15:19:31.905" v="17" actId="20577"/>
          <ac:spMkLst>
            <pc:docMk/>
            <pc:sldMk cId="0" sldId="258"/>
            <ac:spMk id="5" creationId="{32511562-F1B5-B7EC-E57F-BC65730C73CD}"/>
          </ac:spMkLst>
        </pc:spChg>
        <pc:spChg chg="add del">
          <ac:chgData name="Letty Kraus" userId="S::lkraus@cacountysupts.org::a35656c8-8728-47c1-9a80-6ec0283fce12" providerId="AD" clId="Web-{DA60B312-A017-D242-B63B-C75512B3E8F3}" dt="2023-08-09T15:19:27.186" v="15"/>
          <ac:spMkLst>
            <pc:docMk/>
            <pc:sldMk cId="0" sldId="258"/>
            <ac:spMk id="7" creationId="{C0D01B01-5CAB-9F4E-0658-F5C41273B518}"/>
          </ac:spMkLst>
        </pc:spChg>
        <pc:spChg chg="del">
          <ac:chgData name="Letty Kraus" userId="S::lkraus@cacountysupts.org::a35656c8-8728-47c1-9a80-6ec0283fce12" providerId="AD" clId="Web-{DA60B312-A017-D242-B63B-C75512B3E8F3}" dt="2023-08-09T15:19:19.842" v="13"/>
          <ac:spMkLst>
            <pc:docMk/>
            <pc:sldMk cId="0" sldId="258"/>
            <ac:spMk id="89" creationId="{00000000-0000-0000-0000-000000000000}"/>
          </ac:spMkLst>
        </pc:spChg>
      </pc:sldChg>
      <pc:sldChg chg="modSp">
        <pc:chgData name="Letty Kraus" userId="S::lkraus@cacountysupts.org::a35656c8-8728-47c1-9a80-6ec0283fce12" providerId="AD" clId="Web-{DA60B312-A017-D242-B63B-C75512B3E8F3}" dt="2023-08-09T15:19:36.952" v="20" actId="20577"/>
        <pc:sldMkLst>
          <pc:docMk/>
          <pc:sldMk cId="0" sldId="259"/>
        </pc:sldMkLst>
        <pc:spChg chg="mod">
          <ac:chgData name="Letty Kraus" userId="S::lkraus@cacountysupts.org::a35656c8-8728-47c1-9a80-6ec0283fce12" providerId="AD" clId="Web-{DA60B312-A017-D242-B63B-C75512B3E8F3}" dt="2023-08-09T15:19:36.952" v="20" actId="20577"/>
          <ac:spMkLst>
            <pc:docMk/>
            <pc:sldMk cId="0" sldId="259"/>
            <ac:spMk id="97" creationId="{00000000-0000-0000-0000-000000000000}"/>
          </ac:spMkLst>
        </pc:spChg>
      </pc:sldChg>
      <pc:sldChg chg="modNotes">
        <pc:chgData name="Letty Kraus" userId="S::lkraus@cacountysupts.org::a35656c8-8728-47c1-9a80-6ec0283fce12" providerId="AD" clId="Web-{DA60B312-A017-D242-B63B-C75512B3E8F3}" dt="2023-08-09T15:20:37.845" v="21"/>
        <pc:sldMkLst>
          <pc:docMk/>
          <pc:sldMk cId="0" sldId="262"/>
        </pc:sldMkLst>
      </pc:sldChg>
      <pc:sldChg chg="modNotes">
        <pc:chgData name="Letty Kraus" userId="S::lkraus@cacountysupts.org::a35656c8-8728-47c1-9a80-6ec0283fce12" providerId="AD" clId="Web-{DA60B312-A017-D242-B63B-C75512B3E8F3}" dt="2023-08-09T15:20:46.517" v="23"/>
        <pc:sldMkLst>
          <pc:docMk/>
          <pc:sldMk cId="0" sldId="263"/>
        </pc:sldMkLst>
      </pc:sldChg>
      <pc:sldChg chg="modNotes">
        <pc:chgData name="Letty Kraus" userId="S::lkraus@cacountysupts.org::a35656c8-8728-47c1-9a80-6ec0283fce12" providerId="AD" clId="Web-{DA60B312-A017-D242-B63B-C75512B3E8F3}" dt="2023-08-09T15:21:01.971" v="26"/>
        <pc:sldMkLst>
          <pc:docMk/>
          <pc:sldMk cId="0" sldId="264"/>
        </pc:sldMkLst>
      </pc:sldChg>
      <pc:sldChg chg="modNotes">
        <pc:chgData name="Letty Kraus" userId="S::lkraus@cacountysupts.org::a35656c8-8728-47c1-9a80-6ec0283fce12" providerId="AD" clId="Web-{DA60B312-A017-D242-B63B-C75512B3E8F3}" dt="2023-08-09T15:21:11.018" v="29"/>
        <pc:sldMkLst>
          <pc:docMk/>
          <pc:sldMk cId="0" sldId="265"/>
        </pc:sldMkLst>
      </pc:sldChg>
      <pc:sldChg chg="modNotes">
        <pc:chgData name="Letty Kraus" userId="S::lkraus@cacountysupts.org::a35656c8-8728-47c1-9a80-6ec0283fce12" providerId="AD" clId="Web-{DA60B312-A017-D242-B63B-C75512B3E8F3}" dt="2023-08-09T15:21:36.878" v="32"/>
        <pc:sldMkLst>
          <pc:docMk/>
          <pc:sldMk cId="0" sldId="267"/>
        </pc:sldMkLst>
      </pc:sldChg>
      <pc:sldChg chg="modSp">
        <pc:chgData name="Letty Kraus" userId="S::lkraus@cacountysupts.org::a35656c8-8728-47c1-9a80-6ec0283fce12" providerId="AD" clId="Web-{DA60B312-A017-D242-B63B-C75512B3E8F3}" dt="2023-08-09T15:22:42.115" v="34" actId="20577"/>
        <pc:sldMkLst>
          <pc:docMk/>
          <pc:sldMk cId="0" sldId="269"/>
        </pc:sldMkLst>
        <pc:spChg chg="mod">
          <ac:chgData name="Letty Kraus" userId="S::lkraus@cacountysupts.org::a35656c8-8728-47c1-9a80-6ec0283fce12" providerId="AD" clId="Web-{DA60B312-A017-D242-B63B-C75512B3E8F3}" dt="2023-08-09T15:22:42.115" v="34" actId="20577"/>
          <ac:spMkLst>
            <pc:docMk/>
            <pc:sldMk cId="0" sldId="269"/>
            <ac:spMk id="170" creationId="{00000000-0000-0000-0000-000000000000}"/>
          </ac:spMkLst>
        </pc:spChg>
      </pc:sldChg>
      <pc:sldChg chg="modSp">
        <pc:chgData name="Letty Kraus" userId="S::lkraus@cacountysupts.org::a35656c8-8728-47c1-9a80-6ec0283fce12" providerId="AD" clId="Web-{DA60B312-A017-D242-B63B-C75512B3E8F3}" dt="2023-08-09T15:23:13.304" v="37" actId="20577"/>
        <pc:sldMkLst>
          <pc:docMk/>
          <pc:sldMk cId="0" sldId="271"/>
        </pc:sldMkLst>
        <pc:spChg chg="mod">
          <ac:chgData name="Letty Kraus" userId="S::lkraus@cacountysupts.org::a35656c8-8728-47c1-9a80-6ec0283fce12" providerId="AD" clId="Web-{DA60B312-A017-D242-B63B-C75512B3E8F3}" dt="2023-08-09T15:23:13.304" v="37" actId="20577"/>
          <ac:spMkLst>
            <pc:docMk/>
            <pc:sldMk cId="0" sldId="271"/>
            <ac:spMk id="184" creationId="{00000000-0000-0000-0000-000000000000}"/>
          </ac:spMkLst>
        </pc:spChg>
      </pc:sldChg>
      <pc:sldChg chg="modSp">
        <pc:chgData name="Letty Kraus" userId="S::lkraus@cacountysupts.org::a35656c8-8728-47c1-9a80-6ec0283fce12" providerId="AD" clId="Web-{DA60B312-A017-D242-B63B-C75512B3E8F3}" dt="2023-08-09T15:23:30.273" v="39" actId="20577"/>
        <pc:sldMkLst>
          <pc:docMk/>
          <pc:sldMk cId="0" sldId="274"/>
        </pc:sldMkLst>
        <pc:spChg chg="mod">
          <ac:chgData name="Letty Kraus" userId="S::lkraus@cacountysupts.org::a35656c8-8728-47c1-9a80-6ec0283fce12" providerId="AD" clId="Web-{DA60B312-A017-D242-B63B-C75512B3E8F3}" dt="2023-08-09T15:23:30.273" v="39" actId="20577"/>
          <ac:spMkLst>
            <pc:docMk/>
            <pc:sldMk cId="0" sldId="274"/>
            <ac:spMk id="204" creationId="{00000000-0000-0000-0000-000000000000}"/>
          </ac:spMkLst>
        </pc:spChg>
      </pc:sldChg>
      <pc:sldChg chg="modSp">
        <pc:chgData name="Letty Kraus" userId="S::lkraus@cacountysupts.org::a35656c8-8728-47c1-9a80-6ec0283fce12" providerId="AD" clId="Web-{DA60B312-A017-D242-B63B-C75512B3E8F3}" dt="2023-08-09T15:26:37.826" v="41" actId="20577"/>
        <pc:sldMkLst>
          <pc:docMk/>
          <pc:sldMk cId="0" sldId="314"/>
        </pc:sldMkLst>
        <pc:spChg chg="mod">
          <ac:chgData name="Letty Kraus" userId="S::lkraus@cacountysupts.org::a35656c8-8728-47c1-9a80-6ec0283fce12" providerId="AD" clId="Web-{DA60B312-A017-D242-B63B-C75512B3E8F3}" dt="2023-08-09T15:26:37.826" v="41" actId="20577"/>
          <ac:spMkLst>
            <pc:docMk/>
            <pc:sldMk cId="0" sldId="314"/>
            <ac:spMk id="451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File:Worry_dolls.jpg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File:Worry_dolls.jpg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File:Worry_dolls.jpg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File:Worry_dolls.jpg" TargetMode="External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illustrations/emotion-scale-emoji-icon-feedback-3404484/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illustrations/emotion-scale-emoji-icon-feedback-3404484/" TargetMode="External"/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75" name="Google Shape;7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252507867dd_0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252507867dd_0_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Image generated by DALL-E 2 AI based on a prompt by Amy Bultena</a:t>
            </a: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252507867dd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4" name="Google Shape;144;g252507867dd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252507867dd_0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252507867dd_0_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Image generated by DALL-E 2 AI based on a prompt by Amy Bultena</a:t>
            </a:r>
            <a:endParaRPr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25222b5357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https://en.wikipedia.org/wiki/File:Worry_dolls.jpg</a:t>
            </a:r>
            <a:r>
              <a:rPr lang="en-US"/>
              <a:t> </a:t>
            </a:r>
            <a:endParaRPr/>
          </a:p>
        </p:txBody>
      </p:sp>
      <p:sp>
        <p:nvSpPr>
          <p:cNvPr id="159" name="Google Shape;159;g25222b5357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252b2388d49_0_6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https://en.wikipedia.org/wiki/File:Worry_dolls.jpg</a:t>
            </a:r>
            <a:r>
              <a:rPr lang="en-US"/>
              <a:t> </a:t>
            </a:r>
            <a:endParaRPr/>
          </a:p>
        </p:txBody>
      </p:sp>
      <p:sp>
        <p:nvSpPr>
          <p:cNvPr id="166" name="Google Shape;166;g252b2388d49_0_6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252b2388d49_0_6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https://en.wikipedia.org/wiki/File:Worry_dolls.jpg</a:t>
            </a:r>
            <a:r>
              <a:rPr lang="en-US"/>
              <a:t> </a:t>
            </a:r>
            <a:endParaRPr/>
          </a:p>
        </p:txBody>
      </p:sp>
      <p:sp>
        <p:nvSpPr>
          <p:cNvPr id="173" name="Google Shape;173;g252b2388d49_0_6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252b2388d49_0_6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https://en.wikipedia.org/wiki/File:Worry_dolls.jpg</a:t>
            </a:r>
            <a:r>
              <a:rPr lang="en-US"/>
              <a:t> </a:t>
            </a:r>
            <a:endParaRPr/>
          </a:p>
        </p:txBody>
      </p:sp>
      <p:sp>
        <p:nvSpPr>
          <p:cNvPr id="180" name="Google Shape;180;g252b2388d49_0_6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252b2388d4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252b2388d4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https://publicdomainvectors.org/en/free-clipart/Thinking-boy-vector-image/10492.html</a:t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252b2388d49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252b2388d49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https://publicdomainvectors.org/en/free-clipart/Thinking-boy-vector-image/10492.html</a:t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25222b53576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01" name="Google Shape;201;g25222b53576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25215b88eb6_1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79" name="Google Shape;79;g25215b88eb6_1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252b2388d49_0_3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g252b2388d49_0_3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252b2388d49_0_3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g252b2388d49_0_3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252b2388d49_0_3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g252b2388d49_0_3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252b2388d49_0_3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g252b2388d49_0_3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252b2388d49_0_3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g252b2388d49_0_3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252b2388d49_0_3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g252b2388d49_0_3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252b2388d49_0_3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g252b2388d49_0_3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252b2388d49_0_3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" name="Google Shape;256;g252b2388d49_0_3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252b2388d49_0_3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g252b2388d49_0_3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252b2388d49_0_3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268;g252b2388d49_0_3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25215b88eb6_1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7" name="Google Shape;87;g25215b88eb6_1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252b2388d49_0_4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" name="Google Shape;274;g252b2388d49_0_4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252b2388d49_0_4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0" name="Google Shape;280;g252b2388d49_0_4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252b2388d49_0_4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6" name="Google Shape;286;g252b2388d49_0_4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252b2388d49_0_4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g252b2388d49_0_4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252b2388d49_0_4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" name="Google Shape;298;g252b2388d49_0_4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252b2388d49_0_4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" name="Google Shape;304;g252b2388d49_0_4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252b2388d49_0_4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" name="Google Shape;310;g252b2388d49_0_4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252b2388d49_0_4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6" name="Google Shape;316;g252b2388d49_0_4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g252b2388d49_0_4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" name="Google Shape;322;g252b2388d49_0_4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252b2388d49_0_4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" name="Google Shape;328;g252b2388d49_0_4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25215b88eb6_1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5" name="Google Shape;95;g25215b88eb6_1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252b2388d49_0_4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" name="Google Shape;334;g252b2388d49_0_4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252b2388d49_0_4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" name="Google Shape;340;g252b2388d49_0_4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g252b2388d49_0_4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" name="Google Shape;346;g252b2388d49_0_4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g252b2388d49_0_4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2" name="Google Shape;352;g252b2388d49_0_4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g252b2388d49_0_4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8" name="Google Shape;358;g252b2388d49_0_4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252b2388d49_0_4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4" name="Google Shape;364;g252b2388d49_0_4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g252b2388d49_0_4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0" name="Google Shape;370;g252b2388d49_0_4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g252b2388d49_0_4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6" name="Google Shape;376;g252b2388d49_0_4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g252b2388d49_0_4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2" name="Google Shape;382;g252b2388d49_0_4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g252b2388d49_0_4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8" name="Google Shape;388;g252b2388d49_0_4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5215b88eb6_1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3" name="Google Shape;103;g25215b88eb6_1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g252b2388d49_0_5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4" name="Google Shape;394;g252b2388d49_0_5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g252b2388d49_0_5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0" name="Google Shape;400;g252b2388d49_0_5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g252b2388d49_0_5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6" name="Google Shape;406;g252b2388d49_0_5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g252b2388d49_0_5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2" name="Google Shape;412;g252b2388d49_0_5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g252b2388d49_0_5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8" name="Google Shape;418;g252b2388d49_0_5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g252b2388d49_0_5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4" name="Google Shape;424;g252b2388d49_0_5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252b2388d49_0_5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0" name="Google Shape;430;g252b2388d49_0_5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g252b2388d49_0_5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6" name="Google Shape;436;g252b2388d49_0_5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g252b2388d49_0_5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2" name="Google Shape;442;g252b2388d49_0_5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g252b2388d49_0_5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8" name="Google Shape;448;g252b2388d49_0_5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25215b88eb6_1_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https://pixabay.com/illustrations/emotion-scale-emoji-icon-feedback-3404484/</a:t>
            </a:r>
            <a:r>
              <a:rPr lang="en-US"/>
              <a:t> </a:t>
            </a:r>
            <a:endParaRPr/>
          </a:p>
        </p:txBody>
      </p:sp>
      <p:sp>
        <p:nvSpPr>
          <p:cNvPr id="110" name="Google Shape;110;g25215b88eb6_1_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g25215b88eb6_1_1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54" name="Google Shape;454;g25215b88eb6_1_1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g25215b88eb6_1_1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https://pixabay.com/illustrations/emotion-scale-emoji-icon-feedback-3404484/</a:t>
            </a:r>
            <a:r>
              <a:rPr lang="en-US"/>
              <a:t> </a:t>
            </a:r>
            <a:endParaRPr/>
          </a:p>
        </p:txBody>
      </p:sp>
      <p:sp>
        <p:nvSpPr>
          <p:cNvPr id="461" name="Google Shape;461;g25215b88eb6_1_1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68" name="Google Shape;46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252507867dd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252507867dd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Image generated by DALL-E 2 AI based on a prompt by Amy Bultena</a:t>
            </a: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252507867dd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252507867dd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Image generated by DALL-E 2 AI based on a prompt by Amy Bultena</a:t>
            </a: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252507867dd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252507867dd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Image generated by DALL-E 2 AI based on a prompt by Amy Bultena</a:t>
            </a: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;p5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69" cy="798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sz="4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5"/>
          <p:cNvSpPr txBox="1">
            <a:spLocks noGrp="1"/>
          </p:cNvSpPr>
          <p:nvPr>
            <p:ph type="body" idx="1"/>
          </p:nvPr>
        </p:nvSpPr>
        <p:spPr>
          <a:xfrm>
            <a:off x="1300874" y="1447800"/>
            <a:ext cx="95904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252b2388d49_0_639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g252b2388d49_0_639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g252b2388d49_0_642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7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53" name="Google Shape;53;g252b2388d49_0_642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3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54" name="Google Shape;54;g252b2388d49_0_642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252b2388d49_0_646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300" cy="54543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1pPr>
            <a:lvl2pPr lvl="1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2pPr>
            <a:lvl3pPr lvl="2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3pPr>
            <a:lvl4pPr lvl="3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4pPr>
            <a:lvl5pPr lvl="4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5pPr>
            <a:lvl6pPr lvl="5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6pPr>
            <a:lvl7pPr lvl="6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7pPr>
            <a:lvl8pPr lvl="7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8pPr>
            <a:lvl9pPr lvl="8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9pPr>
          </a:lstStyle>
          <a:p>
            <a:endParaRPr/>
          </a:p>
        </p:txBody>
      </p:sp>
      <p:sp>
        <p:nvSpPr>
          <p:cNvPr id="57" name="Google Shape;57;g252b2388d49_0_646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252b2388d49_0_64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g252b2388d49_0_64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700" cy="19764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>
            <a:endParaRPr/>
          </a:p>
        </p:txBody>
      </p:sp>
      <p:sp>
        <p:nvSpPr>
          <p:cNvPr id="61" name="Google Shape;61;g252b2388d49_0_64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700" cy="1646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62" name="Google Shape;62;g252b2388d49_0_64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5900" cy="4926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457200" lvl="0" indent="-3810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63" name="Google Shape;63;g252b2388d49_0_649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252b2388d49_0_655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300" cy="806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</a:lstStyle>
          <a:p>
            <a:endParaRPr/>
          </a:p>
        </p:txBody>
      </p:sp>
      <p:sp>
        <p:nvSpPr>
          <p:cNvPr id="66" name="Google Shape;66;g252b2388d49_0_655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252b2388d49_0_658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700" cy="26181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69" name="Google Shape;69;g252b2388d49_0_658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700" cy="17343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81000" algn="ctr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 algn="ctr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ctr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ctr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ctr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ctr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ctr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ctr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ctr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70" name="Google Shape;70;g252b2388d49_0_658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252b2388d49_0_662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69" cy="798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sz="4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"/>
          <p:cNvSpPr txBox="1">
            <a:spLocks noGrp="1"/>
          </p:cNvSpPr>
          <p:nvPr>
            <p:ph type="body" idx="1"/>
          </p:nvPr>
        </p:nvSpPr>
        <p:spPr>
          <a:xfrm>
            <a:off x="1300873" y="2035728"/>
            <a:ext cx="9590253" cy="263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"/>
          <p:cNvSpPr txBox="1">
            <a:spLocks noGrp="1"/>
          </p:cNvSpPr>
          <p:nvPr>
            <p:ph type="body" idx="2"/>
          </p:nvPr>
        </p:nvSpPr>
        <p:spPr>
          <a:xfrm>
            <a:off x="1300874" y="1447800"/>
            <a:ext cx="9590253" cy="587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7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69" cy="798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sz="4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" name="Google Shape;15;p7"/>
          <p:cNvSpPr txBox="1">
            <a:spLocks noGrp="1"/>
          </p:cNvSpPr>
          <p:nvPr>
            <p:ph type="body" idx="1"/>
          </p:nvPr>
        </p:nvSpPr>
        <p:spPr>
          <a:xfrm>
            <a:off x="1300873" y="2035728"/>
            <a:ext cx="9590253" cy="263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Google Shape;16;p7"/>
          <p:cNvSpPr txBox="1">
            <a:spLocks noGrp="1"/>
          </p:cNvSpPr>
          <p:nvPr>
            <p:ph type="body" idx="2"/>
          </p:nvPr>
        </p:nvSpPr>
        <p:spPr>
          <a:xfrm>
            <a:off x="1300874" y="1447800"/>
            <a:ext cx="9590253" cy="587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" name="Google Shape;17;p7"/>
          <p:cNvSpPr txBox="1">
            <a:spLocks noGrp="1"/>
          </p:cNvSpPr>
          <p:nvPr>
            <p:ph type="body" idx="3"/>
          </p:nvPr>
        </p:nvSpPr>
        <p:spPr>
          <a:xfrm>
            <a:off x="1300872" y="4670753"/>
            <a:ext cx="9590253" cy="977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7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ts val="2500"/>
              <a:buFont typeface="Noto Sans Symbols"/>
              <a:buChar char="▪"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8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69" cy="798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sz="4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" name="Google Shape;20;p8"/>
          <p:cNvSpPr txBox="1">
            <a:spLocks noGrp="1"/>
          </p:cNvSpPr>
          <p:nvPr>
            <p:ph type="body" idx="1"/>
          </p:nvPr>
        </p:nvSpPr>
        <p:spPr>
          <a:xfrm>
            <a:off x="1300873" y="2035728"/>
            <a:ext cx="9590253" cy="263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Google Shape;21;p8"/>
          <p:cNvSpPr txBox="1">
            <a:spLocks noGrp="1"/>
          </p:cNvSpPr>
          <p:nvPr>
            <p:ph type="body" idx="2"/>
          </p:nvPr>
        </p:nvSpPr>
        <p:spPr>
          <a:xfrm>
            <a:off x="1300874" y="1447800"/>
            <a:ext cx="9590253" cy="587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90"/>
              </a:buClr>
              <a:buSzPts val="2500"/>
              <a:buFont typeface="Arial"/>
              <a:buNone/>
              <a:defRPr sz="2500" b="0" i="0" u="none" strike="noStrike" cap="none">
                <a:solidFill>
                  <a:srgbClr val="00009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Google Shape;22;p8"/>
          <p:cNvSpPr txBox="1">
            <a:spLocks noGrp="1"/>
          </p:cNvSpPr>
          <p:nvPr>
            <p:ph type="body" idx="3"/>
          </p:nvPr>
        </p:nvSpPr>
        <p:spPr>
          <a:xfrm>
            <a:off x="1300872" y="4670753"/>
            <a:ext cx="9590253" cy="977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7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ts val="2500"/>
              <a:buFont typeface="Noto Sans Symbols"/>
              <a:buChar char="▪"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9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69" cy="798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sz="4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" name="Google Shape;25;p9"/>
          <p:cNvSpPr txBox="1">
            <a:spLocks noGrp="1"/>
          </p:cNvSpPr>
          <p:nvPr>
            <p:ph type="body" idx="1"/>
          </p:nvPr>
        </p:nvSpPr>
        <p:spPr>
          <a:xfrm>
            <a:off x="1300873" y="2035728"/>
            <a:ext cx="9590253" cy="263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" name="Google Shape;26;p9"/>
          <p:cNvSpPr txBox="1">
            <a:spLocks noGrp="1"/>
          </p:cNvSpPr>
          <p:nvPr>
            <p:ph type="body" idx="2"/>
          </p:nvPr>
        </p:nvSpPr>
        <p:spPr>
          <a:xfrm>
            <a:off x="1300874" y="1447800"/>
            <a:ext cx="9590253" cy="587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" name="Google Shape;27;p9"/>
          <p:cNvSpPr txBox="1">
            <a:spLocks noGrp="1"/>
          </p:cNvSpPr>
          <p:nvPr>
            <p:ph type="body" idx="3"/>
          </p:nvPr>
        </p:nvSpPr>
        <p:spPr>
          <a:xfrm>
            <a:off x="1300872" y="4670753"/>
            <a:ext cx="9590253" cy="977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7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ts val="2500"/>
              <a:buFont typeface="Noto Sans Symbols"/>
              <a:buChar char="▪"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g252b2388d49_0_623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700" cy="27369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9pPr>
          </a:lstStyle>
          <a:p>
            <a:endParaRPr/>
          </a:p>
        </p:txBody>
      </p:sp>
      <p:sp>
        <p:nvSpPr>
          <p:cNvPr id="34" name="Google Shape;34;g252b2388d49_0_623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700" cy="105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>
            <a:endParaRPr/>
          </a:p>
        </p:txBody>
      </p:sp>
      <p:sp>
        <p:nvSpPr>
          <p:cNvPr id="35" name="Google Shape;35;g252b2388d49_0_623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g252b2388d49_0_627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700" cy="11223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8" name="Google Shape;38;g252b2388d49_0_627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g252b2388d49_0_630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g252b2388d49_0_630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810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42" name="Google Shape;42;g252b2388d49_0_630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g252b2388d49_0_63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g252b2388d49_0_63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1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46" name="Google Shape;46;g252b2388d49_0_634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1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47" name="Google Shape;47;g252b2388d49_0_634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7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g252b2388d49_0_619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g252b2388d49_0_619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●"/>
              <a:defRPr sz="2400">
                <a:solidFill>
                  <a:schemeClr val="dk2"/>
                </a:solidFill>
              </a:defRPr>
            </a:lvl1pPr>
            <a:lvl2pPr marL="914400" lvl="1" indent="-3492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2pPr>
            <a:lvl3pPr marL="1371600" lvl="2" indent="-3492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3pPr>
            <a:lvl4pPr marL="1828800" lvl="3" indent="-3492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●"/>
              <a:defRPr sz="1900">
                <a:solidFill>
                  <a:schemeClr val="dk2"/>
                </a:solidFill>
              </a:defRPr>
            </a:lvl4pPr>
            <a:lvl5pPr marL="2286000" lvl="4" indent="-3492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5pPr>
            <a:lvl6pPr marL="2743200" lvl="5" indent="-3492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6pPr>
            <a:lvl7pPr marL="3200400" lvl="6" indent="-3492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●"/>
              <a:defRPr sz="1900">
                <a:solidFill>
                  <a:schemeClr val="dk2"/>
                </a:solidFill>
              </a:defRPr>
            </a:lvl7pPr>
            <a:lvl8pPr marL="3657600" lvl="7" indent="-3492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8pPr>
            <a:lvl9pPr marL="4114800" lvl="8" indent="-3492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1" name="Google Shape;31;g252b2388d49_0_619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r" rtl="0">
              <a:buNone/>
              <a:defRPr sz="1300">
                <a:solidFill>
                  <a:schemeClr val="dk2"/>
                </a:solidFill>
              </a:defRPr>
            </a:lvl1pPr>
            <a:lvl2pPr lvl="1" algn="r" rtl="0">
              <a:buNone/>
              <a:defRPr sz="1300">
                <a:solidFill>
                  <a:schemeClr val="dk2"/>
                </a:solidFill>
              </a:defRPr>
            </a:lvl2pPr>
            <a:lvl3pPr lvl="2" algn="r" rtl="0">
              <a:buNone/>
              <a:defRPr sz="1300">
                <a:solidFill>
                  <a:schemeClr val="dk2"/>
                </a:solidFill>
              </a:defRPr>
            </a:lvl3pPr>
            <a:lvl4pPr lvl="3" algn="r" rtl="0">
              <a:buNone/>
              <a:defRPr sz="1300">
                <a:solidFill>
                  <a:schemeClr val="dk2"/>
                </a:solidFill>
              </a:defRPr>
            </a:lvl4pPr>
            <a:lvl5pPr lvl="4" algn="r" rtl="0">
              <a:buNone/>
              <a:defRPr sz="1300">
                <a:solidFill>
                  <a:schemeClr val="dk2"/>
                </a:solidFill>
              </a:defRPr>
            </a:lvl5pPr>
            <a:lvl6pPr lvl="5" algn="r" rtl="0">
              <a:buNone/>
              <a:defRPr sz="1300">
                <a:solidFill>
                  <a:schemeClr val="dk2"/>
                </a:solidFill>
              </a:defRPr>
            </a:lvl6pPr>
            <a:lvl7pPr lvl="6" algn="r" rtl="0">
              <a:buNone/>
              <a:defRPr sz="1300">
                <a:solidFill>
                  <a:schemeClr val="dk2"/>
                </a:solidFill>
              </a:defRPr>
            </a:lvl7pPr>
            <a:lvl8pPr lvl="7" algn="r" rtl="0">
              <a:buNone/>
              <a:defRPr sz="1300">
                <a:solidFill>
                  <a:schemeClr val="dk2"/>
                </a:solidFill>
              </a:defRPr>
            </a:lvl8pPr>
            <a:lvl9pPr lvl="8" algn="r" rtl="0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6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6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6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6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6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6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629B794-7384-4C0A-AA31-04F6D9EA75D1}"/>
              </a:ext>
            </a:extLst>
          </p:cNvPr>
          <p:cNvSpPr txBox="1"/>
          <p:nvPr/>
        </p:nvSpPr>
        <p:spPr>
          <a:xfrm>
            <a:off x="5181600" y="4303059"/>
            <a:ext cx="5970494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 dirty="0">
                <a:solidFill>
                  <a:srgbClr val="FFFFFF"/>
                </a:solidFill>
                <a:latin typeface="Calibri"/>
              </a:rPr>
              <a:t>Grades 3 – 5 Project: Worry Monsters</a:t>
            </a:r>
            <a:r>
              <a:rPr lang="en-US" sz="2400" dirty="0">
                <a:solidFill>
                  <a:srgbClr val="FFFFFF"/>
                </a:solidFill>
                <a:latin typeface="Calibri"/>
                <a:cs typeface="Calibri"/>
              </a:rPr>
              <a:t>​</a:t>
            </a:r>
            <a:endParaRPr lang="en-US" sz="2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252507867dd_0_58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lt1"/>
                </a:solidFill>
              </a:rPr>
              <a:t>Demo &amp; Lecture: Vocabulary</a:t>
            </a:r>
            <a:endParaRPr>
              <a:solidFill>
                <a:schemeClr val="lt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g252507867dd_0_58"/>
          <p:cNvSpPr txBox="1">
            <a:spLocks noGrp="1"/>
          </p:cNvSpPr>
          <p:nvPr>
            <p:ph type="body" idx="2"/>
          </p:nvPr>
        </p:nvSpPr>
        <p:spPr>
          <a:xfrm>
            <a:off x="322725" y="1397375"/>
            <a:ext cx="5778900" cy="58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-US" sz="3000"/>
              <a:t>Worrying is a natural feeling that everyone experiences sometimes, and it’s okay to feel this way.</a:t>
            </a:r>
            <a:endParaRPr sz="3000"/>
          </a:p>
        </p:txBody>
      </p:sp>
      <p:pic>
        <p:nvPicPr>
          <p:cNvPr id="141" name="Google Shape;141;g252507867dd_0_58"/>
          <p:cNvPicPr preferRelativeResize="0"/>
          <p:nvPr/>
        </p:nvPicPr>
        <p:blipFill rotWithShape="1">
          <a:blip r:embed="rId3">
            <a:alphaModFix/>
          </a:blip>
          <a:srcRect b="2381"/>
          <a:stretch/>
        </p:blipFill>
        <p:spPr>
          <a:xfrm>
            <a:off x="6516175" y="1217875"/>
            <a:ext cx="4940726" cy="4823224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252507867dd_0_4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Demo &amp; Lecture: Reading</a:t>
            </a:r>
            <a:endParaRPr/>
          </a:p>
        </p:txBody>
      </p:sp>
      <p:sp>
        <p:nvSpPr>
          <p:cNvPr id="147" name="Google Shape;147;g252507867dd_0_4"/>
          <p:cNvSpPr txBox="1">
            <a:spLocks noGrp="1"/>
          </p:cNvSpPr>
          <p:nvPr>
            <p:ph type="body" idx="1"/>
          </p:nvPr>
        </p:nvSpPr>
        <p:spPr>
          <a:xfrm>
            <a:off x="1300875" y="2035725"/>
            <a:ext cx="4730100" cy="26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u="sng">
                <a:latin typeface="Arial"/>
                <a:ea typeface="Arial"/>
                <a:cs typeface="Arial"/>
                <a:sym typeface="Arial"/>
              </a:rPr>
              <a:t>Ruby Finds a Worry</a:t>
            </a:r>
            <a:r>
              <a:rPr lang="en-US" sz="2400">
                <a:latin typeface="Arial"/>
                <a:ea typeface="Arial"/>
                <a:cs typeface="Arial"/>
                <a:sym typeface="Arial"/>
              </a:rPr>
              <a:t> </a:t>
            </a:r>
            <a:br>
              <a:rPr lang="en-US" sz="2400">
                <a:latin typeface="Arial"/>
                <a:ea typeface="Arial"/>
                <a:cs typeface="Arial"/>
                <a:sym typeface="Arial"/>
              </a:rPr>
            </a:br>
            <a:r>
              <a:rPr lang="en-US" sz="2400">
                <a:latin typeface="Arial"/>
                <a:ea typeface="Arial"/>
                <a:cs typeface="Arial"/>
                <a:sym typeface="Arial"/>
              </a:rPr>
              <a:t>by Tom Percival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400">
                <a:latin typeface="Arial"/>
                <a:ea typeface="Arial"/>
                <a:cs typeface="Arial"/>
                <a:sym typeface="Arial"/>
              </a:rPr>
              <a:t>Questions: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400"/>
              <a:buFont typeface="Arial"/>
              <a:buChar char="●"/>
            </a:pPr>
            <a:r>
              <a:rPr lang="en-US" sz="2400">
                <a:latin typeface="Arial"/>
                <a:ea typeface="Arial"/>
                <a:cs typeface="Arial"/>
                <a:sym typeface="Arial"/>
              </a:rPr>
              <a:t>What happens with Ruby’s worry?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2400"/>
              <a:buFont typeface="Arial"/>
              <a:buChar char="●"/>
            </a:pPr>
            <a:r>
              <a:rPr lang="en-US" sz="2400">
                <a:latin typeface="Arial"/>
                <a:ea typeface="Arial"/>
                <a:cs typeface="Arial"/>
                <a:sym typeface="Arial"/>
              </a:rPr>
              <a:t>How do Ruby and the boy get rid of their worries?</a:t>
            </a:r>
            <a:endParaRPr sz="24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g252507867dd_0_4"/>
          <p:cNvSpPr txBox="1">
            <a:spLocks noGrp="1"/>
          </p:cNvSpPr>
          <p:nvPr>
            <p:ph type="body" idx="2"/>
          </p:nvPr>
        </p:nvSpPr>
        <p:spPr>
          <a:xfrm>
            <a:off x="1300874" y="1447800"/>
            <a:ext cx="95904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None/>
            </a:pPr>
            <a:r>
              <a:rPr lang="en-US" b="1"/>
              <a:t>Suggested but not required reading:</a:t>
            </a:r>
            <a:endParaRPr b="1"/>
          </a:p>
        </p:txBody>
      </p:sp>
      <p:pic>
        <p:nvPicPr>
          <p:cNvPr id="149" name="Google Shape;149;g252507867dd_0_4"/>
          <p:cNvPicPr preferRelativeResize="0"/>
          <p:nvPr/>
        </p:nvPicPr>
        <p:blipFill rotWithShape="1">
          <a:blip r:embed="rId3">
            <a:alphaModFix/>
          </a:blip>
          <a:srcRect l="4955" t="2448" r="3107"/>
          <a:stretch/>
        </p:blipFill>
        <p:spPr>
          <a:xfrm>
            <a:off x="7916950" y="1311100"/>
            <a:ext cx="3348301" cy="4406876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252507867dd_0_64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Getting Rid of Worry</a:t>
            </a:r>
            <a:endParaRPr/>
          </a:p>
        </p:txBody>
      </p:sp>
      <p:sp>
        <p:nvSpPr>
          <p:cNvPr id="155" name="Google Shape;155;g252507867dd_0_64"/>
          <p:cNvSpPr txBox="1">
            <a:spLocks noGrp="1"/>
          </p:cNvSpPr>
          <p:nvPr>
            <p:ph type="body" idx="2"/>
          </p:nvPr>
        </p:nvSpPr>
        <p:spPr>
          <a:xfrm>
            <a:off x="322725" y="1397375"/>
            <a:ext cx="6162000" cy="58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000"/>
              <a:t>The best way to get rid of a worry is to talk to someone you trust like your grown-ups, a sibling, a teacher, or a friend.</a:t>
            </a:r>
            <a:endParaRPr sz="3000"/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-US" sz="3000"/>
              <a:t>They can listen to you and help you understanding your feelings, and they can help you feel better.</a:t>
            </a:r>
            <a:endParaRPr sz="3000"/>
          </a:p>
        </p:txBody>
      </p:sp>
      <p:pic>
        <p:nvPicPr>
          <p:cNvPr id="156" name="Google Shape;156;g252507867dd_0_64"/>
          <p:cNvPicPr preferRelativeResize="0"/>
          <p:nvPr/>
        </p:nvPicPr>
        <p:blipFill rotWithShape="1">
          <a:blip r:embed="rId3">
            <a:alphaModFix/>
          </a:blip>
          <a:srcRect b="1816"/>
          <a:stretch/>
        </p:blipFill>
        <p:spPr>
          <a:xfrm>
            <a:off x="6839000" y="1288450"/>
            <a:ext cx="4789376" cy="470220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25222b53576_0_0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Demo &amp; Lecture: Visual Literacy</a:t>
            </a:r>
            <a:endParaRPr/>
          </a:p>
        </p:txBody>
      </p:sp>
      <p:pic>
        <p:nvPicPr>
          <p:cNvPr id="162" name="Google Shape;162;g25222b53576_0_0"/>
          <p:cNvPicPr preferRelativeResize="0"/>
          <p:nvPr/>
        </p:nvPicPr>
        <p:blipFill rotWithShape="1">
          <a:blip r:embed="rId3">
            <a:alphaModFix/>
          </a:blip>
          <a:srcRect t="9608" b="16080"/>
          <a:stretch/>
        </p:blipFill>
        <p:spPr>
          <a:xfrm>
            <a:off x="4205750" y="1274000"/>
            <a:ext cx="7546076" cy="4205576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63" name="Google Shape;163;g25222b53576_0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4800" y="1113798"/>
            <a:ext cx="3578050" cy="4630417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252b2388d49_0_669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Demo &amp; Lecture: Visual Literacy</a:t>
            </a:r>
            <a:endParaRPr/>
          </a:p>
        </p:txBody>
      </p:sp>
      <p:pic>
        <p:nvPicPr>
          <p:cNvPr id="169" name="Google Shape;169;g252b2388d49_0_669"/>
          <p:cNvPicPr preferRelativeResize="0"/>
          <p:nvPr/>
        </p:nvPicPr>
        <p:blipFill rotWithShape="1">
          <a:blip r:embed="rId3">
            <a:alphaModFix/>
          </a:blip>
          <a:srcRect t="9608" b="16080"/>
          <a:stretch/>
        </p:blipFill>
        <p:spPr>
          <a:xfrm>
            <a:off x="4205750" y="1274000"/>
            <a:ext cx="7546076" cy="4205576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70" name="Google Shape;170;g252b2388d49_0_669"/>
          <p:cNvSpPr txBox="1"/>
          <p:nvPr/>
        </p:nvSpPr>
        <p:spPr>
          <a:xfrm>
            <a:off x="363075" y="1270750"/>
            <a:ext cx="3600600" cy="461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en-US" sz="2400" dirty="0"/>
              <a:t>These are worry dolls or </a:t>
            </a:r>
            <a:r>
              <a:rPr lang="en-US" sz="2400" dirty="0">
                <a:solidFill>
                  <a:srgbClr val="202122"/>
                </a:solidFill>
                <a:highlight>
                  <a:srgbClr val="FFFFFF"/>
                </a:highlight>
              </a:rPr>
              <a:t>Muñeca </a:t>
            </a:r>
            <a:r>
              <a:rPr lang="en-US" sz="2400" err="1">
                <a:solidFill>
                  <a:srgbClr val="202122"/>
                </a:solidFill>
                <a:highlight>
                  <a:srgbClr val="FFFFFF"/>
                </a:highlight>
              </a:rPr>
              <a:t>quitapena</a:t>
            </a:r>
            <a:r>
              <a:rPr lang="en-US" sz="2400" dirty="0">
                <a:solidFill>
                  <a:srgbClr val="202122"/>
                </a:solidFill>
                <a:highlight>
                  <a:srgbClr val="FFFFFF"/>
                </a:highlight>
              </a:rPr>
              <a:t>. </a:t>
            </a:r>
            <a:endParaRPr sz="2400">
              <a:solidFill>
                <a:srgbClr val="202122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202122"/>
              </a:solidFill>
              <a:highlight>
                <a:srgbClr val="FFFFFF"/>
              </a:highlight>
            </a:endParaRPr>
          </a:p>
          <a:p>
            <a:r>
              <a:rPr lang="en-US" sz="2400" dirty="0">
                <a:solidFill>
                  <a:srgbClr val="202122"/>
                </a:solidFill>
                <a:highlight>
                  <a:srgbClr val="FFFFFF"/>
                </a:highlight>
              </a:rPr>
              <a:t>They are made by the indigenous people of Guatemala. </a:t>
            </a:r>
            <a:endParaRPr sz="2400">
              <a:solidFill>
                <a:srgbClr val="202122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202122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202122"/>
                </a:solidFill>
                <a:highlight>
                  <a:srgbClr val="FFFFFF"/>
                </a:highlight>
              </a:rPr>
              <a:t>Have you ever seen a worry doll before?</a:t>
            </a:r>
            <a:endParaRPr sz="2400" dirty="0">
              <a:solidFill>
                <a:srgbClr val="202122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202122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202122"/>
                </a:solidFill>
                <a:highlight>
                  <a:srgbClr val="FFFFFF"/>
                </a:highlight>
              </a:rPr>
              <a:t>What do you think they do?</a:t>
            </a:r>
            <a:endParaRPr sz="2400" dirty="0">
              <a:solidFill>
                <a:srgbClr val="202122"/>
              </a:solidFill>
              <a:highlight>
                <a:srgbClr val="FFFFFF"/>
              </a:highlight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252b2388d49_0_677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Demo &amp; Lecture: Visual Literacy</a:t>
            </a:r>
            <a:endParaRPr/>
          </a:p>
        </p:txBody>
      </p:sp>
      <p:pic>
        <p:nvPicPr>
          <p:cNvPr id="176" name="Google Shape;176;g252b2388d49_0_677"/>
          <p:cNvPicPr preferRelativeResize="0"/>
          <p:nvPr/>
        </p:nvPicPr>
        <p:blipFill rotWithShape="1">
          <a:blip r:embed="rId3">
            <a:alphaModFix/>
          </a:blip>
          <a:srcRect t="9608" b="16080"/>
          <a:stretch/>
        </p:blipFill>
        <p:spPr>
          <a:xfrm>
            <a:off x="4205750" y="1274000"/>
            <a:ext cx="7546076" cy="4205576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77" name="Google Shape;177;g252b2388d49_0_677"/>
          <p:cNvSpPr txBox="1"/>
          <p:nvPr/>
        </p:nvSpPr>
        <p:spPr>
          <a:xfrm>
            <a:off x="353000" y="1324350"/>
            <a:ext cx="3600600" cy="420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Worry dolls are given to children. </a:t>
            </a:r>
            <a:endParaRPr sz="2400"/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400"/>
              <a:t>Children tell their worries to the doll, and then hide it under their pillow at night. </a:t>
            </a:r>
            <a:endParaRPr sz="2400"/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-US" sz="2400"/>
              <a:t>It is believed that the doll takes the worries away in the night.</a:t>
            </a:r>
            <a:endParaRPr sz="2400">
              <a:solidFill>
                <a:srgbClr val="202122"/>
              </a:solidFill>
              <a:highlight>
                <a:srgbClr val="FFFFFF"/>
              </a:highlight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252b2388d49_0_683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Demo &amp; Lecture: Visual Literacy</a:t>
            </a:r>
            <a:endParaRPr/>
          </a:p>
        </p:txBody>
      </p:sp>
      <p:pic>
        <p:nvPicPr>
          <p:cNvPr id="183" name="Google Shape;183;g252b2388d49_0_683"/>
          <p:cNvPicPr preferRelativeResize="0"/>
          <p:nvPr/>
        </p:nvPicPr>
        <p:blipFill rotWithShape="1">
          <a:blip r:embed="rId3">
            <a:alphaModFix/>
          </a:blip>
          <a:srcRect t="9608" b="16080"/>
          <a:stretch/>
        </p:blipFill>
        <p:spPr>
          <a:xfrm>
            <a:off x="4205750" y="1274000"/>
            <a:ext cx="7546076" cy="4205576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84" name="Google Shape;184;g252b2388d49_0_683"/>
          <p:cNvSpPr txBox="1"/>
          <p:nvPr/>
        </p:nvSpPr>
        <p:spPr>
          <a:xfrm>
            <a:off x="363075" y="1062125"/>
            <a:ext cx="3600600" cy="5666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lang="en-US" sz="2400" dirty="0"/>
              <a:t>Worry dolls are mostly handmade. </a:t>
            </a:r>
            <a:endParaRPr sz="2400"/>
          </a:p>
          <a:p>
            <a:pPr>
              <a:lnSpc>
                <a:spcPct val="115000"/>
              </a:lnSpc>
              <a:spcBef>
                <a:spcPts val="1000"/>
              </a:spcBef>
            </a:pPr>
            <a:r>
              <a:rPr lang="en-US" sz="2400" dirty="0"/>
              <a:t>They are made from wire, wool, and leftover fabrics. Their clothing is similar to the traditional clothing of the Maya people who are indigenous to Guatemala. </a:t>
            </a:r>
            <a:endParaRPr sz="2400"/>
          </a:p>
          <a:p>
            <a:pPr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</a:pPr>
            <a:r>
              <a:rPr lang="en-US" sz="2400" dirty="0"/>
              <a:t>They range in size from 1/2 inch to 2 inches. </a:t>
            </a:r>
            <a:endParaRPr sz="24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252b2388d49_0_0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Transition: Brainstorming</a:t>
            </a:r>
            <a:endParaRPr/>
          </a:p>
        </p:txBody>
      </p:sp>
      <p:sp>
        <p:nvSpPr>
          <p:cNvPr id="190" name="Google Shape;190;g252b2388d49_0_0"/>
          <p:cNvSpPr txBox="1">
            <a:spLocks noGrp="1"/>
          </p:cNvSpPr>
          <p:nvPr>
            <p:ph type="body" idx="2"/>
          </p:nvPr>
        </p:nvSpPr>
        <p:spPr>
          <a:xfrm>
            <a:off x="1149600" y="1427650"/>
            <a:ext cx="4800600" cy="58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000"/>
              <a:t>What are some things that make you worry?</a:t>
            </a:r>
            <a:endParaRPr sz="3000"/>
          </a:p>
        </p:txBody>
      </p:sp>
      <p:pic>
        <p:nvPicPr>
          <p:cNvPr id="191" name="Google Shape;191;g252b2388d49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01273" y="1048875"/>
            <a:ext cx="3842375" cy="5249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252b2388d49_0_8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Transition: Brainstorming</a:t>
            </a:r>
            <a:endParaRPr/>
          </a:p>
        </p:txBody>
      </p:sp>
      <p:sp>
        <p:nvSpPr>
          <p:cNvPr id="197" name="Google Shape;197;g252b2388d49_0_8"/>
          <p:cNvSpPr txBox="1">
            <a:spLocks noGrp="1"/>
          </p:cNvSpPr>
          <p:nvPr>
            <p:ph type="body" idx="2"/>
          </p:nvPr>
        </p:nvSpPr>
        <p:spPr>
          <a:xfrm>
            <a:off x="1149600" y="1427650"/>
            <a:ext cx="4800600" cy="58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000"/>
              <a:t>What are some things you can do to get rid of your worries?</a:t>
            </a:r>
            <a:endParaRPr sz="3000"/>
          </a:p>
        </p:txBody>
      </p:sp>
      <p:pic>
        <p:nvPicPr>
          <p:cNvPr id="198" name="Google Shape;198;g252b2388d49_0_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01273" y="1048875"/>
            <a:ext cx="3842375" cy="5249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25222b53576_0_37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Project Overview</a:t>
            </a:r>
            <a:endParaRPr/>
          </a:p>
        </p:txBody>
      </p:sp>
      <p:sp>
        <p:nvSpPr>
          <p:cNvPr id="204" name="Google Shape;204;g25222b53576_0_37"/>
          <p:cNvSpPr txBox="1"/>
          <p:nvPr/>
        </p:nvSpPr>
        <p:spPr>
          <a:xfrm>
            <a:off x="677975" y="1602425"/>
            <a:ext cx="4506000" cy="389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 dirty="0">
                <a:solidFill>
                  <a:schemeClr val="dk1"/>
                </a:solidFill>
              </a:rPr>
              <a:t>Let’s create a worry monster.</a:t>
            </a:r>
            <a:endParaRPr sz="30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30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 dirty="0">
                <a:solidFill>
                  <a:schemeClr val="dk1"/>
                </a:solidFill>
              </a:rPr>
              <a:t>Worry monsters eat worries.</a:t>
            </a:r>
            <a:endParaRPr sz="30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30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 dirty="0">
                <a:solidFill>
                  <a:schemeClr val="dk1"/>
                </a:solidFill>
              </a:rPr>
              <a:t>Your monster will gobble up all of your worries.</a:t>
            </a:r>
            <a:endParaRPr sz="2800" dirty="0">
              <a:solidFill>
                <a:schemeClr val="dk1"/>
              </a:solidFill>
            </a:endParaRPr>
          </a:p>
        </p:txBody>
      </p:sp>
      <p:pic>
        <p:nvPicPr>
          <p:cNvPr id="205" name="Google Shape;205;g25222b53576_0_37" descr="ezgif.com-video-to-gif"/>
          <p:cNvPicPr preferRelativeResize="0"/>
          <p:nvPr/>
        </p:nvPicPr>
        <p:blipFill rotWithShape="1">
          <a:blip r:embed="rId3">
            <a:alphaModFix/>
          </a:blip>
          <a:srcRect l="37406"/>
          <a:stretch/>
        </p:blipFill>
        <p:spPr>
          <a:xfrm>
            <a:off x="6242798" y="1251750"/>
            <a:ext cx="5112675" cy="460105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25215b88eb6_1_60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dirty="0"/>
              <a:t>Grades 3 – 5 Project: Worry Monsters</a:t>
            </a:r>
            <a:endParaRPr dirty="0"/>
          </a:p>
        </p:txBody>
      </p:sp>
      <p:sp>
        <p:nvSpPr>
          <p:cNvPr id="82" name="Google Shape;82;g25215b88eb6_1_60"/>
          <p:cNvSpPr txBox="1">
            <a:spLocks noGrp="1"/>
          </p:cNvSpPr>
          <p:nvPr>
            <p:ph type="body" idx="1"/>
          </p:nvPr>
        </p:nvSpPr>
        <p:spPr>
          <a:xfrm>
            <a:off x="1300875" y="2035725"/>
            <a:ext cx="4851300" cy="26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Create a worry monster that helps “gobble” up student worries. 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g25215b88eb6_1_60"/>
          <p:cNvSpPr txBox="1">
            <a:spLocks noGrp="1"/>
          </p:cNvSpPr>
          <p:nvPr>
            <p:ph type="body" idx="2"/>
          </p:nvPr>
        </p:nvSpPr>
        <p:spPr>
          <a:xfrm>
            <a:off x="1300874" y="1447800"/>
            <a:ext cx="95904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None/>
            </a:pPr>
            <a:r>
              <a:rPr lang="en-US" b="1"/>
              <a:t>Learning Outcomes</a:t>
            </a:r>
            <a:endParaRPr b="1"/>
          </a:p>
        </p:txBody>
      </p:sp>
      <p:pic>
        <p:nvPicPr>
          <p:cNvPr id="84" name="Google Shape;84;g25215b88eb6_1_60" descr="ezgif.com-video-to-gif"/>
          <p:cNvPicPr preferRelativeResize="0"/>
          <p:nvPr/>
        </p:nvPicPr>
        <p:blipFill rotWithShape="1">
          <a:blip r:embed="rId3">
            <a:alphaModFix/>
          </a:blip>
          <a:srcRect l="37406"/>
          <a:stretch/>
        </p:blipFill>
        <p:spPr>
          <a:xfrm>
            <a:off x="6212525" y="1218875"/>
            <a:ext cx="5274199" cy="474640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" name="Google Shape;210;g252b2388d49_0_346" descr="2023-02-09-1157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g252b2388d49_0_346"/>
          <p:cNvSpPr txBox="1"/>
          <p:nvPr/>
        </p:nvSpPr>
        <p:spPr>
          <a:xfrm>
            <a:off x="538967" y="754400"/>
            <a:ext cx="4168800" cy="1770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Place a white sheet of paper in front of you vertically.</a:t>
            </a:r>
            <a:endParaRPr sz="33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Google Shape;216;g252b2388d49_0_351" descr="2023-02-09-11574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g252b2388d49_0_351"/>
          <p:cNvSpPr txBox="1"/>
          <p:nvPr/>
        </p:nvSpPr>
        <p:spPr>
          <a:xfrm>
            <a:off x="538967" y="754400"/>
            <a:ext cx="4168800" cy="1262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Fold the paper in half. </a:t>
            </a:r>
            <a:endParaRPr sz="3300"/>
          </a:p>
        </p:txBody>
      </p:sp>
      <p:cxnSp>
        <p:nvCxnSpPr>
          <p:cNvPr id="218" name="Google Shape;218;g252b2388d49_0_351"/>
          <p:cNvCxnSpPr/>
          <p:nvPr/>
        </p:nvCxnSpPr>
        <p:spPr>
          <a:xfrm rot="10800000" flipH="1">
            <a:off x="4281733" y="4362800"/>
            <a:ext cx="2039700" cy="806700"/>
          </a:xfrm>
          <a:prstGeom prst="straightConnector1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19" name="Google Shape;219;g252b2388d49_0_351"/>
          <p:cNvSpPr txBox="1"/>
          <p:nvPr/>
        </p:nvSpPr>
        <p:spPr>
          <a:xfrm>
            <a:off x="1616133" y="4790000"/>
            <a:ext cx="2665500" cy="754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Folded edge</a:t>
            </a:r>
            <a:endParaRPr sz="33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" name="Google Shape;224;g252b2388d49_0_358" descr="2023-02-09-11580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g252b2388d49_0_358"/>
          <p:cNvSpPr txBox="1"/>
          <p:nvPr/>
        </p:nvSpPr>
        <p:spPr>
          <a:xfrm>
            <a:off x="538967" y="754400"/>
            <a:ext cx="4168800" cy="1262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Fold the top piece down to the bottom.</a:t>
            </a:r>
            <a:endParaRPr sz="3300"/>
          </a:p>
        </p:txBody>
      </p:sp>
      <p:cxnSp>
        <p:nvCxnSpPr>
          <p:cNvPr id="226" name="Google Shape;226;g252b2388d49_0_358"/>
          <p:cNvCxnSpPr/>
          <p:nvPr/>
        </p:nvCxnSpPr>
        <p:spPr>
          <a:xfrm rot="10800000" flipH="1">
            <a:off x="4281733" y="4362800"/>
            <a:ext cx="2039700" cy="806700"/>
          </a:xfrm>
          <a:prstGeom prst="straightConnector1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27" name="Google Shape;227;g252b2388d49_0_358"/>
          <p:cNvSpPr txBox="1"/>
          <p:nvPr/>
        </p:nvSpPr>
        <p:spPr>
          <a:xfrm>
            <a:off x="1616133" y="4790000"/>
            <a:ext cx="2665500" cy="754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Folded edge</a:t>
            </a:r>
            <a:endParaRPr sz="33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2" name="Google Shape;232;g252b2388d49_0_365" descr="2023-02-09-1158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g252b2388d49_0_365"/>
          <p:cNvSpPr txBox="1"/>
          <p:nvPr/>
        </p:nvSpPr>
        <p:spPr>
          <a:xfrm>
            <a:off x="538967" y="754400"/>
            <a:ext cx="4168800" cy="1262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Fold the top piece down to the bottom.</a:t>
            </a:r>
            <a:endParaRPr sz="3300"/>
          </a:p>
        </p:txBody>
      </p:sp>
      <p:cxnSp>
        <p:nvCxnSpPr>
          <p:cNvPr id="234" name="Google Shape;234;g252b2388d49_0_365"/>
          <p:cNvCxnSpPr/>
          <p:nvPr/>
        </p:nvCxnSpPr>
        <p:spPr>
          <a:xfrm rot="10800000" flipH="1">
            <a:off x="4281733" y="4362800"/>
            <a:ext cx="2039700" cy="806700"/>
          </a:xfrm>
          <a:prstGeom prst="straightConnector1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35" name="Google Shape;235;g252b2388d49_0_365"/>
          <p:cNvSpPr txBox="1"/>
          <p:nvPr/>
        </p:nvSpPr>
        <p:spPr>
          <a:xfrm>
            <a:off x="1616133" y="4790000"/>
            <a:ext cx="2665500" cy="754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Folded edge</a:t>
            </a:r>
            <a:endParaRPr sz="330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Google Shape;240;g252b2388d49_0_372" descr="2023-02-09-1158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g252b2388d49_0_372"/>
          <p:cNvSpPr txBox="1"/>
          <p:nvPr/>
        </p:nvSpPr>
        <p:spPr>
          <a:xfrm>
            <a:off x="538967" y="754400"/>
            <a:ext cx="4168800" cy="754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Unfold the paper.</a:t>
            </a:r>
            <a:endParaRPr sz="330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" name="Google Shape;246;g252b2388d49_0_377" descr="2023-02-09-1158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g252b2388d49_0_377"/>
          <p:cNvSpPr txBox="1"/>
          <p:nvPr/>
        </p:nvSpPr>
        <p:spPr>
          <a:xfrm>
            <a:off x="538967" y="754400"/>
            <a:ext cx="4168800" cy="1262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Practice folding the paper back up.</a:t>
            </a:r>
            <a:endParaRPr sz="330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2" name="Google Shape;252;g252b2388d49_0_382" descr="2023-02-09-11590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g252b2388d49_0_382"/>
          <p:cNvSpPr txBox="1"/>
          <p:nvPr/>
        </p:nvSpPr>
        <p:spPr>
          <a:xfrm>
            <a:off x="538967" y="754400"/>
            <a:ext cx="4168800" cy="2786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Fold the paper back down.</a:t>
            </a: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Get out a black marker. </a:t>
            </a:r>
            <a:endParaRPr sz="33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8" name="Google Shape;258;g252b2388d49_0_387" descr="2023-02-09-1159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9" name="Google Shape;259;g252b2388d49_0_387"/>
          <p:cNvSpPr txBox="1"/>
          <p:nvPr/>
        </p:nvSpPr>
        <p:spPr>
          <a:xfrm>
            <a:off x="538967" y="754400"/>
            <a:ext cx="4168800" cy="2786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Draw 2 eyes for your worry monster. </a:t>
            </a: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The eyes can look however you want.</a:t>
            </a:r>
            <a:endParaRPr sz="330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4" name="Google Shape;264;g252b2388d49_0_392" descr="2023-02-09-11595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Google Shape;265;g252b2388d49_0_392"/>
          <p:cNvSpPr txBox="1"/>
          <p:nvPr/>
        </p:nvSpPr>
        <p:spPr>
          <a:xfrm>
            <a:off x="538967" y="754400"/>
            <a:ext cx="4168800" cy="2786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Pick out a color for your </a:t>
            </a:r>
            <a:r>
              <a:rPr lang="en-US" sz="3300">
                <a:solidFill>
                  <a:schemeClr val="dk1"/>
                </a:solidFill>
              </a:rPr>
              <a:t>worry</a:t>
            </a:r>
            <a:r>
              <a:rPr lang="en-US" sz="3300"/>
              <a:t> monster. </a:t>
            </a: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You can pick any color you want.</a:t>
            </a:r>
            <a:endParaRPr sz="33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0" name="Google Shape;270;g252b2388d49_0_397" descr="2023-02-09-1200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g252b2388d49_0_397"/>
          <p:cNvSpPr txBox="1"/>
          <p:nvPr/>
        </p:nvSpPr>
        <p:spPr>
          <a:xfrm>
            <a:off x="538967" y="754400"/>
            <a:ext cx="4168800" cy="2786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Draw a body for your </a:t>
            </a:r>
            <a:r>
              <a:rPr lang="en-US" sz="3300">
                <a:solidFill>
                  <a:schemeClr val="dk1"/>
                </a:solidFill>
              </a:rPr>
              <a:t>worry</a:t>
            </a:r>
            <a:r>
              <a:rPr lang="en-US" sz="3300"/>
              <a:t> monster. </a:t>
            </a: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Perfection is not needed.</a:t>
            </a:r>
            <a:endParaRPr sz="33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25215b88eb6_1_67"/>
          <p:cNvSpPr txBox="1">
            <a:spLocks noGrp="1"/>
          </p:cNvSpPr>
          <p:nvPr>
            <p:ph type="body" idx="1"/>
          </p:nvPr>
        </p:nvSpPr>
        <p:spPr>
          <a:xfrm>
            <a:off x="756775" y="2257500"/>
            <a:ext cx="5274300" cy="460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Self-Awareness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Self-Management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</a:pPr>
            <a:r>
              <a:rPr lang="en-US" b="1">
                <a:latin typeface="Arial"/>
                <a:ea typeface="Arial"/>
                <a:cs typeface="Arial"/>
                <a:sym typeface="Arial"/>
              </a:rPr>
              <a:t>Visual Art Standards</a:t>
            </a:r>
            <a:endParaRPr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</a:pPr>
            <a:r>
              <a:rPr lang="en-US" sz="1800">
                <a:latin typeface="Arial"/>
                <a:ea typeface="Arial"/>
                <a:cs typeface="Arial"/>
                <a:sym typeface="Arial"/>
              </a:rPr>
              <a:t>3.VA:Cr2.1- Create personally satisfying artwork using a variety of artistic processes and materials. 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</a:pPr>
            <a:r>
              <a:rPr lang="en-US" sz="1800">
                <a:latin typeface="Arial"/>
                <a:ea typeface="Arial"/>
                <a:cs typeface="Arial"/>
                <a:sym typeface="Arial"/>
              </a:rPr>
              <a:t>4.VA:Cr2.1 - Explore and invent art-making techniques and approaches. 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</a:pPr>
            <a:r>
              <a:rPr lang="en-US" sz="1800">
                <a:latin typeface="Arial"/>
                <a:ea typeface="Arial"/>
                <a:cs typeface="Arial"/>
                <a:sym typeface="Arial"/>
              </a:rPr>
              <a:t>5.VA:Cr2.1 - Experiment and develop skills in multiple art-making techniques and approaches through practice. 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2500"/>
              <a:buFont typeface="Calibri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g25215b88eb6_1_67"/>
          <p:cNvSpPr txBox="1">
            <a:spLocks noGrp="1"/>
          </p:cNvSpPr>
          <p:nvPr>
            <p:ph type="body" idx="2"/>
          </p:nvPr>
        </p:nvSpPr>
        <p:spPr>
          <a:xfrm>
            <a:off x="756774" y="1518400"/>
            <a:ext cx="95904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None/>
            </a:pPr>
            <a:r>
              <a:rPr lang="en-US" b="1"/>
              <a:t>SEL Core Competencies </a:t>
            </a:r>
            <a:br>
              <a:rPr lang="en-US" b="1"/>
            </a:br>
            <a:r>
              <a:rPr lang="en-US" b="1"/>
              <a:t>Addressed</a:t>
            </a:r>
            <a:endParaRPr b="1"/>
          </a:p>
        </p:txBody>
      </p:sp>
      <p:pic>
        <p:nvPicPr>
          <p:cNvPr id="92" name="Google Shape;92;g25215b88eb6_1_67" descr="ezgif.com-video-to-gif"/>
          <p:cNvPicPr preferRelativeResize="0"/>
          <p:nvPr/>
        </p:nvPicPr>
        <p:blipFill rotWithShape="1">
          <a:blip r:embed="rId3">
            <a:alphaModFix/>
          </a:blip>
          <a:srcRect l="37406"/>
          <a:stretch/>
        </p:blipFill>
        <p:spPr>
          <a:xfrm>
            <a:off x="6212525" y="1218875"/>
            <a:ext cx="5274199" cy="474640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32511562-F1B5-B7EC-E57F-BC65730C73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Grades 3 – 5 Project: Worry Monsters</a:t>
            </a:r>
            <a:endParaRPr lang="en-US" b="0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" name="Google Shape;276;g252b2388d49_0_402" descr="2023-02-09-1201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Google Shape;277;g252b2388d49_0_402"/>
          <p:cNvSpPr txBox="1"/>
          <p:nvPr/>
        </p:nvSpPr>
        <p:spPr>
          <a:xfrm>
            <a:off x="538967" y="754400"/>
            <a:ext cx="4168800" cy="4309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Keep the paper folded. </a:t>
            </a: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Color in your </a:t>
            </a:r>
            <a:r>
              <a:rPr lang="en-US" sz="3300">
                <a:solidFill>
                  <a:schemeClr val="dk1"/>
                </a:solidFill>
              </a:rPr>
              <a:t>worry</a:t>
            </a:r>
            <a:r>
              <a:rPr lang="en-US" sz="3300"/>
              <a:t> monster. </a:t>
            </a: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Leave the edges kind of messy. </a:t>
            </a:r>
            <a:endParaRPr sz="330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2" name="Google Shape;282;g252b2388d49_0_407" descr="2023-02-09-12020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Google Shape;283;g252b2388d49_0_407"/>
          <p:cNvSpPr txBox="1"/>
          <p:nvPr/>
        </p:nvSpPr>
        <p:spPr>
          <a:xfrm>
            <a:off x="538967" y="754400"/>
            <a:ext cx="4168800" cy="4817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Let’s give your </a:t>
            </a:r>
            <a:r>
              <a:rPr lang="en-US" sz="3300">
                <a:solidFill>
                  <a:schemeClr val="dk1"/>
                </a:solidFill>
              </a:rPr>
              <a:t>worry</a:t>
            </a:r>
            <a:r>
              <a:rPr lang="en-US" sz="3300"/>
              <a:t> monster an arm. </a:t>
            </a: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Draw two lines like this. </a:t>
            </a: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The arm can go in any direction you want.</a:t>
            </a:r>
            <a:endParaRPr sz="330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Google Shape;288;g252b2388d49_0_412" descr="2023-02-09-1202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89" name="Google Shape;289;g252b2388d49_0_412"/>
          <p:cNvSpPr txBox="1"/>
          <p:nvPr/>
        </p:nvSpPr>
        <p:spPr>
          <a:xfrm>
            <a:off x="538967" y="754400"/>
            <a:ext cx="4168800" cy="1770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Draw a hand or paw for your </a:t>
            </a:r>
            <a:r>
              <a:rPr lang="en-US" sz="3300">
                <a:solidFill>
                  <a:schemeClr val="dk1"/>
                </a:solidFill>
              </a:rPr>
              <a:t>worry</a:t>
            </a:r>
            <a:r>
              <a:rPr lang="en-US" sz="3300"/>
              <a:t> monster. </a:t>
            </a:r>
            <a:endParaRPr sz="330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4" name="Google Shape;294;g252b2388d49_0_417" descr="2023-02-09-1202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5" name="Google Shape;295;g252b2388d49_0_417"/>
          <p:cNvSpPr txBox="1"/>
          <p:nvPr/>
        </p:nvSpPr>
        <p:spPr>
          <a:xfrm>
            <a:off x="538967" y="754400"/>
            <a:ext cx="4168800" cy="1770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Color in your </a:t>
            </a:r>
            <a:r>
              <a:rPr lang="en-US" sz="3300">
                <a:solidFill>
                  <a:schemeClr val="dk1"/>
                </a:solidFill>
              </a:rPr>
              <a:t>worry</a:t>
            </a:r>
            <a:r>
              <a:rPr lang="en-US" sz="3300"/>
              <a:t> monster’s arm with black marker. </a:t>
            </a:r>
            <a:endParaRPr sz="330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0" name="Google Shape;300;g252b2388d49_0_422" descr="2023-02-09-12030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Google Shape;301;g252b2388d49_0_422"/>
          <p:cNvSpPr txBox="1"/>
          <p:nvPr/>
        </p:nvSpPr>
        <p:spPr>
          <a:xfrm>
            <a:off x="538967" y="754400"/>
            <a:ext cx="4168800" cy="2786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Let’s give your </a:t>
            </a:r>
            <a:r>
              <a:rPr lang="en-US" sz="3300">
                <a:solidFill>
                  <a:schemeClr val="dk1"/>
                </a:solidFill>
              </a:rPr>
              <a:t>worry</a:t>
            </a:r>
            <a:r>
              <a:rPr lang="en-US" sz="3300"/>
              <a:t> monster legs. </a:t>
            </a: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Draw 2 parallel lines like this.</a:t>
            </a:r>
            <a:endParaRPr sz="330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6" name="Google Shape;306;g252b2388d49_0_427" descr="2023-02-09-1203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07" name="Google Shape;307;g252b2388d49_0_427"/>
          <p:cNvSpPr txBox="1"/>
          <p:nvPr/>
        </p:nvSpPr>
        <p:spPr>
          <a:xfrm>
            <a:off x="538967" y="754400"/>
            <a:ext cx="4168800" cy="1262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Draw 2 more parallel lines like this.</a:t>
            </a:r>
            <a:endParaRPr sz="330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2" name="Google Shape;312;g252b2388d49_0_432" descr="2023-02-09-1203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13" name="Google Shape;313;g252b2388d49_0_432"/>
          <p:cNvSpPr txBox="1"/>
          <p:nvPr/>
        </p:nvSpPr>
        <p:spPr>
          <a:xfrm>
            <a:off x="538967" y="754400"/>
            <a:ext cx="4168800" cy="3294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Give your </a:t>
            </a:r>
            <a:r>
              <a:rPr lang="en-US" sz="3300">
                <a:solidFill>
                  <a:schemeClr val="dk1"/>
                </a:solidFill>
              </a:rPr>
              <a:t>worry</a:t>
            </a:r>
            <a:r>
              <a:rPr lang="en-US" sz="3300"/>
              <a:t> monster feet or paws.</a:t>
            </a: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They can look however you like.</a:t>
            </a:r>
            <a:endParaRPr sz="330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8" name="Google Shape;318;g252b2388d49_0_437" descr="2023-02-09-1204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19" name="Google Shape;319;g252b2388d49_0_437"/>
          <p:cNvSpPr txBox="1"/>
          <p:nvPr/>
        </p:nvSpPr>
        <p:spPr>
          <a:xfrm>
            <a:off x="538967" y="754400"/>
            <a:ext cx="4168800" cy="1262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Color in the legs with black marker. </a:t>
            </a:r>
            <a:endParaRPr sz="330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4" name="Google Shape;324;g252b2388d49_0_442" descr="2023-02-09-1204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25" name="Google Shape;325;g252b2388d49_0_442"/>
          <p:cNvSpPr txBox="1"/>
          <p:nvPr/>
        </p:nvSpPr>
        <p:spPr>
          <a:xfrm>
            <a:off x="538967" y="754400"/>
            <a:ext cx="4168800" cy="3801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Use the black marker to outline your </a:t>
            </a:r>
            <a:r>
              <a:rPr lang="en-US" sz="3300">
                <a:solidFill>
                  <a:schemeClr val="dk1"/>
                </a:solidFill>
              </a:rPr>
              <a:t>worry</a:t>
            </a:r>
            <a:r>
              <a:rPr lang="en-US" sz="3300"/>
              <a:t> monster’s body. </a:t>
            </a: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Don’t worry about perfection. </a:t>
            </a:r>
            <a:endParaRPr sz="330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0" name="Google Shape;330;g252b2388d49_0_447" descr="2023-02-09-1205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31" name="Google Shape;331;g252b2388d49_0_447"/>
          <p:cNvSpPr txBox="1"/>
          <p:nvPr/>
        </p:nvSpPr>
        <p:spPr>
          <a:xfrm>
            <a:off x="538967" y="754400"/>
            <a:ext cx="4168800" cy="2786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Add details with the black marker to make your </a:t>
            </a:r>
            <a:r>
              <a:rPr lang="en-US" sz="3300">
                <a:solidFill>
                  <a:schemeClr val="dk1"/>
                </a:solidFill>
              </a:rPr>
              <a:t>worry </a:t>
            </a:r>
            <a:r>
              <a:rPr lang="en-US" sz="3300"/>
              <a:t>monster look fuzzy or furry.</a:t>
            </a:r>
            <a:endParaRPr sz="33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25215b88eb6_1_74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dirty="0"/>
              <a:t>Grades 3 – 5 Project: Worry Monsters</a:t>
            </a:r>
            <a:endParaRPr lang="en-US" b="0" dirty="0"/>
          </a:p>
          <a:p>
            <a:pPr marL="0" lvl="0" indent="0" algn="ctr"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</a:pPr>
            <a:endParaRPr lang="en-US" dirty="0"/>
          </a:p>
        </p:txBody>
      </p:sp>
      <p:sp>
        <p:nvSpPr>
          <p:cNvPr id="98" name="Google Shape;98;g25215b88eb6_1_74"/>
          <p:cNvSpPr txBox="1">
            <a:spLocks noGrp="1"/>
          </p:cNvSpPr>
          <p:nvPr>
            <p:ph type="body" idx="1"/>
          </p:nvPr>
        </p:nvSpPr>
        <p:spPr>
          <a:xfrm>
            <a:off x="1300875" y="2035725"/>
            <a:ext cx="4730100" cy="26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87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Font typeface="Arial"/>
              <a:buChar char="●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8.5 x 11 in white cardstock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457200" lvl="0" indent="-387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Font typeface="Arial"/>
              <a:buChar char="●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Black permanent marker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457200" lvl="0" indent="-387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Font typeface="Arial"/>
              <a:buChar char="●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Colored markers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g25215b88eb6_1_74"/>
          <p:cNvSpPr txBox="1">
            <a:spLocks noGrp="1"/>
          </p:cNvSpPr>
          <p:nvPr>
            <p:ph type="body" idx="2"/>
          </p:nvPr>
        </p:nvSpPr>
        <p:spPr>
          <a:xfrm>
            <a:off x="1300874" y="1447800"/>
            <a:ext cx="95904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None/>
            </a:pPr>
            <a:r>
              <a:rPr lang="en-US" b="1"/>
              <a:t>Materials Needed</a:t>
            </a:r>
            <a:endParaRPr b="1"/>
          </a:p>
        </p:txBody>
      </p:sp>
      <p:pic>
        <p:nvPicPr>
          <p:cNvPr id="100" name="Google Shape;100;g25215b88eb6_1_74" descr="ezgif.com-video-to-gif"/>
          <p:cNvPicPr preferRelativeResize="0"/>
          <p:nvPr/>
        </p:nvPicPr>
        <p:blipFill rotWithShape="1">
          <a:blip r:embed="rId3">
            <a:alphaModFix/>
          </a:blip>
          <a:srcRect l="37406"/>
          <a:stretch/>
        </p:blipFill>
        <p:spPr>
          <a:xfrm>
            <a:off x="6212525" y="1218875"/>
            <a:ext cx="5274199" cy="474640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6" name="Google Shape;336;g252b2388d49_0_452" descr="2023-02-09-1206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37" name="Google Shape;337;g252b2388d49_0_452"/>
          <p:cNvSpPr txBox="1"/>
          <p:nvPr/>
        </p:nvSpPr>
        <p:spPr>
          <a:xfrm>
            <a:off x="538967" y="754400"/>
            <a:ext cx="4168800" cy="2786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Let’s draw the inside of your </a:t>
            </a:r>
            <a:r>
              <a:rPr lang="en-US" sz="3300">
                <a:solidFill>
                  <a:schemeClr val="dk1"/>
                </a:solidFill>
              </a:rPr>
              <a:t>worry</a:t>
            </a:r>
            <a:r>
              <a:rPr lang="en-US" sz="3300"/>
              <a:t> monster’s mouth. </a:t>
            </a: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Unfold your paper. </a:t>
            </a:r>
            <a:endParaRPr sz="330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2" name="Google Shape;342;g252b2388d49_0_457" descr="2023-02-09-12075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43" name="Google Shape;343;g252b2388d49_0_457"/>
          <p:cNvSpPr txBox="1"/>
          <p:nvPr/>
        </p:nvSpPr>
        <p:spPr>
          <a:xfrm>
            <a:off x="538967" y="754400"/>
            <a:ext cx="4168800" cy="5833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Draw your </a:t>
            </a:r>
            <a:r>
              <a:rPr lang="en-US" sz="3300">
                <a:solidFill>
                  <a:schemeClr val="dk1"/>
                </a:solidFill>
              </a:rPr>
              <a:t>worry</a:t>
            </a:r>
            <a:r>
              <a:rPr lang="en-US" sz="3300"/>
              <a:t> monster’s teeth on the top and the bottom. </a:t>
            </a: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The teeth can be rounded or sharp. </a:t>
            </a: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Don’t go all the way to the edge of your monster. </a:t>
            </a:r>
            <a:endParaRPr sz="330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" name="Google Shape;348;g252b2388d49_0_462" descr="2023-02-09-12080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49" name="Google Shape;349;g252b2388d49_0_462"/>
          <p:cNvSpPr txBox="1"/>
          <p:nvPr/>
        </p:nvSpPr>
        <p:spPr>
          <a:xfrm>
            <a:off x="538967" y="754400"/>
            <a:ext cx="4168800" cy="2277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Get out the marker that is the same color as your </a:t>
            </a:r>
            <a:r>
              <a:rPr lang="en-US" sz="3300">
                <a:solidFill>
                  <a:schemeClr val="dk1"/>
                </a:solidFill>
              </a:rPr>
              <a:t>worry</a:t>
            </a:r>
            <a:r>
              <a:rPr lang="en-US" sz="3300"/>
              <a:t> monster. </a:t>
            </a:r>
            <a:endParaRPr sz="330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4" name="Google Shape;354;g252b2388d49_0_467" descr="2023-02-09-1208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55" name="Google Shape;355;g252b2388d49_0_467"/>
          <p:cNvSpPr txBox="1"/>
          <p:nvPr/>
        </p:nvSpPr>
        <p:spPr>
          <a:xfrm>
            <a:off x="538967" y="754400"/>
            <a:ext cx="4168800" cy="1262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Draw a curved line like this.</a:t>
            </a:r>
            <a:endParaRPr sz="330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0" name="Google Shape;360;g252b2388d49_0_472" descr="2023-02-09-1208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1" name="Google Shape;361;g252b2388d49_0_472"/>
          <p:cNvSpPr txBox="1"/>
          <p:nvPr/>
        </p:nvSpPr>
        <p:spPr>
          <a:xfrm>
            <a:off x="538967" y="754400"/>
            <a:ext cx="4168800" cy="3294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Draw another curved line like this. </a:t>
            </a: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This is the back of your </a:t>
            </a:r>
            <a:r>
              <a:rPr lang="en-US" sz="3300">
                <a:solidFill>
                  <a:schemeClr val="dk1"/>
                </a:solidFill>
              </a:rPr>
              <a:t>worry</a:t>
            </a:r>
            <a:r>
              <a:rPr lang="en-US" sz="3300"/>
              <a:t> monster’s body. </a:t>
            </a:r>
            <a:endParaRPr sz="330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6" name="Google Shape;366;g252b2388d49_0_477" descr="2023-02-09-12085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7" name="Google Shape;367;g252b2388d49_0_477"/>
          <p:cNvSpPr txBox="1"/>
          <p:nvPr/>
        </p:nvSpPr>
        <p:spPr>
          <a:xfrm>
            <a:off x="538967" y="754400"/>
            <a:ext cx="4168800" cy="1262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Make the lines kind of messy like this.</a:t>
            </a:r>
            <a:endParaRPr sz="330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2" name="Google Shape;372;g252b2388d49_0_482" descr="2023-02-09-12094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73" name="Google Shape;373;g252b2388d49_0_482"/>
          <p:cNvSpPr txBox="1"/>
          <p:nvPr/>
        </p:nvSpPr>
        <p:spPr>
          <a:xfrm>
            <a:off x="538967" y="754400"/>
            <a:ext cx="4168800" cy="2786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Color in the space you created. </a:t>
            </a: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Perfection is not needed. </a:t>
            </a:r>
            <a:endParaRPr sz="330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" name="Google Shape;378;g252b2388d49_0_487" descr="2023-02-09-1210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79" name="Google Shape;379;g252b2388d49_0_487"/>
          <p:cNvSpPr txBox="1"/>
          <p:nvPr/>
        </p:nvSpPr>
        <p:spPr>
          <a:xfrm>
            <a:off x="538967" y="754400"/>
            <a:ext cx="4168800" cy="3801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Outline the rest of your </a:t>
            </a:r>
            <a:r>
              <a:rPr lang="en-US" sz="3300">
                <a:solidFill>
                  <a:schemeClr val="dk1"/>
                </a:solidFill>
              </a:rPr>
              <a:t>worry</a:t>
            </a:r>
            <a:r>
              <a:rPr lang="en-US" sz="3300"/>
              <a:t> monster’s body with black marker. </a:t>
            </a: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Perfection is not needed.  </a:t>
            </a:r>
            <a:endParaRPr sz="330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4" name="Google Shape;384;g252b2388d49_0_492" descr="2023-02-09-12105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85" name="Google Shape;385;g252b2388d49_0_492"/>
          <p:cNvSpPr txBox="1"/>
          <p:nvPr/>
        </p:nvSpPr>
        <p:spPr>
          <a:xfrm>
            <a:off x="538967" y="754400"/>
            <a:ext cx="4168800" cy="1770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Add details to make your </a:t>
            </a:r>
            <a:r>
              <a:rPr lang="en-US" sz="3300">
                <a:solidFill>
                  <a:schemeClr val="dk1"/>
                </a:solidFill>
              </a:rPr>
              <a:t>worry</a:t>
            </a:r>
            <a:r>
              <a:rPr lang="en-US" sz="3300"/>
              <a:t> monster look furry or fluffy.  </a:t>
            </a:r>
            <a:endParaRPr sz="330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0" name="Google Shape;390;g252b2388d49_0_497" descr="2023-02-09-12135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91" name="Google Shape;391;g252b2388d49_0_497"/>
          <p:cNvSpPr txBox="1"/>
          <p:nvPr/>
        </p:nvSpPr>
        <p:spPr>
          <a:xfrm>
            <a:off x="538967" y="754400"/>
            <a:ext cx="4168800" cy="4817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Let’s draw an arm. </a:t>
            </a: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This arm will be shoving all of your </a:t>
            </a:r>
            <a:r>
              <a:rPr lang="en-US" sz="3300">
                <a:solidFill>
                  <a:schemeClr val="dk1"/>
                </a:solidFill>
              </a:rPr>
              <a:t>worry</a:t>
            </a:r>
            <a:r>
              <a:rPr lang="en-US" sz="3300"/>
              <a:t> into the monster’s mouth.</a:t>
            </a: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Draw a curved line like this.  </a:t>
            </a:r>
            <a:endParaRPr sz="33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25215b88eb6_1_81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Project Pacing</a:t>
            </a:r>
            <a:endParaRPr/>
          </a:p>
        </p:txBody>
      </p:sp>
      <p:sp>
        <p:nvSpPr>
          <p:cNvPr id="106" name="Google Shape;106;g25215b88eb6_1_81"/>
          <p:cNvSpPr txBox="1"/>
          <p:nvPr/>
        </p:nvSpPr>
        <p:spPr>
          <a:xfrm>
            <a:off x="211800" y="6162125"/>
            <a:ext cx="8502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Pacing structure follows the guidance of the Studio Habits of Mind framework.</a:t>
            </a:r>
            <a:endParaRPr i="1"/>
          </a:p>
        </p:txBody>
      </p:sp>
      <p:pic>
        <p:nvPicPr>
          <p:cNvPr id="107" name="Google Shape;107;g25215b88eb6_1_81" title="Chart"/>
          <p:cNvPicPr preferRelativeResize="0"/>
          <p:nvPr/>
        </p:nvPicPr>
        <p:blipFill rotWithShape="1">
          <a:blip r:embed="rId3">
            <a:alphaModFix/>
          </a:blip>
          <a:srcRect b="24919"/>
          <a:stretch/>
        </p:blipFill>
        <p:spPr>
          <a:xfrm>
            <a:off x="509113" y="1429678"/>
            <a:ext cx="11249223" cy="367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6" name="Google Shape;396;g252b2388d49_0_502" descr="2023-02-09-1214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97" name="Google Shape;397;g252b2388d49_0_502"/>
          <p:cNvSpPr txBox="1"/>
          <p:nvPr/>
        </p:nvSpPr>
        <p:spPr>
          <a:xfrm>
            <a:off x="538967" y="754400"/>
            <a:ext cx="4168800" cy="1770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Draw another curved line that is parallel to the first one. </a:t>
            </a:r>
            <a:endParaRPr sz="330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2" name="Google Shape;402;g252b2388d49_0_507" descr="2023-02-09-1214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03" name="Google Shape;403;g252b2388d49_0_507"/>
          <p:cNvSpPr txBox="1"/>
          <p:nvPr/>
        </p:nvSpPr>
        <p:spPr>
          <a:xfrm>
            <a:off x="538967" y="754400"/>
            <a:ext cx="4168800" cy="1262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Draw a paw or hand for the arm.</a:t>
            </a:r>
            <a:endParaRPr sz="330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8" name="Google Shape;408;g252b2388d49_0_512" descr="2023-02-09-12145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09" name="Google Shape;409;g252b2388d49_0_512"/>
          <p:cNvSpPr txBox="1"/>
          <p:nvPr/>
        </p:nvSpPr>
        <p:spPr>
          <a:xfrm>
            <a:off x="538967" y="754400"/>
            <a:ext cx="4168800" cy="1262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Color in the arm you just drew black.</a:t>
            </a:r>
            <a:endParaRPr sz="330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4" name="Google Shape;414;g252b2388d49_0_517" descr="2023-02-09-1215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15" name="Google Shape;415;g252b2388d49_0_517"/>
          <p:cNvSpPr txBox="1"/>
          <p:nvPr/>
        </p:nvSpPr>
        <p:spPr>
          <a:xfrm>
            <a:off x="538967" y="754400"/>
            <a:ext cx="4168800" cy="3294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Let’s create a place for all that </a:t>
            </a:r>
            <a:r>
              <a:rPr lang="en-US" sz="3300">
                <a:solidFill>
                  <a:schemeClr val="dk1"/>
                </a:solidFill>
              </a:rPr>
              <a:t>worry</a:t>
            </a:r>
            <a:r>
              <a:rPr lang="en-US" sz="3300"/>
              <a:t> to go. </a:t>
            </a: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Draw a curved line like this.</a:t>
            </a:r>
            <a:endParaRPr sz="330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0" name="Google Shape;420;g252b2388d49_0_522" descr="2023-02-09-1215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21" name="Google Shape;421;g252b2388d49_0_522"/>
          <p:cNvSpPr txBox="1"/>
          <p:nvPr/>
        </p:nvSpPr>
        <p:spPr>
          <a:xfrm>
            <a:off x="538967" y="754400"/>
            <a:ext cx="4168800" cy="1262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Draw another curved line like this. </a:t>
            </a:r>
            <a:endParaRPr sz="330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6" name="Google Shape;426;g252b2388d49_0_527" descr="2023-02-09-12160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27" name="Google Shape;427;g252b2388d49_0_527"/>
          <p:cNvSpPr txBox="1"/>
          <p:nvPr/>
        </p:nvSpPr>
        <p:spPr>
          <a:xfrm>
            <a:off x="538967" y="754400"/>
            <a:ext cx="4168800" cy="4309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Let’s create the rest of your </a:t>
            </a:r>
            <a:r>
              <a:rPr lang="en-US" sz="3300">
                <a:solidFill>
                  <a:schemeClr val="dk1"/>
                </a:solidFill>
              </a:rPr>
              <a:t>worry</a:t>
            </a:r>
            <a:r>
              <a:rPr lang="en-US" sz="3300"/>
              <a:t> monster’s mouth.</a:t>
            </a: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Pick a color for the inside of the mouth. It can be any color you like. </a:t>
            </a:r>
            <a:endParaRPr sz="330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2" name="Google Shape;432;g252b2388d49_0_532" descr="2023-02-09-1216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33" name="Google Shape;433;g252b2388d49_0_532"/>
          <p:cNvSpPr txBox="1"/>
          <p:nvPr/>
        </p:nvSpPr>
        <p:spPr>
          <a:xfrm>
            <a:off x="538967" y="754400"/>
            <a:ext cx="4168800" cy="1770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Using the color you chose, draw a line like this.</a:t>
            </a:r>
            <a:endParaRPr sz="330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8" name="Google Shape;438;g252b2388d49_0_537" descr="2023-02-09-1216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39" name="Google Shape;439;g252b2388d49_0_537"/>
          <p:cNvSpPr txBox="1"/>
          <p:nvPr/>
        </p:nvSpPr>
        <p:spPr>
          <a:xfrm>
            <a:off x="538967" y="754400"/>
            <a:ext cx="4168800" cy="1262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Draw another line like this.</a:t>
            </a:r>
            <a:endParaRPr sz="330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4" name="Google Shape;444;g252b2388d49_0_542" descr="2023-02-09-1217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45" name="Google Shape;445;g252b2388d49_0_542"/>
          <p:cNvSpPr txBox="1"/>
          <p:nvPr/>
        </p:nvSpPr>
        <p:spPr>
          <a:xfrm>
            <a:off x="538967" y="754400"/>
            <a:ext cx="4168800" cy="1770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Color in the rest of the spaces that make up the mouth.</a:t>
            </a:r>
            <a:endParaRPr sz="330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" name="Google Shape;450;g252b2388d49_0_547" descr="2023-02-09-1222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51" name="Google Shape;451;g252b2388d49_0_547"/>
          <p:cNvSpPr txBox="1"/>
          <p:nvPr/>
        </p:nvSpPr>
        <p:spPr>
          <a:xfrm>
            <a:off x="538967" y="754400"/>
            <a:ext cx="5254800" cy="5325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en-US" sz="3300" dirty="0"/>
              <a:t>Draw and/or write all of the things that </a:t>
            </a:r>
            <a:r>
              <a:rPr lang="en-US" sz="3300" dirty="0">
                <a:solidFill>
                  <a:schemeClr val="dk1"/>
                </a:solidFill>
              </a:rPr>
              <a:t>worry</a:t>
            </a:r>
            <a:r>
              <a:rPr lang="en-US" sz="3300" dirty="0"/>
              <a:t> you inside your monster’s mouth. </a:t>
            </a: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r>
              <a:rPr lang="en-US" sz="3300" dirty="0"/>
              <a:t>Take your time. </a:t>
            </a:r>
            <a:endParaRPr lang="en-US" sz="3300"/>
          </a:p>
          <a:p>
            <a:endParaRPr lang="en-US"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 dirty="0"/>
              <a:t>Making marks is part of the process that relieves worry the most. </a:t>
            </a:r>
            <a:endParaRPr sz="33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25215b88eb6_1_86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How are you feeling right now?</a:t>
            </a:r>
            <a:endParaRPr/>
          </a:p>
        </p:txBody>
      </p:sp>
      <p:pic>
        <p:nvPicPr>
          <p:cNvPr id="113" name="Google Shape;113;g25215b88eb6_1_8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0125" y="1409111"/>
            <a:ext cx="11887200" cy="40397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g25215b88eb6_1_149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Critique</a:t>
            </a:r>
            <a:endParaRPr/>
          </a:p>
        </p:txBody>
      </p:sp>
      <p:sp>
        <p:nvSpPr>
          <p:cNvPr id="457" name="Google Shape;457;g25215b88eb6_1_149"/>
          <p:cNvSpPr txBox="1"/>
          <p:nvPr/>
        </p:nvSpPr>
        <p:spPr>
          <a:xfrm>
            <a:off x="677975" y="1149725"/>
            <a:ext cx="4959600" cy="529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>
                <a:solidFill>
                  <a:schemeClr val="dk1"/>
                </a:solidFill>
              </a:rPr>
              <a:t>Ruby taught us that talking about our worries helps them to go away. </a:t>
            </a:r>
            <a:endParaRPr sz="30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30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>
                <a:solidFill>
                  <a:schemeClr val="dk1"/>
                </a:solidFill>
              </a:rPr>
              <a:t>Share with a friend the worries that your monster is gobbling up.</a:t>
            </a:r>
            <a:endParaRPr sz="3000">
              <a:solidFill>
                <a:schemeClr val="dk1"/>
              </a:solidFill>
            </a:endParaRPr>
          </a:p>
        </p:txBody>
      </p:sp>
      <p:pic>
        <p:nvPicPr>
          <p:cNvPr id="458" name="Google Shape;458;g25215b88eb6_1_149" descr="ezgif.com-video-to-gif"/>
          <p:cNvPicPr preferRelativeResize="0"/>
          <p:nvPr/>
        </p:nvPicPr>
        <p:blipFill rotWithShape="1">
          <a:blip r:embed="rId3">
            <a:alphaModFix/>
          </a:blip>
          <a:srcRect l="37406"/>
          <a:stretch/>
        </p:blipFill>
        <p:spPr>
          <a:xfrm>
            <a:off x="6242798" y="1251750"/>
            <a:ext cx="5112675" cy="460105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g25215b88eb6_1_155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How are you feeling after making your artwork?</a:t>
            </a:r>
            <a:endParaRPr/>
          </a:p>
        </p:txBody>
      </p:sp>
      <p:pic>
        <p:nvPicPr>
          <p:cNvPr id="464" name="Google Shape;464;g25215b88eb6_1_15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0125" y="1409111"/>
            <a:ext cx="11887200" cy="4039791"/>
          </a:xfrm>
          <a:prstGeom prst="rect">
            <a:avLst/>
          </a:prstGeom>
          <a:noFill/>
          <a:ln>
            <a:noFill/>
          </a:ln>
        </p:spPr>
      </p:pic>
      <p:sp>
        <p:nvSpPr>
          <p:cNvPr id="465" name="Google Shape;465;g25215b88eb6_1_155"/>
          <p:cNvSpPr txBox="1"/>
          <p:nvPr/>
        </p:nvSpPr>
        <p:spPr>
          <a:xfrm>
            <a:off x="584950" y="4740100"/>
            <a:ext cx="112854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Do you feel better, worse, or the same? Why?</a:t>
            </a:r>
            <a:endParaRPr sz="3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3"/>
          <p:cNvSpPr txBox="1"/>
          <p:nvPr/>
        </p:nvSpPr>
        <p:spPr>
          <a:xfrm>
            <a:off x="683394" y="3429000"/>
            <a:ext cx="10818795" cy="796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rPr>
              <a:t>Closing Slide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1" name="Google Shape;471;p3"/>
          <p:cNvSpPr txBox="1">
            <a:spLocks noGrp="1"/>
          </p:cNvSpPr>
          <p:nvPr>
            <p:ph type="body" idx="1"/>
          </p:nvPr>
        </p:nvSpPr>
        <p:spPr>
          <a:xfrm>
            <a:off x="1338524" y="1992400"/>
            <a:ext cx="95904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None/>
            </a:pP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252507867dd_0_39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Demo &amp; Lecture: Vocabulary</a:t>
            </a:r>
            <a:endParaRPr/>
          </a:p>
        </p:txBody>
      </p:sp>
      <p:sp>
        <p:nvSpPr>
          <p:cNvPr id="119" name="Google Shape;119;g252507867dd_0_39"/>
          <p:cNvSpPr txBox="1">
            <a:spLocks noGrp="1"/>
          </p:cNvSpPr>
          <p:nvPr>
            <p:ph type="body" idx="2"/>
          </p:nvPr>
        </p:nvSpPr>
        <p:spPr>
          <a:xfrm>
            <a:off x="574850" y="1447800"/>
            <a:ext cx="5506500" cy="58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000"/>
              <a:t>Have you ever heard the word </a:t>
            </a:r>
            <a:r>
              <a:rPr lang="en-US" sz="3000" b="1"/>
              <a:t>worry</a:t>
            </a:r>
            <a:r>
              <a:rPr lang="en-US" sz="3000"/>
              <a:t> before?</a:t>
            </a:r>
            <a:endParaRPr sz="3000"/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-US" sz="3000"/>
              <a:t>What do you think </a:t>
            </a:r>
            <a:r>
              <a:rPr lang="en-US" sz="3000" b="1"/>
              <a:t>worry </a:t>
            </a:r>
            <a:r>
              <a:rPr lang="en-US" sz="3000"/>
              <a:t>means?</a:t>
            </a:r>
            <a:endParaRPr sz="3000"/>
          </a:p>
        </p:txBody>
      </p:sp>
      <p:pic>
        <p:nvPicPr>
          <p:cNvPr id="120" name="Google Shape;120;g252507867dd_0_39"/>
          <p:cNvPicPr preferRelativeResize="0"/>
          <p:nvPr/>
        </p:nvPicPr>
        <p:blipFill rotWithShape="1">
          <a:blip r:embed="rId3">
            <a:alphaModFix/>
          </a:blip>
          <a:srcRect b="2381"/>
          <a:stretch/>
        </p:blipFill>
        <p:spPr>
          <a:xfrm>
            <a:off x="6516175" y="1217875"/>
            <a:ext cx="4940726" cy="4823224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252507867dd_0_46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lt1"/>
                </a:solidFill>
              </a:rPr>
              <a:t>Demo &amp; Lecture: Vocabulary</a:t>
            </a:r>
            <a:endParaRPr>
              <a:solidFill>
                <a:schemeClr val="lt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g252507867dd_0_46"/>
          <p:cNvSpPr txBox="1">
            <a:spLocks noGrp="1"/>
          </p:cNvSpPr>
          <p:nvPr>
            <p:ph type="body" idx="2"/>
          </p:nvPr>
        </p:nvSpPr>
        <p:spPr>
          <a:xfrm>
            <a:off x="726150" y="1447800"/>
            <a:ext cx="5355300" cy="58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000" b="1"/>
              <a:t>Worry</a:t>
            </a:r>
            <a:r>
              <a:rPr lang="en-US" sz="3000"/>
              <a:t> is when you feel bothered or upset about something. </a:t>
            </a:r>
            <a:endParaRPr sz="3000"/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-US" sz="3000"/>
              <a:t>It’s like having a little voice in your head that keeps thinking about things that might go wrong or make you feel scared or sad.</a:t>
            </a:r>
            <a:endParaRPr sz="3000"/>
          </a:p>
        </p:txBody>
      </p:sp>
      <p:pic>
        <p:nvPicPr>
          <p:cNvPr id="127" name="Google Shape;127;g252507867dd_0_46"/>
          <p:cNvPicPr preferRelativeResize="0"/>
          <p:nvPr/>
        </p:nvPicPr>
        <p:blipFill rotWithShape="1">
          <a:blip r:embed="rId3">
            <a:alphaModFix/>
          </a:blip>
          <a:srcRect b="2381"/>
          <a:stretch/>
        </p:blipFill>
        <p:spPr>
          <a:xfrm>
            <a:off x="6516175" y="1217875"/>
            <a:ext cx="4940726" cy="4823224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252507867dd_0_52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lt1"/>
                </a:solidFill>
              </a:rPr>
              <a:t>Demo &amp; Lecture: Vocabulary</a:t>
            </a:r>
            <a:endParaRPr>
              <a:solidFill>
                <a:schemeClr val="lt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g252507867dd_0_52"/>
          <p:cNvSpPr txBox="1">
            <a:spLocks noGrp="1"/>
          </p:cNvSpPr>
          <p:nvPr>
            <p:ph type="body" idx="2"/>
          </p:nvPr>
        </p:nvSpPr>
        <p:spPr>
          <a:xfrm>
            <a:off x="322725" y="1187375"/>
            <a:ext cx="5778900" cy="79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000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700"/>
              <a:buChar char="●"/>
            </a:pPr>
            <a:r>
              <a:rPr lang="en-US" sz="2700"/>
              <a:t>You might worry about school, like getting good grades or making friends. </a:t>
            </a:r>
            <a:endParaRPr sz="2700"/>
          </a:p>
          <a:p>
            <a:pPr marL="457200" lvl="0" indent="-4000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700"/>
              <a:buChar char="●"/>
            </a:pPr>
            <a:r>
              <a:rPr lang="en-US" sz="2700"/>
              <a:t>You might worry about things happening with your grown-ups. </a:t>
            </a:r>
            <a:endParaRPr sz="2700"/>
          </a:p>
          <a:p>
            <a:pPr marL="457200" lvl="0" indent="-4000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700"/>
              <a:buChar char="●"/>
            </a:pPr>
            <a:r>
              <a:rPr lang="en-US" sz="2700"/>
              <a:t>You might worry about if you’ll do well in activities you enjoy.</a:t>
            </a:r>
            <a:endParaRPr sz="2700"/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700"/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-US" sz="2700"/>
              <a:t>What are some things that you worry about?</a:t>
            </a:r>
            <a:endParaRPr sz="2700"/>
          </a:p>
        </p:txBody>
      </p:sp>
      <p:pic>
        <p:nvPicPr>
          <p:cNvPr id="134" name="Google Shape;134;g252507867dd_0_52"/>
          <p:cNvPicPr preferRelativeResize="0"/>
          <p:nvPr/>
        </p:nvPicPr>
        <p:blipFill rotWithShape="1">
          <a:blip r:embed="rId3">
            <a:alphaModFix/>
          </a:blip>
          <a:srcRect b="2381"/>
          <a:stretch/>
        </p:blipFill>
        <p:spPr>
          <a:xfrm>
            <a:off x="6516175" y="1217875"/>
            <a:ext cx="4940726" cy="4823224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65dd955-0cd5-49d3-ab85-443501a81a42" xsi:nil="true"/>
    <lcf76f155ced4ddcb4097134ff3c332f xmlns="f1c90c3a-4ffe-4976-ace3-7b0de942498d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8D551B03A32943881E499BD3C22D51" ma:contentTypeVersion="14" ma:contentTypeDescription="Create a new document." ma:contentTypeScope="" ma:versionID="1d132326b290c9810c08a96d72b39401">
  <xsd:schema xmlns:xsd="http://www.w3.org/2001/XMLSchema" xmlns:xs="http://www.w3.org/2001/XMLSchema" xmlns:p="http://schemas.microsoft.com/office/2006/metadata/properties" xmlns:ns2="f1c90c3a-4ffe-4976-ace3-7b0de942498d" xmlns:ns3="265dd955-0cd5-49d3-ab85-443501a81a42" targetNamespace="http://schemas.microsoft.com/office/2006/metadata/properties" ma:root="true" ma:fieldsID="9860279b6a066602a307a82372f3a613" ns2:_="" ns3:_="">
    <xsd:import namespace="f1c90c3a-4ffe-4976-ace3-7b0de942498d"/>
    <xsd:import namespace="265dd955-0cd5-49d3-ab85-443501a81a4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c90c3a-4ffe-4976-ace3-7b0de942498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79145642-1981-42de-a165-a0d01a66700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65dd955-0cd5-49d3-ab85-443501a81a4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fcd3fc95-d938-4f2f-bfc1-8a383fc873c9}" ma:internalName="TaxCatchAll" ma:showField="CatchAllData" ma:web="265dd955-0cd5-49d3-ab85-443501a81a4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5A68473-C4B1-45D0-9B91-19E9F1658FA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762F7BF-D8BA-4DB0-866D-BEE8D1C841F1}">
  <ds:schemaRefs>
    <ds:schemaRef ds:uri="http://schemas.microsoft.com/office/2006/metadata/properties"/>
    <ds:schemaRef ds:uri="http://schemas.microsoft.com/office/infopath/2007/PartnerControls"/>
    <ds:schemaRef ds:uri="265dd955-0cd5-49d3-ab85-443501a81a42"/>
    <ds:schemaRef ds:uri="f1c90c3a-4ffe-4976-ace3-7b0de942498d"/>
  </ds:schemaRefs>
</ds:datastoreItem>
</file>

<file path=customXml/itemProps3.xml><?xml version="1.0" encoding="utf-8"?>
<ds:datastoreItem xmlns:ds="http://schemas.openxmlformats.org/officeDocument/2006/customXml" ds:itemID="{FCAAD46F-4F46-4E1E-BF00-65E249E4635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1c90c3a-4ffe-4976-ace3-7b0de942498d"/>
    <ds:schemaRef ds:uri="265dd955-0cd5-49d3-ab85-443501a81a4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62</Slides>
  <Notes>62</Notes>
  <HiddenSlides>0</HiddenSlide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62</vt:i4>
      </vt:variant>
    </vt:vector>
  </HeadingPairs>
  <TitlesOfParts>
    <vt:vector size="64" baseType="lpstr">
      <vt:lpstr>Office Theme</vt:lpstr>
      <vt:lpstr>Simple Light</vt:lpstr>
      <vt:lpstr>PowerPoint Presentation</vt:lpstr>
      <vt:lpstr>Grades 3 – 5 Project: Worry Monsters</vt:lpstr>
      <vt:lpstr>Grades 3 – 5 Project: Worry Monsters </vt:lpstr>
      <vt:lpstr>Grades 3 – 5 Project: Worry Monsters </vt:lpstr>
      <vt:lpstr>Project Pacing</vt:lpstr>
      <vt:lpstr>How are you feeling right now?</vt:lpstr>
      <vt:lpstr>Demo &amp; Lecture: Vocabulary</vt:lpstr>
      <vt:lpstr>Demo &amp; Lecture: Vocabulary </vt:lpstr>
      <vt:lpstr>Demo &amp; Lecture: Vocabulary </vt:lpstr>
      <vt:lpstr>Demo &amp; Lecture: Vocabulary </vt:lpstr>
      <vt:lpstr>Demo &amp; Lecture: Reading</vt:lpstr>
      <vt:lpstr>Getting Rid of Worry</vt:lpstr>
      <vt:lpstr>Demo &amp; Lecture: Visual Literacy</vt:lpstr>
      <vt:lpstr>Demo &amp; Lecture: Visual Literacy</vt:lpstr>
      <vt:lpstr>Demo &amp; Lecture: Visual Literacy</vt:lpstr>
      <vt:lpstr>Demo &amp; Lecture: Visual Literacy</vt:lpstr>
      <vt:lpstr>Transition: Brainstorming</vt:lpstr>
      <vt:lpstr>Transition: Brainstorming</vt:lpstr>
      <vt:lpstr>Project Overview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Critique</vt:lpstr>
      <vt:lpstr>How are you feeling after making your artwork?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revision>23</cp:revision>
  <dcterms:created xsi:type="dcterms:W3CDTF">2019-11-15T18:15:52Z</dcterms:created>
  <dcterms:modified xsi:type="dcterms:W3CDTF">2023-08-09T15:26:45Z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0x010100DE8D551B03A32943881E499BD3C22D51</vt:lpwstr>
  </property>
  <property fmtid="{D5CDD505-2E9C-101B-9397-08002B2CF9AE}" pid="3" name="MediaServiceImageTags">
    <vt:lpwstr/>
  </property>
</Properties>
</file>