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54" r:id="rId5"/>
  </p:sldMasterIdLst>
  <p:notesMasterIdLst>
    <p:notesMasterId r:id="rId36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hm9YzndLVO0vkW/XQuN9pJM6U+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752421-6058-0DF5-B503-5A4788D4DA89}" v="26" dt="2023-08-09T15:42:06.780"/>
    <p1510:client id="{7A8904B5-4DDA-DEE4-E296-30C7DD48DBE1}" v="6" dt="2023-08-10T14:37:55.2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S::lkraus@cacountysupts.org::a35656c8-8728-47c1-9a80-6ec0283fce12" providerId="AD" clId="Web-{08752421-6058-0DF5-B503-5A4788D4DA89}"/>
    <pc:docChg chg="modSld">
      <pc:chgData name="Letty Kraus" userId="S::lkraus@cacountysupts.org::a35656c8-8728-47c1-9a80-6ec0283fce12" providerId="AD" clId="Web-{08752421-6058-0DF5-B503-5A4788D4DA89}" dt="2023-08-09T15:42:06.780" v="33" actId="14100"/>
      <pc:docMkLst>
        <pc:docMk/>
      </pc:docMkLst>
      <pc:sldChg chg="addSp modSp">
        <pc:chgData name="Letty Kraus" userId="S::lkraus@cacountysupts.org::a35656c8-8728-47c1-9a80-6ec0283fce12" providerId="AD" clId="Web-{08752421-6058-0DF5-B503-5A4788D4DA89}" dt="2023-08-09T15:27:53.432" v="10" actId="1076"/>
        <pc:sldMkLst>
          <pc:docMk/>
          <pc:sldMk cId="0" sldId="256"/>
        </pc:sldMkLst>
        <pc:spChg chg="add mod">
          <ac:chgData name="Letty Kraus" userId="S::lkraus@cacountysupts.org::a35656c8-8728-47c1-9a80-6ec0283fce12" providerId="AD" clId="Web-{08752421-6058-0DF5-B503-5A4788D4DA89}" dt="2023-08-09T15:27:53.432" v="10" actId="1076"/>
          <ac:spMkLst>
            <pc:docMk/>
            <pc:sldMk cId="0" sldId="256"/>
            <ac:spMk id="3" creationId="{D93C88F1-3902-9283-8EB1-90C678F95676}"/>
          </ac:spMkLst>
        </pc:spChg>
      </pc:sldChg>
      <pc:sldChg chg="modSp">
        <pc:chgData name="Letty Kraus" userId="S::lkraus@cacountysupts.org::a35656c8-8728-47c1-9a80-6ec0283fce12" providerId="AD" clId="Web-{08752421-6058-0DF5-B503-5A4788D4DA89}" dt="2023-08-09T15:27:22.634" v="3" actId="20577"/>
        <pc:sldMkLst>
          <pc:docMk/>
          <pc:sldMk cId="0" sldId="257"/>
        </pc:sldMkLst>
        <pc:spChg chg="mod">
          <ac:chgData name="Letty Kraus" userId="S::lkraus@cacountysupts.org::a35656c8-8728-47c1-9a80-6ec0283fce12" providerId="AD" clId="Web-{08752421-6058-0DF5-B503-5A4788D4DA89}" dt="2023-08-09T15:27:22.634" v="3" actId="20577"/>
          <ac:spMkLst>
            <pc:docMk/>
            <pc:sldMk cId="0" sldId="257"/>
            <ac:spMk id="81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08752421-6058-0DF5-B503-5A4788D4DA89}" dt="2023-08-09T15:28:17.260" v="12" actId="20577"/>
        <pc:sldMkLst>
          <pc:docMk/>
          <pc:sldMk cId="0" sldId="258"/>
        </pc:sldMkLst>
        <pc:spChg chg="mod">
          <ac:chgData name="Letty Kraus" userId="S::lkraus@cacountysupts.org::a35656c8-8728-47c1-9a80-6ec0283fce12" providerId="AD" clId="Web-{08752421-6058-0DF5-B503-5A4788D4DA89}" dt="2023-08-09T15:28:17.260" v="12" actId="20577"/>
          <ac:spMkLst>
            <pc:docMk/>
            <pc:sldMk cId="0" sldId="258"/>
            <ac:spMk id="89" creationId="{00000000-0000-0000-0000-000000000000}"/>
          </ac:spMkLst>
        </pc:spChg>
      </pc:sldChg>
      <pc:sldChg chg="modNotes">
        <pc:chgData name="Letty Kraus" userId="S::lkraus@cacountysupts.org::a35656c8-8728-47c1-9a80-6ec0283fce12" providerId="AD" clId="Web-{08752421-6058-0DF5-B503-5A4788D4DA89}" dt="2023-08-09T15:29:10.543" v="15"/>
        <pc:sldMkLst>
          <pc:docMk/>
          <pc:sldMk cId="0" sldId="263"/>
        </pc:sldMkLst>
      </pc:sldChg>
      <pc:sldChg chg="modNotes">
        <pc:chgData name="Letty Kraus" userId="S::lkraus@cacountysupts.org::a35656c8-8728-47c1-9a80-6ec0283fce12" providerId="AD" clId="Web-{08752421-6058-0DF5-B503-5A4788D4DA89}" dt="2023-08-09T15:29:17.902" v="17"/>
        <pc:sldMkLst>
          <pc:docMk/>
          <pc:sldMk cId="0" sldId="264"/>
        </pc:sldMkLst>
      </pc:sldChg>
      <pc:sldChg chg="modNotes">
        <pc:chgData name="Letty Kraus" userId="S::lkraus@cacountysupts.org::a35656c8-8728-47c1-9a80-6ec0283fce12" providerId="AD" clId="Web-{08752421-6058-0DF5-B503-5A4788D4DA89}" dt="2023-08-09T15:29:45.919" v="20"/>
        <pc:sldMkLst>
          <pc:docMk/>
          <pc:sldMk cId="0" sldId="265"/>
        </pc:sldMkLst>
      </pc:sldChg>
      <pc:sldChg chg="modSp modNotes">
        <pc:chgData name="Letty Kraus" userId="S::lkraus@cacountysupts.org::a35656c8-8728-47c1-9a80-6ec0283fce12" providerId="AD" clId="Web-{08752421-6058-0DF5-B503-5A4788D4DA89}" dt="2023-08-09T15:40:09.434" v="29"/>
        <pc:sldMkLst>
          <pc:docMk/>
          <pc:sldMk cId="0" sldId="270"/>
        </pc:sldMkLst>
        <pc:spChg chg="mod">
          <ac:chgData name="Letty Kraus" userId="S::lkraus@cacountysupts.org::a35656c8-8728-47c1-9a80-6ec0283fce12" providerId="AD" clId="Web-{08752421-6058-0DF5-B503-5A4788D4DA89}" dt="2023-08-09T15:40:01.262" v="24" actId="20577"/>
          <ac:spMkLst>
            <pc:docMk/>
            <pc:sldMk cId="0" sldId="270"/>
            <ac:spMk id="178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08752421-6058-0DF5-B503-5A4788D4DA89}" dt="2023-08-09T15:41:52.608" v="32" actId="20577"/>
        <pc:sldMkLst>
          <pc:docMk/>
          <pc:sldMk cId="0" sldId="272"/>
        </pc:sldMkLst>
        <pc:spChg chg="mod">
          <ac:chgData name="Letty Kraus" userId="S::lkraus@cacountysupts.org::a35656c8-8728-47c1-9a80-6ec0283fce12" providerId="AD" clId="Web-{08752421-6058-0DF5-B503-5A4788D4DA89}" dt="2023-08-09T15:41:52.608" v="32" actId="20577"/>
          <ac:spMkLst>
            <pc:docMk/>
            <pc:sldMk cId="0" sldId="272"/>
            <ac:spMk id="193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08752421-6058-0DF5-B503-5A4788D4DA89}" dt="2023-08-09T15:42:06.780" v="33" actId="14100"/>
        <pc:sldMkLst>
          <pc:docMk/>
          <pc:sldMk cId="0" sldId="275"/>
        </pc:sldMkLst>
        <pc:spChg chg="mod">
          <ac:chgData name="Letty Kraus" userId="S::lkraus@cacountysupts.org::a35656c8-8728-47c1-9a80-6ec0283fce12" providerId="AD" clId="Web-{08752421-6058-0DF5-B503-5A4788D4DA89}" dt="2023-08-09T15:42:06.780" v="33" actId="14100"/>
          <ac:spMkLst>
            <pc:docMk/>
            <pc:sldMk cId="0" sldId="275"/>
            <ac:spMk id="213" creationId="{00000000-0000-0000-0000-000000000000}"/>
          </ac:spMkLst>
        </pc:spChg>
      </pc:sldChg>
    </pc:docChg>
  </pc:docChgLst>
  <pc:docChgLst>
    <pc:chgData name="Letty Kraus" userId="S::lkraus@cacountysupts.org::a35656c8-8728-47c1-9a80-6ec0283fce12" providerId="AD" clId="Web-{7A8904B5-4DDA-DEE4-E296-30C7DD48DBE1}"/>
    <pc:docChg chg="modSld">
      <pc:chgData name="Letty Kraus" userId="S::lkraus@cacountysupts.org::a35656c8-8728-47c1-9a80-6ec0283fce12" providerId="AD" clId="Web-{7A8904B5-4DDA-DEE4-E296-30C7DD48DBE1}" dt="2023-08-10T14:37:55.214" v="2" actId="20577"/>
      <pc:docMkLst>
        <pc:docMk/>
      </pc:docMkLst>
      <pc:sldChg chg="modSp">
        <pc:chgData name="Letty Kraus" userId="S::lkraus@cacountysupts.org::a35656c8-8728-47c1-9a80-6ec0283fce12" providerId="AD" clId="Web-{7A8904B5-4DDA-DEE4-E296-30C7DD48DBE1}" dt="2023-08-10T14:37:55.214" v="2" actId="20577"/>
        <pc:sldMkLst>
          <pc:docMk/>
          <pc:sldMk cId="0" sldId="270"/>
        </pc:sldMkLst>
        <pc:spChg chg="mod">
          <ac:chgData name="Letty Kraus" userId="S::lkraus@cacountysupts.org::a35656c8-8728-47c1-9a80-6ec0283fce12" providerId="AD" clId="Web-{7A8904B5-4DDA-DEE4-E296-30C7DD48DBE1}" dt="2023-08-10T14:37:55.214" v="2" actId="20577"/>
          <ac:spMkLst>
            <pc:docMk/>
            <pc:sldMk cId="0" sldId="270"/>
            <ac:spMk id="17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mare_Bearden#/media/File:The_Black_American_in_Search_of_His_Identity_1969_Romare_Bearden.jpg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omare_Bearden#/media/File:The_Black_American_in_Search_of_His_Identity_1969_Romare_Bearden.jpg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aking_a_paper_collage.jpg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5444d9f3ac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Artwork generated in Dall-E AI based on a prompt by Amy Bultena</a:t>
            </a:r>
            <a:endParaRPr dirty="0"/>
          </a:p>
        </p:txBody>
      </p:sp>
      <p:sp>
        <p:nvSpPr>
          <p:cNvPr id="138" name="Google Shape;138;g25444d9f3ac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5222b53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https://en.wikipedia.org/wiki/Romare_Bearden#/media/File:The_Black_American_in_Search_of_His_Identity_1969_Romare_Bearden.jpg</a:t>
            </a:r>
            <a:r>
              <a:rPr lang="en-US"/>
              <a:t> </a:t>
            </a:r>
            <a:endParaRPr/>
          </a:p>
        </p:txBody>
      </p:sp>
      <p:sp>
        <p:nvSpPr>
          <p:cNvPr id="145" name="Google Shape;145;g25222b53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52aae0a59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https://en.wikipedia.org/wiki/Romare_Bearden#/media/File:The_Black_American_in_Search_of_His_Identity_1969_Romare_Bearden.jpg</a:t>
            </a:r>
            <a:r>
              <a:rPr lang="en-US"/>
              <a:t> </a:t>
            </a:r>
            <a:endParaRPr/>
          </a:p>
        </p:txBody>
      </p:sp>
      <p:sp>
        <p:nvSpPr>
          <p:cNvPr id="152" name="Google Shape;152;g252aae0a59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52aae0a59a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52aae0a59a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52aae0a59a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52aae0a59a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52aae0a59a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52aae0a59a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5222b5357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1" name="Google Shape;181;g25222b5357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52aae0a59a_0_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52aae0a59a_0_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Artwork Amy Bultena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52aae0a59a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52aae0a59a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https://commons.wikimedia.org/wiki/File:Making_a_paper_collage.jpg</a:t>
            </a:r>
            <a:r>
              <a:rPr lang="en-US"/>
              <a:t> 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52aae0a59a_0_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3" name="Google Shape;203;g252aae0a59a_0_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5215b88eb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" name="Google Shape;79;g25215b88eb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52aae0a59a_0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g252aae0a59a_0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52aae0a59a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252aae0a59a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252aae0a59a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g252aae0a59a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252aae0a59a_0_2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g252aae0a59a_0_2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52aae0a59a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g252aae0a59a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52aae0a59a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252aae0a59a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52aae0a59a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252aae0a59a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52aae0a59a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g252aae0a59a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25215b88eb6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8" name="Google Shape;258;g25215b88eb6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5215b88eb6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265" name="Google Shape;265;g25215b88eb6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5215b88eb6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25215b88eb6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2" name="Google Shape;2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5215b88eb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" name="Google Shape;95;g25215b88eb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52aae0a59a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52aae0a59a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5215b88eb6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1" name="Google Shape;111;g25215b88eb6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5215b88eb6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118" name="Google Shape;118;g25215b88eb6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5444d9f3a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5444d9f3a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Artwork generated in Dall-E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5444d9f3a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5444d9f3a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Artwork generated in Dall-E AI based on a prompt by Amy Bultena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52aae0a59a_0_29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252aae0a59a_0_29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52aae0a59a_0_29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3" name="Google Shape;53;g252aae0a59a_0_29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4" name="Google Shape;54;g252aae0a59a_0_29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52aae0a59a_0_303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57" name="Google Shape;57;g252aae0a59a_0_30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52aae0a59a_0_306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252aae0a59a_0_306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61" name="Google Shape;61;g252aae0a59a_0_306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" name="Google Shape;62;g252aae0a59a_0_306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g252aae0a59a_0_30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52aae0a59a_0_31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66" name="Google Shape;66;g252aae0a59a_0_31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52aae0a59a_0_315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g252aae0a59a_0_315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g252aae0a59a_0_31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52aae0a59a_0_3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52aae0a59a_0_28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34" name="Google Shape;34;g252aae0a59a_0_280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5" name="Google Shape;35;g252aae0a59a_0_280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252aae0a59a_0_284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g252aae0a59a_0_28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252aae0a59a_0_28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252aae0a59a_0_28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g252aae0a59a_0_28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52aae0a59a_0_29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252aae0a59a_0_29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6" name="Google Shape;46;g252aae0a59a_0_291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7" name="Google Shape;47;g252aae0a59a_0_29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52aae0a59a_0_27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g252aae0a59a_0_27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g252aae0a59a_0_27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retroavangarda.com/gallery-of-friends/albums/Fabian_Emmanuel/?img=2362" TargetMode="External"/><Relationship Id="rId13" Type="http://schemas.openxmlformats.org/officeDocument/2006/relationships/hyperlink" Target="https://www.veerlesymoens.com/collages" TargetMode="External"/><Relationship Id="rId3" Type="http://schemas.openxmlformats.org/officeDocument/2006/relationships/hyperlink" Target="https://www.paris-art.com/elles-x-paris-photo-annegret-soltau-galerie-anita-beckers/" TargetMode="External"/><Relationship Id="rId7" Type="http://schemas.openxmlformats.org/officeDocument/2006/relationships/hyperlink" Target="https://www.saatchiart.com/print/Collage-frida-analytica/284005/4449081/view" TargetMode="External"/><Relationship Id="rId12" Type="http://schemas.openxmlformats.org/officeDocument/2006/relationships/hyperlink" Target="https://www.instagram.com/p/CrI94RUr2-b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kulturstiftung.de/dada-und-danach/" TargetMode="External"/><Relationship Id="rId11" Type="http://schemas.openxmlformats.org/officeDocument/2006/relationships/hyperlink" Target="https://www.instagram.com/p/CREcc4CsVuX/?utm_source=ig_web_copy_link" TargetMode="External"/><Relationship Id="rId5" Type="http://schemas.openxmlformats.org/officeDocument/2006/relationships/hyperlink" Target="https://derekgores.com/product/candy-coated/" TargetMode="External"/><Relationship Id="rId15" Type="http://schemas.openxmlformats.org/officeDocument/2006/relationships/hyperlink" Target="https://www.kaylamay.art/work#/youonlyseeme/" TargetMode="External"/><Relationship Id="rId10" Type="http://schemas.openxmlformats.org/officeDocument/2006/relationships/hyperlink" Target="https://www.keckfineart.com/products/nikola-tesla?variant=13834573905965" TargetMode="External"/><Relationship Id="rId4" Type="http://schemas.openxmlformats.org/officeDocument/2006/relationships/hyperlink" Target="https://www.davidadey.com/Mischa-Barton-for-Bebe" TargetMode="External"/><Relationship Id="rId9" Type="http://schemas.openxmlformats.org/officeDocument/2006/relationships/hyperlink" Target="https://bettershared.co/blogs/news/pop-colours-process-and-the-ever-present-eye" TargetMode="External"/><Relationship Id="rId14" Type="http://schemas.openxmlformats.org/officeDocument/2006/relationships/hyperlink" Target="https://www.behance.net/gallery/88005787/PERSONAL-PROJECT-The-Daughters-Of-Memory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81;g25215b88eb6_1_60">
            <a:extLst>
              <a:ext uri="{FF2B5EF4-FFF2-40B4-BE49-F238E27FC236}">
                <a16:creationId xmlns:a16="http://schemas.microsoft.com/office/drawing/2014/main" id="{D93C88F1-3902-9283-8EB1-90C678F956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203341" y="4272471"/>
            <a:ext cx="5473554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/>
            <a:r>
              <a:rPr lang="en-US" sz="2400" dirty="0"/>
              <a:t>Grades 6 – 8 Project: Fragmented Icons</a:t>
            </a:r>
            <a:endParaRPr lang="en-US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5444d9f3ac_0_1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Introduction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141" name="Google Shape;141;g25444d9f3ac_0_14"/>
          <p:cNvSpPr txBox="1"/>
          <p:nvPr/>
        </p:nvSpPr>
        <p:spPr>
          <a:xfrm>
            <a:off x="708225" y="1479150"/>
            <a:ext cx="45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We are going to create art to help us:</a:t>
            </a: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AutoNum type="arabicPeriod"/>
            </a:pPr>
            <a:r>
              <a:rPr lang="en-US" sz="3000">
                <a:solidFill>
                  <a:schemeClr val="dk1"/>
                </a:solidFill>
              </a:rPr>
              <a:t>Feel better</a:t>
            </a:r>
            <a:endParaRPr sz="3000">
              <a:solidFill>
                <a:schemeClr val="dk1"/>
              </a:solidFill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AutoNum type="arabicPeriod"/>
            </a:pPr>
            <a:r>
              <a:rPr lang="en-US" sz="3000">
                <a:solidFill>
                  <a:schemeClr val="dk1"/>
                </a:solidFill>
              </a:rPr>
              <a:t>Think about ourselves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142" name="Google Shape;142;g25444d9f3ac_0_14"/>
          <p:cNvPicPr preferRelativeResize="0"/>
          <p:nvPr/>
        </p:nvPicPr>
        <p:blipFill rotWithShape="1">
          <a:blip r:embed="rId3">
            <a:alphaModFix/>
          </a:blip>
          <a:srcRect b="2296"/>
          <a:stretch/>
        </p:blipFill>
        <p:spPr>
          <a:xfrm>
            <a:off x="6213775" y="1117000"/>
            <a:ext cx="5112000" cy="499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5222b53576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Visual Literacy</a:t>
            </a:r>
            <a:endParaRPr/>
          </a:p>
        </p:txBody>
      </p:sp>
      <p:pic>
        <p:nvPicPr>
          <p:cNvPr id="148" name="Google Shape;148;g25222b53576_0_0"/>
          <p:cNvPicPr preferRelativeResize="0"/>
          <p:nvPr/>
        </p:nvPicPr>
        <p:blipFill rotWithShape="1">
          <a:blip r:embed="rId3">
            <a:alphaModFix/>
          </a:blip>
          <a:srcRect l="7134" t="2568" r="5536" b="5044"/>
          <a:stretch/>
        </p:blipFill>
        <p:spPr>
          <a:xfrm>
            <a:off x="1823050" y="1069050"/>
            <a:ext cx="4244750" cy="53452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9" name="Google Shape;149;g25222b5357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1525" y="1198600"/>
            <a:ext cx="3646651" cy="47191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52aae0a59a_0_4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Visual Literacy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155" name="Google Shape;155;g252aae0a59a_0_47"/>
          <p:cNvSpPr txBox="1"/>
          <p:nvPr/>
        </p:nvSpPr>
        <p:spPr>
          <a:xfrm>
            <a:off x="75525" y="5152175"/>
            <a:ext cx="16692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i="1"/>
              <a:t>The Black American in Search of His Identity</a:t>
            </a:r>
            <a:r>
              <a:rPr lang="en-US"/>
              <a:t>, Romare Bearden, 1969</a:t>
            </a:r>
            <a:endParaRPr sz="1400" b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6" name="Google Shape;156;g252aae0a59a_0_47"/>
          <p:cNvPicPr preferRelativeResize="0"/>
          <p:nvPr/>
        </p:nvPicPr>
        <p:blipFill rotWithShape="1">
          <a:blip r:embed="rId3">
            <a:alphaModFix/>
          </a:blip>
          <a:srcRect l="7134" t="2568" r="5536" b="5044"/>
          <a:stretch/>
        </p:blipFill>
        <p:spPr>
          <a:xfrm>
            <a:off x="1823050" y="1069050"/>
            <a:ext cx="4244750" cy="534522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7" name="Google Shape;157;g252aae0a59a_0_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81525" y="1198600"/>
            <a:ext cx="3646651" cy="47191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52aae0a59a_0_5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&amp; Lecture: Art History</a:t>
            </a:r>
            <a:endParaRPr/>
          </a:p>
        </p:txBody>
      </p:sp>
      <p:sp>
        <p:nvSpPr>
          <p:cNvPr id="163" name="Google Shape;163;g252aae0a59a_0_54"/>
          <p:cNvSpPr txBox="1">
            <a:spLocks noGrp="1"/>
          </p:cNvSpPr>
          <p:nvPr>
            <p:ph type="body" idx="2"/>
          </p:nvPr>
        </p:nvSpPr>
        <p:spPr>
          <a:xfrm>
            <a:off x="473875" y="1457900"/>
            <a:ext cx="6252900" cy="2465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3000"/>
              <a:t>This is an artwork by artist Romare Bearden. 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This type of artwork is called a </a:t>
            </a:r>
            <a:r>
              <a:rPr lang="en-US" sz="3000" b="1"/>
              <a:t>collage.</a:t>
            </a:r>
            <a:r>
              <a:rPr lang="en-US" sz="3000"/>
              <a:t> 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1"/>
              <a:t>Collage</a:t>
            </a:r>
            <a:r>
              <a:rPr lang="en-US" sz="3000"/>
              <a:t> is a technique where you create a new picture by cutting, tearing, and pasting different materials to a surface make a new image. </a:t>
            </a:r>
            <a:endParaRPr sz="3000"/>
          </a:p>
        </p:txBody>
      </p:sp>
      <p:pic>
        <p:nvPicPr>
          <p:cNvPr id="164" name="Google Shape;164;g252aae0a59a_0_54"/>
          <p:cNvPicPr preferRelativeResize="0"/>
          <p:nvPr/>
        </p:nvPicPr>
        <p:blipFill rotWithShape="1">
          <a:blip r:embed="rId3">
            <a:alphaModFix/>
          </a:blip>
          <a:srcRect l="7134" t="2568" r="5536" b="5044"/>
          <a:stretch/>
        </p:blipFill>
        <p:spPr>
          <a:xfrm>
            <a:off x="7291675" y="1140374"/>
            <a:ext cx="3939825" cy="49612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52aae0a59a_0_6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Art History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g252aae0a59a_0_62"/>
          <p:cNvSpPr txBox="1">
            <a:spLocks noGrp="1"/>
          </p:cNvSpPr>
          <p:nvPr>
            <p:ph type="body" idx="2"/>
          </p:nvPr>
        </p:nvSpPr>
        <p:spPr>
          <a:xfrm>
            <a:off x="433525" y="1382425"/>
            <a:ext cx="6575700" cy="2782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Romare Bearden is an American artist.</a:t>
            </a:r>
            <a:endParaRPr sz="2600"/>
          </a:p>
          <a:p>
            <a:pPr marL="457200" lvl="0" indent="-3937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He is known for creating collages. </a:t>
            </a:r>
            <a:endParaRPr sz="2600"/>
          </a:p>
          <a:p>
            <a:pPr marL="457200" lvl="0" indent="-3937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Bearden's collages often portray African American life, history, and culture, telling stories and expressing important messages.</a:t>
            </a:r>
            <a:endParaRPr sz="2600"/>
          </a:p>
          <a:p>
            <a:pPr marL="457200" lvl="0" indent="-3937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600"/>
              <a:buChar char="●"/>
            </a:pPr>
            <a:r>
              <a:rPr lang="en-US" sz="2600"/>
              <a:t>His artworks celebrate the beauty and diversity of his community while also addressing social issues and promoting equality and understanding.</a:t>
            </a:r>
            <a:endParaRPr sz="26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 sz="2100"/>
          </a:p>
        </p:txBody>
      </p:sp>
      <p:pic>
        <p:nvPicPr>
          <p:cNvPr id="171" name="Google Shape;171;g252aae0a59a_0_62"/>
          <p:cNvPicPr preferRelativeResize="0"/>
          <p:nvPr/>
        </p:nvPicPr>
        <p:blipFill rotWithShape="1">
          <a:blip r:embed="rId3">
            <a:alphaModFix/>
          </a:blip>
          <a:srcRect l="7134" t="2568" r="5536" b="5044"/>
          <a:stretch/>
        </p:blipFill>
        <p:spPr>
          <a:xfrm>
            <a:off x="7291675" y="1140374"/>
            <a:ext cx="3939825" cy="496125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52aae0a59a_0_6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&amp; Lecture: Analyzing Art</a:t>
            </a:r>
            <a:endParaRPr/>
          </a:p>
        </p:txBody>
      </p:sp>
      <p:sp>
        <p:nvSpPr>
          <p:cNvPr id="177" name="Google Shape;177;g252aae0a59a_0_69"/>
          <p:cNvSpPr txBox="1">
            <a:spLocks noGrp="1"/>
          </p:cNvSpPr>
          <p:nvPr>
            <p:ph type="body" idx="2"/>
          </p:nvPr>
        </p:nvSpPr>
        <p:spPr>
          <a:xfrm>
            <a:off x="7543800" y="1598400"/>
            <a:ext cx="42660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Based on the interests of those in your classroom, choose 1-2 of the following contemporary collages. </a:t>
            </a: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Discuss how the artist is telling a story through the imagery used.</a:t>
            </a:r>
            <a:endParaRPr sz="3000"/>
          </a:p>
        </p:txBody>
      </p:sp>
      <p:sp>
        <p:nvSpPr>
          <p:cNvPr id="178" name="Google Shape;178;g252aae0a59a_0_69"/>
          <p:cNvSpPr txBox="1"/>
          <p:nvPr/>
        </p:nvSpPr>
        <p:spPr>
          <a:xfrm>
            <a:off x="554700" y="1099300"/>
            <a:ext cx="6454500" cy="5762829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Geteiltes Selbst</a:t>
            </a:r>
            <a:r>
              <a:rPr lang="en-US" sz="1700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Annegret Soltau, 2019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Mischa Barton for Bebe</a:t>
            </a:r>
            <a:r>
              <a:rPr lang="en-US" sz="1700" u="sng" dirty="0">
                <a:solidFill>
                  <a:schemeClr val="dk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David Adey, 2008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Candy Coated</a:t>
            </a:r>
            <a:r>
              <a:rPr lang="en-US" sz="1700" u="sng" dirty="0">
                <a:solidFill>
                  <a:schemeClr val="dk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Derek Gores, 2020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Der Strauß,</a:t>
            </a:r>
            <a:r>
              <a:rPr lang="en-US" sz="1700" u="sng" dirty="0">
                <a:solidFill>
                  <a:schemeClr val="dk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Hannah Höch, 1965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Frida</a:t>
            </a:r>
            <a:r>
              <a:rPr lang="en-US" sz="1700" u="sng" dirty="0">
                <a:solidFill>
                  <a:schemeClr val="dk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Loui Jover, 2018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Sonia Delaunay</a:t>
            </a:r>
            <a:r>
              <a:rPr lang="en-US" sz="1700" u="sng" dirty="0">
                <a:solidFill>
                  <a:schemeClr val="dk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Fabian Emmanuel, date unknown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Collages</a:t>
            </a:r>
            <a:r>
              <a:rPr lang="en-US" sz="1700" u="sng" dirty="0">
                <a:solidFill>
                  <a:schemeClr val="dk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Kacey Kal, date unknown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Nikola Tesla</a:t>
            </a:r>
            <a:r>
              <a:rPr lang="en-US" sz="1700" u="sng" dirty="0">
                <a:solidFill>
                  <a:schemeClr val="dk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Michel Keck, date unknown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Wild Souls</a:t>
            </a:r>
            <a:r>
              <a:rPr lang="en-US" sz="1700" u="sng" dirty="0">
                <a:solidFill>
                  <a:schemeClr val="dk1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FOG, 2021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dirty="0">
                <a:solidFill>
                  <a:schemeClr val="dk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Redacted</a:t>
            </a:r>
            <a:r>
              <a:rPr lang="en-US" sz="1700" dirty="0">
                <a:solidFill>
                  <a:schemeClr val="dk1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Kendrick Daye, 2023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Collages, </a:t>
            </a:r>
            <a:r>
              <a:rPr lang="en-US" sz="1700" u="sng" dirty="0">
                <a:solidFill>
                  <a:schemeClr val="dk1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Veerle Symoens, dates unknown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Daughters of Memory Series</a:t>
            </a:r>
            <a:r>
              <a:rPr lang="en-US" sz="1700" u="sng" dirty="0">
                <a:solidFill>
                  <a:schemeClr val="dk1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Aaron Marin, dates unknown</a:t>
            </a:r>
            <a:endParaRPr sz="1700" dirty="0">
              <a:solidFill>
                <a:schemeClr val="dk1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700"/>
              <a:buChar char="●"/>
            </a:pPr>
            <a:r>
              <a:rPr lang="en-US" sz="1700" i="1" u="sng" dirty="0">
                <a:solidFill>
                  <a:schemeClr val="dk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 Only See Me</a:t>
            </a:r>
            <a:r>
              <a:rPr lang="en-US" sz="1700" u="sng" dirty="0">
                <a:solidFill>
                  <a:schemeClr val="dk1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Kayla May, 2019</a:t>
            </a:r>
            <a:endParaRPr sz="17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5222b53576_0_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Overview</a:t>
            </a:r>
            <a:endParaRPr/>
          </a:p>
        </p:txBody>
      </p:sp>
      <p:sp>
        <p:nvSpPr>
          <p:cNvPr id="184" name="Google Shape;184;g25222b53576_0_37"/>
          <p:cNvSpPr txBox="1"/>
          <p:nvPr/>
        </p:nvSpPr>
        <p:spPr>
          <a:xfrm>
            <a:off x="677975" y="1602425"/>
            <a:ext cx="57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Today, you are going to create a collage about someone you admire; an icon. </a:t>
            </a:r>
            <a:endParaRPr sz="30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Let’s look at some examples.</a:t>
            </a:r>
            <a:endParaRPr sz="3200">
              <a:solidFill>
                <a:schemeClr val="dk1"/>
              </a:solidFill>
            </a:endParaRPr>
          </a:p>
        </p:txBody>
      </p:sp>
      <p:pic>
        <p:nvPicPr>
          <p:cNvPr id="185" name="Google Shape;185;g25222b53576_0_37" descr="malala exemplar sca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57475" y="1159800"/>
            <a:ext cx="3579151" cy="484095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52aae0a59a_0_10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 &amp; Lecture: Collage Tips</a:t>
            </a:r>
            <a:endParaRPr/>
          </a:p>
        </p:txBody>
      </p:sp>
      <p:pic>
        <p:nvPicPr>
          <p:cNvPr id="191" name="Google Shape;191;g252aae0a59a_0_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25" y="1021550"/>
            <a:ext cx="4210050" cy="5734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252aae0a59a_0_1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3050" y="1198925"/>
            <a:ext cx="4054771" cy="53721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g252aae0a59a_0_105"/>
          <p:cNvSpPr txBox="1"/>
          <p:nvPr/>
        </p:nvSpPr>
        <p:spPr>
          <a:xfrm>
            <a:off x="8723775" y="1573300"/>
            <a:ext cx="3318000" cy="4166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/>
              <a:t>Notice how the students included imagery that helps to identify their icon.</a:t>
            </a:r>
            <a:endParaRPr sz="2500"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dirty="0">
                <a:solidFill>
                  <a:schemeClr val="dk1"/>
                </a:solidFill>
              </a:rPr>
              <a:t>Remember, it is important to be present; do not worry about being perfect.</a:t>
            </a:r>
            <a:endParaRPr sz="25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252aae0a59a_0_11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Demo &amp; Lecture: Collage Tips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252aae0a59a_0_115"/>
          <p:cNvSpPr txBox="1">
            <a:spLocks noGrp="1"/>
          </p:cNvSpPr>
          <p:nvPr>
            <p:ph type="body" idx="2"/>
          </p:nvPr>
        </p:nvSpPr>
        <p:spPr>
          <a:xfrm>
            <a:off x="836950" y="1165425"/>
            <a:ext cx="6252900" cy="4431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Cluster items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Overlap items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Create a scene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Mimic or copy items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Arrange items to make a shape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Create a dynamic background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Create different textures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Have elements that pop up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Tear away pieces to reveal items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Combine items in unique arrangements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Outline items</a:t>
            </a:r>
            <a:endParaRPr/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-US"/>
              <a:t>Tear into strips</a:t>
            </a:r>
            <a:endParaRPr/>
          </a:p>
        </p:txBody>
      </p:sp>
      <p:pic>
        <p:nvPicPr>
          <p:cNvPr id="200" name="Google Shape;200;g252aae0a59a_0_1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2250" y="1117036"/>
            <a:ext cx="4797348" cy="4797348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52aae0a59a_0_14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Students-at-Work: Getting Started</a:t>
            </a:r>
            <a:endParaRPr/>
          </a:p>
        </p:txBody>
      </p:sp>
      <p:sp>
        <p:nvSpPr>
          <p:cNvPr id="206" name="Google Shape;206;g252aae0a59a_0_143"/>
          <p:cNvSpPr txBox="1"/>
          <p:nvPr/>
        </p:nvSpPr>
        <p:spPr>
          <a:xfrm>
            <a:off x="677975" y="1602425"/>
            <a:ext cx="61902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Let’s talk about how to get started with your collage.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207" name="Google Shape;207;g252aae0a59a_0_143" descr="malala exemplar sca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57475" y="1159800"/>
            <a:ext cx="3579151" cy="484095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215b88eb6_1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6 – 8 Project: Fragmented Icons</a:t>
            </a:r>
            <a:endParaRPr dirty="0"/>
          </a:p>
        </p:txBody>
      </p:sp>
      <p:sp>
        <p:nvSpPr>
          <p:cNvPr id="82" name="Google Shape;82;g25215b88eb6_1_60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8513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Create a torn-paper collage about a person you admire.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5215b88eb6_1_60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Learning Outcomes</a:t>
            </a:r>
            <a:endParaRPr b="1"/>
          </a:p>
        </p:txBody>
      </p:sp>
      <p:pic>
        <p:nvPicPr>
          <p:cNvPr id="84" name="Google Shape;84;g25215b88eb6_1_60" descr="malala exemplar sca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57475" y="1159800"/>
            <a:ext cx="3579151" cy="484095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Google Shape;212;g252aae0a59a_0_236" descr="2023-04-27-1439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252aae0a59a_0_236"/>
          <p:cNvSpPr txBox="1"/>
          <p:nvPr/>
        </p:nvSpPr>
        <p:spPr>
          <a:xfrm>
            <a:off x="511167" y="444400"/>
            <a:ext cx="3448051" cy="75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Select an icon. </a:t>
            </a:r>
            <a:endParaRPr sz="33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g252aae0a59a_0_241" descr="2023-04-27-1439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g252aae0a59a_0_241"/>
          <p:cNvSpPr txBox="1"/>
          <p:nvPr/>
        </p:nvSpPr>
        <p:spPr>
          <a:xfrm>
            <a:off x="511167" y="444400"/>
            <a:ext cx="5203200" cy="17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Gently and slowly tear the text away from the portrait.  </a:t>
            </a:r>
            <a:endParaRPr sz="33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g252aae0a59a_0_246" descr="2023-04-27-1440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252aae0a59a_0_246"/>
          <p:cNvSpPr txBox="1"/>
          <p:nvPr/>
        </p:nvSpPr>
        <p:spPr>
          <a:xfrm>
            <a:off x="511167" y="444400"/>
            <a:ext cx="5203200" cy="329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Brainstorm about how you would like to fragment your icon’s face.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How you do this is up to you. </a:t>
            </a:r>
            <a:endParaRPr sz="33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oogle Shape;230;g252aae0a59a_0_251" descr="2023-04-27-1440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252aae0a59a_0_251"/>
          <p:cNvSpPr txBox="1"/>
          <p:nvPr/>
        </p:nvSpPr>
        <p:spPr>
          <a:xfrm>
            <a:off x="511167" y="444400"/>
            <a:ext cx="5203200" cy="3294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Practice how you would like to arrange the pieces on your black paper.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Your first choice may not be your favorite choice.</a:t>
            </a:r>
            <a:endParaRPr sz="33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g252aae0a59a_0_256" descr="2023-04-27-144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252aae0a59a_0_256"/>
          <p:cNvSpPr txBox="1"/>
          <p:nvPr/>
        </p:nvSpPr>
        <p:spPr>
          <a:xfrm>
            <a:off x="511167" y="444400"/>
            <a:ext cx="5203200" cy="1770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Here I am practicing a second way to arrange my pieces.</a:t>
            </a:r>
            <a:endParaRPr sz="33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g252aae0a59a_0_261" descr="2023-04-27-1443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g252aae0a59a_0_261"/>
          <p:cNvSpPr txBox="1"/>
          <p:nvPr/>
        </p:nvSpPr>
        <p:spPr>
          <a:xfrm>
            <a:off x="511167" y="444400"/>
            <a:ext cx="5203200" cy="126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Glue down the icon pieces.</a:t>
            </a:r>
            <a:endParaRPr sz="33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g252aae0a59a_0_266" descr="2023-04-27-1503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g252aae0a59a_0_266"/>
          <p:cNvSpPr txBox="1"/>
          <p:nvPr/>
        </p:nvSpPr>
        <p:spPr>
          <a:xfrm>
            <a:off x="511167" y="444400"/>
            <a:ext cx="5203200" cy="3801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Add designs to your artwork. 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Think about what types of colors, shapes, and symbols you want to associate with your icon.</a:t>
            </a:r>
            <a:endParaRPr sz="33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g252aae0a59a_0_271" descr="2023-04-27-1504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252aae0a59a_0_271"/>
          <p:cNvSpPr txBox="1"/>
          <p:nvPr/>
        </p:nvSpPr>
        <p:spPr>
          <a:xfrm>
            <a:off x="511167" y="444400"/>
            <a:ext cx="5203200" cy="2786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If you would like, add a quote by your icon.</a:t>
            </a: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/>
              <a:t>You can write this, or glue down the provided text.</a:t>
            </a:r>
            <a:endParaRPr sz="33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25215b88eb6_1_1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Critique</a:t>
            </a:r>
            <a:endParaRPr/>
          </a:p>
        </p:txBody>
      </p:sp>
      <p:sp>
        <p:nvSpPr>
          <p:cNvPr id="261" name="Google Shape;261;g25215b88eb6_1_149"/>
          <p:cNvSpPr txBox="1"/>
          <p:nvPr/>
        </p:nvSpPr>
        <p:spPr>
          <a:xfrm>
            <a:off x="677975" y="1149725"/>
            <a:ext cx="6038700" cy="52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Look at your artwork. </a:t>
            </a:r>
            <a:r>
              <a:rPr lang="en-US" sz="2800">
                <a:solidFill>
                  <a:schemeClr val="dk1"/>
                </a:solidFill>
              </a:rPr>
              <a:t>What do you like the most? What do you like the least? What would you change?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Share your artwork with a friend. Discuss why you chose this icon. Explain why you made the artistic choices evident in your work. </a:t>
            </a:r>
            <a:endParaRPr sz="28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Listen as your friend shares about their artwork.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g25215b88eb6_1_149" descr="malala exemplar sca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57475" y="1159800"/>
            <a:ext cx="3579151" cy="484095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5215b88eb6_1_1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after making your artwork?</a:t>
            </a:r>
            <a:endParaRPr/>
          </a:p>
        </p:txBody>
      </p:sp>
      <p:pic>
        <p:nvPicPr>
          <p:cNvPr id="268" name="Google Shape;268;g25215b88eb6_1_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g25215b88eb6_1_155"/>
          <p:cNvSpPr txBox="1"/>
          <p:nvPr/>
        </p:nvSpPr>
        <p:spPr>
          <a:xfrm>
            <a:off x="584950" y="4740100"/>
            <a:ext cx="1128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feel better, worse, or the same? Why?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5215b88eb6_1_6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6 – 8 Project: Fragmented Icons</a:t>
            </a:r>
          </a:p>
        </p:txBody>
      </p:sp>
      <p:sp>
        <p:nvSpPr>
          <p:cNvPr id="90" name="Google Shape;90;g25215b88eb6_1_67"/>
          <p:cNvSpPr txBox="1">
            <a:spLocks noGrp="1"/>
          </p:cNvSpPr>
          <p:nvPr>
            <p:ph type="body" idx="1"/>
          </p:nvPr>
        </p:nvSpPr>
        <p:spPr>
          <a:xfrm>
            <a:off x="574850" y="2035725"/>
            <a:ext cx="6847800" cy="4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Self-Management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Social 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Visual Art Standards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6.VA:Cr2.1 - Demonstrate openness in trying new ideas, materials, methods, and approaches in making works of art and design.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7.VA:Cr2.1 - Demonstrate persistence in developing skills with various materials, methods, and approaches in creating works of art or design.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8.VA:Cr2.1 - Demonstrate willingness to experiment, innovate, and take risks to pursue ideas, forms, and meanings that emerge in the process of artmaking or designing.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5215b88eb6_1_67"/>
          <p:cNvSpPr txBox="1">
            <a:spLocks noGrp="1"/>
          </p:cNvSpPr>
          <p:nvPr>
            <p:ph type="body" idx="2"/>
          </p:nvPr>
        </p:nvSpPr>
        <p:spPr>
          <a:xfrm>
            <a:off x="625149" y="1447725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SEL Core Competencies Addressed</a:t>
            </a:r>
            <a:endParaRPr b="1"/>
          </a:p>
        </p:txBody>
      </p:sp>
      <p:pic>
        <p:nvPicPr>
          <p:cNvPr id="92" name="Google Shape;92;g25215b88eb6_1_67" descr="malala exemplar sca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74375" y="1159800"/>
            <a:ext cx="3579151" cy="484095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"/>
          <p:cNvSpPr txBox="1">
            <a:spLocks noGrp="1"/>
          </p:cNvSpPr>
          <p:nvPr>
            <p:ph type="body" idx="1"/>
          </p:nvPr>
        </p:nvSpPr>
        <p:spPr>
          <a:xfrm>
            <a:off x="1338524" y="19924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215b88eb6_1_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Grades 6-8 Project: Fragmented Icons</a:t>
            </a:r>
            <a:endParaRPr/>
          </a:p>
        </p:txBody>
      </p:sp>
      <p:sp>
        <p:nvSpPr>
          <p:cNvPr id="98" name="Google Shape;98;g25215b88eb6_1_74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5355300" cy="44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9 x 12 inch black paper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8.5 x 11 inch copy paper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Glue sticks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Items that mark well on dark paper: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Metallic markers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Construction paper crayons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Gel pens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Gel crayons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25215b88eb6_1_7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Materials Needed</a:t>
            </a:r>
            <a:endParaRPr b="1"/>
          </a:p>
        </p:txBody>
      </p:sp>
      <p:pic>
        <p:nvPicPr>
          <p:cNvPr id="100" name="Google Shape;100;g25215b88eb6_1_74" descr="malala exemplar sca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57475" y="1159800"/>
            <a:ext cx="3579151" cy="484095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52aae0a59a_0_13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Prepping for Studio Time</a:t>
            </a:r>
            <a:endParaRPr/>
          </a:p>
        </p:txBody>
      </p:sp>
      <p:sp>
        <p:nvSpPr>
          <p:cNvPr id="106" name="Google Shape;106;g252aae0a59a_0_135"/>
          <p:cNvSpPr txBox="1">
            <a:spLocks noGrp="1"/>
          </p:cNvSpPr>
          <p:nvPr>
            <p:ph type="body" idx="2"/>
          </p:nvPr>
        </p:nvSpPr>
        <p:spPr>
          <a:xfrm>
            <a:off x="5173750" y="1246075"/>
            <a:ext cx="65655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Survey your students to see who they would like for their icon collages to be about. 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AutoNum type="arabicPeriod"/>
            </a:pPr>
            <a:r>
              <a:rPr lang="en-US" sz="2400"/>
              <a:t>Find images of the icons and place them into an 8.5 x 11 inch format.</a:t>
            </a:r>
            <a:endParaRPr sz="2400"/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400"/>
              <a:buAutoNum type="arabicPeriod"/>
            </a:pPr>
            <a:r>
              <a:rPr lang="en-US" sz="2400"/>
              <a:t>As you have time - place the name of the icon on the sheet along with a two-three sentence bio about the icon and a quote by the icon.</a:t>
            </a:r>
            <a:endParaRPr sz="2400"/>
          </a:p>
        </p:txBody>
      </p:sp>
      <p:pic>
        <p:nvPicPr>
          <p:cNvPr id="107" name="Google Shape;107;g252aae0a59a_0_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275" y="1106925"/>
            <a:ext cx="4244699" cy="549315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08" name="Google Shape;108;g252aae0a59a_0_135"/>
          <p:cNvSpPr txBox="1"/>
          <p:nvPr/>
        </p:nvSpPr>
        <p:spPr>
          <a:xfrm>
            <a:off x="4740050" y="5984475"/>
            <a:ext cx="35703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Example of an icon sheet that will be provided to a student for artmaking.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5215b88eb6_1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Pacing</a:t>
            </a:r>
            <a:endParaRPr/>
          </a:p>
        </p:txBody>
      </p:sp>
      <p:sp>
        <p:nvSpPr>
          <p:cNvPr id="114" name="Google Shape;114;g25215b88eb6_1_81"/>
          <p:cNvSpPr txBox="1"/>
          <p:nvPr/>
        </p:nvSpPr>
        <p:spPr>
          <a:xfrm>
            <a:off x="211800" y="6162125"/>
            <a:ext cx="850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Pacing structure follows the guidance of the Studio Habits of Mind framework.</a:t>
            </a:r>
            <a:endParaRPr i="1"/>
          </a:p>
        </p:txBody>
      </p:sp>
      <p:pic>
        <p:nvPicPr>
          <p:cNvPr id="115" name="Google Shape;115;g25215b88eb6_1_81" title="Chart"/>
          <p:cNvPicPr preferRelativeResize="0"/>
          <p:nvPr/>
        </p:nvPicPr>
        <p:blipFill rotWithShape="1">
          <a:blip r:embed="rId3">
            <a:alphaModFix/>
          </a:blip>
          <a:srcRect b="25523"/>
          <a:stretch/>
        </p:blipFill>
        <p:spPr>
          <a:xfrm>
            <a:off x="152400" y="1814140"/>
            <a:ext cx="11887199" cy="3229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25215b88eb6_1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right now?</a:t>
            </a:r>
            <a:endParaRPr/>
          </a:p>
        </p:txBody>
      </p:sp>
      <p:pic>
        <p:nvPicPr>
          <p:cNvPr id="121" name="Google Shape;121;g25215b88eb6_1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5444d9f3ac_0_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127" name="Google Shape;127;g25444d9f3ac_0_2"/>
          <p:cNvSpPr txBox="1">
            <a:spLocks noGrp="1"/>
          </p:cNvSpPr>
          <p:nvPr>
            <p:ph type="body" idx="2"/>
          </p:nvPr>
        </p:nvSpPr>
        <p:spPr>
          <a:xfrm>
            <a:off x="1179850" y="1582500"/>
            <a:ext cx="51135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C0C0C"/>
                </a:solidFill>
              </a:rPr>
              <a:t>Goals for this creative experience: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Be present not perfect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Use positive language to talk about what you and others create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Feel better than when you started</a:t>
            </a:r>
            <a:endParaRPr sz="3000"/>
          </a:p>
        </p:txBody>
      </p:sp>
      <p:pic>
        <p:nvPicPr>
          <p:cNvPr id="128" name="Google Shape;128;g25444d9f3ac_0_2"/>
          <p:cNvPicPr preferRelativeResize="0"/>
          <p:nvPr/>
        </p:nvPicPr>
        <p:blipFill rotWithShape="1">
          <a:blip r:embed="rId3">
            <a:alphaModFix/>
          </a:blip>
          <a:srcRect b="1127"/>
          <a:stretch/>
        </p:blipFill>
        <p:spPr>
          <a:xfrm>
            <a:off x="7019375" y="1582500"/>
            <a:ext cx="4397174" cy="43476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5444d9f3ac_0_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134" name="Google Shape;134;g25444d9f3ac_0_8"/>
          <p:cNvSpPr txBox="1">
            <a:spLocks noGrp="1"/>
          </p:cNvSpPr>
          <p:nvPr>
            <p:ph type="body" idx="2"/>
          </p:nvPr>
        </p:nvSpPr>
        <p:spPr>
          <a:xfrm>
            <a:off x="1179850" y="1810875"/>
            <a:ext cx="47907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C0C0C"/>
                </a:solidFill>
              </a:rPr>
              <a:t>It’s science!</a:t>
            </a:r>
            <a:endParaRPr sz="3000">
              <a:solidFill>
                <a:srgbClr val="0C0C0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3000">
                <a:solidFill>
                  <a:srgbClr val="0C0C0C"/>
                </a:solidFill>
              </a:rPr>
              <a:t>Did you know that art is scientifically proven to make us feel better?</a:t>
            </a:r>
            <a:endParaRPr sz="3000"/>
          </a:p>
        </p:txBody>
      </p:sp>
      <p:pic>
        <p:nvPicPr>
          <p:cNvPr id="135" name="Google Shape;135;g25444d9f3ac_0_8"/>
          <p:cNvPicPr preferRelativeResize="0"/>
          <p:nvPr/>
        </p:nvPicPr>
        <p:blipFill rotWithShape="1">
          <a:blip r:embed="rId3">
            <a:alphaModFix/>
          </a:blip>
          <a:srcRect b="2143"/>
          <a:stretch/>
        </p:blipFill>
        <p:spPr>
          <a:xfrm>
            <a:off x="6435600" y="1106925"/>
            <a:ext cx="5051551" cy="494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4" ma:contentTypeDescription="Create a new document." ma:contentTypeScope="" ma:versionID="1d132326b290c9810c08a96d72b39401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9860279b6a066602a307a82372f3a613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21B2DD-61FA-4387-825A-6D39F02BBB11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customXml/itemProps2.xml><?xml version="1.0" encoding="utf-8"?>
<ds:datastoreItem xmlns:ds="http://schemas.openxmlformats.org/officeDocument/2006/customXml" ds:itemID="{22B98240-3C87-4BFB-8ACC-28DB11ECB4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846F6D-CCA7-4812-85AC-6A2BADA2B7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90c3a-4ffe-4976-ace3-7b0de942498d"/>
    <ds:schemaRef ds:uri="265dd955-0cd5-49d3-ab85-443501a81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30</Slides>
  <Notes>30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Simple Light</vt:lpstr>
      <vt:lpstr>Grades 6 – 8 Project: Fragmented Icons</vt:lpstr>
      <vt:lpstr>Grades 6 – 8 Project: Fragmented Icons</vt:lpstr>
      <vt:lpstr>Grades 6 – 8 Project: Fragmented Icons</vt:lpstr>
      <vt:lpstr>Grades 6-8 Project: Fragmented Icons</vt:lpstr>
      <vt:lpstr>Prepping for Studio Time</vt:lpstr>
      <vt:lpstr>Project Pacing</vt:lpstr>
      <vt:lpstr>How are you feeling right now?</vt:lpstr>
      <vt:lpstr>Introduction</vt:lpstr>
      <vt:lpstr>Introduction</vt:lpstr>
      <vt:lpstr>Introduction </vt:lpstr>
      <vt:lpstr>Demo &amp; Lecture: Visual Literacy</vt:lpstr>
      <vt:lpstr>Demo &amp; Lecture: Visual Literacy </vt:lpstr>
      <vt:lpstr>Demo &amp; Lecture: Art History</vt:lpstr>
      <vt:lpstr>Demo &amp; Lecture: Art History </vt:lpstr>
      <vt:lpstr>Demo &amp; Lecture: Analyzing Art</vt:lpstr>
      <vt:lpstr>Project Overview</vt:lpstr>
      <vt:lpstr>Demo &amp; Lecture: Collage Tips</vt:lpstr>
      <vt:lpstr>Demo &amp; Lecture: Collage Tips </vt:lpstr>
      <vt:lpstr>Students-at-Work: Getting Started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Critique</vt:lpstr>
      <vt:lpstr>How are you feeling after making your artwork?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23</cp:revision>
  <dcterms:created xsi:type="dcterms:W3CDTF">2019-11-15T18:15:52Z</dcterms:created>
  <dcterms:modified xsi:type="dcterms:W3CDTF">2023-08-10T14:37:58Z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