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54" r:id="rId5"/>
  </p:sldMasterIdLst>
  <p:notesMasterIdLst>
    <p:notesMasterId r:id="rId4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gXOH9Nun2Hp+ywNEdTu4PyYWMo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6A429E-3D72-1F02-6E84-E371E85A910E}" v="19" dt="2023-08-09T15:49:18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BD6A429E-3D72-1F02-6E84-E371E85A910E}"/>
    <pc:docChg chg="modSld">
      <pc:chgData name="Letty Kraus" userId="S::lkraus@cacountysupts.org::a35656c8-8728-47c1-9a80-6ec0283fce12" providerId="AD" clId="Web-{BD6A429E-3D72-1F02-6E84-E371E85A910E}" dt="2023-08-09T15:49:18.537" v="15" actId="20577"/>
      <pc:docMkLst>
        <pc:docMk/>
      </pc:docMkLst>
      <pc:sldChg chg="addSp modSp">
        <pc:chgData name="Letty Kraus" userId="S::lkraus@cacountysupts.org::a35656c8-8728-47c1-9a80-6ec0283fce12" providerId="AD" clId="Web-{BD6A429E-3D72-1F02-6E84-E371E85A910E}" dt="2023-08-09T15:48:42.473" v="10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BD6A429E-3D72-1F02-6E84-E371E85A910E}" dt="2023-08-09T15:48:42.473" v="10" actId="1076"/>
          <ac:spMkLst>
            <pc:docMk/>
            <pc:sldMk cId="0" sldId="256"/>
            <ac:spMk id="2" creationId="{0F158148-2D2F-2C37-E76D-1823BF4765B5}"/>
          </ac:spMkLst>
        </pc:spChg>
      </pc:sldChg>
      <pc:sldChg chg="modSp">
        <pc:chgData name="Letty Kraus" userId="S::lkraus@cacountysupts.org::a35656c8-8728-47c1-9a80-6ec0283fce12" providerId="AD" clId="Web-{BD6A429E-3D72-1F02-6E84-E371E85A910E}" dt="2023-08-09T15:49:18.537" v="15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BD6A429E-3D72-1F02-6E84-E371E85A910E}" dt="2023-08-09T15:48:28.270" v="4" actId="20577"/>
          <ac:spMkLst>
            <pc:docMk/>
            <pc:sldMk cId="0" sldId="257"/>
            <ac:spMk id="81" creationId="{00000000-0000-0000-0000-000000000000}"/>
          </ac:spMkLst>
        </pc:spChg>
        <pc:spChg chg="mod">
          <ac:chgData name="Letty Kraus" userId="S::lkraus@cacountysupts.org::a35656c8-8728-47c1-9a80-6ec0283fce12" providerId="AD" clId="Web-{BD6A429E-3D72-1F02-6E84-E371E85A910E}" dt="2023-08-09T15:49:18.537" v="15" actId="20577"/>
          <ac:spMkLst>
            <pc:docMk/>
            <pc:sldMk cId="0" sldId="257"/>
            <ac:spMk id="82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BD6A429E-3D72-1F02-6E84-E371E85A910E}" dt="2023-08-09T15:48:52.459" v="11" actId="20577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BD6A429E-3D72-1F02-6E84-E371E85A910E}" dt="2023-08-09T15:48:52.459" v="11" actId="20577"/>
          <ac:spMkLst>
            <pc:docMk/>
            <pc:sldMk cId="0" sldId="258"/>
            <ac:spMk id="89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BD6A429E-3D72-1F02-6E84-E371E85A910E}" dt="2023-08-09T15:49:05.115" v="14" actId="20577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BD6A429E-3D72-1F02-6E84-E371E85A910E}" dt="2023-08-09T15:48:56.489" v="12" actId="20577"/>
          <ac:spMkLst>
            <pc:docMk/>
            <pc:sldMk cId="0" sldId="259"/>
            <ac:spMk id="97" creationId="{00000000-0000-0000-0000-000000000000}"/>
          </ac:spMkLst>
        </pc:spChg>
        <pc:spChg chg="mod">
          <ac:chgData name="Letty Kraus" userId="S::lkraus@cacountysupts.org::a35656c8-8728-47c1-9a80-6ec0283fce12" providerId="AD" clId="Web-{BD6A429E-3D72-1F02-6E84-E371E85A910E}" dt="2023-08-09T15:49:05.115" v="14" actId="20577"/>
          <ac:spMkLst>
            <pc:docMk/>
            <pc:sldMk cId="0" sldId="259"/>
            <ac:spMk id="9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black-spot-wassily-kandinsky/6AGAlOL7ZY7W0Q?hl=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c/c5/Edvard_Munch%2C_1893%2C_The_Scream%2C_oil%2C_tempera_and_pastel_on_cardboard%2C_91_x_73_cm%2C_National_Gallery_of_Norway.jp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unktoad/22539307747/in/photolist-9Ku27s-7syiA4-2jN9oho-GJ2mVQ-rj7FKQ-86LBeD-AkHQWg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avajo_sand-painting,_negative_made_from_postcard_Wellcome_M0010862.jpg" TargetMode="External"/><Relationship Id="rId3" Type="http://schemas.openxmlformats.org/officeDocument/2006/relationships/hyperlink" Target="https://commons.wikimedia.org/wiki/File:049_Ceiling_Medicine_Buddha_Mandala_(39096080312).jpg" TargetMode="External"/><Relationship Id="rId7" Type="http://schemas.openxmlformats.org/officeDocument/2006/relationships/hyperlink" Target="https://pixabay.com/photos/labyrinth-charters-green-child-4913643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Hedge_maze_in_Parque_S%C3%A3o_Roque_da_Lameira_2.jpg" TargetMode="External"/><Relationship Id="rId5" Type="http://schemas.openxmlformats.org/officeDocument/2006/relationships/hyperlink" Target="https://en.wikipedia.org/wiki/File:AERIAL_BOUDHA_VIEW.tif" TargetMode="External"/><Relationship Id="rId4" Type="http://schemas.openxmlformats.org/officeDocument/2006/relationships/hyperlink" Target="https://en.wikipedia.org/wiki/Aztec_calendar#/media/File:Monolito_de_la_Piedra_del_Sol.jpg" TargetMode="External"/><Relationship Id="rId9" Type="http://schemas.openxmlformats.org/officeDocument/2006/relationships/hyperlink" Target="https://commons.wikimedia.org/wiki/File:2021_Henrique_Matos_Mandala_Sri_Yantra_02.jpg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2b5ed8d8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52b5ed8d8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https://artsandculture.google.com/asset/black-spot-wassily-kandinsky/6AGAlOL7ZY7W0Q?hl=en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2b5ed8d82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52b5ed8d82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52b5ed8d82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52b5ed8d82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2b5ed8d82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52b5ed8d82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52b5ed8d82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52b5ed8d82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52b5ed8d82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52b5ed8d82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52b5ed8d8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52b5ed8d82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https://upload.wikimedia.org/wikipedia/commons/c/c5/Edvard_Munch%2C_1893%2C_The_Scream%2C_oil%2C_tempera_and_pastel_on_cardboard%2C_91_x_73_cm%2C_National_Gallery_of_Norway.jpg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52b5ed8d82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52b5ed8d82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52b5ed8d82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52b5ed8d82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https://en.wikipedia.org/wiki/Aztec_calendar#/media/File:Monolito_de_la_Piedra_del_Sol.jpg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52b5ed8d8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52b5ed8d8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https://www.flickr.com/photos/punktoad/22539307747/in/photolist-9Ku27s-7syiA4-2jN9oho-GJ2mVQ-rj7FKQ-86LBeD-AkHQWg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2b5ed8d82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52b5ed8d82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https://commons.wikimedia.org/wiki/File:049_Ceiling_Medicine_Buddha_Mandala_(39096080312).jpg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https://en.wikipedia.org/wiki/Aztec_calendar#/media/File:Monolito_de_la_Piedra_del_Sol.jpg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https://en.wikipedia.org/wiki/File:AERIAL_BOUDHA_VIEW.tif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https://commons.wikimedia.org/wiki/File:Hedge_maze_in_Parque_S%C3%A3o_Roque_da_Lameira_2.jpg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https://pixabay.com/photos/labyrinth-charters-green-child-4913643/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https://commons.wikimedia.org/wiki/File:Navajo_sand-painting,_negative_made_from_postcard_Wellcome_M0010862.jpg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9"/>
              </a:rPr>
              <a:t>https://commons.wikimedia.org/wiki/File:2021_Henrique_Matos_Mandala_Sri_Yantra_02.jpg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52b5ed8d82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52b5ed8d82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 Amy Bultena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52b5ed8d82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52b5ed8d82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Mandala images generated using DALL-E AI based on a prompt by Amy Bultena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5222b5357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3" name="Google Shape;263;g25222b5357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52b5ed8d82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52b5ed8d82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52b5ed8d82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g252b5ed8d82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52b5ed8d82_0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252b5ed8d82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52b5ed8d82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252b5ed8d82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52b5ed8d8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252b5ed8d8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52b5ed8d82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252b5ed8d82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52b5ed8d82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52b5ed8d82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 Amy Bultena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52b5ed8d82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52b5ed8d82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Artwork Amy Bultena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52b5ed8d82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252b5ed8d82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52b5ed8d82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52b5ed8d82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8" name="Google Shape;338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345" name="Google Shape;345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2" name="Google Shape;3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10" name="Google Shape;110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2b5ed8d8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2b5ed8d8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artwork generated in Dall-E AI based on a prompt by Amy Bultena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2b5ed8d8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2b5ed8d8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 generated in Dall-E AI based on a prompt by Amy Bultena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artwork generated in Dall-E AI based on a prompt by Amy Bultena</a:t>
            </a:r>
            <a:endParaRPr/>
          </a:p>
        </p:txBody>
      </p:sp>
      <p:sp>
        <p:nvSpPr>
          <p:cNvPr id="130" name="Google Shape;130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b5ed8d82_0_46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52b5ed8d82_0_46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b5ed8d82_0_46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252b5ed8d82_0_46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g252b5ed8d82_0_46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2b5ed8d82_0_47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7" name="Google Shape;57;g252b5ed8d82_0_47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b5ed8d82_0_47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52b5ed8d82_0_47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1" name="Google Shape;61;g252b5ed8d82_0_47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g252b5ed8d82_0_47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52b5ed8d82_0_47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b5ed8d82_0_48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g252b5ed8d82_0_48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b5ed8d82_0_48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g252b5ed8d82_0_48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252b5ed8d82_0_48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b5ed8d82_0_48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b5ed8d82_0_44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4" name="Google Shape;34;g252b5ed8d82_0_44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5" name="Google Shape;35;g252b5ed8d82_0_4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52b5ed8d82_0_452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252b5ed8d82_0_45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52b5ed8d82_0_4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252b5ed8d82_0_4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252b5ed8d82_0_4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b5ed8d82_0_45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52b5ed8d82_0_45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g252b5ed8d82_0_45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g252b5ed8d82_0_45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52b5ed8d82_0_4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252b5ed8d82_0_44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g252b5ed8d82_0_4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hisiscolossal.com/tags/victoria-villasana/" TargetMode="External"/><Relationship Id="rId3" Type="http://schemas.openxmlformats.org/officeDocument/2006/relationships/hyperlink" Target="https://www.artforum.com/print/reviews/201803/elizabeth-murray-74315" TargetMode="External"/><Relationship Id="rId7" Type="http://schemas.openxmlformats.org/officeDocument/2006/relationships/hyperlink" Target="https://verticalgallery.com/products/liz-flores-fresca-y-atrevida?pr_prod_strat=use_description&amp;pr_rec_id=5aca2488f&amp;pr_rec_pid=7968906772724&amp;pr_ref_pid=325158837&amp;pr_seq=uniform" TargetMode="External"/><Relationship Id="rId12" Type="http://schemas.openxmlformats.org/officeDocument/2006/relationships/hyperlink" Target="http://www.agnesgrochulska.com/9x18xxx5o4arjngx0t71xpfg5be4h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manthakeelysmith.com/and-now-i-see-you" TargetMode="External"/><Relationship Id="rId11" Type="http://schemas.openxmlformats.org/officeDocument/2006/relationships/hyperlink" Target="https://www.thisiscolossal.com/2016/09/artist-liz-west-captures-a-rainbow/" TargetMode="External"/><Relationship Id="rId5" Type="http://schemas.openxmlformats.org/officeDocument/2006/relationships/hyperlink" Target="https://www.nathaliemiebach.com/work/crystals-ye5wt" TargetMode="External"/><Relationship Id="rId10" Type="http://schemas.openxmlformats.org/officeDocument/2006/relationships/hyperlink" Target="https://artvee.com/dl/red-bandana-on-green-suit/" TargetMode="External"/><Relationship Id="rId4" Type="http://schemas.openxmlformats.org/officeDocument/2006/relationships/hyperlink" Target="https://www.artsy.net/artwork/eamon-ore-giron-talking-shit-with-coatlicue" TargetMode="External"/><Relationship Id="rId9" Type="http://schemas.openxmlformats.org/officeDocument/2006/relationships/hyperlink" Target="http://www.limon-art.com/stripped-down-202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158148-2D2F-2C37-E76D-1823BF4765B5}"/>
              </a:ext>
            </a:extLst>
          </p:cNvPr>
          <p:cNvSpPr txBox="1"/>
          <p:nvPr/>
        </p:nvSpPr>
        <p:spPr>
          <a:xfrm>
            <a:off x="5208494" y="4240306"/>
            <a:ext cx="59525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6 – 8 Project: My Story Mandala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b5ed8d82_0_2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Color Theory </a:t>
            </a:r>
            <a:endParaRPr/>
          </a:p>
        </p:txBody>
      </p:sp>
      <p:sp>
        <p:nvSpPr>
          <p:cNvPr id="140" name="Google Shape;140;g252b5ed8d82_0_20"/>
          <p:cNvSpPr txBox="1"/>
          <p:nvPr/>
        </p:nvSpPr>
        <p:spPr>
          <a:xfrm>
            <a:off x="634425" y="1382950"/>
            <a:ext cx="590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Art often shares emotions.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</a:rPr>
              <a:t>Artists tell stories using colors, shapes, and lines. </a:t>
            </a:r>
            <a:endParaRPr sz="3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Colors, shapes, and lines can share emotions.</a:t>
            </a:r>
            <a:endParaRPr sz="3000"/>
          </a:p>
        </p:txBody>
      </p:sp>
      <p:pic>
        <p:nvPicPr>
          <p:cNvPr id="141" name="Google Shape;141;g252b5ed8d82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9683" y="1119475"/>
            <a:ext cx="4451318" cy="49886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2" name="Google Shape;142;g252b5ed8d82_0_20"/>
          <p:cNvSpPr txBox="1"/>
          <p:nvPr/>
        </p:nvSpPr>
        <p:spPr>
          <a:xfrm>
            <a:off x="4013950" y="5246884"/>
            <a:ext cx="2992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Black Spot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Wassily Kandinsky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1921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52b5ed8d82_0_94"/>
          <p:cNvPicPr preferRelativeResize="0"/>
          <p:nvPr/>
        </p:nvPicPr>
        <p:blipFill rotWithShape="1">
          <a:blip r:embed="rId3">
            <a:alphaModFix/>
          </a:blip>
          <a:srcRect t="9823" b="54349"/>
          <a:stretch/>
        </p:blipFill>
        <p:spPr>
          <a:xfrm>
            <a:off x="-24767" y="404133"/>
            <a:ext cx="12241533" cy="5674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252b5ed8d82_0_98"/>
          <p:cNvPicPr preferRelativeResize="0"/>
          <p:nvPr/>
        </p:nvPicPr>
        <p:blipFill rotWithShape="1">
          <a:blip r:embed="rId3">
            <a:alphaModFix/>
          </a:blip>
          <a:srcRect t="46267" b="5136"/>
          <a:stretch/>
        </p:blipFill>
        <p:spPr>
          <a:xfrm>
            <a:off x="641733" y="0"/>
            <a:ext cx="10908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g252b5ed8d82_0_102"/>
          <p:cNvPicPr preferRelativeResize="0"/>
          <p:nvPr/>
        </p:nvPicPr>
        <p:blipFill rotWithShape="1">
          <a:blip r:embed="rId3">
            <a:alphaModFix/>
          </a:blip>
          <a:srcRect l="3141" t="6113" r="3347" b="55287"/>
          <a:stretch/>
        </p:blipFill>
        <p:spPr>
          <a:xfrm>
            <a:off x="0" y="172617"/>
            <a:ext cx="12192001" cy="6512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252b5ed8d82_0_106"/>
          <p:cNvPicPr preferRelativeResize="0"/>
          <p:nvPr/>
        </p:nvPicPr>
        <p:blipFill rotWithShape="1">
          <a:blip r:embed="rId3">
            <a:alphaModFix/>
          </a:blip>
          <a:srcRect l="3141" t="45989" r="3347" b="6516"/>
          <a:stretch/>
        </p:blipFill>
        <p:spPr>
          <a:xfrm>
            <a:off x="879333" y="1"/>
            <a:ext cx="1043333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52b5ed8d82_0_1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Analyzing Art</a:t>
            </a:r>
            <a:endParaRPr/>
          </a:p>
        </p:txBody>
      </p:sp>
      <p:sp>
        <p:nvSpPr>
          <p:cNvPr id="168" name="Google Shape;168;g252b5ed8d82_0_160"/>
          <p:cNvSpPr txBox="1">
            <a:spLocks noGrp="1"/>
          </p:cNvSpPr>
          <p:nvPr>
            <p:ph type="body" idx="2"/>
          </p:nvPr>
        </p:nvSpPr>
        <p:spPr>
          <a:xfrm>
            <a:off x="534375" y="1215825"/>
            <a:ext cx="6026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This is a very famous piece of graffiti by the artist Banksy.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How does Banksy use colors to tell a story?</a:t>
            </a:r>
            <a:endParaRPr sz="3000"/>
          </a:p>
        </p:txBody>
      </p:sp>
      <p:grpSp>
        <p:nvGrpSpPr>
          <p:cNvPr id="169" name="Google Shape;169;g252b5ed8d82_0_160"/>
          <p:cNvGrpSpPr/>
          <p:nvPr/>
        </p:nvGrpSpPr>
        <p:grpSpPr>
          <a:xfrm>
            <a:off x="90750" y="3992176"/>
            <a:ext cx="5980682" cy="2684261"/>
            <a:chOff x="-18575" y="303100"/>
            <a:chExt cx="9288215" cy="3522652"/>
          </a:xfrm>
        </p:grpSpPr>
        <p:pic>
          <p:nvPicPr>
            <p:cNvPr id="170" name="Google Shape;170;g252b5ed8d82_0_160"/>
            <p:cNvPicPr preferRelativeResize="0"/>
            <p:nvPr/>
          </p:nvPicPr>
          <p:blipFill rotWithShape="1">
            <a:blip r:embed="rId3">
              <a:alphaModFix/>
            </a:blip>
            <a:srcRect t="9823" b="82032"/>
            <a:stretch/>
          </p:blipFill>
          <p:spPr>
            <a:xfrm>
              <a:off x="-18575" y="303100"/>
              <a:ext cx="9181151" cy="9673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g252b5ed8d82_0_160"/>
            <p:cNvPicPr preferRelativeResize="0"/>
            <p:nvPr/>
          </p:nvPicPr>
          <p:blipFill rotWithShape="1">
            <a:blip r:embed="rId3">
              <a:alphaModFix/>
            </a:blip>
            <a:srcRect t="55925" b="36524"/>
            <a:stretch/>
          </p:blipFill>
          <p:spPr>
            <a:xfrm>
              <a:off x="0" y="1270450"/>
              <a:ext cx="9181151" cy="896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g252b5ed8d82_0_160"/>
            <p:cNvPicPr preferRelativeResize="0"/>
            <p:nvPr/>
          </p:nvPicPr>
          <p:blipFill rotWithShape="1">
            <a:blip r:embed="rId3">
              <a:alphaModFix/>
            </a:blip>
            <a:srcRect t="80553" b="5136"/>
            <a:stretch/>
          </p:blipFill>
          <p:spPr>
            <a:xfrm>
              <a:off x="0" y="2109625"/>
              <a:ext cx="9269640" cy="17161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3" name="Google Shape;173;g252b5ed8d82_0_1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0615" y="1215825"/>
            <a:ext cx="4159284" cy="47849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52b5ed8d82_0_17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Analyzing Art</a:t>
            </a:r>
            <a:endParaRPr/>
          </a:p>
        </p:txBody>
      </p:sp>
      <p:sp>
        <p:nvSpPr>
          <p:cNvPr id="179" name="Google Shape;179;g252b5ed8d82_0_171"/>
          <p:cNvSpPr txBox="1">
            <a:spLocks noGrp="1"/>
          </p:cNvSpPr>
          <p:nvPr>
            <p:ph type="body" idx="2"/>
          </p:nvPr>
        </p:nvSpPr>
        <p:spPr>
          <a:xfrm>
            <a:off x="6555275" y="2395800"/>
            <a:ext cx="4851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This is a painting by artist Edvard Munch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How is Edvard using colors and lines to tell a story?</a:t>
            </a:r>
            <a:endParaRPr sz="3000"/>
          </a:p>
        </p:txBody>
      </p:sp>
      <p:pic>
        <p:nvPicPr>
          <p:cNvPr id="180" name="Google Shape;180;g252b5ed8d82_0_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599" y="1086776"/>
            <a:ext cx="4546076" cy="5642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52b5ed8d82_0_18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Analyzing Art</a:t>
            </a:r>
            <a:endParaRPr/>
          </a:p>
        </p:txBody>
      </p:sp>
      <p:sp>
        <p:nvSpPr>
          <p:cNvPr id="186" name="Google Shape;186;g252b5ed8d82_0_183"/>
          <p:cNvSpPr txBox="1">
            <a:spLocks noGrp="1"/>
          </p:cNvSpPr>
          <p:nvPr>
            <p:ph type="body" idx="2"/>
          </p:nvPr>
        </p:nvSpPr>
        <p:spPr>
          <a:xfrm>
            <a:off x="6958650" y="1598400"/>
            <a:ext cx="4851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Based on the interests of those in your classroom, choose 1-2 of the following contemporary artworks. 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Discuss how you think the artist is using lines and colors to tell a story. </a:t>
            </a:r>
            <a:endParaRPr sz="3000"/>
          </a:p>
        </p:txBody>
      </p:sp>
      <p:sp>
        <p:nvSpPr>
          <p:cNvPr id="187" name="Google Shape;187;g252b5ed8d82_0_183"/>
          <p:cNvSpPr txBox="1"/>
          <p:nvPr/>
        </p:nvSpPr>
        <p:spPr>
          <a:xfrm>
            <a:off x="554700" y="1099300"/>
            <a:ext cx="5930100" cy="5512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Wake Up</a:t>
            </a:r>
            <a:r>
              <a:rPr lang="en-US" sz="17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Elizabeth </a:t>
            </a:r>
            <a:r>
              <a:rPr lang="en-US" sz="17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Murray</a:t>
            </a:r>
            <a:r>
              <a:rPr lang="en-US" sz="17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1981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Talking with Coatlicue, </a:t>
            </a:r>
            <a:r>
              <a:rPr lang="en-US" sz="17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Eamon Ore Giron, 2017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 Me a Platform, High in the Trees</a:t>
            </a:r>
            <a:r>
              <a:rPr lang="en-US" sz="17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Nathalie Miebach, 2017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Now I See You</a:t>
            </a:r>
            <a:r>
              <a:rPr lang="en-US" sz="17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Samantha Keely Smith, 2023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Fresca y Atrevida (Bold and Outspoken)</a:t>
            </a:r>
            <a:r>
              <a:rPr lang="en-US" sz="1700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Liz Flores, 2022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Chadwick Boseman</a:t>
            </a:r>
            <a:r>
              <a:rPr lang="en-US" sz="1700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Victoria Villasana, 2020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Feel, </a:t>
            </a:r>
            <a:r>
              <a:rPr lang="en-US" sz="1700" u="sng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Jason Limon, 2022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 Bandana on Green Suit</a:t>
            </a:r>
            <a:r>
              <a:rPr lang="en-US" sz="1700" u="sng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Kwame Kye Quaicoe, 2020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Colour</a:t>
            </a:r>
            <a:r>
              <a:rPr lang="en-US" sz="1700" u="sng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Liz West, 2016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Portrait with a Lemon Yellow Outline, </a:t>
            </a:r>
            <a:r>
              <a:rPr lang="en-US" sz="1700" u="sng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 Grochulska, 2020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52b5ed8d82_0_19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Art History</a:t>
            </a:r>
            <a:endParaRPr/>
          </a:p>
        </p:txBody>
      </p:sp>
      <p:sp>
        <p:nvSpPr>
          <p:cNvPr id="193" name="Google Shape;193;g252b5ed8d82_0_190"/>
          <p:cNvSpPr txBox="1">
            <a:spLocks noGrp="1"/>
          </p:cNvSpPr>
          <p:nvPr>
            <p:ph type="body" idx="2"/>
          </p:nvPr>
        </p:nvSpPr>
        <p:spPr>
          <a:xfrm>
            <a:off x="403400" y="1346925"/>
            <a:ext cx="5769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You are going to create an artwork today that tells a story about yourself using colors, shapes, and lines. 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The type of art you will be making is a called a </a:t>
            </a:r>
            <a:r>
              <a:rPr lang="en-US" sz="3000" b="1"/>
              <a:t>mandala</a:t>
            </a:r>
            <a:r>
              <a:rPr lang="en-US" sz="3000"/>
              <a:t>. 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Char char="●"/>
            </a:pPr>
            <a:r>
              <a:rPr lang="en-US" sz="3000"/>
              <a:t>Have you ever heard this word before? Do you know what a </a:t>
            </a:r>
            <a:r>
              <a:rPr lang="en-US" sz="3000" b="1"/>
              <a:t>mandala</a:t>
            </a:r>
            <a:r>
              <a:rPr lang="en-US" sz="3000"/>
              <a:t> is?</a:t>
            </a:r>
            <a:endParaRPr sz="3000"/>
          </a:p>
        </p:txBody>
      </p:sp>
      <p:pic>
        <p:nvPicPr>
          <p:cNvPr id="194" name="Google Shape;194;g252b5ed8d82_0_190"/>
          <p:cNvPicPr preferRelativeResize="0"/>
          <p:nvPr/>
        </p:nvPicPr>
        <p:blipFill rotWithShape="1">
          <a:blip r:embed="rId3">
            <a:alphaModFix/>
          </a:blip>
          <a:srcRect l="10637" r="10098"/>
          <a:stretch/>
        </p:blipFill>
        <p:spPr>
          <a:xfrm>
            <a:off x="6716975" y="1290575"/>
            <a:ext cx="4881075" cy="46182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5" name="Google Shape;195;g252b5ed8d82_0_190"/>
          <p:cNvSpPr txBox="1"/>
          <p:nvPr/>
        </p:nvSpPr>
        <p:spPr>
          <a:xfrm>
            <a:off x="6686550" y="6051175"/>
            <a:ext cx="219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Aztec Calendar Sun Stone</a:t>
            </a:r>
            <a:endParaRPr i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52b5ed8d82_0_19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/>
          </a:p>
        </p:txBody>
      </p:sp>
      <p:sp>
        <p:nvSpPr>
          <p:cNvPr id="201" name="Google Shape;201;g252b5ed8d82_0_199"/>
          <p:cNvSpPr txBox="1">
            <a:spLocks noGrp="1"/>
          </p:cNvSpPr>
          <p:nvPr>
            <p:ph type="body" idx="2"/>
          </p:nvPr>
        </p:nvSpPr>
        <p:spPr>
          <a:xfrm>
            <a:off x="403400" y="1346925"/>
            <a:ext cx="5769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b="1"/>
              <a:t>Mandala</a:t>
            </a:r>
            <a:r>
              <a:rPr lang="en-US" sz="3000"/>
              <a:t> is a sanskrit term that means “circle.”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Char char="●"/>
            </a:pPr>
            <a:r>
              <a:rPr lang="en-US" sz="3000"/>
              <a:t>A </a:t>
            </a:r>
            <a:r>
              <a:rPr lang="en-US" sz="3000" b="1"/>
              <a:t>mandala</a:t>
            </a:r>
            <a:r>
              <a:rPr lang="en-US" sz="3000"/>
              <a:t> is an artwork made from a circle.</a:t>
            </a:r>
            <a:endParaRPr sz="3000"/>
          </a:p>
        </p:txBody>
      </p:sp>
      <p:pic>
        <p:nvPicPr>
          <p:cNvPr id="202" name="Google Shape;202;g252b5ed8d82_0_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0925" y="1230813"/>
            <a:ext cx="5914050" cy="46182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3" name="Google Shape;203;g252b5ed8d82_0_199"/>
          <p:cNvSpPr txBox="1"/>
          <p:nvPr/>
        </p:nvSpPr>
        <p:spPr>
          <a:xfrm>
            <a:off x="5890925" y="6010825"/>
            <a:ext cx="219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Mandala Graffiti in Lisbon, Portugal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6 – 8 Project: My Story Mandala</a:t>
            </a:r>
            <a:endParaRPr dirty="0"/>
          </a:p>
        </p:txBody>
      </p:sp>
      <p:sp>
        <p:nvSpPr>
          <p:cNvPr id="82" name="Google Shape;8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Create a mandala that expresses a story about the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self,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using only shapes, lines, and color.  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84" name="Google Shape;84;g25215b88eb6_1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225" y="1069450"/>
            <a:ext cx="4730100" cy="4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52b5ed8d82_0_20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/>
          </a:p>
        </p:txBody>
      </p:sp>
      <p:sp>
        <p:nvSpPr>
          <p:cNvPr id="209" name="Google Shape;209;g252b5ed8d82_0_209"/>
          <p:cNvSpPr txBox="1">
            <a:spLocks noGrp="1"/>
          </p:cNvSpPr>
          <p:nvPr>
            <p:ph type="body" idx="2"/>
          </p:nvPr>
        </p:nvSpPr>
        <p:spPr>
          <a:xfrm>
            <a:off x="573075" y="1033250"/>
            <a:ext cx="52746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People in almost every culture create </a:t>
            </a:r>
            <a:r>
              <a:rPr lang="en-US" sz="3000" b="1"/>
              <a:t>mandalas</a:t>
            </a:r>
            <a:r>
              <a:rPr lang="en-US" sz="3000"/>
              <a:t>.</a:t>
            </a:r>
            <a:endParaRPr sz="3000"/>
          </a:p>
        </p:txBody>
      </p:sp>
      <p:pic>
        <p:nvPicPr>
          <p:cNvPr id="210" name="Google Shape;210;g252b5ed8d82_0_2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3775" y="2176075"/>
            <a:ext cx="1656176" cy="165845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52b5ed8d82_0_209"/>
          <p:cNvSpPr txBox="1"/>
          <p:nvPr/>
        </p:nvSpPr>
        <p:spPr>
          <a:xfrm>
            <a:off x="4334600" y="376040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Incan God Medallion</a:t>
            </a:r>
            <a:endParaRPr/>
          </a:p>
        </p:txBody>
      </p:sp>
      <p:pic>
        <p:nvPicPr>
          <p:cNvPr id="212" name="Google Shape;212;g252b5ed8d82_0_2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6675" y="4289424"/>
            <a:ext cx="1755200" cy="1711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3" name="Google Shape;213;g252b5ed8d82_0_209"/>
          <p:cNvSpPr txBox="1"/>
          <p:nvPr/>
        </p:nvSpPr>
        <p:spPr>
          <a:xfrm>
            <a:off x="2207150" y="6056650"/>
            <a:ext cx="2223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Egyptian calendar mandala</a:t>
            </a:r>
            <a:endParaRPr/>
          </a:p>
        </p:txBody>
      </p:sp>
      <p:pic>
        <p:nvPicPr>
          <p:cNvPr id="214" name="Google Shape;214;g252b5ed8d82_0_2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6675" y="2176075"/>
            <a:ext cx="1656176" cy="16078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5" name="Google Shape;215;g252b5ed8d82_0_209"/>
          <p:cNvSpPr txBox="1"/>
          <p:nvPr/>
        </p:nvSpPr>
        <p:spPr>
          <a:xfrm>
            <a:off x="2252813" y="376040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Buddhist Sand Painting</a:t>
            </a:r>
            <a:endParaRPr/>
          </a:p>
        </p:txBody>
      </p:sp>
      <p:pic>
        <p:nvPicPr>
          <p:cNvPr id="216" name="Google Shape;216;g252b5ed8d82_0_20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0075" y="4289425"/>
            <a:ext cx="1843750" cy="1805441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252b5ed8d82_0_209"/>
          <p:cNvSpPr txBox="1"/>
          <p:nvPr/>
        </p:nvSpPr>
        <p:spPr>
          <a:xfrm>
            <a:off x="134188" y="605665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Circle Celtic Knot</a:t>
            </a:r>
            <a:endParaRPr/>
          </a:p>
        </p:txBody>
      </p:sp>
      <p:pic>
        <p:nvPicPr>
          <p:cNvPr id="218" name="Google Shape;218;g252b5ed8d82_0_209"/>
          <p:cNvPicPr preferRelativeResize="0"/>
          <p:nvPr/>
        </p:nvPicPr>
        <p:blipFill rotWithShape="1">
          <a:blip r:embed="rId7">
            <a:alphaModFix/>
          </a:blip>
          <a:srcRect l="11610" r="12603"/>
          <a:stretch/>
        </p:blipFill>
        <p:spPr>
          <a:xfrm>
            <a:off x="4524375" y="4289425"/>
            <a:ext cx="1755200" cy="173691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252b5ed8d82_0_209"/>
          <p:cNvSpPr txBox="1"/>
          <p:nvPr/>
        </p:nvSpPr>
        <p:spPr>
          <a:xfrm>
            <a:off x="4524375" y="6056650"/>
            <a:ext cx="17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Aztec Calendar</a:t>
            </a:r>
            <a:endParaRPr/>
          </a:p>
        </p:txBody>
      </p:sp>
      <p:pic>
        <p:nvPicPr>
          <p:cNvPr id="220" name="Google Shape;220;g252b5ed8d82_0_20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8300" y="2170874"/>
            <a:ext cx="1607850" cy="16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252b5ed8d82_0_209"/>
          <p:cNvSpPr txBox="1"/>
          <p:nvPr/>
        </p:nvSpPr>
        <p:spPr>
          <a:xfrm>
            <a:off x="80275" y="3778725"/>
            <a:ext cx="2223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European Church Window</a:t>
            </a:r>
            <a:endParaRPr/>
          </a:p>
        </p:txBody>
      </p:sp>
      <p:pic>
        <p:nvPicPr>
          <p:cNvPr id="222" name="Google Shape;222;g252b5ed8d82_0_209"/>
          <p:cNvPicPr preferRelativeResize="0"/>
          <p:nvPr/>
        </p:nvPicPr>
        <p:blipFill rotWithShape="1">
          <a:blip r:embed="rId9">
            <a:alphaModFix/>
          </a:blip>
          <a:srcRect l="8253" t="13378" r="4227" b="14772"/>
          <a:stretch/>
        </p:blipFill>
        <p:spPr>
          <a:xfrm>
            <a:off x="6550875" y="1097850"/>
            <a:ext cx="1692684" cy="17369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3" name="Google Shape;223;g252b5ed8d82_0_209"/>
          <p:cNvSpPr txBox="1"/>
          <p:nvPr/>
        </p:nvSpPr>
        <p:spPr>
          <a:xfrm>
            <a:off x="6550875" y="2834775"/>
            <a:ext cx="1692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Aerial View of Boudha Stupa</a:t>
            </a:r>
            <a:endParaRPr/>
          </a:p>
        </p:txBody>
      </p:sp>
      <p:sp>
        <p:nvSpPr>
          <p:cNvPr id="224" name="Google Shape;224;g252b5ed8d82_0_209"/>
          <p:cNvSpPr txBox="1"/>
          <p:nvPr/>
        </p:nvSpPr>
        <p:spPr>
          <a:xfrm>
            <a:off x="8513750" y="2908475"/>
            <a:ext cx="29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Navajo Sand Painting</a:t>
            </a:r>
            <a:endParaRPr/>
          </a:p>
        </p:txBody>
      </p:sp>
      <p:pic>
        <p:nvPicPr>
          <p:cNvPr id="225" name="Google Shape;225;g252b5ed8d82_0_20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94400" y="3378425"/>
            <a:ext cx="2849149" cy="18986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6" name="Google Shape;226;g252b5ed8d82_0_209"/>
          <p:cNvSpPr txBox="1"/>
          <p:nvPr/>
        </p:nvSpPr>
        <p:spPr>
          <a:xfrm>
            <a:off x="8594425" y="5346850"/>
            <a:ext cx="29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Labyrinth</a:t>
            </a:r>
            <a:endParaRPr/>
          </a:p>
        </p:txBody>
      </p:sp>
      <p:pic>
        <p:nvPicPr>
          <p:cNvPr id="227" name="Google Shape;227;g252b5ed8d82_0_20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513750" y="1033249"/>
            <a:ext cx="2929720" cy="18054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8" name="Google Shape;228;g252b5ed8d82_0_20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90661" y="3682480"/>
            <a:ext cx="1692674" cy="170977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9" name="Google Shape;229;g252b5ed8d82_0_209"/>
          <p:cNvSpPr txBox="1"/>
          <p:nvPr/>
        </p:nvSpPr>
        <p:spPr>
          <a:xfrm>
            <a:off x="6559338" y="5452650"/>
            <a:ext cx="17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Hindu Sri Yantra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52b5ed8d82_0_24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/>
          </a:p>
        </p:txBody>
      </p:sp>
      <p:sp>
        <p:nvSpPr>
          <p:cNvPr id="235" name="Google Shape;235;g252b5ed8d82_0_241"/>
          <p:cNvSpPr txBox="1">
            <a:spLocks noGrp="1"/>
          </p:cNvSpPr>
          <p:nvPr>
            <p:ph type="body" idx="2"/>
          </p:nvPr>
        </p:nvSpPr>
        <p:spPr>
          <a:xfrm>
            <a:off x="602700" y="1555950"/>
            <a:ext cx="54327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Many people create mandalas to help them express feelings.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The mandala has special meanings for the person or people who create it.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The patterns, shapes, and colors they use represent their feelings and thoughts. </a:t>
            </a:r>
            <a:endParaRPr/>
          </a:p>
        </p:txBody>
      </p:sp>
      <p:pic>
        <p:nvPicPr>
          <p:cNvPr id="236" name="Google Shape;236;g252b5ed8d82_0_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700" y="2106802"/>
            <a:ext cx="2486174" cy="2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252b5ed8d82_0_2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58950" y="2143962"/>
            <a:ext cx="2402050" cy="24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52b5ed8d82_0_2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/>
          </a:p>
        </p:txBody>
      </p:sp>
      <p:sp>
        <p:nvSpPr>
          <p:cNvPr id="243" name="Google Shape;243;g252b5ed8d82_0_249"/>
          <p:cNvSpPr txBox="1">
            <a:spLocks noGrp="1"/>
          </p:cNvSpPr>
          <p:nvPr>
            <p:ph type="body" idx="2"/>
          </p:nvPr>
        </p:nvSpPr>
        <p:spPr>
          <a:xfrm>
            <a:off x="241775" y="1343625"/>
            <a:ext cx="4567200" cy="343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3020"/>
              <a:t>Mandalas can be geometric or free-form; simple or complex.</a:t>
            </a:r>
            <a:endParaRPr sz="30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30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3020"/>
              <a:t>There is no right or wrong way to create a mandala.</a:t>
            </a:r>
            <a:endParaRPr sz="30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30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3020"/>
              <a:t>The purpose is to focus on the process of creation, and how you feel.</a:t>
            </a:r>
            <a:endParaRPr sz="3400"/>
          </a:p>
        </p:txBody>
      </p:sp>
      <p:pic>
        <p:nvPicPr>
          <p:cNvPr id="244" name="Google Shape;244;g252b5ed8d82_0_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8983" y="1160894"/>
            <a:ext cx="1627737" cy="155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52b5ed8d82_0_2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7128" y="1160899"/>
            <a:ext cx="1627737" cy="155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252b5ed8d82_0_2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8975" y="2898713"/>
            <a:ext cx="1666849" cy="166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252b5ed8d82_0_2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11175" y="2898712"/>
            <a:ext cx="1666849" cy="166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52b5ed8d82_0_2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78025" y="2898712"/>
            <a:ext cx="1747750" cy="17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52b5ed8d82_0_2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28225" y="2898702"/>
            <a:ext cx="1666849" cy="166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52b5ed8d82_0_24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28225" y="4746477"/>
            <a:ext cx="1747750" cy="174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252b5ed8d82_0_24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25275" y="1160898"/>
            <a:ext cx="1556900" cy="15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252b5ed8d82_0_24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178025" y="1160898"/>
            <a:ext cx="1556900" cy="15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252b5ed8d82_0_24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28076" y="4746474"/>
            <a:ext cx="1747750" cy="17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259" name="Google Shape;259;p2"/>
          <p:cNvSpPr txBox="1">
            <a:spLocks noGrp="1"/>
          </p:cNvSpPr>
          <p:nvPr>
            <p:ph type="body" idx="2"/>
          </p:nvPr>
        </p:nvSpPr>
        <p:spPr>
          <a:xfrm>
            <a:off x="1300875" y="1447800"/>
            <a:ext cx="48246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You are going to share a story about yourself using color, shapes, and lines to create a mandala.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I am going to help you get started.</a:t>
            </a:r>
            <a:endParaRPr sz="3000"/>
          </a:p>
        </p:txBody>
      </p:sp>
      <p:pic>
        <p:nvPicPr>
          <p:cNvPr id="260" name="Google Shape;26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225" y="1069450"/>
            <a:ext cx="4730100" cy="4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5222b53576_0_6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Getting Started</a:t>
            </a:r>
            <a:endParaRPr/>
          </a:p>
        </p:txBody>
      </p:sp>
      <p:sp>
        <p:nvSpPr>
          <p:cNvPr id="266" name="Google Shape;266;g25222b53576_0_66"/>
          <p:cNvSpPr txBox="1">
            <a:spLocks noGrp="1"/>
          </p:cNvSpPr>
          <p:nvPr>
            <p:ph type="body" idx="2"/>
          </p:nvPr>
        </p:nvSpPr>
        <p:spPr>
          <a:xfrm>
            <a:off x="897450" y="1277950"/>
            <a:ext cx="52386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Your mandala is going to be about your: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Heart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Mind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Body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Wants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Take one minute, breath deeply, and think about how you feel in heart, mind, and body. </a:t>
            </a:r>
            <a:endParaRPr/>
          </a:p>
        </p:txBody>
      </p:sp>
      <p:pic>
        <p:nvPicPr>
          <p:cNvPr id="267" name="Google Shape;267;g25222b53576_0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3775" y="1137200"/>
            <a:ext cx="4640565" cy="468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252b5ed8d82_0_3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252b5ed8d82_0_385"/>
          <p:cNvSpPr txBox="1"/>
          <p:nvPr/>
        </p:nvSpPr>
        <p:spPr>
          <a:xfrm>
            <a:off x="438100" y="480400"/>
            <a:ext cx="47175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Place your circle in front you. </a:t>
            </a:r>
            <a:endParaRPr sz="3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g252b5ed8d82_0_390" descr="2023-03-13-1212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252b5ed8d82_0_390"/>
          <p:cNvSpPr txBox="1"/>
          <p:nvPr/>
        </p:nvSpPr>
        <p:spPr>
          <a:xfrm>
            <a:off x="438100" y="480400"/>
            <a:ext cx="47175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Using a ruler, draw a “plus sign” through the middle of the circle.</a:t>
            </a:r>
            <a:endParaRPr sz="33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52b5ed8d82_0_395" descr="2023-03-13-1213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252b5ed8d82_0_395"/>
          <p:cNvSpPr txBox="1"/>
          <p:nvPr/>
        </p:nvSpPr>
        <p:spPr>
          <a:xfrm>
            <a:off x="438100" y="480400"/>
            <a:ext cx="47175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small circle around the midpoint.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This small circle represents the center of you.</a:t>
            </a:r>
            <a:endParaRPr sz="33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g252b5ed8d82_0_400" descr="2023-03-13-121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252b5ed8d82_0_400"/>
          <p:cNvSpPr txBox="1"/>
          <p:nvPr/>
        </p:nvSpPr>
        <p:spPr>
          <a:xfrm>
            <a:off x="438100" y="480400"/>
            <a:ext cx="47175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Now, give each pie slice a “leaf.”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You can shape the leaves however you like.</a:t>
            </a:r>
            <a:endParaRPr sz="33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252b5ed8d82_0_405" descr="2023-03-13-121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252b5ed8d82_0_405"/>
          <p:cNvSpPr txBox="1"/>
          <p:nvPr/>
        </p:nvSpPr>
        <p:spPr>
          <a:xfrm>
            <a:off x="438100" y="480400"/>
            <a:ext cx="4717500" cy="430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Each leaf represents a different part of your story: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609600" lvl="0" indent="-514350" algn="l" rtl="0">
              <a:spcBef>
                <a:spcPts val="0"/>
              </a:spcBef>
              <a:spcAft>
                <a:spcPts val="0"/>
              </a:spcAft>
              <a:buSzPts val="3300"/>
              <a:buAutoNum type="arabicPeriod"/>
            </a:pPr>
            <a:r>
              <a:rPr lang="en-US" sz="3300"/>
              <a:t>Mind</a:t>
            </a:r>
            <a:endParaRPr sz="3300"/>
          </a:p>
          <a:p>
            <a:pPr marL="609600" lvl="0" indent="-514350" algn="l" rtl="0">
              <a:spcBef>
                <a:spcPts val="0"/>
              </a:spcBef>
              <a:spcAft>
                <a:spcPts val="0"/>
              </a:spcAft>
              <a:buSzPts val="3300"/>
              <a:buAutoNum type="arabicPeriod"/>
            </a:pPr>
            <a:r>
              <a:rPr lang="en-US" sz="3300"/>
              <a:t>Body</a:t>
            </a:r>
            <a:endParaRPr sz="3300"/>
          </a:p>
          <a:p>
            <a:pPr marL="609600" lvl="0" indent="-514350" algn="l" rtl="0">
              <a:spcBef>
                <a:spcPts val="0"/>
              </a:spcBef>
              <a:spcAft>
                <a:spcPts val="0"/>
              </a:spcAft>
              <a:buSzPts val="3300"/>
              <a:buAutoNum type="arabicPeriod"/>
            </a:pPr>
            <a:r>
              <a:rPr lang="en-US" sz="3300"/>
              <a:t>Heart</a:t>
            </a:r>
            <a:endParaRPr sz="3300"/>
          </a:p>
          <a:p>
            <a:pPr marL="609600" lvl="0" indent="-514350" algn="l" rtl="0">
              <a:spcBef>
                <a:spcPts val="0"/>
              </a:spcBef>
              <a:spcAft>
                <a:spcPts val="0"/>
              </a:spcAft>
              <a:buSzPts val="3300"/>
              <a:buAutoNum type="arabicPeriod"/>
            </a:pPr>
            <a:r>
              <a:rPr lang="en-US" sz="3300"/>
              <a:t>Wants</a:t>
            </a:r>
            <a:endParaRPr sz="3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6 – 8 Project: My Story Mandala</a:t>
            </a:r>
          </a:p>
        </p:txBody>
      </p:sp>
      <p:sp>
        <p:nvSpPr>
          <p:cNvPr id="90" name="Google Shape;90;g25215b88eb6_1_67"/>
          <p:cNvSpPr txBox="1">
            <a:spLocks noGrp="1"/>
          </p:cNvSpPr>
          <p:nvPr>
            <p:ph type="body" idx="1"/>
          </p:nvPr>
        </p:nvSpPr>
        <p:spPr>
          <a:xfrm>
            <a:off x="746300" y="2035725"/>
            <a:ext cx="58395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6.VA:Cr2.1 - Demonstrate openness in trying new ideas, materials, methods, and approaches in making works of art and design.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7.VA:Cr2.1 - Demonstrate persistence in developing skills with various materials, methods, and approaches in creating works of art or design.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8.VA:Cr2.1 - Demonstrate willingness to experiment, innovate, and take risks to pursue ideas, forms, and meanings that emerge in the process of artmaking or designing.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5215b88eb6_1_67"/>
          <p:cNvSpPr txBox="1">
            <a:spLocks noGrp="1"/>
          </p:cNvSpPr>
          <p:nvPr>
            <p:ph type="body" idx="2"/>
          </p:nvPr>
        </p:nvSpPr>
        <p:spPr>
          <a:xfrm>
            <a:off x="746299" y="148815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92" name="Google Shape;92;g25215b88eb6_1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225" y="1069450"/>
            <a:ext cx="4730100" cy="4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g252b5ed8d82_0_410" descr="2023-03-13-121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252b5ed8d82_0_410"/>
          <p:cNvSpPr txBox="1"/>
          <p:nvPr/>
        </p:nvSpPr>
        <p:spPr>
          <a:xfrm>
            <a:off x="438100" y="480400"/>
            <a:ext cx="5558100" cy="604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Tell a story about the different parts of you using colors, shapes, and lines. 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Mind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Body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Heart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Wants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</a:rPr>
              <a:t>You must create only using colors, shapes and lines. No hearts, peace signs, or dollar signs etc.</a:t>
            </a:r>
            <a:endParaRPr sz="2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52b5ed8d82_0_48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Examples</a:t>
            </a:r>
            <a:endParaRPr/>
          </a:p>
        </p:txBody>
      </p:sp>
      <p:pic>
        <p:nvPicPr>
          <p:cNvPr id="309" name="Google Shape;309;g252b5ed8d82_0_4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450" y="2164361"/>
            <a:ext cx="3781951" cy="3494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252b5ed8d82_0_4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1374" y="2090875"/>
            <a:ext cx="3544701" cy="351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252b5ed8d82_0_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5950" y="2090873"/>
            <a:ext cx="3353826" cy="3518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252b5ed8d82_0_489"/>
          <p:cNvSpPr txBox="1"/>
          <p:nvPr/>
        </p:nvSpPr>
        <p:spPr>
          <a:xfrm>
            <a:off x="467100" y="1157150"/>
            <a:ext cx="10382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Notice how these students only used colors, shapes, and lines to tell a story in their mandala. </a:t>
            </a:r>
            <a:endParaRPr sz="2400"/>
          </a:p>
        </p:txBody>
      </p:sp>
      <p:sp>
        <p:nvSpPr>
          <p:cNvPr id="313" name="Google Shape;313;g252b5ed8d82_0_489"/>
          <p:cNvSpPr txBox="1"/>
          <p:nvPr/>
        </p:nvSpPr>
        <p:spPr>
          <a:xfrm>
            <a:off x="385950" y="5742175"/>
            <a:ext cx="1038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Remember, it is important to be present; do not worry about being perfect.</a:t>
            </a:r>
            <a:endParaRPr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52b5ed8d82_0_49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Examples</a:t>
            </a:r>
            <a:endParaRPr/>
          </a:p>
        </p:txBody>
      </p:sp>
      <p:pic>
        <p:nvPicPr>
          <p:cNvPr id="319" name="Google Shape;319;g252b5ed8d82_0_4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34" y="1953675"/>
            <a:ext cx="3573441" cy="36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252b5ed8d82_0_4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7350" y="1900300"/>
            <a:ext cx="3650927" cy="3609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252b5ed8d82_0_4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9233" y="1900300"/>
            <a:ext cx="3839717" cy="37507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252b5ed8d82_0_498"/>
          <p:cNvSpPr txBox="1"/>
          <p:nvPr/>
        </p:nvSpPr>
        <p:spPr>
          <a:xfrm>
            <a:off x="467100" y="1157150"/>
            <a:ext cx="10382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Notice how these students only used colors, shapes, and lines to tell a story in their mandala. </a:t>
            </a:r>
            <a:endParaRPr sz="2400"/>
          </a:p>
        </p:txBody>
      </p:sp>
      <p:sp>
        <p:nvSpPr>
          <p:cNvPr id="323" name="Google Shape;323;g252b5ed8d82_0_498"/>
          <p:cNvSpPr txBox="1"/>
          <p:nvPr/>
        </p:nvSpPr>
        <p:spPr>
          <a:xfrm>
            <a:off x="385950" y="5742175"/>
            <a:ext cx="1038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Remember, it is important to be present; do not worry about being perfect.</a:t>
            </a:r>
            <a:endParaRPr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252b5ed8d82_0_434" descr="2023-03-13-121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252b5ed8d82_0_434"/>
          <p:cNvSpPr txBox="1"/>
          <p:nvPr/>
        </p:nvSpPr>
        <p:spPr>
          <a:xfrm>
            <a:off x="438100" y="480400"/>
            <a:ext cx="5558100" cy="604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Tell a story about the different parts of you using colors, shapes, and lines. 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Mind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Body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Heart</a:t>
            </a:r>
            <a:endParaRPr sz="2900">
              <a:solidFill>
                <a:schemeClr val="dk1"/>
              </a:solidFill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AutoNum type="arabicPeriod"/>
            </a:pPr>
            <a:r>
              <a:rPr lang="en-US" sz="2900">
                <a:solidFill>
                  <a:schemeClr val="dk1"/>
                </a:solidFill>
              </a:rPr>
              <a:t>Wants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</a:rPr>
              <a:t>You must create only using colors, shapes and lines. No hearts, peace signs, or dollar signs etc.</a:t>
            </a:r>
            <a:endParaRPr sz="2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252b5ed8d82_0_439"/>
          <p:cNvPicPr preferRelativeResize="0"/>
          <p:nvPr/>
        </p:nvPicPr>
        <p:blipFill rotWithShape="1">
          <a:blip r:embed="rId3">
            <a:alphaModFix/>
          </a:blip>
          <a:srcRect l="3139" t="5908" r="3130" b="6556"/>
          <a:stretch/>
        </p:blipFill>
        <p:spPr>
          <a:xfrm>
            <a:off x="0" y="0"/>
            <a:ext cx="567419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252b5ed8d82_0_439"/>
          <p:cNvPicPr preferRelativeResize="0"/>
          <p:nvPr/>
        </p:nvPicPr>
        <p:blipFill rotWithShape="1">
          <a:blip r:embed="rId4">
            <a:alphaModFix/>
          </a:blip>
          <a:srcRect t="10265" b="5524"/>
          <a:stretch/>
        </p:blipFill>
        <p:spPr>
          <a:xfrm>
            <a:off x="5897853" y="0"/>
            <a:ext cx="629414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341" name="Google Shape;341;g25215b88eb6_1_149"/>
          <p:cNvSpPr txBox="1"/>
          <p:nvPr/>
        </p:nvSpPr>
        <p:spPr>
          <a:xfrm>
            <a:off x="677975" y="1786675"/>
            <a:ext cx="4959600" cy="3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Look at your mandala. What story is your mandala telling. 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How did creating your mandala feel? What did you like? What did you dislike?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342" name="Google Shape;342;g25215b88eb6_1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225" y="1069450"/>
            <a:ext cx="4730100" cy="4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348" name="Google Shape;348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6 – 8 Project: My Story Mandala</a:t>
            </a:r>
          </a:p>
        </p:txBody>
      </p:sp>
      <p:sp>
        <p:nvSpPr>
          <p:cNvPr id="98" name="Google Shape;98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8-inch diameter cardboard cake round (white)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Colored markers (permanent markers preferred)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Rulers (optional)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00" name="Google Shape;100;g25215b88eb6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7225" y="1069450"/>
            <a:ext cx="4730100" cy="4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06" name="Google Shape;106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07" name="Google Shape;107;g25215b88eb6_1_81" title="Chart"/>
          <p:cNvPicPr preferRelativeResize="0"/>
          <p:nvPr/>
        </p:nvPicPr>
        <p:blipFill rotWithShape="1">
          <a:blip r:embed="rId3">
            <a:alphaModFix/>
          </a:blip>
          <a:srcRect b="26139"/>
          <a:stretch/>
        </p:blipFill>
        <p:spPr>
          <a:xfrm>
            <a:off x="190125" y="1773790"/>
            <a:ext cx="11887202" cy="3310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13" name="Google Shape;113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2b5ed8d82_0_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19" name="Google Shape;119;g252b5ed8d82_0_6"/>
          <p:cNvSpPr txBox="1">
            <a:spLocks noGrp="1"/>
          </p:cNvSpPr>
          <p:nvPr>
            <p:ph type="body" idx="2"/>
          </p:nvPr>
        </p:nvSpPr>
        <p:spPr>
          <a:xfrm>
            <a:off x="1179850" y="1582500"/>
            <a:ext cx="5113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Goals for this creative experience: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Be present not perfect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Use positive language to talk about what you and others create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Feel better than when you started</a:t>
            </a:r>
            <a:endParaRPr sz="3000"/>
          </a:p>
        </p:txBody>
      </p:sp>
      <p:pic>
        <p:nvPicPr>
          <p:cNvPr id="120" name="Google Shape;120;g252b5ed8d82_0_6"/>
          <p:cNvPicPr preferRelativeResize="0"/>
          <p:nvPr/>
        </p:nvPicPr>
        <p:blipFill rotWithShape="1">
          <a:blip r:embed="rId3">
            <a:alphaModFix/>
          </a:blip>
          <a:srcRect b="1127"/>
          <a:stretch/>
        </p:blipFill>
        <p:spPr>
          <a:xfrm>
            <a:off x="7019375" y="1582500"/>
            <a:ext cx="4397174" cy="4347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2b5ed8d82_0_1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26" name="Google Shape;126;g252b5ed8d82_0_12"/>
          <p:cNvSpPr txBox="1">
            <a:spLocks noGrp="1"/>
          </p:cNvSpPr>
          <p:nvPr>
            <p:ph type="body" idx="2"/>
          </p:nvPr>
        </p:nvSpPr>
        <p:spPr>
          <a:xfrm>
            <a:off x="1179850" y="1810875"/>
            <a:ext cx="47907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It’s science!</a:t>
            </a:r>
            <a:endParaRPr sz="3000">
              <a:solidFill>
                <a:srgbClr val="0C0C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Did you know that art is scientifically proven to make us feel better?</a:t>
            </a:r>
            <a:endParaRPr sz="3000"/>
          </a:p>
        </p:txBody>
      </p:sp>
      <p:pic>
        <p:nvPicPr>
          <p:cNvPr id="127" name="Google Shape;127;g252b5ed8d82_0_12"/>
          <p:cNvPicPr preferRelativeResize="0"/>
          <p:nvPr/>
        </p:nvPicPr>
        <p:blipFill rotWithShape="1">
          <a:blip r:embed="rId3">
            <a:alphaModFix/>
          </a:blip>
          <a:srcRect b="2143"/>
          <a:stretch/>
        </p:blipFill>
        <p:spPr>
          <a:xfrm>
            <a:off x="6435600" y="1106925"/>
            <a:ext cx="5051551" cy="49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Introduction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33" name="Google Shape;133;g25222b53576_0_37"/>
          <p:cNvSpPr txBox="1"/>
          <p:nvPr/>
        </p:nvSpPr>
        <p:spPr>
          <a:xfrm>
            <a:off x="708225" y="1479150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We are going to create art to help us: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Feel better</a:t>
            </a: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Think about ourselves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34" name="Google Shape;134;g25222b53576_0_37"/>
          <p:cNvPicPr preferRelativeResize="0"/>
          <p:nvPr/>
        </p:nvPicPr>
        <p:blipFill rotWithShape="1">
          <a:blip r:embed="rId3">
            <a:alphaModFix/>
          </a:blip>
          <a:srcRect b="2296"/>
          <a:stretch/>
        </p:blipFill>
        <p:spPr>
          <a:xfrm>
            <a:off x="6213775" y="1117000"/>
            <a:ext cx="5112000" cy="499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885C88-1957-4AC5-BE7D-C939BA419A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B7C7BF-76A0-413A-A1AB-4C0DC9578915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3.xml><?xml version="1.0" encoding="utf-8"?>
<ds:datastoreItem xmlns:ds="http://schemas.openxmlformats.org/officeDocument/2006/customXml" ds:itemID="{97389DEB-5BDB-436F-893C-80AA976705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37</Slides>
  <Notes>37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Simple Light</vt:lpstr>
      <vt:lpstr>PowerPoint Presentation</vt:lpstr>
      <vt:lpstr>Grades 6 – 8 Project: My Story Mandala</vt:lpstr>
      <vt:lpstr>Grades 6 – 8 Project: My Story Mandala</vt:lpstr>
      <vt:lpstr>Grades 6 – 8 Project: My Story Mandala</vt:lpstr>
      <vt:lpstr>Project Pacing</vt:lpstr>
      <vt:lpstr>How are you feeling right now?</vt:lpstr>
      <vt:lpstr>Introduction</vt:lpstr>
      <vt:lpstr>Introduction</vt:lpstr>
      <vt:lpstr>Introduction </vt:lpstr>
      <vt:lpstr>Demo &amp; Lecture: Color Theory </vt:lpstr>
      <vt:lpstr>PowerPoint Presentation</vt:lpstr>
      <vt:lpstr>PowerPoint Presentation</vt:lpstr>
      <vt:lpstr>PowerPoint Presentation</vt:lpstr>
      <vt:lpstr>PowerPoint Presentation</vt:lpstr>
      <vt:lpstr>Demo &amp; Lecture: Analyzing Art</vt:lpstr>
      <vt:lpstr>Demo &amp; Lecture: Analyzing Art</vt:lpstr>
      <vt:lpstr>Demo &amp; Lecture: Analyzing Art</vt:lpstr>
      <vt:lpstr>Demo &amp; Lecture: Art History</vt:lpstr>
      <vt:lpstr>Demo &amp; Lecture: Art History</vt:lpstr>
      <vt:lpstr>Demo &amp; Lecture: Art History</vt:lpstr>
      <vt:lpstr>Demo &amp; Lecture: Art History</vt:lpstr>
      <vt:lpstr>Demo &amp; Lecture: Art History</vt:lpstr>
      <vt:lpstr>Project Overview</vt:lpstr>
      <vt:lpstr>Students-at-Work: Getting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Student Examples</vt:lpstr>
      <vt:lpstr>Student Examples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10</cp:revision>
  <dcterms:created xsi:type="dcterms:W3CDTF">2019-11-15T18:15:52Z</dcterms:created>
  <dcterms:modified xsi:type="dcterms:W3CDTF">2023-08-09T15:49:20Z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