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6" roundtripDataSignature="AMtx7mjwQ675b590SCWgVixYJlSXUs/rd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129D44-A018-4D85-6E25-3DC366582DB8}" v="31" dt="2023-08-09T23:27:20.9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customschemas.google.com/relationships/presentationmetadata" Target="meta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tty Kraus" userId="S::lkraus@cacountysupts.org::a35656c8-8728-47c1-9a80-6ec0283fce12" providerId="AD" clId="Web-{0E129D44-A018-4D85-6E25-3DC366582DB8}"/>
    <pc:docChg chg="modSld">
      <pc:chgData name="Letty Kraus" userId="S::lkraus@cacountysupts.org::a35656c8-8728-47c1-9a80-6ec0283fce12" providerId="AD" clId="Web-{0E129D44-A018-4D85-6E25-3DC366582DB8}" dt="2023-08-09T23:27:17.350" v="28"/>
      <pc:docMkLst>
        <pc:docMk/>
      </pc:docMkLst>
      <pc:sldChg chg="addSp modSp">
        <pc:chgData name="Letty Kraus" userId="S::lkraus@cacountysupts.org::a35656c8-8728-47c1-9a80-6ec0283fce12" providerId="AD" clId="Web-{0E129D44-A018-4D85-6E25-3DC366582DB8}" dt="2023-08-09T23:25:26.426" v="15" actId="1076"/>
        <pc:sldMkLst>
          <pc:docMk/>
          <pc:sldMk cId="0" sldId="256"/>
        </pc:sldMkLst>
        <pc:spChg chg="add mod">
          <ac:chgData name="Letty Kraus" userId="S::lkraus@cacountysupts.org::a35656c8-8728-47c1-9a80-6ec0283fce12" providerId="AD" clId="Web-{0E129D44-A018-4D85-6E25-3DC366582DB8}" dt="2023-08-09T23:25:26.426" v="15" actId="1076"/>
          <ac:spMkLst>
            <pc:docMk/>
            <pc:sldMk cId="0" sldId="256"/>
            <ac:spMk id="2" creationId="{70E1CE1E-C377-6B6E-FAED-BA7341878C5B}"/>
          </ac:spMkLst>
        </pc:spChg>
      </pc:sldChg>
      <pc:sldChg chg="modSp">
        <pc:chgData name="Letty Kraus" userId="S::lkraus@cacountysupts.org::a35656c8-8728-47c1-9a80-6ec0283fce12" providerId="AD" clId="Web-{0E129D44-A018-4D85-6E25-3DC366582DB8}" dt="2023-08-09T23:25:00.331" v="3" actId="20577"/>
        <pc:sldMkLst>
          <pc:docMk/>
          <pc:sldMk cId="0" sldId="257"/>
        </pc:sldMkLst>
        <pc:spChg chg="mod">
          <ac:chgData name="Letty Kraus" userId="S::lkraus@cacountysupts.org::a35656c8-8728-47c1-9a80-6ec0283fce12" providerId="AD" clId="Web-{0E129D44-A018-4D85-6E25-3DC366582DB8}" dt="2023-08-09T23:25:00.331" v="3" actId="20577"/>
          <ac:spMkLst>
            <pc:docMk/>
            <pc:sldMk cId="0" sldId="257"/>
            <ac:spMk id="36" creationId="{00000000-0000-0000-0000-000000000000}"/>
          </ac:spMkLst>
        </pc:spChg>
      </pc:sldChg>
      <pc:sldChg chg="modSp">
        <pc:chgData name="Letty Kraus" userId="S::lkraus@cacountysupts.org::a35656c8-8728-47c1-9a80-6ec0283fce12" providerId="AD" clId="Web-{0E129D44-A018-4D85-6E25-3DC366582DB8}" dt="2023-08-09T23:26:21.802" v="21" actId="1076"/>
        <pc:sldMkLst>
          <pc:docMk/>
          <pc:sldMk cId="0" sldId="258"/>
        </pc:sldMkLst>
        <pc:spChg chg="mod">
          <ac:chgData name="Letty Kraus" userId="S::lkraus@cacountysupts.org::a35656c8-8728-47c1-9a80-6ec0283fce12" providerId="AD" clId="Web-{0E129D44-A018-4D85-6E25-3DC366582DB8}" dt="2023-08-09T23:25:35.832" v="17" actId="20577"/>
          <ac:spMkLst>
            <pc:docMk/>
            <pc:sldMk cId="0" sldId="258"/>
            <ac:spMk id="44" creationId="{00000000-0000-0000-0000-000000000000}"/>
          </ac:spMkLst>
        </pc:spChg>
        <pc:spChg chg="mod">
          <ac:chgData name="Letty Kraus" userId="S::lkraus@cacountysupts.org::a35656c8-8728-47c1-9a80-6ec0283fce12" providerId="AD" clId="Web-{0E129D44-A018-4D85-6E25-3DC366582DB8}" dt="2023-08-09T23:26:21.802" v="20" actId="1076"/>
          <ac:spMkLst>
            <pc:docMk/>
            <pc:sldMk cId="0" sldId="258"/>
            <ac:spMk id="45" creationId="{00000000-0000-0000-0000-000000000000}"/>
          </ac:spMkLst>
        </pc:spChg>
        <pc:spChg chg="mod">
          <ac:chgData name="Letty Kraus" userId="S::lkraus@cacountysupts.org::a35656c8-8728-47c1-9a80-6ec0283fce12" providerId="AD" clId="Web-{0E129D44-A018-4D85-6E25-3DC366582DB8}" dt="2023-08-09T23:26:21.802" v="21" actId="1076"/>
          <ac:spMkLst>
            <pc:docMk/>
            <pc:sldMk cId="0" sldId="258"/>
            <ac:spMk id="46" creationId="{00000000-0000-0000-0000-000000000000}"/>
          </ac:spMkLst>
        </pc:spChg>
      </pc:sldChg>
      <pc:sldChg chg="modSp">
        <pc:chgData name="Letty Kraus" userId="S::lkraus@cacountysupts.org::a35656c8-8728-47c1-9a80-6ec0283fce12" providerId="AD" clId="Web-{0E129D44-A018-4D85-6E25-3DC366582DB8}" dt="2023-08-09T23:26:41.474" v="23" actId="1076"/>
        <pc:sldMkLst>
          <pc:docMk/>
          <pc:sldMk cId="0" sldId="259"/>
        </pc:sldMkLst>
        <pc:spChg chg="mod">
          <ac:chgData name="Letty Kraus" userId="S::lkraus@cacountysupts.org::a35656c8-8728-47c1-9a80-6ec0283fce12" providerId="AD" clId="Web-{0E129D44-A018-4D85-6E25-3DC366582DB8}" dt="2023-08-09T23:25:42.676" v="19" actId="20577"/>
          <ac:spMkLst>
            <pc:docMk/>
            <pc:sldMk cId="0" sldId="259"/>
            <ac:spMk id="52" creationId="{00000000-0000-0000-0000-000000000000}"/>
          </ac:spMkLst>
        </pc:spChg>
        <pc:spChg chg="mod">
          <ac:chgData name="Letty Kraus" userId="S::lkraus@cacountysupts.org::a35656c8-8728-47c1-9a80-6ec0283fce12" providerId="AD" clId="Web-{0E129D44-A018-4D85-6E25-3DC366582DB8}" dt="2023-08-09T23:26:36.881" v="22" actId="14100"/>
          <ac:spMkLst>
            <pc:docMk/>
            <pc:sldMk cId="0" sldId="259"/>
            <ac:spMk id="53" creationId="{00000000-0000-0000-0000-000000000000}"/>
          </ac:spMkLst>
        </pc:spChg>
        <pc:spChg chg="mod">
          <ac:chgData name="Letty Kraus" userId="S::lkraus@cacountysupts.org::a35656c8-8728-47c1-9a80-6ec0283fce12" providerId="AD" clId="Web-{0E129D44-A018-4D85-6E25-3DC366582DB8}" dt="2023-08-09T23:26:41.474" v="23" actId="1076"/>
          <ac:spMkLst>
            <pc:docMk/>
            <pc:sldMk cId="0" sldId="259"/>
            <ac:spMk id="54" creationId="{00000000-0000-0000-0000-000000000000}"/>
          </ac:spMkLst>
        </pc:spChg>
      </pc:sldChg>
      <pc:sldChg chg="modSp">
        <pc:chgData name="Letty Kraus" userId="S::lkraus@cacountysupts.org::a35656c8-8728-47c1-9a80-6ec0283fce12" providerId="AD" clId="Web-{0E129D44-A018-4D85-6E25-3DC366582DB8}" dt="2023-08-09T23:26:55.615" v="25" actId="20577"/>
        <pc:sldMkLst>
          <pc:docMk/>
          <pc:sldMk cId="0" sldId="260"/>
        </pc:sldMkLst>
        <pc:spChg chg="mod">
          <ac:chgData name="Letty Kraus" userId="S::lkraus@cacountysupts.org::a35656c8-8728-47c1-9a80-6ec0283fce12" providerId="AD" clId="Web-{0E129D44-A018-4D85-6E25-3DC366582DB8}" dt="2023-08-09T23:26:55.615" v="25" actId="20577"/>
          <ac:spMkLst>
            <pc:docMk/>
            <pc:sldMk cId="0" sldId="260"/>
            <ac:spMk id="63" creationId="{00000000-0000-0000-0000-000000000000}"/>
          </ac:spMkLst>
        </pc:spChg>
      </pc:sldChg>
      <pc:sldChg chg="modNotes">
        <pc:chgData name="Letty Kraus" userId="S::lkraus@cacountysupts.org::a35656c8-8728-47c1-9a80-6ec0283fce12" providerId="AD" clId="Web-{0E129D44-A018-4D85-6E25-3DC366582DB8}" dt="2023-08-09T23:27:07.522" v="26"/>
        <pc:sldMkLst>
          <pc:docMk/>
          <pc:sldMk cId="0" sldId="262"/>
        </pc:sldMkLst>
      </pc:sldChg>
      <pc:sldChg chg="modNotes">
        <pc:chgData name="Letty Kraus" userId="S::lkraus@cacountysupts.org::a35656c8-8728-47c1-9a80-6ec0283fce12" providerId="AD" clId="Web-{0E129D44-A018-4D85-6E25-3DC366582DB8}" dt="2023-08-09T23:27:11.600" v="27"/>
        <pc:sldMkLst>
          <pc:docMk/>
          <pc:sldMk cId="0" sldId="263"/>
        </pc:sldMkLst>
      </pc:sldChg>
      <pc:sldChg chg="modNotes">
        <pc:chgData name="Letty Kraus" userId="S::lkraus@cacountysupts.org::a35656c8-8728-47c1-9a80-6ec0283fce12" providerId="AD" clId="Web-{0E129D44-A018-4D85-6E25-3DC366582DB8}" dt="2023-08-09T23:27:17.350" v="28"/>
        <pc:sldMkLst>
          <pc:docMk/>
          <pc:sldMk cId="0" sldId="26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flyingfishpress.com/portfolio-item/the-accretion-of-identity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iscover.hubpages.com/education/three-square-unfolding-book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emotion-scale-emoji-icon-feedback-3404484/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naivepaintings/42406671740/in/photolist-27Bkh5L-29gE9mu-hotT5g-QoxxVP-bmUai3-Qoxvcc-z57iCR-29gE9w9-27BkiDs-29gE9q7-2aewtY2-5kETh8-28Z3Vxa-cMnA7W-2991vqS-29gE9id-29gE8CL-e9uJ5Z-iMeym-e9AoWs-NeEaxy-e9AopE-cMnA3s-2aewtZK-e9Ao8j-2aewu7i-2991vuE-5W4pis-dB1EZ4-29gE8WG-63u5np-cMnAd7-29gE9f7-28Z3WnB-29gE9y3-62Yv2h-89gGyg-2991vu9-z9QsV3-zrreY2-2kSoH9H-597YKq-cMnAn3-2aewu5z-AsNZTr-cMnzG5-2991vvw-cMnAgW-23GF4Ww-7k6oW4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emotion-scale-emoji-icon-feedback-3404484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" name="Google Shape;3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5222b53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https://en.wikipedia.org/wiki/Composition_VII#/media/File:Vassily_Kandinsky,_1913_-_Composition_7.jpg</a:t>
            </a:r>
            <a:endParaRPr/>
          </a:p>
        </p:txBody>
      </p:sp>
      <p:sp>
        <p:nvSpPr>
          <p:cNvPr id="93" name="Google Shape;93;g25222b53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297fa0fbdd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g2297fa0fbdd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https://flyingfishpress.com/portfolio-item/the-accretion-of-identity/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547347417b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547347417b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547347417b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547347417b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547347417b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547347417b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5222b53576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3" name="Google Shape;133;g25222b53576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https://discover.hubpages.com/education/three-square-unfolding-book</a:t>
            </a:r>
            <a:r>
              <a:rPr lang="en-US"/>
              <a:t> </a:t>
            </a:r>
            <a:endParaRPr/>
          </a:p>
        </p:txBody>
      </p:sp>
      <p:sp>
        <p:nvSpPr>
          <p:cNvPr id="140" name="Google Shape;14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547347417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547347417b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5215b88eb6_1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5" name="Google Shape;155;g25215b88eb6_1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5215b88eb6_1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https://pixabay.com/illustrations/emotion-scale-emoji-icon-feedback-3404484/</a:t>
            </a:r>
            <a:r>
              <a:rPr lang="en-US"/>
              <a:t> </a:t>
            </a:r>
            <a:endParaRPr/>
          </a:p>
        </p:txBody>
      </p:sp>
      <p:sp>
        <p:nvSpPr>
          <p:cNvPr id="162" name="Google Shape;162;g25215b88eb6_1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25215b88eb6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" name="Google Shape;34;g25215b88eb6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9" name="Google Shape;16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25215b88eb6_1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" name="Google Shape;42;g25215b88eb6_1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5215b88eb6_1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flickr.com/photos/naivepaintings/42406671740/in/photolist-27Bkh5L-29gE9mu-hotT5g-QoxxVP-bmUai3-Qoxvcc-z57iCR-29gE9w9-27BkiDs-29gE9q7-2aewtY2-5kETh8-28Z3Vxa-cMnA7W-2991vqS-29gE9id-29gE8CL-e9uJ5Z-iMeym-e9AoWs-NeEaxy-e9AopE-cMnA3s-2aewtZK-e9Ao8j-2aewu7i-2991vuE-5W4pis-dB1EZ4-29gE8WG-63u5np-cMnAd7-29gE9f7-28Z3WnB-29gE9y3-62Yv2h-89gGyg-2991vu9-z9QsV3-zrreY2-2kSoH9H-597YKq-cMnAn3-2aewu5z-AsNZTr-cMnzG5-2991vvw-cMnAgW-23GF4Ww-7k6oW4</a:t>
            </a:r>
            <a:r>
              <a:rPr lang="en-US"/>
              <a:t> </a:t>
            </a:r>
            <a:endParaRPr/>
          </a:p>
        </p:txBody>
      </p:sp>
      <p:sp>
        <p:nvSpPr>
          <p:cNvPr id="50" name="Google Shape;50;g25215b88eb6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5215b88eb6_1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8" name="Google Shape;58;g25215b88eb6_1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5215b88eb6_1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https://pixabay.com/illustrations/emotion-scale-emoji-icon-feedback-3404484/</a:t>
            </a:r>
            <a:r>
              <a:rPr lang="en-US"/>
              <a:t> </a:t>
            </a:r>
            <a:endParaRPr/>
          </a:p>
        </p:txBody>
      </p:sp>
      <p:sp>
        <p:nvSpPr>
          <p:cNvPr id="66" name="Google Shape;66;g25215b88eb6_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4422b14a6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" name="Google Shape;72;g254422b14a6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Artwork generated in Dall-E AI based on a prompt by Amy Bultena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54422b14a6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g254422b14a6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Artwork generated in Dall-E AI based on a prompt by Amy Bultena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54422b14a6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Artwork generated in Dall-E AI based on a prompt by Amy Bultena</a:t>
            </a:r>
            <a:endParaRPr dirty="0"/>
          </a:p>
        </p:txBody>
      </p:sp>
      <p:sp>
        <p:nvSpPr>
          <p:cNvPr id="86" name="Google Shape;86;g254422b14a6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body" idx="1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LGhbRjNjW0U" TargetMode="External"/><Relationship Id="rId5" Type="http://schemas.openxmlformats.org/officeDocument/2006/relationships/image" Target="../media/image10.png"/><Relationship Id="rId4" Type="http://schemas.openxmlformats.org/officeDocument/2006/relationships/hyperlink" Target="https://www.youtube.com/watch?v=LGhbRjNjW0U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GhbRjNjW0U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aynQuQyMnc&amp;t=53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AaynQuQyMnc" TargetMode="Externa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8rebvFWceF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s://www.youtube.com/watch?v=8rebvFWceFE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i.edu/object/fenway-park-laura-davidson%3Asiris_sil_991856" TargetMode="External"/><Relationship Id="rId13" Type="http://schemas.openxmlformats.org/officeDocument/2006/relationships/hyperlink" Target="https://library.si.edu/exhibition/artists-books-and-africa/ultimate-safari-full" TargetMode="External"/><Relationship Id="rId3" Type="http://schemas.openxmlformats.org/officeDocument/2006/relationships/hyperlink" Target="https://www.lauradavidsonbooks.com/new-page" TargetMode="External"/><Relationship Id="rId7" Type="http://schemas.openxmlformats.org/officeDocument/2006/relationships/hyperlink" Target="https://www.si.edu/object/dolls-africa-freya-diamond%3Asiris_sil_998260" TargetMode="External"/><Relationship Id="rId12" Type="http://schemas.openxmlformats.org/officeDocument/2006/relationships/hyperlink" Target="https://www.si.edu/object/gold-rush-multi-page-serigraph-jill-timm%3Asiris_sil_1000340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i.edu/object/storm-sequence-alisa-c-banks%3Asiris_sil_991317" TargetMode="External"/><Relationship Id="rId11" Type="http://schemas.openxmlformats.org/officeDocument/2006/relationships/hyperlink" Target="https://www.si.edu/object/world-without-end-julie-chen%3Asiris_sil_936439" TargetMode="External"/><Relationship Id="rId5" Type="http://schemas.openxmlformats.org/officeDocument/2006/relationships/hyperlink" Target="https://artsandculture.google.com/asset/dai-food-from-the-series-%E2%80%9Cwe-are-tiger-dragon-people%E2%80%9D/bQFPsudkkSg-OA?hl=en" TargetMode="External"/><Relationship Id="rId10" Type="http://schemas.openxmlformats.org/officeDocument/2006/relationships/hyperlink" Target="https://www.si.edu/object/plinitude-ml-van-nice:siris_sil_604731" TargetMode="External"/><Relationship Id="rId4" Type="http://schemas.openxmlformats.org/officeDocument/2006/relationships/hyperlink" Target="https://artsandculture.google.com/asset/what-s-happening-with-momma/fAHyhPw5GEUp1Q?hl=en" TargetMode="External"/><Relationship Id="rId9" Type="http://schemas.openxmlformats.org/officeDocument/2006/relationships/hyperlink" Target="https://www.si.edu/object/gifts-our-elders-kerry-mcaleer-keeler%3Asiris_sil_1009876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iscover.hubpages.com/education/three-square-unfolding-book" TargetMode="External"/><Relationship Id="rId4" Type="http://schemas.openxmlformats.org/officeDocument/2006/relationships/hyperlink" Target="https://youtu.be/B_j63YjWHlM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E1CE1E-C377-6B6E-FAED-BA7341878C5B}"/>
              </a:ext>
            </a:extLst>
          </p:cNvPr>
          <p:cNvSpPr txBox="1"/>
          <p:nvPr/>
        </p:nvSpPr>
        <p:spPr>
          <a:xfrm>
            <a:off x="3845860" y="4258236"/>
            <a:ext cx="731519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Calibri"/>
              </a:rPr>
              <a:t>Grades 9 – 12 Project: Museum of Me Unfolding Book</a:t>
            </a:r>
            <a:r>
              <a:rPr lang="en-US" sz="2400" dirty="0">
                <a:solidFill>
                  <a:srgbClr val="FFFFFF"/>
                </a:solidFill>
                <a:latin typeface="Calibri"/>
                <a:cs typeface="Calibri"/>
              </a:rPr>
              <a:t>​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5222b53576_0_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Demo &amp; Lecture: Visual Literacy</a:t>
            </a:r>
            <a:endParaRPr/>
          </a:p>
        </p:txBody>
      </p:sp>
      <p:pic>
        <p:nvPicPr>
          <p:cNvPr id="96" name="Google Shape;96;g25222b53576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375" y="1221975"/>
            <a:ext cx="3646651" cy="4719174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97" name="Google Shape;97;g25222b53576_0_0"/>
          <p:cNvGrpSpPr/>
          <p:nvPr/>
        </p:nvGrpSpPr>
        <p:grpSpPr>
          <a:xfrm>
            <a:off x="4600000" y="1498050"/>
            <a:ext cx="6846799" cy="4167025"/>
            <a:chOff x="4610075" y="1373250"/>
            <a:chExt cx="6846799" cy="4167025"/>
          </a:xfrm>
        </p:grpSpPr>
        <p:pic>
          <p:nvPicPr>
            <p:cNvPr id="98" name="Google Shape;98;g25222b53576_0_0">
              <a:hlinkClick r:id="rId4"/>
            </p:cNvPr>
            <p:cNvPicPr preferRelativeResize="0"/>
            <p:nvPr/>
          </p:nvPicPr>
          <p:blipFill rotWithShape="1">
            <a:blip r:embed="rId5">
              <a:alphaModFix/>
            </a:blip>
            <a:srcRect t="2714"/>
            <a:stretch/>
          </p:blipFill>
          <p:spPr>
            <a:xfrm>
              <a:off x="4610075" y="1373250"/>
              <a:ext cx="6846799" cy="3766826"/>
            </a:xfrm>
            <a:prstGeom prst="rect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99" name="Google Shape;99;g25222b53576_0_0"/>
            <p:cNvSpPr txBox="1"/>
            <p:nvPr/>
          </p:nvSpPr>
          <p:spPr>
            <a:xfrm>
              <a:off x="4614525" y="5140075"/>
              <a:ext cx="6837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Watch video to view artwork </a:t>
              </a:r>
              <a:r>
                <a:rPr lang="en-US" u="sng">
                  <a:solidFill>
                    <a:schemeClr val="hlink"/>
                  </a:solidFill>
                  <a:hlinkClick r:id="rId6"/>
                </a:rPr>
                <a:t>https://youtu.be/LGhbRjNjW0U</a:t>
              </a:r>
              <a:r>
                <a:rPr lang="en-US"/>
                <a:t> (0:59 seconds)</a:t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297fa0fbdd_0_4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Visual Literacy</a:t>
            </a:r>
            <a:endParaRPr/>
          </a:p>
        </p:txBody>
      </p:sp>
      <p:sp>
        <p:nvSpPr>
          <p:cNvPr id="105" name="Google Shape;105;g2297fa0fbdd_0_49"/>
          <p:cNvSpPr txBox="1">
            <a:spLocks noGrp="1"/>
          </p:cNvSpPr>
          <p:nvPr>
            <p:ph type="body" idx="2"/>
          </p:nvPr>
        </p:nvSpPr>
        <p:spPr>
          <a:xfrm>
            <a:off x="181400" y="1720775"/>
            <a:ext cx="4770600" cy="40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This is an artist book made by Julie Chen.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The title is </a:t>
            </a:r>
            <a:r>
              <a:rPr lang="en-US" i="1"/>
              <a:t>Accretion of Identity. </a:t>
            </a:r>
            <a:endParaRPr i="1"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500"/>
              <a:buChar char="●"/>
            </a:pPr>
            <a:r>
              <a:rPr lang="en-US"/>
              <a:t>Chen explains this artwork “explores various ways in which individual identity is developed.”</a:t>
            </a:r>
            <a:endParaRPr/>
          </a:p>
        </p:txBody>
      </p:sp>
      <p:pic>
        <p:nvPicPr>
          <p:cNvPr id="106" name="Google Shape;106;g2297fa0fbdd_0_4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t="2714"/>
          <a:stretch/>
        </p:blipFill>
        <p:spPr>
          <a:xfrm>
            <a:off x="4952000" y="1637963"/>
            <a:ext cx="6846799" cy="376682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7" name="Google Shape;107;g2297fa0fbdd_0_49"/>
          <p:cNvSpPr txBox="1"/>
          <p:nvPr/>
        </p:nvSpPr>
        <p:spPr>
          <a:xfrm>
            <a:off x="4956450" y="5404788"/>
            <a:ext cx="6837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Accretion of Identity, </a:t>
            </a:r>
            <a:r>
              <a:rPr lang="en-US"/>
              <a:t>Julie Chen, 2022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547347417b_0_1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Demo &amp; Lecture: Artists’ Books</a:t>
            </a:r>
            <a:endParaRPr/>
          </a:p>
        </p:txBody>
      </p:sp>
      <p:sp>
        <p:nvSpPr>
          <p:cNvPr id="113" name="Google Shape;113;g2547347417b_0_14"/>
          <p:cNvSpPr txBox="1">
            <a:spLocks noGrp="1"/>
          </p:cNvSpPr>
          <p:nvPr>
            <p:ph type="body" idx="2"/>
          </p:nvPr>
        </p:nvSpPr>
        <p:spPr>
          <a:xfrm>
            <a:off x="524300" y="1367100"/>
            <a:ext cx="58698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Artists' books, also known as book arts, are special artworks that use the form of a book.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Instead of just being regular books you find in a store, these artworks are created by artists and are limited editions.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500"/>
              <a:buChar char="●"/>
            </a:pPr>
            <a:r>
              <a:rPr lang="en-US"/>
              <a:t>Sometimes, they're even one-of-a-kind, which means there's only one of them in the whole world.</a:t>
            </a:r>
            <a:endParaRPr/>
          </a:p>
        </p:txBody>
      </p:sp>
      <p:grpSp>
        <p:nvGrpSpPr>
          <p:cNvPr id="114" name="Google Shape;114;g2547347417b_0_14"/>
          <p:cNvGrpSpPr/>
          <p:nvPr/>
        </p:nvGrpSpPr>
        <p:grpSpPr>
          <a:xfrm>
            <a:off x="6394100" y="1572112"/>
            <a:ext cx="5395500" cy="3713775"/>
            <a:chOff x="6384000" y="1309100"/>
            <a:chExt cx="5395500" cy="3713775"/>
          </a:xfrm>
        </p:grpSpPr>
        <p:pic>
          <p:nvPicPr>
            <p:cNvPr id="115" name="Google Shape;115;g2547347417b_0_14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394102" y="1309100"/>
              <a:ext cx="5361525" cy="3027574"/>
            </a:xfrm>
            <a:prstGeom prst="rect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16" name="Google Shape;116;g2547347417b_0_14"/>
            <p:cNvSpPr txBox="1"/>
            <p:nvPr/>
          </p:nvSpPr>
          <p:spPr>
            <a:xfrm>
              <a:off x="6384000" y="4407275"/>
              <a:ext cx="5395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Watch, </a:t>
              </a:r>
              <a:r>
                <a:rPr lang="en-US" i="1"/>
                <a:t>Artists Books - PBS Utah</a:t>
              </a:r>
              <a:r>
                <a:rPr lang="en-US"/>
                <a:t> </a:t>
              </a:r>
              <a:r>
                <a:rPr lang="en-US" u="sng">
                  <a:solidFill>
                    <a:schemeClr val="hlink"/>
                  </a:solidFill>
                  <a:hlinkClick r:id="rId5"/>
                </a:rPr>
                <a:t>https://youtu.be/AaynQuQyMnc</a:t>
              </a:r>
              <a:r>
                <a:rPr lang="en-US"/>
                <a:t> (2:51 mins)</a:t>
              </a: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547347417b_0_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Demo &amp; Lecture: </a:t>
            </a:r>
            <a:r>
              <a:rPr lang="en-US">
                <a:solidFill>
                  <a:schemeClr val="lt1"/>
                </a:solidFill>
              </a:rPr>
              <a:t>Artists’ Books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2547347417b_0_8"/>
          <p:cNvSpPr txBox="1">
            <a:spLocks noGrp="1"/>
          </p:cNvSpPr>
          <p:nvPr>
            <p:ph type="body" idx="2"/>
          </p:nvPr>
        </p:nvSpPr>
        <p:spPr>
          <a:xfrm>
            <a:off x="604974" y="2446250"/>
            <a:ext cx="44679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/>
              <a:t>Watch, </a:t>
            </a:r>
            <a:r>
              <a:rPr lang="en-US" sz="2200" i="1"/>
              <a:t>Book Artist Julie Chen, PROCESS - Craft in America </a:t>
            </a:r>
            <a:r>
              <a:rPr lang="en-US" sz="2200" i="1" u="sng">
                <a:solidFill>
                  <a:schemeClr val="hlink"/>
                </a:solidFill>
                <a:hlinkClick r:id="rId3"/>
              </a:rPr>
              <a:t>https://youtu.be/8rebvFWceFE</a:t>
            </a:r>
            <a:r>
              <a:rPr lang="en-US" sz="2200" i="1"/>
              <a:t> (6:31 mins)</a:t>
            </a:r>
            <a:endParaRPr sz="2200" i="1"/>
          </a:p>
        </p:txBody>
      </p:sp>
      <p:pic>
        <p:nvPicPr>
          <p:cNvPr id="123" name="Google Shape;123;g2547347417b_0_8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81524" y="1521948"/>
            <a:ext cx="6814324" cy="381412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547347417b_0_2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Demo &amp; Lecture: Artists’ Books</a:t>
            </a:r>
            <a:endParaRPr/>
          </a:p>
        </p:txBody>
      </p:sp>
      <p:sp>
        <p:nvSpPr>
          <p:cNvPr id="129" name="Google Shape;129;g2547347417b_0_27"/>
          <p:cNvSpPr txBox="1">
            <a:spLocks noGrp="1"/>
          </p:cNvSpPr>
          <p:nvPr>
            <p:ph type="body" idx="2"/>
          </p:nvPr>
        </p:nvSpPr>
        <p:spPr>
          <a:xfrm>
            <a:off x="7553900" y="1497550"/>
            <a:ext cx="42660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Based on the interests of those in your classroom, choose 1-2 of the following contemporary artist’s books. </a:t>
            </a:r>
            <a:endParaRPr sz="3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Discuss how the artist is telling a story through the form of a book.</a:t>
            </a:r>
            <a:endParaRPr sz="3000"/>
          </a:p>
        </p:txBody>
      </p:sp>
      <p:sp>
        <p:nvSpPr>
          <p:cNvPr id="130" name="Google Shape;130;g2547347417b_0_27"/>
          <p:cNvSpPr txBox="1"/>
          <p:nvPr/>
        </p:nvSpPr>
        <p:spPr>
          <a:xfrm>
            <a:off x="544625" y="1391775"/>
            <a:ext cx="6454500" cy="50391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 History Lessons</a:t>
            </a:r>
            <a:r>
              <a:rPr lang="en-US" sz="1700" u="sng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Laura Davidson, 2005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What’s Happening With Momma?</a:t>
            </a:r>
            <a:r>
              <a:rPr lang="en-US" sz="1700" u="sng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Clarissa Sligh, 1988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 Are Tiger Dragon People</a:t>
            </a:r>
            <a:r>
              <a:rPr lang="en-US" sz="1700" u="sng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Colette Fu, 2008-2013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Storm Sequence, </a:t>
            </a:r>
            <a:r>
              <a:rPr lang="en-US" sz="1700" u="sng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Alisa C. Banks, 2011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Dolls of Africa</a:t>
            </a:r>
            <a:r>
              <a:rPr lang="en-US" sz="1700" u="sng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Freya Diamond, 2016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>
                <a:solidFill>
                  <a:schemeClr val="dk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Fenway Park</a:t>
            </a:r>
            <a:r>
              <a:rPr lang="en-US" sz="1700" u="sng">
                <a:solidFill>
                  <a:schemeClr val="dk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Laura Davidson, 2008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>
                <a:solidFill>
                  <a:schemeClr val="dk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Gifts From Our Elders</a:t>
            </a:r>
            <a:r>
              <a:rPr lang="en-US" sz="1700" u="sng">
                <a:solidFill>
                  <a:schemeClr val="dk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Kerry McAleer-Keeler, 2014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>
                <a:solidFill>
                  <a:schemeClr val="dk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Plinitude</a:t>
            </a:r>
            <a:r>
              <a:rPr lang="en-US" sz="1700" u="sng">
                <a:solidFill>
                  <a:schemeClr val="dk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M.L. Van Nice, 1994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>
                <a:solidFill>
                  <a:schemeClr val="dk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World Without End</a:t>
            </a:r>
            <a:r>
              <a:rPr lang="en-US" sz="1700" u="sng">
                <a:solidFill>
                  <a:schemeClr val="dk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Julie Chen, 1999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>
                <a:solidFill>
                  <a:schemeClr val="dk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Gold Rush</a:t>
            </a:r>
            <a:r>
              <a:rPr lang="en-US" sz="1700" u="sng">
                <a:solidFill>
                  <a:schemeClr val="dk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Jill Timm, 2013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>
                <a:solidFill>
                  <a:schemeClr val="dk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Ultimate Safari</a:t>
            </a:r>
            <a:r>
              <a:rPr lang="en-US" sz="1700" u="sng">
                <a:solidFill>
                  <a:schemeClr val="dk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Nadine Gordimer, Aletah Masuku, Alsetah Manthosi, Dorah Ngomane, 2001</a:t>
            </a:r>
            <a:endParaRPr sz="1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5222b53576_0_3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Project Overview</a:t>
            </a:r>
            <a:endParaRPr/>
          </a:p>
        </p:txBody>
      </p:sp>
      <p:sp>
        <p:nvSpPr>
          <p:cNvPr id="136" name="Google Shape;136;g25222b53576_0_37"/>
          <p:cNvSpPr txBox="1"/>
          <p:nvPr/>
        </p:nvSpPr>
        <p:spPr>
          <a:xfrm>
            <a:off x="516600" y="1622600"/>
            <a:ext cx="5403300" cy="38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2500">
                <a:solidFill>
                  <a:schemeClr val="dk1"/>
                </a:solidFill>
              </a:rPr>
              <a:t>You are going to create a three-square unfolding artist book. Your book will have a minimum of four inserts. As the book unfolds you will add art about your place in the world, your identity, and your feelings.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g25222b53576_0_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3725" y="1622600"/>
            <a:ext cx="5240926" cy="392638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Students-at-Work: Book Structure</a:t>
            </a:r>
            <a:endParaRPr/>
          </a:p>
        </p:txBody>
      </p:sp>
      <p:sp>
        <p:nvSpPr>
          <p:cNvPr id="143" name="Google Shape;143;p2"/>
          <p:cNvSpPr txBox="1">
            <a:spLocks noGrp="1"/>
          </p:cNvSpPr>
          <p:nvPr>
            <p:ph type="body" idx="2"/>
          </p:nvPr>
        </p:nvSpPr>
        <p:spPr>
          <a:xfrm>
            <a:off x="442950" y="1301150"/>
            <a:ext cx="36618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To begin, you need to know how to create the structure of your book (the page inserts).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Watch this video to learn how to build the structure of your book. 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500"/>
              <a:buChar char="●"/>
            </a:pPr>
            <a:r>
              <a:rPr lang="en-US"/>
              <a:t>Your book must have at least </a:t>
            </a:r>
            <a:r>
              <a:rPr lang="en-US" b="1"/>
              <a:t>four</a:t>
            </a:r>
            <a:r>
              <a:rPr lang="en-US"/>
              <a:t> inserts.</a:t>
            </a:r>
            <a:endParaRPr/>
          </a:p>
        </p:txBody>
      </p:sp>
      <p:pic>
        <p:nvPicPr>
          <p:cNvPr id="144" name="Google Shape;144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8225" y="1080788"/>
            <a:ext cx="7603297" cy="425572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5" name="Google Shape;145;p2"/>
          <p:cNvSpPr txBox="1"/>
          <p:nvPr/>
        </p:nvSpPr>
        <p:spPr>
          <a:xfrm>
            <a:off x="4407275" y="5377000"/>
            <a:ext cx="7603200" cy="7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How To Make An Explosion Book</a:t>
            </a:r>
            <a:r>
              <a:rPr lang="en-US"/>
              <a:t>,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https://youtu.be/B_j63YjWHlM</a:t>
            </a:r>
            <a:r>
              <a:rPr lang="en-US"/>
              <a:t> (13:45 mins)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Pictorial, step-by-step </a:t>
            </a:r>
            <a:r>
              <a:rPr lang="en-US" u="sng">
                <a:solidFill>
                  <a:schemeClr val="hlink"/>
                </a:solidFill>
                <a:hlinkClick r:id="rId5"/>
              </a:rPr>
              <a:t>instructions</a:t>
            </a:r>
            <a:r>
              <a:rPr lang="en-US" u="sng">
                <a:solidFill>
                  <a:schemeClr val="hlink"/>
                </a:solidFill>
                <a:hlinkClick r:id="rId5"/>
              </a:rPr>
              <a:t> available here.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547347417b_0_6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Students-at-Work: Book Contents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g2547347417b_0_65"/>
          <p:cNvSpPr txBox="1">
            <a:spLocks noGrp="1"/>
          </p:cNvSpPr>
          <p:nvPr>
            <p:ph type="body" idx="2"/>
          </p:nvPr>
        </p:nvSpPr>
        <p:spPr>
          <a:xfrm>
            <a:off x="221850" y="1059325"/>
            <a:ext cx="68580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Now that your book has a structure, it is time to create the content.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Create artwork on surfaces of your book.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What you create should relate to your place in the world, your identity, and your feelings. There are only right answers. 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Consider using different types of materials:</a:t>
            </a:r>
            <a:endParaRPr sz="2400"/>
          </a:p>
          <a:p>
            <a:pPr marL="914400" lvl="1" indent="-3746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300"/>
              <a:buChar char="○"/>
            </a:pPr>
            <a:r>
              <a:rPr lang="en-US" sz="2300"/>
              <a:t>Drawing materials</a:t>
            </a:r>
            <a:endParaRPr sz="2300"/>
          </a:p>
          <a:p>
            <a:pPr marL="914400" lvl="1" indent="-3746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300"/>
              <a:buChar char="○"/>
            </a:pPr>
            <a:r>
              <a:rPr lang="en-US" sz="2300"/>
              <a:t>Painting materials</a:t>
            </a:r>
            <a:endParaRPr sz="2300"/>
          </a:p>
          <a:p>
            <a:pPr marL="914400" lvl="1" indent="-3746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300"/>
              <a:buChar char="○"/>
            </a:pPr>
            <a:r>
              <a:rPr lang="en-US" sz="2300"/>
              <a:t>Collage materials</a:t>
            </a:r>
            <a:endParaRPr sz="2300"/>
          </a:p>
          <a:p>
            <a:pPr marL="914400" lvl="1" indent="-37465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300"/>
              <a:buChar char="○"/>
            </a:pPr>
            <a:r>
              <a:rPr lang="en-US" sz="2300"/>
              <a:t>Other materials</a:t>
            </a:r>
            <a:endParaRPr sz="2300"/>
          </a:p>
        </p:txBody>
      </p:sp>
      <p:pic>
        <p:nvPicPr>
          <p:cNvPr id="152" name="Google Shape;152;g2547347417b_0_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41675" y="1711174"/>
            <a:ext cx="4585876" cy="343565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5215b88eb6_1_14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Critique</a:t>
            </a:r>
            <a:endParaRPr/>
          </a:p>
        </p:txBody>
      </p:sp>
      <p:sp>
        <p:nvSpPr>
          <p:cNvPr id="158" name="Google Shape;158;g25215b88eb6_1_149"/>
          <p:cNvSpPr txBox="1"/>
          <p:nvPr/>
        </p:nvSpPr>
        <p:spPr>
          <a:xfrm>
            <a:off x="677975" y="1149725"/>
            <a:ext cx="5899800" cy="52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●"/>
            </a:pPr>
            <a:r>
              <a:rPr lang="en-US" sz="2500">
                <a:solidFill>
                  <a:schemeClr val="dk1"/>
                </a:solidFill>
              </a:rPr>
              <a:t>What feelings came up as your created your book?</a:t>
            </a:r>
            <a:endParaRPr sz="2500">
              <a:solidFill>
                <a:schemeClr val="dk1"/>
              </a:solidFill>
            </a:endParaRPr>
          </a:p>
          <a:p>
            <a:pPr marL="457200" marR="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●"/>
            </a:pPr>
            <a:r>
              <a:rPr lang="en-US" sz="2500">
                <a:solidFill>
                  <a:schemeClr val="dk1"/>
                </a:solidFill>
              </a:rPr>
              <a:t>What do the colors, shapes, and lines in your book mean to you?</a:t>
            </a:r>
            <a:endParaRPr sz="2500">
              <a:solidFill>
                <a:schemeClr val="dk1"/>
              </a:solidFill>
            </a:endParaRPr>
          </a:p>
          <a:p>
            <a:pPr marL="457200" marR="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●"/>
            </a:pPr>
            <a:r>
              <a:rPr lang="en-US" sz="2500">
                <a:solidFill>
                  <a:schemeClr val="dk1"/>
                </a:solidFill>
              </a:rPr>
              <a:t>If your book could talk, what would it say to you?</a:t>
            </a:r>
            <a:endParaRPr sz="2500">
              <a:solidFill>
                <a:schemeClr val="dk1"/>
              </a:solidFill>
            </a:endParaRPr>
          </a:p>
          <a:p>
            <a:pPr marL="457200" marR="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Char char="●"/>
            </a:pPr>
            <a:r>
              <a:rPr lang="en-US" sz="2500">
                <a:solidFill>
                  <a:schemeClr val="dk1"/>
                </a:solidFill>
              </a:rPr>
              <a:t>What title would you give your book?</a:t>
            </a:r>
            <a:endParaRPr sz="2500">
              <a:solidFill>
                <a:schemeClr val="dk1"/>
              </a:solidFill>
            </a:endParaRPr>
          </a:p>
          <a:p>
            <a:pPr marL="457200" marR="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500"/>
              <a:buChar char="●"/>
            </a:pPr>
            <a:r>
              <a:rPr lang="en-US" sz="2500">
                <a:solidFill>
                  <a:schemeClr val="dk1"/>
                </a:solidFill>
              </a:rPr>
              <a:t>How does this artwork relate to your life right now?</a:t>
            </a:r>
            <a:endParaRPr sz="2500">
              <a:solidFill>
                <a:schemeClr val="dk1"/>
              </a:solidFill>
            </a:endParaRPr>
          </a:p>
        </p:txBody>
      </p:sp>
      <p:pic>
        <p:nvPicPr>
          <p:cNvPr id="159" name="Google Shape;159;g25215b88eb6_1_1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28175" y="1711174"/>
            <a:ext cx="4585876" cy="343565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5215b88eb6_1_15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How are you feeling after making your artwork?</a:t>
            </a:r>
            <a:endParaRPr/>
          </a:p>
        </p:txBody>
      </p:sp>
      <p:pic>
        <p:nvPicPr>
          <p:cNvPr id="165" name="Google Shape;165;g25215b88eb6_1_1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125" y="1409111"/>
            <a:ext cx="11887200" cy="403979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g25215b88eb6_1_155"/>
          <p:cNvSpPr txBox="1"/>
          <p:nvPr/>
        </p:nvSpPr>
        <p:spPr>
          <a:xfrm>
            <a:off x="584950" y="4740100"/>
            <a:ext cx="11285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you feel better, worse, or the same? Why?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25215b88eb6_1_6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Grades 9 – 12 Project: Museum of Me Unfolding Book</a:t>
            </a:r>
            <a:endParaRPr dirty="0"/>
          </a:p>
        </p:txBody>
      </p:sp>
      <p:sp>
        <p:nvSpPr>
          <p:cNvPr id="37" name="Google Shape;37;g25215b88eb6_1_60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8513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Create a three-square unfolding artist book. The book will have a minimum of four inserts. As the book unfolds students will add art about their place in the world, their identity, and their feelings.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g25215b88eb6_1_60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Learning Outcomes</a:t>
            </a:r>
            <a:endParaRPr b="1"/>
          </a:p>
        </p:txBody>
      </p:sp>
      <p:pic>
        <p:nvPicPr>
          <p:cNvPr id="39" name="Google Shape;39;g25215b88eb6_1_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24400" y="1465800"/>
            <a:ext cx="5240926" cy="392638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"/>
          <p:cNvSpPr txBox="1"/>
          <p:nvPr/>
        </p:nvSpPr>
        <p:spPr>
          <a:xfrm>
            <a:off x="683394" y="3429000"/>
            <a:ext cx="10818795" cy="796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Closing Slide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3"/>
          <p:cNvSpPr txBox="1">
            <a:spLocks noGrp="1"/>
          </p:cNvSpPr>
          <p:nvPr>
            <p:ph type="body" idx="1"/>
          </p:nvPr>
        </p:nvSpPr>
        <p:spPr>
          <a:xfrm>
            <a:off x="1338524" y="19924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25215b88eb6_1_6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>
                <a:solidFill>
                  <a:schemeClr val="lt1"/>
                </a:solidFill>
              </a:rPr>
              <a:t>Grades 9 – 12 Project: Museum of Me Unfolding Book</a:t>
            </a:r>
            <a:endParaRPr lang="en-US" b="0" dirty="0">
              <a:solidFill>
                <a:schemeClr val="lt1"/>
              </a:solidFill>
            </a:endParaRP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</a:pPr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45" name="Google Shape;45;g25215b88eb6_1_67"/>
          <p:cNvSpPr txBox="1">
            <a:spLocks noGrp="1"/>
          </p:cNvSpPr>
          <p:nvPr>
            <p:ph type="body" idx="1"/>
          </p:nvPr>
        </p:nvSpPr>
        <p:spPr>
          <a:xfrm>
            <a:off x="1206695" y="1932983"/>
            <a:ext cx="4730100" cy="4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Self-Awareness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Self-Management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b="1">
                <a:latin typeface="Arial"/>
                <a:ea typeface="Arial"/>
                <a:cs typeface="Arial"/>
                <a:sym typeface="Arial"/>
              </a:rPr>
              <a:t>Visual Art Standards</a:t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1900">
                <a:latin typeface="Arial"/>
                <a:ea typeface="Arial"/>
                <a:cs typeface="Arial"/>
                <a:sym typeface="Arial"/>
              </a:rPr>
              <a:t>Prof.VA:Cr1.2 - Shape an artistic investigation of an aspect of present-day life using a contemporary practice of art or design. </a:t>
            </a:r>
            <a:endParaRPr sz="19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1900">
                <a:latin typeface="Arial"/>
                <a:ea typeface="Arial"/>
                <a:cs typeface="Arial"/>
                <a:sym typeface="Arial"/>
              </a:rPr>
              <a:t>Prof.VA:Cr2.1 - Engage in making a work of art or design without having a preconceived plan. </a:t>
            </a:r>
            <a:endParaRPr sz="19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500"/>
              <a:buFont typeface="Calibri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g25215b88eb6_1_67"/>
          <p:cNvSpPr txBox="1">
            <a:spLocks noGrp="1"/>
          </p:cNvSpPr>
          <p:nvPr>
            <p:ph type="body" idx="2"/>
          </p:nvPr>
        </p:nvSpPr>
        <p:spPr>
          <a:xfrm>
            <a:off x="1206694" y="1345058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SEL Core Competencies Addressed</a:t>
            </a:r>
            <a:endParaRPr b="1"/>
          </a:p>
        </p:txBody>
      </p:sp>
      <p:pic>
        <p:nvPicPr>
          <p:cNvPr id="47" name="Google Shape;47;g25215b88eb6_1_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75675" y="1949875"/>
            <a:ext cx="5240926" cy="392638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5215b88eb6_1_7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>
                <a:solidFill>
                  <a:schemeClr val="lt1"/>
                </a:solidFill>
              </a:rPr>
              <a:t>Grades 9 – 12 Project: Museum of Me Unfolding Book</a:t>
            </a:r>
            <a:endParaRPr lang="en-US" b="0" dirty="0">
              <a:solidFill>
                <a:schemeClr val="lt1"/>
              </a:solidFill>
            </a:endParaRP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</a:pPr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53" name="Google Shape;53;g25215b88eb6_1_74"/>
          <p:cNvSpPr txBox="1">
            <a:spLocks noGrp="1"/>
          </p:cNvSpPr>
          <p:nvPr>
            <p:ph type="body" idx="1"/>
          </p:nvPr>
        </p:nvSpPr>
        <p:spPr>
          <a:xfrm>
            <a:off x="1049864" y="2026761"/>
            <a:ext cx="5596411" cy="2643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Char char="●"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4 sheets of square paper in various colors (recommended 12 x 12 inches)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Char char="●"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Glue or glue sticks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Char char="●"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Scrap paper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Char char="●"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Assorted artmaking materials such as: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914400" lvl="1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Char char="•"/>
            </a:pPr>
            <a:r>
              <a:rPr lang="en-US" sz="2100">
                <a:latin typeface="Arial"/>
                <a:ea typeface="Arial"/>
                <a:cs typeface="Arial"/>
                <a:sym typeface="Arial"/>
              </a:rPr>
              <a:t>Colored pencils</a:t>
            </a: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914400" lvl="1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Char char="•"/>
            </a:pPr>
            <a:r>
              <a:rPr lang="en-US" sz="2100">
                <a:latin typeface="Arial"/>
                <a:ea typeface="Arial"/>
                <a:cs typeface="Arial"/>
                <a:sym typeface="Arial"/>
              </a:rPr>
              <a:t>Markers</a:t>
            </a: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914400" lvl="1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Char char="•"/>
            </a:pPr>
            <a:r>
              <a:rPr lang="en-US" sz="2100">
                <a:latin typeface="Arial"/>
                <a:ea typeface="Arial"/>
                <a:cs typeface="Arial"/>
                <a:sym typeface="Arial"/>
              </a:rPr>
              <a:t>Watercolor paint</a:t>
            </a: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914400" lvl="1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Char char="•"/>
            </a:pPr>
            <a:r>
              <a:rPr lang="en-US" sz="2100">
                <a:latin typeface="Arial"/>
                <a:ea typeface="Arial"/>
                <a:cs typeface="Arial"/>
                <a:sym typeface="Arial"/>
              </a:rPr>
              <a:t>Pens</a:t>
            </a: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914400" lvl="1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Char char="•"/>
            </a:pPr>
            <a:r>
              <a:rPr lang="en-US" sz="2100">
                <a:latin typeface="Arial"/>
                <a:ea typeface="Arial"/>
                <a:cs typeface="Arial"/>
                <a:sym typeface="Arial"/>
              </a:rPr>
              <a:t>Oil pastels</a:t>
            </a: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914400" lvl="1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Char char="•"/>
            </a:pPr>
            <a:r>
              <a:rPr lang="en-US" sz="2100">
                <a:latin typeface="Arial"/>
                <a:ea typeface="Arial"/>
                <a:cs typeface="Arial"/>
                <a:sym typeface="Arial"/>
              </a:rPr>
              <a:t>Collage materials</a:t>
            </a:r>
            <a:endParaRPr sz="2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g25215b88eb6_1_74"/>
          <p:cNvSpPr txBox="1">
            <a:spLocks noGrp="1"/>
          </p:cNvSpPr>
          <p:nvPr>
            <p:ph type="body" idx="2"/>
          </p:nvPr>
        </p:nvSpPr>
        <p:spPr>
          <a:xfrm>
            <a:off x="1049862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Materials Needed</a:t>
            </a:r>
            <a:endParaRPr b="1"/>
          </a:p>
        </p:txBody>
      </p:sp>
      <p:pic>
        <p:nvPicPr>
          <p:cNvPr id="55" name="Google Shape;55;g25215b88eb6_1_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46275" y="1647325"/>
            <a:ext cx="5240926" cy="392638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5215b88eb6_1_8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Project Pacing</a:t>
            </a:r>
            <a:endParaRPr/>
          </a:p>
        </p:txBody>
      </p:sp>
      <p:sp>
        <p:nvSpPr>
          <p:cNvPr id="61" name="Google Shape;61;g25215b88eb6_1_81"/>
          <p:cNvSpPr txBox="1"/>
          <p:nvPr/>
        </p:nvSpPr>
        <p:spPr>
          <a:xfrm>
            <a:off x="211800" y="6162125"/>
            <a:ext cx="8502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Pacing structure follows the guidance of the Studio Habits of Mind framework.</a:t>
            </a:r>
            <a:endParaRPr sz="14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g25215b88eb6_1_81" title="Chart"/>
          <p:cNvPicPr preferRelativeResize="0"/>
          <p:nvPr/>
        </p:nvPicPr>
        <p:blipFill rotWithShape="1">
          <a:blip r:embed="rId3">
            <a:alphaModFix/>
          </a:blip>
          <a:srcRect b="26448"/>
          <a:stretch/>
        </p:blipFill>
        <p:spPr>
          <a:xfrm>
            <a:off x="152400" y="1496428"/>
            <a:ext cx="11887200" cy="325999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g25215b88eb6_1_81"/>
          <p:cNvSpPr txBox="1"/>
          <p:nvPr/>
        </p:nvSpPr>
        <p:spPr>
          <a:xfrm>
            <a:off x="152400" y="4831975"/>
            <a:ext cx="11617200" cy="892522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000" dirty="0"/>
              <a:t>For the Students-at-Work (Content) block: This is a work time that does not need to be continuous. Students can stop and return back to the work as needed and/or necessary.</a:t>
            </a:r>
            <a:endParaRPr sz="2000" b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215b88eb6_1_8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How are you feeling right now?</a:t>
            </a:r>
            <a:endParaRPr/>
          </a:p>
        </p:txBody>
      </p:sp>
      <p:pic>
        <p:nvPicPr>
          <p:cNvPr id="69" name="Google Shape;69;g25215b88eb6_1_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125" y="1409111"/>
            <a:ext cx="11887200" cy="4039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54422b14a6_0_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Introduction</a:t>
            </a:r>
            <a:endParaRPr/>
          </a:p>
        </p:txBody>
      </p:sp>
      <p:sp>
        <p:nvSpPr>
          <p:cNvPr id="75" name="Google Shape;75;g254422b14a6_0_1"/>
          <p:cNvSpPr txBox="1">
            <a:spLocks noGrp="1"/>
          </p:cNvSpPr>
          <p:nvPr>
            <p:ph type="body" idx="2"/>
          </p:nvPr>
        </p:nvSpPr>
        <p:spPr>
          <a:xfrm>
            <a:off x="1179850" y="1582500"/>
            <a:ext cx="51135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sz="3000">
                <a:solidFill>
                  <a:srgbClr val="0C0C0C"/>
                </a:solidFill>
              </a:rPr>
              <a:t>Goals for this creative experience:</a:t>
            </a:r>
            <a:endParaRPr sz="3000">
              <a:solidFill>
                <a:srgbClr val="0C0C0C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3000"/>
              <a:buFont typeface="Arial"/>
              <a:buChar char="●"/>
            </a:pPr>
            <a:r>
              <a:rPr lang="en-US" sz="3000">
                <a:solidFill>
                  <a:srgbClr val="0C0C0C"/>
                </a:solidFill>
              </a:rPr>
              <a:t>Be present not perfect</a:t>
            </a:r>
            <a:endParaRPr sz="3000">
              <a:solidFill>
                <a:srgbClr val="0C0C0C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3000"/>
              <a:buFont typeface="Arial"/>
              <a:buChar char="●"/>
            </a:pPr>
            <a:r>
              <a:rPr lang="en-US" sz="3000">
                <a:solidFill>
                  <a:srgbClr val="0C0C0C"/>
                </a:solidFill>
              </a:rPr>
              <a:t>Use positive language to talk about what you and others create</a:t>
            </a:r>
            <a:endParaRPr sz="3000">
              <a:solidFill>
                <a:srgbClr val="0C0C0C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C0C0C"/>
              </a:buClr>
              <a:buSzPts val="3000"/>
              <a:buFont typeface="Arial"/>
              <a:buChar char="●"/>
            </a:pPr>
            <a:r>
              <a:rPr lang="en-US" sz="3000">
                <a:solidFill>
                  <a:srgbClr val="0C0C0C"/>
                </a:solidFill>
              </a:rPr>
              <a:t>Feel better than when you started</a:t>
            </a:r>
            <a:endParaRPr sz="3000"/>
          </a:p>
        </p:txBody>
      </p:sp>
      <p:pic>
        <p:nvPicPr>
          <p:cNvPr id="76" name="Google Shape;76;g254422b14a6_0_1"/>
          <p:cNvPicPr preferRelativeResize="0"/>
          <p:nvPr/>
        </p:nvPicPr>
        <p:blipFill rotWithShape="1">
          <a:blip r:embed="rId3">
            <a:alphaModFix/>
          </a:blip>
          <a:srcRect b="1126"/>
          <a:stretch/>
        </p:blipFill>
        <p:spPr>
          <a:xfrm>
            <a:off x="7019375" y="1582500"/>
            <a:ext cx="4397174" cy="434767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54422b14a6_0_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Introduction</a:t>
            </a:r>
            <a:endParaRPr/>
          </a:p>
        </p:txBody>
      </p:sp>
      <p:sp>
        <p:nvSpPr>
          <p:cNvPr id="82" name="Google Shape;82;g254422b14a6_0_7"/>
          <p:cNvSpPr txBox="1">
            <a:spLocks noGrp="1"/>
          </p:cNvSpPr>
          <p:nvPr>
            <p:ph type="body" idx="2"/>
          </p:nvPr>
        </p:nvSpPr>
        <p:spPr>
          <a:xfrm>
            <a:off x="1179850" y="1810875"/>
            <a:ext cx="47907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sz="3000">
                <a:solidFill>
                  <a:srgbClr val="0C0C0C"/>
                </a:solidFill>
              </a:rPr>
              <a:t>It’s science!</a:t>
            </a:r>
            <a:endParaRPr sz="3000">
              <a:solidFill>
                <a:srgbClr val="0C0C0C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500"/>
              <a:buNone/>
            </a:pPr>
            <a:r>
              <a:rPr lang="en-US" sz="3000">
                <a:solidFill>
                  <a:srgbClr val="0C0C0C"/>
                </a:solidFill>
              </a:rPr>
              <a:t>Did you know that art is scientifically proven to make us feel better?</a:t>
            </a:r>
            <a:endParaRPr sz="3000"/>
          </a:p>
        </p:txBody>
      </p:sp>
      <p:pic>
        <p:nvPicPr>
          <p:cNvPr id="83" name="Google Shape;83;g254422b14a6_0_7"/>
          <p:cNvPicPr preferRelativeResize="0"/>
          <p:nvPr/>
        </p:nvPicPr>
        <p:blipFill rotWithShape="1">
          <a:blip r:embed="rId3">
            <a:alphaModFix/>
          </a:blip>
          <a:srcRect b="2143"/>
          <a:stretch/>
        </p:blipFill>
        <p:spPr>
          <a:xfrm>
            <a:off x="6435600" y="1106925"/>
            <a:ext cx="5051551" cy="494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54422b14a6_0_13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Introduction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sp>
        <p:nvSpPr>
          <p:cNvPr id="89" name="Google Shape;89;g254422b14a6_0_13"/>
          <p:cNvSpPr txBox="1"/>
          <p:nvPr/>
        </p:nvSpPr>
        <p:spPr>
          <a:xfrm>
            <a:off x="708225" y="1479150"/>
            <a:ext cx="4506000" cy="38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are going to create art to help us: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AutoNum type="arabicPeriod"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Feel better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3000"/>
              <a:buFont typeface="Arial"/>
              <a:buAutoNum type="arabicPeriod"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Think about ourselves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" name="Google Shape;90;g254422b14a6_0_13"/>
          <p:cNvPicPr preferRelativeResize="0"/>
          <p:nvPr/>
        </p:nvPicPr>
        <p:blipFill rotWithShape="1">
          <a:blip r:embed="rId3">
            <a:alphaModFix/>
          </a:blip>
          <a:srcRect b="2296"/>
          <a:stretch/>
        </p:blipFill>
        <p:spPr>
          <a:xfrm>
            <a:off x="6213775" y="1117000"/>
            <a:ext cx="5112000" cy="499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5dd955-0cd5-49d3-ab85-443501a81a42" xsi:nil="true"/>
    <lcf76f155ced4ddcb4097134ff3c332f xmlns="f1c90c3a-4ffe-4976-ace3-7b0de942498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8D551B03A32943881E499BD3C22D51" ma:contentTypeVersion="14" ma:contentTypeDescription="Create a new document." ma:contentTypeScope="" ma:versionID="1d132326b290c9810c08a96d72b39401">
  <xsd:schema xmlns:xsd="http://www.w3.org/2001/XMLSchema" xmlns:xs="http://www.w3.org/2001/XMLSchema" xmlns:p="http://schemas.microsoft.com/office/2006/metadata/properties" xmlns:ns2="f1c90c3a-4ffe-4976-ace3-7b0de942498d" xmlns:ns3="265dd955-0cd5-49d3-ab85-443501a81a42" targetNamespace="http://schemas.microsoft.com/office/2006/metadata/properties" ma:root="true" ma:fieldsID="9860279b6a066602a307a82372f3a613" ns2:_="" ns3:_="">
    <xsd:import namespace="f1c90c3a-4ffe-4976-ace3-7b0de942498d"/>
    <xsd:import namespace="265dd955-0cd5-49d3-ab85-443501a81a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c90c3a-4ffe-4976-ace3-7b0de94249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9145642-1981-42de-a165-a0d01a6670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5dd955-0cd5-49d3-ab85-443501a81a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cd3fc95-d938-4f2f-bfc1-8a383fc873c9}" ma:internalName="TaxCatchAll" ma:showField="CatchAllData" ma:web="265dd955-0cd5-49d3-ab85-443501a81a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3B1D0F-1A10-4661-A8FF-3433F6530677}">
  <ds:schemaRefs>
    <ds:schemaRef ds:uri="http://schemas.microsoft.com/office/2006/metadata/properties"/>
    <ds:schemaRef ds:uri="http://schemas.microsoft.com/office/infopath/2007/PartnerControls"/>
    <ds:schemaRef ds:uri="265dd955-0cd5-49d3-ab85-443501a81a42"/>
    <ds:schemaRef ds:uri="f1c90c3a-4ffe-4976-ace3-7b0de942498d"/>
  </ds:schemaRefs>
</ds:datastoreItem>
</file>

<file path=customXml/itemProps2.xml><?xml version="1.0" encoding="utf-8"?>
<ds:datastoreItem xmlns:ds="http://schemas.openxmlformats.org/officeDocument/2006/customXml" ds:itemID="{12140024-E5C7-4955-904E-6B756FAF77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2C022A-C9DE-444D-B31C-2691B5E06D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c90c3a-4ffe-4976-ace3-7b0de942498d"/>
    <ds:schemaRef ds:uri="265dd955-0cd5-49d3-ab85-443501a81a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20</Slides>
  <Notes>20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Grades 9 – 12 Project: Museum of Me Unfolding Book</vt:lpstr>
      <vt:lpstr>Grades 9 – 12 Project: Museum of Me Unfolding Book </vt:lpstr>
      <vt:lpstr>Grades 9 – 12 Project: Museum of Me Unfolding Book </vt:lpstr>
      <vt:lpstr>Project Pacing</vt:lpstr>
      <vt:lpstr>How are you feeling right now?</vt:lpstr>
      <vt:lpstr>Introduction</vt:lpstr>
      <vt:lpstr>Introduction</vt:lpstr>
      <vt:lpstr>Introduction </vt:lpstr>
      <vt:lpstr>Demo &amp; Lecture: Visual Literacy</vt:lpstr>
      <vt:lpstr>Demo &amp; Lecture: Visual Literacy</vt:lpstr>
      <vt:lpstr>Demo &amp; Lecture: Artists’ Books</vt:lpstr>
      <vt:lpstr>Demo &amp; Lecture: Artists’ Books </vt:lpstr>
      <vt:lpstr>Demo &amp; Lecture: Artists’ Books</vt:lpstr>
      <vt:lpstr>Project Overview</vt:lpstr>
      <vt:lpstr>Students-at-Work: Book Structure</vt:lpstr>
      <vt:lpstr>Students-at-Work: Book Contents </vt:lpstr>
      <vt:lpstr>Critique</vt:lpstr>
      <vt:lpstr>How are you feeling after making your artwork?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revision>16</cp:revision>
  <dcterms:created xsi:type="dcterms:W3CDTF">2019-11-15T18:15:52Z</dcterms:created>
  <dcterms:modified xsi:type="dcterms:W3CDTF">2023-08-09T23:27:22Z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0x010100DE8D551B03A32943881E499BD3C22D51</vt:lpwstr>
  </property>
  <property fmtid="{D5CDD505-2E9C-101B-9397-08002B2CF9AE}" pid="3" name="MediaServiceImageTags">
    <vt:lpwstr/>
  </property>
</Properties>
</file>