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  <p:sldMasterId id="2147483654" r:id="rId5"/>
  </p:sldMasterIdLst>
  <p:notesMasterIdLst>
    <p:notesMasterId r:id="rId34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5" roundtripDataSignature="AMtx7mine+gxW6/504XAZzHfm6dX/YkW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83BB1D7-6B4C-FA9B-9318-0740E789A0DA}" v="24" dt="2023-08-09T23:54:56.3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customschemas.google.com/relationships/presentationmetadata" Target="metadata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tty Kraus" userId="S::lkraus@cacountysupts.org::a35656c8-8728-47c1-9a80-6ec0283fce12" providerId="AD" clId="Web-{F83BB1D7-6B4C-FA9B-9318-0740E789A0DA}"/>
    <pc:docChg chg="modSld">
      <pc:chgData name="Letty Kraus" userId="S::lkraus@cacountysupts.org::a35656c8-8728-47c1-9a80-6ec0283fce12" providerId="AD" clId="Web-{F83BB1D7-6B4C-FA9B-9318-0740E789A0DA}" dt="2023-08-09T23:54:54.856" v="24"/>
      <pc:docMkLst>
        <pc:docMk/>
      </pc:docMkLst>
      <pc:sldChg chg="addSp modSp">
        <pc:chgData name="Letty Kraus" userId="S::lkraus@cacountysupts.org::a35656c8-8728-47c1-9a80-6ec0283fce12" providerId="AD" clId="Web-{F83BB1D7-6B4C-FA9B-9318-0740E789A0DA}" dt="2023-08-09T23:53:45.666" v="12" actId="1076"/>
        <pc:sldMkLst>
          <pc:docMk/>
          <pc:sldMk cId="0" sldId="256"/>
        </pc:sldMkLst>
        <pc:spChg chg="add mod">
          <ac:chgData name="Letty Kraus" userId="S::lkraus@cacountysupts.org::a35656c8-8728-47c1-9a80-6ec0283fce12" providerId="AD" clId="Web-{F83BB1D7-6B4C-FA9B-9318-0740E789A0DA}" dt="2023-08-09T23:53:45.666" v="12" actId="1076"/>
          <ac:spMkLst>
            <pc:docMk/>
            <pc:sldMk cId="0" sldId="256"/>
            <ac:spMk id="2" creationId="{2805B3A5-23FE-A8D8-F6E5-07DFF48D1504}"/>
          </ac:spMkLst>
        </pc:spChg>
      </pc:sldChg>
      <pc:sldChg chg="modSp">
        <pc:chgData name="Letty Kraus" userId="S::lkraus@cacountysupts.org::a35656c8-8728-47c1-9a80-6ec0283fce12" providerId="AD" clId="Web-{F83BB1D7-6B4C-FA9B-9318-0740E789A0DA}" dt="2023-08-09T23:54:05.745" v="17" actId="20577"/>
        <pc:sldMkLst>
          <pc:docMk/>
          <pc:sldMk cId="0" sldId="257"/>
        </pc:sldMkLst>
        <pc:spChg chg="mod">
          <ac:chgData name="Letty Kraus" userId="S::lkraus@cacountysupts.org::a35656c8-8728-47c1-9a80-6ec0283fce12" providerId="AD" clId="Web-{F83BB1D7-6B4C-FA9B-9318-0740E789A0DA}" dt="2023-08-09T23:53:27.197" v="3" actId="20577"/>
          <ac:spMkLst>
            <pc:docMk/>
            <pc:sldMk cId="0" sldId="257"/>
            <ac:spMk id="81" creationId="{00000000-0000-0000-0000-000000000000}"/>
          </ac:spMkLst>
        </pc:spChg>
        <pc:spChg chg="mod">
          <ac:chgData name="Letty Kraus" userId="S::lkraus@cacountysupts.org::a35656c8-8728-47c1-9a80-6ec0283fce12" providerId="AD" clId="Web-{F83BB1D7-6B4C-FA9B-9318-0740E789A0DA}" dt="2023-08-09T23:54:05.745" v="17" actId="20577"/>
          <ac:spMkLst>
            <pc:docMk/>
            <pc:sldMk cId="0" sldId="257"/>
            <ac:spMk id="82" creationId="{00000000-0000-0000-0000-000000000000}"/>
          </ac:spMkLst>
        </pc:spChg>
      </pc:sldChg>
      <pc:sldChg chg="modSp">
        <pc:chgData name="Letty Kraus" userId="S::lkraus@cacountysupts.org::a35656c8-8728-47c1-9a80-6ec0283fce12" providerId="AD" clId="Web-{F83BB1D7-6B4C-FA9B-9318-0740E789A0DA}" dt="2023-08-09T23:54:21.777" v="19" actId="1076"/>
        <pc:sldMkLst>
          <pc:docMk/>
          <pc:sldMk cId="0" sldId="258"/>
        </pc:sldMkLst>
        <pc:spChg chg="mod">
          <ac:chgData name="Letty Kraus" userId="S::lkraus@cacountysupts.org::a35656c8-8728-47c1-9a80-6ec0283fce12" providerId="AD" clId="Web-{F83BB1D7-6B4C-FA9B-9318-0740E789A0DA}" dt="2023-08-09T23:53:52.948" v="14" actId="20577"/>
          <ac:spMkLst>
            <pc:docMk/>
            <pc:sldMk cId="0" sldId="258"/>
            <ac:spMk id="89" creationId="{00000000-0000-0000-0000-000000000000}"/>
          </ac:spMkLst>
        </pc:spChg>
        <pc:spChg chg="mod">
          <ac:chgData name="Letty Kraus" userId="S::lkraus@cacountysupts.org::a35656c8-8728-47c1-9a80-6ec0283fce12" providerId="AD" clId="Web-{F83BB1D7-6B4C-FA9B-9318-0740E789A0DA}" dt="2023-08-09T23:54:21.777" v="18" actId="1076"/>
          <ac:spMkLst>
            <pc:docMk/>
            <pc:sldMk cId="0" sldId="258"/>
            <ac:spMk id="90" creationId="{00000000-0000-0000-0000-000000000000}"/>
          </ac:spMkLst>
        </pc:spChg>
        <pc:spChg chg="mod">
          <ac:chgData name="Letty Kraus" userId="S::lkraus@cacountysupts.org::a35656c8-8728-47c1-9a80-6ec0283fce12" providerId="AD" clId="Web-{F83BB1D7-6B4C-FA9B-9318-0740E789A0DA}" dt="2023-08-09T23:54:21.777" v="19" actId="1076"/>
          <ac:spMkLst>
            <pc:docMk/>
            <pc:sldMk cId="0" sldId="258"/>
            <ac:spMk id="91" creationId="{00000000-0000-0000-0000-000000000000}"/>
          </ac:spMkLst>
        </pc:spChg>
      </pc:sldChg>
      <pc:sldChg chg="modSp">
        <pc:chgData name="Letty Kraus" userId="S::lkraus@cacountysupts.org::a35656c8-8728-47c1-9a80-6ec0283fce12" providerId="AD" clId="Web-{F83BB1D7-6B4C-FA9B-9318-0740E789A0DA}" dt="2023-08-09T23:53:57.604" v="16" actId="20577"/>
        <pc:sldMkLst>
          <pc:docMk/>
          <pc:sldMk cId="0" sldId="259"/>
        </pc:sldMkLst>
        <pc:spChg chg="mod">
          <ac:chgData name="Letty Kraus" userId="S::lkraus@cacountysupts.org::a35656c8-8728-47c1-9a80-6ec0283fce12" providerId="AD" clId="Web-{F83BB1D7-6B4C-FA9B-9318-0740E789A0DA}" dt="2023-08-09T23:53:57.604" v="16" actId="20577"/>
          <ac:spMkLst>
            <pc:docMk/>
            <pc:sldMk cId="0" sldId="259"/>
            <ac:spMk id="97" creationId="{00000000-0000-0000-0000-000000000000}"/>
          </ac:spMkLst>
        </pc:spChg>
      </pc:sldChg>
      <pc:sldChg chg="modNotes">
        <pc:chgData name="Letty Kraus" userId="S::lkraus@cacountysupts.org::a35656c8-8728-47c1-9a80-6ec0283fce12" providerId="AD" clId="Web-{F83BB1D7-6B4C-FA9B-9318-0740E789A0DA}" dt="2023-08-09T23:54:44.105" v="20"/>
        <pc:sldMkLst>
          <pc:docMk/>
          <pc:sldMk cId="0" sldId="262"/>
        </pc:sldMkLst>
      </pc:sldChg>
      <pc:sldChg chg="modNotes">
        <pc:chgData name="Letty Kraus" userId="S::lkraus@cacountysupts.org::a35656c8-8728-47c1-9a80-6ec0283fce12" providerId="AD" clId="Web-{F83BB1D7-6B4C-FA9B-9318-0740E789A0DA}" dt="2023-08-09T23:54:51.262" v="22"/>
        <pc:sldMkLst>
          <pc:docMk/>
          <pc:sldMk cId="0" sldId="263"/>
        </pc:sldMkLst>
      </pc:sldChg>
      <pc:sldChg chg="modNotes">
        <pc:chgData name="Letty Kraus" userId="S::lkraus@cacountysupts.org::a35656c8-8728-47c1-9a80-6ec0283fce12" providerId="AD" clId="Web-{F83BB1D7-6B4C-FA9B-9318-0740E789A0DA}" dt="2023-08-09T23:54:54.856" v="24"/>
        <pc:sldMkLst>
          <pc:docMk/>
          <pc:sldMk cId="0" sldId="26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File:Pablo_Picasso,_1913-14,_Head_(T%C3%AAte),_cut_and_pasted_colored_paper,_gouache_and_charcoal_on_paperboard,_43.5_x_33_cm,_Scottish_National_Gallery_of_Modern_Art,_Edinburgh.jpg" TargetMode="External"/><Relationship Id="rId3" Type="http://schemas.openxmlformats.org/officeDocument/2006/relationships/hyperlink" Target="https://en.wikipedia.org/wiki/File:Robert_Delaunay,_1913,_Premier_Disque,_134_cm,_52.7_inches,_Private_collection.jpg" TargetMode="External"/><Relationship Id="rId7" Type="http://schemas.openxmlformats.org/officeDocument/2006/relationships/hyperlink" Target="https://en.wikipedia.org/wiki/File:Leger_railway_crossing.jpg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.wikipedia.org/wiki/File:Vassily_Kandinsky,_1912_-_Improvisation_27,_Garden_of_Love_II.jpg" TargetMode="External"/><Relationship Id="rId5" Type="http://schemas.openxmlformats.org/officeDocument/2006/relationships/hyperlink" Target="https://en.wikipedia.org/wiki/File:Piet_Mondriaan,_1939-1942_-_Composition_10.jpg" TargetMode="External"/><Relationship Id="rId4" Type="http://schemas.openxmlformats.org/officeDocument/2006/relationships/hyperlink" Target="https://en.wikipedia.org/wiki/File:Franti%C5%A1ek_Kupka,_1912,_Amorpha,_fugue_en_deux_couleurs_(Fugue_in_Two_Colors),_210_x_200_cm,_Narodni_Galerie,_Prague.jpg" TargetMode="External"/><Relationship Id="rId9" Type="http://schemas.openxmlformats.org/officeDocument/2006/relationships/hyperlink" Target="https://en.wikipedia.org/wiki/File:Albert_Gleizes,_1921,_Composition_bleu_et_jaune_(Composition_jaune),_oil_on_canvas,_200.5_x_110_cm_DSC00547.jpg" TargetMode="Externa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llpaperflare.com/person-holding-black-marker-person-holding-black-pen-hand-paper-wallpaper-zpywy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emotion-scale-emoji-icon-feedback-3404484/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illustrations/emotion-scale-emoji-icon-feedback-3404484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5" name="Google Shape;7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25222b53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</a:rPr>
              <a:t>https://en.wikipedia.org/wiki/Composition_VII#/media/File:Vassily_Kandinsky,_1913_-_Composition_7.jpg</a:t>
            </a:r>
            <a:endParaRPr/>
          </a:p>
        </p:txBody>
      </p:sp>
      <p:sp>
        <p:nvSpPr>
          <p:cNvPr id="137" name="Google Shape;137;g25222b53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297fa0fbdd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297fa0fbdd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297fa0fbdd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297fa0fbdd_0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297fa0fbdd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2297fa0fbdd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297fa0fbdd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297fa0fbdd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297fa0fbdd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2297fa0fbdd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25222b53576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2" name="Google Shape;172;g25222b53576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297fa0fbdd_0_1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0" name="Google Shape;180;g2297fa0fbdd_0_1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297fa0fbdd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297fa0fbdd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https://en.wikipedia.org/wiki/File:Robert_Delaunay,_1913,_Premier_Disque,_134_cm,_52.7_inches,_Private_collection.jpg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https://en.wikipedia.org/wiki/File:Franti%C5%A1ek_Kupka,_1912,_Amorpha,_fugue_en_deux_couleurs_(Fugue_in_Two_Colors),_210_x_200_cm,_Narodni_Galerie,_Prague.jpg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5"/>
              </a:rPr>
              <a:t>https://en.wikipedia.org/wiki/File:Piet_Mondriaan,_1939-1942_-_Composition_10.jpg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6"/>
              </a:rPr>
              <a:t>https://en.wikipedia.org/wiki/File:Vassily_Kandinsky,_1912_-_Improvisation_27,_Garden_of_Love_II.jpg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7"/>
              </a:rPr>
              <a:t>https://en.wikipedia.org/wiki/File:Leger_railway_crossing.jpg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8"/>
              </a:rPr>
              <a:t>https://en.wikipedia.org/wiki/File:Pablo_Picasso,_1913-14,_Head_(T%C3%AAte),_cut_and_pasted_colored_paper,_gouache_and_charcoal_on_paperboard,_43.5_x_33_cm,_Scottish_National_Gallery_of_Modern_Art,_Edinburgh.jpg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9"/>
              </a:rPr>
              <a:t>https://en.wikipedia.org/wiki/File:Albert_Gleizes,_1921,_Composition_bleu_et_jaune_(Composition_jaune),_oil_on_canvas,_200.5_x_110_cm_DSC00547.jpg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https://www.wallpaperflare.com/person-holding-black-marker-person-holding-black-pen-hand-paper-wallpaper-zpywy</a:t>
            </a:r>
            <a:r>
              <a:rPr lang="en-US"/>
              <a:t> </a:t>
            </a:r>
            <a:endParaRPr/>
          </a:p>
        </p:txBody>
      </p:sp>
      <p:sp>
        <p:nvSpPr>
          <p:cNvPr id="201" name="Google Shape;20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5215b88eb6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9" name="Google Shape;79;g25215b88eb6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5222b53576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8" name="Google Shape;208;g25222b53576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297fa0fbdd_0_2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6" name="Google Shape;216;g2297fa0fbdd_0_2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297fa0fbdd_0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4" name="Google Shape;224;g2297fa0fbdd_0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297fa0fbdd_0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2" name="Google Shape;232;g2297fa0fbdd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297fa0fbdd_0_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2297fa0fbdd_0_2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2297fa0fbdd_0_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2297fa0fbdd_0_2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25215b88eb6_1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0" name="Google Shape;260;g25215b88eb6_1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5215b88eb6_1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https://pixabay.com/illustrations/emotion-scale-emoji-icon-feedback-3404484/</a:t>
            </a:r>
            <a:r>
              <a:rPr lang="en-US"/>
              <a:t> </a:t>
            </a:r>
            <a:endParaRPr/>
          </a:p>
        </p:txBody>
      </p:sp>
      <p:sp>
        <p:nvSpPr>
          <p:cNvPr id="268" name="Google Shape;268;g25215b88eb6_1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5" name="Google Shape;27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5215b88eb6_1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7" name="Google Shape;87;g25215b88eb6_1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5215b88eb6_1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5" name="Google Shape;95;g25215b88eb6_1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5215b88eb6_1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3" name="Google Shape;103;g25215b88eb6_1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5215b88eb6_1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https://pixabay.com/illustrations/emotion-scale-emoji-icon-feedback-3404484/</a:t>
            </a:r>
            <a:r>
              <a:rPr lang="en-US"/>
              <a:t> </a:t>
            </a:r>
            <a:endParaRPr/>
          </a:p>
        </p:txBody>
      </p:sp>
      <p:sp>
        <p:nvSpPr>
          <p:cNvPr id="110" name="Google Shape;110;g25215b88eb6_1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54422b14a6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54422b14a6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Artwork generated in Dall-E AI based on a prompt by Amy Bultena</a:t>
            </a: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54422b14a6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54422b14a6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Artwork generated in Dall-E AI based on a prompt by Amy Bultena</a:t>
            </a: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54422b14a6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dk1"/>
                </a:solidFill>
              </a:rPr>
              <a:t>Artwork generated in Dall-E AI based on a prompt by Amy Bultena</a:t>
            </a:r>
            <a:endParaRPr dirty="0"/>
          </a:p>
        </p:txBody>
      </p:sp>
      <p:sp>
        <p:nvSpPr>
          <p:cNvPr id="130" name="Google Shape;130;g254422b14a6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5"/>
          <p:cNvSpPr txBox="1">
            <a:spLocks noGrp="1"/>
          </p:cNvSpPr>
          <p:nvPr>
            <p:ph type="body" idx="1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2297fa0fbdd_0_15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g2297fa0fbdd_0_15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297fa0fbdd_0_161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53" name="Google Shape;53;g2297fa0fbdd_0_161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4" name="Google Shape;54;g2297fa0fbdd_0_16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297fa0fbdd_0_165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300" cy="5454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57" name="Google Shape;57;g2297fa0fbdd_0_165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297fa0fbdd_0_168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g2297fa0fbdd_0_168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700" cy="19764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61" name="Google Shape;61;g2297fa0fbdd_0_168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700" cy="16467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2" name="Google Shape;62;g2297fa0fbdd_0_168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5900" cy="49269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g2297fa0fbdd_0_16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297fa0fbdd_0_174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300" cy="806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>
            <a:endParaRPr/>
          </a:p>
        </p:txBody>
      </p:sp>
      <p:sp>
        <p:nvSpPr>
          <p:cNvPr id="66" name="Google Shape;66;g2297fa0fbdd_0_174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2297fa0fbdd_0_177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700" cy="26181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69" name="Google Shape;69;g2297fa0fbdd_0_177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700" cy="1734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70" name="Google Shape;70;g2297fa0fbdd_0_177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297fa0fbdd_0_18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7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8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90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1300873" y="2035728"/>
            <a:ext cx="9590253" cy="263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253" cy="587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body" idx="3"/>
          </p:nvPr>
        </p:nvSpPr>
        <p:spPr>
          <a:xfrm>
            <a:off x="1300872" y="4670753"/>
            <a:ext cx="9590253" cy="977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7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500"/>
              <a:buFont typeface="Noto Sans Symbols"/>
              <a:buChar char="▪"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2297fa0fbdd_0_14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700" cy="2736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>
            <a:endParaRPr/>
          </a:p>
        </p:txBody>
      </p:sp>
      <p:sp>
        <p:nvSpPr>
          <p:cNvPr id="34" name="Google Shape;34;g2297fa0fbdd_0_14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700" cy="105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35" name="Google Shape;35;g2297fa0fbdd_0_142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2297fa0fbdd_0_146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700" cy="11223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g2297fa0fbdd_0_146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2297fa0fbdd_0_14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g2297fa0fbdd_0_14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marL="914400" lvl="1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g2297fa0fbdd_0_14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2297fa0fbdd_0_15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g2297fa0fbdd_0_15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6" name="Google Shape;46;g2297fa0fbdd_0_153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1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marL="914400" lvl="1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7" name="Google Shape;47;g2297fa0fbdd_0_153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7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2297fa0fbdd_0_13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g2297fa0fbdd_0_13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rmAutofit/>
          </a:bodyPr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marL="914400" lvl="1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marL="1371600" lvl="2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marL="1828800" lvl="3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marL="2286000" lvl="4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marL="2743200" lvl="5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marL="3200400" lvl="6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marL="3657600" lvl="7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marL="4114800" lvl="8" indent="-3492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g2297fa0fbdd_0_138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rmAutofit/>
          </a:bodyPr>
          <a:lstStyle>
            <a:lvl1pPr lvl="0" algn="r" rtl="0">
              <a:buNone/>
              <a:defRPr sz="1300">
                <a:solidFill>
                  <a:schemeClr val="dk2"/>
                </a:solidFill>
              </a:defRPr>
            </a:lvl1pPr>
            <a:lvl2pPr lvl="1" algn="r" rtl="0">
              <a:buNone/>
              <a:defRPr sz="1300">
                <a:solidFill>
                  <a:schemeClr val="dk2"/>
                </a:solidFill>
              </a:defRPr>
            </a:lvl2pPr>
            <a:lvl3pPr lvl="2" algn="r" rtl="0">
              <a:buNone/>
              <a:defRPr sz="1300">
                <a:solidFill>
                  <a:schemeClr val="dk2"/>
                </a:solidFill>
              </a:defRPr>
            </a:lvl3pPr>
            <a:lvl4pPr lvl="3" algn="r" rtl="0">
              <a:buNone/>
              <a:defRPr sz="1300">
                <a:solidFill>
                  <a:schemeClr val="dk2"/>
                </a:solidFill>
              </a:defRPr>
            </a:lvl4pPr>
            <a:lvl5pPr lvl="4" algn="r" rtl="0">
              <a:buNone/>
              <a:defRPr sz="1300">
                <a:solidFill>
                  <a:schemeClr val="dk2"/>
                </a:solidFill>
              </a:defRPr>
            </a:lvl5pPr>
            <a:lvl6pPr lvl="5" algn="r" rtl="0">
              <a:buNone/>
              <a:defRPr sz="1300">
                <a:solidFill>
                  <a:schemeClr val="dk2"/>
                </a:solidFill>
              </a:defRPr>
            </a:lvl6pPr>
            <a:lvl7pPr lvl="6" algn="r" rtl="0">
              <a:buNone/>
              <a:defRPr sz="1300">
                <a:solidFill>
                  <a:schemeClr val="dk2"/>
                </a:solidFill>
              </a:defRPr>
            </a:lvl7pPr>
            <a:lvl8pPr lvl="7" algn="r" rtl="0">
              <a:buNone/>
              <a:defRPr sz="1300">
                <a:solidFill>
                  <a:schemeClr val="dk2"/>
                </a:solidFill>
              </a:defRPr>
            </a:lvl8pPr>
            <a:lvl9pPr lvl="8" algn="r" rtl="0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Relationship Id="rId9" Type="http://schemas.openxmlformats.org/officeDocument/2006/relationships/image" Target="../media/image1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05B3A5-23FE-A8D8-F6E5-07DFF48D1504}"/>
              </a:ext>
            </a:extLst>
          </p:cNvPr>
          <p:cNvSpPr txBox="1"/>
          <p:nvPr/>
        </p:nvSpPr>
        <p:spPr>
          <a:xfrm>
            <a:off x="4141694" y="4231341"/>
            <a:ext cx="666974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  <a:latin typeface="Calibri"/>
              </a:rPr>
              <a:t>Grades 9 – 12 Project: My Color and Shape Journey</a:t>
            </a:r>
            <a:r>
              <a:rPr lang="en-US" sz="2400" dirty="0">
                <a:solidFill>
                  <a:srgbClr val="FFFFFF"/>
                </a:solidFill>
                <a:latin typeface="Calibri"/>
                <a:cs typeface="Calibri"/>
              </a:rPr>
              <a:t>​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25222b53576_0_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Demo &amp; Lecture: Visual Literacy</a:t>
            </a:r>
            <a:endParaRPr/>
          </a:p>
        </p:txBody>
      </p:sp>
      <p:pic>
        <p:nvPicPr>
          <p:cNvPr id="140" name="Google Shape;140;g25222b53576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7375" y="1221975"/>
            <a:ext cx="3646651" cy="4719174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41" name="Google Shape;141;g25222b53576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57225" y="1101875"/>
            <a:ext cx="7548500" cy="4959374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297fa0fbdd_0_4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Visual Literacy</a:t>
            </a:r>
            <a:endParaRPr/>
          </a:p>
        </p:txBody>
      </p:sp>
      <p:sp>
        <p:nvSpPr>
          <p:cNvPr id="147" name="Google Shape;147;g2297fa0fbdd_0_49"/>
          <p:cNvSpPr txBox="1">
            <a:spLocks noGrp="1"/>
          </p:cNvSpPr>
          <p:nvPr>
            <p:ph type="body" idx="2"/>
          </p:nvPr>
        </p:nvSpPr>
        <p:spPr>
          <a:xfrm>
            <a:off x="171350" y="1101875"/>
            <a:ext cx="3983700" cy="5127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/>
              <a:t>Artists tell stories using colors, shapes, and lines.</a:t>
            </a:r>
            <a:endParaRPr sz="3000"/>
          </a:p>
          <a:p>
            <a:pPr marL="457200" lvl="0" indent="-3873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 sz="3000"/>
              <a:t>This artwork depicts a journey from the Garden of Eden, to the Great Flood, to the Resurrection.</a:t>
            </a:r>
            <a:r>
              <a:rPr lang="en-US" sz="1300">
                <a:solidFill>
                  <a:srgbClr val="202122"/>
                </a:solidFill>
                <a:highlight>
                  <a:schemeClr val="lt1"/>
                </a:highlight>
              </a:rPr>
              <a:t>.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/>
              <a:t> </a:t>
            </a:r>
            <a:endParaRPr/>
          </a:p>
        </p:txBody>
      </p:sp>
      <p:pic>
        <p:nvPicPr>
          <p:cNvPr id="148" name="Google Shape;148;g2297fa0fbdd_0_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57225" y="1101875"/>
            <a:ext cx="7548500" cy="4959374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9" name="Google Shape;149;g2297fa0fbdd_0_49"/>
          <p:cNvSpPr txBox="1"/>
          <p:nvPr/>
        </p:nvSpPr>
        <p:spPr>
          <a:xfrm>
            <a:off x="4318650" y="6108300"/>
            <a:ext cx="35547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Composition 7, </a:t>
            </a:r>
            <a:r>
              <a:rPr lang="en-US"/>
              <a:t>Wassily Kandinsky,1913</a:t>
            </a:r>
            <a:endParaRPr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202122"/>
                </a:solidFill>
                <a:highlight>
                  <a:srgbClr val="FFFFFF"/>
                </a:highlight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g2297fa0fbdd_0_122"/>
          <p:cNvPicPr preferRelativeResize="0"/>
          <p:nvPr/>
        </p:nvPicPr>
        <p:blipFill rotWithShape="1">
          <a:blip r:embed="rId3">
            <a:alphaModFix/>
          </a:blip>
          <a:srcRect t="9823" b="54349"/>
          <a:stretch/>
        </p:blipFill>
        <p:spPr>
          <a:xfrm>
            <a:off x="-24767" y="404133"/>
            <a:ext cx="12241533" cy="56740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g2297fa0fbdd_0_126"/>
          <p:cNvPicPr preferRelativeResize="0"/>
          <p:nvPr/>
        </p:nvPicPr>
        <p:blipFill rotWithShape="1">
          <a:blip r:embed="rId3">
            <a:alphaModFix/>
          </a:blip>
          <a:srcRect t="46267" b="5136"/>
          <a:stretch/>
        </p:blipFill>
        <p:spPr>
          <a:xfrm>
            <a:off x="641733" y="0"/>
            <a:ext cx="10908500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g2297fa0fbdd_0_130"/>
          <p:cNvPicPr preferRelativeResize="0"/>
          <p:nvPr/>
        </p:nvPicPr>
        <p:blipFill rotWithShape="1">
          <a:blip r:embed="rId3">
            <a:alphaModFix/>
          </a:blip>
          <a:srcRect l="3141" t="6113" r="3347" b="55287"/>
          <a:stretch/>
        </p:blipFill>
        <p:spPr>
          <a:xfrm>
            <a:off x="0" y="172617"/>
            <a:ext cx="12192001" cy="65127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g2297fa0fbdd_0_134"/>
          <p:cNvPicPr preferRelativeResize="0"/>
          <p:nvPr/>
        </p:nvPicPr>
        <p:blipFill rotWithShape="1">
          <a:blip r:embed="rId3">
            <a:alphaModFix/>
          </a:blip>
          <a:srcRect l="3141" t="45989" r="3347" b="6516"/>
          <a:stretch/>
        </p:blipFill>
        <p:spPr>
          <a:xfrm>
            <a:off x="879333" y="1"/>
            <a:ext cx="10433335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5222b53576_0_3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Project Overview</a:t>
            </a:r>
            <a:endParaRPr/>
          </a:p>
        </p:txBody>
      </p:sp>
      <p:sp>
        <p:nvSpPr>
          <p:cNvPr id="175" name="Google Shape;175;g25222b53576_0_37"/>
          <p:cNvSpPr txBox="1"/>
          <p:nvPr/>
        </p:nvSpPr>
        <p:spPr>
          <a:xfrm>
            <a:off x="516600" y="1622600"/>
            <a:ext cx="5403300" cy="38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</a:pPr>
            <a:r>
              <a:rPr lang="en-US" sz="3000">
                <a:solidFill>
                  <a:schemeClr val="dk1"/>
                </a:solidFill>
              </a:rPr>
              <a:t>You are going to create an artwork about your life journey (past, present, &amp; future). </a:t>
            </a:r>
            <a:endParaRPr sz="3000">
              <a:solidFill>
                <a:schemeClr val="dk1"/>
              </a:solidFill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</a:pPr>
            <a:r>
              <a:rPr lang="en-US" sz="3000">
                <a:solidFill>
                  <a:schemeClr val="dk1"/>
                </a:solidFill>
              </a:rPr>
              <a:t>This artwork will be </a:t>
            </a:r>
            <a:r>
              <a:rPr lang="en-US" sz="3000" b="1">
                <a:solidFill>
                  <a:schemeClr val="dk1"/>
                </a:solidFill>
              </a:rPr>
              <a:t>abstract</a:t>
            </a:r>
            <a:r>
              <a:rPr lang="en-US" sz="3000">
                <a:solidFill>
                  <a:schemeClr val="dk1"/>
                </a:solidFill>
              </a:rPr>
              <a:t>.</a:t>
            </a:r>
            <a:endParaRPr sz="3000">
              <a:solidFill>
                <a:schemeClr val="dk1"/>
              </a:solidFill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3000"/>
              <a:buChar char="●"/>
            </a:pPr>
            <a:r>
              <a:rPr lang="en-US" sz="3000">
                <a:solidFill>
                  <a:schemeClr val="dk1"/>
                </a:solidFill>
              </a:rPr>
              <a:t>Do you know what </a:t>
            </a:r>
            <a:r>
              <a:rPr lang="en-US" sz="3000" b="1">
                <a:solidFill>
                  <a:schemeClr val="dk1"/>
                </a:solidFill>
              </a:rPr>
              <a:t>abstract</a:t>
            </a:r>
            <a:r>
              <a:rPr lang="en-US" sz="3000">
                <a:solidFill>
                  <a:schemeClr val="dk1"/>
                </a:solidFill>
              </a:rPr>
              <a:t> means?</a:t>
            </a:r>
            <a:endParaRPr sz="3200">
              <a:solidFill>
                <a:schemeClr val="dk1"/>
              </a:solidFill>
            </a:endParaRPr>
          </a:p>
        </p:txBody>
      </p:sp>
      <p:sp>
        <p:nvSpPr>
          <p:cNvPr id="176" name="Google Shape;176;g25222b53576_0_37"/>
          <p:cNvSpPr txBox="1"/>
          <p:nvPr/>
        </p:nvSpPr>
        <p:spPr>
          <a:xfrm>
            <a:off x="6343625" y="5118359"/>
            <a:ext cx="55881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Student artwork showing shapes representing their past, present, and future.</a:t>
            </a:r>
            <a:endParaRPr/>
          </a:p>
        </p:txBody>
      </p:sp>
      <p:pic>
        <p:nvPicPr>
          <p:cNvPr id="177" name="Google Shape;177;g25222b53576_0_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43628" y="1410937"/>
            <a:ext cx="5588347" cy="3707423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297fa0fbdd_0_18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Demo &amp; Lecture: Vocabulary</a:t>
            </a:r>
            <a:endParaRPr/>
          </a:p>
        </p:txBody>
      </p:sp>
      <p:sp>
        <p:nvSpPr>
          <p:cNvPr id="183" name="Google Shape;183;g2297fa0fbdd_0_185"/>
          <p:cNvSpPr txBox="1"/>
          <p:nvPr/>
        </p:nvSpPr>
        <p:spPr>
          <a:xfrm>
            <a:off x="446000" y="1158675"/>
            <a:ext cx="6119400" cy="38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</a:rPr>
              <a:t>Abstract</a:t>
            </a:r>
            <a:r>
              <a:rPr lang="en-US" sz="2800">
                <a:solidFill>
                  <a:schemeClr val="dk1"/>
                </a:solidFill>
              </a:rPr>
              <a:t> art is a style of art that doesn’t try to show things like people, objects, or places in a realistic way. </a:t>
            </a:r>
            <a:endParaRPr sz="2800">
              <a:solidFill>
                <a:schemeClr val="dk1"/>
              </a:solidFill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</a:pPr>
            <a:r>
              <a:rPr lang="en-US" sz="2800">
                <a:solidFill>
                  <a:schemeClr val="dk1"/>
                </a:solidFill>
              </a:rPr>
              <a:t>Uses shapes, lines, and colors like a language to create a feeling or mood</a:t>
            </a:r>
            <a:endParaRPr sz="2800">
              <a:solidFill>
                <a:schemeClr val="dk1"/>
              </a:solidFill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800"/>
              <a:buChar char="●"/>
            </a:pPr>
            <a:r>
              <a:rPr lang="en-US" sz="2800">
                <a:solidFill>
                  <a:schemeClr val="dk1"/>
                </a:solidFill>
              </a:rPr>
              <a:t>Looks different to different people, and it lets you use your imagination to see and feel different things</a:t>
            </a:r>
            <a:endParaRPr sz="2800">
              <a:solidFill>
                <a:schemeClr val="dk1"/>
              </a:solidFill>
            </a:endParaRPr>
          </a:p>
        </p:txBody>
      </p:sp>
      <p:pic>
        <p:nvPicPr>
          <p:cNvPr id="184" name="Google Shape;184;g2297fa0fbdd_0_1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60665" y="1674175"/>
            <a:ext cx="5129910" cy="3370369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85" name="Google Shape;185;g2297fa0fbdd_0_185"/>
          <p:cNvSpPr txBox="1"/>
          <p:nvPr/>
        </p:nvSpPr>
        <p:spPr>
          <a:xfrm>
            <a:off x="6734450" y="5076525"/>
            <a:ext cx="51300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Composition 7, </a:t>
            </a:r>
            <a:r>
              <a:rPr lang="en-US"/>
              <a:t>Wassily Kandinsky,1913</a:t>
            </a:r>
            <a:endParaRPr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202122"/>
                </a:solidFill>
                <a:highlight>
                  <a:srgbClr val="FFFFFF"/>
                </a:highlight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2297fa0fbdd_0_19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Demo &amp; Lecture: Vocabulary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g2297fa0fbdd_0_194"/>
          <p:cNvSpPr txBox="1">
            <a:spLocks noGrp="1"/>
          </p:cNvSpPr>
          <p:nvPr>
            <p:ph type="body" idx="2"/>
          </p:nvPr>
        </p:nvSpPr>
        <p:spPr>
          <a:xfrm>
            <a:off x="534400" y="1336850"/>
            <a:ext cx="49419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/>
              <a:t>Abstract</a:t>
            </a:r>
            <a:r>
              <a:rPr lang="en-US" sz="3000"/>
              <a:t> art is a style of art that doesn’t try to show things like people, objects, or places in a realistic way. </a:t>
            </a:r>
            <a:endParaRPr sz="3000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/>
              <a:t>These are all </a:t>
            </a:r>
            <a:r>
              <a:rPr lang="en-US" sz="3000" b="1"/>
              <a:t>abstract</a:t>
            </a:r>
            <a:r>
              <a:rPr lang="en-US" sz="3000"/>
              <a:t> artworks.</a:t>
            </a:r>
            <a:endParaRPr sz="3000"/>
          </a:p>
        </p:txBody>
      </p:sp>
      <p:pic>
        <p:nvPicPr>
          <p:cNvPr id="192" name="Google Shape;192;g2297fa0fbdd_0_1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7675" y="4175300"/>
            <a:ext cx="2450325" cy="247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g2297fa0fbdd_0_1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17518" y="1160350"/>
            <a:ext cx="2050275" cy="1964975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4" name="Google Shape;194;g2297fa0fbdd_0_19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20196" y="1117031"/>
            <a:ext cx="1797071" cy="20083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5" name="Google Shape;195;g2297fa0fbdd_0_19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769676" y="1117026"/>
            <a:ext cx="2349270" cy="2008300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6" name="Google Shape;196;g2297fa0fbdd_0_19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700725" y="3321050"/>
            <a:ext cx="2159301" cy="1782101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7" name="Google Shape;197;g2297fa0fbdd_0_19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507575" y="3321050"/>
            <a:ext cx="2050275" cy="2692702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8" name="Google Shape;198;g2297fa0fbdd_0_19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617521" y="3321051"/>
            <a:ext cx="1747180" cy="3275274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69" cy="79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Students-at-Work: Getting Started</a:t>
            </a:r>
            <a:endParaRPr/>
          </a:p>
        </p:txBody>
      </p:sp>
      <p:sp>
        <p:nvSpPr>
          <p:cNvPr id="204" name="Google Shape;204;p2"/>
          <p:cNvSpPr txBox="1">
            <a:spLocks noGrp="1"/>
          </p:cNvSpPr>
          <p:nvPr>
            <p:ph type="body" idx="2"/>
          </p:nvPr>
        </p:nvSpPr>
        <p:spPr>
          <a:xfrm>
            <a:off x="553900" y="1185050"/>
            <a:ext cx="59202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/>
              <a:t>First, let’s create a shape that represents where you are now in your life journey.</a:t>
            </a:r>
            <a:endParaRPr sz="30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0"/>
          </a:p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Char char="●"/>
            </a:pPr>
            <a:r>
              <a:rPr lang="en-US" sz="3000"/>
              <a:t>Get out the </a:t>
            </a:r>
            <a:r>
              <a:rPr lang="en-US" sz="3000" i="1"/>
              <a:t>Shape Sheet Handout </a:t>
            </a:r>
            <a:r>
              <a:rPr lang="en-US" sz="3000"/>
              <a:t>and a black permanent marker.</a:t>
            </a:r>
            <a:endParaRPr sz="3000"/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3000"/>
              <a:buChar char="●"/>
            </a:pPr>
            <a:r>
              <a:rPr lang="en-US" sz="3000"/>
              <a:t>This is on scratch paper, so mess ups are fine.</a:t>
            </a:r>
            <a:endParaRPr sz="3000"/>
          </a:p>
        </p:txBody>
      </p:sp>
      <p:pic>
        <p:nvPicPr>
          <p:cNvPr id="205" name="Google Shape;205;p2"/>
          <p:cNvPicPr preferRelativeResize="0"/>
          <p:nvPr/>
        </p:nvPicPr>
        <p:blipFill rotWithShape="1">
          <a:blip r:embed="rId3">
            <a:alphaModFix/>
          </a:blip>
          <a:srcRect l="29010" r="17197"/>
          <a:stretch/>
        </p:blipFill>
        <p:spPr>
          <a:xfrm>
            <a:off x="7086251" y="1185050"/>
            <a:ext cx="3859549" cy="4785999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5215b88eb6_1_6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Grades 9 – 12 Project: My Color and Shape Journey</a:t>
            </a:r>
            <a:endParaRPr dirty="0"/>
          </a:p>
        </p:txBody>
      </p:sp>
      <p:sp>
        <p:nvSpPr>
          <p:cNvPr id="82" name="Google Shape;82;g25215b88eb6_1_60"/>
          <p:cNvSpPr txBox="1">
            <a:spLocks noGrp="1"/>
          </p:cNvSpPr>
          <p:nvPr>
            <p:ph type="body" idx="1"/>
          </p:nvPr>
        </p:nvSpPr>
        <p:spPr>
          <a:xfrm>
            <a:off x="1300875" y="2035725"/>
            <a:ext cx="48513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ct val="115000"/>
              </a:lnSpc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Create an abstract artwork depicting a life journey through the use of shape, line, and color.  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g25215b88eb6_1_60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Learning Outcomes</a:t>
            </a:r>
            <a:endParaRPr b="1"/>
          </a:p>
        </p:txBody>
      </p:sp>
      <p:pic>
        <p:nvPicPr>
          <p:cNvPr id="84" name="Google Shape;84;g25215b88eb6_1_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05825" y="1470215"/>
            <a:ext cx="5065149" cy="391757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25222b53576_0_6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Students-at-Work</a:t>
            </a:r>
            <a:endParaRPr/>
          </a:p>
        </p:txBody>
      </p:sp>
      <p:pic>
        <p:nvPicPr>
          <p:cNvPr id="211" name="Google Shape;211;g25222b53576_0_66" descr="2023-03-27-142330"/>
          <p:cNvPicPr preferRelativeResize="0"/>
          <p:nvPr/>
        </p:nvPicPr>
        <p:blipFill rotWithShape="1">
          <a:blip r:embed="rId3">
            <a:alphaModFix/>
          </a:blip>
          <a:srcRect l="35618" t="12265" r="7572" b="58312"/>
          <a:stretch/>
        </p:blipFill>
        <p:spPr>
          <a:xfrm>
            <a:off x="5602697" y="1442150"/>
            <a:ext cx="6433018" cy="1813649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g25222b53576_0_66"/>
          <p:cNvSpPr txBox="1"/>
          <p:nvPr/>
        </p:nvSpPr>
        <p:spPr>
          <a:xfrm>
            <a:off x="5602700" y="4021825"/>
            <a:ext cx="6255300" cy="19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/>
              <a:t>Look at the shape sheet and identify 2-4 shapes that represent you in some way. </a:t>
            </a:r>
            <a:endParaRPr sz="25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/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/>
              <a:t>Draw them on top 1/3 of your paper</a:t>
            </a:r>
            <a:r>
              <a:rPr lang="en-US" sz="3000"/>
              <a:t>.</a:t>
            </a:r>
            <a:endParaRPr sz="3000"/>
          </a:p>
        </p:txBody>
      </p:sp>
      <p:pic>
        <p:nvPicPr>
          <p:cNvPr id="213" name="Google Shape;213;g25222b53576_0_66"/>
          <p:cNvPicPr preferRelativeResize="0"/>
          <p:nvPr/>
        </p:nvPicPr>
        <p:blipFill rotWithShape="1">
          <a:blip r:embed="rId4">
            <a:alphaModFix/>
          </a:blip>
          <a:srcRect l="3139" t="5908" r="3130" b="6556"/>
          <a:stretch/>
        </p:blipFill>
        <p:spPr>
          <a:xfrm>
            <a:off x="487625" y="1058275"/>
            <a:ext cx="4755679" cy="574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297fa0fbdd_0_22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Students-at-Work</a:t>
            </a:r>
            <a:endParaRPr/>
          </a:p>
        </p:txBody>
      </p:sp>
      <p:sp>
        <p:nvSpPr>
          <p:cNvPr id="219" name="Google Shape;219;g2297fa0fbdd_0_221"/>
          <p:cNvSpPr txBox="1"/>
          <p:nvPr/>
        </p:nvSpPr>
        <p:spPr>
          <a:xfrm>
            <a:off x="5691563" y="4188100"/>
            <a:ext cx="6255300" cy="18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500">
                <a:solidFill>
                  <a:schemeClr val="dk1"/>
                </a:solidFill>
              </a:rPr>
              <a:t>Using those shapes, create a new shape. This shape represents you right now. This is where you are in your life journey. This is your </a:t>
            </a:r>
            <a:r>
              <a:rPr lang="en-US" sz="2500" b="1">
                <a:solidFill>
                  <a:schemeClr val="dk1"/>
                </a:solidFill>
                <a:highlight>
                  <a:srgbClr val="FFF2CC"/>
                </a:highlight>
              </a:rPr>
              <a:t>present.</a:t>
            </a:r>
            <a:endParaRPr sz="3000"/>
          </a:p>
        </p:txBody>
      </p:sp>
      <p:pic>
        <p:nvPicPr>
          <p:cNvPr id="220" name="Google Shape;220;g2297fa0fbdd_0_221"/>
          <p:cNvPicPr preferRelativeResize="0"/>
          <p:nvPr/>
        </p:nvPicPr>
        <p:blipFill rotWithShape="1">
          <a:blip r:embed="rId3">
            <a:alphaModFix/>
          </a:blip>
          <a:srcRect l="3139" t="5908" r="3130" b="6556"/>
          <a:stretch/>
        </p:blipFill>
        <p:spPr>
          <a:xfrm>
            <a:off x="487625" y="1058275"/>
            <a:ext cx="4755679" cy="57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g2297fa0fbdd_0_221" descr="2023-03-27-142443"/>
          <p:cNvPicPr preferRelativeResize="0"/>
          <p:nvPr/>
        </p:nvPicPr>
        <p:blipFill rotWithShape="1">
          <a:blip r:embed="rId4">
            <a:alphaModFix/>
          </a:blip>
          <a:srcRect l="35992" t="13757" r="7478" b="23766"/>
          <a:stretch/>
        </p:blipFill>
        <p:spPr>
          <a:xfrm>
            <a:off x="6377425" y="1058275"/>
            <a:ext cx="4883606" cy="30361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297fa0fbdd_0_22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Students-at-Work</a:t>
            </a:r>
            <a:endParaRPr/>
          </a:p>
        </p:txBody>
      </p:sp>
      <p:sp>
        <p:nvSpPr>
          <p:cNvPr id="227" name="Google Shape;227;g2297fa0fbdd_0_229"/>
          <p:cNvSpPr txBox="1"/>
          <p:nvPr/>
        </p:nvSpPr>
        <p:spPr>
          <a:xfrm>
            <a:off x="446125" y="1386450"/>
            <a:ext cx="6318600" cy="40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b="1">
                <a:solidFill>
                  <a:schemeClr val="dk1"/>
                </a:solidFill>
              </a:rPr>
              <a:t>Life Event in the </a:t>
            </a:r>
            <a:r>
              <a:rPr lang="en-US" sz="2800" b="1">
                <a:solidFill>
                  <a:schemeClr val="dk1"/>
                </a:solidFill>
                <a:highlight>
                  <a:srgbClr val="FFF2CC"/>
                </a:highlight>
              </a:rPr>
              <a:t>Past</a:t>
            </a:r>
            <a:endParaRPr sz="2800" b="1">
              <a:solidFill>
                <a:schemeClr val="dk1"/>
              </a:solidFill>
              <a:highlight>
                <a:srgbClr val="FFF2CC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>
                <a:solidFill>
                  <a:schemeClr val="dk1"/>
                </a:solidFill>
              </a:rPr>
              <a:t>Think about an important life event that happened in your past.</a:t>
            </a: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>
                <a:solidFill>
                  <a:schemeClr val="dk1"/>
                </a:solidFill>
              </a:rPr>
              <a:t>Using the same process as before, create a shape that represents this event in your life. </a:t>
            </a:r>
            <a:endParaRPr/>
          </a:p>
        </p:txBody>
      </p:sp>
      <p:pic>
        <p:nvPicPr>
          <p:cNvPr id="228" name="Google Shape;228;g2297fa0fbdd_0_229" descr="2023-03-27-142443"/>
          <p:cNvPicPr preferRelativeResize="0"/>
          <p:nvPr/>
        </p:nvPicPr>
        <p:blipFill rotWithShape="1">
          <a:blip r:embed="rId3">
            <a:alphaModFix/>
          </a:blip>
          <a:srcRect l="50064" t="42464" r="26780" b="23766"/>
          <a:stretch/>
        </p:blipFill>
        <p:spPr>
          <a:xfrm>
            <a:off x="6688550" y="1090775"/>
            <a:ext cx="4589198" cy="3776944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g2297fa0fbdd_0_229"/>
          <p:cNvSpPr txBox="1"/>
          <p:nvPr/>
        </p:nvSpPr>
        <p:spPr>
          <a:xfrm>
            <a:off x="6955649" y="4867725"/>
            <a:ext cx="4322100" cy="11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Shape representing your </a:t>
            </a:r>
            <a:r>
              <a:rPr lang="en-US" sz="3000" b="1">
                <a:highlight>
                  <a:srgbClr val="FFF2CC"/>
                </a:highlight>
              </a:rPr>
              <a:t>PAST</a:t>
            </a:r>
            <a:endParaRPr sz="3000" b="1">
              <a:highlight>
                <a:srgbClr val="FFF2CC"/>
              </a:highlight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2297fa0fbdd_0_243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Students-at-Work</a:t>
            </a:r>
            <a:endParaRPr/>
          </a:p>
        </p:txBody>
      </p:sp>
      <p:sp>
        <p:nvSpPr>
          <p:cNvPr id="235" name="Google Shape;235;g2297fa0fbdd_0_243"/>
          <p:cNvSpPr txBox="1"/>
          <p:nvPr/>
        </p:nvSpPr>
        <p:spPr>
          <a:xfrm>
            <a:off x="446125" y="1386450"/>
            <a:ext cx="6318600" cy="40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chemeClr val="dk1"/>
                </a:solidFill>
              </a:rPr>
              <a:t>Life Event in the </a:t>
            </a:r>
            <a:r>
              <a:rPr lang="en-US" sz="2800" b="1">
                <a:solidFill>
                  <a:schemeClr val="dk1"/>
                </a:solidFill>
                <a:highlight>
                  <a:srgbClr val="FFF2CC"/>
                </a:highlight>
              </a:rPr>
              <a:t>Future</a:t>
            </a:r>
            <a:endParaRPr sz="2800" b="1">
              <a:solidFill>
                <a:schemeClr val="dk1"/>
              </a:solidFill>
              <a:highlight>
                <a:srgbClr val="FFF2CC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Think about an important life event that happened in your past.</a:t>
            </a: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</a:rPr>
              <a:t>Using the same process as before, create a shape that represents this event in your life. </a:t>
            </a:r>
            <a:endParaRPr/>
          </a:p>
        </p:txBody>
      </p:sp>
      <p:pic>
        <p:nvPicPr>
          <p:cNvPr id="236" name="Google Shape;236;g2297fa0fbdd_0_243" descr="2023-03-27-142443"/>
          <p:cNvPicPr preferRelativeResize="0"/>
          <p:nvPr/>
        </p:nvPicPr>
        <p:blipFill rotWithShape="1">
          <a:blip r:embed="rId3">
            <a:alphaModFix/>
          </a:blip>
          <a:srcRect l="50064" t="42464" r="26780" b="23766"/>
          <a:stretch/>
        </p:blipFill>
        <p:spPr>
          <a:xfrm>
            <a:off x="6688550" y="1090775"/>
            <a:ext cx="4589198" cy="3776944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g2297fa0fbdd_0_243"/>
          <p:cNvSpPr txBox="1"/>
          <p:nvPr/>
        </p:nvSpPr>
        <p:spPr>
          <a:xfrm>
            <a:off x="6955649" y="4867725"/>
            <a:ext cx="4322100" cy="11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/>
              <a:t>Shape representing your </a:t>
            </a:r>
            <a:r>
              <a:rPr lang="en-US" sz="3000" b="1">
                <a:highlight>
                  <a:srgbClr val="FFF2CC"/>
                </a:highlight>
              </a:rPr>
              <a:t>FUTURE</a:t>
            </a:r>
            <a:endParaRPr sz="3000" b="1">
              <a:highlight>
                <a:srgbClr val="FFF2CC"/>
              </a:highlight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2297fa0fbdd_0_250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alibri"/>
              <a:buNone/>
            </a:pPr>
            <a:r>
              <a:rPr lang="en-US">
                <a:solidFill>
                  <a:schemeClr val="lt1"/>
                </a:solidFill>
              </a:rPr>
              <a:t>Students-at-Work</a:t>
            </a:r>
            <a:endParaRPr/>
          </a:p>
        </p:txBody>
      </p:sp>
      <p:sp>
        <p:nvSpPr>
          <p:cNvPr id="243" name="Google Shape;243;g2297fa0fbdd_0_250"/>
          <p:cNvSpPr txBox="1">
            <a:spLocks noGrp="1"/>
          </p:cNvSpPr>
          <p:nvPr>
            <p:ph type="body" idx="2"/>
          </p:nvPr>
        </p:nvSpPr>
        <p:spPr>
          <a:xfrm>
            <a:off x="408600" y="1468550"/>
            <a:ext cx="59619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-US" sz="2800"/>
              <a:t>Get out the large sheet of white paper (12 x 18 inches).</a:t>
            </a:r>
            <a:endParaRPr sz="2800"/>
          </a:p>
          <a:p>
            <a:pPr marL="457200" lvl="0" indent="-4064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2800"/>
              <a:buChar char="●"/>
            </a:pPr>
            <a:r>
              <a:rPr lang="en-US" sz="2800"/>
              <a:t>Combine all three life journey events (past, present and future) into one </a:t>
            </a:r>
            <a:r>
              <a:rPr lang="en-US" sz="2800" b="1"/>
              <a:t>abstract </a:t>
            </a:r>
            <a:r>
              <a:rPr lang="en-US" sz="2800"/>
              <a:t>artwork.</a:t>
            </a:r>
            <a:endParaRPr/>
          </a:p>
        </p:txBody>
      </p:sp>
      <p:sp>
        <p:nvSpPr>
          <p:cNvPr id="244" name="Google Shape;244;g2297fa0fbdd_0_250"/>
          <p:cNvSpPr txBox="1"/>
          <p:nvPr/>
        </p:nvSpPr>
        <p:spPr>
          <a:xfrm>
            <a:off x="1264650" y="4468725"/>
            <a:ext cx="4249800" cy="1595700"/>
          </a:xfrm>
          <a:prstGeom prst="rect">
            <a:avLst/>
          </a:prstGeom>
          <a:solidFill>
            <a:srgbClr val="FFF2CC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/>
              <a:t>Materials</a:t>
            </a:r>
            <a:endParaRPr sz="2500" b="1"/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SzPts val="2500"/>
              <a:buChar char="●"/>
            </a:pPr>
            <a:r>
              <a:rPr lang="en-US" sz="2500"/>
              <a:t>Permanent markers</a:t>
            </a:r>
            <a:endParaRPr sz="2500"/>
          </a:p>
          <a:p>
            <a:pPr marL="457200" lvl="0" indent="-387350" algn="l" rtl="0">
              <a:spcBef>
                <a:spcPts val="1000"/>
              </a:spcBef>
              <a:spcAft>
                <a:spcPts val="1000"/>
              </a:spcAft>
              <a:buSzPts val="2500"/>
              <a:buChar char="●"/>
            </a:pPr>
            <a:r>
              <a:rPr lang="en-US" sz="2500"/>
              <a:t>Watercolor paint</a:t>
            </a:r>
            <a:endParaRPr sz="2500"/>
          </a:p>
        </p:txBody>
      </p:sp>
      <p:pic>
        <p:nvPicPr>
          <p:cNvPr id="245" name="Google Shape;245;g2297fa0fbdd_0_2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89200" y="1468552"/>
            <a:ext cx="4849377" cy="3750674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46" name="Google Shape;246;g2297fa0fbdd_0_250"/>
          <p:cNvSpPr txBox="1"/>
          <p:nvPr/>
        </p:nvSpPr>
        <p:spPr>
          <a:xfrm>
            <a:off x="6689200" y="5219225"/>
            <a:ext cx="4983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Student artwork showing shapes representing their past, present, and future.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297fa0fbdd_0_25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Student Examples</a:t>
            </a:r>
            <a:endParaRPr/>
          </a:p>
        </p:txBody>
      </p:sp>
      <p:sp>
        <p:nvSpPr>
          <p:cNvPr id="252" name="Google Shape;252;g2297fa0fbdd_0_259"/>
          <p:cNvSpPr txBox="1"/>
          <p:nvPr/>
        </p:nvSpPr>
        <p:spPr>
          <a:xfrm>
            <a:off x="259375" y="1157150"/>
            <a:ext cx="11672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Notice how these students only used colors, shapes, and lines to share their journey. </a:t>
            </a:r>
            <a:endParaRPr sz="2400"/>
          </a:p>
        </p:txBody>
      </p:sp>
      <p:sp>
        <p:nvSpPr>
          <p:cNvPr id="253" name="Google Shape;253;g2297fa0fbdd_0_259"/>
          <p:cNvSpPr txBox="1"/>
          <p:nvPr/>
        </p:nvSpPr>
        <p:spPr>
          <a:xfrm>
            <a:off x="385950" y="5742175"/>
            <a:ext cx="103827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Remember, it is important to be present; do not worry about being perfect.</a:t>
            </a:r>
            <a:endParaRPr sz="2400"/>
          </a:p>
        </p:txBody>
      </p:sp>
      <p:grpSp>
        <p:nvGrpSpPr>
          <p:cNvPr id="254" name="Google Shape;254;g2297fa0fbdd_0_259"/>
          <p:cNvGrpSpPr/>
          <p:nvPr/>
        </p:nvGrpSpPr>
        <p:grpSpPr>
          <a:xfrm>
            <a:off x="225752" y="1878818"/>
            <a:ext cx="11739348" cy="3695793"/>
            <a:chOff x="259375" y="2111800"/>
            <a:chExt cx="9450449" cy="2975200"/>
          </a:xfrm>
        </p:grpSpPr>
        <p:pic>
          <p:nvPicPr>
            <p:cNvPr id="255" name="Google Shape;255;g2297fa0fbdd_0_25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9375" y="2418275"/>
              <a:ext cx="3655826" cy="2362224"/>
            </a:xfrm>
            <a:prstGeom prst="rect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256" name="Google Shape;256;g2297fa0fbdd_0_25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4183174" y="2111800"/>
              <a:ext cx="2207351" cy="2975200"/>
            </a:xfrm>
            <a:prstGeom prst="rect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  <p:pic>
          <p:nvPicPr>
            <p:cNvPr id="257" name="Google Shape;257;g2297fa0fbdd_0_25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658512" y="2418263"/>
              <a:ext cx="3051312" cy="2362230"/>
            </a:xfrm>
            <a:prstGeom prst="rect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25215b88eb6_1_149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Critique</a:t>
            </a:r>
            <a:endParaRPr/>
          </a:p>
        </p:txBody>
      </p:sp>
      <p:sp>
        <p:nvSpPr>
          <p:cNvPr id="263" name="Google Shape;263;g25215b88eb6_1_149"/>
          <p:cNvSpPr txBox="1"/>
          <p:nvPr/>
        </p:nvSpPr>
        <p:spPr>
          <a:xfrm>
            <a:off x="677975" y="1149725"/>
            <a:ext cx="5899800" cy="529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</a:pPr>
            <a:r>
              <a:rPr lang="en-US" sz="3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Look at your artwork. </a:t>
            </a:r>
            <a:r>
              <a:rPr lang="en-US" sz="3000">
                <a:solidFill>
                  <a:schemeClr val="dk1"/>
                </a:solidFill>
              </a:rPr>
              <a:t>How does it feel to look at your entire journey? </a:t>
            </a:r>
            <a:endParaRPr sz="3000">
              <a:solidFill>
                <a:schemeClr val="dk1"/>
              </a:solidFill>
            </a:endParaRPr>
          </a:p>
          <a:p>
            <a:pPr marL="457200" marR="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</a:pPr>
            <a:r>
              <a:rPr lang="en-US" sz="3000">
                <a:solidFill>
                  <a:schemeClr val="dk1"/>
                </a:solidFill>
              </a:rPr>
              <a:t>How did you use color and shape to tell your story?</a:t>
            </a:r>
            <a:endParaRPr sz="3000">
              <a:solidFill>
                <a:schemeClr val="dk1"/>
              </a:solidFill>
            </a:endParaRPr>
          </a:p>
          <a:p>
            <a:pPr marL="457200" marR="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3000"/>
              <a:buChar char="●"/>
            </a:pPr>
            <a:r>
              <a:rPr lang="en-US" sz="3000">
                <a:solidFill>
                  <a:schemeClr val="dk1"/>
                </a:solidFill>
              </a:rPr>
              <a:t>Optional: Write a short journal entry explaining the meaning behind your artwork.</a:t>
            </a:r>
            <a:endParaRPr sz="3000">
              <a:solidFill>
                <a:schemeClr val="dk1"/>
              </a:solidFill>
            </a:endParaRPr>
          </a:p>
        </p:txBody>
      </p:sp>
      <p:pic>
        <p:nvPicPr>
          <p:cNvPr id="264" name="Google Shape;264;g25215b88eb6_1_1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9575" y="1499677"/>
            <a:ext cx="4849377" cy="3750674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65" name="Google Shape;265;g25215b88eb6_1_149"/>
          <p:cNvSpPr txBox="1"/>
          <p:nvPr/>
        </p:nvSpPr>
        <p:spPr>
          <a:xfrm>
            <a:off x="6699575" y="5250350"/>
            <a:ext cx="4983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Student artwork showing shapes representing their past, present, and future.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25215b88eb6_1_155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How are you feeling after making your artwork?</a:t>
            </a:r>
            <a:endParaRPr/>
          </a:p>
        </p:txBody>
      </p:sp>
      <p:pic>
        <p:nvPicPr>
          <p:cNvPr id="271" name="Google Shape;271;g25215b88eb6_1_1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125" y="1409111"/>
            <a:ext cx="11887200" cy="4039791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g25215b88eb6_1_155"/>
          <p:cNvSpPr txBox="1"/>
          <p:nvPr/>
        </p:nvSpPr>
        <p:spPr>
          <a:xfrm>
            <a:off x="584950" y="4740100"/>
            <a:ext cx="11285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 you feel better, worse, or the same? Why?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"/>
          <p:cNvSpPr txBox="1"/>
          <p:nvPr/>
        </p:nvSpPr>
        <p:spPr>
          <a:xfrm>
            <a:off x="683394" y="3429000"/>
            <a:ext cx="10818795" cy="796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Font typeface="Arial"/>
              <a:buNone/>
            </a:pPr>
            <a:r>
              <a:rPr lang="en-US" sz="3200" b="1" i="0" u="none" strike="noStrike" cap="none">
                <a:solidFill>
                  <a:srgbClr val="000090"/>
                </a:solidFill>
                <a:latin typeface="Calibri"/>
                <a:ea typeface="Calibri"/>
                <a:cs typeface="Calibri"/>
                <a:sym typeface="Calibri"/>
              </a:rPr>
              <a:t>Closing Slide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3"/>
          <p:cNvSpPr txBox="1">
            <a:spLocks noGrp="1"/>
          </p:cNvSpPr>
          <p:nvPr>
            <p:ph type="body" idx="1"/>
          </p:nvPr>
        </p:nvSpPr>
        <p:spPr>
          <a:xfrm>
            <a:off x="1338524" y="19924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5215b88eb6_1_6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Grades 9 – 12 Project: My Color and Shape Journey</a:t>
            </a:r>
            <a:endParaRPr lang="en-US" b="0" dirty="0"/>
          </a:p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</a:pPr>
            <a:endParaRPr lang="en-US" dirty="0"/>
          </a:p>
        </p:txBody>
      </p:sp>
      <p:sp>
        <p:nvSpPr>
          <p:cNvPr id="90" name="Google Shape;90;g25215b88eb6_1_67"/>
          <p:cNvSpPr txBox="1">
            <a:spLocks noGrp="1"/>
          </p:cNvSpPr>
          <p:nvPr>
            <p:ph type="body" idx="1"/>
          </p:nvPr>
        </p:nvSpPr>
        <p:spPr>
          <a:xfrm>
            <a:off x="1273981" y="1704031"/>
            <a:ext cx="4730100" cy="460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Self-Awareness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Self-Management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Social Awareness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b="1">
                <a:latin typeface="Arial"/>
                <a:ea typeface="Arial"/>
                <a:cs typeface="Arial"/>
                <a:sym typeface="Arial"/>
              </a:rPr>
              <a:t>Visual Art Standards</a:t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sz="1900">
                <a:latin typeface="Arial"/>
                <a:ea typeface="Arial"/>
                <a:cs typeface="Arial"/>
                <a:sym typeface="Arial"/>
              </a:rPr>
              <a:t>Prof.VA:Cr1.2 - Shape an artistic investigation of an aspect of present-day life using a contemporary practice of art or design. </a:t>
            </a:r>
            <a:endParaRPr sz="19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US" sz="1900">
                <a:latin typeface="Arial"/>
                <a:ea typeface="Arial"/>
                <a:cs typeface="Arial"/>
                <a:sym typeface="Arial"/>
              </a:rPr>
              <a:t>Prof.VA:Cr2.1 - Engage in making a work of art or design without having a preconceived plan. </a:t>
            </a:r>
            <a:endParaRPr sz="19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500"/>
              <a:buFont typeface="Calibri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g25215b88eb6_1_67"/>
          <p:cNvSpPr txBox="1">
            <a:spLocks noGrp="1"/>
          </p:cNvSpPr>
          <p:nvPr>
            <p:ph type="body" idx="2"/>
          </p:nvPr>
        </p:nvSpPr>
        <p:spPr>
          <a:xfrm>
            <a:off x="1273980" y="1116106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SEL Core Competencies Addressed</a:t>
            </a:r>
            <a:endParaRPr b="1"/>
          </a:p>
        </p:txBody>
      </p:sp>
      <p:pic>
        <p:nvPicPr>
          <p:cNvPr id="92" name="Google Shape;92;g25215b88eb6_1_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35225" y="1934840"/>
            <a:ext cx="5065149" cy="391757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5215b88eb6_1_74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Grades 9 – 12 Project: My Color and Shape Journey</a:t>
            </a:r>
            <a:endParaRPr lang="en-US" b="0" dirty="0"/>
          </a:p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000"/>
              <a:buFont typeface="Calibri"/>
              <a:buNone/>
            </a:pPr>
            <a:endParaRPr lang="en-US" dirty="0"/>
          </a:p>
        </p:txBody>
      </p:sp>
      <p:sp>
        <p:nvSpPr>
          <p:cNvPr id="98" name="Google Shape;98;g25215b88eb6_1_74"/>
          <p:cNvSpPr txBox="1">
            <a:spLocks noGrp="1"/>
          </p:cNvSpPr>
          <p:nvPr>
            <p:ph type="body" idx="1"/>
          </p:nvPr>
        </p:nvSpPr>
        <p:spPr>
          <a:xfrm>
            <a:off x="1300875" y="2035725"/>
            <a:ext cx="4730100" cy="263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Scratch paper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12 x 18 inch white paper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Black permanent marker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Paint brushes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lvl="0" indent="-3873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00"/>
              <a:buFont typeface="Arial"/>
              <a:buChar char="●"/>
            </a:pPr>
            <a:r>
              <a:rPr lang="en-US">
                <a:latin typeface="Arial"/>
                <a:ea typeface="Arial"/>
                <a:cs typeface="Arial"/>
                <a:sym typeface="Arial"/>
              </a:rPr>
              <a:t>Watercolor paint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25215b88eb6_1_74"/>
          <p:cNvSpPr txBox="1">
            <a:spLocks noGrp="1"/>
          </p:cNvSpPr>
          <p:nvPr>
            <p:ph type="body" idx="2"/>
          </p:nvPr>
        </p:nvSpPr>
        <p:spPr>
          <a:xfrm>
            <a:off x="1300874" y="1447800"/>
            <a:ext cx="9590400" cy="5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90"/>
              </a:buClr>
              <a:buSzPts val="3200"/>
              <a:buNone/>
            </a:pPr>
            <a:r>
              <a:rPr lang="en-US" b="1"/>
              <a:t>Materials Needed</a:t>
            </a:r>
            <a:endParaRPr b="1"/>
          </a:p>
        </p:txBody>
      </p:sp>
      <p:pic>
        <p:nvPicPr>
          <p:cNvPr id="100" name="Google Shape;100;g25215b88eb6_1_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35225" y="1934840"/>
            <a:ext cx="5065149" cy="391757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5215b88eb6_1_8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Project Pacing</a:t>
            </a:r>
            <a:endParaRPr/>
          </a:p>
        </p:txBody>
      </p:sp>
      <p:sp>
        <p:nvSpPr>
          <p:cNvPr id="106" name="Google Shape;106;g25215b88eb6_1_81"/>
          <p:cNvSpPr txBox="1"/>
          <p:nvPr/>
        </p:nvSpPr>
        <p:spPr>
          <a:xfrm>
            <a:off x="211800" y="6162125"/>
            <a:ext cx="8502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/>
              <a:t>Pacing structure follows the guidance of the Studio Habits of Mind framework.</a:t>
            </a:r>
            <a:endParaRPr i="1"/>
          </a:p>
        </p:txBody>
      </p:sp>
      <p:pic>
        <p:nvPicPr>
          <p:cNvPr id="107" name="Google Shape;107;g25215b88eb6_1_81" title="Char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17036"/>
            <a:ext cx="11887200" cy="4432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5215b88eb6_1_86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lang="en-US"/>
              <a:t>How are you feeling right now?</a:t>
            </a:r>
            <a:endParaRPr/>
          </a:p>
        </p:txBody>
      </p:sp>
      <p:pic>
        <p:nvPicPr>
          <p:cNvPr id="113" name="Google Shape;113;g25215b88eb6_1_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125" y="1409111"/>
            <a:ext cx="11887200" cy="40397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54422b14a6_0_1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</a:t>
            </a:r>
            <a:endParaRPr/>
          </a:p>
        </p:txBody>
      </p:sp>
      <p:sp>
        <p:nvSpPr>
          <p:cNvPr id="119" name="Google Shape;119;g254422b14a6_0_1"/>
          <p:cNvSpPr txBox="1">
            <a:spLocks noGrp="1"/>
          </p:cNvSpPr>
          <p:nvPr>
            <p:ph type="body" idx="2"/>
          </p:nvPr>
        </p:nvSpPr>
        <p:spPr>
          <a:xfrm>
            <a:off x="1179850" y="1582500"/>
            <a:ext cx="51135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C0C0C"/>
                </a:solidFill>
              </a:rPr>
              <a:t>Goals for this creative experience:</a:t>
            </a:r>
            <a:endParaRPr sz="3000">
              <a:solidFill>
                <a:srgbClr val="0C0C0C"/>
              </a:solidFill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C0C0C"/>
              </a:buClr>
              <a:buSzPts val="3000"/>
              <a:buFont typeface="Arial"/>
              <a:buChar char="●"/>
            </a:pPr>
            <a:r>
              <a:rPr lang="en-US" sz="3000">
                <a:solidFill>
                  <a:srgbClr val="0C0C0C"/>
                </a:solidFill>
              </a:rPr>
              <a:t>Be present not perfect</a:t>
            </a:r>
            <a:endParaRPr sz="3000">
              <a:solidFill>
                <a:srgbClr val="0C0C0C"/>
              </a:solidFill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C0C0C"/>
              </a:buClr>
              <a:buSzPts val="3000"/>
              <a:buFont typeface="Arial"/>
              <a:buChar char="●"/>
            </a:pPr>
            <a:r>
              <a:rPr lang="en-US" sz="3000">
                <a:solidFill>
                  <a:srgbClr val="0C0C0C"/>
                </a:solidFill>
              </a:rPr>
              <a:t>Use positive language to talk about what you and others create</a:t>
            </a:r>
            <a:endParaRPr sz="3000">
              <a:solidFill>
                <a:srgbClr val="0C0C0C"/>
              </a:solidFill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0C0C0C"/>
              </a:buClr>
              <a:buSzPts val="3000"/>
              <a:buFont typeface="Arial"/>
              <a:buChar char="●"/>
            </a:pPr>
            <a:r>
              <a:rPr lang="en-US" sz="3000">
                <a:solidFill>
                  <a:srgbClr val="0C0C0C"/>
                </a:solidFill>
              </a:rPr>
              <a:t>Feel better than when you started</a:t>
            </a:r>
            <a:endParaRPr sz="3000"/>
          </a:p>
        </p:txBody>
      </p:sp>
      <p:pic>
        <p:nvPicPr>
          <p:cNvPr id="120" name="Google Shape;120;g254422b14a6_0_1"/>
          <p:cNvPicPr preferRelativeResize="0"/>
          <p:nvPr/>
        </p:nvPicPr>
        <p:blipFill rotWithShape="1">
          <a:blip r:embed="rId3">
            <a:alphaModFix/>
          </a:blip>
          <a:srcRect b="1127"/>
          <a:stretch/>
        </p:blipFill>
        <p:spPr>
          <a:xfrm>
            <a:off x="7019375" y="1582500"/>
            <a:ext cx="4397174" cy="4347676"/>
          </a:xfrm>
          <a:prstGeom prst="rect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54422b14a6_0_7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Introduction</a:t>
            </a:r>
            <a:endParaRPr/>
          </a:p>
        </p:txBody>
      </p:sp>
      <p:sp>
        <p:nvSpPr>
          <p:cNvPr id="126" name="Google Shape;126;g254422b14a6_0_7"/>
          <p:cNvSpPr txBox="1">
            <a:spLocks noGrp="1"/>
          </p:cNvSpPr>
          <p:nvPr>
            <p:ph type="body" idx="2"/>
          </p:nvPr>
        </p:nvSpPr>
        <p:spPr>
          <a:xfrm>
            <a:off x="1179850" y="1810875"/>
            <a:ext cx="4790700" cy="5880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0C0C0C"/>
                </a:solidFill>
              </a:rPr>
              <a:t>It’s science!</a:t>
            </a:r>
            <a:endParaRPr sz="3000">
              <a:solidFill>
                <a:srgbClr val="0C0C0C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-US" sz="3000">
                <a:solidFill>
                  <a:srgbClr val="0C0C0C"/>
                </a:solidFill>
              </a:rPr>
              <a:t>Did you know that art is scientifically proven to make us feel better?</a:t>
            </a:r>
            <a:endParaRPr sz="3000"/>
          </a:p>
        </p:txBody>
      </p:sp>
      <p:pic>
        <p:nvPicPr>
          <p:cNvPr id="127" name="Google Shape;127;g254422b14a6_0_7"/>
          <p:cNvPicPr preferRelativeResize="0"/>
          <p:nvPr/>
        </p:nvPicPr>
        <p:blipFill rotWithShape="1">
          <a:blip r:embed="rId3">
            <a:alphaModFix/>
          </a:blip>
          <a:srcRect b="2143"/>
          <a:stretch/>
        </p:blipFill>
        <p:spPr>
          <a:xfrm>
            <a:off x="6435600" y="1106925"/>
            <a:ext cx="5051551" cy="494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54422b14a6_0_13"/>
          <p:cNvSpPr txBox="1">
            <a:spLocks noGrp="1"/>
          </p:cNvSpPr>
          <p:nvPr>
            <p:ph type="title"/>
          </p:nvPr>
        </p:nvSpPr>
        <p:spPr>
          <a:xfrm>
            <a:off x="75531" y="166636"/>
            <a:ext cx="12116400" cy="7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</a:rPr>
              <a:t>Introduction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endParaRPr/>
          </a:p>
        </p:txBody>
      </p:sp>
      <p:sp>
        <p:nvSpPr>
          <p:cNvPr id="133" name="Google Shape;133;g254422b14a6_0_13"/>
          <p:cNvSpPr txBox="1"/>
          <p:nvPr/>
        </p:nvSpPr>
        <p:spPr>
          <a:xfrm>
            <a:off x="708225" y="1479150"/>
            <a:ext cx="4506000" cy="389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-US" sz="3000">
                <a:solidFill>
                  <a:schemeClr val="dk1"/>
                </a:solidFill>
              </a:rPr>
              <a:t>We are going to create art to help us:</a:t>
            </a:r>
            <a:endParaRPr sz="30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>
              <a:solidFill>
                <a:schemeClr val="dk1"/>
              </a:solidFill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000"/>
              <a:buAutoNum type="arabicPeriod"/>
            </a:pPr>
            <a:r>
              <a:rPr lang="en-US" sz="3000">
                <a:solidFill>
                  <a:schemeClr val="dk1"/>
                </a:solidFill>
              </a:rPr>
              <a:t>Feel better</a:t>
            </a:r>
            <a:endParaRPr sz="3000">
              <a:solidFill>
                <a:schemeClr val="dk1"/>
              </a:solidFill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3000"/>
              <a:buAutoNum type="arabicPeriod"/>
            </a:pPr>
            <a:r>
              <a:rPr lang="en-US" sz="3000">
                <a:solidFill>
                  <a:schemeClr val="dk1"/>
                </a:solidFill>
              </a:rPr>
              <a:t>Think about ourselves</a:t>
            </a:r>
            <a:endParaRPr sz="3000">
              <a:solidFill>
                <a:schemeClr val="dk1"/>
              </a:solidFill>
            </a:endParaRPr>
          </a:p>
        </p:txBody>
      </p:sp>
      <p:pic>
        <p:nvPicPr>
          <p:cNvPr id="134" name="Google Shape;134;g254422b14a6_0_13"/>
          <p:cNvPicPr preferRelativeResize="0"/>
          <p:nvPr/>
        </p:nvPicPr>
        <p:blipFill rotWithShape="1">
          <a:blip r:embed="rId3">
            <a:alphaModFix/>
          </a:blip>
          <a:srcRect b="2296"/>
          <a:stretch/>
        </p:blipFill>
        <p:spPr>
          <a:xfrm>
            <a:off x="6213775" y="1117000"/>
            <a:ext cx="5112000" cy="499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65dd955-0cd5-49d3-ab85-443501a81a42" xsi:nil="true"/>
    <lcf76f155ced4ddcb4097134ff3c332f xmlns="f1c90c3a-4ffe-4976-ace3-7b0de942498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8D551B03A32943881E499BD3C22D51" ma:contentTypeVersion="14" ma:contentTypeDescription="Create a new document." ma:contentTypeScope="" ma:versionID="1d132326b290c9810c08a96d72b39401">
  <xsd:schema xmlns:xsd="http://www.w3.org/2001/XMLSchema" xmlns:xs="http://www.w3.org/2001/XMLSchema" xmlns:p="http://schemas.microsoft.com/office/2006/metadata/properties" xmlns:ns2="f1c90c3a-4ffe-4976-ace3-7b0de942498d" xmlns:ns3="265dd955-0cd5-49d3-ab85-443501a81a42" targetNamespace="http://schemas.microsoft.com/office/2006/metadata/properties" ma:root="true" ma:fieldsID="9860279b6a066602a307a82372f3a613" ns2:_="" ns3:_="">
    <xsd:import namespace="f1c90c3a-4ffe-4976-ace3-7b0de942498d"/>
    <xsd:import namespace="265dd955-0cd5-49d3-ab85-443501a81a4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c90c3a-4ffe-4976-ace3-7b0de942498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79145642-1981-42de-a165-a0d01a6670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5dd955-0cd5-49d3-ab85-443501a81a4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cd3fc95-d938-4f2f-bfc1-8a383fc873c9}" ma:internalName="TaxCatchAll" ma:showField="CatchAllData" ma:web="265dd955-0cd5-49d3-ab85-443501a81a4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1CB7ADA-4ABD-4C87-BD39-F80DC78D5A4F}">
  <ds:schemaRefs>
    <ds:schemaRef ds:uri="http://schemas.microsoft.com/office/2006/metadata/properties"/>
    <ds:schemaRef ds:uri="http://schemas.microsoft.com/office/infopath/2007/PartnerControls"/>
    <ds:schemaRef ds:uri="265dd955-0cd5-49d3-ab85-443501a81a42"/>
    <ds:schemaRef ds:uri="f1c90c3a-4ffe-4976-ace3-7b0de942498d"/>
  </ds:schemaRefs>
</ds:datastoreItem>
</file>

<file path=customXml/itemProps2.xml><?xml version="1.0" encoding="utf-8"?>
<ds:datastoreItem xmlns:ds="http://schemas.openxmlformats.org/officeDocument/2006/customXml" ds:itemID="{27D7F2DF-CAD2-4433-A4B9-288D91149F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E1E529D-15E0-42B8-A4B5-47DF06A443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c90c3a-4ffe-4976-ace3-7b0de942498d"/>
    <ds:schemaRef ds:uri="265dd955-0cd5-49d3-ab85-443501a81a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28</Slides>
  <Notes>28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Office Theme</vt:lpstr>
      <vt:lpstr>Simple Light</vt:lpstr>
      <vt:lpstr>PowerPoint Presentation</vt:lpstr>
      <vt:lpstr>Grades 9 – 12 Project: My Color and Shape Journey</vt:lpstr>
      <vt:lpstr>Grades 9 – 12 Project: My Color and Shape Journey </vt:lpstr>
      <vt:lpstr>Grades 9 – 12 Project: My Color and Shape Journey </vt:lpstr>
      <vt:lpstr>Project Pacing</vt:lpstr>
      <vt:lpstr>How are you feeling right now?</vt:lpstr>
      <vt:lpstr>Introduction</vt:lpstr>
      <vt:lpstr>Introduction</vt:lpstr>
      <vt:lpstr>Introduction </vt:lpstr>
      <vt:lpstr>Demo &amp; Lecture: Visual Literacy</vt:lpstr>
      <vt:lpstr>Demo &amp; Lecture: Visual Literacy</vt:lpstr>
      <vt:lpstr>PowerPoint Presentation</vt:lpstr>
      <vt:lpstr>PowerPoint Presentation</vt:lpstr>
      <vt:lpstr>PowerPoint Presentation</vt:lpstr>
      <vt:lpstr>PowerPoint Presentation</vt:lpstr>
      <vt:lpstr>Project Overview</vt:lpstr>
      <vt:lpstr>Demo &amp; Lecture: Vocabulary</vt:lpstr>
      <vt:lpstr>Demo &amp; Lecture: Vocabulary </vt:lpstr>
      <vt:lpstr>Students-at-Work: Getting Started</vt:lpstr>
      <vt:lpstr>Students-at-Work</vt:lpstr>
      <vt:lpstr>Students-at-Work</vt:lpstr>
      <vt:lpstr>Students-at-Work</vt:lpstr>
      <vt:lpstr>Students-at-Work</vt:lpstr>
      <vt:lpstr>Students-at-Work</vt:lpstr>
      <vt:lpstr>Student Examples</vt:lpstr>
      <vt:lpstr>Critique</vt:lpstr>
      <vt:lpstr>How are you feeling after making your artwork?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revision>11</cp:revision>
  <dcterms:created xsi:type="dcterms:W3CDTF">2019-11-15T18:15:52Z</dcterms:created>
  <dcterms:modified xsi:type="dcterms:W3CDTF">2023-08-09T23:54:59Z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0x010100DE8D551B03A32943881E499BD3C22D51</vt:lpwstr>
  </property>
  <property fmtid="{D5CDD505-2E9C-101B-9397-08002B2CF9AE}" pid="3" name="MediaServiceImageTags">
    <vt:lpwstr/>
  </property>
</Properties>
</file>