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gWIokchU3nqmmjkh+uizYrw1kZ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038949-F999-F9CB-FE42-E6DF1D3EE466}" v="11" dt="2023-08-09T00:13:30.3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ty Kraus" userId="S::lkraus@cacountysupts.org::a35656c8-8728-47c1-9a80-6ec0283fce12" providerId="AD" clId="Web-{7B038949-F999-F9CB-FE42-E6DF1D3EE466}"/>
    <pc:docChg chg="modSld">
      <pc:chgData name="Letty Kraus" userId="S::lkraus@cacountysupts.org::a35656c8-8728-47c1-9a80-6ec0283fce12" providerId="AD" clId="Web-{7B038949-F999-F9CB-FE42-E6DF1D3EE466}" dt="2023-08-09T00:13:30.162" v="8" actId="14100"/>
      <pc:docMkLst>
        <pc:docMk/>
      </pc:docMkLst>
      <pc:sldChg chg="addSp modSp">
        <pc:chgData name="Letty Kraus" userId="S::lkraus@cacountysupts.org::a35656c8-8728-47c1-9a80-6ec0283fce12" providerId="AD" clId="Web-{7B038949-F999-F9CB-FE42-E6DF1D3EE466}" dt="2023-08-09T00:13:13.754" v="5" actId="1076"/>
        <pc:sldMkLst>
          <pc:docMk/>
          <pc:sldMk cId="0" sldId="256"/>
        </pc:sldMkLst>
        <pc:spChg chg="add mod">
          <ac:chgData name="Letty Kraus" userId="S::lkraus@cacountysupts.org::a35656c8-8728-47c1-9a80-6ec0283fce12" providerId="AD" clId="Web-{7B038949-F999-F9CB-FE42-E6DF1D3EE466}" dt="2023-08-09T00:13:13.754" v="5" actId="1076"/>
          <ac:spMkLst>
            <pc:docMk/>
            <pc:sldMk cId="0" sldId="256"/>
            <ac:spMk id="2" creationId="{CB41E9A5-2BD5-89E3-986D-C8B9C3243573}"/>
          </ac:spMkLst>
        </pc:spChg>
      </pc:sldChg>
      <pc:sldChg chg="modSp">
        <pc:chgData name="Letty Kraus" userId="S::lkraus@cacountysupts.org::a35656c8-8728-47c1-9a80-6ec0283fce12" providerId="AD" clId="Web-{7B038949-F999-F9CB-FE42-E6DF1D3EE466}" dt="2023-08-09T00:13:30.162" v="8" actId="14100"/>
        <pc:sldMkLst>
          <pc:docMk/>
          <pc:sldMk cId="0" sldId="257"/>
        </pc:sldMkLst>
        <pc:spChg chg="mod">
          <ac:chgData name="Letty Kraus" userId="S::lkraus@cacountysupts.org::a35656c8-8728-47c1-9a80-6ec0283fce12" providerId="AD" clId="Web-{7B038949-F999-F9CB-FE42-E6DF1D3EE466}" dt="2023-08-09T00:13:30.162" v="8" actId="14100"/>
          <ac:spMkLst>
            <pc:docMk/>
            <pc:sldMk cId="0" sldId="257"/>
            <ac:spMk id="3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52000d8f48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g252000d8f48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52000d8f48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g252000d8f48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52000d8f48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9" name="Google Shape;109;g252000d8f48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52000d8f48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8" name="Google Shape;118;g252000d8f48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52000d8f48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g252000d8f48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52000d8f48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5" name="Google Shape;135;g252000d8f48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5215b88eb6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3" name="Google Shape;143;g25215b88eb6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5215b88eb6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150" name="Google Shape;150;g25215b88eb6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5215b88eb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" name="Google Shape;34;g25215b88eb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5215b88eb6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" name="Google Shape;42;g25215b88eb6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5215b88eb6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" name="Google Shape;49;g25215b88eb6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5215b88eb6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" name="Google Shape;57;g25215b88eb6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5215b88eb6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64" name="Google Shape;64;g25215b88eb6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52000d8f48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https://www.flickr.com/photos/edbierman/27002370216/in/photolist-H97cVb-eFrHRp-GLQxQU-T7nZf-2m8bcGz-23GdqXM-YGwT61-E9thz-adgA5-T6Zkx-spf1Nv-facre3-dzkmEt-RpZbLX-d9hGmN-CQbdC5-5THWYD-E9s4C-kQauua-T6Zqk-58bcF7-4jdUEo-2nohZrv-3PttGt-78CLxq-2nohZug-2nohZoQ-T6ZHK-irLYaY-dbLg98-E9thw-2k1UdS9-E9thy-7qytHJ-2noj6sc-2noj6ma-2jDHfJP-2nocxGi-E9tht-zJnA3x-Esfbd-Esgb4-Esfb9-4bY1ey-kHrDS-2bLKmSi-TnZ41r-NAzFM7-Rzgwqs-Esfbj/</a:t>
            </a:r>
            <a:endParaRPr/>
          </a:p>
        </p:txBody>
      </p:sp>
      <p:sp>
        <p:nvSpPr>
          <p:cNvPr id="70" name="Google Shape;70;g252000d8f48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52000d8f48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https://www.flickr.com/photos/edbierman/27002370216/in/photolist-H97cVb-eFrHRp-GLQxQU-T7nZf-2m8bcGz-23GdqXM-YGwT61-E9thz-adgA5-T6Zkx-spf1Nv-facre3-dzkmEt-RpZbLX-d9hGmN-CQbdC5-5THWYD-E9s4C-kQauua-T6Zqk-58bcF7-4jdUEo-2nohZrv-3PttGt-78CLxq-2nohZug-2nohZoQ-T6ZHK-irLYaY-dbLg98-E9thw-2k1UdS9-E9thy-7qytHJ-2noj6sc-2noj6ma-2jDHfJP-2nocxGi-E9tht-zJnA3x-Esfbd-Esgb4-Esfb9-4bY1ey-kHrDS-2bLKmSi-TnZ41r-NAzFM7-Rzgwqs-Esfbj/</a:t>
            </a:r>
            <a:endParaRPr/>
          </a:p>
        </p:txBody>
      </p:sp>
      <p:sp>
        <p:nvSpPr>
          <p:cNvPr id="78" name="Google Shape;78;g252000d8f48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52000d8f48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g252000d8f48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body" idx="1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Monsters-Love-Colors-Mike-Austin/dp/006212594X/ref=sr_1_1?crid=3BGMM5YSEXL1W&amp;keywords=monsters+love+colors&amp;qid=1679010428&amp;sprefix=monsters+love+colors%2Caps%2C151&amp;sr=8-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41E9A5-2BD5-89E3-986D-C8B9C3243573}"/>
              </a:ext>
            </a:extLst>
          </p:cNvPr>
          <p:cNvSpPr txBox="1"/>
          <p:nvPr/>
        </p:nvSpPr>
        <p:spPr>
          <a:xfrm>
            <a:off x="5136776" y="4231341"/>
            <a:ext cx="598842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Calibri"/>
              </a:rPr>
              <a:t>Grades UPK, TK, K Project: Marble Mandala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​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52000d8f48_0_11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Overview</a:t>
            </a:r>
            <a:endParaRPr/>
          </a:p>
        </p:txBody>
      </p:sp>
      <p:sp>
        <p:nvSpPr>
          <p:cNvPr id="97" name="Google Shape;97;g252000d8f48_0_111"/>
          <p:cNvSpPr txBox="1"/>
          <p:nvPr/>
        </p:nvSpPr>
        <p:spPr>
          <a:xfrm>
            <a:off x="677975" y="1602425"/>
            <a:ext cx="45060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Do you think you could create some artwork using color like the monsters in </a:t>
            </a:r>
            <a:r>
              <a:rPr lang="en-US" sz="3000" u="sng">
                <a:solidFill>
                  <a:schemeClr val="dk1"/>
                </a:solidFill>
              </a:rPr>
              <a:t>Monsters Love Color</a:t>
            </a:r>
            <a:r>
              <a:rPr lang="en-US" sz="3000">
                <a:solidFill>
                  <a:schemeClr val="dk1"/>
                </a:solidFill>
              </a:rPr>
              <a:t> did?</a:t>
            </a: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Let’s try it out!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98" name="Google Shape;98;g252000d8f48_0_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226" y="1068149"/>
            <a:ext cx="4690175" cy="500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52000d8f48_0_14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Students-at-Work</a:t>
            </a:r>
            <a:endParaRPr/>
          </a:p>
        </p:txBody>
      </p:sp>
      <p:grpSp>
        <p:nvGrpSpPr>
          <p:cNvPr id="104" name="Google Shape;104;g252000d8f48_0_141"/>
          <p:cNvGrpSpPr/>
          <p:nvPr/>
        </p:nvGrpSpPr>
        <p:grpSpPr>
          <a:xfrm>
            <a:off x="1065550" y="1462393"/>
            <a:ext cx="10136358" cy="4649351"/>
            <a:chOff x="120075" y="916925"/>
            <a:chExt cx="8488701" cy="3935126"/>
          </a:xfrm>
        </p:grpSpPr>
        <p:pic>
          <p:nvPicPr>
            <p:cNvPr id="105" name="Google Shape;105;g252000d8f48_0_141" descr="Photo Dec 14, 2 05 49 PM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673650" y="916925"/>
              <a:ext cx="3935126" cy="3935126"/>
            </a:xfrm>
            <a:prstGeom prst="rect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06" name="Google Shape;106;g252000d8f48_0_141"/>
            <p:cNvSpPr txBox="1"/>
            <p:nvPr/>
          </p:nvSpPr>
          <p:spPr>
            <a:xfrm>
              <a:off x="120075" y="1113300"/>
              <a:ext cx="4175400" cy="291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810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2400"/>
                <a:buChar char="●"/>
              </a:pPr>
              <a:r>
                <a:rPr lang="en-US" sz="2400"/>
                <a:t>Use a sheet of paper; it could be any shape.</a:t>
              </a:r>
              <a:endParaRPr sz="2400"/>
            </a:p>
            <a:p>
              <a:pPr marL="45720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  <a:p>
              <a:pPr marL="457200" lvl="0" indent="-3810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2400"/>
                <a:buChar char="●"/>
              </a:pPr>
              <a:r>
                <a:rPr lang="en-US" sz="2400"/>
                <a:t>The example used is a circle</a:t>
              </a:r>
              <a:endParaRPr sz="2400"/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  <a:p>
              <a:pPr marL="457200" lvl="0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2000"/>
                <a:buChar char="●"/>
              </a:pPr>
              <a:r>
                <a:rPr lang="en-US" sz="2400"/>
                <a:t>This is a great opportunity to use a triangle, square or rectangle. If you have multiple shapes: allow students to select their shape. </a:t>
              </a:r>
              <a:r>
                <a:rPr lang="en-US" sz="2000"/>
                <a:t> </a:t>
              </a:r>
              <a:endParaRPr sz="200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52000d8f48_0_14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grpSp>
        <p:nvGrpSpPr>
          <p:cNvPr id="112" name="Google Shape;112;g252000d8f48_0_147"/>
          <p:cNvGrpSpPr/>
          <p:nvPr/>
        </p:nvGrpSpPr>
        <p:grpSpPr>
          <a:xfrm>
            <a:off x="959210" y="408678"/>
            <a:ext cx="10530602" cy="6126728"/>
            <a:chOff x="263125" y="75900"/>
            <a:chExt cx="8710175" cy="5067600"/>
          </a:xfrm>
        </p:grpSpPr>
        <p:pic>
          <p:nvPicPr>
            <p:cNvPr id="113" name="Google Shape;113;g252000d8f48_0_147" descr="Photo Dec 14, 1 19 38 PM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4628679" y="1264283"/>
              <a:ext cx="2574824" cy="1950459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14" name="Google Shape;114;g252000d8f48_0_147" descr="Photo Dec 14, 1 19 51 P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400000">
              <a:off x="6710658" y="2502458"/>
              <a:ext cx="2574824" cy="1950459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15" name="Google Shape;115;g252000d8f48_0_147"/>
            <p:cNvSpPr txBox="1"/>
            <p:nvPr/>
          </p:nvSpPr>
          <p:spPr>
            <a:xfrm>
              <a:off x="263125" y="75900"/>
              <a:ext cx="4546200" cy="506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rgbClr val="FFFFFF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  <a:p>
              <a:pPr marL="457200" lvl="0" indent="-3810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2400"/>
                <a:buAutoNum type="arabicPeriod"/>
              </a:pPr>
              <a:r>
                <a:rPr lang="en-US" sz="2400"/>
                <a:t>Place 2 pieces of white paper (or pre-cut shapes) into cardboard lids. </a:t>
              </a:r>
              <a:endParaRPr sz="2400"/>
            </a:p>
            <a:p>
              <a:pPr marL="457200" lvl="0" indent="-38100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SzPts val="2400"/>
                <a:buAutoNum type="arabicPeriod"/>
              </a:pPr>
              <a:r>
                <a:rPr lang="en-US" sz="2400"/>
                <a:t>Set out liquid tempera paint in red, blue, and green. </a:t>
              </a:r>
              <a:endParaRPr sz="2400"/>
            </a:p>
            <a:p>
              <a:pPr marL="457200" lvl="0" indent="-38100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SzPts val="2400"/>
                <a:buAutoNum type="arabicPeriod"/>
              </a:pPr>
              <a:r>
                <a:rPr lang="en-US" sz="2400"/>
                <a:t>Allow students to select ONE color and ONE marble</a:t>
              </a:r>
              <a:endParaRPr sz="2400"/>
            </a:p>
            <a:p>
              <a:pPr marL="457200" lvl="0" indent="-38100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SzPts val="2400"/>
                <a:buAutoNum type="arabicPeriod"/>
              </a:pPr>
              <a:r>
                <a:rPr lang="en-US" sz="2400"/>
                <a:t>Students place the marble in their paint color</a:t>
              </a:r>
              <a:endParaRPr sz="2400"/>
            </a:p>
            <a:p>
              <a:pPr marL="0" lvl="0" indent="0" algn="l" rtl="0">
                <a:spcBef>
                  <a:spcPts val="100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52000d8f48_0_15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grpSp>
        <p:nvGrpSpPr>
          <p:cNvPr id="121" name="Google Shape;121;g252000d8f48_0_154"/>
          <p:cNvGrpSpPr/>
          <p:nvPr/>
        </p:nvGrpSpPr>
        <p:grpSpPr>
          <a:xfrm>
            <a:off x="1371598" y="355649"/>
            <a:ext cx="9945317" cy="6008147"/>
            <a:chOff x="302550" y="113600"/>
            <a:chExt cx="8388426" cy="5067600"/>
          </a:xfrm>
        </p:grpSpPr>
        <p:pic>
          <p:nvPicPr>
            <p:cNvPr id="122" name="Google Shape;122;g252000d8f48_0_154" descr="00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5108589" y="1338088"/>
              <a:ext cx="4094150" cy="3070624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23" name="Google Shape;123;g252000d8f48_0_154"/>
            <p:cNvSpPr txBox="1"/>
            <p:nvPr/>
          </p:nvSpPr>
          <p:spPr>
            <a:xfrm>
              <a:off x="302550" y="113600"/>
              <a:ext cx="4546200" cy="506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rgbClr val="FFFFFF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/>
                <a:t>5. Students use a spoon to transfer their marble from paint to cardboard tray.</a:t>
              </a:r>
              <a:endParaRPr sz="2400"/>
            </a:p>
            <a:p>
              <a:pPr marL="0" lvl="0" indent="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endParaRPr sz="2400"/>
            </a:p>
            <a:p>
              <a:pPr marL="0" lvl="0" indent="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-US" sz="2400"/>
                <a:t>6.  There should be 2 students per tray; 2 different colored marbles per tray</a:t>
              </a:r>
              <a:endParaRPr sz="2400"/>
            </a:p>
            <a:p>
              <a:pPr marL="0" lvl="0" indent="0" algn="l" rtl="0">
                <a:spcBef>
                  <a:spcPts val="100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sp>
        <p:nvSpPr>
          <p:cNvPr id="124" name="Google Shape;124;g252000d8f48_0_154"/>
          <p:cNvSpPr txBox="1"/>
          <p:nvPr/>
        </p:nvSpPr>
        <p:spPr>
          <a:xfrm>
            <a:off x="1371600" y="5506425"/>
            <a:ext cx="4972200" cy="461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There should be 2 sheets of paper in the tray.</a:t>
            </a:r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52000d8f48_0_15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grpSp>
        <p:nvGrpSpPr>
          <p:cNvPr id="130" name="Google Shape;130;g252000d8f48_0_158"/>
          <p:cNvGrpSpPr/>
          <p:nvPr/>
        </p:nvGrpSpPr>
        <p:grpSpPr>
          <a:xfrm>
            <a:off x="1117519" y="503149"/>
            <a:ext cx="10314806" cy="6093789"/>
            <a:chOff x="261400" y="37950"/>
            <a:chExt cx="8577801" cy="5067600"/>
          </a:xfrm>
        </p:grpSpPr>
        <p:sp>
          <p:nvSpPr>
            <p:cNvPr id="131" name="Google Shape;131;g252000d8f48_0_158"/>
            <p:cNvSpPr txBox="1"/>
            <p:nvPr/>
          </p:nvSpPr>
          <p:spPr>
            <a:xfrm>
              <a:off x="261400" y="37950"/>
              <a:ext cx="4471200" cy="506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rgbClr val="FFFFFF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rgbClr val="FFFFFF"/>
                </a:solidFill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/>
                <a:t>7. Each student gets 1 chopstick</a:t>
              </a:r>
              <a:endParaRPr sz="2400"/>
            </a:p>
            <a:p>
              <a:pPr marL="0" lvl="0" indent="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endParaRPr sz="2400"/>
            </a:p>
            <a:p>
              <a:pPr marL="0" lvl="0" indent="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-US" sz="2400"/>
                <a:t>8.  The students use their chopsticks to move their paint-covered marbles around the tray. </a:t>
              </a:r>
              <a:endParaRPr sz="2400"/>
            </a:p>
            <a:p>
              <a:pPr marL="0" lvl="0" indent="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endParaRPr sz="2400"/>
            </a:p>
            <a:p>
              <a:pPr marL="0" lvl="0" indent="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-US" sz="2400"/>
                <a:t>9. Students make observations about what happens to the colors as they move the marbles.</a:t>
              </a:r>
              <a:endParaRPr sz="2400"/>
            </a:p>
            <a:p>
              <a:pPr marL="0" lvl="0" indent="0" algn="l" rtl="0">
                <a:spcBef>
                  <a:spcPts val="100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pic>
          <p:nvPicPr>
            <p:cNvPr id="132" name="Google Shape;132;g252000d8f48_0_15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732600" y="1076875"/>
              <a:ext cx="4106601" cy="3230192"/>
            </a:xfrm>
            <a:prstGeom prst="rect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52000d8f48_0_16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grpSp>
        <p:nvGrpSpPr>
          <p:cNvPr id="138" name="Google Shape;138;g252000d8f48_0_162"/>
          <p:cNvGrpSpPr/>
          <p:nvPr/>
        </p:nvGrpSpPr>
        <p:grpSpPr>
          <a:xfrm>
            <a:off x="1243020" y="540983"/>
            <a:ext cx="10201298" cy="5977741"/>
            <a:chOff x="143725" y="113600"/>
            <a:chExt cx="8648100" cy="5067600"/>
          </a:xfrm>
        </p:grpSpPr>
        <p:sp>
          <p:nvSpPr>
            <p:cNvPr id="139" name="Google Shape;139;g252000d8f48_0_162"/>
            <p:cNvSpPr txBox="1"/>
            <p:nvPr/>
          </p:nvSpPr>
          <p:spPr>
            <a:xfrm>
              <a:off x="143725" y="113600"/>
              <a:ext cx="4471200" cy="506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rgbClr val="FFFFFF"/>
                </a:solidFill>
              </a:endParaRPr>
            </a:p>
            <a:p>
              <a:pPr marL="0" lvl="0" indent="0" algn="l" rtl="0">
                <a:spcBef>
                  <a:spcPts val="1000"/>
                </a:spcBef>
                <a:spcAft>
                  <a:spcPts val="0"/>
                </a:spcAft>
                <a:buNone/>
              </a:pPr>
              <a:endParaRPr sz="2500">
                <a:solidFill>
                  <a:srgbClr val="FFFFFF"/>
                </a:solidFill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-US" sz="2400"/>
                <a:t>Allow to dry to overnight.</a:t>
              </a:r>
              <a:endParaRPr sz="2400"/>
            </a:p>
            <a:p>
              <a:pPr marL="0" lvl="0" indent="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endParaRPr sz="2400"/>
            </a:p>
            <a:p>
              <a:pPr marL="0" lvl="0" indent="0" algn="l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-US" sz="2400"/>
                <a:t>While drying (or next day) reflect on art-making with students (see next slide). </a:t>
              </a:r>
              <a:endParaRPr sz="2400"/>
            </a:p>
            <a:p>
              <a:pPr marL="0" lvl="0" indent="0" algn="l" rtl="0">
                <a:spcBef>
                  <a:spcPts val="100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pic>
          <p:nvPicPr>
            <p:cNvPr id="140" name="Google Shape;140;g252000d8f48_0_16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172600" y="745400"/>
              <a:ext cx="3619225" cy="38629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5215b88eb6_1_1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Critique</a:t>
            </a:r>
            <a:endParaRPr/>
          </a:p>
        </p:txBody>
      </p:sp>
      <p:sp>
        <p:nvSpPr>
          <p:cNvPr id="146" name="Google Shape;146;g25215b88eb6_1_149"/>
          <p:cNvSpPr txBox="1"/>
          <p:nvPr/>
        </p:nvSpPr>
        <p:spPr>
          <a:xfrm>
            <a:off x="677975" y="1149725"/>
            <a:ext cx="6795300" cy="52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How did you make your art?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Was it hard to keep the marble in the tray? What did you do to keep the marble in the tray?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How did you and your partner work together?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What colors did you use?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What happened to the colors as you used them?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What did you like the most?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What did you like the least?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How did making art make you feel?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If your art could talk what would it say?</a:t>
            </a:r>
            <a:endParaRPr sz="3300">
              <a:solidFill>
                <a:schemeClr val="dk1"/>
              </a:solidFill>
            </a:endParaRPr>
          </a:p>
        </p:txBody>
      </p:sp>
      <p:pic>
        <p:nvPicPr>
          <p:cNvPr id="147" name="Google Shape;147;g25215b88eb6_1_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5750" y="1497550"/>
            <a:ext cx="3619224" cy="386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5215b88eb6_1_15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after making your artwork?</a:t>
            </a:r>
            <a:endParaRPr/>
          </a:p>
        </p:txBody>
      </p:sp>
      <p:pic>
        <p:nvPicPr>
          <p:cNvPr id="153" name="Google Shape;153;g25215b88eb6_1_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g25215b88eb6_1_155"/>
          <p:cNvSpPr txBox="1"/>
          <p:nvPr/>
        </p:nvSpPr>
        <p:spPr>
          <a:xfrm>
            <a:off x="584950" y="4740100"/>
            <a:ext cx="1128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feel better, worse, or the same? Why?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"/>
          <p:cNvSpPr txBox="1"/>
          <p:nvPr/>
        </p:nvSpPr>
        <p:spPr>
          <a:xfrm>
            <a:off x="683394" y="3429000"/>
            <a:ext cx="10818795" cy="79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Closing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3"/>
          <p:cNvSpPr txBox="1">
            <a:spLocks noGrp="1"/>
          </p:cNvSpPr>
          <p:nvPr>
            <p:ph type="body" idx="1"/>
          </p:nvPr>
        </p:nvSpPr>
        <p:spPr>
          <a:xfrm>
            <a:off x="1338524" y="19924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5215b88eb6_1_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Grades UPK, TK, K Project: Marble Mandala</a:t>
            </a:r>
            <a:endParaRPr/>
          </a:p>
        </p:txBody>
      </p:sp>
      <p:sp>
        <p:nvSpPr>
          <p:cNvPr id="37" name="Google Shape;37;g25215b88eb6_1_60"/>
          <p:cNvSpPr txBox="1">
            <a:spLocks noGrp="1"/>
          </p:cNvSpPr>
          <p:nvPr>
            <p:ph type="body" idx="1"/>
          </p:nvPr>
        </p:nvSpPr>
        <p:spPr>
          <a:xfrm>
            <a:off x="1300875" y="2026761"/>
            <a:ext cx="4833371" cy="327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Alone or in pairs, students create process-based artworks using sensory skills and tools alongside choice making based on self-awareness, self-management, and relationship skills.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5215b88eb6_1_60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Learning Outcomes</a:t>
            </a:r>
            <a:endParaRPr b="1"/>
          </a:p>
        </p:txBody>
      </p:sp>
      <p:pic>
        <p:nvPicPr>
          <p:cNvPr id="39" name="Google Shape;39;g25215b88eb6_1_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226" y="1068149"/>
            <a:ext cx="4690175" cy="500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5215b88eb6_1_6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Grades UPK, TK, K Project: Marble Mandala</a:t>
            </a:r>
            <a:endParaRPr/>
          </a:p>
        </p:txBody>
      </p:sp>
      <p:sp>
        <p:nvSpPr>
          <p:cNvPr id="45" name="Google Shape;45;g25215b88eb6_1_67"/>
          <p:cNvSpPr txBox="1">
            <a:spLocks noGrp="1"/>
          </p:cNvSpPr>
          <p:nvPr>
            <p:ph type="body" idx="2"/>
          </p:nvPr>
        </p:nvSpPr>
        <p:spPr>
          <a:xfrm>
            <a:off x="443750" y="1068150"/>
            <a:ext cx="71403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SEL Core Competencies Addressed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/>
              <a:t>Self-Awareness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/>
              <a:t>Self-Management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/>
              <a:t>Relationship Skills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endParaRPr sz="11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b="1"/>
              <a:t>Visual Art Standards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</a:pPr>
            <a:r>
              <a:rPr lang="en-US" sz="1500"/>
              <a:t>DRDP VPA 1 Visual Art - Engages with tools and materials for painting or drawing or sculpting, as a primarily sensory experience. </a:t>
            </a:r>
            <a:endParaRPr sz="15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</a:pPr>
            <a:r>
              <a:rPr lang="en-US" sz="1500"/>
              <a:t>CA Preschool Learning Foundations (Around 60 Months) - Recognize and name materials and tools used for visual arts.</a:t>
            </a:r>
            <a:endParaRPr sz="15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500"/>
              <a:t>PK.VA:Cr1.2 - Engage in self-directed, creative art-making.</a:t>
            </a:r>
            <a:endParaRPr sz="15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500"/>
              <a:t>PK.VA:Cr2.1 - Use a variety of art-making tools.</a:t>
            </a:r>
            <a:endParaRPr sz="15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500"/>
              <a:t>K.VA:Cr1.1 - Engage in exploration and imaginative play with various art materials. </a:t>
            </a:r>
            <a:endParaRPr sz="15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500"/>
              <a:t>K.VA:Cr2.1 - Through experimentation, build skills in various media and approaches to artmaking.  </a:t>
            </a:r>
            <a:endParaRPr sz="15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endParaRPr b="1"/>
          </a:p>
        </p:txBody>
      </p:sp>
      <p:pic>
        <p:nvPicPr>
          <p:cNvPr id="46" name="Google Shape;46;g25215b88eb6_1_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2526" y="964624"/>
            <a:ext cx="4690175" cy="500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215b88eb6_1_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Grades UPK, TK, K Project: Marble Mandala</a:t>
            </a:r>
            <a:endParaRPr/>
          </a:p>
        </p:txBody>
      </p:sp>
      <p:sp>
        <p:nvSpPr>
          <p:cNvPr id="52" name="Google Shape;52;g25215b88eb6_1_74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White paper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Cardboard lids (copy paper box lids work great)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Chopsticks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Marbles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Red liquid tempera paint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Yellow liquid tempera paint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Blue liquid tempera paint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g25215b88eb6_1_74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Materials Needed</a:t>
            </a:r>
            <a:endParaRPr b="1"/>
          </a:p>
        </p:txBody>
      </p:sp>
      <p:pic>
        <p:nvPicPr>
          <p:cNvPr id="54" name="Google Shape;54;g25215b88eb6_1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226" y="1068149"/>
            <a:ext cx="4690175" cy="500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5215b88eb6_1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Pacing</a:t>
            </a:r>
            <a:endParaRPr/>
          </a:p>
        </p:txBody>
      </p:sp>
      <p:sp>
        <p:nvSpPr>
          <p:cNvPr id="60" name="Google Shape;60;g25215b88eb6_1_81"/>
          <p:cNvSpPr txBox="1"/>
          <p:nvPr/>
        </p:nvSpPr>
        <p:spPr>
          <a:xfrm>
            <a:off x="211800" y="6162125"/>
            <a:ext cx="850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Pacing structure follows the guidance of the Studio Habits of Mind framework.</a:t>
            </a:r>
            <a:endParaRPr i="1"/>
          </a:p>
        </p:txBody>
      </p:sp>
      <p:pic>
        <p:nvPicPr>
          <p:cNvPr id="61" name="Google Shape;61;g25215b88eb6_1_8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0388" y="1117036"/>
            <a:ext cx="9666687" cy="48926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5215b88eb6_1_8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right now?</a:t>
            </a:r>
            <a:endParaRPr/>
          </a:p>
        </p:txBody>
      </p:sp>
      <p:pic>
        <p:nvPicPr>
          <p:cNvPr id="67" name="Google Shape;67;g25215b88eb6_1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52000d8f48_0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Visual Literacy</a:t>
            </a:r>
            <a:endParaRPr/>
          </a:p>
        </p:txBody>
      </p:sp>
      <p:pic>
        <p:nvPicPr>
          <p:cNvPr id="73" name="Google Shape;73;g252000d8f48_0_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000" y="1314525"/>
            <a:ext cx="3206174" cy="41491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4" name="Google Shape;74;g252000d8f48_0_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2849" y="1117036"/>
            <a:ext cx="8176751" cy="454412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5" name="Google Shape;75;g252000d8f48_0_81"/>
          <p:cNvSpPr txBox="1"/>
          <p:nvPr/>
        </p:nvSpPr>
        <p:spPr>
          <a:xfrm>
            <a:off x="3882850" y="5788950"/>
            <a:ext cx="7180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Close up of Jackson Pollock painting, Jackson Pollock, 1947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52000d8f48_0_8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</a:t>
            </a:r>
            <a:r>
              <a:rPr lang="en-US"/>
              <a:t>Visual Literacy</a:t>
            </a:r>
            <a:endParaRPr/>
          </a:p>
        </p:txBody>
      </p:sp>
      <p:pic>
        <p:nvPicPr>
          <p:cNvPr id="81" name="Google Shape;81;g252000d8f48_0_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102" y="1510429"/>
            <a:ext cx="2856700" cy="375732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2" name="Google Shape;82;g252000d8f48_0_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2849" y="1117036"/>
            <a:ext cx="8176751" cy="454412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3" name="Google Shape;83;g252000d8f48_0_89"/>
          <p:cNvSpPr txBox="1"/>
          <p:nvPr/>
        </p:nvSpPr>
        <p:spPr>
          <a:xfrm>
            <a:off x="3882850" y="5788950"/>
            <a:ext cx="7180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Close up of Jackson Pollock painting, Jackson Pollock, 1947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52000d8f48_0_10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Reading</a:t>
            </a:r>
            <a:endParaRPr/>
          </a:p>
        </p:txBody>
      </p:sp>
      <p:sp>
        <p:nvSpPr>
          <p:cNvPr id="89" name="Google Shape;89;g252000d8f48_0_103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Monsters Love Colors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2400">
                <a:latin typeface="Arial"/>
                <a:ea typeface="Arial"/>
                <a:cs typeface="Arial"/>
                <a:sym typeface="Arial"/>
              </a:rPr>
            </a:br>
            <a:r>
              <a:rPr lang="en-US" sz="2400">
                <a:latin typeface="Arial"/>
                <a:ea typeface="Arial"/>
                <a:cs typeface="Arial"/>
                <a:sym typeface="Arial"/>
              </a:rPr>
              <a:t>by Mike Austin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>
                <a:latin typeface="Arial"/>
                <a:ea typeface="Arial"/>
                <a:cs typeface="Arial"/>
                <a:sym typeface="Arial"/>
              </a:rPr>
              <a:t>Follow-up questions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: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What is the story about?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What happens in the story?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Font typeface="Arial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How does the story end?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52000d8f48_0_103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Suggested but not required reading:</a:t>
            </a:r>
            <a:endParaRPr b="1"/>
          </a:p>
        </p:txBody>
      </p:sp>
      <p:pic>
        <p:nvPicPr>
          <p:cNvPr id="91" name="Google Shape;91;g252000d8f48_0_10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7900" y="1333825"/>
            <a:ext cx="4091900" cy="40387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4" ma:contentTypeDescription="Create a new document." ma:contentTypeScope="" ma:versionID="1d132326b290c9810c08a96d72b39401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9860279b6a066602a307a82372f3a613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01E3ED-EB48-4605-958B-CD5D146CE5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F9A9D2-5137-4647-BC7A-2E442489A593}">
  <ds:schemaRefs>
    <ds:schemaRef ds:uri="http://schemas.microsoft.com/office/2006/metadata/properties"/>
    <ds:schemaRef ds:uri="http://schemas.microsoft.com/office/infopath/2007/PartnerControls"/>
    <ds:schemaRef ds:uri="265dd955-0cd5-49d3-ab85-443501a81a42"/>
    <ds:schemaRef ds:uri="f1c90c3a-4ffe-4976-ace3-7b0de942498d"/>
  </ds:schemaRefs>
</ds:datastoreItem>
</file>

<file path=customXml/itemProps3.xml><?xml version="1.0" encoding="utf-8"?>
<ds:datastoreItem xmlns:ds="http://schemas.openxmlformats.org/officeDocument/2006/customXml" ds:itemID="{2520764E-ADEB-46EB-BDE8-AB2FB8CE6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90c3a-4ffe-4976-ace3-7b0de942498d"/>
    <ds:schemaRef ds:uri="265dd955-0cd5-49d3-ab85-443501a81a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18</Slides>
  <Notes>18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Grades UPK, TK, K Project: Marble Mandala</vt:lpstr>
      <vt:lpstr>Grades UPK, TK, K Project: Marble Mandala</vt:lpstr>
      <vt:lpstr>Grades UPK, TK, K Project: Marble Mandala</vt:lpstr>
      <vt:lpstr>Project Pacing</vt:lpstr>
      <vt:lpstr>How are you feeling right now?</vt:lpstr>
      <vt:lpstr>Demo &amp; Lecture: Visual Literacy</vt:lpstr>
      <vt:lpstr>Demo &amp; Lecture: Visual Literacy</vt:lpstr>
      <vt:lpstr>Demo &amp; Lecture: Reading</vt:lpstr>
      <vt:lpstr>Project Overview</vt:lpstr>
      <vt:lpstr>Students-at-Work</vt:lpstr>
      <vt:lpstr>Students-at-Work </vt:lpstr>
      <vt:lpstr>Students-at-Work </vt:lpstr>
      <vt:lpstr>Students-at-Work </vt:lpstr>
      <vt:lpstr>Students-at-Work </vt:lpstr>
      <vt:lpstr>Critique</vt:lpstr>
      <vt:lpstr>How are you feeling after making your artwork?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6</cp:revision>
  <dcterms:created xsi:type="dcterms:W3CDTF">2019-11-15T18:15:52Z</dcterms:created>
  <dcterms:modified xsi:type="dcterms:W3CDTF">2023-08-09T00:13:39Z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  <property fmtid="{D5CDD505-2E9C-101B-9397-08002B2CF9AE}" pid="3" name="MediaServiceImageTags">
    <vt:lpwstr/>
  </property>
</Properties>
</file>