
<file path=[Content_Types].xml><?xml version="1.0" encoding="utf-8"?>
<Types xmlns="http://schemas.openxmlformats.org/package/2006/content-types">
  <Default Extension="bin" ContentType="application/vnd.openxmlformats-officedocument.oleObject"/>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7" r:id="rId1"/>
  </p:sldMasterIdLst>
  <p:notesMasterIdLst>
    <p:notesMasterId r:id="rId26"/>
  </p:notesMasterIdLst>
  <p:sldIdLst>
    <p:sldId id="343" r:id="rId2"/>
    <p:sldId id="256" r:id="rId3"/>
    <p:sldId id="347" r:id="rId4"/>
    <p:sldId id="349" r:id="rId5"/>
    <p:sldId id="348" r:id="rId6"/>
    <p:sldId id="345" r:id="rId7"/>
    <p:sldId id="261" r:id="rId8"/>
    <p:sldId id="262" r:id="rId9"/>
    <p:sldId id="266" r:id="rId10"/>
    <p:sldId id="350" r:id="rId11"/>
    <p:sldId id="351" r:id="rId12"/>
    <p:sldId id="352" r:id="rId13"/>
    <p:sldId id="353" r:id="rId14"/>
    <p:sldId id="290" r:id="rId15"/>
    <p:sldId id="308" r:id="rId16"/>
    <p:sldId id="309" r:id="rId17"/>
    <p:sldId id="354" r:id="rId18"/>
    <p:sldId id="337" r:id="rId19"/>
    <p:sldId id="355" r:id="rId20"/>
    <p:sldId id="356" r:id="rId21"/>
    <p:sldId id="357" r:id="rId22"/>
    <p:sldId id="338" r:id="rId23"/>
    <p:sldId id="346" r:id="rId24"/>
    <p:sldId id="342" r:id="rId25"/>
  </p:sldIdLst>
  <p:sldSz cx="9144000" cy="6858000" type="screen4x3"/>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34599" autoAdjust="0"/>
    <p:restoredTop sz="86390" autoAdjust="0"/>
  </p:normalViewPr>
  <p:slideViewPr>
    <p:cSldViewPr>
      <p:cViewPr varScale="1">
        <p:scale>
          <a:sx n="92" d="100"/>
          <a:sy n="92" d="100"/>
        </p:scale>
        <p:origin x="2844" y="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
        <p:cNvGrpSpPr/>
        <p:nvPr/>
      </p:nvGrpSpPr>
      <p:grpSpPr>
        <a:xfrm>
          <a:off x="0" y="0"/>
          <a:ext cx="0" cy="0"/>
          <a:chOff x="0" y="0"/>
          <a:chExt cx="0" cy="0"/>
        </a:xfrm>
      </p:grpSpPr>
      <p:sp>
        <p:nvSpPr>
          <p:cNvPr id="2" name="Shape 2"/>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3" name="Shape 3"/>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indent="0" algn="r"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4" name="Shape 4"/>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a:solidFill>
              <a:srgbClr val="000000"/>
            </a:solidFill>
            <a:prstDash val="solid"/>
            <a:round/>
            <a:headEnd type="none" w="med" len="med"/>
            <a:tailEnd type="none" w="med" len="med"/>
          </a:ln>
        </p:spPr>
      </p:sp>
      <p:sp>
        <p:nvSpPr>
          <p:cNvPr id="5" name="Shape 5"/>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6" name="Shape 6"/>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indent="0" algn="l" rtl="0">
              <a:spcBef>
                <a:spcPts val="0"/>
              </a:spcBef>
              <a:defRPr/>
            </a:lvl1pPr>
            <a:lvl2pPr marL="457200" marR="0" indent="0" algn="l" rtl="0">
              <a:spcBef>
                <a:spcPts val="0"/>
              </a:spcBef>
              <a:defRPr/>
            </a:lvl2pPr>
            <a:lvl3pPr marL="914400" marR="0" indent="0" algn="l" rtl="0">
              <a:spcBef>
                <a:spcPts val="0"/>
              </a:spcBef>
              <a:defRPr/>
            </a:lvl3pPr>
            <a:lvl4pPr marL="1371600" marR="0" indent="0" algn="l" rtl="0">
              <a:spcBef>
                <a:spcPts val="0"/>
              </a:spcBef>
              <a:defRPr/>
            </a:lvl4pPr>
            <a:lvl5pPr marL="1828800" marR="0" indent="0" algn="l" rtl="0">
              <a:spcBef>
                <a:spcPts val="0"/>
              </a:spcBef>
              <a:defRPr/>
            </a:lvl5pPr>
            <a:lvl6pPr marL="2286000" marR="0" indent="0" algn="l" rtl="0">
              <a:spcBef>
                <a:spcPts val="0"/>
              </a:spcBef>
              <a:defRPr/>
            </a:lvl6pPr>
            <a:lvl7pPr marL="2743200" marR="0" indent="0" algn="l" rtl="0">
              <a:spcBef>
                <a:spcPts val="0"/>
              </a:spcBef>
              <a:defRPr/>
            </a:lvl7pPr>
            <a:lvl8pPr marL="3200400" marR="0" indent="0" algn="l" rtl="0">
              <a:spcBef>
                <a:spcPts val="0"/>
              </a:spcBef>
              <a:defRPr/>
            </a:lvl8pPr>
            <a:lvl9pPr marL="3657600" marR="0" indent="0" algn="l" rtl="0">
              <a:spcBef>
                <a:spcPts val="0"/>
              </a:spcBef>
              <a:defRPr/>
            </a:lvl9pPr>
          </a:lstStyle>
          <a:p>
            <a:endParaRPr/>
          </a:p>
        </p:txBody>
      </p:sp>
      <p:sp>
        <p:nvSpPr>
          <p:cNvPr id="7" name="Shape 7"/>
          <p:cNvSpPr txBox="1">
            <a:spLocks noGrp="1"/>
          </p:cNvSpPr>
          <p:nvPr>
            <p:ph type="sldNum" idx="12"/>
          </p:nvPr>
        </p:nvSpPr>
        <p:spPr>
          <a:xfrm>
            <a:off x="3884612" y="8685213"/>
            <a:ext cx="2971799" cy="457200"/>
          </a:xfrm>
          <a:prstGeom prst="rect">
            <a:avLst/>
          </a:prstGeom>
          <a:noFill/>
          <a:ln>
            <a:noFill/>
          </a:ln>
        </p:spPr>
        <p:txBody>
          <a:bodyPr lIns="91425" tIns="91425" rIns="91425" bIns="91425" anchor="b" anchorCtr="0">
            <a:noAutofit/>
          </a:bodyPr>
          <a:lstStyle/>
          <a:p>
            <a:pPr marL="0" lvl="0" indent="-88900">
              <a:spcBef>
                <a:spcPts val="0"/>
              </a:spcBef>
              <a:buClr>
                <a:srgbClr val="000000"/>
              </a:buClr>
              <a:buFont typeface="Arial"/>
              <a:buChar char="●"/>
            </a:pPr>
            <a:endParaRPr/>
          </a:p>
          <a:p>
            <a:pPr marL="457200" lvl="1" indent="-88900">
              <a:spcBef>
                <a:spcPts val="0"/>
              </a:spcBef>
              <a:buClr>
                <a:srgbClr val="000000"/>
              </a:buClr>
              <a:buFont typeface="Courier New"/>
              <a:buChar char="o"/>
            </a:pPr>
            <a:endParaRPr/>
          </a:p>
          <a:p>
            <a:pPr marL="914400" lvl="2" indent="-88900">
              <a:spcBef>
                <a:spcPts val="0"/>
              </a:spcBef>
              <a:buClr>
                <a:srgbClr val="000000"/>
              </a:buClr>
              <a:buFont typeface="Wingdings"/>
              <a:buChar char="§"/>
            </a:pPr>
            <a:endParaRPr/>
          </a:p>
          <a:p>
            <a:pPr marL="1371600" lvl="3" indent="-88900">
              <a:spcBef>
                <a:spcPts val="0"/>
              </a:spcBef>
              <a:buClr>
                <a:srgbClr val="000000"/>
              </a:buClr>
              <a:buFont typeface="Arial"/>
              <a:buChar char="●"/>
            </a:pPr>
            <a:endParaRPr/>
          </a:p>
          <a:p>
            <a:pPr marL="1828800" lvl="4" indent="-88900">
              <a:spcBef>
                <a:spcPts val="0"/>
              </a:spcBef>
              <a:buClr>
                <a:srgbClr val="000000"/>
              </a:buClr>
              <a:buFont typeface="Courier New"/>
              <a:buChar char="o"/>
            </a:pPr>
            <a:endParaRPr/>
          </a:p>
          <a:p>
            <a:pPr marL="2286000" lvl="5" indent="-88900">
              <a:spcBef>
                <a:spcPts val="0"/>
              </a:spcBef>
              <a:buClr>
                <a:srgbClr val="000000"/>
              </a:buClr>
              <a:buFont typeface="Wingdings"/>
              <a:buChar char="§"/>
            </a:pPr>
            <a:endParaRPr/>
          </a:p>
          <a:p>
            <a:pPr marL="2743200" lvl="6" indent="-88900">
              <a:spcBef>
                <a:spcPts val="0"/>
              </a:spcBef>
              <a:buClr>
                <a:srgbClr val="000000"/>
              </a:buClr>
              <a:buFont typeface="Arial"/>
              <a:buChar char="●"/>
            </a:pPr>
            <a:endParaRPr/>
          </a:p>
          <a:p>
            <a:pPr marL="3200400" lvl="7" indent="-88900">
              <a:spcBef>
                <a:spcPts val="0"/>
              </a:spcBef>
              <a:buClr>
                <a:srgbClr val="000000"/>
              </a:buClr>
              <a:buFont typeface="Courier New"/>
              <a:buChar char="o"/>
            </a:pPr>
            <a:endParaRPr/>
          </a:p>
          <a:p>
            <a:pPr marL="3657600" lvl="8" indent="-88900">
              <a:spcBef>
                <a:spcPts val="0"/>
              </a:spcBef>
              <a:buClr>
                <a:srgbClr val="000000"/>
              </a:buClr>
              <a:buFont typeface="Wingdings"/>
              <a:buChar char="§"/>
            </a:pPr>
            <a:endParaRPr/>
          </a:p>
        </p:txBody>
      </p:sp>
    </p:spTree>
    <p:extLst>
      <p:ext uri="{BB962C8B-B14F-4D97-AF65-F5344CB8AC3E}">
        <p14:creationId xmlns:p14="http://schemas.microsoft.com/office/powerpoint/2010/main" val="1597526851"/>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TUTORIAL!</a:t>
            </a:r>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a:p>
          <a:p>
            <a:pPr marL="457200" lvl="1" indent="-88900">
              <a:spcBef>
                <a:spcPts val="0"/>
              </a:spcBef>
              <a:buClr>
                <a:srgbClr val="000000"/>
              </a:buClr>
              <a:buFont typeface="Courier New"/>
              <a:buChar char="o"/>
            </a:pPr>
            <a:endParaRPr lang="en-US"/>
          </a:p>
          <a:p>
            <a:pPr marL="914400" lvl="2" indent="-88900">
              <a:spcBef>
                <a:spcPts val="0"/>
              </a:spcBef>
              <a:buClr>
                <a:srgbClr val="000000"/>
              </a:buClr>
              <a:buFont typeface="Wingdings"/>
              <a:buChar char="§"/>
            </a:pPr>
            <a:endParaRPr lang="en-US"/>
          </a:p>
          <a:p>
            <a:pPr marL="1371600" lvl="3" indent="-88900">
              <a:spcBef>
                <a:spcPts val="0"/>
              </a:spcBef>
              <a:buClr>
                <a:srgbClr val="000000"/>
              </a:buClr>
              <a:buFont typeface="Arial"/>
              <a:buChar char="●"/>
            </a:pPr>
            <a:endParaRPr lang="en-US"/>
          </a:p>
          <a:p>
            <a:pPr marL="1828800" lvl="4" indent="-88900">
              <a:spcBef>
                <a:spcPts val="0"/>
              </a:spcBef>
              <a:buClr>
                <a:srgbClr val="000000"/>
              </a:buClr>
              <a:buFont typeface="Courier New"/>
              <a:buChar char="o"/>
            </a:pPr>
            <a:endParaRPr lang="en-US"/>
          </a:p>
          <a:p>
            <a:pPr marL="2286000" lvl="5" indent="-88900">
              <a:spcBef>
                <a:spcPts val="0"/>
              </a:spcBef>
              <a:buClr>
                <a:srgbClr val="000000"/>
              </a:buClr>
              <a:buFont typeface="Wingdings"/>
              <a:buChar char="§"/>
            </a:pPr>
            <a:endParaRPr lang="en-US"/>
          </a:p>
          <a:p>
            <a:pPr marL="2743200" lvl="6" indent="-88900">
              <a:spcBef>
                <a:spcPts val="0"/>
              </a:spcBef>
              <a:buClr>
                <a:srgbClr val="000000"/>
              </a:buClr>
              <a:buFont typeface="Arial"/>
              <a:buChar char="●"/>
            </a:pPr>
            <a:endParaRPr lang="en-US"/>
          </a:p>
          <a:p>
            <a:pPr marL="3200400" lvl="7" indent="-88900">
              <a:spcBef>
                <a:spcPts val="0"/>
              </a:spcBef>
              <a:buClr>
                <a:srgbClr val="000000"/>
              </a:buClr>
              <a:buFont typeface="Courier New"/>
              <a:buChar char="o"/>
            </a:pPr>
            <a:endParaRPr lang="en-US"/>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28340343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Shape 30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304" name="Shape 30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US" dirty="0"/>
              <a:t>Videos are embedded within the module, showing examples with voice overs of</a:t>
            </a:r>
            <a:r>
              <a:rPr lang="en-US" baseline="0" dirty="0"/>
              <a:t> dance vocabulary. Example 11: </a:t>
            </a:r>
          </a:p>
          <a:p>
            <a:pPr rtl="0">
              <a:spcBef>
                <a:spcPts val="0"/>
              </a:spcBef>
              <a:buNone/>
            </a:pPr>
            <a:r>
              <a:rPr lang="en-US" dirty="0"/>
              <a:t>Virginia Reel - Video clip and handout 3</a:t>
            </a:r>
          </a:p>
          <a:p>
            <a:pPr lvl="0" rtl="0">
              <a:spcBef>
                <a:spcPts val="0"/>
              </a:spcBef>
              <a:buNone/>
            </a:pPr>
            <a:r>
              <a:rPr lang="en-US" dirty="0"/>
              <a:t>Ask: what other concepts does Virginia Reel teach?</a:t>
            </a:r>
          </a:p>
        </p:txBody>
      </p:sp>
    </p:spTree>
    <p:extLst>
      <p:ext uri="{BB962C8B-B14F-4D97-AF65-F5344CB8AC3E}">
        <p14:creationId xmlns:p14="http://schemas.microsoft.com/office/powerpoint/2010/main" val="26343920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Shape 43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438" name="Shape 43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a:t>Handout 2 - activity 8</a:t>
            </a:r>
          </a:p>
        </p:txBody>
      </p:sp>
    </p:spTree>
    <p:extLst>
      <p:ext uri="{BB962C8B-B14F-4D97-AF65-F5344CB8AC3E}">
        <p14:creationId xmlns:p14="http://schemas.microsoft.com/office/powerpoint/2010/main" val="31177650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Shape 44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447" name="Shape 44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a:t>Handout 2 - variation 2 of activity 8</a:t>
            </a:r>
          </a:p>
        </p:txBody>
      </p:sp>
    </p:spTree>
    <p:extLst>
      <p:ext uri="{BB962C8B-B14F-4D97-AF65-F5344CB8AC3E}">
        <p14:creationId xmlns:p14="http://schemas.microsoft.com/office/powerpoint/2010/main" val="36221987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of this can be found on the CCSESA Creativity at the Core website</a:t>
            </a:r>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a:p>
          <a:p>
            <a:pPr marL="457200" lvl="1" indent="-88900">
              <a:spcBef>
                <a:spcPts val="0"/>
              </a:spcBef>
              <a:buClr>
                <a:srgbClr val="000000"/>
              </a:buClr>
              <a:buFont typeface="Courier New"/>
              <a:buChar char="o"/>
            </a:pPr>
            <a:endParaRPr lang="en-US"/>
          </a:p>
          <a:p>
            <a:pPr marL="914400" lvl="2" indent="-88900">
              <a:spcBef>
                <a:spcPts val="0"/>
              </a:spcBef>
              <a:buClr>
                <a:srgbClr val="000000"/>
              </a:buClr>
              <a:buFont typeface="Wingdings"/>
              <a:buChar char="§"/>
            </a:pPr>
            <a:endParaRPr lang="en-US"/>
          </a:p>
          <a:p>
            <a:pPr marL="1371600" lvl="3" indent="-88900">
              <a:spcBef>
                <a:spcPts val="0"/>
              </a:spcBef>
              <a:buClr>
                <a:srgbClr val="000000"/>
              </a:buClr>
              <a:buFont typeface="Arial"/>
              <a:buChar char="●"/>
            </a:pPr>
            <a:endParaRPr lang="en-US"/>
          </a:p>
          <a:p>
            <a:pPr marL="1828800" lvl="4" indent="-88900">
              <a:spcBef>
                <a:spcPts val="0"/>
              </a:spcBef>
              <a:buClr>
                <a:srgbClr val="000000"/>
              </a:buClr>
              <a:buFont typeface="Courier New"/>
              <a:buChar char="o"/>
            </a:pPr>
            <a:endParaRPr lang="en-US"/>
          </a:p>
          <a:p>
            <a:pPr marL="2286000" lvl="5" indent="-88900">
              <a:spcBef>
                <a:spcPts val="0"/>
              </a:spcBef>
              <a:buClr>
                <a:srgbClr val="000000"/>
              </a:buClr>
              <a:buFont typeface="Wingdings"/>
              <a:buChar char="§"/>
            </a:pPr>
            <a:endParaRPr lang="en-US"/>
          </a:p>
          <a:p>
            <a:pPr marL="2743200" lvl="6" indent="-88900">
              <a:spcBef>
                <a:spcPts val="0"/>
              </a:spcBef>
              <a:buClr>
                <a:srgbClr val="000000"/>
              </a:buClr>
              <a:buFont typeface="Arial"/>
              <a:buChar char="●"/>
            </a:pPr>
            <a:endParaRPr lang="en-US"/>
          </a:p>
          <a:p>
            <a:pPr marL="3200400" lvl="7" indent="-88900">
              <a:spcBef>
                <a:spcPts val="0"/>
              </a:spcBef>
              <a:buClr>
                <a:srgbClr val="000000"/>
              </a:buClr>
              <a:buFont typeface="Courier New"/>
              <a:buChar char="o"/>
            </a:pPr>
            <a:endParaRPr lang="en-US"/>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18969697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Shape 65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658" name="Shape 65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US" dirty="0"/>
              <a:t>Demonstrate</a:t>
            </a:r>
            <a:r>
              <a:rPr lang="en-US" baseline="0" dirty="0"/>
              <a:t> with teaching artist or embedded video the terms axial and locomotor movements. Have students choreograph with a beginning, middle and end their understanding of the Earth’s solar system. Let them create anything! We’ve had students do the big band to entropy. We’ve had the international space station and comets fly through. We’ve had students choreograph the moon landing. Record their drafts and final performances. </a:t>
            </a:r>
            <a:r>
              <a:rPr lang="en-US" dirty="0"/>
              <a:t>Practice giving feedback</a:t>
            </a:r>
            <a:r>
              <a:rPr lang="en-US" baseline="0" dirty="0"/>
              <a:t> and f</a:t>
            </a:r>
            <a:r>
              <a:rPr lang="en-US" dirty="0"/>
              <a:t>acilitate peer review</a:t>
            </a:r>
          </a:p>
          <a:p>
            <a:pPr lvl="0" rtl="0">
              <a:spcBef>
                <a:spcPts val="0"/>
              </a:spcBef>
              <a:buNone/>
            </a:pPr>
            <a:endParaRPr dirty="0"/>
          </a:p>
        </p:txBody>
      </p:sp>
    </p:spTree>
    <p:extLst>
      <p:ext uri="{BB962C8B-B14F-4D97-AF65-F5344CB8AC3E}">
        <p14:creationId xmlns:p14="http://schemas.microsoft.com/office/powerpoint/2010/main" val="42777280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Download on the CCSESA Website.</a:t>
            </a:r>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a:p>
          <a:p>
            <a:pPr marL="457200" lvl="1" indent="-88900">
              <a:spcBef>
                <a:spcPts val="0"/>
              </a:spcBef>
              <a:buClr>
                <a:srgbClr val="000000"/>
              </a:buClr>
              <a:buFont typeface="Courier New"/>
              <a:buChar char="o"/>
            </a:pPr>
            <a:endParaRPr lang="en-US"/>
          </a:p>
          <a:p>
            <a:pPr marL="914400" lvl="2" indent="-88900">
              <a:spcBef>
                <a:spcPts val="0"/>
              </a:spcBef>
              <a:buClr>
                <a:srgbClr val="000000"/>
              </a:buClr>
              <a:buFont typeface="Wingdings"/>
              <a:buChar char="§"/>
            </a:pPr>
            <a:endParaRPr lang="en-US"/>
          </a:p>
          <a:p>
            <a:pPr marL="1371600" lvl="3" indent="-88900">
              <a:spcBef>
                <a:spcPts val="0"/>
              </a:spcBef>
              <a:buClr>
                <a:srgbClr val="000000"/>
              </a:buClr>
              <a:buFont typeface="Arial"/>
              <a:buChar char="●"/>
            </a:pPr>
            <a:endParaRPr lang="en-US"/>
          </a:p>
          <a:p>
            <a:pPr marL="1828800" lvl="4" indent="-88900">
              <a:spcBef>
                <a:spcPts val="0"/>
              </a:spcBef>
              <a:buClr>
                <a:srgbClr val="000000"/>
              </a:buClr>
              <a:buFont typeface="Courier New"/>
              <a:buChar char="o"/>
            </a:pPr>
            <a:endParaRPr lang="en-US"/>
          </a:p>
          <a:p>
            <a:pPr marL="2286000" lvl="5" indent="-88900">
              <a:spcBef>
                <a:spcPts val="0"/>
              </a:spcBef>
              <a:buClr>
                <a:srgbClr val="000000"/>
              </a:buClr>
              <a:buFont typeface="Wingdings"/>
              <a:buChar char="§"/>
            </a:pPr>
            <a:endParaRPr lang="en-US"/>
          </a:p>
          <a:p>
            <a:pPr marL="2743200" lvl="6" indent="-88900">
              <a:spcBef>
                <a:spcPts val="0"/>
              </a:spcBef>
              <a:buClr>
                <a:srgbClr val="000000"/>
              </a:buClr>
              <a:buFont typeface="Arial"/>
              <a:buChar char="●"/>
            </a:pPr>
            <a:endParaRPr lang="en-US"/>
          </a:p>
          <a:p>
            <a:pPr marL="3200400" lvl="7" indent="-88900">
              <a:spcBef>
                <a:spcPts val="0"/>
              </a:spcBef>
              <a:buClr>
                <a:srgbClr val="000000"/>
              </a:buClr>
              <a:buFont typeface="Courier New"/>
              <a:buChar char="o"/>
            </a:pPr>
            <a:endParaRPr lang="en-US"/>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30812164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Web links</a:t>
            </a:r>
            <a:r>
              <a:rPr lang="en-US" baseline="0" dirty="0"/>
              <a:t> are included.</a:t>
            </a:r>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a:p>
          <a:p>
            <a:pPr marL="457200" lvl="1" indent="-88900">
              <a:spcBef>
                <a:spcPts val="0"/>
              </a:spcBef>
              <a:buClr>
                <a:srgbClr val="000000"/>
              </a:buClr>
              <a:buFont typeface="Courier New"/>
              <a:buChar char="o"/>
            </a:pPr>
            <a:endParaRPr lang="en-US"/>
          </a:p>
          <a:p>
            <a:pPr marL="914400" lvl="2" indent="-88900">
              <a:spcBef>
                <a:spcPts val="0"/>
              </a:spcBef>
              <a:buClr>
                <a:srgbClr val="000000"/>
              </a:buClr>
              <a:buFont typeface="Wingdings"/>
              <a:buChar char="§"/>
            </a:pPr>
            <a:endParaRPr lang="en-US"/>
          </a:p>
          <a:p>
            <a:pPr marL="1371600" lvl="3" indent="-88900">
              <a:spcBef>
                <a:spcPts val="0"/>
              </a:spcBef>
              <a:buClr>
                <a:srgbClr val="000000"/>
              </a:buClr>
              <a:buFont typeface="Arial"/>
              <a:buChar char="●"/>
            </a:pPr>
            <a:endParaRPr lang="en-US"/>
          </a:p>
          <a:p>
            <a:pPr marL="1828800" lvl="4" indent="-88900">
              <a:spcBef>
                <a:spcPts val="0"/>
              </a:spcBef>
              <a:buClr>
                <a:srgbClr val="000000"/>
              </a:buClr>
              <a:buFont typeface="Courier New"/>
              <a:buChar char="o"/>
            </a:pPr>
            <a:endParaRPr lang="en-US"/>
          </a:p>
          <a:p>
            <a:pPr marL="2286000" lvl="5" indent="-88900">
              <a:spcBef>
                <a:spcPts val="0"/>
              </a:spcBef>
              <a:buClr>
                <a:srgbClr val="000000"/>
              </a:buClr>
              <a:buFont typeface="Wingdings"/>
              <a:buChar char="§"/>
            </a:pPr>
            <a:endParaRPr lang="en-US"/>
          </a:p>
          <a:p>
            <a:pPr marL="2743200" lvl="6" indent="-88900">
              <a:spcBef>
                <a:spcPts val="0"/>
              </a:spcBef>
              <a:buClr>
                <a:srgbClr val="000000"/>
              </a:buClr>
              <a:buFont typeface="Arial"/>
              <a:buChar char="●"/>
            </a:pPr>
            <a:endParaRPr lang="en-US"/>
          </a:p>
          <a:p>
            <a:pPr marL="3200400" lvl="7" indent="-88900">
              <a:spcBef>
                <a:spcPts val="0"/>
              </a:spcBef>
              <a:buClr>
                <a:srgbClr val="000000"/>
              </a:buClr>
              <a:buFont typeface="Courier New"/>
              <a:buChar char="o"/>
            </a:pPr>
            <a:endParaRPr lang="en-US"/>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11311702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Shape 66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665" name="Shape 66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US" dirty="0"/>
              <a:t>Check out the rubric on the website. Practice assessing</a:t>
            </a:r>
          </a:p>
          <a:p>
            <a:pPr lvl="0" rtl="0">
              <a:spcBef>
                <a:spcPts val="0"/>
              </a:spcBef>
              <a:buNone/>
            </a:pPr>
            <a:r>
              <a:rPr lang="en-US" dirty="0"/>
              <a:t>Q&amp;A</a:t>
            </a:r>
          </a:p>
          <a:p>
            <a:pPr lvl="0" rtl="0">
              <a:spcBef>
                <a:spcPts val="0"/>
              </a:spcBef>
              <a:buNone/>
            </a:pPr>
            <a:endParaRPr dirty="0"/>
          </a:p>
        </p:txBody>
      </p:sp>
    </p:spTree>
    <p:extLst>
      <p:ext uri="{BB962C8B-B14F-4D97-AF65-F5344CB8AC3E}">
        <p14:creationId xmlns:p14="http://schemas.microsoft.com/office/powerpoint/2010/main" val="17696771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Shape 69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693" name="Shape 69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
        <p:nvSpPr>
          <p:cNvPr id="694" name="Shape 694"/>
          <p:cNvSpPr txBox="1">
            <a:spLocks noGrp="1"/>
          </p:cNvSpPr>
          <p:nvPr>
            <p:ph type="sldNum" idx="12"/>
          </p:nvPr>
        </p:nvSpPr>
        <p:spPr>
          <a:xfrm>
            <a:off x="3884612" y="8685213"/>
            <a:ext cx="2971799" cy="457200"/>
          </a:xfrm>
          <a:prstGeom prst="rect">
            <a:avLst/>
          </a:prstGeom>
        </p:spPr>
        <p:txBody>
          <a:bodyPr lIns="91425" tIns="91425" rIns="91425" bIns="91425" anchor="b" anchorCtr="0">
            <a:noAutofit/>
          </a:bodyPr>
          <a:lstStyle/>
          <a:p>
            <a:pPr lvl="0" rtl="0">
              <a:spcBef>
                <a:spcPts val="0"/>
              </a:spcBef>
              <a:buClr>
                <a:srgbClr val="000000"/>
              </a:buClr>
              <a:buFont typeface="Arial"/>
              <a:buNone/>
            </a:pPr>
            <a:endParaRPr/>
          </a:p>
          <a:p>
            <a:pPr lvl="1" rtl="0">
              <a:spcBef>
                <a:spcPts val="0"/>
              </a:spcBef>
              <a:buClr>
                <a:srgbClr val="000000"/>
              </a:buClr>
              <a:buFont typeface="Arial"/>
              <a:buNone/>
            </a:pPr>
            <a:endParaRPr/>
          </a:p>
          <a:p>
            <a:pPr lvl="2" rtl="0">
              <a:spcBef>
                <a:spcPts val="0"/>
              </a:spcBef>
              <a:buClr>
                <a:srgbClr val="000000"/>
              </a:buClr>
              <a:buFont typeface="Arial"/>
              <a:buNone/>
            </a:pPr>
            <a:endParaRPr/>
          </a:p>
          <a:p>
            <a:pPr lvl="3" rtl="0">
              <a:spcBef>
                <a:spcPts val="0"/>
              </a:spcBef>
              <a:buClr>
                <a:srgbClr val="000000"/>
              </a:buClr>
              <a:buFont typeface="Arial"/>
              <a:buNone/>
            </a:pPr>
            <a:endParaRPr/>
          </a:p>
          <a:p>
            <a:pPr lvl="4" rtl="0">
              <a:spcBef>
                <a:spcPts val="0"/>
              </a:spcBef>
              <a:buClr>
                <a:srgbClr val="000000"/>
              </a:buClr>
              <a:buFont typeface="Arial"/>
              <a:buNone/>
            </a:pPr>
            <a:endParaRPr/>
          </a:p>
          <a:p>
            <a:pPr lvl="5" rtl="0">
              <a:spcBef>
                <a:spcPts val="0"/>
              </a:spcBef>
              <a:buClr>
                <a:srgbClr val="000000"/>
              </a:buClr>
              <a:buFont typeface="Arial"/>
              <a:buNone/>
            </a:pPr>
            <a:endParaRPr/>
          </a:p>
          <a:p>
            <a:pPr lvl="6" rtl="0">
              <a:spcBef>
                <a:spcPts val="0"/>
              </a:spcBef>
              <a:buClr>
                <a:srgbClr val="000000"/>
              </a:buClr>
              <a:buFont typeface="Arial"/>
              <a:buNone/>
            </a:pPr>
            <a:endParaRPr/>
          </a:p>
          <a:p>
            <a:pPr lvl="7" rtl="0">
              <a:spcBef>
                <a:spcPts val="0"/>
              </a:spcBef>
              <a:buClr>
                <a:srgbClr val="000000"/>
              </a:buClr>
              <a:buFont typeface="Arial"/>
              <a:buNone/>
            </a:pPr>
            <a:endParaRPr/>
          </a:p>
          <a:p>
            <a:pPr lvl="8">
              <a:spcBef>
                <a:spcPts val="0"/>
              </a:spcBef>
              <a:buClr>
                <a:srgbClr val="000000"/>
              </a:buClr>
              <a:buFont typeface="Arial"/>
              <a:buNone/>
            </a:pPr>
            <a:endParaRPr/>
          </a:p>
        </p:txBody>
      </p:sp>
    </p:spTree>
    <p:extLst>
      <p:ext uri="{BB962C8B-B14F-4D97-AF65-F5344CB8AC3E}">
        <p14:creationId xmlns:p14="http://schemas.microsoft.com/office/powerpoint/2010/main" val="39368864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1"/>
            <a:r>
              <a:rPr lang="en-US" sz="1200" kern="1200" dirty="0">
                <a:solidFill>
                  <a:schemeClr val="tx1"/>
                </a:solidFill>
                <a:effectLst/>
                <a:latin typeface="+mn-lt"/>
                <a:ea typeface="+mn-ea"/>
                <a:cs typeface="+mn-cs"/>
              </a:rPr>
              <a:t>Presentation configurations: Staff meetings, PLC’s, and/or Professional Development workshops.</a:t>
            </a:r>
          </a:p>
          <a:p>
            <a:pPr lvl="1"/>
            <a:r>
              <a:rPr lang="en-US" sz="1200" kern="1200" dirty="0">
                <a:solidFill>
                  <a:schemeClr val="tx1"/>
                </a:solidFill>
                <a:effectLst/>
                <a:latin typeface="+mn-lt"/>
                <a:ea typeface="+mn-ea"/>
                <a:cs typeface="+mn-cs"/>
              </a:rPr>
              <a:t>The entire length is 12 hours, but can be “chunked” in as few as 2 days or 12 days of 1 hour each.</a:t>
            </a:r>
          </a:p>
          <a:p>
            <a:pPr>
              <a:spcBef>
                <a:spcPts val="0"/>
              </a:spcBef>
              <a:buNone/>
            </a:pPr>
            <a:endParaRPr dirty="0"/>
          </a:p>
        </p:txBody>
      </p:sp>
      <p:sp>
        <p:nvSpPr>
          <p:cNvPr id="59" name="Shape 5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extLst>
      <p:ext uri="{BB962C8B-B14F-4D97-AF65-F5344CB8AC3E}">
        <p14:creationId xmlns:p14="http://schemas.microsoft.com/office/powerpoint/2010/main" val="42167368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 them with this hyperlink to the website.</a:t>
            </a:r>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a:p>
          <a:p>
            <a:pPr marL="457200" lvl="1" indent="-88900">
              <a:spcBef>
                <a:spcPts val="0"/>
              </a:spcBef>
              <a:buClr>
                <a:srgbClr val="000000"/>
              </a:buClr>
              <a:buFont typeface="Courier New"/>
              <a:buChar char="o"/>
            </a:pPr>
            <a:endParaRPr lang="en-US"/>
          </a:p>
          <a:p>
            <a:pPr marL="914400" lvl="2" indent="-88900">
              <a:spcBef>
                <a:spcPts val="0"/>
              </a:spcBef>
              <a:buClr>
                <a:srgbClr val="000000"/>
              </a:buClr>
              <a:buFont typeface="Wingdings"/>
              <a:buChar char="§"/>
            </a:pPr>
            <a:endParaRPr lang="en-US"/>
          </a:p>
          <a:p>
            <a:pPr marL="1371600" lvl="3" indent="-88900">
              <a:spcBef>
                <a:spcPts val="0"/>
              </a:spcBef>
              <a:buClr>
                <a:srgbClr val="000000"/>
              </a:buClr>
              <a:buFont typeface="Arial"/>
              <a:buChar char="●"/>
            </a:pPr>
            <a:endParaRPr lang="en-US"/>
          </a:p>
          <a:p>
            <a:pPr marL="1828800" lvl="4" indent="-88900">
              <a:spcBef>
                <a:spcPts val="0"/>
              </a:spcBef>
              <a:buClr>
                <a:srgbClr val="000000"/>
              </a:buClr>
              <a:buFont typeface="Courier New"/>
              <a:buChar char="o"/>
            </a:pPr>
            <a:endParaRPr lang="en-US"/>
          </a:p>
          <a:p>
            <a:pPr marL="2286000" lvl="5" indent="-88900">
              <a:spcBef>
                <a:spcPts val="0"/>
              </a:spcBef>
              <a:buClr>
                <a:srgbClr val="000000"/>
              </a:buClr>
              <a:buFont typeface="Wingdings"/>
              <a:buChar char="§"/>
            </a:pPr>
            <a:endParaRPr lang="en-US"/>
          </a:p>
          <a:p>
            <a:pPr marL="2743200" lvl="6" indent="-88900">
              <a:spcBef>
                <a:spcPts val="0"/>
              </a:spcBef>
              <a:buClr>
                <a:srgbClr val="000000"/>
              </a:buClr>
              <a:buFont typeface="Arial"/>
              <a:buChar char="●"/>
            </a:pPr>
            <a:endParaRPr lang="en-US"/>
          </a:p>
          <a:p>
            <a:pPr marL="3200400" lvl="7" indent="-88900">
              <a:spcBef>
                <a:spcPts val="0"/>
              </a:spcBef>
              <a:buClr>
                <a:srgbClr val="000000"/>
              </a:buClr>
              <a:buFont typeface="Courier New"/>
              <a:buChar char="o"/>
            </a:pPr>
            <a:endParaRPr lang="en-US"/>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2810756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Ballet dancer is not required. In fact, because ballet is used in the demo videos, a juxtaposition of another dance genre is PREFERRED.</a:t>
            </a:r>
          </a:p>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a:p>
          <a:p>
            <a:pPr marL="457200" lvl="1" indent="-88900">
              <a:spcBef>
                <a:spcPts val="0"/>
              </a:spcBef>
              <a:buClr>
                <a:srgbClr val="000000"/>
              </a:buClr>
              <a:buFont typeface="Courier New"/>
              <a:buChar char="o"/>
            </a:pPr>
            <a:endParaRPr lang="en-US"/>
          </a:p>
          <a:p>
            <a:pPr marL="914400" lvl="2" indent="-88900">
              <a:spcBef>
                <a:spcPts val="0"/>
              </a:spcBef>
              <a:buClr>
                <a:srgbClr val="000000"/>
              </a:buClr>
              <a:buFont typeface="Wingdings"/>
              <a:buChar char="§"/>
            </a:pPr>
            <a:endParaRPr lang="en-US"/>
          </a:p>
          <a:p>
            <a:pPr marL="1371600" lvl="3" indent="-88900">
              <a:spcBef>
                <a:spcPts val="0"/>
              </a:spcBef>
              <a:buClr>
                <a:srgbClr val="000000"/>
              </a:buClr>
              <a:buFont typeface="Arial"/>
              <a:buChar char="●"/>
            </a:pPr>
            <a:endParaRPr lang="en-US"/>
          </a:p>
          <a:p>
            <a:pPr marL="1828800" lvl="4" indent="-88900">
              <a:spcBef>
                <a:spcPts val="0"/>
              </a:spcBef>
              <a:buClr>
                <a:srgbClr val="000000"/>
              </a:buClr>
              <a:buFont typeface="Courier New"/>
              <a:buChar char="o"/>
            </a:pPr>
            <a:endParaRPr lang="en-US"/>
          </a:p>
          <a:p>
            <a:pPr marL="2286000" lvl="5" indent="-88900">
              <a:spcBef>
                <a:spcPts val="0"/>
              </a:spcBef>
              <a:buClr>
                <a:srgbClr val="000000"/>
              </a:buClr>
              <a:buFont typeface="Wingdings"/>
              <a:buChar char="§"/>
            </a:pPr>
            <a:endParaRPr lang="en-US"/>
          </a:p>
          <a:p>
            <a:pPr marL="2743200" lvl="6" indent="-88900">
              <a:spcBef>
                <a:spcPts val="0"/>
              </a:spcBef>
              <a:buClr>
                <a:srgbClr val="000000"/>
              </a:buClr>
              <a:buFont typeface="Arial"/>
              <a:buChar char="●"/>
            </a:pPr>
            <a:endParaRPr lang="en-US"/>
          </a:p>
          <a:p>
            <a:pPr marL="3200400" lvl="7" indent="-88900">
              <a:spcBef>
                <a:spcPts val="0"/>
              </a:spcBef>
              <a:buClr>
                <a:srgbClr val="000000"/>
              </a:buClr>
              <a:buFont typeface="Courier New"/>
              <a:buChar char="o"/>
            </a:pPr>
            <a:endParaRPr lang="en-US"/>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42873612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Show them the modules, this is module 1.</a:t>
            </a:r>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a:p>
          <a:p>
            <a:pPr marL="457200" lvl="1" indent="-88900">
              <a:spcBef>
                <a:spcPts val="0"/>
              </a:spcBef>
              <a:buClr>
                <a:srgbClr val="000000"/>
              </a:buClr>
              <a:buFont typeface="Courier New"/>
              <a:buChar char="o"/>
            </a:pPr>
            <a:endParaRPr lang="en-US"/>
          </a:p>
          <a:p>
            <a:pPr marL="914400" lvl="2" indent="-88900">
              <a:spcBef>
                <a:spcPts val="0"/>
              </a:spcBef>
              <a:buClr>
                <a:srgbClr val="000000"/>
              </a:buClr>
              <a:buFont typeface="Wingdings"/>
              <a:buChar char="§"/>
            </a:pPr>
            <a:endParaRPr lang="en-US"/>
          </a:p>
          <a:p>
            <a:pPr marL="1371600" lvl="3" indent="-88900">
              <a:spcBef>
                <a:spcPts val="0"/>
              </a:spcBef>
              <a:buClr>
                <a:srgbClr val="000000"/>
              </a:buClr>
              <a:buFont typeface="Arial"/>
              <a:buChar char="●"/>
            </a:pPr>
            <a:endParaRPr lang="en-US"/>
          </a:p>
          <a:p>
            <a:pPr marL="1828800" lvl="4" indent="-88900">
              <a:spcBef>
                <a:spcPts val="0"/>
              </a:spcBef>
              <a:buClr>
                <a:srgbClr val="000000"/>
              </a:buClr>
              <a:buFont typeface="Courier New"/>
              <a:buChar char="o"/>
            </a:pPr>
            <a:endParaRPr lang="en-US"/>
          </a:p>
          <a:p>
            <a:pPr marL="2286000" lvl="5" indent="-88900">
              <a:spcBef>
                <a:spcPts val="0"/>
              </a:spcBef>
              <a:buClr>
                <a:srgbClr val="000000"/>
              </a:buClr>
              <a:buFont typeface="Wingdings"/>
              <a:buChar char="§"/>
            </a:pPr>
            <a:endParaRPr lang="en-US"/>
          </a:p>
          <a:p>
            <a:pPr marL="2743200" lvl="6" indent="-88900">
              <a:spcBef>
                <a:spcPts val="0"/>
              </a:spcBef>
              <a:buClr>
                <a:srgbClr val="000000"/>
              </a:buClr>
              <a:buFont typeface="Arial"/>
              <a:buChar char="●"/>
            </a:pPr>
            <a:endParaRPr lang="en-US"/>
          </a:p>
          <a:p>
            <a:pPr marL="3200400" lvl="7" indent="-88900">
              <a:spcBef>
                <a:spcPts val="0"/>
              </a:spcBef>
              <a:buClr>
                <a:srgbClr val="000000"/>
              </a:buClr>
              <a:buFont typeface="Courier New"/>
              <a:buChar char="o"/>
            </a:pPr>
            <a:endParaRPr lang="en-US"/>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37532525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Shape 9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US"/>
              <a:t>Preload iPads with website.</a:t>
            </a:r>
          </a:p>
          <a:p>
            <a:pPr rtl="0">
              <a:spcBef>
                <a:spcPts val="0"/>
              </a:spcBef>
              <a:buNone/>
            </a:pPr>
            <a:r>
              <a:rPr lang="en-US"/>
              <a:t>Discuss Dance Standards </a:t>
            </a:r>
          </a:p>
          <a:p>
            <a:pPr>
              <a:spcBef>
                <a:spcPts val="0"/>
              </a:spcBef>
              <a:buNone/>
            </a:pPr>
            <a:r>
              <a:rPr lang="en-US"/>
              <a:t>Note: All VAPA standards have these 5 strands</a:t>
            </a:r>
          </a:p>
        </p:txBody>
      </p:sp>
      <p:sp>
        <p:nvSpPr>
          <p:cNvPr id="97" name="Shape 9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extLst>
      <p:ext uri="{BB962C8B-B14F-4D97-AF65-F5344CB8AC3E}">
        <p14:creationId xmlns:p14="http://schemas.microsoft.com/office/powerpoint/2010/main" val="24380711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Shape 10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04" name="Shape 10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US" dirty="0"/>
              <a:t>Show </a:t>
            </a:r>
            <a:r>
              <a:rPr lang="en-US" dirty="0" err="1"/>
              <a:t>estandards</a:t>
            </a:r>
            <a:endParaRPr lang="en-US" dirty="0"/>
          </a:p>
        </p:txBody>
      </p:sp>
    </p:spTree>
    <p:extLst>
      <p:ext uri="{BB962C8B-B14F-4D97-AF65-F5344CB8AC3E}">
        <p14:creationId xmlns:p14="http://schemas.microsoft.com/office/powerpoint/2010/main" val="28042256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Shape 13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35" name="Shape 13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US"/>
              <a:t>Ask: How to use the structure of dance to reinforce structures in other subjects?</a:t>
            </a:r>
          </a:p>
          <a:p>
            <a:pPr>
              <a:spcBef>
                <a:spcPts val="0"/>
              </a:spcBef>
              <a:buNone/>
            </a:pPr>
            <a:r>
              <a:rPr lang="en-US"/>
              <a:t>Why is it important to break down the concepts ot the smallest parts?</a:t>
            </a:r>
          </a:p>
        </p:txBody>
      </p:sp>
    </p:spTree>
    <p:extLst>
      <p:ext uri="{BB962C8B-B14F-4D97-AF65-F5344CB8AC3E}">
        <p14:creationId xmlns:p14="http://schemas.microsoft.com/office/powerpoint/2010/main" val="19548030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200" kern="1200" dirty="0">
                <a:solidFill>
                  <a:schemeClr val="tx1"/>
                </a:solidFill>
                <a:effectLst/>
                <a:latin typeface="+mn-lt"/>
                <a:ea typeface="+mn-ea"/>
                <a:cs typeface="+mn-cs"/>
              </a:rPr>
              <a:t>For example, if one is teaching in a Jewish community, learning Jewish dances. </a:t>
            </a:r>
          </a:p>
          <a:p>
            <a:pPr lvl="1"/>
            <a:r>
              <a:rPr lang="en-US" sz="1200" kern="1200" dirty="0">
                <a:solidFill>
                  <a:schemeClr val="tx1"/>
                </a:solidFill>
                <a:effectLst/>
                <a:latin typeface="+mn-lt"/>
                <a:ea typeface="+mn-ea"/>
                <a:cs typeface="+mn-cs"/>
              </a:rPr>
              <a:t>If one is teaching in a Latino community, salsa or tango instruction. </a:t>
            </a:r>
          </a:p>
          <a:p>
            <a:pPr lvl="1"/>
            <a:r>
              <a:rPr lang="en-US" sz="1200" kern="1200" dirty="0">
                <a:solidFill>
                  <a:schemeClr val="tx1"/>
                </a:solidFill>
                <a:effectLst/>
                <a:latin typeface="+mn-lt"/>
                <a:ea typeface="+mn-ea"/>
                <a:cs typeface="+mn-cs"/>
              </a:rPr>
              <a:t>If one is presenting in an Indigenous People’s community, inviting a dance teacher to teach a secular dance would be highly favorable.</a:t>
            </a:r>
          </a:p>
          <a:p>
            <a:endParaRPr lang="en-US" dirty="0"/>
          </a:p>
        </p:txBody>
      </p:sp>
      <p:sp>
        <p:nvSpPr>
          <p:cNvPr id="4" name="Slide Number Placeholder 3"/>
          <p:cNvSpPr>
            <a:spLocks noGrp="1"/>
          </p:cNvSpPr>
          <p:nvPr>
            <p:ph type="sldNum" idx="10"/>
          </p:nvPr>
        </p:nvSpPr>
        <p:spPr/>
        <p:txBody>
          <a:bodyPr/>
          <a:lstStyle/>
          <a:p>
            <a:pPr marL="0" lvl="0" indent="-88900">
              <a:spcBef>
                <a:spcPts val="0"/>
              </a:spcBef>
              <a:buClr>
                <a:srgbClr val="000000"/>
              </a:buClr>
              <a:buFont typeface="Arial"/>
              <a:buChar char="●"/>
            </a:pPr>
            <a:endParaRPr lang="en-US"/>
          </a:p>
          <a:p>
            <a:pPr marL="457200" lvl="1" indent="-88900">
              <a:spcBef>
                <a:spcPts val="0"/>
              </a:spcBef>
              <a:buClr>
                <a:srgbClr val="000000"/>
              </a:buClr>
              <a:buFont typeface="Courier New"/>
              <a:buChar char="o"/>
            </a:pPr>
            <a:endParaRPr lang="en-US"/>
          </a:p>
          <a:p>
            <a:pPr marL="914400" lvl="2" indent="-88900">
              <a:spcBef>
                <a:spcPts val="0"/>
              </a:spcBef>
              <a:buClr>
                <a:srgbClr val="000000"/>
              </a:buClr>
              <a:buFont typeface="Wingdings"/>
              <a:buChar char="§"/>
            </a:pPr>
            <a:endParaRPr lang="en-US"/>
          </a:p>
          <a:p>
            <a:pPr marL="1371600" lvl="3" indent="-88900">
              <a:spcBef>
                <a:spcPts val="0"/>
              </a:spcBef>
              <a:buClr>
                <a:srgbClr val="000000"/>
              </a:buClr>
              <a:buFont typeface="Arial"/>
              <a:buChar char="●"/>
            </a:pPr>
            <a:endParaRPr lang="en-US"/>
          </a:p>
          <a:p>
            <a:pPr marL="1828800" lvl="4" indent="-88900">
              <a:spcBef>
                <a:spcPts val="0"/>
              </a:spcBef>
              <a:buClr>
                <a:srgbClr val="000000"/>
              </a:buClr>
              <a:buFont typeface="Courier New"/>
              <a:buChar char="o"/>
            </a:pPr>
            <a:endParaRPr lang="en-US"/>
          </a:p>
          <a:p>
            <a:pPr marL="2286000" lvl="5" indent="-88900">
              <a:spcBef>
                <a:spcPts val="0"/>
              </a:spcBef>
              <a:buClr>
                <a:srgbClr val="000000"/>
              </a:buClr>
              <a:buFont typeface="Wingdings"/>
              <a:buChar char="§"/>
            </a:pPr>
            <a:endParaRPr lang="en-US"/>
          </a:p>
          <a:p>
            <a:pPr marL="2743200" lvl="6" indent="-88900">
              <a:spcBef>
                <a:spcPts val="0"/>
              </a:spcBef>
              <a:buClr>
                <a:srgbClr val="000000"/>
              </a:buClr>
              <a:buFont typeface="Arial"/>
              <a:buChar char="●"/>
            </a:pPr>
            <a:endParaRPr lang="en-US"/>
          </a:p>
          <a:p>
            <a:pPr marL="3200400" lvl="7" indent="-88900">
              <a:spcBef>
                <a:spcPts val="0"/>
              </a:spcBef>
              <a:buClr>
                <a:srgbClr val="000000"/>
              </a:buClr>
              <a:buFont typeface="Courier New"/>
              <a:buChar char="o"/>
            </a:pPr>
            <a:endParaRPr lang="en-US"/>
          </a:p>
          <a:p>
            <a:pPr marL="3657600" lvl="8" indent="-88900">
              <a:spcBef>
                <a:spcPts val="0"/>
              </a:spcBef>
              <a:buClr>
                <a:srgbClr val="000000"/>
              </a:buClr>
              <a:buFont typeface="Wingdings"/>
              <a:buChar char="§"/>
            </a:pPr>
            <a:endParaRPr lang="en-US"/>
          </a:p>
        </p:txBody>
      </p:sp>
    </p:spTree>
    <p:extLst>
      <p:ext uri="{BB962C8B-B14F-4D97-AF65-F5344CB8AC3E}">
        <p14:creationId xmlns:p14="http://schemas.microsoft.com/office/powerpoint/2010/main" val="2185223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Shape 11"/>
        <p:cNvGrpSpPr/>
        <p:nvPr/>
      </p:nvGrpSpPr>
      <p:grpSpPr>
        <a:xfrm>
          <a:off x="0" y="0"/>
          <a:ext cx="0" cy="0"/>
          <a:chOff x="0" y="0"/>
          <a:chExt cx="0" cy="0"/>
        </a:xfrm>
      </p:grpSpPr>
      <p:sp>
        <p:nvSpPr>
          <p:cNvPr id="4"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5"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6"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7" name="Text Placeholder 6"/>
          <p:cNvSpPr>
            <a:spLocks noGrp="1"/>
          </p:cNvSpPr>
          <p:nvPr>
            <p:ph type="body" sz="quarter" idx="15"/>
          </p:nvPr>
        </p:nvSpPr>
        <p:spPr>
          <a:xfrm>
            <a:off x="1300873" y="4670753"/>
            <a:ext cx="6801058" cy="977394"/>
          </a:xfrm>
          <a:prstGeom prst="rect">
            <a:avLst/>
          </a:prstGeom>
        </p:spPr>
        <p:txBody>
          <a:bodyPr vert="horz"/>
          <a:lstStyle>
            <a:lvl1pPr marL="201168" indent="-381000">
              <a:buClr>
                <a:srgbClr val="F26F19"/>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Body">
    <p:spTree>
      <p:nvGrpSpPr>
        <p:cNvPr id="1" name="Shape 14"/>
        <p:cNvGrpSpPr/>
        <p:nvPr/>
      </p:nvGrpSpPr>
      <p:grpSpPr>
        <a:xfrm>
          <a:off x="0" y="0"/>
          <a:ext cx="0" cy="0"/>
          <a:chOff x="0" y="0"/>
          <a:chExt cx="0" cy="0"/>
        </a:xfrm>
      </p:grpSpPr>
      <p:sp>
        <p:nvSpPr>
          <p:cNvPr id="4"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5"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6"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7" name="Text Placeholder 6"/>
          <p:cNvSpPr>
            <a:spLocks noGrp="1"/>
          </p:cNvSpPr>
          <p:nvPr>
            <p:ph type="body" sz="quarter" idx="15"/>
          </p:nvPr>
        </p:nvSpPr>
        <p:spPr>
          <a:xfrm>
            <a:off x="1300873" y="4670753"/>
            <a:ext cx="6801058" cy="977394"/>
          </a:xfrm>
          <a:prstGeom prst="rect">
            <a:avLst/>
          </a:prstGeom>
        </p:spPr>
        <p:txBody>
          <a:bodyPr vert="horz"/>
          <a:lstStyle>
            <a:lvl1pPr marL="201168" indent="-381000">
              <a:buClr>
                <a:srgbClr val="F26F19"/>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Two Columns">
    <p:spTree>
      <p:nvGrpSpPr>
        <p:cNvPr id="1" name="Shape 17"/>
        <p:cNvGrpSpPr/>
        <p:nvPr/>
      </p:nvGrpSpPr>
      <p:grpSpPr>
        <a:xfrm>
          <a:off x="0" y="0"/>
          <a:ext cx="0" cy="0"/>
          <a:chOff x="0" y="0"/>
          <a:chExt cx="0" cy="0"/>
        </a:xfrm>
      </p:grpSpPr>
      <p:sp>
        <p:nvSpPr>
          <p:cNvPr id="5"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6"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7"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8" name="Text Placeholder 6"/>
          <p:cNvSpPr>
            <a:spLocks noGrp="1"/>
          </p:cNvSpPr>
          <p:nvPr>
            <p:ph type="body" sz="quarter" idx="15"/>
          </p:nvPr>
        </p:nvSpPr>
        <p:spPr>
          <a:xfrm>
            <a:off x="1300873" y="4670753"/>
            <a:ext cx="6801058" cy="977394"/>
          </a:xfrm>
          <a:prstGeom prst="rect">
            <a:avLst/>
          </a:prstGeom>
        </p:spPr>
        <p:txBody>
          <a:bodyPr vert="horz"/>
          <a:lstStyle>
            <a:lvl1pPr marL="201168" indent="-381000">
              <a:buClr>
                <a:srgbClr val="F26F19"/>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Shape 21"/>
        <p:cNvGrpSpPr/>
        <p:nvPr/>
      </p:nvGrpSpPr>
      <p:grpSpPr>
        <a:xfrm>
          <a:off x="0" y="0"/>
          <a:ext cx="0" cy="0"/>
          <a:chOff x="0" y="0"/>
          <a:chExt cx="0" cy="0"/>
        </a:xfrm>
      </p:grpSpPr>
      <p:sp>
        <p:nvSpPr>
          <p:cNvPr id="3"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4"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5"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6" name="Text Placeholder 6"/>
          <p:cNvSpPr>
            <a:spLocks noGrp="1"/>
          </p:cNvSpPr>
          <p:nvPr>
            <p:ph type="body" sz="quarter" idx="15"/>
          </p:nvPr>
        </p:nvSpPr>
        <p:spPr>
          <a:xfrm>
            <a:off x="1300873" y="4670753"/>
            <a:ext cx="6801058" cy="977394"/>
          </a:xfrm>
          <a:prstGeom prst="rect">
            <a:avLst/>
          </a:prstGeom>
        </p:spPr>
        <p:txBody>
          <a:bodyPr vert="horz"/>
          <a:lstStyle>
            <a:lvl1pPr marL="201168" indent="-381000">
              <a:buClr>
                <a:srgbClr val="F26F19"/>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aption">
    <p:spTree>
      <p:nvGrpSpPr>
        <p:cNvPr id="1" name="Shape 23"/>
        <p:cNvGrpSpPr/>
        <p:nvPr/>
      </p:nvGrpSpPr>
      <p:grpSpPr>
        <a:xfrm>
          <a:off x="0" y="0"/>
          <a:ext cx="0" cy="0"/>
          <a:chOff x="0" y="0"/>
          <a:chExt cx="0" cy="0"/>
        </a:xfrm>
      </p:grpSpPr>
      <p:sp>
        <p:nvSpPr>
          <p:cNvPr id="3"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4"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5"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6" name="Text Placeholder 6"/>
          <p:cNvSpPr>
            <a:spLocks noGrp="1"/>
          </p:cNvSpPr>
          <p:nvPr>
            <p:ph type="body" sz="quarter" idx="15"/>
          </p:nvPr>
        </p:nvSpPr>
        <p:spPr>
          <a:xfrm>
            <a:off x="1300873" y="4670753"/>
            <a:ext cx="6801058" cy="977394"/>
          </a:xfrm>
          <a:prstGeom prst="rect">
            <a:avLst/>
          </a:prstGeom>
        </p:spPr>
        <p:txBody>
          <a:bodyPr vert="horz"/>
          <a:lstStyle>
            <a:lvl1pPr marL="201168" indent="-381000">
              <a:buClr>
                <a:srgbClr val="F26F19"/>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Blank">
    <p:spTree>
      <p:nvGrpSpPr>
        <p:cNvPr id="1" name="Shape 25"/>
        <p:cNvGrpSpPr/>
        <p:nvPr/>
      </p:nvGrpSpPr>
      <p:grpSpPr>
        <a:xfrm>
          <a:off x="0" y="0"/>
          <a:ext cx="0" cy="0"/>
          <a:chOff x="0" y="0"/>
          <a:chExt cx="0" cy="0"/>
        </a:xfrm>
      </p:grpSpPr>
      <p:sp>
        <p:nvSpPr>
          <p:cNvPr id="2"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3"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4"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5" name="Text Placeholder 6"/>
          <p:cNvSpPr>
            <a:spLocks noGrp="1"/>
          </p:cNvSpPr>
          <p:nvPr>
            <p:ph type="body" sz="quarter" idx="15"/>
          </p:nvPr>
        </p:nvSpPr>
        <p:spPr>
          <a:xfrm>
            <a:off x="1300873" y="4670753"/>
            <a:ext cx="6801058" cy="977394"/>
          </a:xfrm>
          <a:prstGeom prst="rect">
            <a:avLst/>
          </a:prstGeom>
        </p:spPr>
        <p:txBody>
          <a:bodyPr vert="horz"/>
          <a:lstStyle>
            <a:lvl1pPr marL="201168" indent="-381000">
              <a:buClr>
                <a:srgbClr val="F26F19"/>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Shape 33"/>
        <p:cNvGrpSpPr/>
        <p:nvPr/>
      </p:nvGrpSpPr>
      <p:grpSpPr>
        <a:xfrm>
          <a:off x="0" y="0"/>
          <a:ext cx="0" cy="0"/>
          <a:chOff x="0" y="0"/>
          <a:chExt cx="0" cy="0"/>
        </a:xfrm>
      </p:grpSpPr>
      <p:sp>
        <p:nvSpPr>
          <p:cNvPr id="7"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8"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9"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0" name="Text Placeholder 6"/>
          <p:cNvSpPr>
            <a:spLocks noGrp="1"/>
          </p:cNvSpPr>
          <p:nvPr>
            <p:ph type="body" sz="quarter" idx="15"/>
          </p:nvPr>
        </p:nvSpPr>
        <p:spPr>
          <a:xfrm>
            <a:off x="1300873" y="4670753"/>
            <a:ext cx="6801058" cy="977394"/>
          </a:xfrm>
          <a:prstGeom prst="rect">
            <a:avLst/>
          </a:prstGeom>
        </p:spPr>
        <p:txBody>
          <a:bodyPr vert="horz"/>
          <a:lstStyle>
            <a:lvl1pPr marL="201168" indent="-381000">
              <a:buClr>
                <a:srgbClr val="F26F19"/>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Picture with Caption">
    <p:spTree>
      <p:nvGrpSpPr>
        <p:cNvPr id="1" name="Shape 39"/>
        <p:cNvGrpSpPr/>
        <p:nvPr/>
      </p:nvGrpSpPr>
      <p:grpSpPr>
        <a:xfrm>
          <a:off x="0" y="0"/>
          <a:ext cx="0" cy="0"/>
          <a:chOff x="0" y="0"/>
          <a:chExt cx="0" cy="0"/>
        </a:xfrm>
      </p:grpSpPr>
      <p:sp>
        <p:nvSpPr>
          <p:cNvPr id="11" name="Title Placeholder 13"/>
          <p:cNvSpPr>
            <a:spLocks noGrp="1"/>
          </p:cNvSpPr>
          <p:nvPr>
            <p:ph type="title"/>
          </p:nvPr>
        </p:nvSpPr>
        <p:spPr>
          <a:xfrm>
            <a:off x="75531" y="76201"/>
            <a:ext cx="9051925" cy="701458"/>
          </a:xfrm>
          <a:prstGeom prst="rect">
            <a:avLst/>
          </a:prstGeom>
        </p:spPr>
        <p:txBody>
          <a:bodyPr rtlCol="0">
            <a:noAutofit/>
          </a:bodyPr>
          <a:lstStyle>
            <a:lvl1pPr>
              <a:defRPr sz="4000">
                <a:solidFill>
                  <a:srgbClr val="FFFFFF"/>
                </a:solidFill>
                <a:latin typeface="Calibri"/>
                <a:cs typeface="Calibri"/>
              </a:defRPr>
            </a:lvl1pPr>
          </a:lstStyle>
          <a:p>
            <a:r>
              <a:rPr lang="en-US" dirty="0"/>
              <a:t>Click to edit Master title style</a:t>
            </a:r>
          </a:p>
        </p:txBody>
      </p:sp>
      <p:sp>
        <p:nvSpPr>
          <p:cNvPr id="12" name="Text Placeholder 12"/>
          <p:cNvSpPr>
            <a:spLocks noGrp="1"/>
          </p:cNvSpPr>
          <p:nvPr>
            <p:ph type="body" sz="quarter" idx="12"/>
          </p:nvPr>
        </p:nvSpPr>
        <p:spPr>
          <a:xfrm>
            <a:off x="1300873" y="2035728"/>
            <a:ext cx="6801057" cy="2635025"/>
          </a:xfrm>
          <a:prstGeom prst="rect">
            <a:avLst/>
          </a:prstGeom>
        </p:spPr>
        <p:txBody>
          <a:bodyPr vert="horz"/>
          <a:lstStyle>
            <a:lvl1pPr marL="0" indent="0">
              <a:spcBef>
                <a:spcPts val="0"/>
              </a:spcBef>
              <a:buFontTx/>
              <a:buNone/>
              <a:defRPr sz="2500">
                <a:latin typeface="Calibri"/>
                <a:cs typeface="Calibri"/>
              </a:defRPr>
            </a:lvl1pPr>
          </a:lstStyle>
          <a:p>
            <a:pPr lvl="0"/>
            <a:r>
              <a:rPr lang="en-US" dirty="0"/>
              <a:t>Click to edit Master text styles</a:t>
            </a:r>
          </a:p>
        </p:txBody>
      </p:sp>
      <p:sp>
        <p:nvSpPr>
          <p:cNvPr id="13" name="Text Placeholder 12"/>
          <p:cNvSpPr>
            <a:spLocks noGrp="1"/>
          </p:cNvSpPr>
          <p:nvPr>
            <p:ph type="body" sz="quarter" idx="13"/>
          </p:nvPr>
        </p:nvSpPr>
        <p:spPr>
          <a:xfrm>
            <a:off x="1300874" y="1447800"/>
            <a:ext cx="6801057" cy="587928"/>
          </a:xfrm>
          <a:prstGeom prst="rect">
            <a:avLst/>
          </a:prstGeom>
        </p:spPr>
        <p:txBody>
          <a:bodyPr vert="horz"/>
          <a:lstStyle>
            <a:lvl1pPr>
              <a:defRPr sz="3200" b="1">
                <a:solidFill>
                  <a:srgbClr val="000090"/>
                </a:solidFill>
                <a:latin typeface="Calibri"/>
                <a:cs typeface="Calibri"/>
              </a:defRPr>
            </a:lvl1pPr>
          </a:lstStyle>
          <a:p>
            <a:pPr lvl="0"/>
            <a:r>
              <a:rPr lang="en-US" dirty="0"/>
              <a:t>Click to edit Master text styles</a:t>
            </a:r>
          </a:p>
        </p:txBody>
      </p:sp>
      <p:sp>
        <p:nvSpPr>
          <p:cNvPr id="14" name="Text Placeholder 6"/>
          <p:cNvSpPr>
            <a:spLocks noGrp="1"/>
          </p:cNvSpPr>
          <p:nvPr>
            <p:ph type="body" sz="quarter" idx="15"/>
          </p:nvPr>
        </p:nvSpPr>
        <p:spPr>
          <a:xfrm>
            <a:off x="1300873" y="4670753"/>
            <a:ext cx="6801058" cy="977394"/>
          </a:xfrm>
          <a:prstGeom prst="rect">
            <a:avLst/>
          </a:prstGeom>
        </p:spPr>
        <p:txBody>
          <a:bodyPr vert="horz"/>
          <a:lstStyle>
            <a:lvl1pPr marL="201168" indent="-381000">
              <a:buClr>
                <a:srgbClr val="F26F19"/>
              </a:buClr>
              <a:buSzPct val="100000"/>
              <a:buFont typeface="Wingdings" charset="2"/>
              <a:buChar char="§"/>
              <a:defRPr sz="2500">
                <a:latin typeface="Calibri"/>
                <a:cs typeface="Calibri"/>
              </a:defRPr>
            </a:lvl1pPr>
          </a:lstStyle>
          <a:p>
            <a:pPr lvl="0"/>
            <a:r>
              <a:rPr lang="en-US" dirty="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srcRect/>
          <a:stretch>
            <a:fillRect/>
          </a:stretch>
        </a:blipFill>
        <a:effectLst/>
      </p:bgPr>
    </p:bg>
    <p:spTree>
      <p:nvGrpSpPr>
        <p:cNvPr id="1" name="Shape 8"/>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5" r:id="rId7"/>
    <p:sldLayoutId id="2147483656" r:id="rId8"/>
  </p:sldLayoutIdLst>
  <p:hf sldNum="0" hdr="0" ftr="0" dt="0"/>
  <p:txStyles>
    <p:titleStyle>
      <a:defPPr marR="0" algn="l" rtl="0">
        <a:lnSpc>
          <a:spcPct val="100000"/>
        </a:lnSpc>
        <a:spcBef>
          <a:spcPts val="0"/>
        </a:spcBef>
        <a:spcAft>
          <a:spcPts val="0"/>
        </a:spcAft>
      </a:defPPr>
      <a:lvl1pPr marR="0" algn="ctr" rtl="0">
        <a:lnSpc>
          <a:spcPct val="100000"/>
        </a:lnSpc>
        <a:spcBef>
          <a:spcPts val="0"/>
        </a:spcBef>
        <a:spcAft>
          <a:spcPts val="0"/>
        </a:spcAft>
        <a:buNone/>
        <a:defRPr sz="4000" b="1" i="0" u="none" strike="noStrike" cap="none" baseline="0">
          <a:solidFill>
            <a:srgbClr val="FFFFFF"/>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2000" b="0" i="0" u="none" strike="noStrike" cap="none" baseline="0">
          <a:solidFill>
            <a:srgbClr val="000000"/>
          </a:solidFill>
          <a:latin typeface="Calibri"/>
          <a:ea typeface="Arial"/>
          <a:cs typeface="Calibri"/>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stacyppt/HCOE%20Dance%2011%20Virginia%20Reel.mp4" TargetMode="External"/><Relationship Id="rId7"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12.wmf"/><Relationship Id="rId5" Type="http://schemas.openxmlformats.org/officeDocument/2006/relationships/oleObject" Target="../embeddings/oleObject1.bin"/><Relationship Id="rId4" Type="http://schemas.openxmlformats.org/officeDocument/2006/relationships/hyperlink" Target="https://vimeo.com/121076148"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stacyppt/HCOE%20Dance%2016%20Element%20of%20Time%20-%20Canon.mp4" TargetMode="External"/><Relationship Id="rId7"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14.wmf"/><Relationship Id="rId5" Type="http://schemas.openxmlformats.org/officeDocument/2006/relationships/oleObject" Target="../embeddings/oleObject2.bin"/><Relationship Id="rId4" Type="http://schemas.openxmlformats.org/officeDocument/2006/relationships/hyperlink" Target="https://vimeo.com/121076537"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stacyppt/HCOE%20Dance%2017%20Element%20of%20Time%20-%20Unison.mp4" TargetMode="External"/><Relationship Id="rId2" Type="http://schemas.openxmlformats.org/officeDocument/2006/relationships/notesSlide" Target="../notesSlides/notesSlide12.xml"/><Relationship Id="rId1" Type="http://schemas.openxmlformats.org/officeDocument/2006/relationships/slideLayout" Target="../slideLayouts/slideLayout8.xml"/><Relationship Id="rId5" Type="http://schemas.openxmlformats.org/officeDocument/2006/relationships/image" Target="../media/image16.png"/><Relationship Id="rId4" Type="http://schemas.openxmlformats.org/officeDocument/2006/relationships/hyperlink" Target="https://vimeo.com/121076962"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hyperlink" Target="https://cacountyarts.or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hyperlink" Target="http://ccsesaarts.org/modules/lifting-barre-arts-education-connecting-dance-common-core-english-language-arts-math-social-studies-science-grades-k-6/"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www.cde.ca.gov/be/st/ss/damain.asp"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image" Target="../media/image8.png"/><Relationship Id="rId4" Type="http://schemas.openxmlformats.org/officeDocument/2006/relationships/hyperlink" Target="https://www.cde.ca.gov/be/st/ss/vapacontentstds.asp"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estandards.scoecurriculum.net/index.html"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6446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Presentation Chart: </a:t>
            </a:r>
          </a:p>
        </p:txBody>
      </p:sp>
      <p:sp>
        <p:nvSpPr>
          <p:cNvPr id="3" name="Text Placeholder 2"/>
          <p:cNvSpPr>
            <a:spLocks noGrp="1"/>
          </p:cNvSpPr>
          <p:nvPr>
            <p:ph type="body" sz="quarter" idx="12"/>
          </p:nvPr>
        </p:nvSpPr>
        <p:spPr>
          <a:xfrm>
            <a:off x="1200964" y="990600"/>
            <a:ext cx="6801057" cy="2635025"/>
          </a:xfrm>
        </p:spPr>
        <p:txBody>
          <a:bodyPr/>
          <a:lstStyle/>
          <a:p>
            <a:r>
              <a:rPr lang="en-US" dirty="0"/>
              <a:t>The chart unpacks the module. You will want to read this first. It has each section broken down by hour, objective, standards covered and outcome.</a:t>
            </a:r>
          </a:p>
          <a:p>
            <a:endParaRPr lang="en-US" dirty="0"/>
          </a:p>
        </p:txBody>
      </p:sp>
      <p:pic>
        <p:nvPicPr>
          <p:cNvPr id="7" name="Picture 6"/>
          <p:cNvPicPr>
            <a:picLocks noChangeAspect="1"/>
          </p:cNvPicPr>
          <p:nvPr/>
        </p:nvPicPr>
        <p:blipFill>
          <a:blip r:embed="rId2"/>
          <a:stretch>
            <a:fillRect/>
          </a:stretch>
        </p:blipFill>
        <p:spPr>
          <a:xfrm>
            <a:off x="2209800" y="2303937"/>
            <a:ext cx="5024438" cy="3829050"/>
          </a:xfrm>
          <a:prstGeom prst="rect">
            <a:avLst/>
          </a:prstGeom>
        </p:spPr>
      </p:pic>
    </p:spTree>
    <p:extLst>
      <p:ext uri="{BB962C8B-B14F-4D97-AF65-F5344CB8AC3E}">
        <p14:creationId xmlns:p14="http://schemas.microsoft.com/office/powerpoint/2010/main" val="9781496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Content Outline</a:t>
            </a:r>
          </a:p>
        </p:txBody>
      </p:sp>
      <p:sp>
        <p:nvSpPr>
          <p:cNvPr id="7" name="Text Placeholder 6"/>
          <p:cNvSpPr>
            <a:spLocks noGrp="1"/>
          </p:cNvSpPr>
          <p:nvPr>
            <p:ph type="body" sz="quarter" idx="12"/>
          </p:nvPr>
        </p:nvSpPr>
        <p:spPr>
          <a:xfrm>
            <a:off x="381000" y="1066800"/>
            <a:ext cx="8458199" cy="2635025"/>
          </a:xfrm>
        </p:spPr>
        <p:txBody>
          <a:bodyPr/>
          <a:lstStyle/>
          <a:p>
            <a:pPr lvl="0"/>
            <a:r>
              <a:rPr lang="en-US" sz="2800" dirty="0"/>
              <a:t>The following outlines can be used to break down your training. These are all available under Downloads.</a:t>
            </a:r>
          </a:p>
          <a:p>
            <a:endParaRPr lang="en-US" dirty="0"/>
          </a:p>
        </p:txBody>
      </p:sp>
      <p:sp>
        <p:nvSpPr>
          <p:cNvPr id="9" name="Text Placeholder 8"/>
          <p:cNvSpPr>
            <a:spLocks noGrp="1"/>
          </p:cNvSpPr>
          <p:nvPr>
            <p:ph type="body" sz="quarter" idx="15"/>
          </p:nvPr>
        </p:nvSpPr>
        <p:spPr>
          <a:xfrm>
            <a:off x="457200" y="2514600"/>
            <a:ext cx="8534400" cy="977394"/>
          </a:xfrm>
        </p:spPr>
        <p:txBody>
          <a:bodyPr/>
          <a:lstStyle/>
          <a:p>
            <a:r>
              <a:rPr lang="en-US" dirty="0"/>
              <a:t>Introduction, Common Core Standards and Dance Standards</a:t>
            </a:r>
          </a:p>
          <a:p>
            <a:r>
              <a:rPr lang="en-US" dirty="0"/>
              <a:t>Elements of Dance</a:t>
            </a:r>
          </a:p>
          <a:p>
            <a:r>
              <a:rPr lang="en-US" dirty="0"/>
              <a:t>Choreography and Principles of Composition</a:t>
            </a:r>
          </a:p>
          <a:p>
            <a:r>
              <a:rPr lang="en-US" dirty="0"/>
              <a:t>Dance Evaluation</a:t>
            </a:r>
          </a:p>
          <a:p>
            <a:r>
              <a:rPr lang="en-US" dirty="0"/>
              <a:t>Implementing Arts Integration</a:t>
            </a:r>
          </a:p>
          <a:p>
            <a:endParaRPr lang="en-US" dirty="0"/>
          </a:p>
        </p:txBody>
      </p:sp>
    </p:spTree>
    <p:extLst>
      <p:ext uri="{BB962C8B-B14F-4D97-AF65-F5344CB8AC3E}">
        <p14:creationId xmlns:p14="http://schemas.microsoft.com/office/powerpoint/2010/main" val="39677438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31" y="0"/>
            <a:ext cx="9051925" cy="1058334"/>
          </a:xfrm>
        </p:spPr>
        <p:txBody>
          <a:bodyPr/>
          <a:lstStyle/>
          <a:p>
            <a:r>
              <a:rPr lang="en-US" sz="3200" dirty="0"/>
              <a:t>Culturally &amp; Linguistically Responsive Arts Education:</a:t>
            </a:r>
          </a:p>
        </p:txBody>
      </p:sp>
      <p:sp>
        <p:nvSpPr>
          <p:cNvPr id="3" name="Text Placeholder 2"/>
          <p:cNvSpPr>
            <a:spLocks noGrp="1"/>
          </p:cNvSpPr>
          <p:nvPr>
            <p:ph type="body" sz="quarter" idx="12"/>
          </p:nvPr>
        </p:nvSpPr>
        <p:spPr>
          <a:xfrm>
            <a:off x="609600" y="1058334"/>
            <a:ext cx="7924799" cy="3612419"/>
          </a:xfrm>
        </p:spPr>
        <p:txBody>
          <a:bodyPr/>
          <a:lstStyle/>
          <a:p>
            <a:r>
              <a:rPr lang="en-US" dirty="0"/>
              <a:t>What is particularly responsive about this module is that it </a:t>
            </a:r>
          </a:p>
          <a:p>
            <a:r>
              <a:rPr lang="en-US" dirty="0"/>
              <a:t>a: teaches a new vocabulary that puts each student on the same playing field (English Learner and English-speaker alike) </a:t>
            </a:r>
          </a:p>
          <a:p>
            <a:endParaRPr lang="en-US" dirty="0"/>
          </a:p>
          <a:p>
            <a:r>
              <a:rPr lang="en-US" dirty="0"/>
              <a:t>and b: is heavily reliant on demonstration and kinesthetic learning. </a:t>
            </a:r>
          </a:p>
          <a:p>
            <a:endParaRPr lang="en-US" dirty="0"/>
          </a:p>
          <a:p>
            <a:r>
              <a:rPr lang="en-US" dirty="0"/>
              <a:t>If the presenters take the recommended suggestion of using an additional dance teacher in a genre, it would be best for them to select a dance genre that is appropriate for the students they teach and COMPARING it to the ballet in the demo videos.</a:t>
            </a:r>
          </a:p>
          <a:p>
            <a:endParaRPr lang="en-US" dirty="0"/>
          </a:p>
        </p:txBody>
      </p:sp>
    </p:spTree>
    <p:extLst>
      <p:ext uri="{BB962C8B-B14F-4D97-AF65-F5344CB8AC3E}">
        <p14:creationId xmlns:p14="http://schemas.microsoft.com/office/powerpoint/2010/main" val="33373883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PowerPoint</a:t>
            </a:r>
          </a:p>
        </p:txBody>
      </p:sp>
      <p:sp>
        <p:nvSpPr>
          <p:cNvPr id="3" name="Text Placeholder 2"/>
          <p:cNvSpPr>
            <a:spLocks noGrp="1"/>
          </p:cNvSpPr>
          <p:nvPr>
            <p:ph type="body" sz="quarter" idx="12"/>
          </p:nvPr>
        </p:nvSpPr>
        <p:spPr>
          <a:xfrm>
            <a:off x="762000" y="1143000"/>
            <a:ext cx="7410657" cy="4953000"/>
          </a:xfrm>
        </p:spPr>
        <p:txBody>
          <a:bodyPr/>
          <a:lstStyle/>
          <a:p>
            <a:r>
              <a:rPr lang="en-US" dirty="0"/>
              <a:t>A training PowerPoint is included with the embedded videos per slide and presenter notes. Presenter notes are also in the download.</a:t>
            </a:r>
          </a:p>
          <a:p>
            <a:endParaRPr lang="en-US" dirty="0"/>
          </a:p>
        </p:txBody>
      </p:sp>
      <p:pic>
        <p:nvPicPr>
          <p:cNvPr id="6" name="Picture 5"/>
          <p:cNvPicPr>
            <a:picLocks noChangeAspect="1"/>
          </p:cNvPicPr>
          <p:nvPr/>
        </p:nvPicPr>
        <p:blipFill>
          <a:blip r:embed="rId2"/>
          <a:stretch>
            <a:fillRect/>
          </a:stretch>
        </p:blipFill>
        <p:spPr>
          <a:xfrm>
            <a:off x="2413124" y="2667000"/>
            <a:ext cx="4376738" cy="3281048"/>
          </a:xfrm>
          <a:prstGeom prst="rect">
            <a:avLst/>
          </a:prstGeom>
        </p:spPr>
      </p:pic>
    </p:spTree>
    <p:extLst>
      <p:ext uri="{BB962C8B-B14F-4D97-AF65-F5344CB8AC3E}">
        <p14:creationId xmlns:p14="http://schemas.microsoft.com/office/powerpoint/2010/main" val="30691692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Shape 298"/>
          <p:cNvSpPr txBox="1">
            <a:spLocks noGrp="1"/>
          </p:cNvSpPr>
          <p:nvPr>
            <p:ph type="title"/>
          </p:nvPr>
        </p:nvSpPr>
        <p:spPr>
          <a:xfrm>
            <a:off x="5886900" y="1066800"/>
            <a:ext cx="2986200" cy="1981199"/>
          </a:xfrm>
          <a:prstGeom prst="rect">
            <a:avLst/>
          </a:prstGeom>
        </p:spPr>
        <p:txBody>
          <a:bodyPr lIns="91425" tIns="91425" rIns="91425" bIns="91425" anchor="b" anchorCtr="0">
            <a:noAutofit/>
          </a:bodyPr>
          <a:lstStyle/>
          <a:p>
            <a:pPr lvl="0" rtl="0">
              <a:spcBef>
                <a:spcPts val="0"/>
              </a:spcBef>
              <a:buNone/>
            </a:pPr>
            <a:r>
              <a:rPr lang="en-US"/>
              <a:t>Dance Element #1 - Movement</a:t>
            </a:r>
          </a:p>
        </p:txBody>
      </p:sp>
      <p:sp>
        <p:nvSpPr>
          <p:cNvPr id="299" name="Shape 299">
            <a:hlinkClick r:id="rId3" action="ppaction://hlinkfile"/>
          </p:cNvPr>
          <p:cNvSpPr>
            <a:spLocks noGrp="1"/>
          </p:cNvSpPr>
          <p:nvPr>
            <p:ph type="pic" idx="4294967295"/>
          </p:nvPr>
        </p:nvSpPr>
        <p:spPr>
          <a:xfrm>
            <a:off x="838200" y="1143003"/>
            <a:ext cx="4419599" cy="3514499"/>
          </a:xfrm>
          <a:prstGeom prst="roundRect">
            <a:avLst>
              <a:gd name="adj" fmla="val 16667"/>
            </a:avLst>
          </a:prstGeom>
          <a:solidFill>
            <a:srgbClr val="FFFFFF"/>
          </a:solidFill>
          <a:ln w="9525" cap="flat">
            <a:noFill/>
            <a:prstDash val="solid"/>
            <a:round/>
            <a:headEnd type="none" w="med" len="med"/>
            <a:tailEnd type="none" w="med" len="med"/>
          </a:ln>
        </p:spPr>
        <p:txBody>
          <a:bodyPr lIns="91425" tIns="91425" rIns="91425" bIns="91425" anchor="t" anchorCtr="0">
            <a:noAutofit/>
          </a:bodyPr>
          <a:lstStyle/>
          <a:p>
            <a:pPr lvl="0" rtl="0">
              <a:spcBef>
                <a:spcPts val="0"/>
              </a:spcBef>
              <a:buNone/>
            </a:pPr>
            <a:r>
              <a:rPr lang="en-US" dirty="0">
                <a:hlinkClick r:id="rId4"/>
              </a:rPr>
              <a:t>Play video </a:t>
            </a:r>
            <a:r>
              <a:rPr lang="en-US" dirty="0"/>
              <a:t>clip 11 Virginia Reel</a:t>
            </a:r>
          </a:p>
        </p:txBody>
      </p:sp>
      <p:sp>
        <p:nvSpPr>
          <p:cNvPr id="300" name="Shape 300"/>
          <p:cNvSpPr txBox="1">
            <a:spLocks noGrp="1"/>
          </p:cNvSpPr>
          <p:nvPr>
            <p:ph type="body" idx="4294967295"/>
          </p:nvPr>
        </p:nvSpPr>
        <p:spPr>
          <a:xfrm>
            <a:off x="838200" y="4800600"/>
            <a:ext cx="4419599" cy="762000"/>
          </a:xfrm>
          <a:prstGeom prst="rect">
            <a:avLst/>
          </a:prstGeom>
        </p:spPr>
        <p:txBody>
          <a:bodyPr lIns="91425" tIns="91425" rIns="91425" bIns="91425" anchor="ctr" anchorCtr="0">
            <a:noAutofit/>
          </a:bodyPr>
          <a:lstStyle/>
          <a:p>
            <a:pPr lvl="0" rtl="0">
              <a:spcBef>
                <a:spcPts val="0"/>
              </a:spcBef>
              <a:buNone/>
            </a:pPr>
            <a:r>
              <a:rPr lang="en-US" dirty="0"/>
              <a:t>Group/partner skills</a:t>
            </a:r>
          </a:p>
        </p:txBody>
      </p:sp>
      <p:sp>
        <p:nvSpPr>
          <p:cNvPr id="301" name="Shape 301"/>
          <p:cNvSpPr txBox="1"/>
          <p:nvPr/>
        </p:nvSpPr>
        <p:spPr>
          <a:xfrm>
            <a:off x="838200" y="5500225"/>
            <a:ext cx="7342200" cy="856200"/>
          </a:xfrm>
          <a:prstGeom prst="rect">
            <a:avLst/>
          </a:prstGeom>
          <a:noFill/>
          <a:ln>
            <a:noFill/>
          </a:ln>
        </p:spPr>
        <p:txBody>
          <a:bodyPr lIns="91425" tIns="91425" rIns="91425" bIns="91425" anchor="t" anchorCtr="0">
            <a:noAutofit/>
          </a:bodyPr>
          <a:lstStyle/>
          <a:p>
            <a:pPr>
              <a:spcBef>
                <a:spcPts val="0"/>
              </a:spcBef>
              <a:buNone/>
            </a:pPr>
            <a:r>
              <a:rPr lang="en-US"/>
              <a:t>Skills that require cooperation, coordination, and dependence, including imitation, lead and follow, echo, mirroring, and call and response.</a:t>
            </a:r>
          </a:p>
        </p:txBody>
      </p:sp>
      <p:graphicFrame>
        <p:nvGraphicFramePr>
          <p:cNvPr id="3" name="Object 2"/>
          <p:cNvGraphicFramePr>
            <a:graphicFrameLocks noChangeAspect="1"/>
          </p:cNvGraphicFramePr>
          <p:nvPr>
            <p:extLst>
              <p:ext uri="{D42A27DB-BD31-4B8C-83A1-F6EECF244321}">
                <p14:modId xmlns:p14="http://schemas.microsoft.com/office/powerpoint/2010/main" val="535369264"/>
              </p:ext>
            </p:extLst>
          </p:nvPr>
        </p:nvGraphicFramePr>
        <p:xfrm>
          <a:off x="1800225" y="2463800"/>
          <a:ext cx="2833688" cy="685800"/>
        </p:xfrm>
        <a:graphic>
          <a:graphicData uri="http://schemas.openxmlformats.org/presentationml/2006/ole">
            <mc:AlternateContent xmlns:mc="http://schemas.openxmlformats.org/markup-compatibility/2006">
              <mc:Choice xmlns:v="urn:schemas-microsoft-com:vml" Requires="v">
                <p:oleObj name="Packager Shell Object" showAsIcon="1" r:id="rId5" imgW="2833560" imgH="685080" progId="Package">
                  <p:embed/>
                </p:oleObj>
              </mc:Choice>
              <mc:Fallback>
                <p:oleObj name="Packager Shell Object" showAsIcon="1" r:id="rId5" imgW="2833560" imgH="685080" progId="Package">
                  <p:embed/>
                  <p:pic>
                    <p:nvPicPr>
                      <p:cNvPr id="0" name=""/>
                      <p:cNvPicPr/>
                      <p:nvPr/>
                    </p:nvPicPr>
                    <p:blipFill>
                      <a:blip r:embed="rId6"/>
                      <a:stretch>
                        <a:fillRect/>
                      </a:stretch>
                    </p:blipFill>
                    <p:spPr>
                      <a:xfrm>
                        <a:off x="1800225" y="2463800"/>
                        <a:ext cx="2833688" cy="685800"/>
                      </a:xfrm>
                      <a:prstGeom prst="rect">
                        <a:avLst/>
                      </a:prstGeom>
                    </p:spPr>
                  </p:pic>
                </p:oleObj>
              </mc:Fallback>
            </mc:AlternateContent>
          </a:graphicData>
        </a:graphic>
      </p:graphicFrame>
      <p:sp>
        <p:nvSpPr>
          <p:cNvPr id="6" name="Rectangle 5"/>
          <p:cNvSpPr/>
          <p:nvPr/>
        </p:nvSpPr>
        <p:spPr>
          <a:xfrm>
            <a:off x="228600" y="152400"/>
            <a:ext cx="8305800" cy="646331"/>
          </a:xfrm>
          <a:prstGeom prst="rect">
            <a:avLst/>
          </a:prstGeom>
        </p:spPr>
        <p:txBody>
          <a:bodyPr wrap="square">
            <a:spAutoFit/>
          </a:bodyPr>
          <a:lstStyle/>
          <a:p>
            <a:pPr lvl="0" algn="ctr"/>
            <a:r>
              <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rPr>
              <a:t>How to use the videos:</a:t>
            </a:r>
          </a:p>
        </p:txBody>
      </p:sp>
      <p:pic>
        <p:nvPicPr>
          <p:cNvPr id="13328" name="Picture 1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5800" y="1828800"/>
            <a:ext cx="5635966" cy="28717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Shape 431"/>
          <p:cNvSpPr txBox="1">
            <a:spLocks noGrp="1"/>
          </p:cNvSpPr>
          <p:nvPr>
            <p:ph type="title"/>
          </p:nvPr>
        </p:nvSpPr>
        <p:spPr>
          <a:xfrm>
            <a:off x="5776975" y="1066800"/>
            <a:ext cx="3044100" cy="1981199"/>
          </a:xfrm>
          <a:prstGeom prst="rect">
            <a:avLst/>
          </a:prstGeom>
        </p:spPr>
        <p:txBody>
          <a:bodyPr lIns="91425" tIns="91425" rIns="91425" bIns="91425" anchor="b" anchorCtr="0">
            <a:noAutofit/>
          </a:bodyPr>
          <a:lstStyle/>
          <a:p>
            <a:pPr lvl="0" rtl="0">
              <a:spcBef>
                <a:spcPts val="0"/>
              </a:spcBef>
              <a:buNone/>
            </a:pPr>
            <a:r>
              <a:rPr lang="en-US"/>
              <a:t>Dance Element #3 - Time</a:t>
            </a:r>
          </a:p>
        </p:txBody>
      </p:sp>
      <p:sp>
        <p:nvSpPr>
          <p:cNvPr id="432" name="Shape 432">
            <a:hlinkClick r:id="rId3" action="ppaction://hlinkfile"/>
          </p:cNvPr>
          <p:cNvSpPr>
            <a:spLocks noGrp="1"/>
          </p:cNvSpPr>
          <p:nvPr>
            <p:ph type="pic" idx="4294967295"/>
          </p:nvPr>
        </p:nvSpPr>
        <p:spPr>
          <a:xfrm>
            <a:off x="838200" y="1143003"/>
            <a:ext cx="4419599" cy="3514499"/>
          </a:xfrm>
          <a:prstGeom prst="roundRect">
            <a:avLst>
              <a:gd name="adj" fmla="val 16667"/>
            </a:avLst>
          </a:prstGeom>
          <a:solidFill>
            <a:srgbClr val="FFFFFF"/>
          </a:solidFill>
          <a:ln w="9525" cap="flat">
            <a:noFill/>
            <a:prstDash val="solid"/>
            <a:round/>
            <a:headEnd type="none" w="med" len="med"/>
            <a:tailEnd type="none" w="med" len="med"/>
          </a:ln>
        </p:spPr>
        <p:txBody>
          <a:bodyPr lIns="91425" tIns="91425" rIns="91425" bIns="91425" anchor="t" anchorCtr="0">
            <a:noAutofit/>
          </a:bodyPr>
          <a:lstStyle/>
          <a:p>
            <a:pPr lvl="0" rtl="0">
              <a:spcBef>
                <a:spcPts val="0"/>
              </a:spcBef>
              <a:buNone/>
            </a:pPr>
            <a:r>
              <a:rPr lang="en-US" dirty="0">
                <a:hlinkClick r:id="rId4"/>
              </a:rPr>
              <a:t>Play video </a:t>
            </a:r>
            <a:r>
              <a:rPr lang="en-US" dirty="0"/>
              <a:t>clip 16</a:t>
            </a:r>
          </a:p>
          <a:p>
            <a:pPr lvl="0" rtl="0">
              <a:spcBef>
                <a:spcPts val="0"/>
              </a:spcBef>
              <a:buNone/>
            </a:pPr>
            <a:endParaRPr dirty="0"/>
          </a:p>
        </p:txBody>
      </p:sp>
      <p:sp>
        <p:nvSpPr>
          <p:cNvPr id="433" name="Shape 433"/>
          <p:cNvSpPr txBox="1">
            <a:spLocks noGrp="1"/>
          </p:cNvSpPr>
          <p:nvPr>
            <p:ph type="body" idx="4294967295"/>
          </p:nvPr>
        </p:nvSpPr>
        <p:spPr>
          <a:xfrm>
            <a:off x="838200" y="4800600"/>
            <a:ext cx="4419599" cy="762000"/>
          </a:xfrm>
          <a:prstGeom prst="rect">
            <a:avLst/>
          </a:prstGeom>
        </p:spPr>
        <p:txBody>
          <a:bodyPr lIns="91425" tIns="91425" rIns="91425" bIns="91425" anchor="ctr" anchorCtr="0">
            <a:noAutofit/>
          </a:bodyPr>
          <a:lstStyle/>
          <a:p>
            <a:pPr lvl="0" rtl="0">
              <a:spcBef>
                <a:spcPts val="0"/>
              </a:spcBef>
              <a:buNone/>
            </a:pPr>
            <a:r>
              <a:rPr lang="en-US" sz="2400" dirty="0"/>
              <a:t>Canon</a:t>
            </a:r>
          </a:p>
        </p:txBody>
      </p:sp>
      <p:sp>
        <p:nvSpPr>
          <p:cNvPr id="434" name="Shape 434"/>
          <p:cNvSpPr txBox="1"/>
          <p:nvPr/>
        </p:nvSpPr>
        <p:spPr>
          <a:xfrm>
            <a:off x="838200" y="5413750"/>
            <a:ext cx="7532700" cy="899400"/>
          </a:xfrm>
          <a:prstGeom prst="rect">
            <a:avLst/>
          </a:prstGeom>
          <a:noFill/>
          <a:ln>
            <a:noFill/>
          </a:ln>
        </p:spPr>
        <p:txBody>
          <a:bodyPr lIns="91425" tIns="91425" rIns="91425" bIns="91425" anchor="t" anchorCtr="0">
            <a:noAutofit/>
          </a:bodyPr>
          <a:lstStyle/>
          <a:p>
            <a:pPr>
              <a:spcBef>
                <a:spcPts val="0"/>
              </a:spcBef>
              <a:buNone/>
            </a:pPr>
            <a:r>
              <a:rPr lang="en-US" sz="2000" dirty="0">
                <a:latin typeface="+mn-lt"/>
              </a:rPr>
              <a:t>A passage, movement sequence, or piece of music in which the parts are done in succession, overlapping one another.</a:t>
            </a:r>
          </a:p>
        </p:txBody>
      </p:sp>
      <p:sp>
        <p:nvSpPr>
          <p:cNvPr id="435" name="Shape 435"/>
          <p:cNvSpPr txBox="1"/>
          <p:nvPr/>
        </p:nvSpPr>
        <p:spPr>
          <a:xfrm>
            <a:off x="5907024" y="1143000"/>
            <a:ext cx="2703575" cy="3831399"/>
          </a:xfrm>
          <a:prstGeom prst="rect">
            <a:avLst/>
          </a:prstGeom>
          <a:noFill/>
          <a:ln>
            <a:noFill/>
          </a:ln>
        </p:spPr>
        <p:txBody>
          <a:bodyPr lIns="91425" tIns="91425" rIns="91425" bIns="91425" anchor="t" anchorCtr="0">
            <a:noAutofit/>
          </a:bodyPr>
          <a:lstStyle/>
          <a:p>
            <a:pPr lvl="0" rtl="0">
              <a:spcBef>
                <a:spcPts val="0"/>
              </a:spcBef>
              <a:buClr>
                <a:schemeClr val="dk1"/>
              </a:buClr>
              <a:buSzPct val="157142"/>
              <a:buFont typeface="Arial"/>
              <a:buNone/>
            </a:pPr>
            <a:r>
              <a:rPr lang="en-US" sz="700" dirty="0">
                <a:solidFill>
                  <a:schemeClr val="dk1"/>
                </a:solidFill>
              </a:rPr>
              <a:t> </a:t>
            </a:r>
            <a:r>
              <a:rPr lang="en-US" sz="2400" dirty="0">
                <a:solidFill>
                  <a:schemeClr val="dk1"/>
                </a:solidFill>
              </a:rPr>
              <a:t>Variation 1: </a:t>
            </a:r>
          </a:p>
          <a:p>
            <a:pPr lvl="0" rtl="0">
              <a:spcBef>
                <a:spcPts val="0"/>
              </a:spcBef>
              <a:buClr>
                <a:schemeClr val="dk1"/>
              </a:buClr>
              <a:buSzPct val="157142"/>
              <a:buFont typeface="Arial"/>
              <a:buNone/>
            </a:pPr>
            <a:r>
              <a:rPr lang="en-US" sz="2400" dirty="0">
                <a:solidFill>
                  <a:schemeClr val="dk1"/>
                </a:solidFill>
              </a:rPr>
              <a:t>Do the wave (in canon). </a:t>
            </a:r>
          </a:p>
          <a:p>
            <a:pPr>
              <a:spcBef>
                <a:spcPts val="0"/>
              </a:spcBef>
              <a:buNone/>
            </a:pPr>
            <a:endParaRPr dirty="0"/>
          </a:p>
        </p:txBody>
      </p:sp>
      <p:graphicFrame>
        <p:nvGraphicFramePr>
          <p:cNvPr id="3" name="Object 2"/>
          <p:cNvGraphicFramePr>
            <a:graphicFrameLocks noChangeAspect="1"/>
          </p:cNvGraphicFramePr>
          <p:nvPr>
            <p:extLst>
              <p:ext uri="{D42A27DB-BD31-4B8C-83A1-F6EECF244321}">
                <p14:modId xmlns:p14="http://schemas.microsoft.com/office/powerpoint/2010/main" val="1094807352"/>
              </p:ext>
            </p:extLst>
          </p:nvPr>
        </p:nvGraphicFramePr>
        <p:xfrm>
          <a:off x="1066800" y="2438400"/>
          <a:ext cx="3913188" cy="685800"/>
        </p:xfrm>
        <a:graphic>
          <a:graphicData uri="http://schemas.openxmlformats.org/presentationml/2006/ole">
            <mc:AlternateContent xmlns:mc="http://schemas.openxmlformats.org/markup-compatibility/2006">
              <mc:Choice xmlns:v="urn:schemas-microsoft-com:vml" Requires="v">
                <p:oleObj name="Packager Shell Object" showAsIcon="1" r:id="rId5" imgW="3913920" imgH="685080" progId="Package">
                  <p:embed/>
                </p:oleObj>
              </mc:Choice>
              <mc:Fallback>
                <p:oleObj name="Packager Shell Object" showAsIcon="1" r:id="rId5" imgW="3913920" imgH="685080" progId="Package">
                  <p:embed/>
                  <p:pic>
                    <p:nvPicPr>
                      <p:cNvPr id="0" name=""/>
                      <p:cNvPicPr/>
                      <p:nvPr/>
                    </p:nvPicPr>
                    <p:blipFill>
                      <a:blip r:embed="rId6"/>
                      <a:stretch>
                        <a:fillRect/>
                      </a:stretch>
                    </p:blipFill>
                    <p:spPr>
                      <a:xfrm>
                        <a:off x="1066800" y="2438400"/>
                        <a:ext cx="3913188" cy="685800"/>
                      </a:xfrm>
                      <a:prstGeom prst="rect">
                        <a:avLst/>
                      </a:prstGeom>
                    </p:spPr>
                  </p:pic>
                </p:oleObj>
              </mc:Fallback>
            </mc:AlternateContent>
          </a:graphicData>
        </a:graphic>
      </p:graphicFrame>
      <p:sp>
        <p:nvSpPr>
          <p:cNvPr id="5" name="Rectangle 4"/>
          <p:cNvSpPr/>
          <p:nvPr/>
        </p:nvSpPr>
        <p:spPr>
          <a:xfrm>
            <a:off x="290684" y="168685"/>
            <a:ext cx="8396116" cy="729430"/>
          </a:xfrm>
          <a:prstGeom prst="rect">
            <a:avLst/>
          </a:prstGeom>
        </p:spPr>
        <p:txBody>
          <a:bodyPr wrap="square">
            <a:spAutoFit/>
          </a:bodyPr>
          <a:lstStyle/>
          <a:p>
            <a:pPr lvl="0" algn="ctr">
              <a:lnSpc>
                <a:spcPct val="115000"/>
              </a:lnSpc>
            </a:pPr>
            <a:r>
              <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rPr>
              <a:t>Dance Element #3 – Time</a:t>
            </a:r>
          </a:p>
        </p:txBody>
      </p:sp>
      <p:pic>
        <p:nvPicPr>
          <p:cNvPr id="18447" name="Picture 1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5800" y="1828800"/>
            <a:ext cx="5181600" cy="29801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Shape 440"/>
          <p:cNvSpPr txBox="1">
            <a:spLocks noGrp="1"/>
          </p:cNvSpPr>
          <p:nvPr>
            <p:ph type="title"/>
          </p:nvPr>
        </p:nvSpPr>
        <p:spPr>
          <a:xfrm>
            <a:off x="5820225" y="1066800"/>
            <a:ext cx="2940299" cy="1981199"/>
          </a:xfrm>
          <a:prstGeom prst="rect">
            <a:avLst/>
          </a:prstGeom>
        </p:spPr>
        <p:txBody>
          <a:bodyPr lIns="91425" tIns="91425" rIns="91425" bIns="91425" anchor="b" anchorCtr="0">
            <a:noAutofit/>
          </a:bodyPr>
          <a:lstStyle/>
          <a:p>
            <a:pPr lvl="0" rtl="0">
              <a:spcBef>
                <a:spcPts val="0"/>
              </a:spcBef>
              <a:buNone/>
            </a:pPr>
            <a:r>
              <a:rPr lang="en-US"/>
              <a:t>Dance Element #3 - Time</a:t>
            </a:r>
          </a:p>
        </p:txBody>
      </p:sp>
      <p:sp>
        <p:nvSpPr>
          <p:cNvPr id="441" name="Shape 441">
            <a:hlinkClick r:id="rId3" action="ppaction://hlinkfile"/>
          </p:cNvPr>
          <p:cNvSpPr>
            <a:spLocks noGrp="1"/>
          </p:cNvSpPr>
          <p:nvPr>
            <p:ph type="pic" idx="4294967295"/>
          </p:nvPr>
        </p:nvSpPr>
        <p:spPr>
          <a:xfrm>
            <a:off x="838200" y="1143003"/>
            <a:ext cx="4419599" cy="3514499"/>
          </a:xfrm>
          <a:prstGeom prst="roundRect">
            <a:avLst>
              <a:gd name="adj" fmla="val 16667"/>
            </a:avLst>
          </a:prstGeom>
          <a:solidFill>
            <a:srgbClr val="FFFFFF"/>
          </a:solidFill>
          <a:ln w="9525" cap="flat">
            <a:noFill/>
            <a:prstDash val="solid"/>
            <a:round/>
            <a:headEnd type="none" w="med" len="med"/>
            <a:tailEnd type="none" w="med" len="med"/>
          </a:ln>
        </p:spPr>
        <p:txBody>
          <a:bodyPr lIns="91425" tIns="91425" rIns="91425" bIns="91425" anchor="t" anchorCtr="0">
            <a:noAutofit/>
          </a:bodyPr>
          <a:lstStyle/>
          <a:p>
            <a:pPr lvl="0" rtl="0">
              <a:spcBef>
                <a:spcPts val="0"/>
              </a:spcBef>
              <a:buNone/>
            </a:pPr>
            <a:r>
              <a:rPr lang="en-US" dirty="0">
                <a:hlinkClick r:id="rId4"/>
              </a:rPr>
              <a:t>Play video </a:t>
            </a:r>
            <a:r>
              <a:rPr lang="en-US" dirty="0"/>
              <a:t>clip 17</a:t>
            </a:r>
          </a:p>
          <a:p>
            <a:pPr lvl="0" rtl="0">
              <a:spcBef>
                <a:spcPts val="0"/>
              </a:spcBef>
              <a:buNone/>
            </a:pPr>
            <a:endParaRPr dirty="0"/>
          </a:p>
        </p:txBody>
      </p:sp>
      <p:sp>
        <p:nvSpPr>
          <p:cNvPr id="442" name="Shape 442"/>
          <p:cNvSpPr txBox="1">
            <a:spLocks noGrp="1"/>
          </p:cNvSpPr>
          <p:nvPr>
            <p:ph type="body" idx="4294967295"/>
          </p:nvPr>
        </p:nvSpPr>
        <p:spPr>
          <a:xfrm>
            <a:off x="838200" y="4798775"/>
            <a:ext cx="4419599" cy="762000"/>
          </a:xfrm>
          <a:prstGeom prst="rect">
            <a:avLst/>
          </a:prstGeom>
        </p:spPr>
        <p:txBody>
          <a:bodyPr lIns="91425" tIns="91425" rIns="91425" bIns="91425" anchor="ctr" anchorCtr="0">
            <a:noAutofit/>
          </a:bodyPr>
          <a:lstStyle/>
          <a:p>
            <a:pPr lvl="0" rtl="0">
              <a:spcBef>
                <a:spcPts val="0"/>
              </a:spcBef>
              <a:buNone/>
            </a:pPr>
            <a:r>
              <a:rPr lang="en-US" sz="2400" dirty="0"/>
              <a:t>Unison</a:t>
            </a:r>
          </a:p>
        </p:txBody>
      </p:sp>
      <p:sp>
        <p:nvSpPr>
          <p:cNvPr id="443" name="Shape 443"/>
          <p:cNvSpPr txBox="1"/>
          <p:nvPr/>
        </p:nvSpPr>
        <p:spPr>
          <a:xfrm>
            <a:off x="838200" y="5474275"/>
            <a:ext cx="7532700" cy="977100"/>
          </a:xfrm>
          <a:prstGeom prst="rect">
            <a:avLst/>
          </a:prstGeom>
          <a:noFill/>
          <a:ln>
            <a:noFill/>
          </a:ln>
        </p:spPr>
        <p:txBody>
          <a:bodyPr lIns="91425" tIns="91425" rIns="91425" bIns="91425" anchor="t" anchorCtr="0">
            <a:noAutofit/>
          </a:bodyPr>
          <a:lstStyle/>
          <a:p>
            <a:pPr>
              <a:spcBef>
                <a:spcPts val="0"/>
              </a:spcBef>
              <a:buNone/>
            </a:pPr>
            <a:r>
              <a:rPr lang="en-US" sz="2000" dirty="0">
                <a:latin typeface="+mn-lt"/>
              </a:rPr>
              <a:t>Dance movement that takes place at the same time in a group.</a:t>
            </a:r>
          </a:p>
        </p:txBody>
      </p:sp>
      <p:sp>
        <p:nvSpPr>
          <p:cNvPr id="444" name="Shape 444"/>
          <p:cNvSpPr txBox="1"/>
          <p:nvPr/>
        </p:nvSpPr>
        <p:spPr>
          <a:xfrm>
            <a:off x="5907025" y="1219200"/>
            <a:ext cx="2798099" cy="3919525"/>
          </a:xfrm>
          <a:prstGeom prst="rect">
            <a:avLst/>
          </a:prstGeom>
          <a:noFill/>
          <a:ln>
            <a:noFill/>
          </a:ln>
        </p:spPr>
        <p:txBody>
          <a:bodyPr lIns="91425" tIns="91425" rIns="91425" bIns="91425" anchor="t" anchorCtr="0">
            <a:noAutofit/>
          </a:bodyPr>
          <a:lstStyle/>
          <a:p>
            <a:pPr lvl="0" rtl="0">
              <a:spcBef>
                <a:spcPts val="0"/>
              </a:spcBef>
              <a:buClr>
                <a:schemeClr val="dk1"/>
              </a:buClr>
              <a:buSzPct val="45833"/>
              <a:buFont typeface="Arial"/>
              <a:buNone/>
            </a:pPr>
            <a:r>
              <a:rPr lang="en-US" sz="2400" dirty="0">
                <a:solidFill>
                  <a:schemeClr val="dk1"/>
                </a:solidFill>
              </a:rPr>
              <a:t>Variation 2: Everyone does the “wave” movement at the same time (in unison). </a:t>
            </a:r>
          </a:p>
          <a:p>
            <a:pPr>
              <a:spcBef>
                <a:spcPts val="0"/>
              </a:spcBef>
              <a:buNone/>
            </a:pPr>
            <a:endParaRPr dirty="0"/>
          </a:p>
        </p:txBody>
      </p:sp>
      <p:sp>
        <p:nvSpPr>
          <p:cNvPr id="5" name="Rectangle 4"/>
          <p:cNvSpPr/>
          <p:nvPr/>
        </p:nvSpPr>
        <p:spPr>
          <a:xfrm>
            <a:off x="381000" y="152400"/>
            <a:ext cx="8458200" cy="692049"/>
          </a:xfrm>
          <a:prstGeom prst="rect">
            <a:avLst/>
          </a:prstGeom>
        </p:spPr>
        <p:txBody>
          <a:bodyPr wrap="square">
            <a:spAutoFit/>
          </a:bodyPr>
          <a:lstStyle/>
          <a:p>
            <a:pPr lvl="0" algn="ctr">
              <a:lnSpc>
                <a:spcPct val="115000"/>
              </a:lnSpc>
            </a:pPr>
            <a:r>
              <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a:rPr>
              <a:t>Dance Element #3 – Time</a:t>
            </a:r>
          </a:p>
        </p:txBody>
      </p:sp>
      <p:pic>
        <p:nvPicPr>
          <p:cNvPr id="19471" name="Picture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1439" y="1831175"/>
            <a:ext cx="5391148" cy="26955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Handouts and Resources</a:t>
            </a:r>
          </a:p>
        </p:txBody>
      </p:sp>
      <p:sp>
        <p:nvSpPr>
          <p:cNvPr id="3" name="Text Placeholder 2"/>
          <p:cNvSpPr>
            <a:spLocks noGrp="1"/>
          </p:cNvSpPr>
          <p:nvPr>
            <p:ph type="body" sz="quarter" idx="12"/>
          </p:nvPr>
        </p:nvSpPr>
        <p:spPr>
          <a:xfrm>
            <a:off x="1200964" y="1143000"/>
            <a:ext cx="6801057" cy="2635025"/>
          </a:xfrm>
        </p:spPr>
        <p:txBody>
          <a:bodyPr/>
          <a:lstStyle/>
          <a:p>
            <a:r>
              <a:rPr lang="en-US" dirty="0"/>
              <a:t>The Content Outline indicates where each handout, resource, music selection and video will be used.</a:t>
            </a:r>
          </a:p>
        </p:txBody>
      </p:sp>
      <p:sp>
        <p:nvSpPr>
          <p:cNvPr id="5" name="Text Placeholder 4"/>
          <p:cNvSpPr>
            <a:spLocks noGrp="1"/>
          </p:cNvSpPr>
          <p:nvPr>
            <p:ph type="body" sz="quarter" idx="15"/>
          </p:nvPr>
        </p:nvSpPr>
        <p:spPr>
          <a:xfrm>
            <a:off x="1200963" y="2667000"/>
            <a:ext cx="6801058" cy="977394"/>
          </a:xfrm>
        </p:spPr>
        <p:txBody>
          <a:bodyPr/>
          <a:lstStyle/>
          <a:p>
            <a:r>
              <a:rPr lang="en-US" dirty="0"/>
              <a:t>a.	Handout 1: Glossary of Dance Terms</a:t>
            </a:r>
          </a:p>
          <a:p>
            <a:r>
              <a:rPr lang="en-US" dirty="0"/>
              <a:t>b.	Handout 2: Dance Activities</a:t>
            </a:r>
          </a:p>
          <a:p>
            <a:r>
              <a:rPr lang="en-US" dirty="0"/>
              <a:t>c.	Handout 3: Movement Problems</a:t>
            </a:r>
          </a:p>
          <a:p>
            <a:r>
              <a:rPr lang="en-US" dirty="0"/>
              <a:t>d.	Handout 4: Dance Rubric</a:t>
            </a:r>
          </a:p>
          <a:p>
            <a:endParaRPr lang="en-US" dirty="0"/>
          </a:p>
        </p:txBody>
      </p:sp>
    </p:spTree>
    <p:extLst>
      <p:ext uri="{BB962C8B-B14F-4D97-AF65-F5344CB8AC3E}">
        <p14:creationId xmlns:p14="http://schemas.microsoft.com/office/powerpoint/2010/main" val="18849697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52"/>
        <p:cNvGrpSpPr/>
        <p:nvPr/>
      </p:nvGrpSpPr>
      <p:grpSpPr>
        <a:xfrm>
          <a:off x="0" y="0"/>
          <a:ext cx="0" cy="0"/>
          <a:chOff x="0" y="0"/>
          <a:chExt cx="0" cy="0"/>
        </a:xfrm>
      </p:grpSpPr>
      <p:sp>
        <p:nvSpPr>
          <p:cNvPr id="653" name="Shape 653"/>
          <p:cNvSpPr txBox="1">
            <a:spLocks noGrp="1"/>
          </p:cNvSpPr>
          <p:nvPr>
            <p:ph type="title"/>
          </p:nvPr>
        </p:nvSpPr>
        <p:spPr>
          <a:xfrm>
            <a:off x="228600" y="228600"/>
            <a:ext cx="8503750" cy="762000"/>
          </a:xfrm>
          <a:prstGeom prst="rect">
            <a:avLst/>
          </a:prstGeom>
        </p:spPr>
        <p:txBody>
          <a:bodyPr lIns="91425" tIns="91425" rIns="91425" bIns="91425" anchor="b" anchorCtr="0">
            <a:noAutofit/>
          </a:bodyPr>
          <a:lstStyle/>
          <a:p>
            <a:pPr lvl="0" rtl="0">
              <a:spcBef>
                <a:spcPts val="0"/>
              </a:spcBef>
              <a:buNone/>
            </a:pPr>
            <a:r>
              <a:rPr lang="en-US" dirty="0"/>
              <a:t>Learning Activity Example:</a:t>
            </a:r>
          </a:p>
        </p:txBody>
      </p:sp>
      <p:sp>
        <p:nvSpPr>
          <p:cNvPr id="655" name="Shape 655"/>
          <p:cNvSpPr txBox="1">
            <a:spLocks noGrp="1"/>
          </p:cNvSpPr>
          <p:nvPr>
            <p:ph type="body" idx="4294967295"/>
          </p:nvPr>
        </p:nvSpPr>
        <p:spPr>
          <a:xfrm>
            <a:off x="457200" y="1143000"/>
            <a:ext cx="8077200" cy="4648200"/>
          </a:xfrm>
          <a:prstGeom prst="rect">
            <a:avLst/>
          </a:prstGeom>
        </p:spPr>
        <p:txBody>
          <a:bodyPr lIns="91425" tIns="91425" rIns="91425" bIns="91425" anchor="t" anchorCtr="0">
            <a:noAutofit/>
          </a:bodyPr>
          <a:lstStyle/>
          <a:p>
            <a:pPr lvl="0" rtl="0">
              <a:spcBef>
                <a:spcPts val="0"/>
              </a:spcBef>
              <a:buNone/>
            </a:pPr>
            <a:r>
              <a:rPr lang="en-US" sz="2400" i="1" dirty="0"/>
              <a:t>Dance Standards</a:t>
            </a:r>
          </a:p>
          <a:p>
            <a:pPr lvl="0" rtl="0">
              <a:spcBef>
                <a:spcPts val="0"/>
              </a:spcBef>
              <a:buNone/>
            </a:pPr>
            <a:r>
              <a:rPr lang="en-US" sz="2400" dirty="0"/>
              <a:t>Choreography: 1.3, 1.4, 1.5, 4.1, 4.3, 5.1</a:t>
            </a:r>
          </a:p>
          <a:p>
            <a:pPr lvl="0" rtl="0">
              <a:spcBef>
                <a:spcPts val="0"/>
              </a:spcBef>
              <a:buNone/>
            </a:pPr>
            <a:r>
              <a:rPr lang="en-US" sz="2400" dirty="0"/>
              <a:t>Dance Element #1: Axial versus Locomotor</a:t>
            </a:r>
          </a:p>
          <a:p>
            <a:pPr lvl="0" rtl="0">
              <a:spcBef>
                <a:spcPts val="0"/>
              </a:spcBef>
              <a:buNone/>
            </a:pPr>
            <a:endParaRPr lang="en-US" sz="2400" i="1" dirty="0"/>
          </a:p>
          <a:p>
            <a:pPr lvl="0" rtl="0">
              <a:spcBef>
                <a:spcPts val="0"/>
              </a:spcBef>
              <a:buNone/>
            </a:pPr>
            <a:r>
              <a:rPr lang="en-US" sz="2400" i="1" dirty="0"/>
              <a:t>Next Generation Science Standards </a:t>
            </a:r>
          </a:p>
          <a:p>
            <a:pPr lvl="0" rtl="0">
              <a:spcBef>
                <a:spcPts val="0"/>
              </a:spcBef>
              <a:buNone/>
            </a:pPr>
            <a:r>
              <a:rPr lang="en-US" sz="2400" dirty="0"/>
              <a:t>ESS1- Earth’s Place in the Universe</a:t>
            </a:r>
          </a:p>
          <a:p>
            <a:pPr lvl="0" rtl="0">
              <a:spcBef>
                <a:spcPts val="0"/>
              </a:spcBef>
              <a:buNone/>
            </a:pPr>
            <a:endParaRPr lang="en-US" sz="2400" dirty="0"/>
          </a:p>
          <a:p>
            <a:pPr lvl="0" rtl="0">
              <a:spcBef>
                <a:spcPts val="0"/>
              </a:spcBef>
              <a:buNone/>
            </a:pPr>
            <a:r>
              <a:rPr lang="en-US" sz="2400" dirty="0"/>
              <a:t>Student will demonstrate understanding of Earth’s solar system through dance. </a:t>
            </a:r>
          </a:p>
          <a:p>
            <a:pPr lvl="0" rtl="0">
              <a:spcBef>
                <a:spcPts val="0"/>
              </a:spcBef>
              <a:buNone/>
            </a:pPr>
            <a:endParaRPr lang="en-US" sz="2400" dirty="0"/>
          </a:p>
          <a:p>
            <a:pPr lvl="0" rtl="0">
              <a:spcBef>
                <a:spcPts val="0"/>
              </a:spcBef>
              <a:buNone/>
            </a:pPr>
            <a:r>
              <a:rPr lang="en-US" sz="2400" dirty="0"/>
              <a:t>Student will demonstrate understanding of the principles of Choreography and the elements of Axial and Locomotor motion.</a:t>
            </a:r>
          </a:p>
          <a:p>
            <a:pPr lvl="0" rtl="0">
              <a:spcBef>
                <a:spcPts val="0"/>
              </a:spcBef>
              <a:buNone/>
            </a:pPr>
            <a:endParaRPr lang="en-US" sz="2400" dirty="0"/>
          </a:p>
        </p:txBody>
      </p:sp>
    </p:spTree>
  </p:cSld>
  <p:clrMapOvr>
    <a:masterClrMapping/>
  </p:clrMapOvr>
  <p:transition spd="slow">
    <p:cu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Tips:</a:t>
            </a:r>
          </a:p>
        </p:txBody>
      </p:sp>
      <p:sp>
        <p:nvSpPr>
          <p:cNvPr id="3" name="Text Placeholder 2"/>
          <p:cNvSpPr>
            <a:spLocks noGrp="1"/>
          </p:cNvSpPr>
          <p:nvPr>
            <p:ph type="body" sz="quarter" idx="12"/>
          </p:nvPr>
        </p:nvSpPr>
        <p:spPr>
          <a:xfrm>
            <a:off x="1336363" y="1143000"/>
            <a:ext cx="6801057" cy="2635025"/>
          </a:xfrm>
        </p:spPr>
        <p:txBody>
          <a:bodyPr/>
          <a:lstStyle/>
          <a:p>
            <a:pPr marL="342900" indent="-342900">
              <a:buFont typeface="Arial" panose="020B0604020202020204" pitchFamily="34" charset="0"/>
              <a:buChar char="•"/>
            </a:pPr>
            <a:r>
              <a:rPr lang="en-US" dirty="0"/>
              <a:t>You will want to print all of the downloads and review the </a:t>
            </a:r>
            <a:r>
              <a:rPr lang="en-US" dirty="0" err="1"/>
              <a:t>powerpoint</a:t>
            </a:r>
            <a:r>
              <a:rPr lang="en-US" dirty="0"/>
              <a:t>. </a:t>
            </a:r>
          </a:p>
          <a:p>
            <a:pPr marL="342900" indent="-342900">
              <a:buFont typeface="Arial" panose="020B0604020202020204" pitchFamily="34" charset="0"/>
              <a:buChar char="•"/>
            </a:pPr>
            <a:r>
              <a:rPr lang="en-US" dirty="0"/>
              <a:t>Check that the videos and mp3’s work. </a:t>
            </a:r>
          </a:p>
          <a:p>
            <a:pPr marL="342900" indent="-342900">
              <a:buFont typeface="Arial" panose="020B0604020202020204" pitchFamily="34" charset="0"/>
              <a:buChar char="•"/>
            </a:pPr>
            <a:r>
              <a:rPr lang="en-US" dirty="0"/>
              <a:t>Familiarize yourself with the module. </a:t>
            </a:r>
          </a:p>
          <a:p>
            <a:pPr marL="342900" indent="-342900">
              <a:buFont typeface="Arial" panose="020B0604020202020204" pitchFamily="34" charset="0"/>
              <a:buChar char="•"/>
            </a:pPr>
            <a:r>
              <a:rPr lang="en-US" dirty="0"/>
              <a:t>Make sure you have tables for participants to put their materials and plenty of space for dancing. </a:t>
            </a:r>
          </a:p>
          <a:p>
            <a:pPr marL="342900" indent="-342900">
              <a:buFont typeface="Arial" panose="020B0604020202020204" pitchFamily="34" charset="0"/>
              <a:buChar char="•"/>
            </a:pPr>
            <a:r>
              <a:rPr lang="en-US" dirty="0"/>
              <a:t>A large room is necessary, a dance floor is ideal.</a:t>
            </a:r>
          </a:p>
          <a:p>
            <a:endParaRPr lang="en-US" dirty="0"/>
          </a:p>
        </p:txBody>
      </p:sp>
    </p:spTree>
    <p:extLst>
      <p:ext uri="{BB962C8B-B14F-4D97-AF65-F5344CB8AC3E}">
        <p14:creationId xmlns:p14="http://schemas.microsoft.com/office/powerpoint/2010/main" val="32053353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9"/>
        <p:cNvGrpSpPr/>
        <p:nvPr/>
      </p:nvGrpSpPr>
      <p:grpSpPr>
        <a:xfrm>
          <a:off x="0" y="0"/>
          <a:ext cx="0" cy="0"/>
          <a:chOff x="0" y="0"/>
          <a:chExt cx="0" cy="0"/>
        </a:xfrm>
      </p:grpSpPr>
      <p:sp>
        <p:nvSpPr>
          <p:cNvPr id="52" name="Shape 52"/>
          <p:cNvSpPr txBox="1">
            <a:spLocks noGrp="1"/>
          </p:cNvSpPr>
          <p:nvPr>
            <p:ph type="subTitle" idx="4294967295"/>
          </p:nvPr>
        </p:nvSpPr>
        <p:spPr>
          <a:xfrm>
            <a:off x="381000" y="1143000"/>
            <a:ext cx="8305800" cy="2819400"/>
          </a:xfrm>
          <a:prstGeom prst="rect">
            <a:avLst/>
          </a:prstGeom>
          <a:noFill/>
          <a:ln>
            <a:noFill/>
          </a:ln>
        </p:spPr>
        <p:txBody>
          <a:bodyPr lIns="91425" tIns="0" rIns="91425" bIns="45700" anchor="t" anchorCtr="0">
            <a:noAutofit/>
          </a:bodyPr>
          <a:lstStyle/>
          <a:p>
            <a:pPr marL="27432" marR="0" lvl="0" indent="-2032" algn="ctr" rtl="0">
              <a:lnSpc>
                <a:spcPct val="80000"/>
              </a:lnSpc>
              <a:spcBef>
                <a:spcPts val="600"/>
              </a:spcBef>
              <a:buClr>
                <a:schemeClr val="accent1"/>
              </a:buClr>
              <a:buSzPct val="25000"/>
              <a:buFont typeface="Cabin"/>
              <a:buNone/>
            </a:pPr>
            <a:endParaRPr lang="en-US" sz="2200" b="0" i="0" u="none" strike="noStrike" cap="none" baseline="0" dirty="0">
              <a:solidFill>
                <a:srgbClr val="0D122D"/>
              </a:solidFill>
              <a:latin typeface="Calibri"/>
              <a:ea typeface="Cabin"/>
              <a:cs typeface="Calibri"/>
              <a:sym typeface="Cabin"/>
            </a:endParaRPr>
          </a:p>
          <a:p>
            <a:pPr lvl="0"/>
            <a:r>
              <a:rPr lang="en-US" sz="2400" dirty="0"/>
              <a:t>Equipping K-6 teachers with an understanding of Common Core and Dance Standards to promote Arts Integration. </a:t>
            </a:r>
          </a:p>
          <a:p>
            <a:pPr lvl="0"/>
            <a:endParaRPr lang="en-US" sz="2400" dirty="0"/>
          </a:p>
          <a:p>
            <a:pPr lvl="0"/>
            <a:r>
              <a:rPr lang="en-US" sz="2400" dirty="0"/>
              <a:t>Educators can either self-pace through this training module or download it and present it to other educators over a 12 hour period. </a:t>
            </a:r>
          </a:p>
          <a:p>
            <a:pPr marL="27432" marR="0" lvl="0" indent="-2032" algn="ctr" rtl="0">
              <a:lnSpc>
                <a:spcPct val="80000"/>
              </a:lnSpc>
              <a:spcBef>
                <a:spcPts val="600"/>
              </a:spcBef>
              <a:buClr>
                <a:schemeClr val="accent1"/>
              </a:buClr>
              <a:buFont typeface="Cabin"/>
              <a:buNone/>
            </a:pPr>
            <a:endParaRPr sz="1850" b="0" i="0" u="none" strike="noStrike" cap="none" baseline="0" dirty="0">
              <a:solidFill>
                <a:srgbClr val="0D122D"/>
              </a:solidFill>
              <a:latin typeface="Cabin"/>
              <a:ea typeface="Cabin"/>
              <a:cs typeface="Cabin"/>
              <a:sym typeface="Cabin"/>
            </a:endParaRPr>
          </a:p>
        </p:txBody>
      </p:sp>
      <p:pic>
        <p:nvPicPr>
          <p:cNvPr id="53" name="Shape 53"/>
          <p:cNvPicPr preferRelativeResize="0"/>
          <p:nvPr/>
        </p:nvPicPr>
        <p:blipFill rotWithShape="1">
          <a:blip r:embed="rId3">
            <a:alphaModFix/>
          </a:blip>
          <a:srcRect/>
          <a:stretch/>
        </p:blipFill>
        <p:spPr>
          <a:xfrm>
            <a:off x="2514600" y="4038600"/>
            <a:ext cx="4303363" cy="2295075"/>
          </a:xfrm>
          <a:prstGeom prst="rect">
            <a:avLst/>
          </a:prstGeom>
          <a:noFill/>
          <a:ln>
            <a:noFill/>
          </a:ln>
        </p:spPr>
      </p:pic>
      <p:pic>
        <p:nvPicPr>
          <p:cNvPr id="54" name="Shape 54"/>
          <p:cNvPicPr preferRelativeResize="0"/>
          <p:nvPr/>
        </p:nvPicPr>
        <p:blipFill rotWithShape="1">
          <a:blip r:embed="rId4">
            <a:alphaModFix/>
          </a:blip>
          <a:srcRect/>
          <a:stretch/>
        </p:blipFill>
        <p:spPr>
          <a:xfrm>
            <a:off x="1371600" y="5867400"/>
            <a:ext cx="883920" cy="758729"/>
          </a:xfrm>
          <a:prstGeom prst="rect">
            <a:avLst/>
          </a:prstGeom>
          <a:noFill/>
          <a:ln>
            <a:noFill/>
          </a:ln>
        </p:spPr>
      </p:pic>
      <p:pic>
        <p:nvPicPr>
          <p:cNvPr id="55" name="Shape 55"/>
          <p:cNvPicPr preferRelativeResize="0"/>
          <p:nvPr/>
        </p:nvPicPr>
        <p:blipFill rotWithShape="1">
          <a:blip r:embed="rId5">
            <a:alphaModFix/>
          </a:blip>
          <a:srcRect/>
          <a:stretch/>
        </p:blipFill>
        <p:spPr>
          <a:xfrm>
            <a:off x="228600" y="5867400"/>
            <a:ext cx="808200" cy="838199"/>
          </a:xfrm>
          <a:prstGeom prst="rect">
            <a:avLst/>
          </a:prstGeom>
          <a:noFill/>
          <a:ln>
            <a:noFill/>
          </a:ln>
        </p:spPr>
      </p:pic>
      <p:sp>
        <p:nvSpPr>
          <p:cNvPr id="5" name="Title 4"/>
          <p:cNvSpPr>
            <a:spLocks noGrp="1"/>
          </p:cNvSpPr>
          <p:nvPr>
            <p:ph type="title"/>
          </p:nvPr>
        </p:nvSpPr>
        <p:spPr/>
        <p:txBody>
          <a:bodyPr/>
          <a:lstStyle/>
          <a:p>
            <a:r>
              <a:rPr lang="en-US" dirty="0"/>
              <a:t>Tutorial</a:t>
            </a:r>
          </a:p>
        </p:txBody>
      </p:sp>
    </p:spTree>
  </p:cSld>
  <p:clrMapOvr>
    <a:masterClrMapping/>
  </p:clrMapOvr>
  <p:transition spd="slow">
    <p:cu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Research:</a:t>
            </a:r>
          </a:p>
        </p:txBody>
      </p:sp>
      <p:sp>
        <p:nvSpPr>
          <p:cNvPr id="3" name="Text Placeholder 2"/>
          <p:cNvSpPr>
            <a:spLocks noGrp="1"/>
          </p:cNvSpPr>
          <p:nvPr>
            <p:ph type="body" sz="quarter" idx="12"/>
          </p:nvPr>
        </p:nvSpPr>
        <p:spPr>
          <a:xfrm>
            <a:off x="1279995" y="1371600"/>
            <a:ext cx="6801057" cy="2635025"/>
          </a:xfrm>
        </p:spPr>
        <p:txBody>
          <a:bodyPr/>
          <a:lstStyle/>
          <a:p>
            <a:pPr lvl="0"/>
            <a:r>
              <a:rPr lang="en-US" dirty="0"/>
              <a:t>In the Research document you will find web, book, and periodical resources.</a:t>
            </a:r>
          </a:p>
          <a:p>
            <a:pPr lvl="0"/>
            <a:endParaRPr lang="en-US" dirty="0"/>
          </a:p>
        </p:txBody>
      </p:sp>
      <p:pic>
        <p:nvPicPr>
          <p:cNvPr id="7" name="Picture 6"/>
          <p:cNvPicPr>
            <a:picLocks noChangeAspect="1"/>
          </p:cNvPicPr>
          <p:nvPr/>
        </p:nvPicPr>
        <p:blipFill>
          <a:blip r:embed="rId3"/>
          <a:stretch>
            <a:fillRect/>
          </a:stretch>
        </p:blipFill>
        <p:spPr>
          <a:xfrm>
            <a:off x="2981439" y="2689112"/>
            <a:ext cx="3240108" cy="3200400"/>
          </a:xfrm>
          <a:prstGeom prst="rect">
            <a:avLst/>
          </a:prstGeom>
        </p:spPr>
      </p:pic>
    </p:spTree>
    <p:extLst>
      <p:ext uri="{BB962C8B-B14F-4D97-AF65-F5344CB8AC3E}">
        <p14:creationId xmlns:p14="http://schemas.microsoft.com/office/powerpoint/2010/main" val="21050172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Standards:</a:t>
            </a:r>
          </a:p>
        </p:txBody>
      </p:sp>
      <p:sp>
        <p:nvSpPr>
          <p:cNvPr id="3" name="Text Placeholder 2"/>
          <p:cNvSpPr>
            <a:spLocks noGrp="1"/>
          </p:cNvSpPr>
          <p:nvPr>
            <p:ph type="body" sz="quarter" idx="12"/>
          </p:nvPr>
        </p:nvSpPr>
        <p:spPr>
          <a:xfrm>
            <a:off x="1295400" y="1219200"/>
            <a:ext cx="6801057" cy="2635025"/>
          </a:xfrm>
        </p:spPr>
        <p:txBody>
          <a:bodyPr/>
          <a:lstStyle/>
          <a:p>
            <a:r>
              <a:rPr lang="en-US" dirty="0"/>
              <a:t>Read about the Common Core Plus standards in the Standards document under Downloads, or in this PowerPoint slides 6-8.</a:t>
            </a:r>
          </a:p>
          <a:p>
            <a:endParaRPr lang="en-US" dirty="0"/>
          </a:p>
        </p:txBody>
      </p:sp>
    </p:spTree>
    <p:extLst>
      <p:ext uri="{BB962C8B-B14F-4D97-AF65-F5344CB8AC3E}">
        <p14:creationId xmlns:p14="http://schemas.microsoft.com/office/powerpoint/2010/main" val="12487847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0" name="Shape 660"/>
          <p:cNvSpPr txBox="1">
            <a:spLocks noGrp="1"/>
          </p:cNvSpPr>
          <p:nvPr>
            <p:ph type="title"/>
          </p:nvPr>
        </p:nvSpPr>
        <p:spPr>
          <a:xfrm>
            <a:off x="152400" y="304800"/>
            <a:ext cx="8579950" cy="685800"/>
          </a:xfrm>
          <a:prstGeom prst="rect">
            <a:avLst/>
          </a:prstGeom>
        </p:spPr>
        <p:txBody>
          <a:bodyPr lIns="91425" tIns="91425" rIns="91425" bIns="91425" anchor="b" anchorCtr="0">
            <a:noAutofit/>
          </a:bodyPr>
          <a:lstStyle/>
          <a:p>
            <a:pPr lvl="0" rtl="0">
              <a:spcBef>
                <a:spcPts val="0"/>
              </a:spcBef>
              <a:buNone/>
            </a:pPr>
            <a:r>
              <a:rPr lang="en-US" dirty="0"/>
              <a:t>Dance Evaluation</a:t>
            </a:r>
          </a:p>
        </p:txBody>
      </p:sp>
      <p:sp>
        <p:nvSpPr>
          <p:cNvPr id="662" name="Shape 662"/>
          <p:cNvSpPr txBox="1">
            <a:spLocks noGrp="1"/>
          </p:cNvSpPr>
          <p:nvPr>
            <p:ph type="body" idx="4294967295"/>
          </p:nvPr>
        </p:nvSpPr>
        <p:spPr>
          <a:xfrm>
            <a:off x="762000" y="1447800"/>
            <a:ext cx="7848600" cy="4343400"/>
          </a:xfrm>
          <a:prstGeom prst="rect">
            <a:avLst/>
          </a:prstGeom>
        </p:spPr>
        <p:txBody>
          <a:bodyPr lIns="91425" tIns="91425" rIns="91425" bIns="91425" anchor="t" anchorCtr="0">
            <a:noAutofit/>
          </a:bodyPr>
          <a:lstStyle/>
          <a:p>
            <a:pPr marL="342900" lvl="0" indent="-342900" rtl="0">
              <a:spcBef>
                <a:spcPts val="0"/>
              </a:spcBef>
              <a:buFont typeface="Arial" panose="020B0604020202020204" pitchFamily="34" charset="0"/>
              <a:buChar char="•"/>
            </a:pPr>
            <a:r>
              <a:rPr lang="en-US" sz="3600" dirty="0"/>
              <a:t>How do we assess dance?</a:t>
            </a:r>
          </a:p>
          <a:p>
            <a:pPr lvl="0" rtl="0">
              <a:spcBef>
                <a:spcPts val="0"/>
              </a:spcBef>
            </a:pPr>
            <a:endParaRPr lang="en-US" sz="3600" dirty="0"/>
          </a:p>
          <a:p>
            <a:pPr marL="342900" lvl="0" indent="-342900" rtl="0">
              <a:spcBef>
                <a:spcPts val="0"/>
              </a:spcBef>
              <a:buFont typeface="Arial" panose="020B0604020202020204" pitchFamily="34" charset="0"/>
              <a:buChar char="•"/>
            </a:pPr>
            <a:r>
              <a:rPr lang="en-US" sz="3600" dirty="0"/>
              <a:t>Is it subjective?</a:t>
            </a:r>
          </a:p>
          <a:p>
            <a:pPr lvl="0" rtl="0">
              <a:spcBef>
                <a:spcPts val="0"/>
              </a:spcBef>
            </a:pPr>
            <a:endParaRPr lang="en-US" sz="3600" dirty="0"/>
          </a:p>
          <a:p>
            <a:pPr marL="342900" lvl="0" indent="-342900">
              <a:buFont typeface="Arial" panose="020B0604020202020204" pitchFamily="34" charset="0"/>
              <a:buChar char="•"/>
            </a:pPr>
            <a:r>
              <a:rPr lang="en-US" sz="3600" dirty="0">
                <a:solidFill>
                  <a:schemeClr val="tx1"/>
                </a:solidFill>
              </a:rPr>
              <a:t>Create Rubric with elbow partner</a:t>
            </a:r>
          </a:p>
          <a:p>
            <a:pPr lvl="0"/>
            <a:endParaRPr lang="en-US" sz="3600" dirty="0">
              <a:solidFill>
                <a:schemeClr val="tx1"/>
              </a:solidFill>
            </a:endParaRPr>
          </a:p>
          <a:p>
            <a:pPr marL="342900" lvl="0" indent="-342900">
              <a:buFont typeface="Arial" panose="020B0604020202020204" pitchFamily="34" charset="0"/>
              <a:buChar char="•"/>
            </a:pPr>
            <a:r>
              <a:rPr lang="en-US" sz="3600" dirty="0">
                <a:solidFill>
                  <a:schemeClr val="tx1"/>
                </a:solidFill>
              </a:rPr>
              <a:t>Share out</a:t>
            </a:r>
          </a:p>
        </p:txBody>
      </p:sp>
    </p:spTree>
  </p:cSld>
  <p:clrMapOvr>
    <a:masterClrMapping/>
  </p:clrMapOvr>
  <p:transition spd="slow">
    <p:cu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Credits</a:t>
            </a:r>
          </a:p>
        </p:txBody>
      </p:sp>
      <p:sp>
        <p:nvSpPr>
          <p:cNvPr id="3" name="Text Placeholder 2"/>
          <p:cNvSpPr>
            <a:spLocks noGrp="1"/>
          </p:cNvSpPr>
          <p:nvPr>
            <p:ph type="body" sz="quarter" idx="12"/>
          </p:nvPr>
        </p:nvSpPr>
        <p:spPr>
          <a:xfrm>
            <a:off x="990600" y="1295400"/>
            <a:ext cx="7772400" cy="2635025"/>
          </a:xfrm>
        </p:spPr>
        <p:txBody>
          <a:bodyPr/>
          <a:lstStyle/>
          <a:p>
            <a:pPr lvl="0">
              <a:buClr>
                <a:schemeClr val="dk1"/>
              </a:buClr>
            </a:pPr>
            <a:endParaRPr lang="en-US" sz="1800" dirty="0"/>
          </a:p>
          <a:p>
            <a:pPr marL="342900" indent="-342900">
              <a:buFont typeface="Arial" panose="020B0604020202020204" pitchFamily="34" charset="0"/>
              <a:buChar char="•"/>
            </a:pPr>
            <a:r>
              <a:rPr lang="en-US" dirty="0"/>
              <a:t>Stacy Young, VAPA Learning Specialist &amp; Region 1 Lead, Humboldt County Office of Education</a:t>
            </a:r>
          </a:p>
          <a:p>
            <a:pPr marL="342900" indent="-342900">
              <a:buFont typeface="Arial" panose="020B0604020202020204" pitchFamily="34" charset="0"/>
              <a:buChar char="•"/>
            </a:pPr>
            <a:r>
              <a:rPr lang="en-US" dirty="0"/>
              <a:t>Gina Grebe, Education Coordinator, North Coast Dance</a:t>
            </a:r>
          </a:p>
          <a:p>
            <a:pPr marL="342900" indent="-342900">
              <a:buFont typeface="Arial" panose="020B0604020202020204" pitchFamily="34" charset="0"/>
              <a:buChar char="•"/>
            </a:pPr>
            <a:r>
              <a:rPr lang="en-US" dirty="0"/>
              <a:t>Ikolo Griffin, Artistic Director 2014, North Coast Dance</a:t>
            </a:r>
          </a:p>
          <a:p>
            <a:pPr marL="342900" indent="-342900">
              <a:buFont typeface="Arial" panose="020B0604020202020204" pitchFamily="34" charset="0"/>
              <a:buChar char="•"/>
            </a:pPr>
            <a:r>
              <a:rPr lang="en-US" dirty="0"/>
              <a:t>Kris Marquez, Executive Director, North Coast Dance </a:t>
            </a:r>
          </a:p>
          <a:p>
            <a:pPr marL="342900" indent="-342900">
              <a:buFont typeface="Arial" panose="020B0604020202020204" pitchFamily="34" charset="0"/>
              <a:buChar char="•"/>
            </a:pPr>
            <a:r>
              <a:rPr lang="en-US" dirty="0"/>
              <a:t>Ben </a:t>
            </a:r>
            <a:r>
              <a:rPr lang="en-US" dirty="0" err="1"/>
              <a:t>Bettenhausen</a:t>
            </a:r>
            <a:r>
              <a:rPr lang="en-US" dirty="0"/>
              <a:t>, Mahalo Video</a:t>
            </a:r>
          </a:p>
          <a:p>
            <a:pPr marL="342900" indent="-342900">
              <a:buFont typeface="Arial" panose="020B0604020202020204" pitchFamily="34" charset="0"/>
              <a:buChar char="•"/>
            </a:pPr>
            <a:r>
              <a:rPr lang="en-US" dirty="0"/>
              <a:t>and Justin Ross, Pianist </a:t>
            </a:r>
          </a:p>
          <a:p>
            <a:endParaRPr lang="en-US" dirty="0"/>
          </a:p>
        </p:txBody>
      </p:sp>
      <p:pic>
        <p:nvPicPr>
          <p:cNvPr id="6" name="Shape 690"/>
          <p:cNvPicPr preferRelativeResize="0"/>
          <p:nvPr/>
        </p:nvPicPr>
        <p:blipFill>
          <a:blip r:embed="rId2">
            <a:alphaModFix/>
          </a:blip>
          <a:stretch>
            <a:fillRect/>
          </a:stretch>
        </p:blipFill>
        <p:spPr>
          <a:xfrm>
            <a:off x="1219200" y="5486400"/>
            <a:ext cx="2133600" cy="999283"/>
          </a:xfrm>
          <a:prstGeom prst="rect">
            <a:avLst/>
          </a:prstGeom>
          <a:noFill/>
          <a:ln>
            <a:noFill/>
          </a:ln>
        </p:spPr>
      </p:pic>
    </p:spTree>
    <p:extLst>
      <p:ext uri="{BB962C8B-B14F-4D97-AF65-F5344CB8AC3E}">
        <p14:creationId xmlns:p14="http://schemas.microsoft.com/office/powerpoint/2010/main" val="13790766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Shape 687"/>
        <p:cNvGrpSpPr/>
        <p:nvPr/>
      </p:nvGrpSpPr>
      <p:grpSpPr>
        <a:xfrm>
          <a:off x="0" y="0"/>
          <a:ext cx="0" cy="0"/>
          <a:chOff x="0" y="0"/>
          <a:chExt cx="0" cy="0"/>
        </a:xfrm>
      </p:grpSpPr>
      <p:sp>
        <p:nvSpPr>
          <p:cNvPr id="2" name="Title 1"/>
          <p:cNvSpPr>
            <a:spLocks noGrp="1"/>
          </p:cNvSpPr>
          <p:nvPr>
            <p:ph type="title"/>
          </p:nvPr>
        </p:nvSpPr>
        <p:spPr>
          <a:xfrm>
            <a:off x="75531" y="3505200"/>
            <a:ext cx="9051925" cy="1447800"/>
          </a:xfrm>
        </p:spPr>
        <p:txBody>
          <a:bodyPr/>
          <a:lstStyle/>
          <a:p>
            <a:r>
              <a:rPr lang="en-US" dirty="0">
                <a:solidFill>
                  <a:srgbClr val="000090"/>
                </a:solidFill>
              </a:rPr>
              <a:t>Thank you</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Creativity at the Core Website</a:t>
            </a:r>
          </a:p>
        </p:txBody>
      </p:sp>
      <p:sp>
        <p:nvSpPr>
          <p:cNvPr id="4" name="Text Placeholder 3"/>
          <p:cNvSpPr>
            <a:spLocks noGrp="1"/>
          </p:cNvSpPr>
          <p:nvPr>
            <p:ph type="body" sz="quarter" idx="13"/>
          </p:nvPr>
        </p:nvSpPr>
        <p:spPr>
          <a:xfrm>
            <a:off x="2514265" y="5209860"/>
            <a:ext cx="4174456" cy="587928"/>
          </a:xfrm>
        </p:spPr>
        <p:txBody>
          <a:bodyPr/>
          <a:lstStyle/>
          <a:p>
            <a:r>
              <a:rPr lang="en-US" dirty="0">
                <a:hlinkClick r:id="rId3"/>
              </a:rPr>
              <a:t>www.cacountyarts.org</a:t>
            </a:r>
            <a:endParaRPr lang="en-US" dirty="0"/>
          </a:p>
        </p:txBody>
      </p:sp>
      <p:pic>
        <p:nvPicPr>
          <p:cNvPr id="5" name="Picture 4" descr="A close-up of a website&#10;&#10;AI-generated content may be incorrect.">
            <a:extLst>
              <a:ext uri="{FF2B5EF4-FFF2-40B4-BE49-F238E27FC236}">
                <a16:creationId xmlns:a16="http://schemas.microsoft.com/office/drawing/2014/main" id="{FEB59546-9EBE-CDF7-CF15-E4BBC45CBEDB}"/>
              </a:ext>
            </a:extLst>
          </p:cNvPr>
          <p:cNvPicPr>
            <a:picLocks noChangeAspect="1"/>
          </p:cNvPicPr>
          <p:nvPr/>
        </p:nvPicPr>
        <p:blipFill>
          <a:blip r:embed="rId4"/>
          <a:stretch>
            <a:fillRect/>
          </a:stretch>
        </p:blipFill>
        <p:spPr>
          <a:xfrm>
            <a:off x="171880" y="1371600"/>
            <a:ext cx="8685736" cy="3814929"/>
          </a:xfrm>
          <a:prstGeom prst="rect">
            <a:avLst/>
          </a:prstGeom>
        </p:spPr>
      </p:pic>
    </p:spTree>
    <p:extLst>
      <p:ext uri="{BB962C8B-B14F-4D97-AF65-F5344CB8AC3E}">
        <p14:creationId xmlns:p14="http://schemas.microsoft.com/office/powerpoint/2010/main" val="937183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Qualifications of the Presenters:</a:t>
            </a:r>
          </a:p>
        </p:txBody>
      </p:sp>
      <p:sp>
        <p:nvSpPr>
          <p:cNvPr id="3" name="Text Placeholder 2"/>
          <p:cNvSpPr>
            <a:spLocks noGrp="1"/>
          </p:cNvSpPr>
          <p:nvPr>
            <p:ph type="body" sz="quarter" idx="12"/>
          </p:nvPr>
        </p:nvSpPr>
        <p:spPr>
          <a:xfrm>
            <a:off x="1300875" y="1143000"/>
            <a:ext cx="6776326" cy="3352800"/>
          </a:xfrm>
        </p:spPr>
        <p:txBody>
          <a:bodyPr/>
          <a:lstStyle/>
          <a:p>
            <a:pPr>
              <a:lnSpc>
                <a:spcPct val="150000"/>
              </a:lnSpc>
            </a:pPr>
            <a:r>
              <a:rPr lang="en-US" dirty="0"/>
              <a:t>Ideally, there would be 2 presenters</a:t>
            </a:r>
          </a:p>
          <a:p>
            <a:pPr marL="457200" indent="-457200">
              <a:lnSpc>
                <a:spcPct val="150000"/>
              </a:lnSpc>
              <a:buAutoNum type="arabicPeriod"/>
            </a:pPr>
            <a:r>
              <a:rPr lang="en-US" dirty="0"/>
              <a:t>Knowledgeable in CA Standards, including Common Core and Visual &amp; Performing Arts. </a:t>
            </a:r>
          </a:p>
          <a:p>
            <a:pPr marL="457200" indent="-457200">
              <a:lnSpc>
                <a:spcPct val="150000"/>
              </a:lnSpc>
              <a:buAutoNum type="arabicPeriod"/>
            </a:pPr>
            <a:r>
              <a:rPr lang="en-US" dirty="0"/>
              <a:t>Dance teacher (with or without credential), who is familiar with dance standards, and knowledgeable in a dance genre. </a:t>
            </a:r>
          </a:p>
        </p:txBody>
      </p:sp>
    </p:spTree>
    <p:extLst>
      <p:ext uri="{BB962C8B-B14F-4D97-AF65-F5344CB8AC3E}">
        <p14:creationId xmlns:p14="http://schemas.microsoft.com/office/powerpoint/2010/main" val="20303992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75530" y="685799"/>
            <a:ext cx="9051925" cy="7457607"/>
          </a:xfrm>
          <a:prstGeom prst="rect">
            <a:avLst/>
          </a:prstGeom>
        </p:spPr>
      </p:pic>
      <p:sp>
        <p:nvSpPr>
          <p:cNvPr id="2" name="Title 1"/>
          <p:cNvSpPr>
            <a:spLocks noGrp="1"/>
          </p:cNvSpPr>
          <p:nvPr>
            <p:ph type="title"/>
          </p:nvPr>
        </p:nvSpPr>
        <p:spPr/>
        <p:txBody>
          <a:bodyPr/>
          <a:lstStyle/>
          <a:p>
            <a:r>
              <a:rPr lang="en-US" dirty="0">
                <a:solidFill>
                  <a:schemeClr val="bg1"/>
                </a:solidFill>
                <a:hlinkClick r:id="rId4"/>
              </a:rPr>
              <a:t>Lifting the Barre in Arts Education</a:t>
            </a:r>
            <a:endParaRPr lang="en-US" dirty="0">
              <a:solidFill>
                <a:schemeClr val="bg1"/>
              </a:solidFill>
            </a:endParaRPr>
          </a:p>
        </p:txBody>
      </p:sp>
    </p:spTree>
    <p:extLst>
      <p:ext uri="{BB962C8B-B14F-4D97-AF65-F5344CB8AC3E}">
        <p14:creationId xmlns:p14="http://schemas.microsoft.com/office/powerpoint/2010/main" val="2835608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1 Standards Covered</a:t>
            </a:r>
          </a:p>
        </p:txBody>
      </p:sp>
      <p:sp>
        <p:nvSpPr>
          <p:cNvPr id="5" name="Text Placeholder 4"/>
          <p:cNvSpPr>
            <a:spLocks noGrp="1"/>
          </p:cNvSpPr>
          <p:nvPr>
            <p:ph type="body" sz="quarter" idx="15"/>
          </p:nvPr>
        </p:nvSpPr>
        <p:spPr>
          <a:xfrm>
            <a:off x="762000" y="1447800"/>
            <a:ext cx="7339931" cy="4267200"/>
          </a:xfrm>
        </p:spPr>
        <p:txBody>
          <a:bodyPr/>
          <a:lstStyle/>
          <a:p>
            <a:pPr marL="658368" indent="-457200"/>
            <a:r>
              <a:rPr lang="en-US" sz="3200" dirty="0"/>
              <a:t>Common Core State Standards (CCSS)</a:t>
            </a:r>
          </a:p>
          <a:p>
            <a:pPr marL="658368" indent="-457200"/>
            <a:r>
              <a:rPr lang="en-US" sz="3200" dirty="0"/>
              <a:t>Visual &amp; Performing Arts (VAPA) – Dance</a:t>
            </a:r>
          </a:p>
          <a:p>
            <a:pPr marL="658368" indent="-457200"/>
            <a:r>
              <a:rPr lang="en-US" sz="3200" dirty="0"/>
              <a:t>English Language Development (ELD) Standards</a:t>
            </a:r>
          </a:p>
          <a:p>
            <a:pPr marL="658368" indent="-457200"/>
            <a:r>
              <a:rPr lang="en-US" sz="3200" dirty="0"/>
              <a:t>Next Generation Science Standards (NGSS)</a:t>
            </a:r>
          </a:p>
        </p:txBody>
      </p:sp>
    </p:spTree>
    <p:extLst>
      <p:ext uri="{BB962C8B-B14F-4D97-AF65-F5344CB8AC3E}">
        <p14:creationId xmlns:p14="http://schemas.microsoft.com/office/powerpoint/2010/main" val="4406138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Shape 90"/>
          <p:cNvSpPr txBox="1">
            <a:spLocks noGrp="1"/>
          </p:cNvSpPr>
          <p:nvPr>
            <p:ph type="title"/>
          </p:nvPr>
        </p:nvSpPr>
        <p:spPr>
          <a:xfrm>
            <a:off x="5886900" y="1066800"/>
            <a:ext cx="2743199" cy="4800600"/>
          </a:xfrm>
          <a:prstGeom prst="rect">
            <a:avLst/>
          </a:prstGeom>
          <a:noFill/>
          <a:ln>
            <a:noFill/>
          </a:ln>
        </p:spPr>
        <p:txBody>
          <a:bodyPr lIns="91425" tIns="45700" rIns="91425" bIns="45700" anchor="b" anchorCtr="0">
            <a:noAutofit/>
          </a:bodyPr>
          <a:lstStyle/>
          <a:p>
            <a:pPr marL="0" marR="0" lvl="0" indent="0" algn="l" rtl="0">
              <a:spcBef>
                <a:spcPts val="0"/>
              </a:spcBef>
              <a:buClr>
                <a:srgbClr val="1B234A"/>
              </a:buClr>
              <a:buSzPct val="25000"/>
              <a:buFont typeface="Cabin"/>
              <a:buNone/>
            </a:pPr>
            <a:r>
              <a:rPr lang="en-US" sz="2100" dirty="0">
                <a:solidFill>
                  <a:srgbClr val="1B234A"/>
                </a:solidFill>
                <a:latin typeface="Cabin"/>
                <a:ea typeface="Cabin"/>
                <a:cs typeface="Cabin"/>
                <a:sym typeface="Cabin"/>
              </a:rPr>
              <a:t>CA Dance Standards Strands</a:t>
            </a:r>
          </a:p>
          <a:p>
            <a:pPr marL="457200" marR="0" lvl="0" indent="-361950" algn="l" rtl="0">
              <a:spcBef>
                <a:spcPts val="0"/>
              </a:spcBef>
              <a:buClr>
                <a:srgbClr val="1B234A"/>
              </a:buClr>
              <a:buSzPct val="100000"/>
              <a:buFont typeface="Cabin"/>
              <a:buAutoNum type="arabicPeriod"/>
            </a:pPr>
            <a:r>
              <a:rPr lang="en-US" sz="2100" dirty="0">
                <a:solidFill>
                  <a:srgbClr val="1B234A"/>
                </a:solidFill>
                <a:latin typeface="Cabin"/>
                <a:ea typeface="Cabin"/>
                <a:cs typeface="Cabin"/>
                <a:sym typeface="Cabin"/>
              </a:rPr>
              <a:t>Artistic Perception</a:t>
            </a:r>
          </a:p>
          <a:p>
            <a:pPr marL="457200" marR="0" lvl="0" indent="-361950" algn="l" rtl="0">
              <a:spcBef>
                <a:spcPts val="0"/>
              </a:spcBef>
              <a:buClr>
                <a:srgbClr val="1B234A"/>
              </a:buClr>
              <a:buSzPct val="100000"/>
              <a:buFont typeface="Cabin"/>
              <a:buAutoNum type="arabicPeriod"/>
            </a:pPr>
            <a:r>
              <a:rPr lang="en-US" sz="2100" dirty="0">
                <a:solidFill>
                  <a:srgbClr val="1B234A"/>
                </a:solidFill>
                <a:latin typeface="Cabin"/>
                <a:ea typeface="Cabin"/>
                <a:cs typeface="Cabin"/>
                <a:sym typeface="Cabin"/>
              </a:rPr>
              <a:t>Creative Expression</a:t>
            </a:r>
          </a:p>
          <a:p>
            <a:pPr marL="457200" marR="0" lvl="0" indent="-361950" algn="l" rtl="0">
              <a:spcBef>
                <a:spcPts val="0"/>
              </a:spcBef>
              <a:buClr>
                <a:srgbClr val="1B234A"/>
              </a:buClr>
              <a:buSzPct val="100000"/>
              <a:buFont typeface="Cabin"/>
              <a:buAutoNum type="arabicPeriod"/>
            </a:pPr>
            <a:r>
              <a:rPr lang="en-US" sz="2100" dirty="0">
                <a:solidFill>
                  <a:srgbClr val="1B234A"/>
                </a:solidFill>
                <a:latin typeface="Cabin"/>
                <a:ea typeface="Cabin"/>
                <a:cs typeface="Cabin"/>
                <a:sym typeface="Cabin"/>
              </a:rPr>
              <a:t>Historical &amp; Cultural Context</a:t>
            </a:r>
          </a:p>
          <a:p>
            <a:pPr marL="457200" marR="0" lvl="0" indent="-361950" algn="l" rtl="0">
              <a:spcBef>
                <a:spcPts val="0"/>
              </a:spcBef>
              <a:buClr>
                <a:srgbClr val="1B234A"/>
              </a:buClr>
              <a:buSzPct val="100000"/>
              <a:buFont typeface="Cabin"/>
              <a:buAutoNum type="arabicPeriod"/>
            </a:pPr>
            <a:r>
              <a:rPr lang="en-US" sz="2100" dirty="0">
                <a:solidFill>
                  <a:srgbClr val="1B234A"/>
                </a:solidFill>
                <a:latin typeface="Cabin"/>
                <a:ea typeface="Cabin"/>
                <a:cs typeface="Cabin"/>
                <a:sym typeface="Cabin"/>
              </a:rPr>
              <a:t>Aesthetic Valuing</a:t>
            </a:r>
          </a:p>
          <a:p>
            <a:pPr marL="457200" marR="0" lvl="0" indent="-361950" algn="l" rtl="0">
              <a:spcBef>
                <a:spcPts val="0"/>
              </a:spcBef>
              <a:buClr>
                <a:srgbClr val="1B234A"/>
              </a:buClr>
              <a:buSzPct val="100000"/>
              <a:buFont typeface="Cabin"/>
              <a:buAutoNum type="arabicPeriod"/>
            </a:pPr>
            <a:r>
              <a:rPr lang="en-US" sz="2100" dirty="0">
                <a:solidFill>
                  <a:srgbClr val="1B234A"/>
                </a:solidFill>
                <a:latin typeface="Cabin"/>
                <a:ea typeface="Cabin"/>
                <a:cs typeface="Cabin"/>
                <a:sym typeface="Cabin"/>
              </a:rPr>
              <a:t>Connections &amp; Applications</a:t>
            </a:r>
          </a:p>
          <a:p>
            <a:pPr marL="0" marR="0" lvl="0" indent="0" algn="l" rtl="0">
              <a:spcBef>
                <a:spcPts val="0"/>
              </a:spcBef>
              <a:buClr>
                <a:srgbClr val="1B234A"/>
              </a:buClr>
              <a:buFont typeface="Cabin"/>
              <a:buNone/>
            </a:pPr>
            <a:endParaRPr sz="2100" dirty="0">
              <a:solidFill>
                <a:srgbClr val="1B234A"/>
              </a:solidFill>
              <a:latin typeface="Cabin"/>
              <a:ea typeface="Cabin"/>
              <a:cs typeface="Cabin"/>
              <a:sym typeface="Cabin"/>
            </a:endParaRPr>
          </a:p>
        </p:txBody>
      </p:sp>
      <p:sp>
        <p:nvSpPr>
          <p:cNvPr id="91" name="Shape 91"/>
          <p:cNvSpPr>
            <a:spLocks noGrp="1"/>
          </p:cNvSpPr>
          <p:nvPr>
            <p:ph type="pic" idx="4294967295"/>
          </p:nvPr>
        </p:nvSpPr>
        <p:spPr>
          <a:xfrm>
            <a:off x="838200" y="1143003"/>
            <a:ext cx="4419599" cy="3514531"/>
          </a:xfrm>
          <a:prstGeom prst="roundRect">
            <a:avLst>
              <a:gd name="adj" fmla="val 783"/>
            </a:avLst>
          </a:prstGeom>
          <a:solidFill>
            <a:schemeClr val="lt2"/>
          </a:solidFill>
          <a:ln>
            <a:noFill/>
          </a:ln>
        </p:spPr>
        <p:txBody>
          <a:bodyPr lIns="91425" tIns="91425" rIns="91425" bIns="91425" anchor="t" anchorCtr="0">
            <a:noAutofit/>
          </a:bodyPr>
          <a:lstStyle/>
          <a:p>
            <a:pPr>
              <a:spcBef>
                <a:spcPts val="0"/>
              </a:spcBef>
              <a:buNone/>
            </a:pPr>
            <a:r>
              <a:rPr lang="en-US"/>
              <a:t>Dance photo here</a:t>
            </a:r>
          </a:p>
        </p:txBody>
      </p:sp>
      <p:sp>
        <p:nvSpPr>
          <p:cNvPr id="92" name="Shape 92">
            <a:hlinkClick r:id="rId3"/>
          </p:cNvPr>
          <p:cNvSpPr txBox="1"/>
          <p:nvPr/>
        </p:nvSpPr>
        <p:spPr>
          <a:xfrm>
            <a:off x="308811" y="5316130"/>
            <a:ext cx="6248400" cy="628199"/>
          </a:xfrm>
          <a:prstGeom prst="rect">
            <a:avLst/>
          </a:prstGeom>
          <a:noFill/>
          <a:ln>
            <a:noFill/>
          </a:ln>
        </p:spPr>
        <p:txBody>
          <a:bodyPr lIns="91425" tIns="91425" rIns="91425" bIns="91425" anchor="t" anchorCtr="0">
            <a:noAutofit/>
          </a:bodyPr>
          <a:lstStyle/>
          <a:p>
            <a:pPr rtl="0">
              <a:spcBef>
                <a:spcPts val="0"/>
              </a:spcBef>
              <a:buNone/>
            </a:pPr>
            <a:r>
              <a:rPr lang="en-US" sz="2000" dirty="0"/>
              <a:t>Download the standards at </a:t>
            </a:r>
            <a:r>
              <a:rPr lang="en-US" sz="2000" dirty="0">
                <a:hlinkClick r:id="rId4"/>
              </a:rPr>
              <a:t>https://www.cde.ca.gov/be/st/ss/vapacontentstds.asp</a:t>
            </a:r>
            <a:endParaRPr lang="en-US" sz="2000" dirty="0"/>
          </a:p>
          <a:p>
            <a:pPr rtl="0">
              <a:spcBef>
                <a:spcPts val="0"/>
              </a:spcBef>
              <a:buNone/>
            </a:pPr>
            <a:r>
              <a:rPr lang="en-US" sz="2000" dirty="0"/>
              <a:t> </a:t>
            </a:r>
          </a:p>
        </p:txBody>
      </p:sp>
      <p:sp>
        <p:nvSpPr>
          <p:cNvPr id="93" name="Shape 93"/>
          <p:cNvSpPr txBox="1"/>
          <p:nvPr/>
        </p:nvSpPr>
        <p:spPr>
          <a:xfrm>
            <a:off x="308811" y="-9300"/>
            <a:ext cx="8686800" cy="628199"/>
          </a:xfrm>
          <a:prstGeom prst="rect">
            <a:avLst/>
          </a:prstGeom>
          <a:noFill/>
          <a:ln>
            <a:noFill/>
          </a:ln>
        </p:spPr>
        <p:txBody>
          <a:bodyPr lIns="91425" tIns="91425" rIns="91425" bIns="91425" anchor="t" anchorCtr="0">
            <a:noAutofit/>
          </a:bodyPr>
          <a:lstStyle/>
          <a:p>
            <a:pPr algn="ctr">
              <a:spcBef>
                <a:spcPts val="0"/>
              </a:spcBef>
              <a:buNone/>
            </a:pPr>
            <a:r>
              <a:rPr lang="en-US" sz="4000" dirty="0">
                <a:solidFill>
                  <a:schemeClr val="bg1"/>
                </a:solidFill>
                <a:latin typeface="+mn-lt"/>
                <a:ea typeface="Ubuntu"/>
                <a:cs typeface="Ubuntu"/>
                <a:sym typeface="Ubuntu"/>
              </a:rPr>
              <a:t>Link to California Dance Standards</a:t>
            </a:r>
          </a:p>
        </p:txBody>
      </p:sp>
      <p:pic>
        <p:nvPicPr>
          <p:cNvPr id="94" name="Shape 94"/>
          <p:cNvPicPr preferRelativeResize="0"/>
          <p:nvPr/>
        </p:nvPicPr>
        <p:blipFill>
          <a:blip r:embed="rId5">
            <a:alphaModFix/>
          </a:blip>
          <a:stretch>
            <a:fillRect/>
          </a:stretch>
        </p:blipFill>
        <p:spPr>
          <a:xfrm>
            <a:off x="838200" y="1143000"/>
            <a:ext cx="4419599" cy="3668392"/>
          </a:xfrm>
          <a:prstGeom prst="rect">
            <a:avLst/>
          </a:prstGeom>
          <a:noFill/>
          <a:ln>
            <a:noFill/>
          </a:ln>
        </p:spPr>
      </p:pic>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Shape 99"/>
          <p:cNvSpPr txBox="1">
            <a:spLocks noGrp="1"/>
          </p:cNvSpPr>
          <p:nvPr>
            <p:ph type="title"/>
          </p:nvPr>
        </p:nvSpPr>
        <p:spPr>
          <a:xfrm>
            <a:off x="5886900" y="1066800"/>
            <a:ext cx="2696099" cy="4651800"/>
          </a:xfrm>
          <a:prstGeom prst="rect">
            <a:avLst/>
          </a:prstGeom>
        </p:spPr>
        <p:txBody>
          <a:bodyPr lIns="91425" tIns="91425" rIns="91425" bIns="91425" anchor="b" anchorCtr="0">
            <a:noAutofit/>
          </a:bodyPr>
          <a:lstStyle/>
          <a:p>
            <a:pPr>
              <a:spcBef>
                <a:spcPts val="0"/>
              </a:spcBef>
              <a:buNone/>
            </a:pPr>
            <a:r>
              <a:rPr lang="en-US" dirty="0"/>
              <a:t>English / Language Arts Common Core Standards</a:t>
            </a:r>
          </a:p>
        </p:txBody>
      </p:sp>
      <p:sp>
        <p:nvSpPr>
          <p:cNvPr id="101" name="Shape 101"/>
          <p:cNvSpPr txBox="1">
            <a:spLocks noGrp="1"/>
          </p:cNvSpPr>
          <p:nvPr>
            <p:ph type="body" idx="4294967295"/>
          </p:nvPr>
        </p:nvSpPr>
        <p:spPr>
          <a:xfrm>
            <a:off x="609600" y="4991100"/>
            <a:ext cx="5410199" cy="1485900"/>
          </a:xfrm>
          <a:prstGeom prst="rect">
            <a:avLst/>
          </a:prstGeom>
        </p:spPr>
        <p:txBody>
          <a:bodyPr lIns="91425" tIns="91425" rIns="91425" bIns="91425" anchor="ctr" anchorCtr="0">
            <a:noAutofit/>
          </a:bodyPr>
          <a:lstStyle/>
          <a:p>
            <a:r>
              <a:rPr lang="en-US" dirty="0"/>
              <a:t>http://</a:t>
            </a:r>
            <a:r>
              <a:rPr lang="en-US" dirty="0">
                <a:hlinkClick r:id="rId3"/>
              </a:rPr>
              <a:t>estandards</a:t>
            </a:r>
            <a:endParaRPr dirty="0"/>
          </a:p>
          <a:p>
            <a:pPr>
              <a:spcBef>
                <a:spcPts val="0"/>
              </a:spcBef>
              <a:buNone/>
            </a:pPr>
            <a:r>
              <a:rPr lang="en-US" sz="2400" dirty="0"/>
              <a:t>College &amp; Career Readiness Anchor Standards (CCR)</a:t>
            </a:r>
          </a:p>
        </p:txBody>
      </p:sp>
      <p:sp>
        <p:nvSpPr>
          <p:cNvPr id="2" name="TextBox 1"/>
          <p:cNvSpPr txBox="1"/>
          <p:nvPr/>
        </p:nvSpPr>
        <p:spPr>
          <a:xfrm>
            <a:off x="0" y="228600"/>
            <a:ext cx="9220200" cy="584775"/>
          </a:xfrm>
          <a:prstGeom prst="rect">
            <a:avLst/>
          </a:prstGeom>
          <a:noFill/>
        </p:spPr>
        <p:txBody>
          <a:bodyPr wrap="square" rtlCol="0">
            <a:spAutoFit/>
          </a:bodyPr>
          <a:lstStyle/>
          <a:p>
            <a:r>
              <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rPr>
              <a:t>English / Language Arts Common Core Standards</a:t>
            </a:r>
          </a:p>
        </p:txBody>
      </p:sp>
      <p:pic>
        <p:nvPicPr>
          <p:cNvPr id="3" name="Picture 2"/>
          <p:cNvPicPr>
            <a:picLocks noChangeAspect="1"/>
          </p:cNvPicPr>
          <p:nvPr/>
        </p:nvPicPr>
        <p:blipFill>
          <a:blip r:embed="rId4"/>
          <a:stretch>
            <a:fillRect/>
          </a:stretch>
        </p:blipFill>
        <p:spPr>
          <a:xfrm>
            <a:off x="-304800" y="1371600"/>
            <a:ext cx="9600877" cy="3619500"/>
          </a:xfrm>
          <a:prstGeom prst="rect">
            <a:avLst/>
          </a:prstGeom>
        </p:spPr>
      </p:pic>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Shape 130"/>
          <p:cNvSpPr txBox="1">
            <a:spLocks noGrp="1"/>
          </p:cNvSpPr>
          <p:nvPr>
            <p:ph type="title"/>
          </p:nvPr>
        </p:nvSpPr>
        <p:spPr>
          <a:xfrm>
            <a:off x="5886896" y="1066800"/>
            <a:ext cx="2743199" cy="1981199"/>
          </a:xfrm>
          <a:prstGeom prst="rect">
            <a:avLst/>
          </a:prstGeom>
        </p:spPr>
        <p:txBody>
          <a:bodyPr lIns="91425" tIns="91425" rIns="91425" bIns="91425" anchor="b" anchorCtr="0">
            <a:noAutofit/>
          </a:bodyPr>
          <a:lstStyle/>
          <a:p>
            <a:pPr rtl="0">
              <a:spcBef>
                <a:spcPts val="0"/>
              </a:spcBef>
              <a:buNone/>
            </a:pPr>
            <a:r>
              <a:rPr lang="en-US" dirty="0"/>
              <a:t>How to </a:t>
            </a:r>
          </a:p>
          <a:p>
            <a:pPr>
              <a:spcBef>
                <a:spcPts val="0"/>
              </a:spcBef>
              <a:buNone/>
            </a:pPr>
            <a:r>
              <a:rPr lang="en-US" dirty="0"/>
              <a:t>talk about dance</a:t>
            </a:r>
          </a:p>
        </p:txBody>
      </p:sp>
      <p:sp>
        <p:nvSpPr>
          <p:cNvPr id="131" name="Shape 131"/>
          <p:cNvSpPr>
            <a:spLocks noGrp="1"/>
          </p:cNvSpPr>
          <p:nvPr>
            <p:ph type="pic" idx="4294967295"/>
          </p:nvPr>
        </p:nvSpPr>
        <p:spPr>
          <a:xfrm>
            <a:off x="838200" y="1143003"/>
            <a:ext cx="7620000" cy="4648197"/>
          </a:xfrm>
          <a:prstGeom prst="roundRect">
            <a:avLst>
              <a:gd name="adj" fmla="val 16667"/>
            </a:avLst>
          </a:prstGeom>
          <a:solidFill>
            <a:srgbClr val="FFFFFF"/>
          </a:solidFill>
          <a:ln w="9525" cap="flat">
            <a:solidFill>
              <a:srgbClr val="000000"/>
            </a:solidFill>
            <a:prstDash val="solid"/>
            <a:round/>
            <a:headEnd type="none" w="med" len="med"/>
            <a:tailEnd type="none" w="med" len="med"/>
          </a:ln>
        </p:spPr>
        <p:txBody>
          <a:bodyPr lIns="91425" tIns="91425" rIns="91425" bIns="91425" anchor="t" anchorCtr="0">
            <a:noAutofit/>
          </a:bodyPr>
          <a:lstStyle/>
          <a:p>
            <a:pPr>
              <a:spcBef>
                <a:spcPts val="0"/>
              </a:spcBef>
              <a:buNone/>
            </a:pPr>
            <a:r>
              <a:rPr lang="en-US" sz="3600" dirty="0"/>
              <a:t>How does dance relate to: </a:t>
            </a:r>
          </a:p>
          <a:p>
            <a:pPr marL="342900" indent="-342900">
              <a:spcBef>
                <a:spcPts val="0"/>
              </a:spcBef>
              <a:buFont typeface="Arial" panose="020B0604020202020204" pitchFamily="34" charset="0"/>
              <a:buChar char="•"/>
            </a:pPr>
            <a:r>
              <a:rPr lang="en-US" sz="3600" dirty="0"/>
              <a:t>English/Language Arts</a:t>
            </a:r>
          </a:p>
          <a:p>
            <a:pPr>
              <a:spcBef>
                <a:spcPts val="0"/>
              </a:spcBef>
            </a:pPr>
            <a:endParaRPr lang="en-US" sz="3600" dirty="0"/>
          </a:p>
          <a:p>
            <a:pPr marL="342900" indent="-342900">
              <a:spcBef>
                <a:spcPts val="0"/>
              </a:spcBef>
              <a:buFont typeface="Arial" panose="020B0604020202020204" pitchFamily="34" charset="0"/>
              <a:buChar char="•"/>
            </a:pPr>
            <a:r>
              <a:rPr lang="en-US" sz="3600" dirty="0"/>
              <a:t>Math</a:t>
            </a:r>
          </a:p>
          <a:p>
            <a:pPr marL="342900" indent="-342900">
              <a:spcBef>
                <a:spcPts val="0"/>
              </a:spcBef>
              <a:buFont typeface="Arial" panose="020B0604020202020204" pitchFamily="34" charset="0"/>
              <a:buChar char="•"/>
            </a:pPr>
            <a:endParaRPr lang="en-US" sz="3600" dirty="0"/>
          </a:p>
          <a:p>
            <a:pPr marL="342900" indent="-342900">
              <a:spcBef>
                <a:spcPts val="0"/>
              </a:spcBef>
              <a:buFont typeface="Arial" panose="020B0604020202020204" pitchFamily="34" charset="0"/>
              <a:buChar char="•"/>
            </a:pPr>
            <a:r>
              <a:rPr lang="en-US" sz="3600" dirty="0"/>
              <a:t>Next Generation Science Standards</a:t>
            </a:r>
          </a:p>
        </p:txBody>
      </p:sp>
      <p:sp>
        <p:nvSpPr>
          <p:cNvPr id="2" name="TextBox 1"/>
          <p:cNvSpPr txBox="1"/>
          <p:nvPr/>
        </p:nvSpPr>
        <p:spPr>
          <a:xfrm>
            <a:off x="914400" y="304800"/>
            <a:ext cx="7239000" cy="646331"/>
          </a:xfrm>
          <a:prstGeom prst="rect">
            <a:avLst/>
          </a:prstGeom>
          <a:noFill/>
        </p:spPr>
        <p:txBody>
          <a:bodyPr wrap="square" rtlCol="0">
            <a:spAutoFit/>
          </a:bodyPr>
          <a:lstStyle/>
          <a:p>
            <a:pPr algn="ctr"/>
            <a:r>
              <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mj-lt"/>
              </a:rPr>
              <a:t>How to talk about dance</a:t>
            </a:r>
          </a:p>
        </p:txBody>
      </p:sp>
    </p:spTree>
  </p:cSld>
  <p:clrMapOvr>
    <a:masterClrMapping/>
  </p:clrMapOvr>
  <p:transition spd="slow">
    <p:cut/>
  </p:transition>
</p:sld>
</file>

<file path=ppt/theme/theme1.xml><?xml version="1.0" encoding="utf-8"?>
<a:theme xmlns:a="http://schemas.openxmlformats.org/drawingml/2006/main" name="simple-light">
  <a:themeElements>
    <a:clrScheme name="Custom 1">
      <a:dk1>
        <a:srgbClr val="000000"/>
      </a:dk1>
      <a:lt1>
        <a:srgbClr val="FFFFFF"/>
      </a:lt1>
      <a:dk2>
        <a:srgbClr val="666666"/>
      </a:dk2>
      <a:lt2>
        <a:srgbClr val="CCCCCC"/>
      </a:lt2>
      <a:accent1>
        <a:srgbClr val="E85418"/>
      </a:accent1>
      <a:accent2>
        <a:srgbClr val="DF6416"/>
      </a:accent2>
      <a:accent3>
        <a:srgbClr val="9FC41D"/>
      </a:accent3>
      <a:accent4>
        <a:srgbClr val="57A7B5"/>
      </a:accent4>
      <a:accent5>
        <a:srgbClr val="2BB7D2"/>
      </a:accent5>
      <a:accent6>
        <a:srgbClr val="D7142A"/>
      </a:accent6>
      <a:hlink>
        <a:srgbClr val="461B84"/>
      </a:hlink>
      <a:folHlink>
        <a:srgbClr val="6611C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2311</TotalTime>
  <Words>1241</Words>
  <Application>Microsoft Office PowerPoint</Application>
  <PresentationFormat>On-screen Show (4:3)</PresentationFormat>
  <Paragraphs>209</Paragraphs>
  <Slides>24</Slides>
  <Notes>18</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24</vt:i4>
      </vt:variant>
    </vt:vector>
  </HeadingPairs>
  <TitlesOfParts>
    <vt:vector size="31" baseType="lpstr">
      <vt:lpstr>Arial</vt:lpstr>
      <vt:lpstr>Cabin</vt:lpstr>
      <vt:lpstr>Calibri</vt:lpstr>
      <vt:lpstr>Courier New</vt:lpstr>
      <vt:lpstr>Wingdings</vt:lpstr>
      <vt:lpstr>simple-light</vt:lpstr>
      <vt:lpstr>Packager Shell Object</vt:lpstr>
      <vt:lpstr>PowerPoint Presentation</vt:lpstr>
      <vt:lpstr>Tutorial</vt:lpstr>
      <vt:lpstr>Creativity at the Core Website</vt:lpstr>
      <vt:lpstr>Qualifications of the Presenters:</vt:lpstr>
      <vt:lpstr>Lifting the Barre in Arts Education</vt:lpstr>
      <vt:lpstr>Module 1 Standards Covered</vt:lpstr>
      <vt:lpstr>CA Dance Standards Strands Artistic Perception Creative Expression Historical &amp; Cultural Context Aesthetic Valuing Connections &amp; Applications </vt:lpstr>
      <vt:lpstr>English / Language Arts Common Core Standards</vt:lpstr>
      <vt:lpstr>How to  talk about dance</vt:lpstr>
      <vt:lpstr>Presentation Chart: </vt:lpstr>
      <vt:lpstr>Content Outline</vt:lpstr>
      <vt:lpstr>Culturally &amp; Linguistically Responsive Arts Education:</vt:lpstr>
      <vt:lpstr>PowerPoint</vt:lpstr>
      <vt:lpstr>Dance Element #1 - Movement</vt:lpstr>
      <vt:lpstr>Dance Element #3 - Time</vt:lpstr>
      <vt:lpstr>Dance Element #3 - Time</vt:lpstr>
      <vt:lpstr>Handouts and Resources</vt:lpstr>
      <vt:lpstr>Learning Activity Example:</vt:lpstr>
      <vt:lpstr>Tips:</vt:lpstr>
      <vt:lpstr>Research:</vt:lpstr>
      <vt:lpstr>Standards:</vt:lpstr>
      <vt:lpstr>Dance Evaluation</vt:lpstr>
      <vt:lpstr>Credits</vt:lpstr>
      <vt:lpstr>Thank you</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Lifting the Barre In Arts Education</dc:title>
  <dc:creator>Stacy Young</dc:creator>
  <cp:lastModifiedBy>Charissa Lewis</cp:lastModifiedBy>
  <cp:revision>81</cp:revision>
  <cp:lastPrinted>2015-02-09T22:43:56Z</cp:lastPrinted>
  <dcterms:modified xsi:type="dcterms:W3CDTF">2025-10-21T23:50:28Z</dcterms:modified>
  <cp:contentStatus/>
</cp:coreProperties>
</file>