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11" r:id="rId50"/>
    <p:sldId id="302" r:id="rId51"/>
    <p:sldId id="303" r:id="rId52"/>
    <p:sldId id="304" r:id="rId53"/>
    <p:sldId id="305" r:id="rId54"/>
    <p:sldId id="306" r:id="rId55"/>
    <p:sldId id="307" r:id="rId56"/>
    <p:sldId id="308" r:id="rId57"/>
    <p:sldId id="309" r:id="rId58"/>
    <p:sldId id="310" r:id="rId59"/>
  </p:sldIdLst>
  <p:sldSz cx="12192000" cy="6858000"/>
  <p:notesSz cx="7004050" cy="9290050"/>
  <p:embeddedFontLst>
    <p:embeddedFont>
      <p:font typeface="Calibri" panose="020F0502020204030204" pitchFamily="34" charset="0"/>
      <p:regular r:id="rId61"/>
      <p:bold r:id="rId62"/>
      <p:italic r:id="rId63"/>
      <p:boldItalic r:id="rId64"/>
    </p:embeddedFont>
    <p:embeddedFont>
      <p:font typeface="Karla" pitchFamily="2" charset="0"/>
      <p:regular r:id="rId65"/>
      <p:bold r:id="rId66"/>
      <p:italic r:id="rId67"/>
      <p:boldItalic r:id="rId68"/>
    </p:embeddedFont>
    <p:embeddedFont>
      <p:font typeface="Sniglet" panose="020B0604020202020204" charset="0"/>
      <p:regular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1" roundtripDataSignature="AMtx7mjF7X7TFT7IJ9xthKdZqJwYObXo3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C2E631-540E-6439-E37E-914C9D52AA4D}" v="9" dt="2023-08-09T14:30:11.146"/>
    <p1510:client id="{1375DFD3-0342-BF83-0906-C79A9F416106}" v="44" dt="2023-08-08T19:34:58.598"/>
    <p1510:client id="{153A9BEC-FECF-3A86-2917-F58791DB63E3}" v="10" dt="2023-08-08T15:02:54.628"/>
    <p1510:client id="{A47AE1EF-8929-40C4-B265-366D97CD1757}" v="48" dt="2023-08-07T17:33:59.050"/>
    <p1510:client id="{FDB3B18A-DE28-488C-BBC4-5E06E3D99228}" v="4" dt="2023-08-08T00:51:38.891"/>
  </p1510:revLst>
</p1510:revInfo>
</file>

<file path=ppt/tableStyles.xml><?xml version="1.0" encoding="utf-8"?>
<a:tblStyleLst xmlns:a="http://schemas.openxmlformats.org/drawingml/2006/main" def="{F57AD0CC-C414-4001-B059-C7D7765333D6}">
  <a:tblStyle styleId="{F57AD0CC-C414-4001-B059-C7D7765333D6}"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rgbClr val="FFFFFF"/>
      </a:tcTxStyle>
      <a:tcStyle>
        <a:tcBdr/>
        <a:fill>
          <a:solidFill>
            <a:srgbClr val="4472C4"/>
          </a:solidFill>
        </a:fill>
      </a:tcStyle>
    </a:lastCol>
    <a:firstCol>
      <a:tcTxStyle b="on" i="off">
        <a:font>
          <a:latin typeface="Calibri"/>
          <a:ea typeface="Calibri"/>
          <a:cs typeface="Calibri"/>
        </a:font>
        <a:srgbClr val="FFFFFF"/>
      </a:tcTxStyle>
      <a:tcStyle>
        <a:tcBdr/>
        <a:fill>
          <a:solidFill>
            <a:srgbClr val="4472C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472C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472C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3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3.fntdata"/><Relationship Id="rId68"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6.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1.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4.fntdata"/><Relationship Id="rId69" Type="http://schemas.openxmlformats.org/officeDocument/2006/relationships/font" Target="fonts/font9.fntdata"/><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2.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6/11/relationships/changesInfo" Target="changesInfos/changesInfo1.xml"/><Relationship Id="rId7" Type="http://schemas.openxmlformats.org/officeDocument/2006/relationships/slide" Target="slides/slide3.xml"/><Relationship Id="rId71"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S::clewis@cacountysupts.org::f4cec6c0-5a36-4441-8571-a4553063483e" providerId="AD" clId="Web-{09C2E631-540E-6439-E37E-914C9D52AA4D}"/>
    <pc:docChg chg="modSld">
      <pc:chgData name="Charissa Lewis" userId="S::clewis@cacountysupts.org::f4cec6c0-5a36-4441-8571-a4553063483e" providerId="AD" clId="Web-{09C2E631-540E-6439-E37E-914C9D52AA4D}" dt="2023-08-09T14:30:11.146" v="5"/>
      <pc:docMkLst>
        <pc:docMk/>
      </pc:docMkLst>
      <pc:sldChg chg="mod setBg">
        <pc:chgData name="Charissa Lewis" userId="S::clewis@cacountysupts.org::f4cec6c0-5a36-4441-8571-a4553063483e" providerId="AD" clId="Web-{09C2E631-540E-6439-E37E-914C9D52AA4D}" dt="2023-08-09T14:30:11.146" v="5"/>
        <pc:sldMkLst>
          <pc:docMk/>
          <pc:sldMk cId="0" sldId="256"/>
        </pc:sldMkLst>
      </pc:sldChg>
      <pc:sldChg chg="modSp">
        <pc:chgData name="Charissa Lewis" userId="S::clewis@cacountysupts.org::f4cec6c0-5a36-4441-8571-a4553063483e" providerId="AD" clId="Web-{09C2E631-540E-6439-E37E-914C9D52AA4D}" dt="2023-08-09T14:29:40.270" v="3"/>
        <pc:sldMkLst>
          <pc:docMk/>
          <pc:sldMk cId="0" sldId="257"/>
        </pc:sldMkLst>
        <pc:spChg chg="mod">
          <ac:chgData name="Charissa Lewis" userId="S::clewis@cacountysupts.org::f4cec6c0-5a36-4441-8571-a4553063483e" providerId="AD" clId="Web-{09C2E631-540E-6439-E37E-914C9D52AA4D}" dt="2023-08-09T14:29:40.270" v="3"/>
          <ac:spMkLst>
            <pc:docMk/>
            <pc:sldMk cId="0" sldId="257"/>
            <ac:spMk id="37" creationId="{00000000-0000-0000-0000-000000000000}"/>
          </ac:spMkLst>
        </pc:spChg>
      </pc:sldChg>
    </pc:docChg>
  </pc:docChgLst>
  <pc:docChgLst>
    <pc:chgData name="Letty Kraus" userId="a35656c8-8728-47c1-9a80-6ec0283fce12" providerId="ADAL" clId="{A47AE1EF-8929-40C4-B265-366D97CD1757}"/>
    <pc:docChg chg="custSel addSld delSld modSld modNotesMaster">
      <pc:chgData name="Letty Kraus" userId="a35656c8-8728-47c1-9a80-6ec0283fce12" providerId="ADAL" clId="{A47AE1EF-8929-40C4-B265-366D97CD1757}" dt="2023-08-07T17:35:23.068" v="64" actId="47"/>
      <pc:docMkLst>
        <pc:docMk/>
      </pc:docMkLst>
      <pc:sldChg chg="modNotes">
        <pc:chgData name="Letty Kraus" userId="a35656c8-8728-47c1-9a80-6ec0283fce12" providerId="ADAL" clId="{A47AE1EF-8929-40C4-B265-366D97CD1757}" dt="2023-08-07T16:33:34.429" v="0"/>
        <pc:sldMkLst>
          <pc:docMk/>
          <pc:sldMk cId="0" sldId="256"/>
        </pc:sldMkLst>
      </pc:sldChg>
      <pc:sldChg chg="modNotes">
        <pc:chgData name="Letty Kraus" userId="a35656c8-8728-47c1-9a80-6ec0283fce12" providerId="ADAL" clId="{A47AE1EF-8929-40C4-B265-366D97CD1757}" dt="2023-08-07T16:33:34.429" v="0"/>
        <pc:sldMkLst>
          <pc:docMk/>
          <pc:sldMk cId="0" sldId="257"/>
        </pc:sldMkLst>
      </pc:sldChg>
      <pc:sldChg chg="modNotes">
        <pc:chgData name="Letty Kraus" userId="a35656c8-8728-47c1-9a80-6ec0283fce12" providerId="ADAL" clId="{A47AE1EF-8929-40C4-B265-366D97CD1757}" dt="2023-08-07T16:33:34.429" v="0"/>
        <pc:sldMkLst>
          <pc:docMk/>
          <pc:sldMk cId="0" sldId="258"/>
        </pc:sldMkLst>
      </pc:sldChg>
      <pc:sldChg chg="modNotes">
        <pc:chgData name="Letty Kraus" userId="a35656c8-8728-47c1-9a80-6ec0283fce12" providerId="ADAL" clId="{A47AE1EF-8929-40C4-B265-366D97CD1757}" dt="2023-08-07T16:33:34.429" v="0"/>
        <pc:sldMkLst>
          <pc:docMk/>
          <pc:sldMk cId="0" sldId="259"/>
        </pc:sldMkLst>
      </pc:sldChg>
      <pc:sldChg chg="modNotes">
        <pc:chgData name="Letty Kraus" userId="a35656c8-8728-47c1-9a80-6ec0283fce12" providerId="ADAL" clId="{A47AE1EF-8929-40C4-B265-366D97CD1757}" dt="2023-08-07T16:33:34.429" v="0"/>
        <pc:sldMkLst>
          <pc:docMk/>
          <pc:sldMk cId="0" sldId="260"/>
        </pc:sldMkLst>
      </pc:sldChg>
      <pc:sldChg chg="modNotes">
        <pc:chgData name="Letty Kraus" userId="a35656c8-8728-47c1-9a80-6ec0283fce12" providerId="ADAL" clId="{A47AE1EF-8929-40C4-B265-366D97CD1757}" dt="2023-08-07T16:33:34.429" v="0"/>
        <pc:sldMkLst>
          <pc:docMk/>
          <pc:sldMk cId="0" sldId="261"/>
        </pc:sldMkLst>
      </pc:sldChg>
      <pc:sldChg chg="modNotes">
        <pc:chgData name="Letty Kraus" userId="a35656c8-8728-47c1-9a80-6ec0283fce12" providerId="ADAL" clId="{A47AE1EF-8929-40C4-B265-366D97CD1757}" dt="2023-08-07T16:33:34.429" v="0"/>
        <pc:sldMkLst>
          <pc:docMk/>
          <pc:sldMk cId="0" sldId="262"/>
        </pc:sldMkLst>
      </pc:sldChg>
      <pc:sldChg chg="modNotes">
        <pc:chgData name="Letty Kraus" userId="a35656c8-8728-47c1-9a80-6ec0283fce12" providerId="ADAL" clId="{A47AE1EF-8929-40C4-B265-366D97CD1757}" dt="2023-08-07T16:33:34.429" v="0"/>
        <pc:sldMkLst>
          <pc:docMk/>
          <pc:sldMk cId="0" sldId="263"/>
        </pc:sldMkLst>
      </pc:sldChg>
      <pc:sldChg chg="modNotes">
        <pc:chgData name="Letty Kraus" userId="a35656c8-8728-47c1-9a80-6ec0283fce12" providerId="ADAL" clId="{A47AE1EF-8929-40C4-B265-366D97CD1757}" dt="2023-08-07T16:33:34.429" v="0"/>
        <pc:sldMkLst>
          <pc:docMk/>
          <pc:sldMk cId="0" sldId="264"/>
        </pc:sldMkLst>
      </pc:sldChg>
      <pc:sldChg chg="modNotes">
        <pc:chgData name="Letty Kraus" userId="a35656c8-8728-47c1-9a80-6ec0283fce12" providerId="ADAL" clId="{A47AE1EF-8929-40C4-B265-366D97CD1757}" dt="2023-08-07T16:33:34.429" v="0"/>
        <pc:sldMkLst>
          <pc:docMk/>
          <pc:sldMk cId="0" sldId="265"/>
        </pc:sldMkLst>
      </pc:sldChg>
      <pc:sldChg chg="modNotes">
        <pc:chgData name="Letty Kraus" userId="a35656c8-8728-47c1-9a80-6ec0283fce12" providerId="ADAL" clId="{A47AE1EF-8929-40C4-B265-366D97CD1757}" dt="2023-08-07T16:33:34.429" v="0"/>
        <pc:sldMkLst>
          <pc:docMk/>
          <pc:sldMk cId="0" sldId="266"/>
        </pc:sldMkLst>
      </pc:sldChg>
      <pc:sldChg chg="modNotes">
        <pc:chgData name="Letty Kraus" userId="a35656c8-8728-47c1-9a80-6ec0283fce12" providerId="ADAL" clId="{A47AE1EF-8929-40C4-B265-366D97CD1757}" dt="2023-08-07T16:33:34.429" v="0"/>
        <pc:sldMkLst>
          <pc:docMk/>
          <pc:sldMk cId="0" sldId="267"/>
        </pc:sldMkLst>
      </pc:sldChg>
      <pc:sldChg chg="modNotes">
        <pc:chgData name="Letty Kraus" userId="a35656c8-8728-47c1-9a80-6ec0283fce12" providerId="ADAL" clId="{A47AE1EF-8929-40C4-B265-366D97CD1757}" dt="2023-08-07T16:33:34.429" v="0"/>
        <pc:sldMkLst>
          <pc:docMk/>
          <pc:sldMk cId="0" sldId="268"/>
        </pc:sldMkLst>
      </pc:sldChg>
      <pc:sldChg chg="modNotes">
        <pc:chgData name="Letty Kraus" userId="a35656c8-8728-47c1-9a80-6ec0283fce12" providerId="ADAL" clId="{A47AE1EF-8929-40C4-B265-366D97CD1757}" dt="2023-08-07T16:33:34.429" v="0"/>
        <pc:sldMkLst>
          <pc:docMk/>
          <pc:sldMk cId="0" sldId="269"/>
        </pc:sldMkLst>
      </pc:sldChg>
      <pc:sldChg chg="modNotes">
        <pc:chgData name="Letty Kraus" userId="a35656c8-8728-47c1-9a80-6ec0283fce12" providerId="ADAL" clId="{A47AE1EF-8929-40C4-B265-366D97CD1757}" dt="2023-08-07T16:33:34.429" v="0"/>
        <pc:sldMkLst>
          <pc:docMk/>
          <pc:sldMk cId="0" sldId="270"/>
        </pc:sldMkLst>
      </pc:sldChg>
      <pc:sldChg chg="modNotes">
        <pc:chgData name="Letty Kraus" userId="a35656c8-8728-47c1-9a80-6ec0283fce12" providerId="ADAL" clId="{A47AE1EF-8929-40C4-B265-366D97CD1757}" dt="2023-08-07T16:33:34.429" v="0"/>
        <pc:sldMkLst>
          <pc:docMk/>
          <pc:sldMk cId="0" sldId="271"/>
        </pc:sldMkLst>
      </pc:sldChg>
      <pc:sldChg chg="modNotes">
        <pc:chgData name="Letty Kraus" userId="a35656c8-8728-47c1-9a80-6ec0283fce12" providerId="ADAL" clId="{A47AE1EF-8929-40C4-B265-366D97CD1757}" dt="2023-08-07T16:33:34.429" v="0"/>
        <pc:sldMkLst>
          <pc:docMk/>
          <pc:sldMk cId="0" sldId="272"/>
        </pc:sldMkLst>
      </pc:sldChg>
      <pc:sldChg chg="modNotes">
        <pc:chgData name="Letty Kraus" userId="a35656c8-8728-47c1-9a80-6ec0283fce12" providerId="ADAL" clId="{A47AE1EF-8929-40C4-B265-366D97CD1757}" dt="2023-08-07T16:33:34.429" v="0"/>
        <pc:sldMkLst>
          <pc:docMk/>
          <pc:sldMk cId="0" sldId="273"/>
        </pc:sldMkLst>
      </pc:sldChg>
      <pc:sldChg chg="modNotes">
        <pc:chgData name="Letty Kraus" userId="a35656c8-8728-47c1-9a80-6ec0283fce12" providerId="ADAL" clId="{A47AE1EF-8929-40C4-B265-366D97CD1757}" dt="2023-08-07T16:33:34.429" v="0"/>
        <pc:sldMkLst>
          <pc:docMk/>
          <pc:sldMk cId="0" sldId="274"/>
        </pc:sldMkLst>
      </pc:sldChg>
      <pc:sldChg chg="modNotes">
        <pc:chgData name="Letty Kraus" userId="a35656c8-8728-47c1-9a80-6ec0283fce12" providerId="ADAL" clId="{A47AE1EF-8929-40C4-B265-366D97CD1757}" dt="2023-08-07T16:33:34.429" v="0"/>
        <pc:sldMkLst>
          <pc:docMk/>
          <pc:sldMk cId="0" sldId="275"/>
        </pc:sldMkLst>
      </pc:sldChg>
      <pc:sldChg chg="modNotes">
        <pc:chgData name="Letty Kraus" userId="a35656c8-8728-47c1-9a80-6ec0283fce12" providerId="ADAL" clId="{A47AE1EF-8929-40C4-B265-366D97CD1757}" dt="2023-08-07T16:33:34.429" v="0"/>
        <pc:sldMkLst>
          <pc:docMk/>
          <pc:sldMk cId="0" sldId="276"/>
        </pc:sldMkLst>
      </pc:sldChg>
      <pc:sldChg chg="modNotes">
        <pc:chgData name="Letty Kraus" userId="a35656c8-8728-47c1-9a80-6ec0283fce12" providerId="ADAL" clId="{A47AE1EF-8929-40C4-B265-366D97CD1757}" dt="2023-08-07T16:33:34.429" v="0"/>
        <pc:sldMkLst>
          <pc:docMk/>
          <pc:sldMk cId="0" sldId="277"/>
        </pc:sldMkLst>
      </pc:sldChg>
      <pc:sldChg chg="modNotes">
        <pc:chgData name="Letty Kraus" userId="a35656c8-8728-47c1-9a80-6ec0283fce12" providerId="ADAL" clId="{A47AE1EF-8929-40C4-B265-366D97CD1757}" dt="2023-08-07T16:33:34.429" v="0"/>
        <pc:sldMkLst>
          <pc:docMk/>
          <pc:sldMk cId="0" sldId="278"/>
        </pc:sldMkLst>
      </pc:sldChg>
      <pc:sldChg chg="modNotes">
        <pc:chgData name="Letty Kraus" userId="a35656c8-8728-47c1-9a80-6ec0283fce12" providerId="ADAL" clId="{A47AE1EF-8929-40C4-B265-366D97CD1757}" dt="2023-08-07T16:33:34.429" v="0"/>
        <pc:sldMkLst>
          <pc:docMk/>
          <pc:sldMk cId="0" sldId="279"/>
        </pc:sldMkLst>
      </pc:sldChg>
      <pc:sldChg chg="modNotes">
        <pc:chgData name="Letty Kraus" userId="a35656c8-8728-47c1-9a80-6ec0283fce12" providerId="ADAL" clId="{A47AE1EF-8929-40C4-B265-366D97CD1757}" dt="2023-08-07T16:33:34.429" v="0"/>
        <pc:sldMkLst>
          <pc:docMk/>
          <pc:sldMk cId="0" sldId="280"/>
        </pc:sldMkLst>
      </pc:sldChg>
      <pc:sldChg chg="modNotes">
        <pc:chgData name="Letty Kraus" userId="a35656c8-8728-47c1-9a80-6ec0283fce12" providerId="ADAL" clId="{A47AE1EF-8929-40C4-B265-366D97CD1757}" dt="2023-08-07T16:33:34.429" v="0"/>
        <pc:sldMkLst>
          <pc:docMk/>
          <pc:sldMk cId="0" sldId="281"/>
        </pc:sldMkLst>
      </pc:sldChg>
      <pc:sldChg chg="modNotes">
        <pc:chgData name="Letty Kraus" userId="a35656c8-8728-47c1-9a80-6ec0283fce12" providerId="ADAL" clId="{A47AE1EF-8929-40C4-B265-366D97CD1757}" dt="2023-08-07T16:33:34.429" v="0"/>
        <pc:sldMkLst>
          <pc:docMk/>
          <pc:sldMk cId="0" sldId="282"/>
        </pc:sldMkLst>
      </pc:sldChg>
      <pc:sldChg chg="modNotes">
        <pc:chgData name="Letty Kraus" userId="a35656c8-8728-47c1-9a80-6ec0283fce12" providerId="ADAL" clId="{A47AE1EF-8929-40C4-B265-366D97CD1757}" dt="2023-08-07T16:33:34.429" v="0"/>
        <pc:sldMkLst>
          <pc:docMk/>
          <pc:sldMk cId="0" sldId="283"/>
        </pc:sldMkLst>
      </pc:sldChg>
      <pc:sldChg chg="modNotes">
        <pc:chgData name="Letty Kraus" userId="a35656c8-8728-47c1-9a80-6ec0283fce12" providerId="ADAL" clId="{A47AE1EF-8929-40C4-B265-366D97CD1757}" dt="2023-08-07T16:33:34.429" v="0"/>
        <pc:sldMkLst>
          <pc:docMk/>
          <pc:sldMk cId="0" sldId="284"/>
        </pc:sldMkLst>
      </pc:sldChg>
      <pc:sldChg chg="modNotes">
        <pc:chgData name="Letty Kraus" userId="a35656c8-8728-47c1-9a80-6ec0283fce12" providerId="ADAL" clId="{A47AE1EF-8929-40C4-B265-366D97CD1757}" dt="2023-08-07T16:33:34.429" v="0"/>
        <pc:sldMkLst>
          <pc:docMk/>
          <pc:sldMk cId="0" sldId="285"/>
        </pc:sldMkLst>
      </pc:sldChg>
      <pc:sldChg chg="modNotes">
        <pc:chgData name="Letty Kraus" userId="a35656c8-8728-47c1-9a80-6ec0283fce12" providerId="ADAL" clId="{A47AE1EF-8929-40C4-B265-366D97CD1757}" dt="2023-08-07T16:33:34.429" v="0"/>
        <pc:sldMkLst>
          <pc:docMk/>
          <pc:sldMk cId="0" sldId="286"/>
        </pc:sldMkLst>
      </pc:sldChg>
      <pc:sldChg chg="modNotes">
        <pc:chgData name="Letty Kraus" userId="a35656c8-8728-47c1-9a80-6ec0283fce12" providerId="ADAL" clId="{A47AE1EF-8929-40C4-B265-366D97CD1757}" dt="2023-08-07T16:33:34.429" v="0"/>
        <pc:sldMkLst>
          <pc:docMk/>
          <pc:sldMk cId="0" sldId="287"/>
        </pc:sldMkLst>
      </pc:sldChg>
      <pc:sldChg chg="modNotes">
        <pc:chgData name="Letty Kraus" userId="a35656c8-8728-47c1-9a80-6ec0283fce12" providerId="ADAL" clId="{A47AE1EF-8929-40C4-B265-366D97CD1757}" dt="2023-08-07T16:33:34.429" v="0"/>
        <pc:sldMkLst>
          <pc:docMk/>
          <pc:sldMk cId="0" sldId="288"/>
        </pc:sldMkLst>
      </pc:sldChg>
      <pc:sldChg chg="modNotes">
        <pc:chgData name="Letty Kraus" userId="a35656c8-8728-47c1-9a80-6ec0283fce12" providerId="ADAL" clId="{A47AE1EF-8929-40C4-B265-366D97CD1757}" dt="2023-08-07T16:33:34.429" v="0"/>
        <pc:sldMkLst>
          <pc:docMk/>
          <pc:sldMk cId="0" sldId="289"/>
        </pc:sldMkLst>
      </pc:sldChg>
      <pc:sldChg chg="modNotes">
        <pc:chgData name="Letty Kraus" userId="a35656c8-8728-47c1-9a80-6ec0283fce12" providerId="ADAL" clId="{A47AE1EF-8929-40C4-B265-366D97CD1757}" dt="2023-08-07T16:33:34.429" v="0"/>
        <pc:sldMkLst>
          <pc:docMk/>
          <pc:sldMk cId="0" sldId="290"/>
        </pc:sldMkLst>
      </pc:sldChg>
      <pc:sldChg chg="modNotes">
        <pc:chgData name="Letty Kraus" userId="a35656c8-8728-47c1-9a80-6ec0283fce12" providerId="ADAL" clId="{A47AE1EF-8929-40C4-B265-366D97CD1757}" dt="2023-08-07T16:33:34.429" v="0"/>
        <pc:sldMkLst>
          <pc:docMk/>
          <pc:sldMk cId="0" sldId="291"/>
        </pc:sldMkLst>
      </pc:sldChg>
      <pc:sldChg chg="modNotes">
        <pc:chgData name="Letty Kraus" userId="a35656c8-8728-47c1-9a80-6ec0283fce12" providerId="ADAL" clId="{A47AE1EF-8929-40C4-B265-366D97CD1757}" dt="2023-08-07T16:33:34.429" v="0"/>
        <pc:sldMkLst>
          <pc:docMk/>
          <pc:sldMk cId="0" sldId="292"/>
        </pc:sldMkLst>
      </pc:sldChg>
      <pc:sldChg chg="modNotes">
        <pc:chgData name="Letty Kraus" userId="a35656c8-8728-47c1-9a80-6ec0283fce12" providerId="ADAL" clId="{A47AE1EF-8929-40C4-B265-366D97CD1757}" dt="2023-08-07T16:33:34.429" v="0"/>
        <pc:sldMkLst>
          <pc:docMk/>
          <pc:sldMk cId="0" sldId="293"/>
        </pc:sldMkLst>
      </pc:sldChg>
      <pc:sldChg chg="modNotes">
        <pc:chgData name="Letty Kraus" userId="a35656c8-8728-47c1-9a80-6ec0283fce12" providerId="ADAL" clId="{A47AE1EF-8929-40C4-B265-366D97CD1757}" dt="2023-08-07T16:33:34.429" v="0"/>
        <pc:sldMkLst>
          <pc:docMk/>
          <pc:sldMk cId="0" sldId="294"/>
        </pc:sldMkLst>
      </pc:sldChg>
      <pc:sldChg chg="modNotes">
        <pc:chgData name="Letty Kraus" userId="a35656c8-8728-47c1-9a80-6ec0283fce12" providerId="ADAL" clId="{A47AE1EF-8929-40C4-B265-366D97CD1757}" dt="2023-08-07T16:33:34.429" v="0"/>
        <pc:sldMkLst>
          <pc:docMk/>
          <pc:sldMk cId="0" sldId="295"/>
        </pc:sldMkLst>
      </pc:sldChg>
      <pc:sldChg chg="modNotes">
        <pc:chgData name="Letty Kraus" userId="a35656c8-8728-47c1-9a80-6ec0283fce12" providerId="ADAL" clId="{A47AE1EF-8929-40C4-B265-366D97CD1757}" dt="2023-08-07T16:33:34.429" v="0"/>
        <pc:sldMkLst>
          <pc:docMk/>
          <pc:sldMk cId="0" sldId="296"/>
        </pc:sldMkLst>
      </pc:sldChg>
      <pc:sldChg chg="modNotes">
        <pc:chgData name="Letty Kraus" userId="a35656c8-8728-47c1-9a80-6ec0283fce12" providerId="ADAL" clId="{A47AE1EF-8929-40C4-B265-366D97CD1757}" dt="2023-08-07T16:33:34.429" v="0"/>
        <pc:sldMkLst>
          <pc:docMk/>
          <pc:sldMk cId="0" sldId="297"/>
        </pc:sldMkLst>
      </pc:sldChg>
      <pc:sldChg chg="modNotes">
        <pc:chgData name="Letty Kraus" userId="a35656c8-8728-47c1-9a80-6ec0283fce12" providerId="ADAL" clId="{A47AE1EF-8929-40C4-B265-366D97CD1757}" dt="2023-08-07T16:33:34.429" v="0"/>
        <pc:sldMkLst>
          <pc:docMk/>
          <pc:sldMk cId="0" sldId="298"/>
        </pc:sldMkLst>
      </pc:sldChg>
      <pc:sldChg chg="modNotes">
        <pc:chgData name="Letty Kraus" userId="a35656c8-8728-47c1-9a80-6ec0283fce12" providerId="ADAL" clId="{A47AE1EF-8929-40C4-B265-366D97CD1757}" dt="2023-08-07T16:33:34.429" v="0"/>
        <pc:sldMkLst>
          <pc:docMk/>
          <pc:sldMk cId="0" sldId="299"/>
        </pc:sldMkLst>
      </pc:sldChg>
      <pc:sldChg chg="modNotes">
        <pc:chgData name="Letty Kraus" userId="a35656c8-8728-47c1-9a80-6ec0283fce12" providerId="ADAL" clId="{A47AE1EF-8929-40C4-B265-366D97CD1757}" dt="2023-08-07T16:33:34.429" v="0"/>
        <pc:sldMkLst>
          <pc:docMk/>
          <pc:sldMk cId="0" sldId="300"/>
        </pc:sldMkLst>
      </pc:sldChg>
      <pc:sldChg chg="modSp mod modNotes">
        <pc:chgData name="Letty Kraus" userId="a35656c8-8728-47c1-9a80-6ec0283fce12" providerId="ADAL" clId="{A47AE1EF-8929-40C4-B265-366D97CD1757}" dt="2023-08-07T17:34:21.296" v="63" actId="1036"/>
        <pc:sldMkLst>
          <pc:docMk/>
          <pc:sldMk cId="0" sldId="301"/>
        </pc:sldMkLst>
        <pc:picChg chg="mod">
          <ac:chgData name="Letty Kraus" userId="a35656c8-8728-47c1-9a80-6ec0283fce12" providerId="ADAL" clId="{A47AE1EF-8929-40C4-B265-366D97CD1757}" dt="2023-08-07T17:34:21.296" v="63" actId="1036"/>
          <ac:picMkLst>
            <pc:docMk/>
            <pc:sldMk cId="0" sldId="301"/>
            <ac:picMk id="361" creationId="{00000000-0000-0000-0000-000000000000}"/>
          </ac:picMkLst>
        </pc:picChg>
      </pc:sldChg>
      <pc:sldChg chg="modNotes">
        <pc:chgData name="Letty Kraus" userId="a35656c8-8728-47c1-9a80-6ec0283fce12" providerId="ADAL" clId="{A47AE1EF-8929-40C4-B265-366D97CD1757}" dt="2023-08-07T16:33:34.429" v="0"/>
        <pc:sldMkLst>
          <pc:docMk/>
          <pc:sldMk cId="0" sldId="302"/>
        </pc:sldMkLst>
      </pc:sldChg>
      <pc:sldChg chg="modNotes">
        <pc:chgData name="Letty Kraus" userId="a35656c8-8728-47c1-9a80-6ec0283fce12" providerId="ADAL" clId="{A47AE1EF-8929-40C4-B265-366D97CD1757}" dt="2023-08-07T16:33:34.429" v="0"/>
        <pc:sldMkLst>
          <pc:docMk/>
          <pc:sldMk cId="0" sldId="303"/>
        </pc:sldMkLst>
      </pc:sldChg>
      <pc:sldChg chg="modNotes">
        <pc:chgData name="Letty Kraus" userId="a35656c8-8728-47c1-9a80-6ec0283fce12" providerId="ADAL" clId="{A47AE1EF-8929-40C4-B265-366D97CD1757}" dt="2023-08-07T16:33:34.429" v="0"/>
        <pc:sldMkLst>
          <pc:docMk/>
          <pc:sldMk cId="0" sldId="304"/>
        </pc:sldMkLst>
      </pc:sldChg>
      <pc:sldChg chg="modNotes">
        <pc:chgData name="Letty Kraus" userId="a35656c8-8728-47c1-9a80-6ec0283fce12" providerId="ADAL" clId="{A47AE1EF-8929-40C4-B265-366D97CD1757}" dt="2023-08-07T16:33:34.429" v="0"/>
        <pc:sldMkLst>
          <pc:docMk/>
          <pc:sldMk cId="0" sldId="305"/>
        </pc:sldMkLst>
      </pc:sldChg>
      <pc:sldChg chg="modNotes">
        <pc:chgData name="Letty Kraus" userId="a35656c8-8728-47c1-9a80-6ec0283fce12" providerId="ADAL" clId="{A47AE1EF-8929-40C4-B265-366D97CD1757}" dt="2023-08-07T16:33:34.429" v="0"/>
        <pc:sldMkLst>
          <pc:docMk/>
          <pc:sldMk cId="0" sldId="306"/>
        </pc:sldMkLst>
      </pc:sldChg>
      <pc:sldChg chg="modNotes">
        <pc:chgData name="Letty Kraus" userId="a35656c8-8728-47c1-9a80-6ec0283fce12" providerId="ADAL" clId="{A47AE1EF-8929-40C4-B265-366D97CD1757}" dt="2023-08-07T16:33:34.429" v="0"/>
        <pc:sldMkLst>
          <pc:docMk/>
          <pc:sldMk cId="0" sldId="307"/>
        </pc:sldMkLst>
      </pc:sldChg>
      <pc:sldChg chg="modNotes">
        <pc:chgData name="Letty Kraus" userId="a35656c8-8728-47c1-9a80-6ec0283fce12" providerId="ADAL" clId="{A47AE1EF-8929-40C4-B265-366D97CD1757}" dt="2023-08-07T16:33:34.429" v="0"/>
        <pc:sldMkLst>
          <pc:docMk/>
          <pc:sldMk cId="0" sldId="308"/>
        </pc:sldMkLst>
      </pc:sldChg>
      <pc:sldChg chg="modNotes">
        <pc:chgData name="Letty Kraus" userId="a35656c8-8728-47c1-9a80-6ec0283fce12" providerId="ADAL" clId="{A47AE1EF-8929-40C4-B265-366D97CD1757}" dt="2023-08-07T16:33:34.429" v="0"/>
        <pc:sldMkLst>
          <pc:docMk/>
          <pc:sldMk cId="0" sldId="309"/>
        </pc:sldMkLst>
      </pc:sldChg>
      <pc:sldChg chg="modNotes">
        <pc:chgData name="Letty Kraus" userId="a35656c8-8728-47c1-9a80-6ec0283fce12" providerId="ADAL" clId="{A47AE1EF-8929-40C4-B265-366D97CD1757}" dt="2023-08-07T16:33:34.429" v="0"/>
        <pc:sldMkLst>
          <pc:docMk/>
          <pc:sldMk cId="0" sldId="310"/>
        </pc:sldMkLst>
      </pc:sldChg>
      <pc:sldChg chg="addSp delSp modSp add del mod">
        <pc:chgData name="Letty Kraus" userId="a35656c8-8728-47c1-9a80-6ec0283fce12" providerId="ADAL" clId="{A47AE1EF-8929-40C4-B265-366D97CD1757}" dt="2023-08-07T17:35:23.068" v="64" actId="47"/>
        <pc:sldMkLst>
          <pc:docMk/>
          <pc:sldMk cId="3414638882" sldId="311"/>
        </pc:sldMkLst>
        <pc:graphicFrameChg chg="add mod modGraphic">
          <ac:chgData name="Letty Kraus" userId="a35656c8-8728-47c1-9a80-6ec0283fce12" providerId="ADAL" clId="{A47AE1EF-8929-40C4-B265-366D97CD1757}" dt="2023-08-07T17:33:17.643" v="42" actId="20577"/>
          <ac:graphicFrameMkLst>
            <pc:docMk/>
            <pc:sldMk cId="3414638882" sldId="311"/>
            <ac:graphicFrameMk id="2" creationId="{E22340C7-4907-D235-4A8B-B6BFBA9414EE}"/>
          </ac:graphicFrameMkLst>
        </pc:graphicFrameChg>
        <pc:picChg chg="del">
          <ac:chgData name="Letty Kraus" userId="a35656c8-8728-47c1-9a80-6ec0283fce12" providerId="ADAL" clId="{A47AE1EF-8929-40C4-B265-366D97CD1757}" dt="2023-08-07T17:31:54.532" v="2" actId="478"/>
          <ac:picMkLst>
            <pc:docMk/>
            <pc:sldMk cId="3414638882" sldId="311"/>
            <ac:picMk id="361" creationId="{00000000-0000-0000-0000-000000000000}"/>
          </ac:picMkLst>
        </pc:picChg>
      </pc:sldChg>
      <pc:sldChg chg="modSp add del">
        <pc:chgData name="Letty Kraus" userId="a35656c8-8728-47c1-9a80-6ec0283fce12" providerId="ADAL" clId="{A47AE1EF-8929-40C4-B265-366D97CD1757}" dt="2023-08-07T17:33:58.057" v="45"/>
        <pc:sldMkLst>
          <pc:docMk/>
          <pc:sldMk cId="3012516794" sldId="312"/>
        </pc:sldMkLst>
        <pc:graphicFrameChg chg="mod">
          <ac:chgData name="Letty Kraus" userId="a35656c8-8728-47c1-9a80-6ec0283fce12" providerId="ADAL" clId="{A47AE1EF-8929-40C4-B265-366D97CD1757}" dt="2023-08-07T17:33:54.375" v="44"/>
          <ac:graphicFrameMkLst>
            <pc:docMk/>
            <pc:sldMk cId="3012516794" sldId="312"/>
            <ac:graphicFrameMk id="2" creationId="{E22340C7-4907-D235-4A8B-B6BFBA9414EE}"/>
          </ac:graphicFrameMkLst>
        </pc:graphicFrameChg>
      </pc:sldChg>
    </pc:docChg>
  </pc:docChgLst>
  <pc:docChgLst>
    <pc:chgData name="Charissa Lewis" userId="f4cec6c0-5a36-4441-8571-a4553063483e" providerId="ADAL" clId="{FDB3B18A-DE28-488C-BBC4-5E06E3D99228}"/>
    <pc:docChg chg="undo redo custSel addSld delSld modSld">
      <pc:chgData name="Charissa Lewis" userId="f4cec6c0-5a36-4441-8571-a4553063483e" providerId="ADAL" clId="{FDB3B18A-DE28-488C-BBC4-5E06E3D99228}" dt="2023-08-08T00:52:22.980" v="37" actId="1076"/>
      <pc:docMkLst>
        <pc:docMk/>
      </pc:docMkLst>
      <pc:sldChg chg="addSp delSp modSp add mod">
        <pc:chgData name="Charissa Lewis" userId="f4cec6c0-5a36-4441-8571-a4553063483e" providerId="ADAL" clId="{FDB3B18A-DE28-488C-BBC4-5E06E3D99228}" dt="2023-08-08T00:52:22.980" v="37" actId="1076"/>
        <pc:sldMkLst>
          <pc:docMk/>
          <pc:sldMk cId="10974326" sldId="311"/>
        </pc:sldMkLst>
        <pc:picChg chg="add del mod ord">
          <ac:chgData name="Charissa Lewis" userId="f4cec6c0-5a36-4441-8571-a4553063483e" providerId="ADAL" clId="{FDB3B18A-DE28-488C-BBC4-5E06E3D99228}" dt="2023-08-08T00:47:46.189" v="28" actId="478"/>
          <ac:picMkLst>
            <pc:docMk/>
            <pc:sldMk cId="10974326" sldId="311"/>
            <ac:picMk id="3" creationId="{34B0FE63-087E-CD53-90D9-2F90195CA5A3}"/>
          </ac:picMkLst>
        </pc:picChg>
        <pc:picChg chg="add del mod">
          <ac:chgData name="Charissa Lewis" userId="f4cec6c0-5a36-4441-8571-a4553063483e" providerId="ADAL" clId="{FDB3B18A-DE28-488C-BBC4-5E06E3D99228}" dt="2023-08-08T00:49:47.013" v="33" actId="478"/>
          <ac:picMkLst>
            <pc:docMk/>
            <pc:sldMk cId="10974326" sldId="311"/>
            <ac:picMk id="5" creationId="{C117603B-1192-E0DD-C7D6-FB8CC8F8ACAA}"/>
          </ac:picMkLst>
        </pc:picChg>
        <pc:picChg chg="add mod">
          <ac:chgData name="Charissa Lewis" userId="f4cec6c0-5a36-4441-8571-a4553063483e" providerId="ADAL" clId="{FDB3B18A-DE28-488C-BBC4-5E06E3D99228}" dt="2023-08-08T00:52:22.980" v="37" actId="1076"/>
          <ac:picMkLst>
            <pc:docMk/>
            <pc:sldMk cId="10974326" sldId="311"/>
            <ac:picMk id="7" creationId="{74EB1CE7-DA9D-B92F-6993-A03B17CD6425}"/>
          </ac:picMkLst>
        </pc:picChg>
        <pc:picChg chg="del">
          <ac:chgData name="Charissa Lewis" userId="f4cec6c0-5a36-4441-8571-a4553063483e" providerId="ADAL" clId="{FDB3B18A-DE28-488C-BBC4-5E06E3D99228}" dt="2023-08-08T00:46:03.958" v="9" actId="478"/>
          <ac:picMkLst>
            <pc:docMk/>
            <pc:sldMk cId="10974326" sldId="311"/>
            <ac:picMk id="361" creationId="{00000000-0000-0000-0000-000000000000}"/>
          </ac:picMkLst>
        </pc:picChg>
      </pc:sldChg>
      <pc:sldChg chg="addSp delSp modSp add del mod">
        <pc:chgData name="Charissa Lewis" userId="f4cec6c0-5a36-4441-8571-a4553063483e" providerId="ADAL" clId="{FDB3B18A-DE28-488C-BBC4-5E06E3D99228}" dt="2023-08-08T00:45:14.762" v="7" actId="2696"/>
        <pc:sldMkLst>
          <pc:docMk/>
          <pc:sldMk cId="3033862173" sldId="311"/>
        </pc:sldMkLst>
        <pc:picChg chg="add mod ord">
          <ac:chgData name="Charissa Lewis" userId="f4cec6c0-5a36-4441-8571-a4553063483e" providerId="ADAL" clId="{FDB3B18A-DE28-488C-BBC4-5E06E3D99228}" dt="2023-08-08T00:45:07.183" v="6" actId="14100"/>
          <ac:picMkLst>
            <pc:docMk/>
            <pc:sldMk cId="3033862173" sldId="311"/>
            <ac:picMk id="3" creationId="{664FA366-8FBE-C9C1-94B6-F5413F4C07E7}"/>
          </ac:picMkLst>
        </pc:picChg>
        <pc:picChg chg="del">
          <ac:chgData name="Charissa Lewis" userId="f4cec6c0-5a36-4441-8571-a4553063483e" providerId="ADAL" clId="{FDB3B18A-DE28-488C-BBC4-5E06E3D99228}" dt="2023-08-08T00:43:25.368" v="1" actId="478"/>
          <ac:picMkLst>
            <pc:docMk/>
            <pc:sldMk cId="3033862173" sldId="311"/>
            <ac:picMk id="361" creationId="{00000000-0000-0000-0000-000000000000}"/>
          </ac:picMkLst>
        </pc:picChg>
      </pc:sldChg>
    </pc:docChg>
  </pc:docChgLst>
  <pc:docChgLst>
    <pc:chgData name="Letty Kraus" userId="S::lkraus@cacountysupts.org::a35656c8-8728-47c1-9a80-6ec0283fce12" providerId="AD" clId="Web-{1375DFD3-0342-BF83-0906-C79A9F416106}"/>
    <pc:docChg chg="modSld">
      <pc:chgData name="Letty Kraus" userId="S::lkraus@cacountysupts.org::a35656c8-8728-47c1-9a80-6ec0283fce12" providerId="AD" clId="Web-{1375DFD3-0342-BF83-0906-C79A9F416106}" dt="2023-08-08T19:34:57.207" v="30" actId="20577"/>
      <pc:docMkLst>
        <pc:docMk/>
      </pc:docMkLst>
      <pc:sldChg chg="addSp modSp">
        <pc:chgData name="Letty Kraus" userId="S::lkraus@cacountysupts.org::a35656c8-8728-47c1-9a80-6ec0283fce12" providerId="AD" clId="Web-{1375DFD3-0342-BF83-0906-C79A9F416106}" dt="2023-08-08T19:34:57.207" v="30" actId="20577"/>
        <pc:sldMkLst>
          <pc:docMk/>
          <pc:sldMk cId="0" sldId="256"/>
        </pc:sldMkLst>
        <pc:spChg chg="add mod">
          <ac:chgData name="Letty Kraus" userId="S::lkraus@cacountysupts.org::a35656c8-8728-47c1-9a80-6ec0283fce12" providerId="AD" clId="Web-{1375DFD3-0342-BF83-0906-C79A9F416106}" dt="2023-08-08T19:34:57.207" v="30" actId="20577"/>
          <ac:spMkLst>
            <pc:docMk/>
            <pc:sldMk cId="0" sldId="256"/>
            <ac:spMk id="2" creationId="{A6458F85-4EF0-6DAE-D53F-6A38409E3A39}"/>
          </ac:spMkLst>
        </pc:spChg>
      </pc:sldChg>
    </pc:docChg>
  </pc:docChgLst>
  <pc:docChgLst>
    <pc:chgData name="Letty Kraus" userId="S::lkraus@cacountysupts.org::a35656c8-8728-47c1-9a80-6ec0283fce12" providerId="AD" clId="Web-{153A9BEC-FECF-3A86-2917-F58791DB63E3}"/>
    <pc:docChg chg="delSld modSld">
      <pc:chgData name="Letty Kraus" userId="S::lkraus@cacountysupts.org::a35656c8-8728-47c1-9a80-6ec0283fce12" providerId="AD" clId="Web-{153A9BEC-FECF-3A86-2917-F58791DB63E3}" dt="2023-08-08T15:02:54.628" v="8"/>
      <pc:docMkLst>
        <pc:docMk/>
      </pc:docMkLst>
      <pc:sldChg chg="del">
        <pc:chgData name="Letty Kraus" userId="S::lkraus@cacountysupts.org::a35656c8-8728-47c1-9a80-6ec0283fce12" providerId="AD" clId="Web-{153A9BEC-FECF-3A86-2917-F58791DB63E3}" dt="2023-08-08T15:02:54.628" v="8"/>
        <pc:sldMkLst>
          <pc:docMk/>
          <pc:sldMk cId="0" sldId="301"/>
        </pc:sldMkLst>
      </pc:sldChg>
      <pc:sldChg chg="addSp delSp modSp">
        <pc:chgData name="Letty Kraus" userId="S::lkraus@cacountysupts.org::a35656c8-8728-47c1-9a80-6ec0283fce12" providerId="AD" clId="Web-{153A9BEC-FECF-3A86-2917-F58791DB63E3}" dt="2023-08-08T15:02:41.768" v="7" actId="14100"/>
        <pc:sldMkLst>
          <pc:docMk/>
          <pc:sldMk cId="10974326" sldId="311"/>
        </pc:sldMkLst>
        <pc:picChg chg="add mod modCrop">
          <ac:chgData name="Letty Kraus" userId="S::lkraus@cacountysupts.org::a35656c8-8728-47c1-9a80-6ec0283fce12" providerId="AD" clId="Web-{153A9BEC-FECF-3A86-2917-F58791DB63E3}" dt="2023-08-08T15:02:41.768" v="7" actId="14100"/>
          <ac:picMkLst>
            <pc:docMk/>
            <pc:sldMk cId="10974326" sldId="311"/>
            <ac:picMk id="2" creationId="{FB4D184E-D6D6-2081-065D-806C51B101AF}"/>
          </ac:picMkLst>
        </pc:picChg>
        <pc:picChg chg="del">
          <ac:chgData name="Letty Kraus" userId="S::lkraus@cacountysupts.org::a35656c8-8728-47c1-9a80-6ec0283fce12" providerId="AD" clId="Web-{153A9BEC-FECF-3A86-2917-F58791DB63E3}" dt="2023-08-08T14:59:11.050" v="0"/>
          <ac:picMkLst>
            <pc:docMk/>
            <pc:sldMk cId="10974326" sldId="311"/>
            <ac:picMk id="7" creationId="{74EB1CE7-DA9D-B92F-6993-A03B17CD642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1250" cy="34829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0405" y="4412774"/>
            <a:ext cx="5603240" cy="4180523"/>
          </a:xfrm>
          <a:prstGeom prst="rect">
            <a:avLst/>
          </a:prstGeom>
          <a:noFill/>
          <a:ln>
            <a:noFill/>
          </a:ln>
        </p:spPr>
        <p:txBody>
          <a:bodyPr spcFirstLastPara="1" wrap="square" lIns="93089" tIns="93089" rIns="93089" bIns="93089"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free-vectors.net/nature/plant-growth-stages"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creazilla.com/nodes/55424-timer-clock-emoji-clipart"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zilla.com/nodes/55424-timer-clock-emoji-clipar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700405" y="4412774"/>
            <a:ext cx="5603240" cy="4180523"/>
          </a:xfrm>
          <a:prstGeom prst="rect">
            <a:avLst/>
          </a:prstGeom>
          <a:noFill/>
          <a:ln>
            <a:noFill/>
          </a:ln>
        </p:spPr>
        <p:txBody>
          <a:bodyPr spcFirstLastPara="1" wrap="square" lIns="93089" tIns="93089" rIns="93089" bIns="93089" anchor="t" anchorCtr="0">
            <a:noAutofit/>
          </a:bodyPr>
          <a:lstStyle/>
          <a:p>
            <a:pPr marL="0" indent="0">
              <a:buNone/>
            </a:pPr>
            <a:endParaRPr/>
          </a:p>
        </p:txBody>
      </p:sp>
      <p:sp>
        <p:nvSpPr>
          <p:cNvPr id="30" name="Google Shape;3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52f180ca07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52f180ca07_0_99: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buClr>
                <a:schemeClr val="dk1"/>
              </a:buClr>
              <a:buNone/>
            </a:pPr>
            <a:r>
              <a:rPr lang="en-US">
                <a:solidFill>
                  <a:schemeClr val="dk1"/>
                </a:solidFill>
              </a:rPr>
              <a:t>Durlak, J. A., Domitrovich, C. E., Weissberg, R. P., &amp; Gullotta, T. P. (Eds.). (2016). </a:t>
            </a:r>
            <a:r>
              <a:rPr lang="en-US" i="1">
                <a:solidFill>
                  <a:schemeClr val="dk1"/>
                </a:solidFill>
              </a:rPr>
              <a:t>Handbook of Social and Emotional Learning Research and Practice</a:t>
            </a:r>
            <a:r>
              <a:rPr lang="en-US">
                <a:solidFill>
                  <a:schemeClr val="dk1"/>
                </a:solidFill>
              </a:rPr>
              <a:t>. Guilford Press</a:t>
            </a:r>
            <a:endParaRPr>
              <a:solidFill>
                <a:schemeClr val="dk1"/>
              </a:solidFill>
            </a:endParaRPr>
          </a:p>
          <a:p>
            <a:pPr marL="0" indent="0">
              <a:spcBef>
                <a:spcPts val="1527"/>
              </a:spcBef>
              <a:buClr>
                <a:schemeClr val="dk1"/>
              </a:buClr>
              <a:buNone/>
            </a:pPr>
            <a:endParaRPr>
              <a:solidFill>
                <a:schemeClr val="dk1"/>
              </a:solidFill>
            </a:endParaRPr>
          </a:p>
          <a:p>
            <a:pPr marL="0" indent="0">
              <a:buClr>
                <a:schemeClr val="dk1"/>
              </a:buClr>
              <a:buNone/>
            </a:pPr>
            <a:r>
              <a:rPr lang="en-US">
                <a:solidFill>
                  <a:schemeClr val="dk1"/>
                </a:solidFill>
              </a:rPr>
              <a:t>Image: sparklestroke on canva</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52f180ca07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52f180ca07_0_105: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highlight>
                  <a:schemeClr val="lt1"/>
                </a:highlight>
              </a:rPr>
              <a:t>California Department of Education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2f180ca07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2f180ca07_0_11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highlight>
                  <a:schemeClr val="lt1"/>
                </a:highlight>
              </a:rPr>
              <a:t>Collaborative for Academic, Social, and Emotional Learning (CASEL)</a:t>
            </a:r>
            <a:endParaRPr>
              <a:solidFill>
                <a:schemeClr val="dk1"/>
              </a:solidFill>
              <a:highlight>
                <a:schemeClr val="lt1"/>
              </a:highlight>
            </a:endParaRPr>
          </a:p>
          <a:p>
            <a:pPr marL="0" indent="0">
              <a:lnSpc>
                <a:spcPct val="200000"/>
              </a:lnSpc>
              <a:buClr>
                <a:schemeClr val="dk1"/>
              </a:buClr>
              <a:buNone/>
            </a:pPr>
            <a:r>
              <a:rPr lang="en-US">
                <a:solidFill>
                  <a:schemeClr val="dk1"/>
                </a:solidFill>
              </a:rPr>
              <a:t>Collaborative for Academic, Social, and Emotional Learning CASEL (1994). </a:t>
            </a:r>
            <a:r>
              <a:rPr lang="en-US" i="1">
                <a:solidFill>
                  <a:schemeClr val="dk1"/>
                </a:solidFill>
              </a:rPr>
              <a:t>CASEL Wheel </a:t>
            </a:r>
            <a:r>
              <a:rPr lang="en-US">
                <a:solidFill>
                  <a:schemeClr val="dk1"/>
                </a:solidFill>
              </a:rPr>
              <a:t>[Graphic]. CASEL.</a:t>
            </a:r>
            <a:endParaRPr>
              <a:solidFill>
                <a:schemeClr val="dk1"/>
              </a:solidFill>
            </a:endParaRPr>
          </a:p>
          <a:p>
            <a:pPr marL="0" indent="465521">
              <a:lnSpc>
                <a:spcPct val="200000"/>
              </a:lnSpc>
              <a:buClr>
                <a:schemeClr val="dk1"/>
              </a:buClr>
              <a:buNone/>
            </a:pPr>
            <a:r>
              <a:rPr lang="en-US">
                <a:solidFill>
                  <a:schemeClr val="dk1"/>
                </a:solidFill>
              </a:rPr>
              <a:t>https://casel.org/fundamentals-of-sel/what-is-the-casel-framework/ </a:t>
            </a:r>
            <a:endParaRPr>
              <a:solidFill>
                <a:schemeClr val="dk1"/>
              </a:solidFill>
              <a:highlight>
                <a:schemeClr val="lt1"/>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52f180ca07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52f180ca07_0_11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endParaRPr>
              <a:solidFill>
                <a:schemeClr val="dk1"/>
              </a:solidFill>
            </a:endParaRPr>
          </a:p>
          <a:p>
            <a:pPr marL="0" indent="0">
              <a:buNone/>
            </a:pPr>
            <a:r>
              <a:rPr lang="en-US">
                <a:solidFill>
                  <a:schemeClr val="dk1"/>
                </a:solidFill>
              </a:rPr>
              <a:t>Houghton Mifflin Harcourt. (2020). (rep.). </a:t>
            </a:r>
            <a:r>
              <a:rPr lang="en-US" i="1">
                <a:solidFill>
                  <a:schemeClr val="dk1"/>
                </a:solidFill>
              </a:rPr>
              <a:t>HMH 6th Annual Educator Confidence Report</a:t>
            </a:r>
            <a:r>
              <a:rPr lang="en-US">
                <a:solidFill>
                  <a:schemeClr val="dk1"/>
                </a:solidFill>
              </a:rPr>
              <a:t>.</a:t>
            </a:r>
            <a:endParaRPr>
              <a:solidFill>
                <a:schemeClr val="dk1"/>
              </a:solidFill>
            </a:endParaRPr>
          </a:p>
          <a:p>
            <a:pPr marL="0" indent="0">
              <a:buClr>
                <a:schemeClr val="dk1"/>
              </a:buClr>
              <a:buNone/>
            </a:pPr>
            <a:endParaRPr>
              <a:solidFill>
                <a:schemeClr val="dk1"/>
              </a:solidFill>
            </a:endParaRPr>
          </a:p>
          <a:p>
            <a:pPr marL="0" indent="0">
              <a:buClr>
                <a:schemeClr val="dk1"/>
              </a:buClr>
              <a:buNone/>
            </a:pPr>
            <a:r>
              <a:rPr lang="en-US">
                <a:solidFill>
                  <a:schemeClr val="dk1"/>
                </a:solidFill>
              </a:rPr>
              <a:t>Image: sparklestroke on canva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52f180ca07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52f180ca07_0_124: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solidFill>
                  <a:schemeClr val="dk1"/>
                </a:solidFill>
              </a:rPr>
              <a:t>Morrison, R., &amp; Elias, M.J. Social emotional learning and the arts. New Jersey School Boards Association Leader, 51(2).</a:t>
            </a:r>
            <a:endParaRPr>
              <a:solidFill>
                <a:schemeClr val="dk1"/>
              </a:solidFill>
            </a:endParaRPr>
          </a:p>
          <a:p>
            <a:pPr marL="0" indent="0">
              <a:buNone/>
            </a:pPr>
            <a:endParaRPr>
              <a:solidFill>
                <a:schemeClr val="dk1"/>
              </a:solidFill>
            </a:endParaRPr>
          </a:p>
          <a:p>
            <a:pPr marL="0" indent="0">
              <a:buClr>
                <a:schemeClr val="dk1"/>
              </a:buClr>
              <a:buNone/>
            </a:pPr>
            <a:r>
              <a:rPr lang="en-US">
                <a:solidFill>
                  <a:schemeClr val="dk1"/>
                </a:solidFill>
              </a:rPr>
              <a:t>Image: sparklestroke on canva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2f180ca07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2f180ca07_0_8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spcAft>
                <a:spcPts val="1527"/>
              </a:spcAft>
              <a:buNone/>
            </a:pPr>
            <a:r>
              <a:rPr lang="en-US">
                <a:solidFill>
                  <a:schemeClr val="dk1"/>
                </a:solidFill>
              </a:rPr>
              <a:t>All-Party Parliamentary Group on Arts, Health and Wellbeing Inquiry (2017). (rep.). </a:t>
            </a:r>
            <a:r>
              <a:rPr lang="en-US" i="1">
                <a:solidFill>
                  <a:schemeClr val="dk1"/>
                </a:solidFill>
              </a:rPr>
              <a:t>Creative Health: The Arts for Health and Wellbeing - The Short Report</a:t>
            </a:r>
            <a:r>
              <a:rPr lang="en-US">
                <a:solidFill>
                  <a:schemeClr val="dk1"/>
                </a:solidFill>
              </a:rPr>
              <a:t> (pp. 1–13).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52f180ca07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52f180ca07_0_87: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buNone/>
            </a:pPr>
            <a:r>
              <a:rPr lang="en-US">
                <a:solidFill>
                  <a:schemeClr val="dk1"/>
                </a:solidFill>
              </a:rPr>
              <a:t>All-Party Parliamentary Group on Arts, Health and Wellbeing Inquiry (2017). (rep.). </a:t>
            </a:r>
            <a:r>
              <a:rPr lang="en-US" i="1">
                <a:solidFill>
                  <a:schemeClr val="dk1"/>
                </a:solidFill>
              </a:rPr>
              <a:t>Creative Health: The Arts for Health and Wellbeing - The Short Report</a:t>
            </a:r>
            <a:r>
              <a:rPr lang="en-US">
                <a:solidFill>
                  <a:schemeClr val="dk1"/>
                </a:solidFill>
              </a:rPr>
              <a:t> (pp. 1–13). </a:t>
            </a:r>
            <a:endParaRPr>
              <a:solidFill>
                <a:schemeClr val="dk1"/>
              </a:solidFill>
            </a:endParaRPr>
          </a:p>
          <a:p>
            <a:pPr marL="0" indent="0">
              <a:spcBef>
                <a:spcPts val="1527"/>
              </a:spcBef>
              <a:buNone/>
            </a:pPr>
            <a:endParaRPr>
              <a:solidFill>
                <a:schemeClr val="dk1"/>
              </a:solidFill>
            </a:endParaRPr>
          </a:p>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52f180ca07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52f180ca07_0_137: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sparklestroke on canva</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52f180ca07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52f180ca07_0_13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buNone/>
            </a:pPr>
            <a:r>
              <a:rPr lang="en-US">
                <a:solidFill>
                  <a:schemeClr val="dk1"/>
                </a:solidFill>
              </a:rPr>
              <a:t>Kay, L. (2008). </a:t>
            </a:r>
            <a:r>
              <a:rPr lang="en-US" i="1">
                <a:solidFill>
                  <a:schemeClr val="dk1"/>
                </a:solidFill>
              </a:rPr>
              <a:t>Arts education pedagogy and practice with adolescent students at-risk in alternative high schools</a:t>
            </a:r>
            <a:r>
              <a:rPr lang="en-US">
                <a:solidFill>
                  <a:schemeClr val="dk1"/>
                </a:solidFill>
              </a:rPr>
              <a:t> (dissertation). Northern Illinois University ProQuest Dissertations Publishing.</a:t>
            </a:r>
            <a:endParaRPr>
              <a:solidFill>
                <a:schemeClr val="dk1"/>
              </a:solidFill>
            </a:endParaRPr>
          </a:p>
          <a:p>
            <a:pPr marL="0" indent="0">
              <a:lnSpc>
                <a:spcPct val="115000"/>
              </a:lnSpc>
              <a:buNone/>
            </a:pPr>
            <a:endParaRPr sz="600">
              <a:solidFill>
                <a:schemeClr val="dk1"/>
              </a:solidFill>
            </a:endParaRPr>
          </a:p>
          <a:p>
            <a:pPr marL="0" indent="0">
              <a:lnSpc>
                <a:spcPct val="115000"/>
              </a:lnSpc>
              <a:buNone/>
            </a:pPr>
            <a:r>
              <a:rPr lang="en-US">
                <a:solidFill>
                  <a:schemeClr val="dk1"/>
                </a:solidFill>
              </a:rPr>
              <a:t>Malchiodi, Cathy. </a:t>
            </a:r>
            <a:r>
              <a:rPr lang="en-US" u="sng">
                <a:solidFill>
                  <a:schemeClr val="dk1"/>
                </a:solidFill>
              </a:rPr>
              <a:t>The Art Therapy Sourcebook</a:t>
            </a:r>
            <a:r>
              <a:rPr lang="en-US">
                <a:solidFill>
                  <a:schemeClr val="dk1"/>
                </a:solidFill>
              </a:rPr>
              <a:t>. McGraw-Hill. 2006.</a:t>
            </a:r>
            <a:endParaRPr i="1"/>
          </a:p>
          <a:p>
            <a:pPr marL="0" indent="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52f180ca07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52f180ca07_0_145: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buNone/>
            </a:pPr>
            <a:r>
              <a:rPr lang="en-US">
                <a:solidFill>
                  <a:schemeClr val="dk1"/>
                </a:solidFill>
              </a:rPr>
              <a:t>Kay, L., &amp; Losel, S. (2018). Building Relationships through Art: Understanding the Potential of Art-Making for Students Experiencing Psychological Trauma. In </a:t>
            </a:r>
            <a:r>
              <a:rPr lang="en-US" i="1">
                <a:solidFill>
                  <a:schemeClr val="dk1"/>
                </a:solidFill>
              </a:rPr>
              <a:t>Art for Children Experiencing Psychological Trauma</a:t>
            </a:r>
            <a:r>
              <a:rPr lang="en-US">
                <a:solidFill>
                  <a:schemeClr val="dk1"/>
                </a:solidFill>
              </a:rPr>
              <a:t> (1st ed., p. 156). essay, Routledge.</a:t>
            </a:r>
            <a:endParaRPr sz="1400"/>
          </a:p>
          <a:p>
            <a:pPr marL="0" indent="0">
              <a:spcBef>
                <a:spcPts val="1527"/>
              </a:spcBef>
              <a:buNone/>
            </a:pPr>
            <a:endParaRPr>
              <a:solidFill>
                <a:schemeClr val="dk1"/>
              </a:solidFill>
            </a:endParaRPr>
          </a:p>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252f180ca07_0_0:notes"/>
          <p:cNvSpPr txBox="1">
            <a:spLocks noGrp="1"/>
          </p:cNvSpPr>
          <p:nvPr>
            <p:ph type="body" idx="1"/>
          </p:nvPr>
        </p:nvSpPr>
        <p:spPr>
          <a:xfrm>
            <a:off x="700405" y="4412774"/>
            <a:ext cx="5603240" cy="4180523"/>
          </a:xfrm>
          <a:prstGeom prst="rect">
            <a:avLst/>
          </a:prstGeom>
          <a:noFill/>
          <a:ln>
            <a:noFill/>
          </a:ln>
        </p:spPr>
        <p:txBody>
          <a:bodyPr spcFirstLastPara="1" wrap="square" lIns="93089" tIns="93089" rIns="93089" bIns="93089" anchor="t" anchorCtr="0">
            <a:noAutofit/>
          </a:bodyPr>
          <a:lstStyle/>
          <a:p>
            <a:pPr marL="0" indent="0">
              <a:buNone/>
            </a:pPr>
            <a:endParaRPr/>
          </a:p>
        </p:txBody>
      </p:sp>
      <p:sp>
        <p:nvSpPr>
          <p:cNvPr id="34" name="Google Shape;34;g252f180ca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52f180ca07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52f180ca07_0_154: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buNone/>
            </a:pPr>
            <a:r>
              <a:rPr lang="en-US">
                <a:solidFill>
                  <a:schemeClr val="dk1"/>
                </a:solidFill>
              </a:rPr>
              <a:t>Kay, L., &amp; Losel, S. (2018). Building Relationships through Art: Understanding the Potential of Art-Making for Students Experiencing Psychological Trauma. In </a:t>
            </a:r>
            <a:r>
              <a:rPr lang="en-US" i="1">
                <a:solidFill>
                  <a:schemeClr val="dk1"/>
                </a:solidFill>
              </a:rPr>
              <a:t>Art for Children Experiencing Psychological Trauma</a:t>
            </a:r>
            <a:r>
              <a:rPr lang="en-US">
                <a:solidFill>
                  <a:schemeClr val="dk1"/>
                </a:solidFill>
              </a:rPr>
              <a:t> (1st ed., p. 156). essay, Routledge.</a:t>
            </a:r>
            <a:endParaRPr sz="1400"/>
          </a:p>
          <a:p>
            <a:pPr marL="0" indent="0">
              <a:spcBef>
                <a:spcPts val="1527"/>
              </a:spcBef>
              <a:buNone/>
            </a:pPr>
            <a:endParaRPr>
              <a:solidFill>
                <a:schemeClr val="dk1"/>
              </a:solidFill>
            </a:endParaRPr>
          </a:p>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52f180ca07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52f180ca07_0_162: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buNone/>
            </a:pPr>
            <a:r>
              <a:rPr lang="en-US">
                <a:solidFill>
                  <a:schemeClr val="dk1"/>
                </a:solidFill>
              </a:rPr>
              <a:t>Farrington, C. A., Mauer, J., Aska McBride, M. R., Nagaoka, J., Puller, J. S., Shewfelt, S., Weiss, E. M., &amp; Wright, L. (2019). (rep.). </a:t>
            </a:r>
            <a:r>
              <a:rPr lang="en-US" i="1">
                <a:solidFill>
                  <a:schemeClr val="dk1"/>
                </a:solidFill>
              </a:rPr>
              <a:t>Arts Education and Social Emotional Learning Outcomes Among K-12 Students: Developing a Theory of Action</a:t>
            </a:r>
            <a:r>
              <a:rPr lang="en-US">
                <a:solidFill>
                  <a:schemeClr val="dk1"/>
                </a:solidFill>
              </a:rPr>
              <a:t> (pp. 1–48). Chicago, Illinois: University of Chicago.</a:t>
            </a:r>
            <a:endParaRPr sz="1200">
              <a:solidFill>
                <a:schemeClr val="dk1"/>
              </a:solidFill>
            </a:endParaRPr>
          </a:p>
          <a:p>
            <a:pPr marL="0" indent="0">
              <a:spcBef>
                <a:spcPts val="1527"/>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2f180ca07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52f180ca07_0_169: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image: Amy Bultena</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52f180ca07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52f180ca07_0_184: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sparklestroke on canva</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52f180ca07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52f180ca07_0_17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Puzzanchera, Charles, Hockenberry, Sarah, and Sickmund, Melissa. 2022. Youth and the Juvenile Justice System: 2022 National Report. Pittsburgh, PA: National Center for Juvenile Justice.</a:t>
            </a:r>
            <a:endParaRPr>
              <a:solidFill>
                <a:schemeClr val="dk1"/>
              </a:solidFill>
            </a:endParaRPr>
          </a:p>
          <a:p>
            <a:pPr marL="0" indent="0">
              <a:lnSpc>
                <a:spcPct val="115000"/>
              </a:lnSpc>
              <a:spcBef>
                <a:spcPts val="1527"/>
              </a:spcBef>
              <a:buClr>
                <a:schemeClr val="dk1"/>
              </a:buClr>
              <a:buNone/>
            </a:pPr>
            <a:r>
              <a:rPr lang="en-US">
                <a:solidFill>
                  <a:schemeClr val="dk1"/>
                </a:solidFill>
                <a:latin typeface="Calibri"/>
                <a:ea typeface="Calibri"/>
                <a:cs typeface="Calibri"/>
                <a:sym typeface="Calibri"/>
              </a:rPr>
              <a:t>Substance Abuse and Mental Health Services Administration. (2022). </a:t>
            </a:r>
            <a:r>
              <a:rPr lang="en-US" i="1">
                <a:solidFill>
                  <a:schemeClr val="dk1"/>
                </a:solidFill>
                <a:latin typeface="Calibri"/>
                <a:ea typeface="Calibri"/>
                <a:cs typeface="Calibri"/>
                <a:sym typeface="Calibri"/>
              </a:rPr>
              <a:t>Understanding child trauma</a:t>
            </a:r>
            <a:r>
              <a:rPr lang="en-US">
                <a:solidFill>
                  <a:schemeClr val="dk1"/>
                </a:solidFill>
                <a:latin typeface="Calibri"/>
                <a:ea typeface="Calibri"/>
                <a:cs typeface="Calibri"/>
                <a:sym typeface="Calibri"/>
              </a:rPr>
              <a:t>. SAMHSA. Retrieved February 7, 2023, from https://www.samhsa.gov/child-trauma/understanding-child-trauma  </a:t>
            </a:r>
            <a:endParaRPr>
              <a:solidFill>
                <a:schemeClr val="dk1"/>
              </a:solidFill>
            </a:endParaRPr>
          </a:p>
          <a:p>
            <a:pPr marL="0" indent="0">
              <a:spcBef>
                <a:spcPts val="1527"/>
              </a:spcBef>
              <a:buClr>
                <a:schemeClr val="dk1"/>
              </a:buClr>
              <a:buNone/>
            </a:pPr>
            <a:r>
              <a:rPr lang="en-US">
                <a:solidFill>
                  <a:schemeClr val="dk1"/>
                </a:solidFill>
              </a:rPr>
              <a:t>Wolpaw, J.W., &amp; Ford, J.D. (2004). Assessing exposure to psychological trauma and post-traumatic stress in the juvenile justice population. National Child and Traumatic Stress Network, www. NCTSNet.org</a:t>
            </a:r>
            <a:endParaRPr>
              <a:solidFill>
                <a:schemeClr val="dk1"/>
              </a:solidFill>
            </a:endParaRPr>
          </a:p>
          <a:p>
            <a:pPr marL="0" indent="0">
              <a:buClr>
                <a:schemeClr val="dk1"/>
              </a:buClr>
              <a:buNone/>
            </a:pPr>
            <a:endParaRPr>
              <a:solidFill>
                <a:schemeClr val="dk1"/>
              </a:solidFill>
            </a:endParaRPr>
          </a:p>
          <a:p>
            <a:pPr marL="0" indent="0">
              <a:buClr>
                <a:schemeClr val="dk1"/>
              </a:buClr>
              <a:buNone/>
            </a:pPr>
            <a:r>
              <a:rPr lang="en-US">
                <a:solidFill>
                  <a:schemeClr val="dk1"/>
                </a:solidFill>
              </a:rPr>
              <a:t>https://www.ncbi.nlm.nih.gov/pmc/articles/PMC4648521/</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52f180ca07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52f180ca07_0_19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sparklestroke on canva</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52f180ca07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52f180ca07_0_196: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52f180ca07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52f180ca07_0_202: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52f180ca0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52f180ca07_0_1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Image Amy Bultena</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52f180ca07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52f180ca07_0_213: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Graphic Amy Bultena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g25215b88eb6_1_60:notes"/>
          <p:cNvSpPr txBox="1">
            <a:spLocks noGrp="1"/>
          </p:cNvSpPr>
          <p:nvPr>
            <p:ph type="body" idx="1"/>
          </p:nvPr>
        </p:nvSpPr>
        <p:spPr>
          <a:xfrm>
            <a:off x="700405" y="4412774"/>
            <a:ext cx="5603240" cy="4180523"/>
          </a:xfrm>
          <a:prstGeom prst="rect">
            <a:avLst/>
          </a:prstGeom>
          <a:noFill/>
          <a:ln>
            <a:noFill/>
          </a:ln>
        </p:spPr>
        <p:txBody>
          <a:bodyPr spcFirstLastPara="1" wrap="square" lIns="93089" tIns="93089" rIns="93089" bIns="93089" anchor="t" anchorCtr="0">
            <a:noAutofit/>
          </a:bodyPr>
          <a:lstStyle/>
          <a:p>
            <a:pPr marL="0" indent="0">
              <a:buNone/>
            </a:pPr>
            <a:r>
              <a:rPr lang="en-US"/>
              <a:t>image: Amy Bultena</a:t>
            </a:r>
            <a:endParaRPr/>
          </a:p>
        </p:txBody>
      </p:sp>
      <p:sp>
        <p:nvSpPr>
          <p:cNvPr id="40" name="Google Shape;40;g25215b88eb6_1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52f180ca07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52f180ca07_0_217: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Image Amy Bultena</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52f180ca07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52f180ca07_0_22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52f180ca07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52f180ca07_0_225: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52f180ca07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252f180ca07_0_229: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52f180ca07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252f180ca07_0_233: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52f180ca07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52f180ca07_0_237: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53f49a9d7b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53f49a9d7b_0_306: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53f49a9d7b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53f49a9d7b_0_313: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53f49a9d7b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53f49a9d7b_0_323: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52f180ca07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252f180ca07_0_24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52f180ca0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 name="Google Shape;47;g252f180ca07_0_72: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image: Buravleva via Canva</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52f180ca07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252f180ca07_0_245: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52f180ca07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52f180ca07_0_26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images: Amy Bultena</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53f49a9d7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53f49a9d7b_0_0: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solidFill>
                  <a:schemeClr val="dk1"/>
                </a:solidFill>
              </a:rPr>
              <a:t>Hetland, L., Winner, E., Vennema, S., Sheridan, K. (2013). Studio Thinking 2: The real benefits of visual arts education, p. 6. </a:t>
            </a:r>
            <a:endParaRPr sz="1400"/>
          </a:p>
          <a:p>
            <a:pPr marL="0" indent="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53f49a9d7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253f49a9d7b_0_6: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solidFill>
                  <a:schemeClr val="dk1"/>
                </a:solidFill>
              </a:rPr>
              <a:t>Hetland, L., Winner, E., Vennema, S., Sheridan, K. (2013). Studio Thinking 2: The real benefits of visual arts education, p. 6. </a:t>
            </a:r>
            <a:endParaRPr/>
          </a:p>
          <a:p>
            <a:pPr marL="0" indent="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52f180ca07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252f180ca07_0_42: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solidFill>
                  <a:schemeClr val="dk1"/>
                </a:solidFill>
              </a:rPr>
              <a:t>Hetland, L., Winner, E., Vennema, S., Sheridan, K. (2013). Studio Thinking 2: The real benefits of visual arts education, p. 6. </a:t>
            </a:r>
            <a:endParaRPr/>
          </a:p>
          <a:p>
            <a:pPr marL="0" indent="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53f49a9d7b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53f49a9d7b_0_20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53f49a9d7b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253f49a9d7b_0_214: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Hetland, L., Winner, E., Vennema, S., Sheridan, K. (2013). Studio Thinking 2: The real benefits of visual arts education.     </a:t>
            </a:r>
            <a:endParaRPr sz="1800">
              <a:latin typeface="Calibri"/>
              <a:ea typeface="Calibri"/>
              <a:cs typeface="Calibri"/>
              <a:sym typeface="Calibri"/>
            </a:endParaRPr>
          </a:p>
          <a:p>
            <a:pPr marL="0" indent="0">
              <a:buNone/>
            </a:pPr>
            <a:endParaRPr/>
          </a:p>
        </p:txBody>
      </p:sp>
    </p:spTree>
    <p:extLst>
      <p:ext uri="{BB962C8B-B14F-4D97-AF65-F5344CB8AC3E}">
        <p14:creationId xmlns:p14="http://schemas.microsoft.com/office/powerpoint/2010/main" val="3062265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53f49a9d7b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53f49a9d7b_0_222: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Hetland, L., Winner, E., Vennema, S., Sheridan, K. (2013). Studio Thinking 2: The real benefits of visual arts education, p. 15-29.    </a:t>
            </a:r>
            <a:endParaRPr/>
          </a:p>
          <a:p>
            <a:pPr marL="0" indent="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2ea1d913b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22ea1d913b1_0_0: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53f49a9d7b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53f49a9d7b_0_240: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solidFill>
                  <a:schemeClr val="dk1"/>
                </a:solidFill>
              </a:rPr>
              <a:t>Green, S.U. </a:t>
            </a:r>
            <a:r>
              <a:rPr lang="en-US" i="1">
                <a:solidFill>
                  <a:schemeClr val="dk1"/>
                </a:solidFill>
              </a:rPr>
              <a:t>How to Critique the Art Assignment PBS Digital Studios </a:t>
            </a:r>
            <a:r>
              <a:rPr lang="en-US">
                <a:solidFill>
                  <a:schemeClr val="dk1"/>
                </a:solidFill>
              </a:rPr>
              <a:t>(2014, October 09). Retrieved September 05, 2018 from http://bit.ly/2ClAr9dc</a:t>
            </a:r>
            <a:endParaRPr>
              <a:solidFill>
                <a:schemeClr val="dk1"/>
              </a:solidFill>
            </a:endParaRPr>
          </a:p>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252f180ca0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252f180ca07_0_5: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lnSpc>
                <a:spcPct val="115000"/>
              </a:lnSpc>
              <a:spcBef>
                <a:spcPts val="1527"/>
              </a:spcBef>
              <a:buClr>
                <a:schemeClr val="dk1"/>
              </a:buClr>
              <a:buNone/>
            </a:pPr>
            <a:r>
              <a:rPr lang="en-US">
                <a:solidFill>
                  <a:schemeClr val="dk1"/>
                </a:solidFill>
                <a:highlight>
                  <a:srgbClr val="FFFFFF"/>
                </a:highlight>
              </a:rPr>
              <a:t>Hannum, K. (2014). The healing arts. (Cover story). </a:t>
            </a:r>
            <a:r>
              <a:rPr lang="en-US" i="1">
                <a:solidFill>
                  <a:schemeClr val="dk1"/>
                </a:solidFill>
                <a:highlight>
                  <a:srgbClr val="FFFFFF"/>
                </a:highlight>
              </a:rPr>
              <a:t>U.S. Catholic</a:t>
            </a:r>
            <a:r>
              <a:rPr lang="en-US">
                <a:solidFill>
                  <a:schemeClr val="dk1"/>
                </a:solidFill>
                <a:highlight>
                  <a:srgbClr val="FFFFFF"/>
                </a:highlight>
              </a:rPr>
              <a:t>, </a:t>
            </a:r>
            <a:r>
              <a:rPr lang="en-US" i="1">
                <a:solidFill>
                  <a:schemeClr val="dk1"/>
                </a:solidFill>
                <a:highlight>
                  <a:srgbClr val="FFFFFF"/>
                </a:highlight>
              </a:rPr>
              <a:t>79</a:t>
            </a:r>
            <a:r>
              <a:rPr lang="en-US">
                <a:solidFill>
                  <a:schemeClr val="dk1"/>
                </a:solidFill>
                <a:highlight>
                  <a:srgbClr val="FFFFFF"/>
                </a:highlight>
              </a:rPr>
              <a:t>(11), 12–17.</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53f49a9d7b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253f49a9d7b_0_24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solidFill>
                  <a:schemeClr val="dk1"/>
                </a:solidFill>
              </a:rPr>
              <a:t>Green, S.U. </a:t>
            </a:r>
            <a:r>
              <a:rPr lang="en-US" i="1">
                <a:solidFill>
                  <a:schemeClr val="dk1"/>
                </a:solidFill>
              </a:rPr>
              <a:t>How to Critique the Art Assignment PBS Digital Studios </a:t>
            </a:r>
            <a:r>
              <a:rPr lang="en-US">
                <a:solidFill>
                  <a:schemeClr val="dk1"/>
                </a:solidFill>
              </a:rPr>
              <a:t>(2014, October 09). Retrieved September 05, 2018 from http://bit.ly/2ClAr9dc</a:t>
            </a:r>
            <a:endParaRPr>
              <a:solidFill>
                <a:schemeClr val="dk1"/>
              </a:solidFill>
            </a:endParaRPr>
          </a:p>
          <a:p>
            <a:pPr marL="0" indent="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253f49a9d7b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253f49a9d7b_0_260: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253f49a9d7b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253f49a9d7b_0_266: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53f49a9d7b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253f49a9d7b_0_292: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u="sng">
                <a:solidFill>
                  <a:schemeClr val="hlink"/>
                </a:solidFill>
                <a:hlinkClick r:id="rId3"/>
              </a:rPr>
              <a:t>https://free-vectors.net/nature/plant-growth-stages</a:t>
            </a:r>
            <a:r>
              <a:rPr lang="en-US"/>
              <a:t>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253f49a9d7b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253f49a9d7b_0_271: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u="sng">
                <a:solidFill>
                  <a:schemeClr val="hlink"/>
                </a:solidFill>
                <a:hlinkClick r:id="rId3"/>
              </a:rPr>
              <a:t>https://creazilla.com/nodes/55424-timer-clock-emoji-clipart</a:t>
            </a:r>
            <a:r>
              <a:rPr lang="en-US"/>
              <a:t>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notes"/>
          <p:cNvSpPr txBox="1">
            <a:spLocks noGrp="1"/>
          </p:cNvSpPr>
          <p:nvPr>
            <p:ph type="body" idx="1"/>
          </p:nvPr>
        </p:nvSpPr>
        <p:spPr>
          <a:xfrm>
            <a:off x="700405" y="4412774"/>
            <a:ext cx="5603240" cy="4180523"/>
          </a:xfrm>
          <a:prstGeom prst="rect">
            <a:avLst/>
          </a:prstGeom>
          <a:noFill/>
          <a:ln>
            <a:noFill/>
          </a:ln>
        </p:spPr>
        <p:txBody>
          <a:bodyPr spcFirstLastPara="1" wrap="square" lIns="93089" tIns="93089" rIns="93089" bIns="93089" anchor="t" anchorCtr="0">
            <a:noAutofit/>
          </a:bodyPr>
          <a:lstStyle/>
          <a:p>
            <a:pPr marL="0" indent="0">
              <a:buNone/>
            </a:pPr>
            <a:endParaRPr/>
          </a:p>
        </p:txBody>
      </p:sp>
      <p:sp>
        <p:nvSpPr>
          <p:cNvPr id="427" name="Google Shape;42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52f180ca07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52f180ca07_0_48: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a:t>Graphic: Amy Bultena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52f180ca0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52f180ca07_0_54: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US" u="sng">
                <a:solidFill>
                  <a:schemeClr val="hlink"/>
                </a:solidFill>
                <a:hlinkClick r:id="rId3"/>
              </a:rPr>
              <a:t>https://creazilla.com/nodes/55424-timer-clock-emoji-clipart</a:t>
            </a:r>
            <a:r>
              <a:rPr lang="en-US"/>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52f180ca07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52f180ca07_0_64: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Amy Bultena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52f180ca07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52f180ca07_0_93: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Clr>
                <a:schemeClr val="dk1"/>
              </a:buClr>
              <a:buNone/>
            </a:pPr>
            <a:r>
              <a:rPr lang="en-US">
                <a:solidFill>
                  <a:schemeClr val="dk1"/>
                </a:solidFill>
              </a:rPr>
              <a:t>Image: sparklestroke on canva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3"/>
        <p:cNvGrpSpPr/>
        <p:nvPr/>
      </p:nvGrpSpPr>
      <p:grpSpPr>
        <a:xfrm>
          <a:off x="0" y="0"/>
          <a:ext cx="0" cy="0"/>
          <a:chOff x="0" y="0"/>
          <a:chExt cx="0" cy="0"/>
        </a:xfrm>
      </p:grpSpPr>
      <p:sp>
        <p:nvSpPr>
          <p:cNvPr id="14" name="Google Shape;14;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
        <p:cNvGrpSpPr/>
        <p:nvPr/>
      </p:nvGrpSpPr>
      <p:grpSpPr>
        <a:xfrm>
          <a:off x="0" y="0"/>
          <a:ext cx="0" cy="0"/>
          <a:chOff x="0" y="0"/>
          <a:chExt cx="0" cy="0"/>
        </a:xfrm>
      </p:grpSpPr>
      <p:sp>
        <p:nvSpPr>
          <p:cNvPr id="19" name="Google Shape;19;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2500"/>
              <a:buFont typeface="Arial"/>
              <a:buNone/>
              <a:defRPr sz="2500" b="0" i="0" u="none" strike="noStrike" cap="none">
                <a:solidFill>
                  <a:srgbClr val="000090"/>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
        <p:cNvGrpSpPr/>
        <p:nvPr/>
      </p:nvGrpSpPr>
      <p:grpSpPr>
        <a:xfrm>
          <a:off x="0" y="0"/>
          <a:ext cx="0" cy="0"/>
          <a:chOff x="0" y="0"/>
          <a:chExt cx="0" cy="0"/>
        </a:xfrm>
      </p:grpSpPr>
      <p:sp>
        <p:nvSpPr>
          <p:cNvPr id="24" name="Google Shape;24;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 name="Google Shape;25;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
        <p:cNvGrpSpPr/>
        <p:nvPr/>
      </p:nvGrpSpPr>
      <p:grpSpPr>
        <a:xfrm>
          <a:off x="0" y="0"/>
          <a:ext cx="0" cy="0"/>
          <a:chOff x="0" y="0"/>
          <a:chExt cx="0" cy="0"/>
        </a:xfrm>
      </p:grpSpPr>
      <p:sp>
        <p:nvSpPr>
          <p:cNvPr id="2" name="TextBox 1">
            <a:extLst>
              <a:ext uri="{FF2B5EF4-FFF2-40B4-BE49-F238E27FC236}">
                <a16:creationId xmlns:a16="http://schemas.microsoft.com/office/drawing/2014/main" id="{A6458F85-4EF0-6DAE-D53F-6A38409E3A39}"/>
              </a:ext>
            </a:extLst>
          </p:cNvPr>
          <p:cNvSpPr txBox="1"/>
          <p:nvPr/>
        </p:nvSpPr>
        <p:spPr>
          <a:xfrm>
            <a:off x="3110753" y="4141693"/>
            <a:ext cx="84985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1"/>
                </a:solidFill>
                <a:latin typeface="Calibri"/>
              </a:rPr>
              <a:t>Part I: Unpacking Creative Health, SEL, Visual Art for Facilitators and Educators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252f180ca07_0_9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Why is SEL important?</a:t>
            </a:r>
            <a:endParaRPr/>
          </a:p>
        </p:txBody>
      </p:sp>
      <p:sp>
        <p:nvSpPr>
          <p:cNvPr id="93" name="Google Shape;93;g252f180ca07_0_99"/>
          <p:cNvSpPr txBox="1">
            <a:spLocks noGrp="1"/>
          </p:cNvSpPr>
          <p:nvPr>
            <p:ph type="body" idx="2"/>
          </p:nvPr>
        </p:nvSpPr>
        <p:spPr>
          <a:xfrm>
            <a:off x="709950" y="1740675"/>
            <a:ext cx="6417900" cy="4358100"/>
          </a:xfrm>
          <a:prstGeom prst="rect">
            <a:avLst/>
          </a:prstGeom>
        </p:spPr>
        <p:txBody>
          <a:bodyPr spcFirstLastPara="1" wrap="square" lIns="91425" tIns="45700" rIns="91425" bIns="45700" anchor="t" anchorCtr="0">
            <a:noAutofit/>
          </a:bodyPr>
          <a:lstStyle/>
          <a:p>
            <a:pPr marL="0" lvl="0" indent="0" algn="l" rtl="0">
              <a:lnSpc>
                <a:spcPct val="115000"/>
              </a:lnSpc>
              <a:spcBef>
                <a:spcPts val="600"/>
              </a:spcBef>
              <a:spcAft>
                <a:spcPts val="0"/>
              </a:spcAft>
              <a:buNone/>
            </a:pPr>
            <a:r>
              <a:rPr lang="en-US"/>
              <a:t>Students who are equipped to manage personal problems are better able to navigate the pressures of adult life.</a:t>
            </a:r>
            <a:endParaRPr/>
          </a:p>
          <a:p>
            <a:pPr marL="457200" lvl="0" indent="-387350" algn="l" rtl="0">
              <a:lnSpc>
                <a:spcPct val="115000"/>
              </a:lnSpc>
              <a:spcBef>
                <a:spcPts val="1000"/>
              </a:spcBef>
              <a:spcAft>
                <a:spcPts val="0"/>
              </a:spcAft>
              <a:buSzPts val="2500"/>
              <a:buChar char="●"/>
            </a:pPr>
            <a:r>
              <a:rPr lang="en-US"/>
              <a:t>SEL participation leads to an 11 percentile increase in overall grades. </a:t>
            </a:r>
            <a:endParaRPr/>
          </a:p>
          <a:p>
            <a:pPr marL="457200" lvl="0" indent="-387350" algn="l" rtl="0">
              <a:lnSpc>
                <a:spcPct val="115000"/>
              </a:lnSpc>
              <a:spcBef>
                <a:spcPts val="1000"/>
              </a:spcBef>
              <a:spcAft>
                <a:spcPts val="1000"/>
              </a:spcAft>
              <a:buSzPts val="2500"/>
              <a:buChar char="●"/>
            </a:pPr>
            <a:r>
              <a:rPr lang="en-US"/>
              <a:t>SEL increases prosocial behaviors, improves student attitudes toward school, and reduces depression and stress.</a:t>
            </a:r>
            <a:endParaRPr/>
          </a:p>
        </p:txBody>
      </p:sp>
      <p:pic>
        <p:nvPicPr>
          <p:cNvPr id="94" name="Google Shape;94;g252f180ca07_0_99"/>
          <p:cNvPicPr preferRelativeResize="0"/>
          <p:nvPr/>
        </p:nvPicPr>
        <p:blipFill rotWithShape="1">
          <a:blip r:embed="rId3">
            <a:alphaModFix/>
          </a:blip>
          <a:srcRect b="32377"/>
          <a:stretch/>
        </p:blipFill>
        <p:spPr>
          <a:xfrm>
            <a:off x="6730650" y="1912529"/>
            <a:ext cx="5074126" cy="34311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52f180ca07_0_10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How does California define SEL?</a:t>
            </a:r>
            <a:endParaRPr/>
          </a:p>
        </p:txBody>
      </p:sp>
      <p:sp>
        <p:nvSpPr>
          <p:cNvPr id="100" name="Google Shape;100;g252f180ca07_0_105"/>
          <p:cNvSpPr txBox="1">
            <a:spLocks noGrp="1"/>
          </p:cNvSpPr>
          <p:nvPr>
            <p:ph type="body" idx="2"/>
          </p:nvPr>
        </p:nvSpPr>
        <p:spPr>
          <a:xfrm>
            <a:off x="893550" y="1276875"/>
            <a:ext cx="10853700" cy="4914900"/>
          </a:xfrm>
          <a:prstGeom prst="rect">
            <a:avLst/>
          </a:prstGeom>
        </p:spPr>
        <p:txBody>
          <a:bodyPr spcFirstLastPara="1" wrap="square" lIns="91425" tIns="45700" rIns="91425" bIns="45700" anchor="t" anchorCtr="0">
            <a:noAutofit/>
          </a:bodyPr>
          <a:lstStyle/>
          <a:p>
            <a:pPr marL="0" lvl="0" indent="0" algn="l" rtl="0">
              <a:lnSpc>
                <a:spcPct val="115000"/>
              </a:lnSpc>
              <a:spcBef>
                <a:spcPts val="600"/>
              </a:spcBef>
              <a:spcAft>
                <a:spcPts val="0"/>
              </a:spcAft>
              <a:buNone/>
            </a:pPr>
            <a:r>
              <a:rPr lang="en-US"/>
              <a:t>Social and Emotional Learning reflects the critical role of positive relationships and emotional connections in the learning process and helps students develop a range of skills they need for school and life.  SEL skills include the ability to:</a:t>
            </a:r>
            <a:endParaRPr/>
          </a:p>
          <a:p>
            <a:pPr marL="457200" lvl="0" indent="-387350" algn="l" rtl="0">
              <a:lnSpc>
                <a:spcPct val="115000"/>
              </a:lnSpc>
              <a:spcBef>
                <a:spcPts val="1000"/>
              </a:spcBef>
              <a:spcAft>
                <a:spcPts val="0"/>
              </a:spcAft>
              <a:buClr>
                <a:schemeClr val="dk1"/>
              </a:buClr>
              <a:buSzPts val="2500"/>
              <a:buFont typeface="Arial"/>
              <a:buChar char="●"/>
            </a:pPr>
            <a:r>
              <a:rPr lang="en-US"/>
              <a:t>Set and achieve positive goals</a:t>
            </a:r>
            <a:endParaRPr/>
          </a:p>
          <a:p>
            <a:pPr marL="457200" lvl="0" indent="-387350" algn="l" rtl="0">
              <a:lnSpc>
                <a:spcPct val="115000"/>
              </a:lnSpc>
              <a:spcBef>
                <a:spcPts val="1000"/>
              </a:spcBef>
              <a:spcAft>
                <a:spcPts val="0"/>
              </a:spcAft>
              <a:buClr>
                <a:schemeClr val="dk1"/>
              </a:buClr>
              <a:buSzPts val="2500"/>
              <a:buFont typeface="Arial"/>
              <a:buChar char="●"/>
            </a:pPr>
            <a:r>
              <a:rPr lang="en-US"/>
              <a:t>Feel and show empathy for others</a:t>
            </a:r>
            <a:endParaRPr/>
          </a:p>
          <a:p>
            <a:pPr marL="457200" lvl="0" indent="-387350" algn="l" rtl="0">
              <a:lnSpc>
                <a:spcPct val="115000"/>
              </a:lnSpc>
              <a:spcBef>
                <a:spcPts val="1000"/>
              </a:spcBef>
              <a:spcAft>
                <a:spcPts val="0"/>
              </a:spcAft>
              <a:buClr>
                <a:schemeClr val="dk1"/>
              </a:buClr>
              <a:buSzPts val="2500"/>
              <a:buFont typeface="Arial"/>
              <a:buChar char="●"/>
            </a:pPr>
            <a:r>
              <a:rPr lang="en-US"/>
              <a:t>Establish and maintain positive relationships</a:t>
            </a:r>
            <a:endParaRPr/>
          </a:p>
          <a:p>
            <a:pPr marL="457200" lvl="0" indent="-387350" algn="l" rtl="0">
              <a:lnSpc>
                <a:spcPct val="115000"/>
              </a:lnSpc>
              <a:spcBef>
                <a:spcPts val="1000"/>
              </a:spcBef>
              <a:spcAft>
                <a:spcPts val="0"/>
              </a:spcAft>
              <a:buClr>
                <a:schemeClr val="dk1"/>
              </a:buClr>
              <a:buSzPts val="2500"/>
              <a:buFont typeface="Arial"/>
              <a:buChar char="●"/>
            </a:pPr>
            <a:r>
              <a:rPr lang="en-US"/>
              <a:t>Make responsible decisions</a:t>
            </a:r>
            <a:endParaRPr/>
          </a:p>
          <a:p>
            <a:pPr marL="457200" lvl="0" indent="-387350" algn="l" rtl="0">
              <a:lnSpc>
                <a:spcPct val="115000"/>
              </a:lnSpc>
              <a:spcBef>
                <a:spcPts val="1000"/>
              </a:spcBef>
              <a:spcAft>
                <a:spcPts val="1000"/>
              </a:spcAft>
              <a:buClr>
                <a:schemeClr val="dk1"/>
              </a:buClr>
              <a:buSzPts val="2500"/>
              <a:buFont typeface="Arial"/>
              <a:buChar char="●"/>
            </a:pPr>
            <a:r>
              <a:rPr lang="en-US"/>
              <a:t>Understand and manage emotions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252f180ca07_0_11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 Competencies</a:t>
            </a:r>
            <a:endParaRPr/>
          </a:p>
        </p:txBody>
      </p:sp>
      <p:sp>
        <p:nvSpPr>
          <p:cNvPr id="106" name="Google Shape;106;g252f180ca07_0_111"/>
          <p:cNvSpPr txBox="1">
            <a:spLocks noGrp="1"/>
          </p:cNvSpPr>
          <p:nvPr>
            <p:ph type="body" idx="2"/>
          </p:nvPr>
        </p:nvSpPr>
        <p:spPr>
          <a:xfrm>
            <a:off x="6120450" y="1722675"/>
            <a:ext cx="5856300" cy="1453200"/>
          </a:xfrm>
          <a:prstGeom prst="rect">
            <a:avLst/>
          </a:prstGeom>
        </p:spPr>
        <p:txBody>
          <a:bodyPr spcFirstLastPara="1" wrap="square" lIns="91425" tIns="45700" rIns="91425" bIns="45700" anchor="t" anchorCtr="0">
            <a:noAutofit/>
          </a:bodyPr>
          <a:lstStyle/>
          <a:p>
            <a:pPr marL="0" lvl="0" indent="0" algn="l" rtl="0">
              <a:lnSpc>
                <a:spcPct val="115000"/>
              </a:lnSpc>
              <a:spcBef>
                <a:spcPts val="600"/>
              </a:spcBef>
              <a:spcAft>
                <a:spcPts val="0"/>
              </a:spcAft>
              <a:buNone/>
            </a:pPr>
            <a:r>
              <a:rPr lang="en-US"/>
              <a:t>This module utilizes the five SEL competencies as outlined by CASEL.</a:t>
            </a:r>
            <a:endParaRPr/>
          </a:p>
          <a:p>
            <a:pPr marL="457200" lvl="0" indent="-387350" algn="l" rtl="0">
              <a:lnSpc>
                <a:spcPct val="115000"/>
              </a:lnSpc>
              <a:spcBef>
                <a:spcPts val="1000"/>
              </a:spcBef>
              <a:spcAft>
                <a:spcPts val="0"/>
              </a:spcAft>
              <a:buSzPts val="2500"/>
              <a:buChar char="●"/>
            </a:pPr>
            <a:r>
              <a:rPr lang="en-US"/>
              <a:t>Self-Awareness</a:t>
            </a:r>
            <a:endParaRPr/>
          </a:p>
          <a:p>
            <a:pPr marL="457200" lvl="0" indent="-387350" algn="l" rtl="0">
              <a:lnSpc>
                <a:spcPct val="115000"/>
              </a:lnSpc>
              <a:spcBef>
                <a:spcPts val="1000"/>
              </a:spcBef>
              <a:spcAft>
                <a:spcPts val="0"/>
              </a:spcAft>
              <a:buSzPts val="2500"/>
              <a:buChar char="●"/>
            </a:pPr>
            <a:r>
              <a:rPr lang="en-US"/>
              <a:t>Self-Management</a:t>
            </a:r>
            <a:endParaRPr/>
          </a:p>
          <a:p>
            <a:pPr marL="457200" lvl="0" indent="-387350" algn="l" rtl="0">
              <a:lnSpc>
                <a:spcPct val="115000"/>
              </a:lnSpc>
              <a:spcBef>
                <a:spcPts val="1000"/>
              </a:spcBef>
              <a:spcAft>
                <a:spcPts val="0"/>
              </a:spcAft>
              <a:buSzPts val="2500"/>
              <a:buChar char="●"/>
            </a:pPr>
            <a:r>
              <a:rPr lang="en-US"/>
              <a:t>Responsible Decision-Making</a:t>
            </a:r>
            <a:endParaRPr/>
          </a:p>
          <a:p>
            <a:pPr marL="457200" lvl="0" indent="-387350" algn="l" rtl="0">
              <a:lnSpc>
                <a:spcPct val="115000"/>
              </a:lnSpc>
              <a:spcBef>
                <a:spcPts val="1000"/>
              </a:spcBef>
              <a:spcAft>
                <a:spcPts val="0"/>
              </a:spcAft>
              <a:buSzPts val="2500"/>
              <a:buChar char="●"/>
            </a:pPr>
            <a:r>
              <a:rPr lang="en-US"/>
              <a:t>Relationship Skills</a:t>
            </a:r>
            <a:endParaRPr/>
          </a:p>
          <a:p>
            <a:pPr marL="457200" lvl="0" indent="-387350" algn="l" rtl="0">
              <a:lnSpc>
                <a:spcPct val="115000"/>
              </a:lnSpc>
              <a:spcBef>
                <a:spcPts val="1000"/>
              </a:spcBef>
              <a:spcAft>
                <a:spcPts val="1000"/>
              </a:spcAft>
              <a:buSzPts val="2500"/>
              <a:buChar char="●"/>
            </a:pPr>
            <a:r>
              <a:rPr lang="en-US"/>
              <a:t>Social Awareness</a:t>
            </a:r>
            <a:endParaRPr/>
          </a:p>
        </p:txBody>
      </p:sp>
      <p:pic>
        <p:nvPicPr>
          <p:cNvPr id="107" name="Google Shape;107;g252f180ca07_0_111"/>
          <p:cNvPicPr preferRelativeResize="0"/>
          <p:nvPr/>
        </p:nvPicPr>
        <p:blipFill>
          <a:blip r:embed="rId3">
            <a:alphaModFix/>
          </a:blip>
          <a:stretch>
            <a:fillRect/>
          </a:stretch>
        </p:blipFill>
        <p:spPr>
          <a:xfrm>
            <a:off x="251475" y="1120649"/>
            <a:ext cx="5648825" cy="5648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52f180ca07_0_11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Educator Training in Providing SEL is Critical</a:t>
            </a:r>
            <a:endParaRPr/>
          </a:p>
        </p:txBody>
      </p:sp>
      <p:sp>
        <p:nvSpPr>
          <p:cNvPr id="113" name="Google Shape;113;g252f180ca07_0_118"/>
          <p:cNvSpPr txBox="1">
            <a:spLocks noGrp="1"/>
          </p:cNvSpPr>
          <p:nvPr>
            <p:ph type="body" idx="2"/>
          </p:nvPr>
        </p:nvSpPr>
        <p:spPr>
          <a:xfrm>
            <a:off x="716575" y="1770275"/>
            <a:ext cx="6760800" cy="3656400"/>
          </a:xfrm>
          <a:prstGeom prst="rect">
            <a:avLst/>
          </a:prstGeom>
        </p:spPr>
        <p:txBody>
          <a:bodyPr spcFirstLastPara="1" wrap="square" lIns="91425" tIns="45700" rIns="91425" bIns="45700" anchor="t" anchorCtr="0">
            <a:noAutofit/>
          </a:bodyPr>
          <a:lstStyle/>
          <a:p>
            <a:pPr marL="0" lvl="0" indent="0" algn="l" rtl="0">
              <a:lnSpc>
                <a:spcPct val="115000"/>
              </a:lnSpc>
              <a:spcBef>
                <a:spcPts val="600"/>
              </a:spcBef>
              <a:spcAft>
                <a:spcPts val="0"/>
              </a:spcAft>
              <a:buNone/>
            </a:pPr>
            <a:r>
              <a:rPr lang="en-US"/>
              <a:t>A June 2020 report found that:</a:t>
            </a:r>
            <a:endParaRPr/>
          </a:p>
          <a:p>
            <a:pPr marL="457200" lvl="0" indent="-387350" algn="l" rtl="0">
              <a:lnSpc>
                <a:spcPct val="115000"/>
              </a:lnSpc>
              <a:spcBef>
                <a:spcPts val="1000"/>
              </a:spcBef>
              <a:spcAft>
                <a:spcPts val="0"/>
              </a:spcAft>
              <a:buSzPts val="2500"/>
              <a:buChar char="●"/>
            </a:pPr>
            <a:r>
              <a:rPr lang="en-US"/>
              <a:t>94% of teachers feel students increasingly need more social and emotional support</a:t>
            </a:r>
            <a:endParaRPr/>
          </a:p>
          <a:p>
            <a:pPr marL="457200" lvl="0" indent="-387350" algn="l" rtl="0">
              <a:lnSpc>
                <a:spcPct val="115000"/>
              </a:lnSpc>
              <a:spcBef>
                <a:spcPts val="1000"/>
              </a:spcBef>
              <a:spcAft>
                <a:spcPts val="0"/>
              </a:spcAft>
              <a:buSzPts val="2500"/>
              <a:buChar char="●"/>
            </a:pPr>
            <a:r>
              <a:rPr lang="en-US"/>
              <a:t>77% of teachers are concerned about student social emotional well being</a:t>
            </a:r>
            <a:endParaRPr/>
          </a:p>
          <a:p>
            <a:pPr marL="457200" lvl="0" indent="-387350" algn="l" rtl="0">
              <a:lnSpc>
                <a:spcPct val="115000"/>
              </a:lnSpc>
              <a:spcBef>
                <a:spcPts val="1000"/>
              </a:spcBef>
              <a:spcAft>
                <a:spcPts val="1000"/>
              </a:spcAft>
              <a:buSzPts val="2500"/>
              <a:buChar char="●"/>
            </a:pPr>
            <a:r>
              <a:rPr lang="en-US">
                <a:highlight>
                  <a:srgbClr val="FFF2CC"/>
                </a:highlight>
              </a:rPr>
              <a:t>7% of teachers feel prepared to address the social-emotional needs of students</a:t>
            </a:r>
            <a:endParaRPr>
              <a:highlight>
                <a:srgbClr val="FFF2CC"/>
              </a:highlight>
            </a:endParaRPr>
          </a:p>
        </p:txBody>
      </p:sp>
      <p:pic>
        <p:nvPicPr>
          <p:cNvPr id="114" name="Google Shape;114;g252f180ca07_0_118"/>
          <p:cNvPicPr preferRelativeResize="0"/>
          <p:nvPr/>
        </p:nvPicPr>
        <p:blipFill>
          <a:blip r:embed="rId3">
            <a:alphaModFix/>
          </a:blip>
          <a:stretch>
            <a:fillRect/>
          </a:stretch>
        </p:blipFill>
        <p:spPr>
          <a:xfrm>
            <a:off x="7639400" y="1482061"/>
            <a:ext cx="4232849" cy="42328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252f180ca07_0_12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Isn’t all teaching SEL?!</a:t>
            </a:r>
            <a:endParaRPr/>
          </a:p>
        </p:txBody>
      </p:sp>
      <p:sp>
        <p:nvSpPr>
          <p:cNvPr id="120" name="Google Shape;120;g252f180ca07_0_124"/>
          <p:cNvSpPr txBox="1">
            <a:spLocks noGrp="1"/>
          </p:cNvSpPr>
          <p:nvPr>
            <p:ph type="body" idx="2"/>
          </p:nvPr>
        </p:nvSpPr>
        <p:spPr>
          <a:xfrm>
            <a:off x="926725" y="1686225"/>
            <a:ext cx="6053100" cy="42096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600"/>
              </a:spcBef>
              <a:spcAft>
                <a:spcPts val="0"/>
              </a:spcAft>
              <a:buSzPts val="2500"/>
              <a:buChar char="●"/>
            </a:pPr>
            <a:r>
              <a:rPr lang="en-US"/>
              <a:t>Although social learning is present in various aspects of K-12 education, it doesn't consistently and effectively support students in understanding their emotions, thoughts, and social skills.</a:t>
            </a:r>
            <a:endParaRPr/>
          </a:p>
          <a:p>
            <a:pPr marL="457200" lvl="0" indent="-387350" algn="l" rtl="0">
              <a:lnSpc>
                <a:spcPct val="115000"/>
              </a:lnSpc>
              <a:spcBef>
                <a:spcPts val="1000"/>
              </a:spcBef>
              <a:spcAft>
                <a:spcPts val="1000"/>
              </a:spcAft>
              <a:buSzPts val="2500"/>
              <a:buChar char="●"/>
            </a:pPr>
            <a:r>
              <a:rPr lang="en-US"/>
              <a:t>Research shows that </a:t>
            </a:r>
            <a:r>
              <a:rPr lang="en-US" b="1"/>
              <a:t>“for SEL to be effective, it must be taught and embedded in the curriculum.”</a:t>
            </a:r>
            <a:endParaRPr b="1"/>
          </a:p>
        </p:txBody>
      </p:sp>
      <p:pic>
        <p:nvPicPr>
          <p:cNvPr id="121" name="Google Shape;121;g252f180ca07_0_124"/>
          <p:cNvPicPr preferRelativeResize="0"/>
          <p:nvPr/>
        </p:nvPicPr>
        <p:blipFill rotWithShape="1">
          <a:blip r:embed="rId3">
            <a:alphaModFix/>
          </a:blip>
          <a:srcRect t="5478" b="6586"/>
          <a:stretch/>
        </p:blipFill>
        <p:spPr>
          <a:xfrm>
            <a:off x="6979825" y="1276825"/>
            <a:ext cx="5081875" cy="44687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252f180ca07_0_8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What is Creative Health?</a:t>
            </a:r>
            <a:endParaRPr/>
          </a:p>
        </p:txBody>
      </p:sp>
      <p:sp>
        <p:nvSpPr>
          <p:cNvPr id="127" name="Google Shape;127;g252f180ca07_0_81"/>
          <p:cNvSpPr txBox="1">
            <a:spLocks noGrp="1"/>
          </p:cNvSpPr>
          <p:nvPr>
            <p:ph type="body" idx="2"/>
          </p:nvPr>
        </p:nvSpPr>
        <p:spPr>
          <a:xfrm>
            <a:off x="5737275" y="1192675"/>
            <a:ext cx="5758200" cy="49149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b="1"/>
              <a:t>Creative Health</a:t>
            </a:r>
            <a:r>
              <a:rPr lang="en-US"/>
              <a:t> is a concept that recognizes the powerful benefits the arts provide to our overall health and wellbeing. </a:t>
            </a:r>
            <a:endParaRPr/>
          </a:p>
          <a:p>
            <a:pPr marL="457200" lvl="0" indent="-387350" algn="l" rtl="0">
              <a:lnSpc>
                <a:spcPct val="115000"/>
              </a:lnSpc>
              <a:spcBef>
                <a:spcPts val="1000"/>
              </a:spcBef>
              <a:spcAft>
                <a:spcPts val="0"/>
              </a:spcAft>
              <a:buSzPts val="2500"/>
              <a:buChar char="●"/>
            </a:pPr>
            <a:r>
              <a:rPr lang="en-US"/>
              <a:t>based on peer-reviewed scientific research</a:t>
            </a:r>
            <a:endParaRPr/>
          </a:p>
          <a:p>
            <a:pPr marL="457200" lvl="0" indent="-387350" algn="l" rtl="0">
              <a:lnSpc>
                <a:spcPct val="115000"/>
              </a:lnSpc>
              <a:spcBef>
                <a:spcPts val="1000"/>
              </a:spcBef>
              <a:spcAft>
                <a:spcPts val="1000"/>
              </a:spcAft>
              <a:buSzPts val="2500"/>
              <a:buChar char="●"/>
            </a:pPr>
            <a:r>
              <a:rPr lang="en-US"/>
              <a:t>combination of arts, creativity, culture, and public health</a:t>
            </a:r>
            <a:endParaRPr/>
          </a:p>
        </p:txBody>
      </p:sp>
      <p:grpSp>
        <p:nvGrpSpPr>
          <p:cNvPr id="128" name="Google Shape;128;g252f180ca07_0_81"/>
          <p:cNvGrpSpPr/>
          <p:nvPr/>
        </p:nvGrpSpPr>
        <p:grpSpPr>
          <a:xfrm>
            <a:off x="833439" y="1388930"/>
            <a:ext cx="3364064" cy="4718646"/>
            <a:chOff x="1009595" y="1192675"/>
            <a:chExt cx="3665755" cy="5143499"/>
          </a:xfrm>
        </p:grpSpPr>
        <p:grpSp>
          <p:nvGrpSpPr>
            <p:cNvPr id="129" name="Google Shape;129;g252f180ca07_0_81"/>
            <p:cNvGrpSpPr/>
            <p:nvPr/>
          </p:nvGrpSpPr>
          <p:grpSpPr>
            <a:xfrm>
              <a:off x="1009595" y="1192675"/>
              <a:ext cx="3665755" cy="5143499"/>
              <a:chOff x="1009595" y="1192675"/>
              <a:chExt cx="3665755" cy="5143499"/>
            </a:xfrm>
          </p:grpSpPr>
          <p:pic>
            <p:nvPicPr>
              <p:cNvPr id="130" name="Google Shape;130;g252f180ca07_0_81"/>
              <p:cNvPicPr preferRelativeResize="0"/>
              <p:nvPr/>
            </p:nvPicPr>
            <p:blipFill>
              <a:blip r:embed="rId3">
                <a:alphaModFix/>
              </a:blip>
              <a:stretch>
                <a:fillRect/>
              </a:stretch>
            </p:blipFill>
            <p:spPr>
              <a:xfrm>
                <a:off x="1009595" y="1192675"/>
                <a:ext cx="3665755" cy="5143499"/>
              </a:xfrm>
              <a:prstGeom prst="rect">
                <a:avLst/>
              </a:prstGeom>
              <a:noFill/>
              <a:ln w="28575" cap="flat" cmpd="sng">
                <a:solidFill>
                  <a:schemeClr val="dk1"/>
                </a:solidFill>
                <a:prstDash val="solid"/>
                <a:round/>
                <a:headEnd type="none" w="sm" len="sm"/>
                <a:tailEnd type="none" w="sm" len="sm"/>
              </a:ln>
            </p:spPr>
          </p:pic>
          <p:sp>
            <p:nvSpPr>
              <p:cNvPr id="131" name="Google Shape;131;g252f180ca07_0_81"/>
              <p:cNvSpPr/>
              <p:nvPr/>
            </p:nvSpPr>
            <p:spPr>
              <a:xfrm>
                <a:off x="3844875" y="1702075"/>
                <a:ext cx="718800" cy="518700"/>
              </a:xfrm>
              <a:prstGeom prst="rect">
                <a:avLst/>
              </a:prstGeom>
              <a:solidFill>
                <a:srgbClr val="F3F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 name="Google Shape;132;g252f180ca07_0_81"/>
            <p:cNvSpPr/>
            <p:nvPr/>
          </p:nvSpPr>
          <p:spPr>
            <a:xfrm>
              <a:off x="3430050" y="1192675"/>
              <a:ext cx="1245300" cy="518700"/>
            </a:xfrm>
            <a:prstGeom prst="rect">
              <a:avLst/>
            </a:prstGeom>
            <a:solidFill>
              <a:srgbClr val="F3F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g252f180ca07_0_81"/>
          <p:cNvSpPr txBox="1"/>
          <p:nvPr/>
        </p:nvSpPr>
        <p:spPr>
          <a:xfrm>
            <a:off x="3533799" y="4870121"/>
            <a:ext cx="2685900" cy="1008600"/>
          </a:xfrm>
          <a:prstGeom prst="rect">
            <a:avLst/>
          </a:prstGeom>
          <a:solidFill>
            <a:srgbClr val="FFFFFF">
              <a:alpha val="88680"/>
            </a:srgbClr>
          </a:solidFill>
          <a:ln w="9525" cap="flat" cmpd="sng">
            <a:solidFill>
              <a:srgbClr val="666666"/>
            </a:solidFill>
            <a:prstDash val="solid"/>
            <a:round/>
            <a:headEnd type="none" w="sm" len="sm"/>
            <a:tailEnd type="none" w="sm" len="sm"/>
          </a:ln>
          <a:effectLst>
            <a:outerShdw blurRad="42863" dist="142875" dir="1560000" algn="bl" rotWithShape="0">
              <a:srgbClr val="000000">
                <a:alpha val="54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r>
              <a:rPr lang="en-US" sz="1800" i="1">
                <a:solidFill>
                  <a:srgbClr val="0C0C0C"/>
                </a:solidFill>
                <a:latin typeface="Karla"/>
                <a:ea typeface="Karla"/>
                <a:cs typeface="Karla"/>
                <a:sym typeface="Karla"/>
              </a:rPr>
              <a:t>“This art chilled me out. I was mad, but this helped me calm down.”</a:t>
            </a:r>
            <a:endParaRPr sz="1800" i="1">
              <a:solidFill>
                <a:srgbClr val="0C0C0C"/>
              </a:solidFill>
              <a:latin typeface="Karla"/>
              <a:ea typeface="Karla"/>
              <a:cs typeface="Karla"/>
              <a:sym typeface="Karl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252f180ca07_0_8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Creative Health Key Messages</a:t>
            </a:r>
            <a:endParaRPr/>
          </a:p>
        </p:txBody>
      </p:sp>
      <p:sp>
        <p:nvSpPr>
          <p:cNvPr id="139" name="Google Shape;139;g252f180ca07_0_87"/>
          <p:cNvSpPr txBox="1">
            <a:spLocks noGrp="1"/>
          </p:cNvSpPr>
          <p:nvPr>
            <p:ph type="body" idx="2"/>
          </p:nvPr>
        </p:nvSpPr>
        <p:spPr>
          <a:xfrm>
            <a:off x="175475" y="2026725"/>
            <a:ext cx="6149100" cy="31464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The arts help keep us healthy, aid in recovery, and support long life spans.</a:t>
            </a:r>
            <a:endParaRPr/>
          </a:p>
          <a:p>
            <a:pPr marL="457200" lvl="0" indent="-387350" algn="l" rtl="0">
              <a:lnSpc>
                <a:spcPct val="115000"/>
              </a:lnSpc>
              <a:spcBef>
                <a:spcPts val="1000"/>
              </a:spcBef>
              <a:spcAft>
                <a:spcPts val="0"/>
              </a:spcAft>
              <a:buSzPts val="2500"/>
              <a:buChar char="●"/>
            </a:pPr>
            <a:r>
              <a:rPr lang="en-US"/>
              <a:t>The arts help meet major challenges facing health and social care. </a:t>
            </a:r>
            <a:endParaRPr/>
          </a:p>
          <a:p>
            <a:pPr marL="457200" lvl="0" indent="-387350" algn="l" rtl="0">
              <a:lnSpc>
                <a:spcPct val="115000"/>
              </a:lnSpc>
              <a:spcBef>
                <a:spcPts val="1000"/>
              </a:spcBef>
              <a:spcAft>
                <a:spcPts val="1000"/>
              </a:spcAft>
              <a:buSzPts val="2500"/>
              <a:buChar char="●"/>
            </a:pPr>
            <a:r>
              <a:rPr lang="en-US"/>
              <a:t>The arts contribute to happy and healthy communities. </a:t>
            </a:r>
            <a:endParaRPr/>
          </a:p>
        </p:txBody>
      </p:sp>
      <p:pic>
        <p:nvPicPr>
          <p:cNvPr id="140" name="Google Shape;140;g252f180ca07_0_87"/>
          <p:cNvPicPr preferRelativeResize="0"/>
          <p:nvPr/>
        </p:nvPicPr>
        <p:blipFill rotWithShape="1">
          <a:blip r:embed="rId3">
            <a:alphaModFix/>
          </a:blip>
          <a:srcRect l="10802" t="24173" r="10401"/>
          <a:stretch/>
        </p:blipFill>
        <p:spPr>
          <a:xfrm>
            <a:off x="6188550" y="1513662"/>
            <a:ext cx="5781248" cy="4172525"/>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252f180ca07_0_13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Creative Health Modalities</a:t>
            </a:r>
            <a:endParaRPr/>
          </a:p>
        </p:txBody>
      </p:sp>
      <p:sp>
        <p:nvSpPr>
          <p:cNvPr id="146" name="Google Shape;146;g252f180ca07_0_137"/>
          <p:cNvSpPr txBox="1">
            <a:spLocks noGrp="1"/>
          </p:cNvSpPr>
          <p:nvPr>
            <p:ph type="body" idx="2"/>
          </p:nvPr>
        </p:nvSpPr>
        <p:spPr>
          <a:xfrm>
            <a:off x="675525" y="1293700"/>
            <a:ext cx="7377000" cy="49149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Any creative act can be a Creative Health modality. </a:t>
            </a:r>
            <a:br>
              <a:rPr lang="en-US"/>
            </a:br>
            <a:r>
              <a:rPr lang="en-US"/>
              <a:t>Here are a few examples:</a:t>
            </a:r>
            <a:endParaRPr/>
          </a:p>
          <a:p>
            <a:pPr marL="457200" lvl="0" indent="-387350" algn="l" rtl="0">
              <a:lnSpc>
                <a:spcPct val="115000"/>
              </a:lnSpc>
              <a:spcBef>
                <a:spcPts val="1000"/>
              </a:spcBef>
              <a:spcAft>
                <a:spcPts val="0"/>
              </a:spcAft>
              <a:buSzPts val="2500"/>
              <a:buChar char="●"/>
            </a:pPr>
            <a:r>
              <a:rPr lang="en-US"/>
              <a:t>Visual Art</a:t>
            </a:r>
            <a:endParaRPr/>
          </a:p>
          <a:p>
            <a:pPr marL="457200" lvl="0" indent="-387350" algn="l" rtl="0">
              <a:lnSpc>
                <a:spcPct val="115000"/>
              </a:lnSpc>
              <a:spcBef>
                <a:spcPts val="1000"/>
              </a:spcBef>
              <a:spcAft>
                <a:spcPts val="0"/>
              </a:spcAft>
              <a:buSzPts val="2500"/>
              <a:buChar char="●"/>
            </a:pPr>
            <a:r>
              <a:rPr lang="en-US"/>
              <a:t>Media Arts</a:t>
            </a:r>
            <a:endParaRPr/>
          </a:p>
          <a:p>
            <a:pPr marL="457200" lvl="0" indent="-387350" algn="l" rtl="0">
              <a:lnSpc>
                <a:spcPct val="115000"/>
              </a:lnSpc>
              <a:spcBef>
                <a:spcPts val="1000"/>
              </a:spcBef>
              <a:spcAft>
                <a:spcPts val="0"/>
              </a:spcAft>
              <a:buSzPts val="2500"/>
              <a:buChar char="●"/>
            </a:pPr>
            <a:r>
              <a:rPr lang="en-US"/>
              <a:t>Music</a:t>
            </a:r>
            <a:endParaRPr/>
          </a:p>
          <a:p>
            <a:pPr marL="457200" lvl="0" indent="-387350" algn="l" rtl="0">
              <a:lnSpc>
                <a:spcPct val="115000"/>
              </a:lnSpc>
              <a:spcBef>
                <a:spcPts val="1000"/>
              </a:spcBef>
              <a:spcAft>
                <a:spcPts val="0"/>
              </a:spcAft>
              <a:buSzPts val="2500"/>
              <a:buChar char="●"/>
            </a:pPr>
            <a:r>
              <a:rPr lang="en-US"/>
              <a:t>Dance / Movement</a:t>
            </a:r>
            <a:endParaRPr/>
          </a:p>
          <a:p>
            <a:pPr marL="457200" lvl="0" indent="-387350" algn="l" rtl="0">
              <a:lnSpc>
                <a:spcPct val="115000"/>
              </a:lnSpc>
              <a:spcBef>
                <a:spcPts val="1000"/>
              </a:spcBef>
              <a:spcAft>
                <a:spcPts val="0"/>
              </a:spcAft>
              <a:buSzPts val="2500"/>
              <a:buChar char="●"/>
            </a:pPr>
            <a:r>
              <a:rPr lang="en-US"/>
              <a:t>Theater</a:t>
            </a:r>
            <a:endParaRPr/>
          </a:p>
          <a:p>
            <a:pPr marL="457200" lvl="0" indent="-387350" algn="l" rtl="0">
              <a:lnSpc>
                <a:spcPct val="115000"/>
              </a:lnSpc>
              <a:spcBef>
                <a:spcPts val="1000"/>
              </a:spcBef>
              <a:spcAft>
                <a:spcPts val="0"/>
              </a:spcAft>
              <a:buSzPts val="2500"/>
              <a:buChar char="●"/>
            </a:pPr>
            <a:r>
              <a:rPr lang="en-US"/>
              <a:t>Writing</a:t>
            </a:r>
            <a:endParaRPr/>
          </a:p>
          <a:p>
            <a:pPr marL="457200" lvl="0" indent="-387350" algn="l" rtl="0">
              <a:lnSpc>
                <a:spcPct val="115000"/>
              </a:lnSpc>
              <a:spcBef>
                <a:spcPts val="1000"/>
              </a:spcBef>
              <a:spcAft>
                <a:spcPts val="1000"/>
              </a:spcAft>
              <a:buSzPts val="2500"/>
              <a:buChar char="●"/>
            </a:pPr>
            <a:r>
              <a:rPr lang="en-US"/>
              <a:t>Cooking &amp; Baking</a:t>
            </a:r>
            <a:endParaRPr/>
          </a:p>
        </p:txBody>
      </p:sp>
      <p:sp>
        <p:nvSpPr>
          <p:cNvPr id="147" name="Google Shape;147;g252f180ca07_0_137"/>
          <p:cNvSpPr txBox="1"/>
          <p:nvPr/>
        </p:nvSpPr>
        <p:spPr>
          <a:xfrm>
            <a:off x="4321850" y="2324800"/>
            <a:ext cx="3000000" cy="28527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1"/>
              </a:buClr>
              <a:buSzPts val="2500"/>
              <a:buChar char="●"/>
            </a:pPr>
            <a:r>
              <a:rPr lang="en-US" sz="2500">
                <a:solidFill>
                  <a:schemeClr val="dk1"/>
                </a:solidFill>
              </a:rPr>
              <a:t>Gardening</a:t>
            </a:r>
            <a:endParaRPr sz="2500">
              <a:solidFill>
                <a:schemeClr val="dk1"/>
              </a:solidFill>
            </a:endParaRPr>
          </a:p>
          <a:p>
            <a:pPr marL="457200" lvl="0" indent="-387350" algn="l" rtl="0">
              <a:lnSpc>
                <a:spcPct val="115000"/>
              </a:lnSpc>
              <a:spcBef>
                <a:spcPts val="1000"/>
              </a:spcBef>
              <a:spcAft>
                <a:spcPts val="0"/>
              </a:spcAft>
              <a:buClr>
                <a:schemeClr val="dk1"/>
              </a:buClr>
              <a:buSzPts val="2500"/>
              <a:buChar char="●"/>
            </a:pPr>
            <a:r>
              <a:rPr lang="en-US" sz="2500">
                <a:solidFill>
                  <a:schemeClr val="dk1"/>
                </a:solidFill>
              </a:rPr>
              <a:t>Floral Arts</a:t>
            </a:r>
            <a:endParaRPr sz="2500">
              <a:solidFill>
                <a:schemeClr val="dk1"/>
              </a:solidFill>
            </a:endParaRPr>
          </a:p>
          <a:p>
            <a:pPr marL="457200" lvl="0" indent="-387350" algn="l" rtl="0">
              <a:lnSpc>
                <a:spcPct val="115000"/>
              </a:lnSpc>
              <a:spcBef>
                <a:spcPts val="1000"/>
              </a:spcBef>
              <a:spcAft>
                <a:spcPts val="0"/>
              </a:spcAft>
              <a:buClr>
                <a:schemeClr val="dk1"/>
              </a:buClr>
              <a:buSzPts val="2500"/>
              <a:buChar char="●"/>
            </a:pPr>
            <a:r>
              <a:rPr lang="en-US" sz="2500">
                <a:solidFill>
                  <a:schemeClr val="dk1"/>
                </a:solidFill>
              </a:rPr>
              <a:t>Cosplay</a:t>
            </a:r>
            <a:endParaRPr sz="2500">
              <a:solidFill>
                <a:schemeClr val="dk1"/>
              </a:solidFill>
            </a:endParaRPr>
          </a:p>
          <a:p>
            <a:pPr marL="457200" lvl="0" indent="-387350" algn="l" rtl="0">
              <a:lnSpc>
                <a:spcPct val="115000"/>
              </a:lnSpc>
              <a:spcBef>
                <a:spcPts val="1000"/>
              </a:spcBef>
              <a:spcAft>
                <a:spcPts val="0"/>
              </a:spcAft>
              <a:buClr>
                <a:schemeClr val="dk1"/>
              </a:buClr>
              <a:buSzPts val="2500"/>
              <a:buChar char="●"/>
            </a:pPr>
            <a:r>
              <a:rPr lang="en-US" sz="2500">
                <a:solidFill>
                  <a:schemeClr val="dk1"/>
                </a:solidFill>
              </a:rPr>
              <a:t>Fiber Arts</a:t>
            </a:r>
            <a:endParaRPr sz="2500">
              <a:solidFill>
                <a:schemeClr val="dk1"/>
              </a:solidFill>
            </a:endParaRPr>
          </a:p>
          <a:p>
            <a:pPr marL="457200" lvl="0" indent="-387350" algn="l" rtl="0">
              <a:lnSpc>
                <a:spcPct val="115000"/>
              </a:lnSpc>
              <a:spcBef>
                <a:spcPts val="1000"/>
              </a:spcBef>
              <a:spcAft>
                <a:spcPts val="1000"/>
              </a:spcAft>
              <a:buClr>
                <a:schemeClr val="dk1"/>
              </a:buClr>
              <a:buSzPts val="2500"/>
              <a:buChar char="●"/>
            </a:pPr>
            <a:r>
              <a:rPr lang="en-US" sz="2500">
                <a:solidFill>
                  <a:schemeClr val="dk1"/>
                </a:solidFill>
              </a:rPr>
              <a:t>Calligraphy</a:t>
            </a:r>
            <a:endParaRPr sz="2500">
              <a:solidFill>
                <a:schemeClr val="dk1"/>
              </a:solidFill>
            </a:endParaRPr>
          </a:p>
        </p:txBody>
      </p:sp>
      <p:pic>
        <p:nvPicPr>
          <p:cNvPr id="148" name="Google Shape;148;g252f180ca07_0_137"/>
          <p:cNvPicPr preferRelativeResize="0"/>
          <p:nvPr/>
        </p:nvPicPr>
        <p:blipFill rotWithShape="1">
          <a:blip r:embed="rId3">
            <a:alphaModFix/>
          </a:blip>
          <a:srcRect b="31921"/>
          <a:stretch/>
        </p:blipFill>
        <p:spPr>
          <a:xfrm>
            <a:off x="6892925" y="2100674"/>
            <a:ext cx="5085750" cy="3462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52f180ca07_0_13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Creative Health Modality: Visual Art</a:t>
            </a:r>
            <a:endParaRPr/>
          </a:p>
        </p:txBody>
      </p:sp>
      <p:sp>
        <p:nvSpPr>
          <p:cNvPr id="154" name="Google Shape;154;g252f180ca07_0_131"/>
          <p:cNvSpPr txBox="1">
            <a:spLocks noGrp="1"/>
          </p:cNvSpPr>
          <p:nvPr>
            <p:ph type="body" idx="2"/>
          </p:nvPr>
        </p:nvSpPr>
        <p:spPr>
          <a:xfrm>
            <a:off x="583425" y="1216625"/>
            <a:ext cx="11074200" cy="41334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sz="2400"/>
              <a:t>Visual Art is a vital part of Creative Health as it supports our physical, mental, and emotional wellbeing. Scientifically speaking artmaking:</a:t>
            </a:r>
            <a:endParaRPr sz="2400"/>
          </a:p>
          <a:p>
            <a:pPr marL="457200" lvl="0" indent="-381000" algn="l" rtl="0">
              <a:lnSpc>
                <a:spcPct val="100000"/>
              </a:lnSpc>
              <a:spcBef>
                <a:spcPts val="1000"/>
              </a:spcBef>
              <a:spcAft>
                <a:spcPts val="0"/>
              </a:spcAft>
              <a:buSzPts val="2400"/>
              <a:buChar char="●"/>
            </a:pPr>
            <a:r>
              <a:rPr lang="en-US" sz="2400"/>
              <a:t>Increases blood flow to the brain</a:t>
            </a:r>
            <a:endParaRPr sz="2400"/>
          </a:p>
          <a:p>
            <a:pPr marL="457200" lvl="0" indent="-381000" algn="l" rtl="0">
              <a:lnSpc>
                <a:spcPct val="100000"/>
              </a:lnSpc>
              <a:spcBef>
                <a:spcPts val="1000"/>
              </a:spcBef>
              <a:spcAft>
                <a:spcPts val="0"/>
              </a:spcAft>
              <a:buSzPts val="2400"/>
              <a:buChar char="●"/>
            </a:pPr>
            <a:r>
              <a:rPr lang="en-US" sz="2400"/>
              <a:t>Increases alpha wave brain patterns found in meditation</a:t>
            </a:r>
            <a:endParaRPr sz="2400"/>
          </a:p>
          <a:p>
            <a:pPr marL="457200" lvl="0" indent="-381000" algn="l" rtl="0">
              <a:lnSpc>
                <a:spcPct val="100000"/>
              </a:lnSpc>
              <a:spcBef>
                <a:spcPts val="1000"/>
              </a:spcBef>
              <a:spcAft>
                <a:spcPts val="0"/>
              </a:spcAft>
              <a:buSzPts val="2400"/>
              <a:buChar char="●"/>
            </a:pPr>
            <a:r>
              <a:rPr lang="en-US" sz="2400"/>
              <a:t>Increases serotonin</a:t>
            </a:r>
            <a:endParaRPr sz="2400"/>
          </a:p>
          <a:p>
            <a:pPr marL="457200" lvl="0" indent="-381000" algn="l" rtl="0">
              <a:lnSpc>
                <a:spcPct val="100000"/>
              </a:lnSpc>
              <a:spcBef>
                <a:spcPts val="1000"/>
              </a:spcBef>
              <a:spcAft>
                <a:spcPts val="0"/>
              </a:spcAft>
              <a:buSzPts val="2400"/>
              <a:buChar char="●"/>
            </a:pPr>
            <a:r>
              <a:rPr lang="en-US" sz="2400"/>
              <a:t>Decreases cortisol</a:t>
            </a:r>
            <a:endParaRPr sz="2400"/>
          </a:p>
          <a:p>
            <a:pPr marL="457200" lvl="0" indent="-381000" algn="l" rtl="0">
              <a:lnSpc>
                <a:spcPct val="100000"/>
              </a:lnSpc>
              <a:spcBef>
                <a:spcPts val="1000"/>
              </a:spcBef>
              <a:spcAft>
                <a:spcPts val="0"/>
              </a:spcAft>
              <a:buSzPts val="2400"/>
              <a:buChar char="●"/>
            </a:pPr>
            <a:r>
              <a:rPr lang="en-US" sz="2400"/>
              <a:t>Reconnects parts of the brain that are damaged due to trauma</a:t>
            </a:r>
            <a:endParaRPr sz="2400"/>
          </a:p>
          <a:p>
            <a:pPr marL="457200" lvl="0" indent="-381000" algn="l" rtl="0">
              <a:lnSpc>
                <a:spcPct val="100000"/>
              </a:lnSpc>
              <a:spcBef>
                <a:spcPts val="1000"/>
              </a:spcBef>
              <a:spcAft>
                <a:spcPts val="0"/>
              </a:spcAft>
              <a:buSzPts val="2400"/>
              <a:buChar char="●"/>
            </a:pPr>
            <a:r>
              <a:rPr lang="en-US" sz="2400"/>
              <a:t>Enhances brain function, even into old age</a:t>
            </a:r>
            <a:endParaRPr sz="2400"/>
          </a:p>
          <a:p>
            <a:pPr marL="457200" lvl="0" indent="-381000" algn="l" rtl="0">
              <a:lnSpc>
                <a:spcPct val="100000"/>
              </a:lnSpc>
              <a:spcBef>
                <a:spcPts val="1000"/>
              </a:spcBef>
              <a:spcAft>
                <a:spcPts val="1000"/>
              </a:spcAft>
              <a:buSzPts val="2400"/>
              <a:buChar char="●"/>
            </a:pPr>
            <a:r>
              <a:rPr lang="en-US" sz="2400"/>
              <a:t>Offers the possibility of a longer life span</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52f180ca07_0_14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Visual Art and SEL</a:t>
            </a:r>
            <a:endParaRPr/>
          </a:p>
        </p:txBody>
      </p:sp>
      <p:sp>
        <p:nvSpPr>
          <p:cNvPr id="160" name="Google Shape;160;g252f180ca07_0_145"/>
          <p:cNvSpPr txBox="1">
            <a:spLocks noGrp="1"/>
          </p:cNvSpPr>
          <p:nvPr>
            <p:ph type="body" idx="2"/>
          </p:nvPr>
        </p:nvSpPr>
        <p:spPr>
          <a:xfrm>
            <a:off x="548975" y="1997225"/>
            <a:ext cx="4830600" cy="22839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US"/>
              <a:t>“Artmaking is an experience that provides a type of transcendence. </a:t>
            </a:r>
            <a:endParaRPr/>
          </a:p>
          <a:p>
            <a:pPr marL="0" lvl="0" indent="0" algn="l" rtl="0">
              <a:lnSpc>
                <a:spcPct val="115000"/>
              </a:lnSpc>
              <a:spcBef>
                <a:spcPts val="1000"/>
              </a:spcBef>
              <a:spcAft>
                <a:spcPts val="1000"/>
              </a:spcAft>
              <a:buClr>
                <a:schemeClr val="dk1"/>
              </a:buClr>
              <a:buSzPts val="1100"/>
              <a:buFont typeface="Arial"/>
              <a:buNone/>
            </a:pPr>
            <a:r>
              <a:rPr lang="en-US"/>
              <a:t>Artmaking can be used to deal with our own feelings and to share our perceptions with others.”</a:t>
            </a:r>
            <a:endParaRPr/>
          </a:p>
        </p:txBody>
      </p:sp>
      <p:pic>
        <p:nvPicPr>
          <p:cNvPr id="161" name="Google Shape;161;g252f180ca07_0_145"/>
          <p:cNvPicPr preferRelativeResize="0"/>
          <p:nvPr/>
        </p:nvPicPr>
        <p:blipFill rotWithShape="1">
          <a:blip r:embed="rId3">
            <a:alphaModFix/>
          </a:blip>
          <a:srcRect l="29834" b="20660"/>
          <a:stretch/>
        </p:blipFill>
        <p:spPr>
          <a:xfrm rot="-5400000">
            <a:off x="6585550" y="437000"/>
            <a:ext cx="4046799" cy="6101350"/>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g252f180ca07_0_0"/>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Module Description</a:t>
            </a:r>
            <a:endParaRPr/>
          </a:p>
        </p:txBody>
      </p:sp>
      <p:sp>
        <p:nvSpPr>
          <p:cNvPr id="37" name="Google Shape;37;g252f180ca07_0_0"/>
          <p:cNvSpPr txBox="1"/>
          <p:nvPr/>
        </p:nvSpPr>
        <p:spPr>
          <a:xfrm>
            <a:off x="899400" y="1360075"/>
            <a:ext cx="10609800" cy="2634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a:solidFill>
                  <a:srgbClr val="000000"/>
                </a:solidFill>
              </a:rPr>
              <a:t>The objective of this module is to equip educators and administrators from Universal Pre-Kindergarten to 12th grade with the necessary skills, tools, knowledge, and self-confidence to promote students' creative health and well-being through visual arts. This includes incorporating mindfulness and respecting the diverse cultures, communities, and identities found in today's culturally-responsive classrooms. Drawing upon the principles outlined in the Studio Habits of Mind, this module offers ten California Arts standards and SEL core competencies aligned visual art projects for students in grades UPK-12th, and one visual art project for educators. These resources are designed to foster the creative well-being of both educators and students alike.</a:t>
            </a:r>
            <a:endParaRPr sz="24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52f180ca07_0_15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Visual Art and SEL</a:t>
            </a:r>
            <a:endParaRPr/>
          </a:p>
        </p:txBody>
      </p:sp>
      <p:sp>
        <p:nvSpPr>
          <p:cNvPr id="167" name="Google Shape;167;g252f180ca07_0_154"/>
          <p:cNvSpPr txBox="1">
            <a:spLocks noGrp="1"/>
          </p:cNvSpPr>
          <p:nvPr>
            <p:ph type="body" idx="2"/>
          </p:nvPr>
        </p:nvSpPr>
        <p:spPr>
          <a:xfrm>
            <a:off x="981625" y="2287050"/>
            <a:ext cx="4830600" cy="22839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t>“Art-making provides opportunities for students to express themselves in nonverbal ways that may be hard for them to understand.”</a:t>
            </a:r>
            <a:endParaRPr/>
          </a:p>
        </p:txBody>
      </p:sp>
      <p:pic>
        <p:nvPicPr>
          <p:cNvPr id="168" name="Google Shape;168;g252f180ca07_0_154"/>
          <p:cNvPicPr preferRelativeResize="0"/>
          <p:nvPr/>
        </p:nvPicPr>
        <p:blipFill>
          <a:blip r:embed="rId3">
            <a:alphaModFix/>
          </a:blip>
          <a:stretch>
            <a:fillRect/>
          </a:stretch>
        </p:blipFill>
        <p:spPr>
          <a:xfrm>
            <a:off x="5964625" y="1400186"/>
            <a:ext cx="5572125" cy="4057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252f180ca07_0_16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Visual Art and SEL</a:t>
            </a:r>
            <a:endParaRPr/>
          </a:p>
        </p:txBody>
      </p:sp>
      <p:sp>
        <p:nvSpPr>
          <p:cNvPr id="174" name="Google Shape;174;g252f180ca07_0_162"/>
          <p:cNvSpPr txBox="1">
            <a:spLocks noGrp="1"/>
          </p:cNvSpPr>
          <p:nvPr>
            <p:ph type="body" idx="2"/>
          </p:nvPr>
        </p:nvSpPr>
        <p:spPr>
          <a:xfrm>
            <a:off x="1003650" y="2287050"/>
            <a:ext cx="4830600" cy="22839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t>Research shows it’s not </a:t>
            </a:r>
            <a:r>
              <a:rPr lang="en-US">
                <a:highlight>
                  <a:srgbClr val="FFF2CC"/>
                </a:highlight>
              </a:rPr>
              <a:t>IF</a:t>
            </a:r>
            <a:r>
              <a:rPr lang="en-US"/>
              <a:t> an art practice will affect a social-emotional competency, but </a:t>
            </a:r>
            <a:r>
              <a:rPr lang="en-US">
                <a:highlight>
                  <a:srgbClr val="FFF2CC"/>
                </a:highlight>
              </a:rPr>
              <a:t>HOW</a:t>
            </a:r>
            <a:r>
              <a:rPr lang="en-US"/>
              <a:t> it will happen.</a:t>
            </a:r>
            <a:endParaRPr sz="2600"/>
          </a:p>
        </p:txBody>
      </p:sp>
      <p:pic>
        <p:nvPicPr>
          <p:cNvPr id="175" name="Google Shape;175;g252f180ca07_0_162"/>
          <p:cNvPicPr preferRelativeResize="0"/>
          <p:nvPr/>
        </p:nvPicPr>
        <p:blipFill>
          <a:blip r:embed="rId3">
            <a:alphaModFix/>
          </a:blip>
          <a:stretch>
            <a:fillRect/>
          </a:stretch>
        </p:blipFill>
        <p:spPr>
          <a:xfrm>
            <a:off x="6504025" y="1153675"/>
            <a:ext cx="4999350" cy="4999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252f180ca07_0_16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Visual Art and Trauma</a:t>
            </a:r>
            <a:endParaRPr/>
          </a:p>
        </p:txBody>
      </p:sp>
      <p:sp>
        <p:nvSpPr>
          <p:cNvPr id="181" name="Google Shape;181;g252f180ca07_0_169"/>
          <p:cNvSpPr txBox="1">
            <a:spLocks noGrp="1"/>
          </p:cNvSpPr>
          <p:nvPr>
            <p:ph type="body" idx="2"/>
          </p:nvPr>
        </p:nvSpPr>
        <p:spPr>
          <a:xfrm>
            <a:off x="6314475" y="1912450"/>
            <a:ext cx="5078100" cy="19731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Visual Art is an incredibly effective tool for supporting the processing and healing of trauma. </a:t>
            </a:r>
            <a:endParaRPr/>
          </a:p>
          <a:p>
            <a:pPr marL="0" lvl="0" indent="0" algn="l" rtl="0">
              <a:lnSpc>
                <a:spcPct val="115000"/>
              </a:lnSpc>
              <a:spcBef>
                <a:spcPts val="1000"/>
              </a:spcBef>
              <a:spcAft>
                <a:spcPts val="0"/>
              </a:spcAft>
              <a:buNone/>
            </a:pPr>
            <a:r>
              <a:rPr lang="en-US"/>
              <a:t>Our students need </a:t>
            </a:r>
            <a:r>
              <a:rPr lang="en-US" b="1"/>
              <a:t>trauma-informed care</a:t>
            </a:r>
            <a:r>
              <a:rPr lang="en-US"/>
              <a:t> as part of their SEL experience.</a:t>
            </a:r>
            <a:endParaRPr/>
          </a:p>
        </p:txBody>
      </p:sp>
      <p:pic>
        <p:nvPicPr>
          <p:cNvPr id="182" name="Google Shape;182;g252f180ca07_0_169"/>
          <p:cNvPicPr preferRelativeResize="0"/>
          <p:nvPr/>
        </p:nvPicPr>
        <p:blipFill>
          <a:blip r:embed="rId3">
            <a:alphaModFix/>
          </a:blip>
          <a:stretch>
            <a:fillRect/>
          </a:stretch>
        </p:blipFill>
        <p:spPr>
          <a:xfrm>
            <a:off x="627449" y="1299375"/>
            <a:ext cx="4833474" cy="4954876"/>
          </a:xfrm>
          <a:prstGeom prst="rect">
            <a:avLst/>
          </a:prstGeom>
          <a:noFill/>
          <a:ln w="28575" cap="flat" cmpd="sng">
            <a:solidFill>
              <a:schemeClr val="dk1"/>
            </a:solidFill>
            <a:prstDash val="solid"/>
            <a:round/>
            <a:headEnd type="none" w="sm" len="sm"/>
            <a:tailEnd type="none" w="sm" len="sm"/>
          </a:ln>
        </p:spPr>
      </p:pic>
      <p:sp>
        <p:nvSpPr>
          <p:cNvPr id="183" name="Google Shape;183;g252f180ca07_0_169"/>
          <p:cNvSpPr txBox="1"/>
          <p:nvPr/>
        </p:nvSpPr>
        <p:spPr>
          <a:xfrm>
            <a:off x="4887650" y="5339775"/>
            <a:ext cx="3962700" cy="1099500"/>
          </a:xfrm>
          <a:prstGeom prst="rect">
            <a:avLst/>
          </a:prstGeom>
          <a:solidFill>
            <a:srgbClr val="FFFFFF">
              <a:alpha val="88680"/>
            </a:srgbClr>
          </a:solidFill>
          <a:ln w="9525" cap="flat" cmpd="sng">
            <a:solidFill>
              <a:srgbClr val="666666"/>
            </a:solidFill>
            <a:prstDash val="solid"/>
            <a:round/>
            <a:headEnd type="none" w="sm" len="sm"/>
            <a:tailEnd type="none" w="sm" len="sm"/>
          </a:ln>
          <a:effectLst>
            <a:outerShdw blurRad="42863" dist="142875" dir="1560000" algn="bl" rotWithShape="0">
              <a:srgbClr val="000000">
                <a:alpha val="54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r>
              <a:rPr lang="en-US" sz="1800" i="1">
                <a:solidFill>
                  <a:srgbClr val="0C0C0C"/>
                </a:solidFill>
                <a:latin typeface="Karla"/>
                <a:ea typeface="Karla"/>
                <a:cs typeface="Karla"/>
                <a:sym typeface="Karla"/>
              </a:rPr>
              <a:t>“Making this helped me express myself. I’ve been feeling sad lately so I tried to make my art look that way.”</a:t>
            </a:r>
            <a:endParaRPr sz="1800" i="1">
              <a:solidFill>
                <a:srgbClr val="0C0C0C"/>
              </a:solidFill>
              <a:latin typeface="Karla"/>
              <a:ea typeface="Karla"/>
              <a:cs typeface="Karla"/>
              <a:sym typeface="Karl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252f180ca07_0_18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What is trauma-informed care?</a:t>
            </a:r>
            <a:endParaRPr/>
          </a:p>
        </p:txBody>
      </p:sp>
      <p:sp>
        <p:nvSpPr>
          <p:cNvPr id="189" name="Google Shape;189;g252f180ca07_0_184"/>
          <p:cNvSpPr txBox="1">
            <a:spLocks noGrp="1"/>
          </p:cNvSpPr>
          <p:nvPr>
            <p:ph type="body" idx="2"/>
          </p:nvPr>
        </p:nvSpPr>
        <p:spPr>
          <a:xfrm>
            <a:off x="497775" y="1436725"/>
            <a:ext cx="7041600" cy="4926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Trauma-informed care is an approach to providing support that recognizes and responds to the impact of trauma on individuals' lives. </a:t>
            </a:r>
            <a:endParaRPr/>
          </a:p>
          <a:p>
            <a:pPr marL="0" lvl="0" indent="0" algn="l" rtl="0">
              <a:lnSpc>
                <a:spcPct val="115000"/>
              </a:lnSpc>
              <a:spcBef>
                <a:spcPts val="1000"/>
              </a:spcBef>
              <a:spcAft>
                <a:spcPts val="0"/>
              </a:spcAft>
              <a:buNone/>
            </a:pPr>
            <a:r>
              <a:rPr lang="en-US"/>
              <a:t>It involves understanding how trauma affects people and creating a safe and empowering environment that promotes healing and resilience.</a:t>
            </a:r>
            <a:endParaRPr/>
          </a:p>
          <a:p>
            <a:pPr marL="0" lvl="0" indent="0" algn="l" rtl="0">
              <a:lnSpc>
                <a:spcPct val="115000"/>
              </a:lnSpc>
              <a:spcBef>
                <a:spcPts val="1000"/>
              </a:spcBef>
              <a:spcAft>
                <a:spcPts val="0"/>
              </a:spcAft>
              <a:buNone/>
            </a:pPr>
            <a:r>
              <a:rPr lang="en-US"/>
              <a:t>It shifts the question from “What’s wrong with you?” to “What happened to you?”</a:t>
            </a:r>
            <a:endParaRPr/>
          </a:p>
        </p:txBody>
      </p:sp>
      <p:pic>
        <p:nvPicPr>
          <p:cNvPr id="190" name="Google Shape;190;g252f180ca07_0_184"/>
          <p:cNvPicPr preferRelativeResize="0"/>
          <p:nvPr/>
        </p:nvPicPr>
        <p:blipFill rotWithShape="1">
          <a:blip r:embed="rId3">
            <a:alphaModFix/>
          </a:blip>
          <a:srcRect b="23406"/>
          <a:stretch/>
        </p:blipFill>
        <p:spPr>
          <a:xfrm>
            <a:off x="6913475" y="1423325"/>
            <a:ext cx="5237050" cy="40113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52f180ca07_0_17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Trauma and American Students</a:t>
            </a:r>
            <a:endParaRPr/>
          </a:p>
        </p:txBody>
      </p:sp>
      <p:sp>
        <p:nvSpPr>
          <p:cNvPr id="196" name="Google Shape;196;g252f180ca07_0_178"/>
          <p:cNvSpPr txBox="1">
            <a:spLocks noGrp="1"/>
          </p:cNvSpPr>
          <p:nvPr>
            <p:ph type="body" idx="2"/>
          </p:nvPr>
        </p:nvSpPr>
        <p:spPr>
          <a:xfrm>
            <a:off x="635175" y="1557550"/>
            <a:ext cx="10659000" cy="45297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More than 2/3 of students report a traumatic experience before age 16 </a:t>
            </a:r>
            <a:endParaRPr/>
          </a:p>
          <a:p>
            <a:pPr marL="457200" lvl="0" indent="-387350" algn="l" rtl="0">
              <a:lnSpc>
                <a:spcPct val="115000"/>
              </a:lnSpc>
              <a:spcBef>
                <a:spcPts val="1000"/>
              </a:spcBef>
              <a:spcAft>
                <a:spcPts val="0"/>
              </a:spcAft>
              <a:buSzPts val="2500"/>
              <a:buChar char="●"/>
            </a:pPr>
            <a:r>
              <a:rPr lang="en-US"/>
              <a:t>11% of students have PTSD</a:t>
            </a:r>
            <a:endParaRPr/>
          </a:p>
          <a:p>
            <a:pPr marL="457200" lvl="0" indent="-387350" algn="l" rtl="0">
              <a:lnSpc>
                <a:spcPct val="115000"/>
              </a:lnSpc>
              <a:spcBef>
                <a:spcPts val="1000"/>
              </a:spcBef>
              <a:spcAft>
                <a:spcPts val="0"/>
              </a:spcAft>
              <a:buSzPts val="2500"/>
              <a:buChar char="●"/>
            </a:pPr>
            <a:r>
              <a:rPr lang="en-US"/>
              <a:t>Students living in poverty are more likely to experience trauma</a:t>
            </a:r>
            <a:endParaRPr/>
          </a:p>
          <a:p>
            <a:pPr marL="914400" lvl="1" indent="-381000" algn="l" rtl="0">
              <a:lnSpc>
                <a:spcPct val="115000"/>
              </a:lnSpc>
              <a:spcBef>
                <a:spcPts val="1000"/>
              </a:spcBef>
              <a:spcAft>
                <a:spcPts val="0"/>
              </a:spcAft>
              <a:buSzPts val="2400"/>
              <a:buChar char="○"/>
            </a:pPr>
            <a:r>
              <a:rPr lang="en-US">
                <a:latin typeface="Arial"/>
                <a:ea typeface="Arial"/>
                <a:cs typeface="Arial"/>
                <a:sym typeface="Arial"/>
              </a:rPr>
              <a:t>14% of children live in poverty </a:t>
            </a:r>
            <a:br>
              <a:rPr lang="en-US">
                <a:latin typeface="Arial"/>
                <a:ea typeface="Arial"/>
                <a:cs typeface="Arial"/>
                <a:sym typeface="Arial"/>
              </a:rPr>
            </a:br>
            <a:r>
              <a:rPr lang="en-US" sz="1800">
                <a:latin typeface="Arial"/>
                <a:ea typeface="Arial"/>
                <a:cs typeface="Arial"/>
                <a:sym typeface="Arial"/>
              </a:rPr>
              <a:t>(&gt;$30,000 / family of 4)</a:t>
            </a:r>
            <a:endParaRPr sz="1800">
              <a:latin typeface="Arial"/>
              <a:ea typeface="Arial"/>
              <a:cs typeface="Arial"/>
              <a:sym typeface="Arial"/>
            </a:endParaRPr>
          </a:p>
          <a:p>
            <a:pPr marL="914400" lvl="1" indent="-381000" algn="l" rtl="0">
              <a:lnSpc>
                <a:spcPct val="115000"/>
              </a:lnSpc>
              <a:spcBef>
                <a:spcPts val="1000"/>
              </a:spcBef>
              <a:spcAft>
                <a:spcPts val="0"/>
              </a:spcAft>
              <a:buSzPts val="2400"/>
              <a:buChar char="○"/>
            </a:pPr>
            <a:r>
              <a:rPr lang="en-US">
                <a:latin typeface="Arial"/>
                <a:ea typeface="Arial"/>
                <a:cs typeface="Arial"/>
                <a:sym typeface="Arial"/>
              </a:rPr>
              <a:t>50% of children living in poverty live in “extreme poverty”</a:t>
            </a:r>
            <a:br>
              <a:rPr lang="en-US">
                <a:latin typeface="Arial"/>
                <a:ea typeface="Arial"/>
                <a:cs typeface="Arial"/>
                <a:sym typeface="Arial"/>
              </a:rPr>
            </a:br>
            <a:r>
              <a:rPr lang="en-US" sz="1800">
                <a:latin typeface="Arial"/>
                <a:ea typeface="Arial"/>
                <a:cs typeface="Arial"/>
                <a:sym typeface="Arial"/>
              </a:rPr>
              <a:t>(&gt;$13,250 / family of 4)</a:t>
            </a:r>
            <a:endParaRPr sz="1800">
              <a:latin typeface="Arial"/>
              <a:ea typeface="Arial"/>
              <a:cs typeface="Arial"/>
              <a:sym typeface="Arial"/>
            </a:endParaRPr>
          </a:p>
          <a:p>
            <a:pPr marL="914400" lvl="1" indent="-381000" algn="l" rtl="0">
              <a:lnSpc>
                <a:spcPct val="115000"/>
              </a:lnSpc>
              <a:spcBef>
                <a:spcPts val="1000"/>
              </a:spcBef>
              <a:spcAft>
                <a:spcPts val="0"/>
              </a:spcAft>
              <a:buSzPts val="2400"/>
              <a:buChar char="○"/>
            </a:pPr>
            <a:r>
              <a:rPr lang="en-US">
                <a:latin typeface="Arial"/>
                <a:ea typeface="Arial"/>
                <a:cs typeface="Arial"/>
                <a:sym typeface="Arial"/>
              </a:rPr>
              <a:t>More than 20% of students spend at least one year in poverty</a:t>
            </a:r>
            <a:endParaRPr>
              <a:latin typeface="Arial"/>
              <a:ea typeface="Arial"/>
              <a:cs typeface="Arial"/>
              <a:sym typeface="Arial"/>
            </a:endParaRPr>
          </a:p>
          <a:p>
            <a:pPr marL="914400" lvl="1" indent="-381000" algn="l" rtl="0">
              <a:lnSpc>
                <a:spcPct val="115000"/>
              </a:lnSpc>
              <a:spcBef>
                <a:spcPts val="1000"/>
              </a:spcBef>
              <a:spcAft>
                <a:spcPts val="1000"/>
              </a:spcAft>
              <a:buSzPts val="2400"/>
              <a:buChar char="○"/>
            </a:pPr>
            <a:r>
              <a:rPr lang="en-US">
                <a:latin typeface="Arial"/>
                <a:ea typeface="Arial"/>
                <a:cs typeface="Arial"/>
                <a:sym typeface="Arial"/>
              </a:rPr>
              <a:t>59.6% of California students are socioeconomically disadvantaged</a:t>
            </a:r>
            <a:endParaRPr sz="180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52f180ca07_0_19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Trauma-Informed Care and Students</a:t>
            </a:r>
            <a:endParaRPr/>
          </a:p>
        </p:txBody>
      </p:sp>
      <p:sp>
        <p:nvSpPr>
          <p:cNvPr id="202" name="Google Shape;202;g252f180ca07_0_191"/>
          <p:cNvSpPr txBox="1">
            <a:spLocks noGrp="1"/>
          </p:cNvSpPr>
          <p:nvPr>
            <p:ph type="body" idx="2"/>
          </p:nvPr>
        </p:nvSpPr>
        <p:spPr>
          <a:xfrm>
            <a:off x="908300" y="1725225"/>
            <a:ext cx="5648100" cy="36819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Trauma-informed care is universally designed.</a:t>
            </a:r>
            <a:endParaRPr/>
          </a:p>
          <a:p>
            <a:pPr marL="457200" lvl="0" indent="-387350" algn="l" rtl="0">
              <a:lnSpc>
                <a:spcPct val="115000"/>
              </a:lnSpc>
              <a:spcBef>
                <a:spcPts val="1000"/>
              </a:spcBef>
              <a:spcAft>
                <a:spcPts val="0"/>
              </a:spcAft>
              <a:buSzPts val="2500"/>
              <a:buChar char="●"/>
            </a:pPr>
            <a:r>
              <a:rPr lang="en-US"/>
              <a:t>While not all students have experienced trauma, trauma-informed care benefits all students. </a:t>
            </a:r>
            <a:endParaRPr/>
          </a:p>
          <a:p>
            <a:pPr marL="457200" lvl="0" indent="-387350" algn="l" rtl="0">
              <a:lnSpc>
                <a:spcPct val="115000"/>
              </a:lnSpc>
              <a:spcBef>
                <a:spcPts val="1000"/>
              </a:spcBef>
              <a:spcAft>
                <a:spcPts val="1000"/>
              </a:spcAft>
              <a:buSzPts val="2500"/>
              <a:buChar char="●"/>
            </a:pPr>
            <a:r>
              <a:rPr lang="en-US"/>
              <a:t>Trauma-informed care should be a part of SEL programming.</a:t>
            </a:r>
            <a:endParaRPr/>
          </a:p>
        </p:txBody>
      </p:sp>
      <p:pic>
        <p:nvPicPr>
          <p:cNvPr id="203" name="Google Shape;203;g252f180ca07_0_191"/>
          <p:cNvPicPr preferRelativeResize="0"/>
          <p:nvPr/>
        </p:nvPicPr>
        <p:blipFill rotWithShape="1">
          <a:blip r:embed="rId3">
            <a:alphaModFix/>
          </a:blip>
          <a:srcRect l="8355" t="12109" r="6560" b="11344"/>
          <a:stretch/>
        </p:blipFill>
        <p:spPr>
          <a:xfrm>
            <a:off x="6661287" y="1391025"/>
            <a:ext cx="4835938" cy="43502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252f180ca07_0_19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Trauma-Informed Art</a:t>
            </a:r>
            <a:endParaRPr/>
          </a:p>
        </p:txBody>
      </p:sp>
      <p:sp>
        <p:nvSpPr>
          <p:cNvPr id="209" name="Google Shape;209;g252f180ca07_0_196"/>
          <p:cNvSpPr txBox="1">
            <a:spLocks noGrp="1"/>
          </p:cNvSpPr>
          <p:nvPr>
            <p:ph type="body" idx="2"/>
          </p:nvPr>
        </p:nvSpPr>
        <p:spPr>
          <a:xfrm>
            <a:off x="6723675" y="1831525"/>
            <a:ext cx="5129100" cy="36819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Trauma-informed art refers to the use of artistic expression as an approach to processing and healing trauma. </a:t>
            </a:r>
            <a:endParaRPr/>
          </a:p>
          <a:p>
            <a:pPr marL="0" lvl="0" indent="0" algn="l" rtl="0">
              <a:lnSpc>
                <a:spcPct val="115000"/>
              </a:lnSpc>
              <a:spcBef>
                <a:spcPts val="1000"/>
              </a:spcBef>
              <a:spcAft>
                <a:spcPts val="0"/>
              </a:spcAft>
              <a:buNone/>
            </a:pPr>
            <a:r>
              <a:rPr lang="en-US"/>
              <a:t>It involves engaging in creative processes to promote healing, self-expression, and resilience. </a:t>
            </a:r>
            <a:endParaRPr/>
          </a:p>
        </p:txBody>
      </p:sp>
      <p:pic>
        <p:nvPicPr>
          <p:cNvPr id="210" name="Google Shape;210;g252f180ca07_0_196"/>
          <p:cNvPicPr preferRelativeResize="0"/>
          <p:nvPr/>
        </p:nvPicPr>
        <p:blipFill rotWithShape="1">
          <a:blip r:embed="rId3">
            <a:alphaModFix/>
          </a:blip>
          <a:srcRect l="18343" t="17496" r="20265" b="24796"/>
          <a:stretch/>
        </p:blipFill>
        <p:spPr>
          <a:xfrm rot="5400000">
            <a:off x="860349" y="603300"/>
            <a:ext cx="4993276" cy="6138375"/>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52f180ca07_0_20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Trauma-Informed Art Strategies</a:t>
            </a:r>
            <a:endParaRPr/>
          </a:p>
        </p:txBody>
      </p:sp>
      <p:sp>
        <p:nvSpPr>
          <p:cNvPr id="216" name="Google Shape;216;g252f180ca07_0_202"/>
          <p:cNvSpPr txBox="1">
            <a:spLocks noGrp="1"/>
          </p:cNvSpPr>
          <p:nvPr>
            <p:ph type="body" idx="2"/>
          </p:nvPr>
        </p:nvSpPr>
        <p:spPr>
          <a:xfrm>
            <a:off x="7239650" y="2297425"/>
            <a:ext cx="4524300" cy="588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Utilizing trauma-informed art strategies enables educators to design and deliver creative experiences that develop students’ SEL competencies through artmaking. </a:t>
            </a:r>
            <a:endParaRPr/>
          </a:p>
        </p:txBody>
      </p:sp>
      <p:pic>
        <p:nvPicPr>
          <p:cNvPr id="217" name="Google Shape;217;g252f180ca07_0_202"/>
          <p:cNvPicPr preferRelativeResize="0"/>
          <p:nvPr/>
        </p:nvPicPr>
        <p:blipFill rotWithShape="1">
          <a:blip r:embed="rId3">
            <a:alphaModFix/>
          </a:blip>
          <a:srcRect t="22697" b="15117"/>
          <a:stretch/>
        </p:blipFill>
        <p:spPr>
          <a:xfrm>
            <a:off x="625375" y="1264675"/>
            <a:ext cx="6197926" cy="5089524"/>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52f180ca07_0_1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Strategy 1: Create a Safe Space for Artmaking</a:t>
            </a:r>
            <a:endParaRPr/>
          </a:p>
        </p:txBody>
      </p:sp>
      <p:sp>
        <p:nvSpPr>
          <p:cNvPr id="223" name="Google Shape;223;g252f180ca07_0_18"/>
          <p:cNvSpPr txBox="1"/>
          <p:nvPr/>
        </p:nvSpPr>
        <p:spPr>
          <a:xfrm>
            <a:off x="609150" y="1267775"/>
            <a:ext cx="5907600" cy="225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None/>
            </a:pPr>
            <a:r>
              <a:rPr lang="en-US" sz="2500">
                <a:solidFill>
                  <a:schemeClr val="dk1"/>
                </a:solidFill>
              </a:rPr>
              <a:t>Research shows, that we - humans - need to feel safe in order to have the most meaningful learning experiences.</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Physical safety</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Emotional safety</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Predictability</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Consistency</a:t>
            </a:r>
            <a:endParaRPr sz="2500">
              <a:solidFill>
                <a:schemeClr val="dk1"/>
              </a:solidFill>
            </a:endParaRPr>
          </a:p>
        </p:txBody>
      </p:sp>
      <p:pic>
        <p:nvPicPr>
          <p:cNvPr id="224" name="Google Shape;224;g252f180ca07_0_18"/>
          <p:cNvPicPr preferRelativeResize="0"/>
          <p:nvPr/>
        </p:nvPicPr>
        <p:blipFill rotWithShape="1">
          <a:blip r:embed="rId3">
            <a:alphaModFix/>
          </a:blip>
          <a:srcRect t="23515" b="19269"/>
          <a:stretch/>
        </p:blipFill>
        <p:spPr>
          <a:xfrm>
            <a:off x="6675250" y="1645712"/>
            <a:ext cx="4726926" cy="3566575"/>
          </a:xfrm>
          <a:prstGeom prst="rect">
            <a:avLst/>
          </a:prstGeom>
          <a:noFill/>
          <a:ln w="28575" cap="flat" cmpd="sng">
            <a:solidFill>
              <a:srgbClr val="333333"/>
            </a:solidFill>
            <a:prstDash val="solid"/>
            <a:round/>
            <a:headEnd type="none" w="sm" len="sm"/>
            <a:tailEnd type="none" w="sm" len="sm"/>
          </a:ln>
        </p:spPr>
      </p:pic>
      <p:sp>
        <p:nvSpPr>
          <p:cNvPr id="225" name="Google Shape;225;g252f180ca07_0_18"/>
          <p:cNvSpPr txBox="1"/>
          <p:nvPr/>
        </p:nvSpPr>
        <p:spPr>
          <a:xfrm>
            <a:off x="363275" y="5261825"/>
            <a:ext cx="3412500" cy="10989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Self-Awareness</a:t>
            </a:r>
            <a:endParaRPr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52f180ca07_0_21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Strategy 1: Create a Safe Space for Artmaking</a:t>
            </a:r>
            <a:endParaRPr/>
          </a:p>
        </p:txBody>
      </p:sp>
      <p:pic>
        <p:nvPicPr>
          <p:cNvPr id="231" name="Google Shape;231;g252f180ca07_0_213"/>
          <p:cNvPicPr preferRelativeResize="0"/>
          <p:nvPr/>
        </p:nvPicPr>
        <p:blipFill>
          <a:blip r:embed="rId3">
            <a:alphaModFix/>
          </a:blip>
          <a:stretch>
            <a:fillRect/>
          </a:stretch>
        </p:blipFill>
        <p:spPr>
          <a:xfrm>
            <a:off x="328175" y="1045750"/>
            <a:ext cx="7310200" cy="5647126"/>
          </a:xfrm>
          <a:prstGeom prst="rect">
            <a:avLst/>
          </a:prstGeom>
          <a:noFill/>
          <a:ln w="28575" cap="flat" cmpd="sng">
            <a:solidFill>
              <a:schemeClr val="dk1"/>
            </a:solidFill>
            <a:prstDash val="solid"/>
            <a:round/>
            <a:headEnd type="none" w="sm" len="sm"/>
            <a:tailEnd type="none" w="sm" len="sm"/>
          </a:ln>
        </p:spPr>
      </p:pic>
      <p:sp>
        <p:nvSpPr>
          <p:cNvPr id="232" name="Google Shape;232;g252f180ca07_0_213"/>
          <p:cNvSpPr txBox="1"/>
          <p:nvPr/>
        </p:nvSpPr>
        <p:spPr>
          <a:xfrm>
            <a:off x="8223025" y="2741463"/>
            <a:ext cx="3500400" cy="225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600"/>
              </a:spcBef>
              <a:spcAft>
                <a:spcPts val="1000"/>
              </a:spcAft>
              <a:buNone/>
            </a:pPr>
            <a:r>
              <a:rPr lang="en-US" sz="2500">
                <a:solidFill>
                  <a:schemeClr val="dk1"/>
                </a:solidFill>
              </a:rPr>
              <a:t>Validation builds relationships, trust, and safety. </a:t>
            </a:r>
            <a:endParaRPr sz="25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g25215b88eb6_1_60"/>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Module Outcome</a:t>
            </a:r>
            <a:endParaRPr/>
          </a:p>
        </p:txBody>
      </p:sp>
      <p:sp>
        <p:nvSpPr>
          <p:cNvPr id="43" name="Google Shape;43;g25215b88eb6_1_60"/>
          <p:cNvSpPr txBox="1">
            <a:spLocks noGrp="1"/>
          </p:cNvSpPr>
          <p:nvPr>
            <p:ph type="body" idx="1"/>
          </p:nvPr>
        </p:nvSpPr>
        <p:spPr>
          <a:xfrm>
            <a:off x="715925" y="1723075"/>
            <a:ext cx="5698200" cy="2634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a:latin typeface="Arial"/>
                <a:ea typeface="Arial"/>
                <a:cs typeface="Arial"/>
                <a:sym typeface="Arial"/>
              </a:rPr>
              <a:t>The intended outcome of this module is to increase educator and administrator self-confidence and efficacy in the support of their own creative health and well being, and in doing-so increase their ability to develop and support the creative health and well being of their students. </a:t>
            </a:r>
            <a:endParaRPr>
              <a:latin typeface="Arial"/>
              <a:ea typeface="Arial"/>
              <a:cs typeface="Arial"/>
              <a:sym typeface="Arial"/>
            </a:endParaRPr>
          </a:p>
        </p:txBody>
      </p:sp>
      <p:pic>
        <p:nvPicPr>
          <p:cNvPr id="44" name="Google Shape;44;g25215b88eb6_1_60"/>
          <p:cNvPicPr preferRelativeResize="0"/>
          <p:nvPr/>
        </p:nvPicPr>
        <p:blipFill rotWithShape="1">
          <a:blip r:embed="rId3">
            <a:alphaModFix/>
          </a:blip>
          <a:srcRect t="6540" b="19473"/>
          <a:stretch/>
        </p:blipFill>
        <p:spPr>
          <a:xfrm>
            <a:off x="6647400" y="1210225"/>
            <a:ext cx="4920400" cy="4810549"/>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52f180ca07_0_21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Strategy 2: View Acting Out Differently</a:t>
            </a:r>
            <a:endParaRPr/>
          </a:p>
        </p:txBody>
      </p:sp>
      <p:sp>
        <p:nvSpPr>
          <p:cNvPr id="238" name="Google Shape;238;g252f180ca07_0_217"/>
          <p:cNvSpPr txBox="1"/>
          <p:nvPr/>
        </p:nvSpPr>
        <p:spPr>
          <a:xfrm>
            <a:off x="410550" y="1277400"/>
            <a:ext cx="63924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600"/>
              </a:spcBef>
              <a:spcAft>
                <a:spcPts val="0"/>
              </a:spcAft>
              <a:buClr>
                <a:schemeClr val="dk1"/>
              </a:buClr>
              <a:buSzPts val="2500"/>
              <a:buFont typeface="Arial"/>
              <a:buChar char="●"/>
            </a:pPr>
            <a:r>
              <a:rPr lang="en-US" sz="2500">
                <a:solidFill>
                  <a:schemeClr val="dk1"/>
                </a:solidFill>
              </a:rPr>
              <a:t>View it differently; what are the losses?</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Consider possible triggers</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Be consistent with promises and follow-through</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Fully explain the “why”</a:t>
            </a:r>
            <a:endParaRPr sz="2500">
              <a:solidFill>
                <a:schemeClr val="dk1"/>
              </a:solidFill>
            </a:endParaRPr>
          </a:p>
        </p:txBody>
      </p:sp>
      <p:pic>
        <p:nvPicPr>
          <p:cNvPr id="239" name="Google Shape;239;g252f180ca07_0_217"/>
          <p:cNvPicPr preferRelativeResize="0"/>
          <p:nvPr/>
        </p:nvPicPr>
        <p:blipFill rotWithShape="1">
          <a:blip r:embed="rId3">
            <a:alphaModFix/>
          </a:blip>
          <a:srcRect t="25876" b="24750"/>
          <a:stretch/>
        </p:blipFill>
        <p:spPr>
          <a:xfrm>
            <a:off x="7133025" y="1172725"/>
            <a:ext cx="4402400" cy="4705551"/>
          </a:xfrm>
          <a:prstGeom prst="rect">
            <a:avLst/>
          </a:prstGeom>
          <a:noFill/>
          <a:ln w="28575" cap="flat" cmpd="sng">
            <a:solidFill>
              <a:srgbClr val="333333"/>
            </a:solidFill>
            <a:prstDash val="solid"/>
            <a:round/>
            <a:headEnd type="none" w="sm" len="sm"/>
            <a:tailEnd type="none" w="sm" len="sm"/>
          </a:ln>
        </p:spPr>
      </p:pic>
      <p:sp>
        <p:nvSpPr>
          <p:cNvPr id="240" name="Google Shape;240;g252f180ca07_0_217"/>
          <p:cNvSpPr txBox="1"/>
          <p:nvPr/>
        </p:nvSpPr>
        <p:spPr>
          <a:xfrm>
            <a:off x="363275" y="4557325"/>
            <a:ext cx="3412500" cy="20550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Self-Awareness</a:t>
            </a:r>
            <a:endParaRPr sz="1800"/>
          </a:p>
          <a:p>
            <a:pPr marL="0" lvl="0" indent="0" algn="l" rtl="0">
              <a:lnSpc>
                <a:spcPct val="115000"/>
              </a:lnSpc>
              <a:spcBef>
                <a:spcPts val="0"/>
              </a:spcBef>
              <a:spcAft>
                <a:spcPts val="0"/>
              </a:spcAft>
              <a:buNone/>
            </a:pPr>
            <a:r>
              <a:rPr lang="en-US" sz="1800"/>
              <a:t>Responsible Decision-Making</a:t>
            </a:r>
            <a:endParaRPr sz="1800"/>
          </a:p>
          <a:p>
            <a:pPr marL="0" lvl="0" indent="0" algn="l" rtl="0">
              <a:lnSpc>
                <a:spcPct val="115000"/>
              </a:lnSpc>
              <a:spcBef>
                <a:spcPts val="0"/>
              </a:spcBef>
              <a:spcAft>
                <a:spcPts val="0"/>
              </a:spcAft>
              <a:buNone/>
            </a:pPr>
            <a:r>
              <a:rPr lang="en-US" sz="1800"/>
              <a:t>Relationship Skills</a:t>
            </a:r>
            <a:endParaRPr sz="1800"/>
          </a:p>
          <a:p>
            <a:pPr marL="0" lvl="0" indent="0" algn="l" rtl="0">
              <a:lnSpc>
                <a:spcPct val="115000"/>
              </a:lnSpc>
              <a:spcBef>
                <a:spcPts val="0"/>
              </a:spcBef>
              <a:spcAft>
                <a:spcPts val="0"/>
              </a:spcAft>
              <a:buNone/>
            </a:pPr>
            <a:r>
              <a:rPr lang="en-US" sz="1800"/>
              <a:t>Social Awareness</a:t>
            </a: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252f180ca07_0_22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500"/>
              <a:t>Strategy 3: Consider What Reasonable Rules Might Be Triggering</a:t>
            </a:r>
            <a:endParaRPr sz="3500"/>
          </a:p>
        </p:txBody>
      </p:sp>
      <p:sp>
        <p:nvSpPr>
          <p:cNvPr id="246" name="Google Shape;246;g252f180ca07_0_221"/>
          <p:cNvSpPr txBox="1"/>
          <p:nvPr/>
        </p:nvSpPr>
        <p:spPr>
          <a:xfrm>
            <a:off x="519400" y="1443900"/>
            <a:ext cx="60855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600"/>
              </a:spcBef>
              <a:spcAft>
                <a:spcPts val="0"/>
              </a:spcAft>
              <a:buClr>
                <a:schemeClr val="dk1"/>
              </a:buClr>
              <a:buSzPts val="2500"/>
              <a:buFont typeface="Arial"/>
              <a:buChar char="●"/>
            </a:pPr>
            <a:r>
              <a:rPr lang="en-US" sz="2500">
                <a:solidFill>
                  <a:schemeClr val="dk1"/>
                </a:solidFill>
              </a:rPr>
              <a:t>Re-traumatization is a real thing</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What are the individual needs of students?</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Consider who is in the space, and how their small and large worlds impact them.</a:t>
            </a:r>
            <a:endParaRPr sz="2500">
              <a:solidFill>
                <a:schemeClr val="dk1"/>
              </a:solidFill>
            </a:endParaRPr>
          </a:p>
        </p:txBody>
      </p:sp>
      <p:pic>
        <p:nvPicPr>
          <p:cNvPr id="247" name="Google Shape;247;g252f180ca07_0_221"/>
          <p:cNvPicPr preferRelativeResize="0"/>
          <p:nvPr/>
        </p:nvPicPr>
        <p:blipFill>
          <a:blip r:embed="rId3">
            <a:alphaModFix/>
          </a:blip>
          <a:stretch>
            <a:fillRect/>
          </a:stretch>
        </p:blipFill>
        <p:spPr>
          <a:xfrm>
            <a:off x="7199249" y="1162250"/>
            <a:ext cx="4369649" cy="4915875"/>
          </a:xfrm>
          <a:prstGeom prst="rect">
            <a:avLst/>
          </a:prstGeom>
          <a:noFill/>
          <a:ln w="28575" cap="flat" cmpd="sng">
            <a:solidFill>
              <a:srgbClr val="0C0C0C"/>
            </a:solidFill>
            <a:prstDash val="solid"/>
            <a:round/>
            <a:headEnd type="none" w="sm" len="sm"/>
            <a:tailEnd type="none" w="sm" len="sm"/>
          </a:ln>
        </p:spPr>
      </p:pic>
      <p:sp>
        <p:nvSpPr>
          <p:cNvPr id="248" name="Google Shape;248;g252f180ca07_0_221"/>
          <p:cNvSpPr txBox="1"/>
          <p:nvPr/>
        </p:nvSpPr>
        <p:spPr>
          <a:xfrm>
            <a:off x="352275" y="4887575"/>
            <a:ext cx="3412500" cy="17361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Self-Awareness</a:t>
            </a:r>
            <a:endParaRPr sz="1800"/>
          </a:p>
          <a:p>
            <a:pPr marL="0" lvl="0" indent="0" algn="l" rtl="0">
              <a:lnSpc>
                <a:spcPct val="115000"/>
              </a:lnSpc>
              <a:spcBef>
                <a:spcPts val="0"/>
              </a:spcBef>
              <a:spcAft>
                <a:spcPts val="0"/>
              </a:spcAft>
              <a:buNone/>
            </a:pPr>
            <a:r>
              <a:rPr lang="en-US" sz="1800"/>
              <a:t>Relationship Skills</a:t>
            </a:r>
            <a:endParaRPr sz="1800"/>
          </a:p>
          <a:p>
            <a:pPr marL="0" lvl="0" indent="0" algn="l" rtl="0">
              <a:lnSpc>
                <a:spcPct val="115000"/>
              </a:lnSpc>
              <a:spcBef>
                <a:spcPts val="0"/>
              </a:spcBef>
              <a:spcAft>
                <a:spcPts val="0"/>
              </a:spcAft>
              <a:buNone/>
            </a:pPr>
            <a:r>
              <a:rPr lang="en-US" sz="1800"/>
              <a:t>Social Awareness</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252f180ca07_0_22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300"/>
              <a:t>Strategy 4: Recognize that Artmaking May be New and Intimidating</a:t>
            </a:r>
            <a:endParaRPr sz="3300"/>
          </a:p>
        </p:txBody>
      </p:sp>
      <p:sp>
        <p:nvSpPr>
          <p:cNvPr id="254" name="Google Shape;254;g252f180ca07_0_225"/>
          <p:cNvSpPr txBox="1"/>
          <p:nvPr/>
        </p:nvSpPr>
        <p:spPr>
          <a:xfrm>
            <a:off x="838250" y="1504950"/>
            <a:ext cx="62070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600"/>
              </a:spcBef>
              <a:spcAft>
                <a:spcPts val="0"/>
              </a:spcAft>
              <a:buClr>
                <a:schemeClr val="dk1"/>
              </a:buClr>
              <a:buSzPts val="2500"/>
              <a:buFont typeface="Arial"/>
              <a:buChar char="●"/>
            </a:pPr>
            <a:r>
              <a:rPr lang="en-US" sz="2500">
                <a:solidFill>
                  <a:schemeClr val="dk1"/>
                </a:solidFill>
              </a:rPr>
              <a:t>Avoid being too-directive</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Give flexibility to make choices (empowerment)</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Lean towards abstract and non-objective art</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Art doesn’t have to be something; it doesn’t have to be “pretty”</a:t>
            </a:r>
            <a:endParaRPr sz="2500">
              <a:solidFill>
                <a:schemeClr val="dk1"/>
              </a:solidFill>
            </a:endParaRPr>
          </a:p>
        </p:txBody>
      </p:sp>
      <p:pic>
        <p:nvPicPr>
          <p:cNvPr id="255" name="Google Shape;255;g252f180ca07_0_225"/>
          <p:cNvPicPr preferRelativeResize="0"/>
          <p:nvPr/>
        </p:nvPicPr>
        <p:blipFill>
          <a:blip r:embed="rId3">
            <a:alphaModFix/>
          </a:blip>
          <a:stretch>
            <a:fillRect/>
          </a:stretch>
        </p:blipFill>
        <p:spPr>
          <a:xfrm>
            <a:off x="7562500" y="1084475"/>
            <a:ext cx="3962626" cy="5090473"/>
          </a:xfrm>
          <a:prstGeom prst="rect">
            <a:avLst/>
          </a:prstGeom>
          <a:noFill/>
          <a:ln w="28575" cap="flat" cmpd="sng">
            <a:solidFill>
              <a:srgbClr val="2B2622"/>
            </a:solidFill>
            <a:prstDash val="solid"/>
            <a:round/>
            <a:headEnd type="none" w="sm" len="sm"/>
            <a:tailEnd type="none" w="sm" len="sm"/>
          </a:ln>
        </p:spPr>
      </p:pic>
      <p:sp>
        <p:nvSpPr>
          <p:cNvPr id="256" name="Google Shape;256;g252f180ca07_0_225"/>
          <p:cNvSpPr txBox="1"/>
          <p:nvPr/>
        </p:nvSpPr>
        <p:spPr>
          <a:xfrm>
            <a:off x="308250" y="5515025"/>
            <a:ext cx="3412500" cy="10989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a:p>
          <a:p>
            <a:pPr marL="0" lvl="0" indent="0" algn="l" rtl="0">
              <a:lnSpc>
                <a:spcPct val="115000"/>
              </a:lnSpc>
              <a:spcBef>
                <a:spcPts val="0"/>
              </a:spcBef>
              <a:spcAft>
                <a:spcPts val="0"/>
              </a:spcAft>
              <a:buNone/>
            </a:pPr>
            <a:r>
              <a:rPr lang="en-US" sz="1800"/>
              <a:t>Self-Awareness</a:t>
            </a:r>
            <a:endParaRPr sz="1800"/>
          </a:p>
          <a:p>
            <a:pPr marL="0" lvl="0" indent="0" algn="l" rtl="0">
              <a:lnSpc>
                <a:spcPct val="115000"/>
              </a:lnSpc>
              <a:spcBef>
                <a:spcPts val="0"/>
              </a:spcBef>
              <a:spcAft>
                <a:spcPts val="0"/>
              </a:spcAft>
              <a:buNone/>
            </a:pPr>
            <a:r>
              <a:rPr lang="en-US" sz="1800"/>
              <a:t>Social Awareness</a:t>
            </a:r>
            <a:endParaRPr sz="1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252f180ca07_0_22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Strategy 5: Normalize Distress About Artmaking</a:t>
            </a:r>
            <a:endParaRPr/>
          </a:p>
        </p:txBody>
      </p:sp>
      <p:sp>
        <p:nvSpPr>
          <p:cNvPr id="262" name="Google Shape;262;g252f180ca07_0_229"/>
          <p:cNvSpPr txBox="1"/>
          <p:nvPr/>
        </p:nvSpPr>
        <p:spPr>
          <a:xfrm>
            <a:off x="843275" y="1129500"/>
            <a:ext cx="66642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Being present is participation</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Being silent is participation</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Starting over is okay</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We aren’t worried about the final product</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It’s okay if you don’t like your art</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It’s called artWORK not artEASY</a:t>
            </a:r>
            <a:endParaRPr sz="2500">
              <a:solidFill>
                <a:schemeClr val="dk1"/>
              </a:solidFill>
            </a:endParaRPr>
          </a:p>
        </p:txBody>
      </p:sp>
      <p:pic>
        <p:nvPicPr>
          <p:cNvPr id="263" name="Google Shape;263;g252f180ca07_0_229"/>
          <p:cNvPicPr preferRelativeResize="0"/>
          <p:nvPr/>
        </p:nvPicPr>
        <p:blipFill>
          <a:blip r:embed="rId3">
            <a:alphaModFix/>
          </a:blip>
          <a:stretch>
            <a:fillRect/>
          </a:stretch>
        </p:blipFill>
        <p:spPr>
          <a:xfrm>
            <a:off x="7903750" y="1129500"/>
            <a:ext cx="3790675" cy="4880026"/>
          </a:xfrm>
          <a:prstGeom prst="rect">
            <a:avLst/>
          </a:prstGeom>
          <a:noFill/>
          <a:ln w="28575" cap="flat" cmpd="sng">
            <a:solidFill>
              <a:srgbClr val="2B2622"/>
            </a:solidFill>
            <a:prstDash val="solid"/>
            <a:round/>
            <a:headEnd type="none" w="sm" len="sm"/>
            <a:tailEnd type="none" w="sm" len="sm"/>
          </a:ln>
        </p:spPr>
      </p:pic>
      <p:sp>
        <p:nvSpPr>
          <p:cNvPr id="264" name="Google Shape;264;g252f180ca07_0_229"/>
          <p:cNvSpPr txBox="1"/>
          <p:nvPr/>
        </p:nvSpPr>
        <p:spPr>
          <a:xfrm>
            <a:off x="242200" y="4920575"/>
            <a:ext cx="3412500" cy="17361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Self-Awareness</a:t>
            </a:r>
            <a:endParaRPr sz="1800"/>
          </a:p>
          <a:p>
            <a:pPr marL="0" lvl="0" indent="0" algn="l" rtl="0">
              <a:lnSpc>
                <a:spcPct val="115000"/>
              </a:lnSpc>
              <a:spcBef>
                <a:spcPts val="0"/>
              </a:spcBef>
              <a:spcAft>
                <a:spcPts val="0"/>
              </a:spcAft>
              <a:buNone/>
            </a:pPr>
            <a:r>
              <a:rPr lang="en-US" sz="1800"/>
              <a:t>Responsible Decision-Making</a:t>
            </a:r>
            <a:endParaRPr sz="1800"/>
          </a:p>
          <a:p>
            <a:pPr marL="0" lvl="0" indent="0" algn="l" rtl="0">
              <a:lnSpc>
                <a:spcPct val="115000"/>
              </a:lnSpc>
              <a:spcBef>
                <a:spcPts val="0"/>
              </a:spcBef>
              <a:spcAft>
                <a:spcPts val="0"/>
              </a:spcAft>
              <a:buNone/>
            </a:pPr>
            <a:r>
              <a:rPr lang="en-US" sz="1800"/>
              <a:t>Relationship Skills</a:t>
            </a:r>
            <a:endParaRPr sz="18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252f180ca07_0_23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Strategy 6: Emphasize the Here and Now</a:t>
            </a:r>
            <a:endParaRPr/>
          </a:p>
        </p:txBody>
      </p:sp>
      <p:sp>
        <p:nvSpPr>
          <p:cNvPr id="270" name="Google Shape;270;g252f180ca07_0_233"/>
          <p:cNvSpPr txBox="1"/>
          <p:nvPr/>
        </p:nvSpPr>
        <p:spPr>
          <a:xfrm>
            <a:off x="462025" y="1107950"/>
            <a:ext cx="66711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600"/>
              </a:spcBef>
              <a:spcAft>
                <a:spcPts val="0"/>
              </a:spcAft>
              <a:buClr>
                <a:schemeClr val="dk1"/>
              </a:buClr>
              <a:buSzPts val="2500"/>
              <a:buFont typeface="Arial"/>
              <a:buChar char="●"/>
            </a:pPr>
            <a:r>
              <a:rPr lang="en-US" sz="2500">
                <a:solidFill>
                  <a:schemeClr val="dk1"/>
                </a:solidFill>
              </a:rPr>
              <a:t>Check in before, during, and after creating; how do we feel?</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Invite students to create; not require</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Focus on being in the moment</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Emphasize current feelings and emotions</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Emphasize students are in control of what they create</a:t>
            </a:r>
            <a:endParaRPr sz="2500">
              <a:solidFill>
                <a:schemeClr val="dk1"/>
              </a:solidFill>
            </a:endParaRPr>
          </a:p>
        </p:txBody>
      </p:sp>
      <p:pic>
        <p:nvPicPr>
          <p:cNvPr id="271" name="Google Shape;271;g252f180ca07_0_233"/>
          <p:cNvPicPr preferRelativeResize="0"/>
          <p:nvPr/>
        </p:nvPicPr>
        <p:blipFill>
          <a:blip r:embed="rId3">
            <a:alphaModFix/>
          </a:blip>
          <a:stretch>
            <a:fillRect/>
          </a:stretch>
        </p:blipFill>
        <p:spPr>
          <a:xfrm>
            <a:off x="7815700" y="1107950"/>
            <a:ext cx="3841101" cy="4881799"/>
          </a:xfrm>
          <a:prstGeom prst="rect">
            <a:avLst/>
          </a:prstGeom>
          <a:noFill/>
          <a:ln w="19050" cap="flat" cmpd="sng">
            <a:solidFill>
              <a:srgbClr val="2B2622"/>
            </a:solidFill>
            <a:prstDash val="solid"/>
            <a:round/>
            <a:headEnd type="none" w="sm" len="sm"/>
            <a:tailEnd type="none" w="sm" len="sm"/>
          </a:ln>
        </p:spPr>
      </p:pic>
      <p:sp>
        <p:nvSpPr>
          <p:cNvPr id="272" name="Google Shape;272;g252f180ca07_0_233"/>
          <p:cNvSpPr txBox="1"/>
          <p:nvPr/>
        </p:nvSpPr>
        <p:spPr>
          <a:xfrm>
            <a:off x="209175" y="5228800"/>
            <a:ext cx="3412500" cy="14175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Relationship Skills</a:t>
            </a:r>
            <a:endParaRPr sz="1800"/>
          </a:p>
          <a:p>
            <a:pPr marL="0" lvl="0" indent="0" algn="l" rtl="0">
              <a:lnSpc>
                <a:spcPct val="115000"/>
              </a:lnSpc>
              <a:spcBef>
                <a:spcPts val="0"/>
              </a:spcBef>
              <a:spcAft>
                <a:spcPts val="0"/>
              </a:spcAft>
              <a:buNone/>
            </a:pPr>
            <a:r>
              <a:rPr lang="en-US" sz="1800"/>
              <a:t>Social Awareness</a:t>
            </a:r>
            <a:endParaRPr sz="1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52f180ca07_0_23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300"/>
              <a:t>Strategy 7: Facilitate Projects That Are Open-Ended &amp; Process-Based</a:t>
            </a:r>
            <a:endParaRPr sz="3300"/>
          </a:p>
        </p:txBody>
      </p:sp>
      <p:sp>
        <p:nvSpPr>
          <p:cNvPr id="278" name="Google Shape;278;g252f180ca07_0_237"/>
          <p:cNvSpPr txBox="1"/>
          <p:nvPr/>
        </p:nvSpPr>
        <p:spPr>
          <a:xfrm>
            <a:off x="838250" y="1504950"/>
            <a:ext cx="53241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0"/>
              </a:spcBef>
              <a:spcAft>
                <a:spcPts val="0"/>
              </a:spcAft>
              <a:buClr>
                <a:schemeClr val="dk1"/>
              </a:buClr>
              <a:buSzPts val="2500"/>
              <a:buFont typeface="Arial"/>
              <a:buChar char="●"/>
            </a:pPr>
            <a:r>
              <a:rPr lang="en-US" sz="2500">
                <a:solidFill>
                  <a:schemeClr val="dk1"/>
                </a:solidFill>
              </a:rPr>
              <a:t>Process over product</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Multiple answers</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Student-led</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Material choices</a:t>
            </a:r>
            <a:endParaRPr sz="2500">
              <a:solidFill>
                <a:schemeClr val="dk1"/>
              </a:solidFill>
            </a:endParaRPr>
          </a:p>
        </p:txBody>
      </p:sp>
      <p:sp>
        <p:nvSpPr>
          <p:cNvPr id="279" name="Google Shape;279;g252f180ca07_0_237"/>
          <p:cNvSpPr txBox="1"/>
          <p:nvPr/>
        </p:nvSpPr>
        <p:spPr>
          <a:xfrm>
            <a:off x="297225" y="5437975"/>
            <a:ext cx="3412500" cy="10989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Self-Awareness</a:t>
            </a:r>
            <a:endParaRPr sz="1800"/>
          </a:p>
        </p:txBody>
      </p:sp>
      <p:pic>
        <p:nvPicPr>
          <p:cNvPr id="280" name="Google Shape;280;g252f180ca07_0_237"/>
          <p:cNvPicPr preferRelativeResize="0"/>
          <p:nvPr/>
        </p:nvPicPr>
        <p:blipFill>
          <a:blip r:embed="rId3">
            <a:alphaModFix/>
          </a:blip>
          <a:stretch>
            <a:fillRect/>
          </a:stretch>
        </p:blipFill>
        <p:spPr>
          <a:xfrm>
            <a:off x="5720325" y="1084000"/>
            <a:ext cx="5078549" cy="50785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253f49a9d7b_0_30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Process vs. Product</a:t>
            </a:r>
            <a:endParaRPr/>
          </a:p>
        </p:txBody>
      </p:sp>
      <p:sp>
        <p:nvSpPr>
          <p:cNvPr id="286" name="Google Shape;286;g253f49a9d7b_0_306"/>
          <p:cNvSpPr txBox="1"/>
          <p:nvPr/>
        </p:nvSpPr>
        <p:spPr>
          <a:xfrm>
            <a:off x="838250" y="1504950"/>
            <a:ext cx="5040000" cy="225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None/>
            </a:pPr>
            <a:r>
              <a:rPr lang="en-US" sz="2500">
                <a:solidFill>
                  <a:schemeClr val="dk1"/>
                </a:solidFill>
              </a:rPr>
              <a:t>Research shows process-based lessons impact students more profoundly than product-based lessons. </a:t>
            </a:r>
            <a:endParaRPr sz="25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en-US" sz="2500">
                <a:solidFill>
                  <a:schemeClr val="dk1"/>
                </a:solidFill>
              </a:rPr>
              <a:t>We learn more when we construct our own meaning versus when meaning is constructed for us. </a:t>
            </a:r>
            <a:endParaRPr sz="2500">
              <a:solidFill>
                <a:schemeClr val="dk1"/>
              </a:solidFill>
            </a:endParaRPr>
          </a:p>
        </p:txBody>
      </p:sp>
      <p:pic>
        <p:nvPicPr>
          <p:cNvPr id="287" name="Google Shape;287;g253f49a9d7b_0_306"/>
          <p:cNvPicPr preferRelativeResize="0"/>
          <p:nvPr/>
        </p:nvPicPr>
        <p:blipFill>
          <a:blip r:embed="rId3">
            <a:alphaModFix/>
          </a:blip>
          <a:stretch>
            <a:fillRect/>
          </a:stretch>
        </p:blipFill>
        <p:spPr>
          <a:xfrm>
            <a:off x="5720325" y="1084000"/>
            <a:ext cx="5078549" cy="50785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253f49a9d7b_0_31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Hallmarks of Product-Based Learning</a:t>
            </a:r>
            <a:endParaRPr/>
          </a:p>
        </p:txBody>
      </p:sp>
      <p:sp>
        <p:nvSpPr>
          <p:cNvPr id="293" name="Google Shape;293;g253f49a9d7b_0_313"/>
          <p:cNvSpPr txBox="1"/>
          <p:nvPr/>
        </p:nvSpPr>
        <p:spPr>
          <a:xfrm>
            <a:off x="838250" y="1504950"/>
            <a:ext cx="5843700" cy="2255700"/>
          </a:xfrm>
          <a:prstGeom prst="rect">
            <a:avLst/>
          </a:prstGeom>
          <a:noFill/>
          <a:ln>
            <a:noFill/>
          </a:ln>
        </p:spPr>
        <p:txBody>
          <a:bodyPr spcFirstLastPara="1" wrap="square" lIns="91425" tIns="91425" rIns="91425" bIns="91425" anchor="t" anchorCtr="0">
            <a:noAutofit/>
          </a:bodyPr>
          <a:lstStyle/>
          <a:p>
            <a:pPr marL="457200" lvl="0" indent="-387350" algn="l" rtl="0">
              <a:spcBef>
                <a:spcPts val="600"/>
              </a:spcBef>
              <a:spcAft>
                <a:spcPts val="0"/>
              </a:spcAft>
              <a:buClr>
                <a:schemeClr val="dk1"/>
              </a:buClr>
              <a:buSzPts val="2500"/>
              <a:buFont typeface="Arial"/>
              <a:buChar char="●"/>
            </a:pPr>
            <a:r>
              <a:rPr lang="en-US" sz="2500">
                <a:solidFill>
                  <a:schemeClr val="dk1"/>
                </a:solidFill>
              </a:rPr>
              <a:t>Concrete, step-by-step instructions</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Students copy a teacher sample</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There is a right or wrong way to proceed</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Students’ finished works all look the same</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The teacher might “fix” mistakes</a:t>
            </a:r>
            <a:endParaRPr sz="2500">
              <a:solidFill>
                <a:schemeClr val="dk1"/>
              </a:solidFill>
            </a:endParaRPr>
          </a:p>
          <a:p>
            <a:pPr marL="457200" lvl="0" indent="-387350" algn="l" rtl="0">
              <a:spcBef>
                <a:spcPts val="1000"/>
              </a:spcBef>
              <a:spcAft>
                <a:spcPts val="1000"/>
              </a:spcAft>
              <a:buClr>
                <a:schemeClr val="dk1"/>
              </a:buClr>
              <a:buSzPts val="2500"/>
              <a:buFont typeface="Arial"/>
              <a:buChar char="●"/>
            </a:pPr>
            <a:r>
              <a:rPr lang="en-US" sz="2500">
                <a:solidFill>
                  <a:schemeClr val="dk1"/>
                </a:solidFill>
              </a:rPr>
              <a:t>Patterns and templates are readily available</a:t>
            </a:r>
            <a:endParaRPr sz="2500">
              <a:solidFill>
                <a:schemeClr val="dk1"/>
              </a:solidFill>
            </a:endParaRPr>
          </a:p>
        </p:txBody>
      </p:sp>
      <p:pic>
        <p:nvPicPr>
          <p:cNvPr id="294" name="Google Shape;294;g253f49a9d7b_0_313"/>
          <p:cNvPicPr preferRelativeResize="0"/>
          <p:nvPr/>
        </p:nvPicPr>
        <p:blipFill rotWithShape="1">
          <a:blip r:embed="rId3">
            <a:alphaModFix/>
          </a:blip>
          <a:srcRect r="53680" b="55577"/>
          <a:stretch/>
        </p:blipFill>
        <p:spPr>
          <a:xfrm>
            <a:off x="6922300" y="1137263"/>
            <a:ext cx="4779224" cy="45834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253f49a9d7b_0_32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Hallmarks of Process-Based Learning</a:t>
            </a:r>
            <a:endParaRPr/>
          </a:p>
        </p:txBody>
      </p:sp>
      <p:sp>
        <p:nvSpPr>
          <p:cNvPr id="300" name="Google Shape;300;g253f49a9d7b_0_323"/>
          <p:cNvSpPr txBox="1"/>
          <p:nvPr/>
        </p:nvSpPr>
        <p:spPr>
          <a:xfrm>
            <a:off x="816250" y="1383850"/>
            <a:ext cx="6427200" cy="2255700"/>
          </a:xfrm>
          <a:prstGeom prst="rect">
            <a:avLst/>
          </a:prstGeom>
          <a:noFill/>
          <a:ln>
            <a:noFill/>
          </a:ln>
        </p:spPr>
        <p:txBody>
          <a:bodyPr spcFirstLastPara="1" wrap="square" lIns="91425" tIns="91425" rIns="91425" bIns="91425" anchor="t" anchorCtr="0">
            <a:noAutofit/>
          </a:bodyPr>
          <a:lstStyle/>
          <a:p>
            <a:pPr marL="457200" lvl="0" indent="-387350" algn="l" rtl="0">
              <a:spcBef>
                <a:spcPts val="600"/>
              </a:spcBef>
              <a:spcAft>
                <a:spcPts val="0"/>
              </a:spcAft>
              <a:buClr>
                <a:schemeClr val="dk1"/>
              </a:buClr>
              <a:buSzPts val="2500"/>
              <a:buFont typeface="Arial"/>
              <a:buChar char="●"/>
            </a:pPr>
            <a:r>
              <a:rPr lang="en-US" sz="2500">
                <a:solidFill>
                  <a:schemeClr val="dk1"/>
                </a:solidFill>
              </a:rPr>
              <a:t>Limited or no step-by-step instructions </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No sample to copy or follow</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No right or wrong way to create (within limits)</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Opportunity to explore techniques and materials</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Students demonstrate understanding through creative work</a:t>
            </a:r>
            <a:endParaRPr sz="2500">
              <a:solidFill>
                <a:schemeClr val="dk1"/>
              </a:solidFill>
            </a:endParaRPr>
          </a:p>
          <a:p>
            <a:pPr marL="457200" lvl="0" indent="-387350" algn="l" rtl="0">
              <a:spcBef>
                <a:spcPts val="1000"/>
              </a:spcBef>
              <a:spcAft>
                <a:spcPts val="0"/>
              </a:spcAft>
              <a:buClr>
                <a:schemeClr val="dk1"/>
              </a:buClr>
              <a:buSzPts val="2500"/>
              <a:buFont typeface="Arial"/>
              <a:buChar char="●"/>
            </a:pPr>
            <a:r>
              <a:rPr lang="en-US" sz="2500">
                <a:solidFill>
                  <a:schemeClr val="dk1"/>
                </a:solidFill>
              </a:rPr>
              <a:t>Open-ended problem solving</a:t>
            </a:r>
            <a:endParaRPr sz="2500">
              <a:solidFill>
                <a:schemeClr val="dk1"/>
              </a:solidFill>
            </a:endParaRPr>
          </a:p>
          <a:p>
            <a:pPr marL="457200" lvl="0" indent="-387350" algn="l" rtl="0">
              <a:spcBef>
                <a:spcPts val="1000"/>
              </a:spcBef>
              <a:spcAft>
                <a:spcPts val="1000"/>
              </a:spcAft>
              <a:buClr>
                <a:schemeClr val="dk1"/>
              </a:buClr>
              <a:buSzPts val="2500"/>
              <a:buFont typeface="Arial"/>
              <a:buChar char="●"/>
            </a:pPr>
            <a:r>
              <a:rPr lang="en-US" sz="2500">
                <a:solidFill>
                  <a:schemeClr val="dk1"/>
                </a:solidFill>
              </a:rPr>
              <a:t>Student creativity and choice is evident</a:t>
            </a:r>
            <a:endParaRPr sz="2500">
              <a:solidFill>
                <a:schemeClr val="dk1"/>
              </a:solidFill>
            </a:endParaRPr>
          </a:p>
        </p:txBody>
      </p:sp>
      <p:pic>
        <p:nvPicPr>
          <p:cNvPr id="301" name="Google Shape;301;g253f49a9d7b_0_323"/>
          <p:cNvPicPr preferRelativeResize="0"/>
          <p:nvPr/>
        </p:nvPicPr>
        <p:blipFill rotWithShape="1">
          <a:blip r:embed="rId3">
            <a:alphaModFix/>
          </a:blip>
          <a:srcRect l="37903" t="45855"/>
          <a:stretch/>
        </p:blipFill>
        <p:spPr>
          <a:xfrm>
            <a:off x="7056150" y="1504950"/>
            <a:ext cx="4835225" cy="42160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g252f180ca07_0_24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100"/>
              <a:t>Strategy 8: Use a Strength-Based Approach For Materials and Processes</a:t>
            </a:r>
            <a:endParaRPr sz="3100"/>
          </a:p>
        </p:txBody>
      </p:sp>
      <p:sp>
        <p:nvSpPr>
          <p:cNvPr id="307" name="Google Shape;307;g252f180ca07_0_241"/>
          <p:cNvSpPr txBox="1"/>
          <p:nvPr/>
        </p:nvSpPr>
        <p:spPr>
          <a:xfrm>
            <a:off x="739175" y="1714125"/>
            <a:ext cx="5667600" cy="225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500">
                <a:solidFill>
                  <a:schemeClr val="dk1"/>
                </a:solidFill>
              </a:rPr>
              <a:t>Materials with the </a:t>
            </a:r>
            <a:r>
              <a:rPr lang="en-US" sz="2500" b="1">
                <a:solidFill>
                  <a:schemeClr val="dk1"/>
                </a:solidFill>
              </a:rPr>
              <a:t>most control</a:t>
            </a:r>
            <a:r>
              <a:rPr lang="en-US" sz="2500">
                <a:solidFill>
                  <a:schemeClr val="dk1"/>
                </a:solidFill>
              </a:rPr>
              <a:t> and the </a:t>
            </a:r>
            <a:r>
              <a:rPr lang="en-US" sz="2500" b="1">
                <a:solidFill>
                  <a:schemeClr val="dk1"/>
                </a:solidFill>
              </a:rPr>
              <a:t>least structure</a:t>
            </a:r>
            <a:r>
              <a:rPr lang="en-US" sz="2500">
                <a:solidFill>
                  <a:schemeClr val="dk1"/>
                </a:solidFill>
              </a:rPr>
              <a:t> feel safest for artmaking.</a:t>
            </a:r>
            <a:endParaRPr sz="2500">
              <a:solidFill>
                <a:schemeClr val="dk1"/>
              </a:solidFill>
            </a:endParaRPr>
          </a:p>
          <a:p>
            <a:pPr marL="457200" lvl="0" indent="-387350" algn="l" rtl="0">
              <a:lnSpc>
                <a:spcPct val="115000"/>
              </a:lnSpc>
              <a:spcBef>
                <a:spcPts val="1000"/>
              </a:spcBef>
              <a:spcAft>
                <a:spcPts val="0"/>
              </a:spcAft>
              <a:buClr>
                <a:schemeClr val="dk1"/>
              </a:buClr>
              <a:buSzPts val="2500"/>
              <a:buChar char="●"/>
            </a:pPr>
            <a:r>
              <a:rPr lang="en-US" sz="2500">
                <a:solidFill>
                  <a:schemeClr val="dk1"/>
                </a:solidFill>
              </a:rPr>
              <a:t>Wet clay offers the least structure, but it can be challenging for beginners</a:t>
            </a:r>
            <a:endParaRPr sz="2500">
              <a:solidFill>
                <a:schemeClr val="dk1"/>
              </a:solidFill>
            </a:endParaRPr>
          </a:p>
          <a:p>
            <a:pPr marL="457200" lvl="0" indent="-387350" algn="l" rtl="0">
              <a:lnSpc>
                <a:spcPct val="115000"/>
              </a:lnSpc>
              <a:spcBef>
                <a:spcPts val="1000"/>
              </a:spcBef>
              <a:spcAft>
                <a:spcPts val="1000"/>
              </a:spcAft>
              <a:buClr>
                <a:schemeClr val="dk1"/>
              </a:buClr>
              <a:buSzPts val="2500"/>
              <a:buChar char="●"/>
            </a:pPr>
            <a:r>
              <a:rPr lang="en-US" sz="2500">
                <a:solidFill>
                  <a:schemeClr val="dk1"/>
                </a:solidFill>
              </a:rPr>
              <a:t>Pencils offer the most control but may not always spark creativity for everyone</a:t>
            </a:r>
            <a:endParaRPr sz="2500">
              <a:solidFill>
                <a:schemeClr val="dk1"/>
              </a:solidFill>
            </a:endParaRPr>
          </a:p>
        </p:txBody>
      </p:sp>
      <p:grpSp>
        <p:nvGrpSpPr>
          <p:cNvPr id="308" name="Google Shape;308;g252f180ca07_0_241"/>
          <p:cNvGrpSpPr/>
          <p:nvPr/>
        </p:nvGrpSpPr>
        <p:grpSpPr>
          <a:xfrm>
            <a:off x="6858025" y="1970400"/>
            <a:ext cx="4942500" cy="2917200"/>
            <a:chOff x="7056150" y="1331975"/>
            <a:chExt cx="4942500" cy="2917200"/>
          </a:xfrm>
        </p:grpSpPr>
        <p:sp>
          <p:nvSpPr>
            <p:cNvPr id="309" name="Google Shape;309;g252f180ca07_0_241"/>
            <p:cNvSpPr/>
            <p:nvPr/>
          </p:nvSpPr>
          <p:spPr>
            <a:xfrm>
              <a:off x="7056150" y="1331975"/>
              <a:ext cx="4942500" cy="2917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g252f180ca07_0_241"/>
            <p:cNvSpPr txBox="1"/>
            <p:nvPr/>
          </p:nvSpPr>
          <p:spPr>
            <a:xfrm>
              <a:off x="7254200" y="1514250"/>
              <a:ext cx="4425300" cy="2255700"/>
            </a:xfrm>
            <a:prstGeom prst="rect">
              <a:avLst/>
            </a:prstGeom>
            <a:solidFill>
              <a:srgbClr val="FFF2CC"/>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100" b="1">
                  <a:solidFill>
                    <a:schemeClr val="dk1"/>
                  </a:solidFill>
                </a:rPr>
                <a:t>Materials with the most control and the least structure:</a:t>
              </a:r>
              <a:endParaRPr sz="2100" b="1">
                <a:solidFill>
                  <a:schemeClr val="dk1"/>
                </a:solidFill>
              </a:endParaRPr>
            </a:p>
            <a:p>
              <a:pPr marL="457200" lvl="0" indent="-361950" algn="l" rtl="0">
                <a:lnSpc>
                  <a:spcPct val="115000"/>
                </a:lnSpc>
                <a:spcBef>
                  <a:spcPts val="1000"/>
                </a:spcBef>
                <a:spcAft>
                  <a:spcPts val="0"/>
                </a:spcAft>
                <a:buClr>
                  <a:schemeClr val="dk1"/>
                </a:buClr>
                <a:buSzPts val="2100"/>
                <a:buChar char="●"/>
              </a:pPr>
              <a:r>
                <a:rPr lang="en-US" sz="2100">
                  <a:solidFill>
                    <a:schemeClr val="dk1"/>
                  </a:solidFill>
                </a:rPr>
                <a:t>Collage</a:t>
              </a:r>
              <a:endParaRPr sz="2100">
                <a:solidFill>
                  <a:schemeClr val="dk1"/>
                </a:solidFill>
              </a:endParaRPr>
            </a:p>
            <a:p>
              <a:pPr marL="457200" lvl="0" indent="-361950" algn="l" rtl="0">
                <a:lnSpc>
                  <a:spcPct val="115000"/>
                </a:lnSpc>
                <a:spcBef>
                  <a:spcPts val="0"/>
                </a:spcBef>
                <a:spcAft>
                  <a:spcPts val="0"/>
                </a:spcAft>
                <a:buClr>
                  <a:schemeClr val="dk1"/>
                </a:buClr>
                <a:buSzPts val="2100"/>
                <a:buChar char="●"/>
              </a:pPr>
              <a:r>
                <a:rPr lang="en-US" sz="2100">
                  <a:solidFill>
                    <a:schemeClr val="dk1"/>
                  </a:solidFill>
                </a:rPr>
                <a:t>Felt markers</a:t>
              </a:r>
              <a:endParaRPr sz="2100">
                <a:solidFill>
                  <a:schemeClr val="dk1"/>
                </a:solidFill>
              </a:endParaRPr>
            </a:p>
            <a:p>
              <a:pPr marL="457200" lvl="0" indent="-361950" algn="l" rtl="0">
                <a:lnSpc>
                  <a:spcPct val="115000"/>
                </a:lnSpc>
                <a:spcBef>
                  <a:spcPts val="0"/>
                </a:spcBef>
                <a:spcAft>
                  <a:spcPts val="0"/>
                </a:spcAft>
                <a:buClr>
                  <a:schemeClr val="dk1"/>
                </a:buClr>
                <a:buSzPts val="2100"/>
                <a:buChar char="●"/>
              </a:pPr>
              <a:r>
                <a:rPr lang="en-US" sz="2100">
                  <a:solidFill>
                    <a:schemeClr val="dk1"/>
                  </a:solidFill>
                </a:rPr>
                <a:t>Oil pastels</a:t>
              </a:r>
              <a:endParaRPr sz="2100">
                <a:solidFill>
                  <a:schemeClr val="dk1"/>
                </a:solidFill>
              </a:endParaRPr>
            </a:p>
            <a:p>
              <a:pPr marL="457200" lvl="0" indent="-361950" algn="l" rtl="0">
                <a:lnSpc>
                  <a:spcPct val="115000"/>
                </a:lnSpc>
                <a:spcBef>
                  <a:spcPts val="0"/>
                </a:spcBef>
                <a:spcAft>
                  <a:spcPts val="0"/>
                </a:spcAft>
                <a:buClr>
                  <a:schemeClr val="dk1"/>
                </a:buClr>
                <a:buSzPts val="2100"/>
                <a:buChar char="●"/>
              </a:pPr>
              <a:r>
                <a:rPr lang="en-US" sz="2100">
                  <a:solidFill>
                    <a:schemeClr val="dk1"/>
                  </a:solidFill>
                </a:rPr>
                <a:t>Crayons</a:t>
              </a:r>
              <a:endParaRPr sz="2100">
                <a:solidFill>
                  <a:schemeClr val="dk1"/>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g252f180ca07_0_7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Agenda</a:t>
            </a:r>
            <a:endParaRPr/>
          </a:p>
        </p:txBody>
      </p:sp>
      <p:sp>
        <p:nvSpPr>
          <p:cNvPr id="50" name="Google Shape;50;g252f180ca07_0_72"/>
          <p:cNvSpPr txBox="1">
            <a:spLocks noGrp="1"/>
          </p:cNvSpPr>
          <p:nvPr>
            <p:ph type="body" idx="2"/>
          </p:nvPr>
        </p:nvSpPr>
        <p:spPr>
          <a:xfrm>
            <a:off x="1146350" y="1081988"/>
            <a:ext cx="10318200" cy="48453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AutoNum type="arabicPeriod"/>
            </a:pPr>
            <a:r>
              <a:rPr lang="en-US"/>
              <a:t>Introduction</a:t>
            </a:r>
            <a:endParaRPr/>
          </a:p>
          <a:p>
            <a:pPr marL="457200" lvl="0" indent="-387350" algn="l" rtl="0">
              <a:lnSpc>
                <a:spcPct val="115000"/>
              </a:lnSpc>
              <a:spcBef>
                <a:spcPts val="1000"/>
              </a:spcBef>
              <a:spcAft>
                <a:spcPts val="0"/>
              </a:spcAft>
              <a:buSzPts val="2500"/>
              <a:buAutoNum type="arabicPeriod"/>
            </a:pPr>
            <a:r>
              <a:rPr lang="en-US"/>
              <a:t>Safe Space Activity</a:t>
            </a:r>
            <a:endParaRPr/>
          </a:p>
          <a:p>
            <a:pPr marL="457200" lvl="0" indent="-387350" algn="l" rtl="0">
              <a:lnSpc>
                <a:spcPct val="115000"/>
              </a:lnSpc>
              <a:spcBef>
                <a:spcPts val="1000"/>
              </a:spcBef>
              <a:spcAft>
                <a:spcPts val="0"/>
              </a:spcAft>
              <a:buSzPts val="2500"/>
              <a:buAutoNum type="arabicPeriod"/>
            </a:pPr>
            <a:r>
              <a:rPr lang="en-US"/>
              <a:t>Social-Emotional Learning Foundations</a:t>
            </a:r>
            <a:endParaRPr/>
          </a:p>
          <a:p>
            <a:pPr marL="457200" lvl="0" indent="-387350" algn="l" rtl="0">
              <a:lnSpc>
                <a:spcPct val="115000"/>
              </a:lnSpc>
              <a:spcBef>
                <a:spcPts val="1000"/>
              </a:spcBef>
              <a:spcAft>
                <a:spcPts val="0"/>
              </a:spcAft>
              <a:buSzPts val="2500"/>
              <a:buAutoNum type="arabicPeriod"/>
            </a:pPr>
            <a:r>
              <a:rPr lang="en-US"/>
              <a:t>Creative Health Definition</a:t>
            </a:r>
            <a:endParaRPr/>
          </a:p>
          <a:p>
            <a:pPr marL="457200" lvl="0" indent="-387350" algn="l" rtl="0">
              <a:lnSpc>
                <a:spcPct val="115000"/>
              </a:lnSpc>
              <a:spcBef>
                <a:spcPts val="1000"/>
              </a:spcBef>
              <a:spcAft>
                <a:spcPts val="0"/>
              </a:spcAft>
              <a:buSzPts val="2500"/>
              <a:buAutoNum type="arabicPeriod"/>
            </a:pPr>
            <a:r>
              <a:rPr lang="en-US"/>
              <a:t>Visual Art and Mental Health</a:t>
            </a:r>
            <a:endParaRPr/>
          </a:p>
          <a:p>
            <a:pPr marL="457200" lvl="0" indent="-387350" algn="l" rtl="0">
              <a:lnSpc>
                <a:spcPct val="115000"/>
              </a:lnSpc>
              <a:spcBef>
                <a:spcPts val="1000"/>
              </a:spcBef>
              <a:spcAft>
                <a:spcPts val="0"/>
              </a:spcAft>
              <a:buSzPts val="2500"/>
              <a:buAutoNum type="arabicPeriod"/>
            </a:pPr>
            <a:r>
              <a:rPr lang="en-US"/>
              <a:t>Trauma-Informed Art Strategies</a:t>
            </a:r>
            <a:endParaRPr/>
          </a:p>
          <a:p>
            <a:pPr marL="457200" lvl="0" indent="-387350" algn="l" rtl="0">
              <a:lnSpc>
                <a:spcPct val="115000"/>
              </a:lnSpc>
              <a:spcBef>
                <a:spcPts val="1000"/>
              </a:spcBef>
              <a:spcAft>
                <a:spcPts val="0"/>
              </a:spcAft>
              <a:buSzPts val="2500"/>
              <a:buAutoNum type="arabicPeriod"/>
            </a:pPr>
            <a:r>
              <a:rPr lang="en-US"/>
              <a:t>Studio Habits of Mind</a:t>
            </a:r>
            <a:endParaRPr/>
          </a:p>
          <a:p>
            <a:pPr marL="457200" lvl="0" indent="-387350" algn="l" rtl="0">
              <a:lnSpc>
                <a:spcPct val="115000"/>
              </a:lnSpc>
              <a:spcBef>
                <a:spcPts val="1000"/>
              </a:spcBef>
              <a:spcAft>
                <a:spcPts val="0"/>
              </a:spcAft>
              <a:buSzPts val="2500"/>
              <a:buAutoNum type="arabicPeriod"/>
            </a:pPr>
            <a:r>
              <a:rPr lang="en-US"/>
              <a:t>Tips for Talking About Visual Art</a:t>
            </a:r>
            <a:endParaRPr/>
          </a:p>
          <a:p>
            <a:pPr marL="457200" lvl="0" indent="-387350" algn="l" rtl="0">
              <a:lnSpc>
                <a:spcPct val="115000"/>
              </a:lnSpc>
              <a:spcBef>
                <a:spcPts val="1000"/>
              </a:spcBef>
              <a:spcAft>
                <a:spcPts val="0"/>
              </a:spcAft>
              <a:buSzPts val="2500"/>
              <a:buAutoNum type="arabicPeriod"/>
            </a:pPr>
            <a:r>
              <a:rPr lang="en-US"/>
              <a:t>Next Steps</a:t>
            </a:r>
            <a:endParaRPr/>
          </a:p>
          <a:p>
            <a:pPr marL="457200" lvl="0" indent="-387350" algn="l" rtl="0">
              <a:lnSpc>
                <a:spcPct val="115000"/>
              </a:lnSpc>
              <a:spcBef>
                <a:spcPts val="1000"/>
              </a:spcBef>
              <a:spcAft>
                <a:spcPts val="1000"/>
              </a:spcAft>
              <a:buSzPts val="2500"/>
              <a:buAutoNum type="arabicPeriod"/>
            </a:pPr>
            <a:r>
              <a:rPr lang="en-US"/>
              <a:t>Closing Activity</a:t>
            </a:r>
            <a:endParaRPr/>
          </a:p>
        </p:txBody>
      </p:sp>
      <p:pic>
        <p:nvPicPr>
          <p:cNvPr id="51" name="Google Shape;51;g252f180ca07_0_72"/>
          <p:cNvPicPr preferRelativeResize="0"/>
          <p:nvPr/>
        </p:nvPicPr>
        <p:blipFill>
          <a:blip r:embed="rId3">
            <a:alphaModFix/>
          </a:blip>
          <a:stretch>
            <a:fillRect/>
          </a:stretch>
        </p:blipFill>
        <p:spPr>
          <a:xfrm>
            <a:off x="6827825" y="965575"/>
            <a:ext cx="5078149" cy="50781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252f180ca07_0_24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900"/>
              <a:t>Strategy 9: Say “Yes” When Possible; Provide Opportunities for Choice Making</a:t>
            </a:r>
            <a:endParaRPr sz="2900"/>
          </a:p>
        </p:txBody>
      </p:sp>
      <p:sp>
        <p:nvSpPr>
          <p:cNvPr id="316" name="Google Shape;316;g252f180ca07_0_245"/>
          <p:cNvSpPr txBox="1"/>
          <p:nvPr/>
        </p:nvSpPr>
        <p:spPr>
          <a:xfrm>
            <a:off x="838250" y="1174700"/>
            <a:ext cx="6327900" cy="2255700"/>
          </a:xfrm>
          <a:prstGeom prst="rect">
            <a:avLst/>
          </a:prstGeom>
          <a:noFill/>
          <a:ln>
            <a:noFill/>
          </a:ln>
        </p:spPr>
        <p:txBody>
          <a:bodyPr spcFirstLastPara="1" wrap="square" lIns="91425" tIns="91425" rIns="91425" bIns="91425" anchor="t" anchorCtr="0">
            <a:noAutofit/>
          </a:bodyPr>
          <a:lstStyle/>
          <a:p>
            <a:pPr marL="457200" lvl="0" indent="-387350" algn="l" rtl="0">
              <a:lnSpc>
                <a:spcPct val="115000"/>
              </a:lnSpc>
              <a:spcBef>
                <a:spcPts val="600"/>
              </a:spcBef>
              <a:spcAft>
                <a:spcPts val="0"/>
              </a:spcAft>
              <a:buClr>
                <a:schemeClr val="dk1"/>
              </a:buClr>
              <a:buSzPts val="2500"/>
              <a:buFont typeface="Arial"/>
              <a:buChar char="●"/>
            </a:pPr>
            <a:r>
              <a:rPr lang="en-US" sz="2500">
                <a:solidFill>
                  <a:schemeClr val="dk1"/>
                </a:solidFill>
              </a:rPr>
              <a:t>Encourages creativity</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Validates the learner</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Builds self-efficacy</a:t>
            </a:r>
            <a:endParaRPr sz="2500">
              <a:solidFill>
                <a:schemeClr val="dk1"/>
              </a:solidFill>
            </a:endParaRPr>
          </a:p>
          <a:p>
            <a:pPr marL="457200" lvl="0" indent="-387350" algn="l" rtl="0">
              <a:lnSpc>
                <a:spcPct val="115000"/>
              </a:lnSpc>
              <a:spcBef>
                <a:spcPts val="1000"/>
              </a:spcBef>
              <a:spcAft>
                <a:spcPts val="0"/>
              </a:spcAft>
              <a:buClr>
                <a:schemeClr val="dk1"/>
              </a:buClr>
              <a:buSzPts val="2500"/>
              <a:buFont typeface="Arial"/>
              <a:buChar char="●"/>
            </a:pPr>
            <a:r>
              <a:rPr lang="en-US" sz="2500">
                <a:solidFill>
                  <a:schemeClr val="dk1"/>
                </a:solidFill>
              </a:rPr>
              <a:t>Increases confidence</a:t>
            </a:r>
            <a:endParaRPr sz="2500">
              <a:solidFill>
                <a:schemeClr val="dk1"/>
              </a:solidFill>
            </a:endParaRPr>
          </a:p>
          <a:p>
            <a:pPr marL="457200" lvl="0" indent="-387350" algn="l" rtl="0">
              <a:lnSpc>
                <a:spcPct val="115000"/>
              </a:lnSpc>
              <a:spcBef>
                <a:spcPts val="1000"/>
              </a:spcBef>
              <a:spcAft>
                <a:spcPts val="1000"/>
              </a:spcAft>
              <a:buClr>
                <a:schemeClr val="dk1"/>
              </a:buClr>
              <a:buSzPts val="2500"/>
              <a:buFont typeface="Arial"/>
              <a:buChar char="●"/>
            </a:pPr>
            <a:r>
              <a:rPr lang="en-US" sz="2500">
                <a:solidFill>
                  <a:schemeClr val="dk1"/>
                </a:solidFill>
              </a:rPr>
              <a:t>Provides more space for safe exploration</a:t>
            </a:r>
            <a:endParaRPr sz="2500">
              <a:solidFill>
                <a:schemeClr val="dk1"/>
              </a:solidFill>
            </a:endParaRPr>
          </a:p>
        </p:txBody>
      </p:sp>
      <p:pic>
        <p:nvPicPr>
          <p:cNvPr id="317" name="Google Shape;317;g252f180ca07_0_245"/>
          <p:cNvPicPr preferRelativeResize="0"/>
          <p:nvPr/>
        </p:nvPicPr>
        <p:blipFill>
          <a:blip r:embed="rId3">
            <a:alphaModFix/>
          </a:blip>
          <a:stretch>
            <a:fillRect/>
          </a:stretch>
        </p:blipFill>
        <p:spPr>
          <a:xfrm>
            <a:off x="13076050" y="917125"/>
            <a:ext cx="4973725" cy="5023750"/>
          </a:xfrm>
          <a:prstGeom prst="rect">
            <a:avLst/>
          </a:prstGeom>
          <a:noFill/>
          <a:ln>
            <a:noFill/>
          </a:ln>
        </p:spPr>
      </p:pic>
      <p:sp>
        <p:nvSpPr>
          <p:cNvPr id="318" name="Google Shape;318;g252f180ca07_0_245"/>
          <p:cNvSpPr txBox="1"/>
          <p:nvPr/>
        </p:nvSpPr>
        <p:spPr>
          <a:xfrm>
            <a:off x="198150" y="4909575"/>
            <a:ext cx="3412500" cy="1736100"/>
          </a:xfrm>
          <a:prstGeom prst="rect">
            <a:avLst/>
          </a:prstGeom>
          <a:solidFill>
            <a:srgbClr val="CFE2F3"/>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b="1"/>
              <a:t>SEL Competencies</a:t>
            </a:r>
            <a:endParaRPr sz="1800" b="1"/>
          </a:p>
          <a:p>
            <a:pPr marL="0" lvl="0" indent="0" algn="l" rtl="0">
              <a:lnSpc>
                <a:spcPct val="115000"/>
              </a:lnSpc>
              <a:spcBef>
                <a:spcPts val="0"/>
              </a:spcBef>
              <a:spcAft>
                <a:spcPts val="0"/>
              </a:spcAft>
              <a:buNone/>
            </a:pPr>
            <a:r>
              <a:rPr lang="en-US" sz="1800"/>
              <a:t>Self-Management</a:t>
            </a:r>
            <a:endParaRPr sz="1800"/>
          </a:p>
          <a:p>
            <a:pPr marL="0" lvl="0" indent="0" algn="l" rtl="0">
              <a:lnSpc>
                <a:spcPct val="115000"/>
              </a:lnSpc>
              <a:spcBef>
                <a:spcPts val="0"/>
              </a:spcBef>
              <a:spcAft>
                <a:spcPts val="0"/>
              </a:spcAft>
              <a:buNone/>
            </a:pPr>
            <a:r>
              <a:rPr lang="en-US" sz="1800"/>
              <a:t>Self-Awareness</a:t>
            </a:r>
            <a:endParaRPr sz="1800"/>
          </a:p>
          <a:p>
            <a:pPr marL="0" lvl="0" indent="0" algn="l" rtl="0">
              <a:lnSpc>
                <a:spcPct val="115000"/>
              </a:lnSpc>
              <a:spcBef>
                <a:spcPts val="0"/>
              </a:spcBef>
              <a:spcAft>
                <a:spcPts val="0"/>
              </a:spcAft>
              <a:buNone/>
            </a:pPr>
            <a:r>
              <a:rPr lang="en-US" sz="1800"/>
              <a:t>Responsible Decision-Making</a:t>
            </a:r>
            <a:endParaRPr sz="1800"/>
          </a:p>
          <a:p>
            <a:pPr marL="0" lvl="0" indent="0" algn="l" rtl="0">
              <a:lnSpc>
                <a:spcPct val="115000"/>
              </a:lnSpc>
              <a:spcBef>
                <a:spcPts val="0"/>
              </a:spcBef>
              <a:spcAft>
                <a:spcPts val="0"/>
              </a:spcAft>
              <a:buNone/>
            </a:pPr>
            <a:r>
              <a:rPr lang="en-US" sz="1800"/>
              <a:t>Social Awareness</a:t>
            </a:r>
            <a:endParaRPr sz="1800"/>
          </a:p>
        </p:txBody>
      </p:sp>
      <p:pic>
        <p:nvPicPr>
          <p:cNvPr id="319" name="Google Shape;319;g252f180ca07_0_245"/>
          <p:cNvPicPr preferRelativeResize="0"/>
          <p:nvPr/>
        </p:nvPicPr>
        <p:blipFill>
          <a:blip r:embed="rId4">
            <a:alphaModFix/>
          </a:blip>
          <a:stretch>
            <a:fillRect/>
          </a:stretch>
        </p:blipFill>
        <p:spPr>
          <a:xfrm>
            <a:off x="13009700" y="1174711"/>
            <a:ext cx="4721050" cy="4655349"/>
          </a:xfrm>
          <a:prstGeom prst="rect">
            <a:avLst/>
          </a:prstGeom>
          <a:noFill/>
          <a:ln>
            <a:noFill/>
          </a:ln>
        </p:spPr>
      </p:pic>
      <p:pic>
        <p:nvPicPr>
          <p:cNvPr id="320" name="Google Shape;320;g252f180ca07_0_245"/>
          <p:cNvPicPr preferRelativeResize="0"/>
          <p:nvPr/>
        </p:nvPicPr>
        <p:blipFill>
          <a:blip r:embed="rId5">
            <a:alphaModFix/>
          </a:blip>
          <a:stretch>
            <a:fillRect/>
          </a:stretch>
        </p:blipFill>
        <p:spPr>
          <a:xfrm>
            <a:off x="5953525" y="1090448"/>
            <a:ext cx="5610135" cy="4823850"/>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252f180ca07_0_26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Strategy 10: Believe Everyone is an Artist</a:t>
            </a:r>
            <a:endParaRPr/>
          </a:p>
        </p:txBody>
      </p:sp>
      <p:pic>
        <p:nvPicPr>
          <p:cNvPr id="326" name="Google Shape;326;g252f180ca07_0_268"/>
          <p:cNvPicPr preferRelativeResize="0"/>
          <p:nvPr/>
        </p:nvPicPr>
        <p:blipFill>
          <a:blip r:embed="rId3">
            <a:alphaModFix/>
          </a:blip>
          <a:stretch>
            <a:fillRect/>
          </a:stretch>
        </p:blipFill>
        <p:spPr>
          <a:xfrm>
            <a:off x="6395675" y="1304125"/>
            <a:ext cx="4810501" cy="4707875"/>
          </a:xfrm>
          <a:prstGeom prst="rect">
            <a:avLst/>
          </a:prstGeom>
          <a:noFill/>
          <a:ln w="28575" cap="flat" cmpd="sng">
            <a:solidFill>
              <a:schemeClr val="dk1"/>
            </a:solidFill>
            <a:prstDash val="solid"/>
            <a:round/>
            <a:headEnd type="none" w="sm" len="sm"/>
            <a:tailEnd type="none" w="sm" len="sm"/>
          </a:ln>
        </p:spPr>
      </p:pic>
      <p:pic>
        <p:nvPicPr>
          <p:cNvPr id="327" name="Google Shape;327;g252f180ca07_0_268"/>
          <p:cNvPicPr preferRelativeResize="0"/>
          <p:nvPr/>
        </p:nvPicPr>
        <p:blipFill rotWithShape="1">
          <a:blip r:embed="rId4">
            <a:alphaModFix/>
          </a:blip>
          <a:srcRect l="25580" r="25575"/>
          <a:stretch/>
        </p:blipFill>
        <p:spPr>
          <a:xfrm>
            <a:off x="1215691" y="1061961"/>
            <a:ext cx="4281147" cy="5588564"/>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253f49a9d7b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Studio Habits of Mind</a:t>
            </a:r>
            <a:endParaRPr/>
          </a:p>
        </p:txBody>
      </p:sp>
      <p:sp>
        <p:nvSpPr>
          <p:cNvPr id="333" name="Google Shape;333;g253f49a9d7b_0_0"/>
          <p:cNvSpPr txBox="1">
            <a:spLocks noGrp="1"/>
          </p:cNvSpPr>
          <p:nvPr>
            <p:ph type="body" idx="2"/>
          </p:nvPr>
        </p:nvSpPr>
        <p:spPr>
          <a:xfrm>
            <a:off x="443650" y="1447800"/>
            <a:ext cx="5173800" cy="5880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A framework originating from research conducted by Lois Hetland and Ellen Winner at Harvard University’s Project Zero.</a:t>
            </a:r>
            <a:endParaRPr/>
          </a:p>
          <a:p>
            <a:pPr marL="457200" lvl="0" indent="-387350" algn="l" rtl="0">
              <a:lnSpc>
                <a:spcPct val="115000"/>
              </a:lnSpc>
              <a:spcBef>
                <a:spcPts val="1000"/>
              </a:spcBef>
              <a:spcAft>
                <a:spcPts val="1000"/>
              </a:spcAft>
              <a:buSzPts val="2500"/>
              <a:buChar char="●"/>
            </a:pPr>
            <a:r>
              <a:rPr lang="en-US"/>
              <a:t>It consists of eight interconnected habits that foster creativity, critical thinking, and artistic development.</a:t>
            </a:r>
            <a:endParaRPr/>
          </a:p>
        </p:txBody>
      </p:sp>
      <p:pic>
        <p:nvPicPr>
          <p:cNvPr id="334" name="Google Shape;334;g253f49a9d7b_0_0"/>
          <p:cNvPicPr preferRelativeResize="0"/>
          <p:nvPr/>
        </p:nvPicPr>
        <p:blipFill>
          <a:blip r:embed="rId3">
            <a:alphaModFix/>
          </a:blip>
          <a:stretch>
            <a:fillRect/>
          </a:stretch>
        </p:blipFill>
        <p:spPr>
          <a:xfrm>
            <a:off x="5867549" y="1719350"/>
            <a:ext cx="5899494" cy="33184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253f49a9d7b_0_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Eight Studio Habits of Mind</a:t>
            </a:r>
            <a:endParaRPr/>
          </a:p>
        </p:txBody>
      </p:sp>
      <p:sp>
        <p:nvSpPr>
          <p:cNvPr id="340" name="Google Shape;340;g253f49a9d7b_0_6"/>
          <p:cNvSpPr txBox="1">
            <a:spLocks noGrp="1"/>
          </p:cNvSpPr>
          <p:nvPr>
            <p:ph type="body" idx="2"/>
          </p:nvPr>
        </p:nvSpPr>
        <p:spPr>
          <a:xfrm>
            <a:off x="1300875" y="1447800"/>
            <a:ext cx="5173800" cy="5880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Observe</a:t>
            </a:r>
            <a:endParaRPr/>
          </a:p>
          <a:p>
            <a:pPr marL="457200" lvl="0" indent="-387350" algn="l" rtl="0">
              <a:lnSpc>
                <a:spcPct val="115000"/>
              </a:lnSpc>
              <a:spcBef>
                <a:spcPts val="1000"/>
              </a:spcBef>
              <a:spcAft>
                <a:spcPts val="0"/>
              </a:spcAft>
              <a:buSzPts val="2500"/>
              <a:buChar char="●"/>
            </a:pPr>
            <a:r>
              <a:rPr lang="en-US"/>
              <a:t>Reflect</a:t>
            </a:r>
            <a:endParaRPr/>
          </a:p>
          <a:p>
            <a:pPr marL="457200" lvl="0" indent="-387350" algn="l" rtl="0">
              <a:lnSpc>
                <a:spcPct val="115000"/>
              </a:lnSpc>
              <a:spcBef>
                <a:spcPts val="1000"/>
              </a:spcBef>
              <a:spcAft>
                <a:spcPts val="0"/>
              </a:spcAft>
              <a:buSzPts val="2500"/>
              <a:buChar char="●"/>
            </a:pPr>
            <a:r>
              <a:rPr lang="en-US"/>
              <a:t>Stretch and Explore</a:t>
            </a:r>
            <a:endParaRPr/>
          </a:p>
          <a:p>
            <a:pPr marL="457200" lvl="0" indent="-387350" algn="l" rtl="0">
              <a:lnSpc>
                <a:spcPct val="115000"/>
              </a:lnSpc>
              <a:spcBef>
                <a:spcPts val="1000"/>
              </a:spcBef>
              <a:spcAft>
                <a:spcPts val="0"/>
              </a:spcAft>
              <a:buSzPts val="2500"/>
              <a:buChar char="●"/>
            </a:pPr>
            <a:r>
              <a:rPr lang="en-US"/>
              <a:t>Understanding Art Worlds</a:t>
            </a:r>
            <a:endParaRPr/>
          </a:p>
          <a:p>
            <a:pPr marL="457200" lvl="0" indent="-387350" algn="l" rtl="0">
              <a:lnSpc>
                <a:spcPct val="115000"/>
              </a:lnSpc>
              <a:spcBef>
                <a:spcPts val="1000"/>
              </a:spcBef>
              <a:spcAft>
                <a:spcPts val="0"/>
              </a:spcAft>
              <a:buSzPts val="2500"/>
              <a:buChar char="●"/>
            </a:pPr>
            <a:r>
              <a:rPr lang="en-US"/>
              <a:t>Develop Craft</a:t>
            </a:r>
            <a:endParaRPr/>
          </a:p>
          <a:p>
            <a:pPr marL="457200" lvl="0" indent="-387350" algn="l" rtl="0">
              <a:lnSpc>
                <a:spcPct val="115000"/>
              </a:lnSpc>
              <a:spcBef>
                <a:spcPts val="1000"/>
              </a:spcBef>
              <a:spcAft>
                <a:spcPts val="0"/>
              </a:spcAft>
              <a:buSzPts val="2500"/>
              <a:buChar char="●"/>
            </a:pPr>
            <a:r>
              <a:rPr lang="en-US"/>
              <a:t>Engage and Persist</a:t>
            </a:r>
            <a:endParaRPr/>
          </a:p>
          <a:p>
            <a:pPr marL="457200" lvl="0" indent="-387350" algn="l" rtl="0">
              <a:lnSpc>
                <a:spcPct val="115000"/>
              </a:lnSpc>
              <a:spcBef>
                <a:spcPts val="1000"/>
              </a:spcBef>
              <a:spcAft>
                <a:spcPts val="0"/>
              </a:spcAft>
              <a:buSzPts val="2500"/>
              <a:buChar char="●"/>
            </a:pPr>
            <a:r>
              <a:rPr lang="en-US"/>
              <a:t>Envision</a:t>
            </a:r>
            <a:endParaRPr/>
          </a:p>
          <a:p>
            <a:pPr marL="457200" lvl="0" indent="-387350" algn="l" rtl="0">
              <a:lnSpc>
                <a:spcPct val="115000"/>
              </a:lnSpc>
              <a:spcBef>
                <a:spcPts val="1000"/>
              </a:spcBef>
              <a:spcAft>
                <a:spcPts val="1000"/>
              </a:spcAft>
              <a:buSzPts val="2500"/>
              <a:buChar char="●"/>
            </a:pPr>
            <a:r>
              <a:rPr lang="en-US"/>
              <a:t>Express</a:t>
            </a:r>
            <a:endParaRPr/>
          </a:p>
        </p:txBody>
      </p:sp>
      <p:sp>
        <p:nvSpPr>
          <p:cNvPr id="341" name="Google Shape;341;g253f49a9d7b_0_6"/>
          <p:cNvSpPr/>
          <p:nvPr/>
        </p:nvSpPr>
        <p:spPr>
          <a:xfrm>
            <a:off x="6605875" y="2349875"/>
            <a:ext cx="4669500" cy="22794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2100"/>
              <a:t>There is no ranking or hierarchical order in which the Studio Habits of Mind should be engaged. </a:t>
            </a:r>
            <a:endParaRPr sz="21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g252f180ca07_0_42"/>
          <p:cNvPicPr preferRelativeResize="0"/>
          <p:nvPr/>
        </p:nvPicPr>
        <p:blipFill>
          <a:blip r:embed="rId3">
            <a:alphaModFix/>
          </a:blip>
          <a:stretch>
            <a:fillRect/>
          </a:stretch>
        </p:blipFill>
        <p:spPr>
          <a:xfrm>
            <a:off x="187125" y="1034750"/>
            <a:ext cx="10117600" cy="5691150"/>
          </a:xfrm>
          <a:prstGeom prst="rect">
            <a:avLst/>
          </a:prstGeom>
          <a:noFill/>
          <a:ln>
            <a:noFill/>
          </a:ln>
        </p:spPr>
      </p:pic>
      <p:pic>
        <p:nvPicPr>
          <p:cNvPr id="347" name="Google Shape;347;g252f180ca07_0_42"/>
          <p:cNvPicPr preferRelativeResize="0"/>
          <p:nvPr/>
        </p:nvPicPr>
        <p:blipFill>
          <a:blip r:embed="rId4">
            <a:alphaModFix/>
          </a:blip>
          <a:stretch>
            <a:fillRect/>
          </a:stretch>
        </p:blipFill>
        <p:spPr>
          <a:xfrm>
            <a:off x="9601575" y="6128050"/>
            <a:ext cx="2590433" cy="729950"/>
          </a:xfrm>
          <a:prstGeom prst="rect">
            <a:avLst/>
          </a:prstGeom>
          <a:noFill/>
          <a:ln>
            <a:noFill/>
          </a:ln>
        </p:spPr>
      </p:pic>
      <p:sp>
        <p:nvSpPr>
          <p:cNvPr id="348" name="Google Shape;348;g252f180ca07_0_4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Eight Studio Habits of Mind</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g253f49a9d7b_0_20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500"/>
              <a:t>Structuring Learning with the Studio Habits of Mind Framework</a:t>
            </a:r>
            <a:endParaRPr sz="3500"/>
          </a:p>
        </p:txBody>
      </p:sp>
      <p:sp>
        <p:nvSpPr>
          <p:cNvPr id="354" name="Google Shape;354;g253f49a9d7b_0_208"/>
          <p:cNvSpPr txBox="1">
            <a:spLocks noGrp="1"/>
          </p:cNvSpPr>
          <p:nvPr>
            <p:ph type="body" idx="2"/>
          </p:nvPr>
        </p:nvSpPr>
        <p:spPr>
          <a:xfrm>
            <a:off x="537000" y="842375"/>
            <a:ext cx="11118000" cy="588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There are four components for planning the structure of a lesson utilizing the Studio Habits of Mind Framework:</a:t>
            </a:r>
            <a:endParaRPr/>
          </a:p>
          <a:p>
            <a:pPr marL="457200" lvl="0" indent="-342900" algn="l" rtl="0">
              <a:spcBef>
                <a:spcPts val="1000"/>
              </a:spcBef>
              <a:spcAft>
                <a:spcPts val="0"/>
              </a:spcAft>
              <a:buSzPts val="1800"/>
              <a:buChar char="●"/>
            </a:pPr>
            <a:r>
              <a:rPr lang="en-US" sz="1800" b="1"/>
              <a:t>Demonstration</a:t>
            </a:r>
            <a:endParaRPr sz="1800" b="1"/>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Information about processes, products, and assignments is delivered </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Information is useful for classwork or homework</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Conveyed quickly to reserve time for work and reflection</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Visual examples are frequent and/or extended </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Interaction occurs in varying degrees </a:t>
            </a:r>
            <a:endParaRPr sz="1600">
              <a:latin typeface="Arial"/>
              <a:ea typeface="Arial"/>
              <a:cs typeface="Arial"/>
              <a:sym typeface="Arial"/>
            </a:endParaRPr>
          </a:p>
          <a:p>
            <a:pPr marL="457200" lvl="0" indent="-342900" algn="l" rtl="0">
              <a:spcBef>
                <a:spcPts val="0"/>
              </a:spcBef>
              <a:spcAft>
                <a:spcPts val="0"/>
              </a:spcAft>
              <a:buSzPts val="1800"/>
              <a:buChar char="●"/>
            </a:pPr>
            <a:r>
              <a:rPr lang="en-US" sz="1800" b="1"/>
              <a:t>Students-at-Work</a:t>
            </a:r>
            <a:endParaRPr sz="1800" b="1"/>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Students make artworks based on assignments</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Assignments specify materials, tools, and/or challenges </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Teachers observe and talk either to the whole class, individuals, or small groups </a:t>
            </a:r>
            <a:endParaRPr sz="1600">
              <a:latin typeface="Arial"/>
              <a:ea typeface="Arial"/>
              <a:cs typeface="Arial"/>
              <a:sym typeface="Arial"/>
            </a:endParaRPr>
          </a:p>
          <a:p>
            <a:pPr marL="457200" lvl="0" indent="-342900" algn="l" rtl="0">
              <a:spcBef>
                <a:spcPts val="0"/>
              </a:spcBef>
              <a:spcAft>
                <a:spcPts val="0"/>
              </a:spcAft>
              <a:buSzPts val="1800"/>
              <a:buChar char="●"/>
            </a:pPr>
            <a:r>
              <a:rPr lang="en-US" sz="1800" b="1"/>
              <a:t>Critique</a:t>
            </a:r>
            <a:endParaRPr sz="1800" b="1"/>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Central structure for discussion and reflection </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A pause to focus on observation, conversation, and reflection</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Focus on student work</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Works are completed or in process </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Display is informal and temporary </a:t>
            </a:r>
            <a:endParaRPr sz="1600">
              <a:latin typeface="Arial"/>
              <a:ea typeface="Arial"/>
              <a:cs typeface="Arial"/>
              <a:sym typeface="Arial"/>
            </a:endParaRPr>
          </a:p>
          <a:p>
            <a:pPr marL="457200" lvl="0" indent="-342900" algn="l" rtl="0">
              <a:spcBef>
                <a:spcPts val="0"/>
              </a:spcBef>
              <a:spcAft>
                <a:spcPts val="0"/>
              </a:spcAft>
              <a:buSzPts val="1800"/>
              <a:buChar char="●"/>
            </a:pPr>
            <a:r>
              <a:rPr lang="en-US" sz="1800" b="1"/>
              <a:t>Exhibition</a:t>
            </a:r>
            <a:endParaRPr sz="1800" b="1"/>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Many forms including physical, virtual, permanent, temporary, curated gallery style, informal and/or formal </a:t>
            </a:r>
            <a:endParaRPr sz="1600">
              <a:latin typeface="Arial"/>
              <a:ea typeface="Arial"/>
              <a:cs typeface="Arial"/>
              <a:sym typeface="Arial"/>
            </a:endParaRPr>
          </a:p>
          <a:p>
            <a:pPr marL="914400" lvl="1" indent="-330200" algn="l" rtl="0">
              <a:lnSpc>
                <a:spcPct val="100000"/>
              </a:lnSpc>
              <a:spcBef>
                <a:spcPts val="0"/>
              </a:spcBef>
              <a:spcAft>
                <a:spcPts val="0"/>
              </a:spcAft>
              <a:buSzPts val="1600"/>
              <a:buChar char="○"/>
            </a:pPr>
            <a:r>
              <a:rPr lang="en-US" sz="1600">
                <a:latin typeface="Arial"/>
                <a:ea typeface="Arial"/>
                <a:cs typeface="Arial"/>
                <a:sym typeface="Arial"/>
              </a:rPr>
              <a:t>Develops in phases: planning, installation, exhibition, and aftermath </a:t>
            </a:r>
            <a:endParaRPr sz="1600">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253f49a9d7b_0_21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500" dirty="0"/>
              <a:t>Structuring Learning with the Studio Habits of Mind Framework</a:t>
            </a:r>
            <a:endParaRPr sz="3500" dirty="0"/>
          </a:p>
        </p:txBody>
      </p:sp>
      <p:sp>
        <p:nvSpPr>
          <p:cNvPr id="360" name="Google Shape;360;g253f49a9d7b_0_214"/>
          <p:cNvSpPr txBox="1">
            <a:spLocks noGrp="1"/>
          </p:cNvSpPr>
          <p:nvPr>
            <p:ph type="body" idx="2"/>
          </p:nvPr>
        </p:nvSpPr>
        <p:spPr>
          <a:xfrm>
            <a:off x="7562475" y="2991900"/>
            <a:ext cx="4249200" cy="588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dirty="0"/>
              <a:t>The structuring of lessons using Studio Habits of Mind is not necessarily fixed, and often is a circuit.</a:t>
            </a:r>
            <a:endParaRPr sz="1600" dirty="0">
              <a:latin typeface="Arial"/>
              <a:ea typeface="Arial"/>
              <a:cs typeface="Arial"/>
              <a:sym typeface="Arial"/>
            </a:endParaRPr>
          </a:p>
        </p:txBody>
      </p:sp>
      <p:pic>
        <p:nvPicPr>
          <p:cNvPr id="2" name="Picture 2" descr="A diagram of a diagram&#10;&#10;Description automatically generated">
            <a:extLst>
              <a:ext uri="{FF2B5EF4-FFF2-40B4-BE49-F238E27FC236}">
                <a16:creationId xmlns:a16="http://schemas.microsoft.com/office/drawing/2014/main" id="{FB4D184E-D6D6-2081-065D-806C51B101AF}"/>
              </a:ext>
            </a:extLst>
          </p:cNvPr>
          <p:cNvPicPr>
            <a:picLocks noChangeAspect="1"/>
          </p:cNvPicPr>
          <p:nvPr/>
        </p:nvPicPr>
        <p:blipFill rotWithShape="1">
          <a:blip r:embed="rId3"/>
          <a:srcRect t="12805" r="35051" b="1623"/>
          <a:stretch/>
        </p:blipFill>
        <p:spPr>
          <a:xfrm>
            <a:off x="360580" y="1182505"/>
            <a:ext cx="7285001" cy="5375006"/>
          </a:xfrm>
          <a:prstGeom prst="rect">
            <a:avLst/>
          </a:prstGeom>
        </p:spPr>
      </p:pic>
    </p:spTree>
    <p:extLst>
      <p:ext uri="{BB962C8B-B14F-4D97-AF65-F5344CB8AC3E}">
        <p14:creationId xmlns:p14="http://schemas.microsoft.com/office/powerpoint/2010/main" val="109743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53f49a9d7b_0_22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Thoughts About Class Structure &amp; Studio Habits of Mind</a:t>
            </a:r>
            <a:endParaRPr/>
          </a:p>
        </p:txBody>
      </p:sp>
      <p:sp>
        <p:nvSpPr>
          <p:cNvPr id="367" name="Google Shape;367;g253f49a9d7b_0_222"/>
          <p:cNvSpPr txBox="1"/>
          <p:nvPr/>
        </p:nvSpPr>
        <p:spPr>
          <a:xfrm>
            <a:off x="564106" y="1117391"/>
            <a:ext cx="11322900" cy="5394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rgbClr val="000000"/>
                </a:solidFill>
              </a:rPr>
              <a:t>Thoughts about class structure</a:t>
            </a:r>
            <a:endParaRPr sz="1800" i="0" u="none" strike="noStrike" cap="none">
              <a:solidFill>
                <a:srgbClr val="000000"/>
              </a:solidFill>
            </a:endParaRPr>
          </a:p>
          <a:p>
            <a:pPr marL="0" marR="0" lvl="0" indent="0" algn="l" rtl="0">
              <a:lnSpc>
                <a:spcPct val="115000"/>
              </a:lnSpc>
              <a:spcBef>
                <a:spcPts val="1000"/>
              </a:spcBef>
              <a:spcAft>
                <a:spcPts val="0"/>
              </a:spcAft>
              <a:buNone/>
            </a:pPr>
            <a:r>
              <a:rPr lang="en-US" sz="1800" i="0" u="none" strike="noStrike" cap="none">
                <a:solidFill>
                  <a:srgbClr val="000000"/>
                </a:solidFill>
              </a:rPr>
              <a:t>A frequent question about art in the classroom involves the activity's planning or structure. While there are many approaches in </a:t>
            </a:r>
            <a:r>
              <a:rPr lang="en-US" sz="1800" i="1" u="none" strike="noStrike" cap="none">
                <a:solidFill>
                  <a:srgbClr val="000000"/>
                </a:solidFill>
              </a:rPr>
              <a:t>Studio Thinking 2 </a:t>
            </a:r>
            <a:r>
              <a:rPr lang="en-US" sz="1800" i="0" u="none" strike="noStrike" cap="none">
                <a:solidFill>
                  <a:srgbClr val="000000"/>
                </a:solidFill>
              </a:rPr>
              <a:t>(2013) some typical variations are included. First is the ABA Class Shape (see Figure 1.) with a Demonstration-Lecture, then Students-at-work, followed by Critique, an approach that works well in high school classes. </a:t>
            </a:r>
            <a:endParaRPr sz="1800" b="1" i="0" u="none" strike="noStrike" cap="none">
              <a:solidFill>
                <a:srgbClr val="000000"/>
              </a:solidFill>
            </a:endParaRPr>
          </a:p>
          <a:p>
            <a:pPr marL="0" marR="0" lvl="0" indent="0" algn="l" rtl="0">
              <a:lnSpc>
                <a:spcPct val="115000"/>
              </a:lnSpc>
              <a:spcBef>
                <a:spcPts val="1000"/>
              </a:spcBef>
              <a:spcAft>
                <a:spcPts val="0"/>
              </a:spcAft>
              <a:buNone/>
            </a:pPr>
            <a:r>
              <a:rPr lang="en-US" sz="1800" b="1" i="0" u="none" strike="noStrike" cap="none">
                <a:solidFill>
                  <a:srgbClr val="000000"/>
                </a:solidFill>
              </a:rPr>
              <a:t>Figure 1.  ABA Class Shape </a:t>
            </a:r>
            <a:endParaRPr sz="1800" b="1" i="0" u="none" strike="noStrike" cap="none">
              <a:solidFill>
                <a:srgbClr val="000000"/>
              </a:solidFill>
            </a:endParaRPr>
          </a:p>
          <a:p>
            <a:pPr marL="0" marR="0" lvl="0" indent="0" algn="l" rtl="0">
              <a:spcBef>
                <a:spcPts val="0"/>
              </a:spcBef>
              <a:spcAft>
                <a:spcPts val="0"/>
              </a:spcAft>
              <a:buNone/>
            </a:pPr>
            <a:endParaRPr sz="1800" b="1"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endParaRPr sz="1800" b="0"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i="0" u="none" strike="noStrike" cap="none">
                <a:solidFill>
                  <a:srgbClr val="000000"/>
                </a:solidFill>
              </a:rPr>
              <a:t>For younger students or for students with less skill or investment the Punctuated Class Shape (see Figure 2.) with a  Transition (T), Demonstration-Lecture (D-L), Students-at-work (</a:t>
            </a:r>
            <a:r>
              <a:rPr lang="en-US" sz="1800"/>
              <a:t>S-a-W)</a:t>
            </a:r>
            <a:r>
              <a:rPr lang="en-US" sz="1800" i="0" u="none" strike="noStrike" cap="none">
                <a:solidFill>
                  <a:srgbClr val="000000"/>
                </a:solidFill>
              </a:rPr>
              <a:t>, Demonstration-Lecture, Students-at-work, Critique (Crit), Transition, Critique, Demonstration-Lecture, may work better. </a:t>
            </a:r>
            <a:endParaRPr/>
          </a:p>
          <a:p>
            <a:pPr marL="0" marR="0" lvl="0" indent="0" algn="l" rtl="0">
              <a:spcBef>
                <a:spcPts val="1000"/>
              </a:spcBef>
              <a:spcAft>
                <a:spcPts val="0"/>
              </a:spcAft>
              <a:buNone/>
            </a:pPr>
            <a:r>
              <a:rPr lang="en-US" sz="1800" b="1" i="0" u="none" strike="noStrike" cap="none">
                <a:solidFill>
                  <a:srgbClr val="000000"/>
                </a:solidFill>
              </a:rPr>
              <a:t>Figure 2. Punctuated Class Shape </a:t>
            </a:r>
            <a:endParaRPr/>
          </a:p>
          <a:p>
            <a:pPr marL="0" marR="0" lvl="0" indent="0" algn="l" rtl="0">
              <a:spcBef>
                <a:spcPts val="0"/>
              </a:spcBef>
              <a:spcAft>
                <a:spcPts val="0"/>
              </a:spcAft>
              <a:buNone/>
            </a:pPr>
            <a:endParaRPr sz="1800" b="1">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68" name="Google Shape;368;g253f49a9d7b_0_222"/>
          <p:cNvGrpSpPr/>
          <p:nvPr/>
        </p:nvGrpSpPr>
        <p:grpSpPr>
          <a:xfrm>
            <a:off x="649149" y="3348893"/>
            <a:ext cx="8120750" cy="689700"/>
            <a:chOff x="3571" y="0"/>
            <a:chExt cx="8120750" cy="689700"/>
          </a:xfrm>
        </p:grpSpPr>
        <p:sp>
          <p:nvSpPr>
            <p:cNvPr id="369" name="Google Shape;369;g253f49a9d7b_0_222"/>
            <p:cNvSpPr/>
            <p:nvPr/>
          </p:nvSpPr>
          <p:spPr>
            <a:xfrm>
              <a:off x="3571" y="0"/>
              <a:ext cx="3123300" cy="689700"/>
            </a:xfrm>
            <a:prstGeom prst="homePlate">
              <a:avLst>
                <a:gd name="adj" fmla="val 50000"/>
              </a:avLst>
            </a:prstGeom>
            <a:solidFill>
              <a:srgbClr val="B3C6E7"/>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g253f49a9d7b_0_222"/>
            <p:cNvSpPr txBox="1"/>
            <p:nvPr/>
          </p:nvSpPr>
          <p:spPr>
            <a:xfrm>
              <a:off x="3571" y="0"/>
              <a:ext cx="2951100" cy="689700"/>
            </a:xfrm>
            <a:prstGeom prst="rect">
              <a:avLst/>
            </a:prstGeom>
            <a:noFill/>
            <a:ln>
              <a:noFill/>
            </a:ln>
          </p:spPr>
          <p:txBody>
            <a:bodyPr spcFirstLastPara="1" wrap="square" lIns="106675" tIns="53325" rIns="26650" bIns="53325"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dirty="0">
                  <a:solidFill>
                    <a:srgbClr val="FFFFFF"/>
                  </a:solidFill>
                  <a:latin typeface="Calibri"/>
                  <a:ea typeface="Calibri"/>
                  <a:cs typeface="Calibri"/>
                  <a:sym typeface="Calibri"/>
                </a:rPr>
                <a:t>Demonstration and Lecture </a:t>
              </a:r>
              <a:endParaRPr dirty="0"/>
            </a:p>
          </p:txBody>
        </p:sp>
        <p:sp>
          <p:nvSpPr>
            <p:cNvPr id="371" name="Google Shape;371;g253f49a9d7b_0_222"/>
            <p:cNvSpPr/>
            <p:nvPr/>
          </p:nvSpPr>
          <p:spPr>
            <a:xfrm>
              <a:off x="2454171" y="0"/>
              <a:ext cx="3123300" cy="689700"/>
            </a:xfrm>
            <a:prstGeom prst="chevron">
              <a:avLst>
                <a:gd name="adj" fmla="val 50000"/>
              </a:avLst>
            </a:prstGeom>
            <a:solidFill>
              <a:srgbClr val="8DA9DB"/>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g253f49a9d7b_0_222"/>
            <p:cNvSpPr txBox="1"/>
            <p:nvPr/>
          </p:nvSpPr>
          <p:spPr>
            <a:xfrm>
              <a:off x="2799077" y="0"/>
              <a:ext cx="2433600" cy="689700"/>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a:solidFill>
                    <a:srgbClr val="FFFFFF"/>
                  </a:solidFill>
                  <a:latin typeface="Calibri"/>
                  <a:ea typeface="Calibri"/>
                  <a:cs typeface="Calibri"/>
                  <a:sym typeface="Calibri"/>
                </a:rPr>
                <a:t>Students-at-Work</a:t>
              </a:r>
              <a:endParaRPr/>
            </a:p>
          </p:txBody>
        </p:sp>
        <p:sp>
          <p:nvSpPr>
            <p:cNvPr id="373" name="Google Shape;373;g253f49a9d7b_0_222"/>
            <p:cNvSpPr/>
            <p:nvPr/>
          </p:nvSpPr>
          <p:spPr>
            <a:xfrm>
              <a:off x="5001021" y="0"/>
              <a:ext cx="3123300" cy="689700"/>
            </a:xfrm>
            <a:prstGeom prst="chevron">
              <a:avLst>
                <a:gd name="adj" fmla="val 50000"/>
              </a:avLst>
            </a:prstGeom>
            <a:solidFill>
              <a:srgbClr val="5B88D9"/>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g253f49a9d7b_0_222"/>
            <p:cNvSpPr txBox="1"/>
            <p:nvPr/>
          </p:nvSpPr>
          <p:spPr>
            <a:xfrm>
              <a:off x="5345927" y="0"/>
              <a:ext cx="2433600" cy="689700"/>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a:solidFill>
                    <a:srgbClr val="FFFFFF"/>
                  </a:solidFill>
                  <a:latin typeface="Calibri"/>
                  <a:ea typeface="Calibri"/>
                  <a:cs typeface="Calibri"/>
                  <a:sym typeface="Calibri"/>
                </a:rPr>
                <a:t>Critique </a:t>
              </a:r>
              <a:endParaRPr/>
            </a:p>
          </p:txBody>
        </p:sp>
      </p:grpSp>
      <p:graphicFrame>
        <p:nvGraphicFramePr>
          <p:cNvPr id="375" name="Google Shape;375;g253f49a9d7b_0_222"/>
          <p:cNvGraphicFramePr/>
          <p:nvPr/>
        </p:nvGraphicFramePr>
        <p:xfrm>
          <a:off x="1680328" y="5733285"/>
          <a:ext cx="8541500" cy="524125"/>
        </p:xfrm>
        <a:graphic>
          <a:graphicData uri="http://schemas.openxmlformats.org/drawingml/2006/table">
            <a:tbl>
              <a:tblPr firstRow="1" bandRow="1">
                <a:noFill/>
                <a:tableStyleId>{F57AD0CC-C414-4001-B059-C7D7765333D6}</a:tableStyleId>
              </a:tblPr>
              <a:tblGrid>
                <a:gridCol w="854150">
                  <a:extLst>
                    <a:ext uri="{9D8B030D-6E8A-4147-A177-3AD203B41FA5}">
                      <a16:colId xmlns:a16="http://schemas.microsoft.com/office/drawing/2014/main" val="20000"/>
                    </a:ext>
                  </a:extLst>
                </a:gridCol>
                <a:gridCol w="854150">
                  <a:extLst>
                    <a:ext uri="{9D8B030D-6E8A-4147-A177-3AD203B41FA5}">
                      <a16:colId xmlns:a16="http://schemas.microsoft.com/office/drawing/2014/main" val="20001"/>
                    </a:ext>
                  </a:extLst>
                </a:gridCol>
                <a:gridCol w="854150">
                  <a:extLst>
                    <a:ext uri="{9D8B030D-6E8A-4147-A177-3AD203B41FA5}">
                      <a16:colId xmlns:a16="http://schemas.microsoft.com/office/drawing/2014/main" val="20002"/>
                    </a:ext>
                  </a:extLst>
                </a:gridCol>
                <a:gridCol w="854150">
                  <a:extLst>
                    <a:ext uri="{9D8B030D-6E8A-4147-A177-3AD203B41FA5}">
                      <a16:colId xmlns:a16="http://schemas.microsoft.com/office/drawing/2014/main" val="20003"/>
                    </a:ext>
                  </a:extLst>
                </a:gridCol>
                <a:gridCol w="854150">
                  <a:extLst>
                    <a:ext uri="{9D8B030D-6E8A-4147-A177-3AD203B41FA5}">
                      <a16:colId xmlns:a16="http://schemas.microsoft.com/office/drawing/2014/main" val="20004"/>
                    </a:ext>
                  </a:extLst>
                </a:gridCol>
                <a:gridCol w="854150">
                  <a:extLst>
                    <a:ext uri="{9D8B030D-6E8A-4147-A177-3AD203B41FA5}">
                      <a16:colId xmlns:a16="http://schemas.microsoft.com/office/drawing/2014/main" val="20005"/>
                    </a:ext>
                  </a:extLst>
                </a:gridCol>
                <a:gridCol w="854150">
                  <a:extLst>
                    <a:ext uri="{9D8B030D-6E8A-4147-A177-3AD203B41FA5}">
                      <a16:colId xmlns:a16="http://schemas.microsoft.com/office/drawing/2014/main" val="20006"/>
                    </a:ext>
                  </a:extLst>
                </a:gridCol>
                <a:gridCol w="854150">
                  <a:extLst>
                    <a:ext uri="{9D8B030D-6E8A-4147-A177-3AD203B41FA5}">
                      <a16:colId xmlns:a16="http://schemas.microsoft.com/office/drawing/2014/main" val="20007"/>
                    </a:ext>
                  </a:extLst>
                </a:gridCol>
                <a:gridCol w="854150">
                  <a:extLst>
                    <a:ext uri="{9D8B030D-6E8A-4147-A177-3AD203B41FA5}">
                      <a16:colId xmlns:a16="http://schemas.microsoft.com/office/drawing/2014/main" val="20008"/>
                    </a:ext>
                  </a:extLst>
                </a:gridCol>
                <a:gridCol w="854150">
                  <a:extLst>
                    <a:ext uri="{9D8B030D-6E8A-4147-A177-3AD203B41FA5}">
                      <a16:colId xmlns:a16="http://schemas.microsoft.com/office/drawing/2014/main" val="20009"/>
                    </a:ext>
                  </a:extLst>
                </a:gridCol>
              </a:tblGrid>
              <a:tr h="524125">
                <a:tc>
                  <a:txBody>
                    <a:bodyPr/>
                    <a:lstStyle/>
                    <a:p>
                      <a:pPr marL="0" marR="0" lvl="0" indent="0" algn="ctr" rtl="0">
                        <a:spcBef>
                          <a:spcPts val="0"/>
                        </a:spcBef>
                        <a:spcAft>
                          <a:spcPts val="0"/>
                        </a:spcAft>
                        <a:buNone/>
                      </a:pPr>
                      <a:r>
                        <a:rPr lang="en-US" sz="1800"/>
                        <a:t>T</a:t>
                      </a:r>
                      <a:endParaRPr sz="1800"/>
                    </a:p>
                  </a:txBody>
                  <a:tcPr marL="91450" marR="91450" marT="45725" marB="45725" anchor="ctr"/>
                </a:tc>
                <a:tc>
                  <a:txBody>
                    <a:bodyPr/>
                    <a:lstStyle/>
                    <a:p>
                      <a:pPr marL="0" marR="0" lvl="0" indent="0" algn="ctr" rtl="0">
                        <a:spcBef>
                          <a:spcPts val="0"/>
                        </a:spcBef>
                        <a:spcAft>
                          <a:spcPts val="0"/>
                        </a:spcAft>
                        <a:buNone/>
                      </a:pPr>
                      <a:r>
                        <a:rPr lang="en-US" sz="1800"/>
                        <a:t>D-L</a:t>
                      </a:r>
                      <a:endParaRPr sz="1800"/>
                    </a:p>
                  </a:txBody>
                  <a:tcPr marL="91450" marR="91450" marT="45725" marB="45725" anchor="ctr"/>
                </a:tc>
                <a:tc>
                  <a:txBody>
                    <a:bodyPr/>
                    <a:lstStyle/>
                    <a:p>
                      <a:pPr marL="0" marR="0" lvl="0" indent="0" algn="ctr" rtl="0">
                        <a:spcBef>
                          <a:spcPts val="0"/>
                        </a:spcBef>
                        <a:spcAft>
                          <a:spcPts val="0"/>
                        </a:spcAft>
                        <a:buNone/>
                      </a:pPr>
                      <a:r>
                        <a:rPr lang="en-US" sz="1800"/>
                        <a:t>S-a-W</a:t>
                      </a:r>
                      <a:endParaRPr sz="1800"/>
                    </a:p>
                  </a:txBody>
                  <a:tcPr marL="91450" marR="91450" marT="45725" marB="45725" anchor="ctr"/>
                </a:tc>
                <a:tc>
                  <a:txBody>
                    <a:bodyPr/>
                    <a:lstStyle/>
                    <a:p>
                      <a:pPr marL="0" marR="0" lvl="0" indent="0" algn="ctr" rtl="0">
                        <a:spcBef>
                          <a:spcPts val="0"/>
                        </a:spcBef>
                        <a:spcAft>
                          <a:spcPts val="0"/>
                        </a:spcAft>
                        <a:buNone/>
                      </a:pPr>
                      <a:r>
                        <a:rPr lang="en-US" sz="1800"/>
                        <a:t>D-L</a:t>
                      </a:r>
                      <a:endParaRPr sz="1800"/>
                    </a:p>
                  </a:txBody>
                  <a:tcPr marL="91450" marR="91450" marT="45725" marB="45725" anchor="ctr"/>
                </a:tc>
                <a:tc>
                  <a:txBody>
                    <a:bodyPr/>
                    <a:lstStyle/>
                    <a:p>
                      <a:pPr marL="0" marR="0" lvl="0" indent="0" algn="ctr" rtl="0">
                        <a:spcBef>
                          <a:spcPts val="0"/>
                        </a:spcBef>
                        <a:spcAft>
                          <a:spcPts val="0"/>
                        </a:spcAft>
                        <a:buNone/>
                      </a:pPr>
                      <a:r>
                        <a:rPr lang="en-US" sz="1800"/>
                        <a:t>S-a-W</a:t>
                      </a:r>
                      <a:endParaRPr sz="1800"/>
                    </a:p>
                  </a:txBody>
                  <a:tcPr marL="91450" marR="91450" marT="45725" marB="45725" anchor="ctr"/>
                </a:tc>
                <a:tc>
                  <a:txBody>
                    <a:bodyPr/>
                    <a:lstStyle/>
                    <a:p>
                      <a:pPr marL="0" marR="0" lvl="0" indent="0" algn="ctr" rtl="0">
                        <a:spcBef>
                          <a:spcPts val="0"/>
                        </a:spcBef>
                        <a:spcAft>
                          <a:spcPts val="0"/>
                        </a:spcAft>
                        <a:buNone/>
                      </a:pPr>
                      <a:r>
                        <a:rPr lang="en-US" sz="1800"/>
                        <a:t>Crit</a:t>
                      </a:r>
                      <a:endParaRPr sz="1800"/>
                    </a:p>
                  </a:txBody>
                  <a:tcPr marL="91450" marR="91450" marT="45725" marB="45725" anchor="ctr"/>
                </a:tc>
                <a:tc>
                  <a:txBody>
                    <a:bodyPr/>
                    <a:lstStyle/>
                    <a:p>
                      <a:pPr marL="0" marR="0" lvl="0" indent="0" algn="ctr" rtl="0">
                        <a:spcBef>
                          <a:spcPts val="0"/>
                        </a:spcBef>
                        <a:spcAft>
                          <a:spcPts val="0"/>
                        </a:spcAft>
                        <a:buNone/>
                      </a:pPr>
                      <a:r>
                        <a:rPr lang="en-US" sz="1800"/>
                        <a:t>T</a:t>
                      </a:r>
                      <a:endParaRPr sz="1800"/>
                    </a:p>
                  </a:txBody>
                  <a:tcPr marL="91450" marR="91450" marT="45725" marB="45725" anchor="ctr"/>
                </a:tc>
                <a:tc>
                  <a:txBody>
                    <a:bodyPr/>
                    <a:lstStyle/>
                    <a:p>
                      <a:pPr marL="0" marR="0" lvl="0" indent="0" algn="ctr" rtl="0">
                        <a:spcBef>
                          <a:spcPts val="0"/>
                        </a:spcBef>
                        <a:spcAft>
                          <a:spcPts val="0"/>
                        </a:spcAft>
                        <a:buNone/>
                      </a:pPr>
                      <a:r>
                        <a:rPr lang="en-US" sz="1800"/>
                        <a:t>Crit</a:t>
                      </a:r>
                      <a:endParaRPr sz="1800"/>
                    </a:p>
                  </a:txBody>
                  <a:tcPr marL="91450" marR="91450" marT="45725" marB="45725" anchor="ctr"/>
                </a:tc>
                <a:tc>
                  <a:txBody>
                    <a:bodyPr/>
                    <a:lstStyle/>
                    <a:p>
                      <a:pPr marL="0" marR="0" lvl="0" indent="0" algn="ctr" rtl="0">
                        <a:spcBef>
                          <a:spcPts val="0"/>
                        </a:spcBef>
                        <a:spcAft>
                          <a:spcPts val="0"/>
                        </a:spcAft>
                        <a:buNone/>
                      </a:pPr>
                      <a:r>
                        <a:rPr lang="en-US" sz="1800"/>
                        <a:t>D-L</a:t>
                      </a:r>
                      <a:endParaRPr sz="1800"/>
                    </a:p>
                  </a:txBody>
                  <a:tcPr marL="91450" marR="91450" marT="45725" marB="45725" anchor="ctr"/>
                </a:tc>
                <a:tc>
                  <a:txBody>
                    <a:bodyPr/>
                    <a:lstStyle/>
                    <a:p>
                      <a:pPr marL="0" marR="0" lvl="0" indent="0" algn="ctr" rtl="0">
                        <a:spcBef>
                          <a:spcPts val="0"/>
                        </a:spcBef>
                        <a:spcAft>
                          <a:spcPts val="0"/>
                        </a:spcAft>
                        <a:buNone/>
                      </a:pPr>
                      <a:r>
                        <a:rPr lang="en-US" sz="1800"/>
                        <a:t>Exhibit</a:t>
                      </a:r>
                      <a:endParaRPr sz="1800"/>
                    </a:p>
                  </a:txBody>
                  <a:tcPr marL="91450" marR="91450" marT="45725" marB="45725" anchor="ctr"/>
                </a:tc>
                <a:extLst>
                  <a:ext uri="{0D108BD9-81ED-4DB2-BD59-A6C34878D82A}">
                    <a16:rowId xmlns:a16="http://schemas.microsoft.com/office/drawing/2014/main" val="10000"/>
                  </a:ext>
                </a:extLst>
              </a:tr>
            </a:tbl>
          </a:graphicData>
        </a:graphic>
      </p:graphicFrame>
      <p:sp>
        <p:nvSpPr>
          <p:cNvPr id="376" name="Google Shape;376;g253f49a9d7b_0_222"/>
          <p:cNvSpPr/>
          <p:nvPr/>
        </p:nvSpPr>
        <p:spPr>
          <a:xfrm>
            <a:off x="8411074" y="3348893"/>
            <a:ext cx="3123300" cy="689700"/>
          </a:xfrm>
          <a:prstGeom prst="chevron">
            <a:avLst>
              <a:gd name="adj" fmla="val 50000"/>
            </a:avLst>
          </a:prstGeom>
          <a:solidFill>
            <a:srgbClr val="2958AB"/>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g253f49a9d7b_0_222"/>
          <p:cNvSpPr txBox="1"/>
          <p:nvPr/>
        </p:nvSpPr>
        <p:spPr>
          <a:xfrm>
            <a:off x="8755930" y="3348893"/>
            <a:ext cx="2433600" cy="689700"/>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a:solidFill>
                  <a:srgbClr val="FFFFFF"/>
                </a:solidFill>
                <a:latin typeface="Calibri"/>
                <a:ea typeface="Calibri"/>
                <a:cs typeface="Calibri"/>
                <a:sym typeface="Calibri"/>
              </a:rPr>
              <a:t>Exhibition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22ea1d913b1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Studio Habits of Mind and SEL Competencies</a:t>
            </a:r>
            <a:endParaRPr/>
          </a:p>
        </p:txBody>
      </p:sp>
      <p:pic>
        <p:nvPicPr>
          <p:cNvPr id="383" name="Google Shape;383;g22ea1d913b1_0_0"/>
          <p:cNvPicPr preferRelativeResize="0"/>
          <p:nvPr/>
        </p:nvPicPr>
        <p:blipFill>
          <a:blip r:embed="rId3">
            <a:alphaModFix/>
          </a:blip>
          <a:stretch>
            <a:fillRect/>
          </a:stretch>
        </p:blipFill>
        <p:spPr>
          <a:xfrm>
            <a:off x="1241600" y="1150150"/>
            <a:ext cx="8946048" cy="50321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253f49a9d7b_0_24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Tips for Talking to Students About Their Art</a:t>
            </a:r>
            <a:endParaRPr/>
          </a:p>
        </p:txBody>
      </p:sp>
      <p:sp>
        <p:nvSpPr>
          <p:cNvPr id="389" name="Google Shape;389;g253f49a9d7b_0_240"/>
          <p:cNvSpPr/>
          <p:nvPr/>
        </p:nvSpPr>
        <p:spPr>
          <a:xfrm>
            <a:off x="1197550" y="1196875"/>
            <a:ext cx="6327300" cy="5157000"/>
          </a:xfrm>
          <a:prstGeom prst="wedgeRoundRectCallout">
            <a:avLst>
              <a:gd name="adj1" fmla="val 67514"/>
              <a:gd name="adj2" fmla="val -3392"/>
              <a:gd name="adj3" fmla="val 0"/>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457200" lvl="0" indent="-368300" algn="l" rtl="0">
              <a:spcBef>
                <a:spcPts val="0"/>
              </a:spcBef>
              <a:spcAft>
                <a:spcPts val="0"/>
              </a:spcAft>
              <a:buSzPts val="2200"/>
              <a:buFont typeface="Sniglet"/>
              <a:buAutoNum type="arabicPeriod"/>
            </a:pPr>
            <a:r>
              <a:rPr lang="en-US" sz="2200">
                <a:latin typeface="Sniglet"/>
                <a:ea typeface="Sniglet"/>
                <a:cs typeface="Sniglet"/>
                <a:sym typeface="Sniglet"/>
              </a:rPr>
              <a:t>Examine the artwork</a:t>
            </a:r>
            <a:endParaRPr sz="2200">
              <a:latin typeface="Sniglet"/>
              <a:ea typeface="Sniglet"/>
              <a:cs typeface="Sniglet"/>
              <a:sym typeface="Sniglet"/>
            </a:endParaRPr>
          </a:p>
          <a:p>
            <a:pPr marL="457200" lvl="0" indent="0" algn="l" rtl="0">
              <a:spcBef>
                <a:spcPts val="0"/>
              </a:spcBef>
              <a:spcAft>
                <a:spcPts val="0"/>
              </a:spcAft>
              <a:buNone/>
            </a:pPr>
            <a:r>
              <a:rPr lang="en-US" sz="1600">
                <a:latin typeface="Sniglet"/>
                <a:ea typeface="Sniglet"/>
                <a:cs typeface="Sniglet"/>
                <a:sym typeface="Sniglet"/>
              </a:rPr>
              <a:t>Really look at the artwork; take longer than a quick glance. </a:t>
            </a:r>
            <a:endParaRPr sz="1600">
              <a:latin typeface="Sniglet"/>
              <a:ea typeface="Sniglet"/>
              <a:cs typeface="Sniglet"/>
              <a:sym typeface="Sniglet"/>
            </a:endParaRPr>
          </a:p>
          <a:p>
            <a:pPr marL="457200" lvl="0" indent="0" algn="l" rtl="0">
              <a:spcBef>
                <a:spcPts val="0"/>
              </a:spcBef>
              <a:spcAft>
                <a:spcPts val="0"/>
              </a:spcAft>
              <a:buNone/>
            </a:pPr>
            <a:endParaRPr sz="1200">
              <a:latin typeface="Sniglet"/>
              <a:ea typeface="Sniglet"/>
              <a:cs typeface="Sniglet"/>
              <a:sym typeface="Sniglet"/>
            </a:endParaRPr>
          </a:p>
          <a:p>
            <a:pPr marL="457200" lvl="0" indent="-368300" algn="l" rtl="0">
              <a:spcBef>
                <a:spcPts val="0"/>
              </a:spcBef>
              <a:spcAft>
                <a:spcPts val="0"/>
              </a:spcAft>
              <a:buSzPts val="2200"/>
              <a:buFont typeface="Sniglet"/>
              <a:buAutoNum type="arabicPeriod"/>
            </a:pPr>
            <a:r>
              <a:rPr lang="en-US" sz="2200">
                <a:latin typeface="Sniglet"/>
                <a:ea typeface="Sniglet"/>
                <a:cs typeface="Sniglet"/>
                <a:sym typeface="Sniglet"/>
              </a:rPr>
              <a:t>Be specific</a:t>
            </a:r>
            <a:endParaRPr sz="2200">
              <a:latin typeface="Sniglet"/>
              <a:ea typeface="Sniglet"/>
              <a:cs typeface="Sniglet"/>
              <a:sym typeface="Sniglet"/>
            </a:endParaRPr>
          </a:p>
          <a:p>
            <a:pPr marL="457200" lvl="0" indent="0" algn="l" rtl="0">
              <a:spcBef>
                <a:spcPts val="0"/>
              </a:spcBef>
              <a:spcAft>
                <a:spcPts val="0"/>
              </a:spcAft>
              <a:buNone/>
            </a:pPr>
            <a:r>
              <a:rPr lang="en-US" sz="1600">
                <a:latin typeface="Sniglet"/>
                <a:ea typeface="Sniglet"/>
                <a:cs typeface="Sniglet"/>
                <a:sym typeface="Sniglet"/>
              </a:rPr>
              <a:t>Avoid neutral words like “interesting” or “nice.” Use phrasing such as, “This is ____ because ____.” </a:t>
            </a:r>
            <a:endParaRPr sz="1600">
              <a:latin typeface="Sniglet"/>
              <a:ea typeface="Sniglet"/>
              <a:cs typeface="Sniglet"/>
              <a:sym typeface="Sniglet"/>
            </a:endParaRPr>
          </a:p>
          <a:p>
            <a:pPr marL="457200" lvl="0" indent="0" algn="l" rtl="0">
              <a:spcBef>
                <a:spcPts val="0"/>
              </a:spcBef>
              <a:spcAft>
                <a:spcPts val="0"/>
              </a:spcAft>
              <a:buNone/>
            </a:pPr>
            <a:endParaRPr sz="1200">
              <a:latin typeface="Sniglet"/>
              <a:ea typeface="Sniglet"/>
              <a:cs typeface="Sniglet"/>
              <a:sym typeface="Sniglet"/>
            </a:endParaRPr>
          </a:p>
          <a:p>
            <a:pPr marL="457200" lvl="0" indent="-368300" algn="l" rtl="0">
              <a:spcBef>
                <a:spcPts val="0"/>
              </a:spcBef>
              <a:spcAft>
                <a:spcPts val="0"/>
              </a:spcAft>
              <a:buSzPts val="2200"/>
              <a:buFont typeface="Sniglet"/>
              <a:buAutoNum type="arabicPeriod"/>
            </a:pPr>
            <a:r>
              <a:rPr lang="en-US" sz="2200">
                <a:latin typeface="Sniglet"/>
                <a:ea typeface="Sniglet"/>
                <a:cs typeface="Sniglet"/>
                <a:sym typeface="Sniglet"/>
              </a:rPr>
              <a:t>Find a point of entry</a:t>
            </a:r>
            <a:endParaRPr sz="2200">
              <a:latin typeface="Sniglet"/>
              <a:ea typeface="Sniglet"/>
              <a:cs typeface="Sniglet"/>
              <a:sym typeface="Sniglet"/>
            </a:endParaRPr>
          </a:p>
          <a:p>
            <a:pPr marL="457200" lvl="0" indent="0" algn="l" rtl="0">
              <a:spcBef>
                <a:spcPts val="0"/>
              </a:spcBef>
              <a:spcAft>
                <a:spcPts val="0"/>
              </a:spcAft>
              <a:buNone/>
            </a:pPr>
            <a:r>
              <a:rPr lang="en-US" sz="1600">
                <a:latin typeface="Sniglet"/>
                <a:ea typeface="Sniglet"/>
                <a:cs typeface="Sniglet"/>
                <a:sym typeface="Sniglet"/>
              </a:rPr>
              <a:t>What decisions were made? What skills are on display? Does the idea outweigh the execution or vice versa? </a:t>
            </a:r>
            <a:r>
              <a:rPr lang="en-US" sz="1600">
                <a:solidFill>
                  <a:srgbClr val="000000"/>
                </a:solidFill>
                <a:latin typeface="Sniglet"/>
                <a:ea typeface="Sniglet"/>
                <a:cs typeface="Sniglet"/>
                <a:sym typeface="Sniglet"/>
              </a:rPr>
              <a:t>Consider phrasing like, “This reminds me of ____ because ____.” </a:t>
            </a:r>
            <a:endParaRPr sz="1600">
              <a:latin typeface="Sniglet"/>
              <a:ea typeface="Sniglet"/>
              <a:cs typeface="Sniglet"/>
              <a:sym typeface="Sniglet"/>
            </a:endParaRPr>
          </a:p>
          <a:p>
            <a:pPr marL="457200" lvl="0" indent="0" algn="l" rtl="0">
              <a:spcBef>
                <a:spcPts val="0"/>
              </a:spcBef>
              <a:spcAft>
                <a:spcPts val="0"/>
              </a:spcAft>
              <a:buNone/>
            </a:pPr>
            <a:endParaRPr sz="1200">
              <a:latin typeface="Sniglet"/>
              <a:ea typeface="Sniglet"/>
              <a:cs typeface="Sniglet"/>
              <a:sym typeface="Sniglet"/>
            </a:endParaRPr>
          </a:p>
          <a:p>
            <a:pPr marL="457200" lvl="0" indent="-368300" algn="l" rtl="0">
              <a:spcBef>
                <a:spcPts val="0"/>
              </a:spcBef>
              <a:spcAft>
                <a:spcPts val="0"/>
              </a:spcAft>
              <a:buSzPts val="2200"/>
              <a:buFont typeface="Sniglet"/>
              <a:buAutoNum type="arabicPeriod"/>
            </a:pPr>
            <a:r>
              <a:rPr lang="en-US" sz="2200">
                <a:latin typeface="Sniglet"/>
                <a:ea typeface="Sniglet"/>
                <a:cs typeface="Sniglet"/>
                <a:sym typeface="Sniglet"/>
              </a:rPr>
              <a:t>Celebrate successes</a:t>
            </a:r>
            <a:endParaRPr sz="2200">
              <a:latin typeface="Sniglet"/>
              <a:ea typeface="Sniglet"/>
              <a:cs typeface="Sniglet"/>
              <a:sym typeface="Sniglet"/>
            </a:endParaRPr>
          </a:p>
          <a:p>
            <a:pPr marL="457200" lvl="0" indent="0" algn="l" rtl="0">
              <a:spcBef>
                <a:spcPts val="0"/>
              </a:spcBef>
              <a:spcAft>
                <a:spcPts val="0"/>
              </a:spcAft>
              <a:buNone/>
            </a:pPr>
            <a:r>
              <a:rPr lang="en-US" sz="1600">
                <a:latin typeface="Sniglet"/>
                <a:ea typeface="Sniglet"/>
                <a:cs typeface="Sniglet"/>
                <a:sym typeface="Sniglet"/>
              </a:rPr>
              <a:t>Ask thoughtful questions when you are unsure of intention. Avoid making value judgements. Preserve and celebrate student excitement by finding what is successful. </a:t>
            </a:r>
            <a:endParaRPr sz="1800"/>
          </a:p>
        </p:txBody>
      </p:sp>
      <p:pic>
        <p:nvPicPr>
          <p:cNvPr id="390" name="Google Shape;390;g253f49a9d7b_0_240"/>
          <p:cNvPicPr preferRelativeResize="0"/>
          <p:nvPr/>
        </p:nvPicPr>
        <p:blipFill>
          <a:blip r:embed="rId3">
            <a:alphaModFix/>
          </a:blip>
          <a:stretch>
            <a:fillRect/>
          </a:stretch>
        </p:blipFill>
        <p:spPr>
          <a:xfrm>
            <a:off x="8643699" y="2757403"/>
            <a:ext cx="2760978" cy="341889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g252f180ca07_0_5"/>
          <p:cNvSpPr txBox="1">
            <a:spLocks noGrp="1"/>
          </p:cNvSpPr>
          <p:nvPr>
            <p:ph type="body" idx="2"/>
          </p:nvPr>
        </p:nvSpPr>
        <p:spPr>
          <a:xfrm>
            <a:off x="2753149" y="2447875"/>
            <a:ext cx="9590400" cy="588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4600" b="1"/>
              <a:t>Self-expression is a powerful tool, but it’s hard to convince people that it’s important.</a:t>
            </a:r>
            <a:endParaRPr sz="4700" b="1"/>
          </a:p>
        </p:txBody>
      </p:sp>
      <p:pic>
        <p:nvPicPr>
          <p:cNvPr id="57" name="Google Shape;57;g252f180ca07_0_5"/>
          <p:cNvPicPr preferRelativeResize="0"/>
          <p:nvPr/>
        </p:nvPicPr>
        <p:blipFill>
          <a:blip r:embed="rId3">
            <a:alphaModFix/>
          </a:blip>
          <a:stretch>
            <a:fillRect/>
          </a:stretch>
        </p:blipFill>
        <p:spPr>
          <a:xfrm>
            <a:off x="463925" y="1467600"/>
            <a:ext cx="2198602" cy="1648951"/>
          </a:xfrm>
          <a:prstGeom prst="rect">
            <a:avLst/>
          </a:prstGeom>
          <a:noFill/>
          <a:ln>
            <a:noFill/>
          </a:ln>
        </p:spPr>
      </p:pic>
      <p:sp>
        <p:nvSpPr>
          <p:cNvPr id="58" name="Google Shape;58;g252f180ca07_0_5"/>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Introduction</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253f49a9d7b_0_24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Tips for When Students Talk to Peers About Art</a:t>
            </a:r>
            <a:endParaRPr/>
          </a:p>
        </p:txBody>
      </p:sp>
      <p:sp>
        <p:nvSpPr>
          <p:cNvPr id="396" name="Google Shape;396;g253f49a9d7b_0_248"/>
          <p:cNvSpPr/>
          <p:nvPr/>
        </p:nvSpPr>
        <p:spPr>
          <a:xfrm>
            <a:off x="470300" y="1256375"/>
            <a:ext cx="7436700" cy="5046900"/>
          </a:xfrm>
          <a:prstGeom prst="wedgeRoundRectCallout">
            <a:avLst>
              <a:gd name="adj1" fmla="val 60983"/>
              <a:gd name="adj2" fmla="val 17628"/>
              <a:gd name="adj3" fmla="val 0"/>
            </a:avLst>
          </a:prstGeom>
          <a:solidFill>
            <a:srgbClr val="FFFFFF"/>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457200" lvl="0" indent="-381000" algn="l" rtl="0">
              <a:spcBef>
                <a:spcPts val="0"/>
              </a:spcBef>
              <a:spcAft>
                <a:spcPts val="0"/>
              </a:spcAft>
              <a:buSzPts val="2400"/>
              <a:buFont typeface="Sniglet"/>
              <a:buAutoNum type="arabicPeriod"/>
            </a:pPr>
            <a:r>
              <a:rPr lang="en-US" sz="2400">
                <a:latin typeface="Sniglet"/>
                <a:ea typeface="Sniglet"/>
                <a:cs typeface="Sniglet"/>
                <a:sym typeface="Sniglet"/>
              </a:rPr>
              <a:t>Critique is a constructive process. </a:t>
            </a:r>
            <a:endParaRPr sz="2400">
              <a:latin typeface="Sniglet"/>
              <a:ea typeface="Sniglet"/>
              <a:cs typeface="Sniglet"/>
              <a:sym typeface="Sniglet"/>
            </a:endParaRPr>
          </a:p>
          <a:p>
            <a:pPr marL="457200" lvl="0" indent="0" algn="l" rtl="0">
              <a:spcBef>
                <a:spcPts val="0"/>
              </a:spcBef>
              <a:spcAft>
                <a:spcPts val="0"/>
              </a:spcAft>
              <a:buNone/>
            </a:pPr>
            <a:r>
              <a:rPr lang="en-US" sz="1800">
                <a:solidFill>
                  <a:srgbClr val="000000"/>
                </a:solidFill>
                <a:latin typeface="Sniglet"/>
                <a:ea typeface="Sniglet"/>
                <a:cs typeface="Sniglet"/>
                <a:sym typeface="Sniglet"/>
              </a:rPr>
              <a:t>Critique, or the process of providing feedback, is a constructive process that teaches students different ways of looking &amp; thinking.</a:t>
            </a:r>
            <a:endParaRPr sz="1800">
              <a:solidFill>
                <a:srgbClr val="000000"/>
              </a:solidFill>
              <a:latin typeface="Sniglet"/>
              <a:ea typeface="Sniglet"/>
              <a:cs typeface="Sniglet"/>
              <a:sym typeface="Sniglet"/>
            </a:endParaRPr>
          </a:p>
          <a:p>
            <a:pPr marL="457200" lvl="0" indent="0" algn="l" rtl="0">
              <a:spcBef>
                <a:spcPts val="0"/>
              </a:spcBef>
              <a:spcAft>
                <a:spcPts val="0"/>
              </a:spcAft>
              <a:buNone/>
            </a:pPr>
            <a:endParaRPr>
              <a:solidFill>
                <a:srgbClr val="000000"/>
              </a:solidFill>
              <a:latin typeface="Sniglet"/>
              <a:ea typeface="Sniglet"/>
              <a:cs typeface="Sniglet"/>
              <a:sym typeface="Sniglet"/>
            </a:endParaRPr>
          </a:p>
          <a:p>
            <a:pPr marL="457200" lvl="0" indent="-381000" algn="l" rtl="0">
              <a:spcBef>
                <a:spcPts val="0"/>
              </a:spcBef>
              <a:spcAft>
                <a:spcPts val="0"/>
              </a:spcAft>
              <a:buSzPts val="2400"/>
              <a:buFont typeface="Sniglet"/>
              <a:buAutoNum type="arabicPeriod"/>
            </a:pPr>
            <a:r>
              <a:rPr lang="en-US" sz="2400">
                <a:latin typeface="Sniglet"/>
                <a:ea typeface="Sniglet"/>
                <a:cs typeface="Sniglet"/>
                <a:sym typeface="Sniglet"/>
              </a:rPr>
              <a:t>Provide opportunities for peer to peer review.</a:t>
            </a:r>
            <a:endParaRPr sz="2400">
              <a:latin typeface="Sniglet"/>
              <a:ea typeface="Sniglet"/>
              <a:cs typeface="Sniglet"/>
              <a:sym typeface="Sniglet"/>
            </a:endParaRPr>
          </a:p>
          <a:p>
            <a:pPr marL="457200" lvl="0" indent="0" algn="l" rtl="0">
              <a:spcBef>
                <a:spcPts val="0"/>
              </a:spcBef>
              <a:spcAft>
                <a:spcPts val="0"/>
              </a:spcAft>
              <a:buNone/>
            </a:pPr>
            <a:r>
              <a:rPr lang="en-US" sz="1800">
                <a:solidFill>
                  <a:srgbClr val="000000"/>
                </a:solidFill>
                <a:latin typeface="Sniglet"/>
                <a:ea typeface="Sniglet"/>
                <a:cs typeface="Sniglet"/>
                <a:sym typeface="Sniglet"/>
              </a:rPr>
              <a:t>Feedback is often most informative for the person </a:t>
            </a:r>
            <a:r>
              <a:rPr lang="en-US" sz="1800" i="1">
                <a:solidFill>
                  <a:srgbClr val="000000"/>
                </a:solidFill>
                <a:latin typeface="Sniglet"/>
                <a:ea typeface="Sniglet"/>
                <a:cs typeface="Sniglet"/>
                <a:sym typeface="Sniglet"/>
              </a:rPr>
              <a:t>giving </a:t>
            </a:r>
            <a:r>
              <a:rPr lang="en-US" sz="1800">
                <a:solidFill>
                  <a:srgbClr val="000000"/>
                </a:solidFill>
                <a:latin typeface="Sniglet"/>
                <a:ea typeface="Sniglet"/>
                <a:cs typeface="Sniglet"/>
                <a:sym typeface="Sniglet"/>
              </a:rPr>
              <a:t>it. In looking at the art of others, forming an opinion, and sharing feedback, students learn a lot. </a:t>
            </a:r>
            <a:endParaRPr sz="1800">
              <a:solidFill>
                <a:srgbClr val="000000"/>
              </a:solidFill>
              <a:latin typeface="Sniglet"/>
              <a:ea typeface="Sniglet"/>
              <a:cs typeface="Sniglet"/>
              <a:sym typeface="Sniglet"/>
            </a:endParaRPr>
          </a:p>
          <a:p>
            <a:pPr marL="0" lvl="0" indent="0" algn="l" rtl="0">
              <a:spcBef>
                <a:spcPts val="0"/>
              </a:spcBef>
              <a:spcAft>
                <a:spcPts val="0"/>
              </a:spcAft>
              <a:buNone/>
            </a:pPr>
            <a:endParaRPr>
              <a:solidFill>
                <a:srgbClr val="000000"/>
              </a:solidFill>
              <a:latin typeface="Sniglet"/>
              <a:ea typeface="Sniglet"/>
              <a:cs typeface="Sniglet"/>
              <a:sym typeface="Sniglet"/>
            </a:endParaRPr>
          </a:p>
          <a:p>
            <a:pPr marL="457200" lvl="0" indent="-381000" algn="l" rtl="0">
              <a:spcBef>
                <a:spcPts val="0"/>
              </a:spcBef>
              <a:spcAft>
                <a:spcPts val="0"/>
              </a:spcAft>
              <a:buSzPts val="2400"/>
              <a:buFont typeface="Sniglet"/>
              <a:buAutoNum type="arabicPeriod"/>
            </a:pPr>
            <a:r>
              <a:rPr lang="en-US" sz="2400">
                <a:latin typeface="Sniglet"/>
                <a:ea typeface="Sniglet"/>
                <a:cs typeface="Sniglet"/>
                <a:sym typeface="Sniglet"/>
              </a:rPr>
              <a:t>Try using the “sandwich method.”</a:t>
            </a:r>
            <a:endParaRPr sz="2400">
              <a:latin typeface="Sniglet"/>
              <a:ea typeface="Sniglet"/>
              <a:cs typeface="Sniglet"/>
              <a:sym typeface="Sniglet"/>
            </a:endParaRPr>
          </a:p>
          <a:p>
            <a:pPr marL="457200" lvl="0" indent="0" algn="l" rtl="0">
              <a:spcBef>
                <a:spcPts val="0"/>
              </a:spcBef>
              <a:spcAft>
                <a:spcPts val="0"/>
              </a:spcAft>
              <a:buNone/>
            </a:pPr>
            <a:r>
              <a:rPr lang="en-US" sz="2000">
                <a:latin typeface="Sniglet"/>
                <a:ea typeface="Sniglet"/>
                <a:cs typeface="Sniglet"/>
                <a:sym typeface="Sniglet"/>
              </a:rPr>
              <a:t>Pair students. Each student gives a positive comment, a constructive comment, &amp; a positive comment. Encourage students to be specific in their comments. </a:t>
            </a:r>
            <a:endParaRPr sz="1800">
              <a:latin typeface="Sniglet"/>
              <a:ea typeface="Sniglet"/>
              <a:cs typeface="Sniglet"/>
              <a:sym typeface="Sniglet"/>
            </a:endParaRPr>
          </a:p>
        </p:txBody>
      </p:sp>
      <p:pic>
        <p:nvPicPr>
          <p:cNvPr id="397" name="Google Shape;397;g253f49a9d7b_0_248"/>
          <p:cNvPicPr preferRelativeResize="0"/>
          <p:nvPr/>
        </p:nvPicPr>
        <p:blipFill>
          <a:blip r:embed="rId3">
            <a:alphaModFix/>
          </a:blip>
          <a:stretch>
            <a:fillRect/>
          </a:stretch>
        </p:blipFill>
        <p:spPr>
          <a:xfrm>
            <a:off x="8947200" y="2632600"/>
            <a:ext cx="2570200" cy="35437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253f49a9d7b_0_26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Creative Health Visual Art Lessons</a:t>
            </a:r>
            <a:endParaRPr/>
          </a:p>
        </p:txBody>
      </p:sp>
      <p:sp>
        <p:nvSpPr>
          <p:cNvPr id="403" name="Google Shape;403;g253f49a9d7b_0_260"/>
          <p:cNvSpPr txBox="1">
            <a:spLocks noGrp="1"/>
          </p:cNvSpPr>
          <p:nvPr>
            <p:ph type="body" idx="2"/>
          </p:nvPr>
        </p:nvSpPr>
        <p:spPr>
          <a:xfrm>
            <a:off x="808575" y="1367125"/>
            <a:ext cx="106503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The Creative Health Visual Art lessons designed for this module utilize Studio Habits of Mind and are aligned with Creative Health as they are trauma-informed and a part of social-emotional learning.</a:t>
            </a:r>
            <a:endParaRPr/>
          </a:p>
          <a:p>
            <a:pPr marL="0" lvl="0" indent="0" algn="l" rtl="0">
              <a:lnSpc>
                <a:spcPct val="115000"/>
              </a:lnSpc>
              <a:spcBef>
                <a:spcPts val="1000"/>
              </a:spcBef>
              <a:spcAft>
                <a:spcPts val="0"/>
              </a:spcAft>
              <a:buNone/>
            </a:pPr>
            <a:r>
              <a:rPr lang="en-US"/>
              <a:t>As you use the lesson slide decks you will find:</a:t>
            </a:r>
            <a:endParaRPr/>
          </a:p>
          <a:p>
            <a:pPr marL="457200" lvl="0" indent="-387350" algn="l" rtl="0">
              <a:lnSpc>
                <a:spcPct val="115000"/>
              </a:lnSpc>
              <a:spcBef>
                <a:spcPts val="1000"/>
              </a:spcBef>
              <a:spcAft>
                <a:spcPts val="0"/>
              </a:spcAft>
              <a:buSzPts val="2500"/>
              <a:buChar char="●"/>
            </a:pPr>
            <a:r>
              <a:rPr lang="en-US"/>
              <a:t>Usage of the Studio Habits of Mind framework</a:t>
            </a:r>
            <a:endParaRPr/>
          </a:p>
          <a:p>
            <a:pPr marL="457200" lvl="0" indent="-387350" algn="l" rtl="0">
              <a:lnSpc>
                <a:spcPct val="115000"/>
              </a:lnSpc>
              <a:spcBef>
                <a:spcPts val="1000"/>
              </a:spcBef>
              <a:spcAft>
                <a:spcPts val="0"/>
              </a:spcAft>
              <a:buSzPts val="2500"/>
              <a:buChar char="●"/>
            </a:pPr>
            <a:r>
              <a:rPr lang="en-US"/>
              <a:t>Lesson structuring following the Studio Habits of Mind framework</a:t>
            </a:r>
            <a:endParaRPr/>
          </a:p>
          <a:p>
            <a:pPr marL="457200" lvl="0" indent="-387350" algn="l" rtl="0">
              <a:lnSpc>
                <a:spcPct val="115000"/>
              </a:lnSpc>
              <a:spcBef>
                <a:spcPts val="1000"/>
              </a:spcBef>
              <a:spcAft>
                <a:spcPts val="0"/>
              </a:spcAft>
              <a:buSzPts val="2500"/>
              <a:buChar char="●"/>
            </a:pPr>
            <a:r>
              <a:rPr lang="en-US"/>
              <a:t>Alignment to SEL competencies</a:t>
            </a:r>
            <a:endParaRPr/>
          </a:p>
          <a:p>
            <a:pPr marL="457200" lvl="0" indent="-387350" algn="l" rtl="0">
              <a:lnSpc>
                <a:spcPct val="115000"/>
              </a:lnSpc>
              <a:spcBef>
                <a:spcPts val="1000"/>
              </a:spcBef>
              <a:spcAft>
                <a:spcPts val="1000"/>
              </a:spcAft>
              <a:buSzPts val="2500"/>
              <a:buChar char="●"/>
            </a:pPr>
            <a:r>
              <a:rPr lang="en-US"/>
              <a:t>Alignment to California Visual Arts Standards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g253f49a9d7b_0_26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Creative Health Visual Art Lessons</a:t>
            </a:r>
            <a:endParaRPr/>
          </a:p>
        </p:txBody>
      </p:sp>
      <p:sp>
        <p:nvSpPr>
          <p:cNvPr id="409" name="Google Shape;409;g253f49a9d7b_0_266"/>
          <p:cNvSpPr txBox="1">
            <a:spLocks noGrp="1"/>
          </p:cNvSpPr>
          <p:nvPr>
            <p:ph type="body" idx="2"/>
          </p:nvPr>
        </p:nvSpPr>
        <p:spPr>
          <a:xfrm>
            <a:off x="808575" y="1367125"/>
            <a:ext cx="106503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Utilizing the Studio Habits of Mind framework, this module has 11 projects integrating Visual Art alongside trauma-informed strategies.</a:t>
            </a:r>
            <a:endParaRPr/>
          </a:p>
          <a:p>
            <a:pPr marL="457200" lvl="0" indent="-387350" algn="l" rtl="0">
              <a:lnSpc>
                <a:spcPct val="115000"/>
              </a:lnSpc>
              <a:spcBef>
                <a:spcPts val="1000"/>
              </a:spcBef>
              <a:spcAft>
                <a:spcPts val="0"/>
              </a:spcAft>
              <a:buSzPts val="2500"/>
              <a:buChar char="●"/>
            </a:pPr>
            <a:r>
              <a:rPr lang="en-US"/>
              <a:t>1 project for Educators</a:t>
            </a:r>
            <a:endParaRPr/>
          </a:p>
          <a:p>
            <a:pPr marL="457200" lvl="0" indent="-387350" algn="l" rtl="0">
              <a:lnSpc>
                <a:spcPct val="115000"/>
              </a:lnSpc>
              <a:spcBef>
                <a:spcPts val="1000"/>
              </a:spcBef>
              <a:spcAft>
                <a:spcPts val="0"/>
              </a:spcAft>
              <a:buSzPts val="2500"/>
              <a:buChar char="●"/>
            </a:pPr>
            <a:r>
              <a:rPr lang="en-US"/>
              <a:t>2 projects for UPK, TK, and Kindergarten</a:t>
            </a:r>
            <a:endParaRPr/>
          </a:p>
          <a:p>
            <a:pPr marL="457200" lvl="0" indent="-387350" algn="l" rtl="0">
              <a:lnSpc>
                <a:spcPct val="115000"/>
              </a:lnSpc>
              <a:spcBef>
                <a:spcPts val="1000"/>
              </a:spcBef>
              <a:spcAft>
                <a:spcPts val="0"/>
              </a:spcAft>
              <a:buSzPts val="2500"/>
              <a:buChar char="●"/>
            </a:pPr>
            <a:r>
              <a:rPr lang="en-US"/>
              <a:t>2 projects for 1st &amp; 2nd Grades</a:t>
            </a:r>
            <a:endParaRPr/>
          </a:p>
          <a:p>
            <a:pPr marL="457200" lvl="0" indent="-387350" algn="l" rtl="0">
              <a:lnSpc>
                <a:spcPct val="115000"/>
              </a:lnSpc>
              <a:spcBef>
                <a:spcPts val="1000"/>
              </a:spcBef>
              <a:spcAft>
                <a:spcPts val="0"/>
              </a:spcAft>
              <a:buSzPts val="2500"/>
              <a:buChar char="●"/>
            </a:pPr>
            <a:r>
              <a:rPr lang="en-US"/>
              <a:t>2 projects for 3rd-5th Grades</a:t>
            </a:r>
            <a:endParaRPr/>
          </a:p>
          <a:p>
            <a:pPr marL="457200" lvl="0" indent="-387350" algn="l" rtl="0">
              <a:lnSpc>
                <a:spcPct val="115000"/>
              </a:lnSpc>
              <a:spcBef>
                <a:spcPts val="1000"/>
              </a:spcBef>
              <a:spcAft>
                <a:spcPts val="0"/>
              </a:spcAft>
              <a:buSzPts val="2500"/>
              <a:buChar char="●"/>
            </a:pPr>
            <a:r>
              <a:rPr lang="en-US"/>
              <a:t>2 projects for 6th-8th Grades</a:t>
            </a:r>
            <a:endParaRPr/>
          </a:p>
          <a:p>
            <a:pPr marL="457200" lvl="0" indent="-387350" algn="l" rtl="0">
              <a:lnSpc>
                <a:spcPct val="115000"/>
              </a:lnSpc>
              <a:spcBef>
                <a:spcPts val="1000"/>
              </a:spcBef>
              <a:spcAft>
                <a:spcPts val="1000"/>
              </a:spcAft>
              <a:buSzPts val="2500"/>
              <a:buChar char="●"/>
            </a:pPr>
            <a:r>
              <a:rPr lang="en-US"/>
              <a:t>2 projects for 9th-12 Grades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253f49a9d7b_0_29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Recommendations for Next Steps</a:t>
            </a:r>
            <a:endParaRPr/>
          </a:p>
        </p:txBody>
      </p:sp>
      <p:sp>
        <p:nvSpPr>
          <p:cNvPr id="415" name="Google Shape;415;g253f49a9d7b_0_292"/>
          <p:cNvSpPr txBox="1">
            <a:spLocks noGrp="1"/>
          </p:cNvSpPr>
          <p:nvPr>
            <p:ph type="body" idx="2"/>
          </p:nvPr>
        </p:nvSpPr>
        <p:spPr>
          <a:xfrm>
            <a:off x="1220200" y="2163875"/>
            <a:ext cx="4800600" cy="5880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AutoNum type="arabicPeriod"/>
            </a:pPr>
            <a:r>
              <a:rPr lang="en-US"/>
              <a:t>Try out the Lesson for Educators</a:t>
            </a:r>
            <a:endParaRPr/>
          </a:p>
          <a:p>
            <a:pPr marL="457200" lvl="0" indent="-387350" algn="l" rtl="0">
              <a:lnSpc>
                <a:spcPct val="115000"/>
              </a:lnSpc>
              <a:spcBef>
                <a:spcPts val="1000"/>
              </a:spcBef>
              <a:spcAft>
                <a:spcPts val="0"/>
              </a:spcAft>
              <a:buSzPts val="2500"/>
              <a:buAutoNum type="arabicPeriod"/>
            </a:pPr>
            <a:r>
              <a:rPr lang="en-US"/>
              <a:t>View the the Visual Art Lessons for Students</a:t>
            </a:r>
            <a:endParaRPr/>
          </a:p>
          <a:p>
            <a:pPr marL="457200" lvl="0" indent="-387350" algn="l" rtl="0">
              <a:lnSpc>
                <a:spcPct val="115000"/>
              </a:lnSpc>
              <a:spcBef>
                <a:spcPts val="1000"/>
              </a:spcBef>
              <a:spcAft>
                <a:spcPts val="1000"/>
              </a:spcAft>
              <a:buSzPts val="2500"/>
              <a:buAutoNum type="arabicPeriod"/>
            </a:pPr>
            <a:r>
              <a:rPr lang="en-US"/>
              <a:t>Try out a Visual Art Lesson with a group of your students</a:t>
            </a:r>
            <a:endParaRPr/>
          </a:p>
        </p:txBody>
      </p:sp>
      <p:pic>
        <p:nvPicPr>
          <p:cNvPr id="416" name="Google Shape;416;g253f49a9d7b_0_292"/>
          <p:cNvPicPr preferRelativeResize="0"/>
          <p:nvPr/>
        </p:nvPicPr>
        <p:blipFill rotWithShape="1">
          <a:blip r:embed="rId3">
            <a:alphaModFix/>
          </a:blip>
          <a:srcRect l="6694" t="13692" r="7254" b="9514"/>
          <a:stretch/>
        </p:blipFill>
        <p:spPr>
          <a:xfrm>
            <a:off x="6314975" y="1820075"/>
            <a:ext cx="5047976" cy="337872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253f49a9d7b_0_27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dirty="0"/>
              <a:t>Closing: Expressive Visualization</a:t>
            </a:r>
            <a:endParaRPr dirty="0"/>
          </a:p>
        </p:txBody>
      </p:sp>
      <p:sp>
        <p:nvSpPr>
          <p:cNvPr id="422" name="Google Shape;422;g253f49a9d7b_0_271"/>
          <p:cNvSpPr txBox="1">
            <a:spLocks noGrp="1"/>
          </p:cNvSpPr>
          <p:nvPr>
            <p:ph type="body" idx="2"/>
          </p:nvPr>
        </p:nvSpPr>
        <p:spPr>
          <a:xfrm>
            <a:off x="826850" y="1014125"/>
            <a:ext cx="7473300" cy="5880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AutoNum type="arabicPeriod"/>
            </a:pPr>
            <a:r>
              <a:rPr lang="en-US" dirty="0"/>
              <a:t>Play some calming music</a:t>
            </a:r>
            <a:endParaRPr dirty="0"/>
          </a:p>
          <a:p>
            <a:pPr marL="457200" lvl="0" indent="-387350" algn="l" rtl="0">
              <a:lnSpc>
                <a:spcPct val="115000"/>
              </a:lnSpc>
              <a:spcBef>
                <a:spcPts val="1000"/>
              </a:spcBef>
              <a:spcAft>
                <a:spcPts val="0"/>
              </a:spcAft>
              <a:buSzPts val="2500"/>
              <a:buAutoNum type="arabicPeriod"/>
            </a:pPr>
            <a:r>
              <a:rPr lang="en-US" dirty="0"/>
              <a:t>Find a comfortable position and close your eyes</a:t>
            </a:r>
            <a:endParaRPr dirty="0"/>
          </a:p>
          <a:p>
            <a:pPr marL="457200" lvl="0" indent="-387350" algn="l" rtl="0">
              <a:lnSpc>
                <a:spcPct val="115000"/>
              </a:lnSpc>
              <a:spcBef>
                <a:spcPts val="1000"/>
              </a:spcBef>
              <a:spcAft>
                <a:spcPts val="0"/>
              </a:spcAft>
              <a:buSzPts val="2500"/>
              <a:buAutoNum type="arabicPeriod"/>
            </a:pPr>
            <a:r>
              <a:rPr lang="en-US" dirty="0"/>
              <a:t>Take three slow, deep breaths</a:t>
            </a:r>
            <a:endParaRPr dirty="0"/>
          </a:p>
          <a:p>
            <a:pPr marL="457200" lvl="0" indent="-387350" algn="l" rtl="0">
              <a:lnSpc>
                <a:spcPct val="115000"/>
              </a:lnSpc>
              <a:spcBef>
                <a:spcPts val="1000"/>
              </a:spcBef>
              <a:spcAft>
                <a:spcPts val="0"/>
              </a:spcAft>
              <a:buSzPts val="2500"/>
              <a:buAutoNum type="arabicPeriod"/>
            </a:pPr>
            <a:r>
              <a:rPr lang="en-US" dirty="0"/>
              <a:t>Visualize yourself in your safe space</a:t>
            </a:r>
            <a:endParaRPr dirty="0"/>
          </a:p>
          <a:p>
            <a:pPr marL="457200" lvl="0" indent="-387350" algn="l" rtl="0">
              <a:lnSpc>
                <a:spcPct val="115000"/>
              </a:lnSpc>
              <a:spcBef>
                <a:spcPts val="1000"/>
              </a:spcBef>
              <a:spcAft>
                <a:spcPts val="0"/>
              </a:spcAft>
              <a:buSzPts val="2500"/>
              <a:buAutoNum type="arabicPeriod"/>
            </a:pPr>
            <a:r>
              <a:rPr lang="en-US" dirty="0"/>
              <a:t>What does your safe space look like, sound like, and feel like? Embrace your senses and embrace the details</a:t>
            </a:r>
            <a:endParaRPr dirty="0"/>
          </a:p>
          <a:p>
            <a:pPr marL="457200" lvl="0" indent="-387350" algn="l" rtl="0">
              <a:lnSpc>
                <a:spcPct val="115000"/>
              </a:lnSpc>
              <a:spcBef>
                <a:spcPts val="1000"/>
              </a:spcBef>
              <a:spcAft>
                <a:spcPts val="0"/>
              </a:spcAft>
              <a:buSzPts val="2500"/>
              <a:buAutoNum type="arabicPeriod"/>
            </a:pPr>
            <a:r>
              <a:rPr lang="en-US" dirty="0"/>
              <a:t>Exist in your safe space for a minute</a:t>
            </a:r>
            <a:endParaRPr dirty="0"/>
          </a:p>
          <a:p>
            <a:pPr marL="457200" lvl="0" indent="-387350" algn="l" rtl="0">
              <a:lnSpc>
                <a:spcPct val="115000"/>
              </a:lnSpc>
              <a:spcBef>
                <a:spcPts val="1000"/>
              </a:spcBef>
              <a:spcAft>
                <a:spcPts val="0"/>
              </a:spcAft>
              <a:buSzPts val="2500"/>
              <a:buAutoNum type="arabicPeriod"/>
            </a:pPr>
            <a:r>
              <a:rPr lang="en-US" dirty="0"/>
              <a:t>Take three slow, deep breaths</a:t>
            </a:r>
            <a:endParaRPr dirty="0"/>
          </a:p>
          <a:p>
            <a:pPr marL="457200" lvl="0" indent="-387350" algn="l" rtl="0">
              <a:lnSpc>
                <a:spcPct val="115000"/>
              </a:lnSpc>
              <a:spcBef>
                <a:spcPts val="1000"/>
              </a:spcBef>
              <a:spcAft>
                <a:spcPts val="1000"/>
              </a:spcAft>
              <a:buSzPts val="2500"/>
              <a:buAutoNum type="arabicPeriod"/>
            </a:pPr>
            <a:r>
              <a:rPr lang="en-US" dirty="0"/>
              <a:t>If you feel comfortable, share your experience with an elbow partner</a:t>
            </a:r>
            <a:endParaRPr dirty="0"/>
          </a:p>
        </p:txBody>
      </p:sp>
      <p:pic>
        <p:nvPicPr>
          <p:cNvPr id="423" name="Google Shape;423;g253f49a9d7b_0_271"/>
          <p:cNvPicPr preferRelativeResize="0"/>
          <p:nvPr/>
        </p:nvPicPr>
        <p:blipFill>
          <a:blip r:embed="rId3">
            <a:alphaModFix/>
          </a:blip>
          <a:stretch>
            <a:fillRect/>
          </a:stretch>
        </p:blipFill>
        <p:spPr>
          <a:xfrm>
            <a:off x="8896675" y="1744750"/>
            <a:ext cx="2671476" cy="2671474"/>
          </a:xfrm>
          <a:prstGeom prst="rect">
            <a:avLst/>
          </a:prstGeom>
          <a:noFill/>
          <a:ln>
            <a:noFill/>
          </a:ln>
        </p:spPr>
      </p:pic>
      <p:sp>
        <p:nvSpPr>
          <p:cNvPr id="424" name="Google Shape;424;g253f49a9d7b_0_271"/>
          <p:cNvSpPr txBox="1"/>
          <p:nvPr/>
        </p:nvSpPr>
        <p:spPr>
          <a:xfrm>
            <a:off x="8996075" y="4508125"/>
            <a:ext cx="24708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500" dirty="0"/>
              <a:t>3 minutes</a:t>
            </a:r>
            <a:endParaRPr sz="25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8"/>
        <p:cNvGrpSpPr/>
        <p:nvPr/>
      </p:nvGrpSpPr>
      <p:grpSpPr>
        <a:xfrm>
          <a:off x="0" y="0"/>
          <a:ext cx="0" cy="0"/>
          <a:chOff x="0" y="0"/>
          <a:chExt cx="0" cy="0"/>
        </a:xfrm>
      </p:grpSpPr>
      <p:sp>
        <p:nvSpPr>
          <p:cNvPr id="429" name="Google Shape;429;p3"/>
          <p:cNvSpPr txBox="1"/>
          <p:nvPr/>
        </p:nvSpPr>
        <p:spPr>
          <a:xfrm>
            <a:off x="683394" y="3429000"/>
            <a:ext cx="10818795" cy="79649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Closing Slide</a:t>
            </a:r>
            <a:endParaRPr sz="1400" b="0" i="0" u="none" strike="noStrike" cap="none">
              <a:solidFill>
                <a:srgbClr val="000000"/>
              </a:solidFill>
              <a:latin typeface="Arial"/>
              <a:ea typeface="Arial"/>
              <a:cs typeface="Arial"/>
              <a:sym typeface="Arial"/>
            </a:endParaRPr>
          </a:p>
        </p:txBody>
      </p:sp>
      <p:sp>
        <p:nvSpPr>
          <p:cNvPr id="430" name="Google Shape;430;p3"/>
          <p:cNvSpPr txBox="1">
            <a:spLocks noGrp="1"/>
          </p:cNvSpPr>
          <p:nvPr>
            <p:ph type="body" idx="1"/>
          </p:nvPr>
        </p:nvSpPr>
        <p:spPr>
          <a:xfrm>
            <a:off x="1338524" y="19924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252f180ca07_0_4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Preparing for Learning</a:t>
            </a:r>
            <a:endParaRPr/>
          </a:p>
        </p:txBody>
      </p:sp>
      <p:sp>
        <p:nvSpPr>
          <p:cNvPr id="64" name="Google Shape;64;g252f180ca07_0_48"/>
          <p:cNvSpPr txBox="1">
            <a:spLocks noGrp="1"/>
          </p:cNvSpPr>
          <p:nvPr>
            <p:ph type="body" idx="2"/>
          </p:nvPr>
        </p:nvSpPr>
        <p:spPr>
          <a:xfrm>
            <a:off x="897450" y="1951100"/>
            <a:ext cx="4841100" cy="5880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Research shows, that we - humans - need to feel safe in order to have the most meaningful learning experiences. </a:t>
            </a:r>
            <a:endParaRPr/>
          </a:p>
          <a:p>
            <a:pPr marL="457200" lvl="0" indent="-387350" algn="l" rtl="0">
              <a:lnSpc>
                <a:spcPct val="115000"/>
              </a:lnSpc>
              <a:spcBef>
                <a:spcPts val="1000"/>
              </a:spcBef>
              <a:spcAft>
                <a:spcPts val="1000"/>
              </a:spcAft>
              <a:buSzPts val="2500"/>
              <a:buChar char="●"/>
            </a:pPr>
            <a:r>
              <a:rPr lang="en-US"/>
              <a:t>The next activity is going to revolve around creating a safe place for learning.</a:t>
            </a:r>
            <a:endParaRPr/>
          </a:p>
        </p:txBody>
      </p:sp>
      <p:pic>
        <p:nvPicPr>
          <p:cNvPr id="65" name="Google Shape;65;g252f180ca07_0_48"/>
          <p:cNvPicPr preferRelativeResize="0"/>
          <p:nvPr/>
        </p:nvPicPr>
        <p:blipFill rotWithShape="1">
          <a:blip r:embed="rId3">
            <a:alphaModFix/>
          </a:blip>
          <a:srcRect l="13371" r="6364" b="35170"/>
          <a:stretch/>
        </p:blipFill>
        <p:spPr>
          <a:xfrm>
            <a:off x="6041125" y="1245903"/>
            <a:ext cx="5405700" cy="436620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252f180ca07_0_5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Creating a Safe Place for Learning</a:t>
            </a:r>
            <a:endParaRPr/>
          </a:p>
        </p:txBody>
      </p:sp>
      <p:sp>
        <p:nvSpPr>
          <p:cNvPr id="71" name="Google Shape;71;g252f180ca07_0_54"/>
          <p:cNvSpPr txBox="1">
            <a:spLocks noGrp="1"/>
          </p:cNvSpPr>
          <p:nvPr>
            <p:ph type="body" idx="2"/>
          </p:nvPr>
        </p:nvSpPr>
        <p:spPr>
          <a:xfrm>
            <a:off x="614925" y="1709100"/>
            <a:ext cx="7488000" cy="588000"/>
          </a:xfrm>
          <a:prstGeom prst="rect">
            <a:avLst/>
          </a:prstGeom>
        </p:spPr>
        <p:txBody>
          <a:bodyPr spcFirstLastPara="1" wrap="square" lIns="91425" tIns="45700" rIns="91425" bIns="45700" anchor="t" anchorCtr="0">
            <a:noAutofit/>
          </a:bodyPr>
          <a:lstStyle/>
          <a:p>
            <a:pPr marL="457200" lvl="0" indent="-387350" algn="l" rtl="0">
              <a:lnSpc>
                <a:spcPct val="115000"/>
              </a:lnSpc>
              <a:spcBef>
                <a:spcPts val="1000"/>
              </a:spcBef>
              <a:spcAft>
                <a:spcPts val="0"/>
              </a:spcAft>
              <a:buSzPts val="2500"/>
              <a:buChar char="●"/>
            </a:pPr>
            <a:r>
              <a:rPr lang="en-US"/>
              <a:t>Imagine a safe place where you feel protected and secure. It could be a real or made-up spot. Using a sheet of scratch paper and creative tools, draw your safe place. </a:t>
            </a:r>
            <a:endParaRPr/>
          </a:p>
          <a:p>
            <a:pPr marL="457200" lvl="0" indent="-387350" algn="l" rtl="0">
              <a:lnSpc>
                <a:spcPct val="115000"/>
              </a:lnSpc>
              <a:spcBef>
                <a:spcPts val="1000"/>
              </a:spcBef>
              <a:spcAft>
                <a:spcPts val="1000"/>
              </a:spcAft>
              <a:buSzPts val="2500"/>
              <a:buChar char="●"/>
            </a:pPr>
            <a:r>
              <a:rPr lang="en-US"/>
              <a:t>You can describe it using words, pictures, shapes, or colors. If you're having trouble, think of any place that makes you feel safe. Remember, there are no right or wrong answers. Just let your imagination guide you.</a:t>
            </a:r>
            <a:endParaRPr/>
          </a:p>
        </p:txBody>
      </p:sp>
      <p:pic>
        <p:nvPicPr>
          <p:cNvPr id="72" name="Google Shape;72;g252f180ca07_0_54"/>
          <p:cNvPicPr preferRelativeResize="0"/>
          <p:nvPr/>
        </p:nvPicPr>
        <p:blipFill>
          <a:blip r:embed="rId3">
            <a:alphaModFix/>
          </a:blip>
          <a:stretch>
            <a:fillRect/>
          </a:stretch>
        </p:blipFill>
        <p:spPr>
          <a:xfrm>
            <a:off x="8795800" y="1762600"/>
            <a:ext cx="2671476" cy="2671474"/>
          </a:xfrm>
          <a:prstGeom prst="rect">
            <a:avLst/>
          </a:prstGeom>
          <a:noFill/>
          <a:ln>
            <a:noFill/>
          </a:ln>
        </p:spPr>
      </p:pic>
      <p:sp>
        <p:nvSpPr>
          <p:cNvPr id="73" name="Google Shape;73;g252f180ca07_0_54"/>
          <p:cNvSpPr txBox="1"/>
          <p:nvPr/>
        </p:nvSpPr>
        <p:spPr>
          <a:xfrm>
            <a:off x="8895200" y="4525975"/>
            <a:ext cx="24708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500"/>
              <a:t>10 minutes</a:t>
            </a:r>
            <a:endParaRPr sz="25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g252f180ca07_0_6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Using Your Safe Place</a:t>
            </a:r>
            <a:endParaRPr/>
          </a:p>
        </p:txBody>
      </p:sp>
      <p:sp>
        <p:nvSpPr>
          <p:cNvPr id="79" name="Google Shape;79;g252f180ca07_0_64"/>
          <p:cNvSpPr txBox="1">
            <a:spLocks noGrp="1"/>
          </p:cNvSpPr>
          <p:nvPr>
            <p:ph type="body" idx="2"/>
          </p:nvPr>
        </p:nvSpPr>
        <p:spPr>
          <a:xfrm>
            <a:off x="608700" y="1517275"/>
            <a:ext cx="7604400" cy="5880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1000"/>
              </a:spcBef>
              <a:spcAft>
                <a:spcPts val="0"/>
              </a:spcAft>
              <a:buSzPts val="2400"/>
              <a:buChar char="●"/>
            </a:pPr>
            <a:r>
              <a:rPr lang="en-US" sz="2400"/>
              <a:t>Now that you have crafted a mental image of your safe space, you can utilize it as a valuable tool. </a:t>
            </a:r>
            <a:endParaRPr sz="2400"/>
          </a:p>
          <a:p>
            <a:pPr marL="457200" lvl="0" indent="-381000" algn="l" rtl="0">
              <a:lnSpc>
                <a:spcPct val="115000"/>
              </a:lnSpc>
              <a:spcBef>
                <a:spcPts val="1000"/>
              </a:spcBef>
              <a:spcAft>
                <a:spcPts val="0"/>
              </a:spcAft>
              <a:buSzPts val="2400"/>
              <a:buChar char="●"/>
            </a:pPr>
            <a:r>
              <a:rPr lang="en-US" sz="2400"/>
              <a:t>Whenever you feel stressed, scared, sad, or overwhelmed by negative emotions, simply bring your safe space to mind and take a series of slow, deep breaths. This practice will aid in calming and grounding yourself. </a:t>
            </a:r>
            <a:endParaRPr sz="2400"/>
          </a:p>
          <a:p>
            <a:pPr marL="457200" lvl="0" indent="-381000" algn="l" rtl="0">
              <a:lnSpc>
                <a:spcPct val="115000"/>
              </a:lnSpc>
              <a:spcBef>
                <a:spcPts val="1000"/>
              </a:spcBef>
              <a:spcAft>
                <a:spcPts val="1000"/>
              </a:spcAft>
              <a:buSzPts val="2400"/>
              <a:buChar char="●"/>
            </a:pPr>
            <a:r>
              <a:rPr lang="en-US" sz="2400"/>
              <a:t>Additionally, you might consider displaying your safe space artwork in a prominent location where it can serve as a visual prompt to utilize this tool whenever necessary.</a:t>
            </a:r>
            <a:endParaRPr sz="2400"/>
          </a:p>
        </p:txBody>
      </p:sp>
      <p:pic>
        <p:nvPicPr>
          <p:cNvPr id="80" name="Google Shape;80;g252f180ca07_0_64"/>
          <p:cNvPicPr preferRelativeResize="0"/>
          <p:nvPr/>
        </p:nvPicPr>
        <p:blipFill rotWithShape="1">
          <a:blip r:embed="rId3">
            <a:alphaModFix/>
          </a:blip>
          <a:srcRect l="13371" r="6364" b="35170"/>
          <a:stretch/>
        </p:blipFill>
        <p:spPr>
          <a:xfrm>
            <a:off x="8300150" y="2105271"/>
            <a:ext cx="3277776" cy="264746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252f180ca07_0_9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What is Social-Emotional Learning?</a:t>
            </a:r>
            <a:endParaRPr/>
          </a:p>
        </p:txBody>
      </p:sp>
      <p:sp>
        <p:nvSpPr>
          <p:cNvPr id="86" name="Google Shape;86;g252f180ca07_0_93"/>
          <p:cNvSpPr txBox="1">
            <a:spLocks noGrp="1"/>
          </p:cNvSpPr>
          <p:nvPr>
            <p:ph type="body" idx="2"/>
          </p:nvPr>
        </p:nvSpPr>
        <p:spPr>
          <a:xfrm>
            <a:off x="893675" y="2593950"/>
            <a:ext cx="4482000" cy="16701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1000"/>
              </a:spcAft>
              <a:buNone/>
            </a:pPr>
            <a:r>
              <a:rPr lang="en-US" b="1"/>
              <a:t>Social emotional learning</a:t>
            </a:r>
            <a:r>
              <a:rPr lang="en-US"/>
              <a:t> (SEL) refers to the process of developing and understanding our emotions, thoughts, and social skills.</a:t>
            </a:r>
            <a:endParaRPr/>
          </a:p>
        </p:txBody>
      </p:sp>
      <p:pic>
        <p:nvPicPr>
          <p:cNvPr id="87" name="Google Shape;87;g252f180ca07_0_93"/>
          <p:cNvPicPr preferRelativeResize="0"/>
          <p:nvPr/>
        </p:nvPicPr>
        <p:blipFill rotWithShape="1">
          <a:blip r:embed="rId3">
            <a:alphaModFix/>
          </a:blip>
          <a:srcRect r="54329" b="45690"/>
          <a:stretch/>
        </p:blipFill>
        <p:spPr>
          <a:xfrm>
            <a:off x="5538175" y="1379250"/>
            <a:ext cx="6281798" cy="420202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4" ma:contentTypeDescription="Create a new document." ma:contentTypeScope="" ma:versionID="1d132326b290c9810c08a96d72b39401">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9860279b6a066602a307a82372f3a613"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E9E35F-6D17-4219-B224-8A3D20F25149}">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1c90c3a-4ffe-4976-ace3-7b0de942498d"/>
    <ds:schemaRef ds:uri="http://purl.org/dc/terms/"/>
    <ds:schemaRef ds:uri="265dd955-0cd5-49d3-ab85-443501a81a42"/>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7965293-3748-4413-B25D-8F18D43EC7DE}">
  <ds:schemaRefs>
    <ds:schemaRef ds:uri="http://schemas.microsoft.com/sharepoint/v3/contenttype/forms"/>
  </ds:schemaRefs>
</ds:datastoreItem>
</file>

<file path=customXml/itemProps3.xml><?xml version="1.0" encoding="utf-8"?>
<ds:datastoreItem xmlns:ds="http://schemas.openxmlformats.org/officeDocument/2006/customXml" ds:itemID="{31A2576C-A232-453E-8C15-5CA79E90A1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c90c3a-4ffe-4976-ace3-7b0de942498d"/>
    <ds:schemaRef ds:uri="265dd955-0cd5-49d3-ab85-443501a81a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TotalTime>
  <Words>3814</Words>
  <Application>Microsoft Office PowerPoint</Application>
  <PresentationFormat>Widescreen</PresentationFormat>
  <Paragraphs>413</Paragraphs>
  <Slides>55</Slides>
  <Notes>55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PowerPoint Presentation</vt:lpstr>
      <vt:lpstr>Module Description</vt:lpstr>
      <vt:lpstr>Module Outcome</vt:lpstr>
      <vt:lpstr>Agenda</vt:lpstr>
      <vt:lpstr>Introduction</vt:lpstr>
      <vt:lpstr>Preparing for Learning</vt:lpstr>
      <vt:lpstr>Creating a Safe Place for Learning</vt:lpstr>
      <vt:lpstr>Using Your Safe Place</vt:lpstr>
      <vt:lpstr>What is Social-Emotional Learning?</vt:lpstr>
      <vt:lpstr>Why is SEL important?</vt:lpstr>
      <vt:lpstr>How does California define SEL?</vt:lpstr>
      <vt:lpstr>SEL Competencies</vt:lpstr>
      <vt:lpstr>Educator Training in Providing SEL is Critical</vt:lpstr>
      <vt:lpstr>Isn’t all teaching SEL?!</vt:lpstr>
      <vt:lpstr>What is Creative Health?</vt:lpstr>
      <vt:lpstr>Creative Health Key Messages</vt:lpstr>
      <vt:lpstr>Creative Health Modalities</vt:lpstr>
      <vt:lpstr>Creative Health Modality: Visual Art</vt:lpstr>
      <vt:lpstr>Visual Art and SEL</vt:lpstr>
      <vt:lpstr>Visual Art and SEL</vt:lpstr>
      <vt:lpstr>Visual Art and SEL</vt:lpstr>
      <vt:lpstr>Visual Art and Trauma</vt:lpstr>
      <vt:lpstr>What is trauma-informed care?</vt:lpstr>
      <vt:lpstr>Trauma and American Students</vt:lpstr>
      <vt:lpstr>Trauma-Informed Care and Students</vt:lpstr>
      <vt:lpstr>Trauma-Informed Art</vt:lpstr>
      <vt:lpstr>Trauma-Informed Art Strategies</vt:lpstr>
      <vt:lpstr>Strategy 1: Create a Safe Space for Artmaking</vt:lpstr>
      <vt:lpstr>Strategy 1: Create a Safe Space for Artmaking</vt:lpstr>
      <vt:lpstr>Strategy 2: View Acting Out Differently</vt:lpstr>
      <vt:lpstr>Strategy 3: Consider What Reasonable Rules Might Be Triggering</vt:lpstr>
      <vt:lpstr>Strategy 4: Recognize that Artmaking May be New and Intimidating</vt:lpstr>
      <vt:lpstr>Strategy 5: Normalize Distress About Artmaking</vt:lpstr>
      <vt:lpstr>Strategy 6: Emphasize the Here and Now</vt:lpstr>
      <vt:lpstr>Strategy 7: Facilitate Projects That Are Open-Ended &amp; Process-Based</vt:lpstr>
      <vt:lpstr>Process vs. Product</vt:lpstr>
      <vt:lpstr>Hallmarks of Product-Based Learning</vt:lpstr>
      <vt:lpstr>Hallmarks of Process-Based Learning</vt:lpstr>
      <vt:lpstr>Strategy 8: Use a Strength-Based Approach For Materials and Processes</vt:lpstr>
      <vt:lpstr>Strategy 9: Say “Yes” When Possible; Provide Opportunities for Choice Making</vt:lpstr>
      <vt:lpstr>Strategy 10: Believe Everyone is an Artist</vt:lpstr>
      <vt:lpstr>Studio Habits of Mind</vt:lpstr>
      <vt:lpstr>Eight Studio Habits of Mind</vt:lpstr>
      <vt:lpstr>Eight Studio Habits of Mind</vt:lpstr>
      <vt:lpstr>Structuring Learning with the Studio Habits of Mind Framework</vt:lpstr>
      <vt:lpstr>Structuring Learning with the Studio Habits of Mind Framework</vt:lpstr>
      <vt:lpstr>Thoughts About Class Structure &amp; Studio Habits of Mind</vt:lpstr>
      <vt:lpstr>Studio Habits of Mind and SEL Competencies</vt:lpstr>
      <vt:lpstr>Tips for Talking to Students About Their Art</vt:lpstr>
      <vt:lpstr>Tips for When Students Talk to Peers About Art</vt:lpstr>
      <vt:lpstr>Creative Health Visual Art Lessons</vt:lpstr>
      <vt:lpstr>Creative Health Visual Art Lessons</vt:lpstr>
      <vt:lpstr>Recommendations for Next Steps</vt:lpstr>
      <vt:lpstr>Closing: Expressive Visualization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Charissa Lewis</cp:lastModifiedBy>
  <cp:revision>23</cp:revision>
  <cp:lastPrinted>2023-08-07T16:33:50Z</cp:lastPrinted>
  <dcterms:created xsi:type="dcterms:W3CDTF">2019-11-15T18:15:52Z</dcterms:created>
  <dcterms:modified xsi:type="dcterms:W3CDTF">2023-08-09T14:30:12Z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