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gV1WpSYgmf7gX+W/Ugn2mFTWrPd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162590-5289-F9DB-CE7E-72D252994D48}" v="21" dt="2023-08-23T16:02:10.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54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customschemas.google.com/relationships/presentationmetadata" Target="meta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S::clewis@cacountysupts.org::f4cec6c0-5a36-4441-8571-a4553063483e" providerId="AD" clId="Web-{E3162590-5289-F9DB-CE7E-72D252994D48}"/>
    <pc:docChg chg="modSld">
      <pc:chgData name="Charissa Lewis" userId="S::clewis@cacountysupts.org::f4cec6c0-5a36-4441-8571-a4553063483e" providerId="AD" clId="Web-{E3162590-5289-F9DB-CE7E-72D252994D48}" dt="2023-08-23T16:02:10.095" v="13" actId="1076"/>
      <pc:docMkLst>
        <pc:docMk/>
      </pc:docMkLst>
      <pc:sldChg chg="addSp modSp">
        <pc:chgData name="Charissa Lewis" userId="S::clewis@cacountysupts.org::f4cec6c0-5a36-4441-8571-a4553063483e" providerId="AD" clId="Web-{E3162590-5289-F9DB-CE7E-72D252994D48}" dt="2023-08-23T16:02:10.095" v="13" actId="1076"/>
        <pc:sldMkLst>
          <pc:docMk/>
          <pc:sldMk cId="0" sldId="256"/>
        </pc:sldMkLst>
        <pc:spChg chg="add mod">
          <ac:chgData name="Charissa Lewis" userId="S::clewis@cacountysupts.org::f4cec6c0-5a36-4441-8571-a4553063483e" providerId="AD" clId="Web-{E3162590-5289-F9DB-CE7E-72D252994D48}" dt="2023-08-23T16:02:10.095" v="13" actId="1076"/>
          <ac:spMkLst>
            <pc:docMk/>
            <pc:sldMk cId="0" sldId="256"/>
            <ac:spMk id="2" creationId="{144A9DF2-F246-6389-EEFD-E966ED52508F}"/>
          </ac:spMkLst>
        </pc:spChg>
      </pc:sldChg>
    </pc:docChg>
  </pc:docChgLst>
  <pc:docChgLst>
    <pc:chgData name="Letty Kraus" userId="a35656c8-8728-47c1-9a80-6ec0283fce12" providerId="ADAL" clId="{8528304B-1BB2-4DC6-AD9C-9CF40FAE68BD}"/>
    <pc:docChg chg="custSel modSld">
      <pc:chgData name="Letty Kraus" userId="a35656c8-8728-47c1-9a80-6ec0283fce12" providerId="ADAL" clId="{8528304B-1BB2-4DC6-AD9C-9CF40FAE68BD}" dt="2023-08-07T22:46:50.981" v="22" actId="478"/>
      <pc:docMkLst>
        <pc:docMk/>
      </pc:docMkLst>
      <pc:sldChg chg="modSp mod">
        <pc:chgData name="Letty Kraus" userId="a35656c8-8728-47c1-9a80-6ec0283fce12" providerId="ADAL" clId="{8528304B-1BB2-4DC6-AD9C-9CF40FAE68BD}" dt="2023-08-07T22:33:38.854" v="16" actId="20577"/>
        <pc:sldMkLst>
          <pc:docMk/>
          <pc:sldMk cId="0" sldId="257"/>
        </pc:sldMkLst>
        <pc:spChg chg="mod">
          <ac:chgData name="Letty Kraus" userId="a35656c8-8728-47c1-9a80-6ec0283fce12" providerId="ADAL" clId="{8528304B-1BB2-4DC6-AD9C-9CF40FAE68BD}" dt="2023-08-07T22:33:38.854" v="16" actId="20577"/>
          <ac:spMkLst>
            <pc:docMk/>
            <pc:sldMk cId="0" sldId="257"/>
            <ac:spMk id="37" creationId="{00000000-0000-0000-0000-000000000000}"/>
          </ac:spMkLst>
        </pc:spChg>
      </pc:sldChg>
      <pc:sldChg chg="modSp mod">
        <pc:chgData name="Letty Kraus" userId="a35656c8-8728-47c1-9a80-6ec0283fce12" providerId="ADAL" clId="{8528304B-1BB2-4DC6-AD9C-9CF40FAE68BD}" dt="2023-08-07T22:40:45.598" v="21" actId="14100"/>
        <pc:sldMkLst>
          <pc:docMk/>
          <pc:sldMk cId="0" sldId="260"/>
        </pc:sldMkLst>
        <pc:spChg chg="mod">
          <ac:chgData name="Letty Kraus" userId="a35656c8-8728-47c1-9a80-6ec0283fce12" providerId="ADAL" clId="{8528304B-1BB2-4DC6-AD9C-9CF40FAE68BD}" dt="2023-08-07T22:40:45.598" v="21" actId="14100"/>
          <ac:spMkLst>
            <pc:docMk/>
            <pc:sldMk cId="0" sldId="260"/>
            <ac:spMk id="57" creationId="{00000000-0000-0000-0000-000000000000}"/>
          </ac:spMkLst>
        </pc:spChg>
      </pc:sldChg>
      <pc:sldChg chg="delSp mod">
        <pc:chgData name="Letty Kraus" userId="a35656c8-8728-47c1-9a80-6ec0283fce12" providerId="ADAL" clId="{8528304B-1BB2-4DC6-AD9C-9CF40FAE68BD}" dt="2023-08-07T22:46:50.981" v="22" actId="478"/>
        <pc:sldMkLst>
          <pc:docMk/>
          <pc:sldMk cId="0" sldId="276"/>
        </pc:sldMkLst>
        <pc:spChg chg="del">
          <ac:chgData name="Letty Kraus" userId="a35656c8-8728-47c1-9a80-6ec0283fce12" providerId="ADAL" clId="{8528304B-1BB2-4DC6-AD9C-9CF40FAE68BD}" dt="2023-08-07T22:46:50.981" v="22" actId="478"/>
          <ac:spMkLst>
            <pc:docMk/>
            <pc:sldMk cId="0" sldId="276"/>
            <ac:spMk id="16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
        <p:cNvGrpSpPr/>
        <p:nvPr/>
      </p:nvGrpSpPr>
      <p:grpSpPr>
        <a:xfrm>
          <a:off x="0" y="0"/>
          <a:ext cx="0" cy="0"/>
          <a:chOff x="0" y="0"/>
          <a:chExt cx="0" cy="0"/>
        </a:xfrm>
      </p:grpSpPr>
      <p:sp>
        <p:nvSpPr>
          <p:cNvPr id="29" name="Google Shape;2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 name="Google Shape;3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2ad3d29e56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2ad3d29e56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2ad3d29e56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2ad3d29e56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2ad3d29e56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2ad3d29e56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2ad3d29e56_0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2ad3d29e56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2ad3d29e56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2ad3d29e56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2ad3d29e56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22ad3d29e56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2ad3d29e56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2ad3d29e56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2ad3d29e56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2ad3d29e56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2ad3d29e56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22ad3d29e56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2ad3d29e56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22ad3d29e56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
        <p:cNvGrpSpPr/>
        <p:nvPr/>
      </p:nvGrpSpPr>
      <p:grpSpPr>
        <a:xfrm>
          <a:off x="0" y="0"/>
          <a:ext cx="0" cy="0"/>
          <a:chOff x="0" y="0"/>
          <a:chExt cx="0" cy="0"/>
        </a:xfrm>
      </p:grpSpPr>
      <p:sp>
        <p:nvSpPr>
          <p:cNvPr id="33" name="Google Shape;33;g22ad3d29e5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 name="Google Shape;34;g22ad3d29e5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55fa1e639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55fa1e639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4" name="Google Shape;16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g22ad3d29e56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Amy Bultena</a:t>
            </a:r>
            <a:endParaRPr/>
          </a:p>
        </p:txBody>
      </p:sp>
      <p:sp>
        <p:nvSpPr>
          <p:cNvPr id="40" name="Google Shape;40;g22ad3d29e5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image Amy Bultena</a:t>
            </a:r>
            <a:endParaRPr/>
          </a:p>
        </p:txBody>
      </p:sp>
      <p:sp>
        <p:nvSpPr>
          <p:cNvPr id="47" name="Google Shape;4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g22ad3d29e56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 name="Google Shape;54;g22ad3d29e5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2ad3d29e56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 name="Google Shape;60;g22ad3d29e56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22ad3d29e56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22ad3d29e56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2ad3d29e56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2ad3d29e56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22ad3d29e56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22ad3d29e56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p5"/>
          <p:cNvSpPr txBox="1">
            <a:spLocks noGrp="1"/>
          </p:cNvSpPr>
          <p:nvPr>
            <p:ph type="body" idx="1"/>
          </p:nvPr>
        </p:nvSpPr>
        <p:spPr>
          <a:xfrm>
            <a:off x="1300874" y="1447800"/>
            <a:ext cx="9590400" cy="588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9"/>
        <p:cNvGrpSpPr/>
        <p:nvPr/>
      </p:nvGrpSpPr>
      <p:grpSpPr>
        <a:xfrm>
          <a:off x="0" y="0"/>
          <a:ext cx="0" cy="0"/>
          <a:chOff x="0" y="0"/>
          <a:chExt cx="0" cy="0"/>
        </a:xfrm>
      </p:grpSpPr>
      <p:sp>
        <p:nvSpPr>
          <p:cNvPr id="10" name="Google Shape;10;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3"/>
        <p:cNvGrpSpPr/>
        <p:nvPr/>
      </p:nvGrpSpPr>
      <p:grpSpPr>
        <a:xfrm>
          <a:off x="0" y="0"/>
          <a:ext cx="0" cy="0"/>
          <a:chOff x="0" y="0"/>
          <a:chExt cx="0" cy="0"/>
        </a:xfrm>
      </p:grpSpPr>
      <p:sp>
        <p:nvSpPr>
          <p:cNvPr id="14" name="Google Shape;14;p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 name="Google Shape;15;p7"/>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7"/>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7"/>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8"/>
        <p:cNvGrpSpPr/>
        <p:nvPr/>
      </p:nvGrpSpPr>
      <p:grpSpPr>
        <a:xfrm>
          <a:off x="0" y="0"/>
          <a:ext cx="0" cy="0"/>
          <a:chOff x="0" y="0"/>
          <a:chExt cx="0" cy="0"/>
        </a:xfrm>
      </p:grpSpPr>
      <p:sp>
        <p:nvSpPr>
          <p:cNvPr id="19" name="Google Shape;19;p8"/>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8"/>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8"/>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90"/>
              </a:buClr>
              <a:buSzPts val="2500"/>
              <a:buFont typeface="Arial"/>
              <a:buNone/>
              <a:defRPr sz="2500" b="0" i="0" u="none" strike="noStrike" cap="none">
                <a:solidFill>
                  <a:srgbClr val="000090"/>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8"/>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3"/>
        <p:cNvGrpSpPr/>
        <p:nvPr/>
      </p:nvGrpSpPr>
      <p:grpSpPr>
        <a:xfrm>
          <a:off x="0" y="0"/>
          <a:ext cx="0" cy="0"/>
          <a:chOff x="0" y="0"/>
          <a:chExt cx="0" cy="0"/>
        </a:xfrm>
      </p:grpSpPr>
      <p:sp>
        <p:nvSpPr>
          <p:cNvPr id="24" name="Google Shape;24;p9"/>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5" name="Google Shape;25;p9"/>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9"/>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9"/>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rtl="0">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7">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
        <p:cNvGrpSpPr/>
        <p:nvPr/>
      </p:nvGrpSpPr>
      <p:grpSpPr>
        <a:xfrm>
          <a:off x="0" y="0"/>
          <a:ext cx="0" cy="0"/>
          <a:chOff x="0" y="0"/>
          <a:chExt cx="0" cy="0"/>
        </a:xfrm>
      </p:grpSpPr>
      <p:sp>
        <p:nvSpPr>
          <p:cNvPr id="2" name="TextBox 1">
            <a:extLst>
              <a:ext uri="{FF2B5EF4-FFF2-40B4-BE49-F238E27FC236}">
                <a16:creationId xmlns:a16="http://schemas.microsoft.com/office/drawing/2014/main" id="{144A9DF2-F246-6389-EEFD-E966ED52508F}"/>
              </a:ext>
            </a:extLst>
          </p:cNvPr>
          <p:cNvSpPr txBox="1"/>
          <p:nvPr/>
        </p:nvSpPr>
        <p:spPr>
          <a:xfrm>
            <a:off x="5196114" y="4288972"/>
            <a:ext cx="592727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Calibri"/>
              </a:rPr>
              <a:t>Module 26: Tutorial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22ad3d29e56_0_13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a:solidFill>
                  <a:schemeClr val="lt1"/>
                </a:solidFill>
              </a:rPr>
              <a:t>Part Two of the Module: Projects</a:t>
            </a:r>
            <a:endParaRPr>
              <a:solidFill>
                <a:schemeClr val="lt1"/>
              </a:solidFill>
            </a:endParaRPr>
          </a:p>
          <a:p>
            <a:pPr marL="0" lvl="0" indent="0" algn="ctr" rtl="0">
              <a:spcBef>
                <a:spcPts val="0"/>
              </a:spcBef>
              <a:spcAft>
                <a:spcPts val="0"/>
              </a:spcAft>
              <a:buNone/>
            </a:pPr>
            <a:endParaRPr/>
          </a:p>
        </p:txBody>
      </p:sp>
      <p:sp>
        <p:nvSpPr>
          <p:cNvPr id="90" name="Google Shape;90;g22ad3d29e56_0_132"/>
          <p:cNvSpPr txBox="1">
            <a:spLocks noGrp="1"/>
          </p:cNvSpPr>
          <p:nvPr>
            <p:ph type="body" idx="2"/>
          </p:nvPr>
        </p:nvSpPr>
        <p:spPr>
          <a:xfrm>
            <a:off x="808575" y="1367125"/>
            <a:ext cx="10650300" cy="40386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The creative health visual art projects designed for this module utilize Studio Habits of Mind and are aligned with creative health as they are trauma-informed and a part of social-emotional learning.</a:t>
            </a:r>
            <a:endParaRPr/>
          </a:p>
          <a:p>
            <a:pPr marL="0" lvl="0" indent="0" algn="l" rtl="0">
              <a:lnSpc>
                <a:spcPct val="115000"/>
              </a:lnSpc>
              <a:spcBef>
                <a:spcPts val="1000"/>
              </a:spcBef>
              <a:spcAft>
                <a:spcPts val="0"/>
              </a:spcAft>
              <a:buNone/>
            </a:pPr>
            <a:r>
              <a:rPr lang="en-US"/>
              <a:t>As you use the project slide decks you will find:</a:t>
            </a:r>
            <a:endParaRPr/>
          </a:p>
          <a:p>
            <a:pPr marL="457200" lvl="0" indent="-387350" algn="l" rtl="0">
              <a:lnSpc>
                <a:spcPct val="115000"/>
              </a:lnSpc>
              <a:spcBef>
                <a:spcPts val="1000"/>
              </a:spcBef>
              <a:spcAft>
                <a:spcPts val="0"/>
              </a:spcAft>
              <a:buSzPts val="2500"/>
              <a:buChar char="●"/>
            </a:pPr>
            <a:r>
              <a:rPr lang="en-US"/>
              <a:t>Usage of the Studio Habits of Mind framework</a:t>
            </a:r>
            <a:endParaRPr/>
          </a:p>
          <a:p>
            <a:pPr marL="457200" lvl="0" indent="-387350" algn="l" rtl="0">
              <a:lnSpc>
                <a:spcPct val="115000"/>
              </a:lnSpc>
              <a:spcBef>
                <a:spcPts val="1000"/>
              </a:spcBef>
              <a:spcAft>
                <a:spcPts val="0"/>
              </a:spcAft>
              <a:buSzPts val="2500"/>
              <a:buChar char="●"/>
            </a:pPr>
            <a:r>
              <a:rPr lang="en-US"/>
              <a:t>Lesson structuring following the Studio Habits of Mind framework</a:t>
            </a:r>
            <a:endParaRPr/>
          </a:p>
          <a:p>
            <a:pPr marL="457200" lvl="0" indent="-387350" algn="l" rtl="0">
              <a:lnSpc>
                <a:spcPct val="115000"/>
              </a:lnSpc>
              <a:spcBef>
                <a:spcPts val="1000"/>
              </a:spcBef>
              <a:spcAft>
                <a:spcPts val="0"/>
              </a:spcAft>
              <a:buSzPts val="2500"/>
              <a:buChar char="●"/>
            </a:pPr>
            <a:r>
              <a:rPr lang="en-US"/>
              <a:t>Alignment to SEL competencies</a:t>
            </a:r>
            <a:endParaRPr/>
          </a:p>
          <a:p>
            <a:pPr marL="457200" lvl="0" indent="-387350" algn="l" rtl="0">
              <a:lnSpc>
                <a:spcPct val="115000"/>
              </a:lnSpc>
              <a:spcBef>
                <a:spcPts val="1000"/>
              </a:spcBef>
              <a:spcAft>
                <a:spcPts val="1000"/>
              </a:spcAft>
              <a:buSzPts val="2500"/>
              <a:buChar char="●"/>
            </a:pPr>
            <a:r>
              <a:rPr lang="en-US"/>
              <a:t>Alignment to California Visual Arts Standards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22ad3d29e56_0_8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Educator Project</a:t>
            </a:r>
            <a:endParaRPr/>
          </a:p>
        </p:txBody>
      </p:sp>
      <p:pic>
        <p:nvPicPr>
          <p:cNvPr id="96" name="Google Shape;96;g22ad3d29e56_0_83"/>
          <p:cNvPicPr preferRelativeResize="0"/>
          <p:nvPr/>
        </p:nvPicPr>
        <p:blipFill>
          <a:blip r:embed="rId3">
            <a:alphaModFix/>
          </a:blip>
          <a:stretch>
            <a:fillRect/>
          </a:stretch>
        </p:blipFill>
        <p:spPr>
          <a:xfrm>
            <a:off x="2208675" y="1338902"/>
            <a:ext cx="7774650" cy="4373249"/>
          </a:xfrm>
          <a:prstGeom prst="rect">
            <a:avLst/>
          </a:prstGeom>
          <a:noFill/>
          <a:ln w="28575" cap="flat" cmpd="sng">
            <a:solidFill>
              <a:schemeClr val="dk1"/>
            </a:solidFill>
            <a:prstDash val="solid"/>
            <a:round/>
            <a:headEnd type="none" w="sm" len="sm"/>
            <a:tailEnd type="none" w="sm" len="sm"/>
          </a:ln>
          <a:effectLst>
            <a:outerShdw blurRad="57150" dist="219075"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g22ad3d29e56_0_8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UPK, TK, and Kindergarten Projects</a:t>
            </a:r>
            <a:endParaRPr/>
          </a:p>
        </p:txBody>
      </p:sp>
      <p:pic>
        <p:nvPicPr>
          <p:cNvPr id="102" name="Google Shape;102;g22ad3d29e56_0_89"/>
          <p:cNvPicPr preferRelativeResize="0"/>
          <p:nvPr/>
        </p:nvPicPr>
        <p:blipFill>
          <a:blip r:embed="rId3">
            <a:alphaModFix/>
          </a:blip>
          <a:stretch>
            <a:fillRect/>
          </a:stretch>
        </p:blipFill>
        <p:spPr>
          <a:xfrm>
            <a:off x="140050" y="1940150"/>
            <a:ext cx="5712736" cy="3213423"/>
          </a:xfrm>
          <a:prstGeom prst="rect">
            <a:avLst/>
          </a:prstGeom>
          <a:noFill/>
          <a:ln w="28575" cap="flat" cmpd="sng">
            <a:solidFill>
              <a:schemeClr val="dk1"/>
            </a:solidFill>
            <a:prstDash val="solid"/>
            <a:round/>
            <a:headEnd type="none" w="sm" len="sm"/>
            <a:tailEnd type="none" w="sm" len="sm"/>
          </a:ln>
          <a:effectLst>
            <a:outerShdw blurRad="57150" dist="219075" dir="5400000" algn="bl" rotWithShape="0">
              <a:srgbClr val="000000">
                <a:alpha val="50000"/>
              </a:srgbClr>
            </a:outerShdw>
          </a:effectLst>
        </p:spPr>
      </p:pic>
      <p:pic>
        <p:nvPicPr>
          <p:cNvPr id="103" name="Google Shape;103;g22ad3d29e56_0_89"/>
          <p:cNvPicPr preferRelativeResize="0"/>
          <p:nvPr/>
        </p:nvPicPr>
        <p:blipFill>
          <a:blip r:embed="rId4">
            <a:alphaModFix/>
          </a:blip>
          <a:stretch>
            <a:fillRect/>
          </a:stretch>
        </p:blipFill>
        <p:spPr>
          <a:xfrm>
            <a:off x="6165413" y="1940153"/>
            <a:ext cx="5712762" cy="3213423"/>
          </a:xfrm>
          <a:prstGeom prst="rect">
            <a:avLst/>
          </a:prstGeom>
          <a:noFill/>
          <a:ln w="28575" cap="flat" cmpd="sng">
            <a:solidFill>
              <a:schemeClr val="dk1"/>
            </a:solidFill>
            <a:prstDash val="solid"/>
            <a:round/>
            <a:headEnd type="none" w="sm" len="sm"/>
            <a:tailEnd type="none" w="sm" len="sm"/>
          </a:ln>
          <a:effectLst>
            <a:outerShdw blurRad="57150" dist="209550" dir="5400000" algn="bl" rotWithShape="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2ad3d29e56_0_99"/>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Grades 1-2 Projects</a:t>
            </a:r>
            <a:endParaRPr/>
          </a:p>
        </p:txBody>
      </p:sp>
      <p:pic>
        <p:nvPicPr>
          <p:cNvPr id="109" name="Google Shape;109;g22ad3d29e56_0_99"/>
          <p:cNvPicPr preferRelativeResize="0"/>
          <p:nvPr/>
        </p:nvPicPr>
        <p:blipFill>
          <a:blip r:embed="rId3">
            <a:alphaModFix/>
          </a:blip>
          <a:stretch>
            <a:fillRect/>
          </a:stretch>
        </p:blipFill>
        <p:spPr>
          <a:xfrm>
            <a:off x="156926" y="1719552"/>
            <a:ext cx="5859549" cy="3418902"/>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pic>
        <p:nvPicPr>
          <p:cNvPr id="110" name="Google Shape;110;g22ad3d29e56_0_99"/>
          <p:cNvPicPr preferRelativeResize="0"/>
          <p:nvPr/>
        </p:nvPicPr>
        <p:blipFill>
          <a:blip r:embed="rId4">
            <a:alphaModFix/>
          </a:blip>
          <a:stretch>
            <a:fillRect/>
          </a:stretch>
        </p:blipFill>
        <p:spPr>
          <a:xfrm>
            <a:off x="6175525" y="1719550"/>
            <a:ext cx="5859549" cy="3418900"/>
          </a:xfrm>
          <a:prstGeom prst="rect">
            <a:avLst/>
          </a:prstGeom>
          <a:noFill/>
          <a:ln w="28575" cap="flat" cmpd="sng">
            <a:solidFill>
              <a:schemeClr val="dk1"/>
            </a:solidFill>
            <a:prstDash val="solid"/>
            <a:round/>
            <a:headEnd type="none" w="sm" len="sm"/>
            <a:tailEnd type="none" w="sm" len="sm"/>
          </a:ln>
          <a:effectLst>
            <a:outerShdw blurRad="57150" dist="228600" dir="5400000" algn="bl" rotWithShape="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22ad3d29e56_0_103"/>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Grades 3-5 Projects</a:t>
            </a:r>
            <a:endParaRPr/>
          </a:p>
        </p:txBody>
      </p:sp>
      <p:pic>
        <p:nvPicPr>
          <p:cNvPr id="116" name="Google Shape;116;g22ad3d29e56_0_103"/>
          <p:cNvPicPr preferRelativeResize="0"/>
          <p:nvPr/>
        </p:nvPicPr>
        <p:blipFill>
          <a:blip r:embed="rId3">
            <a:alphaModFix/>
          </a:blip>
          <a:stretch>
            <a:fillRect/>
          </a:stretch>
        </p:blipFill>
        <p:spPr>
          <a:xfrm>
            <a:off x="177177" y="1749783"/>
            <a:ext cx="5754851" cy="3358431"/>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pic>
        <p:nvPicPr>
          <p:cNvPr id="117" name="Google Shape;117;g22ad3d29e56_0_103"/>
          <p:cNvPicPr preferRelativeResize="0"/>
          <p:nvPr/>
        </p:nvPicPr>
        <p:blipFill>
          <a:blip r:embed="rId4">
            <a:alphaModFix/>
          </a:blip>
          <a:stretch>
            <a:fillRect/>
          </a:stretch>
        </p:blipFill>
        <p:spPr>
          <a:xfrm>
            <a:off x="6335425" y="1749788"/>
            <a:ext cx="5754851" cy="3358426"/>
          </a:xfrm>
          <a:prstGeom prst="rect">
            <a:avLst/>
          </a:prstGeom>
          <a:noFill/>
          <a:ln w="28575" cap="flat" cmpd="sng">
            <a:solidFill>
              <a:schemeClr val="dk1"/>
            </a:solidFill>
            <a:prstDash val="solid"/>
            <a:round/>
            <a:headEnd type="none" w="sm" len="sm"/>
            <a:tailEnd type="none" w="sm" len="sm"/>
          </a:ln>
          <a:effectLst>
            <a:outerShdw blurRad="57150" dist="219075" dir="5400000" algn="bl" rotWithShape="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g22ad3d29e56_0_107"/>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Grades 6-8 Projects</a:t>
            </a:r>
            <a:endParaRPr/>
          </a:p>
        </p:txBody>
      </p:sp>
      <p:pic>
        <p:nvPicPr>
          <p:cNvPr id="123" name="Google Shape;123;g22ad3d29e56_0_107"/>
          <p:cNvPicPr preferRelativeResize="0"/>
          <p:nvPr/>
        </p:nvPicPr>
        <p:blipFill>
          <a:blip r:embed="rId3">
            <a:alphaModFix/>
          </a:blip>
          <a:stretch>
            <a:fillRect/>
          </a:stretch>
        </p:blipFill>
        <p:spPr>
          <a:xfrm>
            <a:off x="6253650" y="1909262"/>
            <a:ext cx="5852701" cy="3292106"/>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pic>
        <p:nvPicPr>
          <p:cNvPr id="124" name="Google Shape;124;g22ad3d29e56_0_107"/>
          <p:cNvPicPr preferRelativeResize="0"/>
          <p:nvPr/>
        </p:nvPicPr>
        <p:blipFill>
          <a:blip r:embed="rId4">
            <a:alphaModFix/>
          </a:blip>
          <a:stretch>
            <a:fillRect/>
          </a:stretch>
        </p:blipFill>
        <p:spPr>
          <a:xfrm>
            <a:off x="132225" y="1882199"/>
            <a:ext cx="5948851" cy="3346229"/>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2ad3d29e56_0_111"/>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Grades 9-12 Projects</a:t>
            </a:r>
            <a:endParaRPr/>
          </a:p>
        </p:txBody>
      </p:sp>
      <p:pic>
        <p:nvPicPr>
          <p:cNvPr id="130" name="Google Shape;130;g22ad3d29e56_0_111"/>
          <p:cNvPicPr preferRelativeResize="0"/>
          <p:nvPr/>
        </p:nvPicPr>
        <p:blipFill>
          <a:blip r:embed="rId3">
            <a:alphaModFix/>
          </a:blip>
          <a:stretch>
            <a:fillRect/>
          </a:stretch>
        </p:blipFill>
        <p:spPr>
          <a:xfrm>
            <a:off x="6190382" y="1808500"/>
            <a:ext cx="5761830" cy="3241024"/>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pic>
        <p:nvPicPr>
          <p:cNvPr id="131" name="Google Shape;131;g22ad3d29e56_0_111"/>
          <p:cNvPicPr preferRelativeResize="0"/>
          <p:nvPr/>
        </p:nvPicPr>
        <p:blipFill>
          <a:blip r:embed="rId4">
            <a:alphaModFix/>
          </a:blip>
          <a:stretch>
            <a:fillRect/>
          </a:stretch>
        </p:blipFill>
        <p:spPr>
          <a:xfrm>
            <a:off x="239787" y="1808501"/>
            <a:ext cx="5761830" cy="3241021"/>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2ad3d29e56_0_70"/>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Handouts</a:t>
            </a:r>
            <a:endParaRPr/>
          </a:p>
        </p:txBody>
      </p:sp>
      <p:sp>
        <p:nvSpPr>
          <p:cNvPr id="137" name="Google Shape;137;g22ad3d29e56_0_70"/>
          <p:cNvSpPr txBox="1">
            <a:spLocks noGrp="1"/>
          </p:cNvSpPr>
          <p:nvPr>
            <p:ph type="body" idx="2"/>
          </p:nvPr>
        </p:nvSpPr>
        <p:spPr>
          <a:xfrm>
            <a:off x="1300875" y="1447800"/>
            <a:ext cx="4588800" cy="588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A few of the projects offer a handout to support student exploration and learning. </a:t>
            </a:r>
            <a:endParaRPr/>
          </a:p>
          <a:p>
            <a:pPr marL="0" lvl="0" indent="0" algn="l" rtl="0">
              <a:lnSpc>
                <a:spcPct val="115000"/>
              </a:lnSpc>
              <a:spcBef>
                <a:spcPts val="1000"/>
              </a:spcBef>
              <a:spcAft>
                <a:spcPts val="0"/>
              </a:spcAft>
              <a:buNone/>
            </a:pPr>
            <a:r>
              <a:rPr lang="en-US"/>
              <a:t>All handouts are located under Downloads on the right. </a:t>
            </a:r>
            <a:endParaRPr/>
          </a:p>
        </p:txBody>
      </p:sp>
      <p:pic>
        <p:nvPicPr>
          <p:cNvPr id="138" name="Google Shape;138;g22ad3d29e56_0_70"/>
          <p:cNvPicPr preferRelativeResize="0"/>
          <p:nvPr/>
        </p:nvPicPr>
        <p:blipFill>
          <a:blip r:embed="rId3">
            <a:alphaModFix/>
          </a:blip>
          <a:stretch>
            <a:fillRect/>
          </a:stretch>
        </p:blipFill>
        <p:spPr>
          <a:xfrm>
            <a:off x="8552329" y="2411250"/>
            <a:ext cx="2726074" cy="3527874"/>
          </a:xfrm>
          <a:prstGeom prst="rect">
            <a:avLst/>
          </a:prstGeom>
          <a:noFill/>
          <a:ln w="28575" cap="flat" cmpd="sng">
            <a:solidFill>
              <a:schemeClr val="dk1"/>
            </a:solidFill>
            <a:prstDash val="solid"/>
            <a:round/>
            <a:headEnd type="none" w="sm" len="sm"/>
            <a:tailEnd type="none" w="sm" len="sm"/>
          </a:ln>
          <a:effectLst>
            <a:outerShdw blurRad="57150" dist="209550" dir="5400000" algn="bl" rotWithShape="0">
              <a:srgbClr val="000000">
                <a:alpha val="50000"/>
              </a:srgbClr>
            </a:outerShdw>
          </a:effectLst>
        </p:spPr>
      </p:pic>
      <p:pic>
        <p:nvPicPr>
          <p:cNvPr id="139" name="Google Shape;139;g22ad3d29e56_0_70"/>
          <p:cNvPicPr preferRelativeResize="0"/>
          <p:nvPr/>
        </p:nvPicPr>
        <p:blipFill>
          <a:blip r:embed="rId4">
            <a:alphaModFix/>
          </a:blip>
          <a:stretch>
            <a:fillRect/>
          </a:stretch>
        </p:blipFill>
        <p:spPr>
          <a:xfrm>
            <a:off x="6393348" y="1170775"/>
            <a:ext cx="2726074" cy="3527856"/>
          </a:xfrm>
          <a:prstGeom prst="rect">
            <a:avLst/>
          </a:prstGeom>
          <a:noFill/>
          <a:ln w="28575" cap="flat" cmpd="sng">
            <a:solidFill>
              <a:schemeClr val="dk1"/>
            </a:solidFill>
            <a:prstDash val="solid"/>
            <a:round/>
            <a:headEnd type="none" w="sm" len="sm"/>
            <a:tailEnd type="none" w="sm" len="sm"/>
          </a:ln>
          <a:effectLst>
            <a:outerShdw blurRad="57150" dist="209550" dir="5400000" algn="bl" rotWithShape="0">
              <a:srgbClr val="000000">
                <a:alpha val="50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22ad3d29e56_0_64"/>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Content Outlines</a:t>
            </a:r>
            <a:endParaRPr/>
          </a:p>
        </p:txBody>
      </p:sp>
      <p:sp>
        <p:nvSpPr>
          <p:cNvPr id="145" name="Google Shape;145;g22ad3d29e56_0_64"/>
          <p:cNvSpPr txBox="1">
            <a:spLocks noGrp="1"/>
          </p:cNvSpPr>
          <p:nvPr>
            <p:ph type="body" idx="2"/>
          </p:nvPr>
        </p:nvSpPr>
        <p:spPr>
          <a:xfrm>
            <a:off x="1300875" y="1447800"/>
            <a:ext cx="5355300" cy="588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The Content Outlines detail specific objectives and activities of each section. </a:t>
            </a:r>
            <a:endParaRPr/>
          </a:p>
          <a:p>
            <a:pPr marL="0" lvl="0" indent="0" algn="l" rtl="0">
              <a:lnSpc>
                <a:spcPct val="115000"/>
              </a:lnSpc>
              <a:spcBef>
                <a:spcPts val="1000"/>
              </a:spcBef>
              <a:spcAft>
                <a:spcPts val="0"/>
              </a:spcAft>
              <a:buNone/>
            </a:pPr>
            <a:r>
              <a:rPr lang="en-US"/>
              <a:t>The Content Outlines for each part are located under Downloads on the right.</a:t>
            </a:r>
            <a:endParaRPr/>
          </a:p>
        </p:txBody>
      </p:sp>
      <p:pic>
        <p:nvPicPr>
          <p:cNvPr id="146" name="Google Shape;146;g22ad3d29e56_0_64"/>
          <p:cNvPicPr preferRelativeResize="0"/>
          <p:nvPr/>
        </p:nvPicPr>
        <p:blipFill>
          <a:blip r:embed="rId3">
            <a:alphaModFix/>
          </a:blip>
          <a:stretch>
            <a:fillRect/>
          </a:stretch>
        </p:blipFill>
        <p:spPr>
          <a:xfrm>
            <a:off x="7131400" y="1216425"/>
            <a:ext cx="3599402" cy="4656727"/>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2ad3d29e56_0_7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Research</a:t>
            </a:r>
            <a:endParaRPr/>
          </a:p>
        </p:txBody>
      </p:sp>
      <p:sp>
        <p:nvSpPr>
          <p:cNvPr id="152" name="Google Shape;152;g22ad3d29e56_0_76"/>
          <p:cNvSpPr txBox="1">
            <a:spLocks noGrp="1"/>
          </p:cNvSpPr>
          <p:nvPr>
            <p:ph type="body" idx="2"/>
          </p:nvPr>
        </p:nvSpPr>
        <p:spPr>
          <a:xfrm>
            <a:off x="1300875" y="1447800"/>
            <a:ext cx="4629300" cy="5880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In the Research document, you will find web, journal, artwork, and other research resources used for Module 26.</a:t>
            </a:r>
            <a:endParaRPr/>
          </a:p>
          <a:p>
            <a:pPr marL="0" lvl="0" indent="0" algn="l" rtl="0">
              <a:lnSpc>
                <a:spcPct val="115000"/>
              </a:lnSpc>
              <a:spcBef>
                <a:spcPts val="1000"/>
              </a:spcBef>
              <a:spcAft>
                <a:spcPts val="1000"/>
              </a:spcAft>
              <a:buClr>
                <a:schemeClr val="dk1"/>
              </a:buClr>
              <a:buSzPts val="1100"/>
              <a:buFont typeface="Arial"/>
              <a:buNone/>
            </a:pPr>
            <a:r>
              <a:rPr lang="en-US"/>
              <a:t>The Research document is located under Downloads on the right.</a:t>
            </a:r>
            <a:endParaRPr/>
          </a:p>
        </p:txBody>
      </p:sp>
      <p:pic>
        <p:nvPicPr>
          <p:cNvPr id="153" name="Google Shape;153;g22ad3d29e56_0_76"/>
          <p:cNvPicPr preferRelativeResize="0"/>
          <p:nvPr/>
        </p:nvPicPr>
        <p:blipFill>
          <a:blip r:embed="rId3">
            <a:alphaModFix/>
          </a:blip>
          <a:stretch>
            <a:fillRect/>
          </a:stretch>
        </p:blipFill>
        <p:spPr>
          <a:xfrm>
            <a:off x="8754029" y="2385150"/>
            <a:ext cx="2746250" cy="3553976"/>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pic>
        <p:nvPicPr>
          <p:cNvPr id="154" name="Google Shape;154;g22ad3d29e56_0_76"/>
          <p:cNvPicPr preferRelativeResize="0"/>
          <p:nvPr/>
        </p:nvPicPr>
        <p:blipFill>
          <a:blip r:embed="rId4">
            <a:alphaModFix/>
          </a:blip>
          <a:stretch>
            <a:fillRect/>
          </a:stretch>
        </p:blipFill>
        <p:spPr>
          <a:xfrm>
            <a:off x="6506125" y="1225336"/>
            <a:ext cx="2746250" cy="3553963"/>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
        <p:cNvGrpSpPr/>
        <p:nvPr/>
      </p:nvGrpSpPr>
      <p:grpSpPr>
        <a:xfrm>
          <a:off x="0" y="0"/>
          <a:ext cx="0" cy="0"/>
          <a:chOff x="0" y="0"/>
          <a:chExt cx="0" cy="0"/>
        </a:xfrm>
      </p:grpSpPr>
      <p:sp>
        <p:nvSpPr>
          <p:cNvPr id="36" name="Google Shape;36;g22ad3d29e56_0_0"/>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Module Description</a:t>
            </a:r>
            <a:endParaRPr/>
          </a:p>
        </p:txBody>
      </p:sp>
      <p:sp>
        <p:nvSpPr>
          <p:cNvPr id="37" name="Google Shape;37;g22ad3d29e56_0_0"/>
          <p:cNvSpPr txBox="1">
            <a:spLocks noGrp="1"/>
          </p:cNvSpPr>
          <p:nvPr>
            <p:ph type="body" idx="1"/>
          </p:nvPr>
        </p:nvSpPr>
        <p:spPr>
          <a:xfrm>
            <a:off x="899400" y="1360075"/>
            <a:ext cx="10609800" cy="4711952"/>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400" dirty="0">
                <a:latin typeface="Arial"/>
                <a:ea typeface="Arial"/>
                <a:cs typeface="Arial"/>
                <a:sym typeface="Arial"/>
              </a:rPr>
              <a:t>The objective of this module is to equip educators and administrators from Universal Pre-Kindergarten to 12th grade with the necessary skills, tools, knowledge, and self-confidence to promote students' creative health and well-being through visual arts. This includes incorporating mindfulness and respecting the diverse cultures, communities, and identities found in today's culturally-responsive classrooms. Drawing upon the principles outlined in the Studio Habits of Mind, this module offers ten visual art projects aligned to California Arts standards and SEL core competencies for students in grades UPK-12, and one visual art project for educators. These resources are designed to foster the creative well-being of both educators and students alike.</a:t>
            </a:r>
            <a:endParaRPr sz="2400" dirty="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55fa1e6392_0_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Standards</a:t>
            </a:r>
            <a:endParaRPr/>
          </a:p>
        </p:txBody>
      </p:sp>
      <p:sp>
        <p:nvSpPr>
          <p:cNvPr id="160" name="Google Shape;160;g255fa1e6392_0_8"/>
          <p:cNvSpPr txBox="1">
            <a:spLocks noGrp="1"/>
          </p:cNvSpPr>
          <p:nvPr>
            <p:ph type="body" idx="2"/>
          </p:nvPr>
        </p:nvSpPr>
        <p:spPr>
          <a:xfrm>
            <a:off x="1300875" y="1447800"/>
            <a:ext cx="4629300" cy="5880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a:t>In the Standards document, you will find all standards used for Module 26. </a:t>
            </a:r>
            <a:endParaRPr/>
          </a:p>
          <a:p>
            <a:pPr marL="0" lvl="0" indent="0" algn="l" rtl="0">
              <a:lnSpc>
                <a:spcPct val="115000"/>
              </a:lnSpc>
              <a:spcBef>
                <a:spcPts val="1000"/>
              </a:spcBef>
              <a:spcAft>
                <a:spcPts val="1000"/>
              </a:spcAft>
              <a:buNone/>
            </a:pPr>
            <a:r>
              <a:rPr lang="en-US"/>
              <a:t>The Standards document is located under Downloads on the right.</a:t>
            </a:r>
            <a:endParaRPr/>
          </a:p>
        </p:txBody>
      </p:sp>
      <p:pic>
        <p:nvPicPr>
          <p:cNvPr id="161" name="Google Shape;161;g255fa1e6392_0_8"/>
          <p:cNvPicPr preferRelativeResize="0"/>
          <p:nvPr/>
        </p:nvPicPr>
        <p:blipFill>
          <a:blip r:embed="rId3">
            <a:alphaModFix/>
          </a:blip>
          <a:stretch>
            <a:fillRect/>
          </a:stretch>
        </p:blipFill>
        <p:spPr>
          <a:xfrm>
            <a:off x="7076927" y="1311100"/>
            <a:ext cx="3404750" cy="4406149"/>
          </a:xfrm>
          <a:prstGeom prst="rect">
            <a:avLst/>
          </a:prstGeom>
          <a:noFill/>
          <a:ln w="28575" cap="flat" cmpd="sng">
            <a:solidFill>
              <a:schemeClr val="dk1"/>
            </a:solidFill>
            <a:prstDash val="solid"/>
            <a:round/>
            <a:headEnd type="none" w="sm" len="sm"/>
            <a:tailEnd type="none" w="sm" len="sm"/>
          </a:ln>
          <a:effectLst>
            <a:outerShdw blurRad="57150" dist="200025" dir="5400000" algn="bl" rotWithShape="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5"/>
        <p:cNvGrpSpPr/>
        <p:nvPr/>
      </p:nvGrpSpPr>
      <p:grpSpPr>
        <a:xfrm>
          <a:off x="0" y="0"/>
          <a:ext cx="0" cy="0"/>
          <a:chOff x="0" y="0"/>
          <a:chExt cx="0" cy="0"/>
        </a:xfrm>
      </p:grpSpPr>
      <p:sp>
        <p:nvSpPr>
          <p:cNvPr id="166" name="Google Shape;166;p3"/>
          <p:cNvSpPr txBox="1"/>
          <p:nvPr/>
        </p:nvSpPr>
        <p:spPr>
          <a:xfrm>
            <a:off x="683394" y="3429000"/>
            <a:ext cx="10818795" cy="79649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90"/>
              </a:buClr>
              <a:buSzPts val="3200"/>
              <a:buFont typeface="Arial"/>
              <a:buNone/>
            </a:pPr>
            <a:r>
              <a:rPr lang="en-US" sz="3200" b="1" i="0" u="none" strike="noStrike" cap="none" dirty="0">
                <a:solidFill>
                  <a:srgbClr val="000090"/>
                </a:solidFill>
                <a:latin typeface="Calibri"/>
                <a:ea typeface="Calibri"/>
                <a:cs typeface="Calibri"/>
                <a:sym typeface="Calibri"/>
              </a:rPr>
              <a:t>Closing Slide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g22ad3d29e56_0_5"/>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Module Outcome</a:t>
            </a:r>
            <a:endParaRPr/>
          </a:p>
        </p:txBody>
      </p:sp>
      <p:sp>
        <p:nvSpPr>
          <p:cNvPr id="43" name="Google Shape;43;g22ad3d29e56_0_5"/>
          <p:cNvSpPr txBox="1">
            <a:spLocks noGrp="1"/>
          </p:cNvSpPr>
          <p:nvPr>
            <p:ph type="body" idx="1"/>
          </p:nvPr>
        </p:nvSpPr>
        <p:spPr>
          <a:xfrm>
            <a:off x="715925" y="1723075"/>
            <a:ext cx="5698200" cy="2634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1000"/>
              </a:spcAft>
              <a:buClr>
                <a:schemeClr val="dk1"/>
              </a:buClr>
              <a:buSzPts val="1100"/>
              <a:buFont typeface="Arial"/>
              <a:buNone/>
            </a:pPr>
            <a:r>
              <a:rPr lang="en-US">
                <a:latin typeface="Arial"/>
                <a:ea typeface="Arial"/>
                <a:cs typeface="Arial"/>
                <a:sym typeface="Arial"/>
              </a:rPr>
              <a:t>The intended outcome of this module is to increase educator and administrator self-confidence and efficacy in the support of their own creative health and well being, and in doing-so increase their ability to develop and support the creative health and well being of their students. </a:t>
            </a:r>
            <a:endParaRPr>
              <a:latin typeface="Arial"/>
              <a:ea typeface="Arial"/>
              <a:cs typeface="Arial"/>
              <a:sym typeface="Arial"/>
            </a:endParaRPr>
          </a:p>
        </p:txBody>
      </p:sp>
      <p:pic>
        <p:nvPicPr>
          <p:cNvPr id="44" name="Google Shape;44;g22ad3d29e56_0_5"/>
          <p:cNvPicPr preferRelativeResize="0"/>
          <p:nvPr/>
        </p:nvPicPr>
        <p:blipFill rotWithShape="1">
          <a:blip r:embed="rId3">
            <a:alphaModFix/>
          </a:blip>
          <a:srcRect t="6540" b="19473"/>
          <a:stretch/>
        </p:blipFill>
        <p:spPr>
          <a:xfrm>
            <a:off x="6647400" y="1210225"/>
            <a:ext cx="4920400" cy="4810549"/>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2"/>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Materials Needed</a:t>
            </a:r>
            <a:endParaRPr/>
          </a:p>
        </p:txBody>
      </p:sp>
      <p:sp>
        <p:nvSpPr>
          <p:cNvPr id="50" name="Google Shape;50;p2"/>
          <p:cNvSpPr txBox="1">
            <a:spLocks noGrp="1"/>
          </p:cNvSpPr>
          <p:nvPr>
            <p:ph type="body" idx="2"/>
          </p:nvPr>
        </p:nvSpPr>
        <p:spPr>
          <a:xfrm>
            <a:off x="736100" y="1427625"/>
            <a:ext cx="5799300" cy="588000"/>
          </a:xfrm>
          <a:prstGeom prst="rect">
            <a:avLst/>
          </a:prstGeom>
          <a:noFill/>
          <a:ln>
            <a:noFill/>
          </a:ln>
        </p:spPr>
        <p:txBody>
          <a:bodyPr spcFirstLastPara="1" wrap="square" lIns="91425" tIns="45700" rIns="91425" bIns="45700" anchor="t" anchorCtr="0">
            <a:noAutofit/>
          </a:bodyPr>
          <a:lstStyle/>
          <a:p>
            <a:pPr marL="457200" lvl="0" indent="-387350" algn="l" rtl="0">
              <a:lnSpc>
                <a:spcPct val="115000"/>
              </a:lnSpc>
              <a:spcBef>
                <a:spcPts val="0"/>
              </a:spcBef>
              <a:spcAft>
                <a:spcPts val="0"/>
              </a:spcAft>
              <a:buSzPts val="2500"/>
              <a:buChar char="●"/>
            </a:pPr>
            <a:r>
              <a:rPr lang="en-US"/>
              <a:t>Module 26 contains 10 CA Arts standards and SEL core competencies aligned visual art projects for students in grades UPK-12, and one visual art project for educators.</a:t>
            </a:r>
            <a:endParaRPr/>
          </a:p>
          <a:p>
            <a:pPr marL="457200" lvl="0" indent="-387350" algn="l" rtl="0">
              <a:lnSpc>
                <a:spcPct val="115000"/>
              </a:lnSpc>
              <a:spcBef>
                <a:spcPts val="1000"/>
              </a:spcBef>
              <a:spcAft>
                <a:spcPts val="1000"/>
              </a:spcAft>
              <a:buSzPts val="2500"/>
              <a:buChar char="●"/>
            </a:pPr>
            <a:r>
              <a:rPr lang="en-US"/>
              <a:t>The materials needed for each visual art project vary, and a list of materials can be found on Slide 4 of each project’s presentation slide deck. </a:t>
            </a:r>
            <a:endParaRPr/>
          </a:p>
        </p:txBody>
      </p:sp>
      <p:pic>
        <p:nvPicPr>
          <p:cNvPr id="51" name="Google Shape;51;p2"/>
          <p:cNvPicPr preferRelativeResize="0"/>
          <p:nvPr/>
        </p:nvPicPr>
        <p:blipFill rotWithShape="1">
          <a:blip r:embed="rId3">
            <a:alphaModFix/>
          </a:blip>
          <a:srcRect b="19106"/>
          <a:stretch/>
        </p:blipFill>
        <p:spPr>
          <a:xfrm>
            <a:off x="6999200" y="1168674"/>
            <a:ext cx="4545500" cy="4902523"/>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g22ad3d29e56_0_34"/>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Module Users</a:t>
            </a:r>
            <a:endParaRPr/>
          </a:p>
        </p:txBody>
      </p:sp>
      <p:sp>
        <p:nvSpPr>
          <p:cNvPr id="57" name="Google Shape;57;g22ad3d29e56_0_34"/>
          <p:cNvSpPr txBox="1">
            <a:spLocks noGrp="1"/>
          </p:cNvSpPr>
          <p:nvPr>
            <p:ph type="body" idx="2"/>
          </p:nvPr>
        </p:nvSpPr>
        <p:spPr>
          <a:xfrm>
            <a:off x="665650" y="1115000"/>
            <a:ext cx="10771200" cy="530634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rgbClr val="000090"/>
              </a:buClr>
              <a:buSzPts val="3200"/>
              <a:buNone/>
            </a:pPr>
            <a:r>
              <a:rPr lang="en-US" sz="2100" dirty="0"/>
              <a:t>Module 26 is for:</a:t>
            </a:r>
            <a:endParaRPr sz="2100" dirty="0"/>
          </a:p>
          <a:p>
            <a:pPr marL="457200" lvl="0" indent="-361950" algn="l" rtl="0">
              <a:lnSpc>
                <a:spcPct val="115000"/>
              </a:lnSpc>
              <a:spcBef>
                <a:spcPts val="1000"/>
              </a:spcBef>
              <a:spcAft>
                <a:spcPts val="0"/>
              </a:spcAft>
              <a:buSzPts val="2100"/>
              <a:buChar char="●"/>
            </a:pPr>
            <a:r>
              <a:rPr lang="en-US" sz="2100" u="sng" dirty="0"/>
              <a:t>General Education &amp; Visual Art Teachers of Grades UPK-12</a:t>
            </a:r>
            <a:endParaRPr sz="2100" u="sng" dirty="0"/>
          </a:p>
          <a:p>
            <a:pPr marL="914400" lvl="1" indent="-361950" algn="l" rtl="0">
              <a:lnSpc>
                <a:spcPct val="115000"/>
              </a:lnSpc>
              <a:spcBef>
                <a:spcPts val="1000"/>
              </a:spcBef>
              <a:spcAft>
                <a:spcPts val="0"/>
              </a:spcAft>
              <a:buSzPts val="2100"/>
              <a:buChar char="○"/>
            </a:pPr>
            <a:r>
              <a:rPr lang="en-US" sz="2100" dirty="0">
                <a:latin typeface="Arial"/>
                <a:ea typeface="Arial"/>
                <a:cs typeface="Arial"/>
                <a:sym typeface="Arial"/>
              </a:rPr>
              <a:t>For the individual teacher, Module 26 provides step by step guidance for facilitating 10 CA Arts standards and SEL core competencies aligned Visual Art projects for students in grades UPK-12. </a:t>
            </a:r>
            <a:endParaRPr sz="2100" dirty="0">
              <a:latin typeface="Arial"/>
              <a:ea typeface="Arial"/>
              <a:cs typeface="Arial"/>
              <a:sym typeface="Arial"/>
            </a:endParaRPr>
          </a:p>
          <a:p>
            <a:pPr marL="457200" lvl="0" indent="-361950" algn="l" rtl="0">
              <a:lnSpc>
                <a:spcPct val="115000"/>
              </a:lnSpc>
              <a:spcBef>
                <a:spcPts val="0"/>
              </a:spcBef>
              <a:spcAft>
                <a:spcPts val="0"/>
              </a:spcAft>
              <a:buSzPts val="2100"/>
              <a:buChar char="●"/>
            </a:pPr>
            <a:r>
              <a:rPr lang="en-US" sz="2100" u="sng" dirty="0"/>
              <a:t>Administrators</a:t>
            </a:r>
            <a:endParaRPr sz="2100" u="sng" dirty="0"/>
          </a:p>
          <a:p>
            <a:pPr marL="914400" lvl="1" indent="-361950" algn="l" rtl="0">
              <a:lnSpc>
                <a:spcPct val="115000"/>
              </a:lnSpc>
              <a:spcBef>
                <a:spcPts val="1000"/>
              </a:spcBef>
              <a:spcAft>
                <a:spcPts val="0"/>
              </a:spcAft>
              <a:buSzPts val="2100"/>
              <a:buChar char="○"/>
            </a:pPr>
            <a:r>
              <a:rPr lang="en-US" sz="2100" dirty="0">
                <a:latin typeface="Arial"/>
                <a:ea typeface="Arial"/>
                <a:cs typeface="Arial"/>
                <a:sym typeface="Arial"/>
              </a:rPr>
              <a:t>For the administrator, this Module 26 demonstrates the importance and effectiveness of Creative Health and provides exemplary projects at a full range of grade levels that illustrate the advantages utilizing Visual Art to support student SEL.</a:t>
            </a:r>
            <a:endParaRPr sz="2100" dirty="0">
              <a:latin typeface="Arial"/>
              <a:ea typeface="Arial"/>
              <a:cs typeface="Arial"/>
              <a:sym typeface="Arial"/>
            </a:endParaRPr>
          </a:p>
          <a:p>
            <a:pPr marL="457200" lvl="0" indent="-361950" algn="l" rtl="0">
              <a:lnSpc>
                <a:spcPct val="115000"/>
              </a:lnSpc>
              <a:spcBef>
                <a:spcPts val="0"/>
              </a:spcBef>
              <a:spcAft>
                <a:spcPts val="0"/>
              </a:spcAft>
              <a:buSzPts val="2100"/>
              <a:buChar char="●"/>
            </a:pPr>
            <a:r>
              <a:rPr lang="en-US" sz="2100" u="sng" dirty="0"/>
              <a:t>Professional Development Facilitators</a:t>
            </a:r>
            <a:endParaRPr sz="2100" u="sng" dirty="0"/>
          </a:p>
          <a:p>
            <a:pPr marL="914400" lvl="1" indent="-342900" algn="l" rtl="0">
              <a:lnSpc>
                <a:spcPct val="115000"/>
              </a:lnSpc>
              <a:spcBef>
                <a:spcPts val="1000"/>
              </a:spcBef>
              <a:spcAft>
                <a:spcPts val="0"/>
              </a:spcAft>
              <a:buSzPts val="1800"/>
              <a:buChar char="○"/>
            </a:pPr>
            <a:r>
              <a:rPr lang="en-US" sz="2100" dirty="0">
                <a:latin typeface="Arial"/>
                <a:ea typeface="Arial"/>
                <a:cs typeface="Arial"/>
                <a:sym typeface="Arial"/>
              </a:rPr>
              <a:t>For use as professional development, Module 26 provides all the information and materials needed to conduct a full day workshop on the topic</a:t>
            </a:r>
            <a:r>
              <a:rPr lang="en-US" sz="1800" dirty="0"/>
              <a:t>.</a:t>
            </a:r>
            <a:endParaRP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22ad3d29e56_0_40"/>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Module Presentation Chart</a:t>
            </a:r>
            <a:endParaRPr/>
          </a:p>
        </p:txBody>
      </p:sp>
      <p:sp>
        <p:nvSpPr>
          <p:cNvPr id="63" name="Google Shape;63;g22ad3d29e56_0_40"/>
          <p:cNvSpPr txBox="1">
            <a:spLocks noGrp="1"/>
          </p:cNvSpPr>
          <p:nvPr>
            <p:ph type="body" idx="2"/>
          </p:nvPr>
        </p:nvSpPr>
        <p:spPr>
          <a:xfrm>
            <a:off x="584825" y="1135150"/>
            <a:ext cx="5304900" cy="588000"/>
          </a:xfrm>
          <a:prstGeom prst="rect">
            <a:avLst/>
          </a:prstGeom>
          <a:noFill/>
          <a:ln>
            <a:noFill/>
          </a:ln>
        </p:spPr>
        <p:txBody>
          <a:bodyPr spcFirstLastPara="1" wrap="square" lIns="91425" tIns="45700" rIns="91425" bIns="45700" anchor="t" anchorCtr="0">
            <a:noAutofit/>
          </a:bodyPr>
          <a:lstStyle/>
          <a:p>
            <a:pPr marL="457200" lvl="0" indent="-387350" algn="l" rtl="0">
              <a:lnSpc>
                <a:spcPct val="115000"/>
              </a:lnSpc>
              <a:spcBef>
                <a:spcPts val="0"/>
              </a:spcBef>
              <a:spcAft>
                <a:spcPts val="0"/>
              </a:spcAft>
              <a:buSzPts val="2500"/>
              <a:buChar char="●"/>
            </a:pPr>
            <a:r>
              <a:rPr lang="en-US"/>
              <a:t>The module Presentation Chart provides an overview of this module. </a:t>
            </a:r>
            <a:endParaRPr/>
          </a:p>
          <a:p>
            <a:pPr marL="457200" lvl="0" indent="-387350" algn="l" rtl="0">
              <a:lnSpc>
                <a:spcPct val="115000"/>
              </a:lnSpc>
              <a:spcBef>
                <a:spcPts val="1000"/>
              </a:spcBef>
              <a:spcAft>
                <a:spcPts val="0"/>
              </a:spcAft>
              <a:buSzPts val="2500"/>
              <a:buChar char="●"/>
            </a:pPr>
            <a:r>
              <a:rPr lang="en-US"/>
              <a:t>This chart details key content, presentation methods, participant activities, resources and research to be addressed throughout the module. </a:t>
            </a:r>
            <a:endParaRPr/>
          </a:p>
          <a:p>
            <a:pPr marL="457200" lvl="0" indent="-387350" algn="l" rtl="0">
              <a:lnSpc>
                <a:spcPct val="115000"/>
              </a:lnSpc>
              <a:spcBef>
                <a:spcPts val="1000"/>
              </a:spcBef>
              <a:spcAft>
                <a:spcPts val="1000"/>
              </a:spcAft>
              <a:buSzPts val="2500"/>
              <a:buChar char="●"/>
            </a:pPr>
            <a:r>
              <a:rPr lang="en-US"/>
              <a:t>The Presentation Chart  is located under the Downloads section on the right. </a:t>
            </a:r>
            <a:endParaRPr/>
          </a:p>
        </p:txBody>
      </p:sp>
      <p:pic>
        <p:nvPicPr>
          <p:cNvPr id="64" name="Google Shape;64;g22ad3d29e56_0_40"/>
          <p:cNvPicPr preferRelativeResize="0"/>
          <p:nvPr/>
        </p:nvPicPr>
        <p:blipFill>
          <a:blip r:embed="rId3">
            <a:alphaModFix/>
          </a:blip>
          <a:stretch>
            <a:fillRect/>
          </a:stretch>
        </p:blipFill>
        <p:spPr>
          <a:xfrm>
            <a:off x="7886696" y="2543775"/>
            <a:ext cx="3699676" cy="2901199"/>
          </a:xfrm>
          <a:prstGeom prst="rect">
            <a:avLst/>
          </a:prstGeom>
          <a:noFill/>
          <a:ln w="28575" cap="flat" cmpd="sng">
            <a:solidFill>
              <a:schemeClr val="dk1"/>
            </a:solidFill>
            <a:prstDash val="solid"/>
            <a:round/>
            <a:headEnd type="none" w="sm" len="sm"/>
            <a:tailEnd type="none" w="sm" len="sm"/>
          </a:ln>
          <a:effectLst>
            <a:outerShdw blurRad="57150" dist="209550" dir="5400000" algn="bl" rotWithShape="0">
              <a:srgbClr val="000000">
                <a:alpha val="50000"/>
              </a:srgbClr>
            </a:outerShdw>
          </a:effectLst>
        </p:spPr>
      </p:pic>
      <p:pic>
        <p:nvPicPr>
          <p:cNvPr id="65" name="Google Shape;65;g22ad3d29e56_0_40"/>
          <p:cNvPicPr preferRelativeResize="0"/>
          <p:nvPr/>
        </p:nvPicPr>
        <p:blipFill>
          <a:blip r:embed="rId4">
            <a:alphaModFix/>
          </a:blip>
          <a:stretch>
            <a:fillRect/>
          </a:stretch>
        </p:blipFill>
        <p:spPr>
          <a:xfrm>
            <a:off x="6394102" y="1303250"/>
            <a:ext cx="3699676" cy="2901211"/>
          </a:xfrm>
          <a:prstGeom prst="rect">
            <a:avLst/>
          </a:prstGeom>
          <a:noFill/>
          <a:ln w="28575" cap="flat" cmpd="sng">
            <a:solidFill>
              <a:schemeClr val="dk1"/>
            </a:solidFill>
            <a:prstDash val="solid"/>
            <a:round/>
            <a:headEnd type="none" w="sm" len="sm"/>
            <a:tailEnd type="none" w="sm" len="sm"/>
          </a:ln>
          <a:effectLst>
            <a:outerShdw blurRad="57150" dist="171450" dir="5400000" algn="bl" rotWithShape="0">
              <a:srgbClr val="000000">
                <a:alpha val="50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22ad3d29e56_0_46"/>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Parts of the Module</a:t>
            </a:r>
            <a:endParaRPr/>
          </a:p>
        </p:txBody>
      </p:sp>
      <p:sp>
        <p:nvSpPr>
          <p:cNvPr id="71" name="Google Shape;71;g22ad3d29e56_0_46"/>
          <p:cNvSpPr txBox="1">
            <a:spLocks noGrp="1"/>
          </p:cNvSpPr>
          <p:nvPr>
            <p:ph type="body" idx="2"/>
          </p:nvPr>
        </p:nvSpPr>
        <p:spPr>
          <a:xfrm>
            <a:off x="5869625" y="1609175"/>
            <a:ext cx="5970600" cy="20922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Module 26 is divided into two parts:</a:t>
            </a:r>
            <a:endParaRPr/>
          </a:p>
          <a:p>
            <a:pPr marL="457200" lvl="0" indent="-387350" algn="l" rtl="0">
              <a:lnSpc>
                <a:spcPct val="115000"/>
              </a:lnSpc>
              <a:spcBef>
                <a:spcPts val="1000"/>
              </a:spcBef>
              <a:spcAft>
                <a:spcPts val="0"/>
              </a:spcAft>
              <a:buSzPts val="2500"/>
              <a:buAutoNum type="arabicPeriod"/>
            </a:pPr>
            <a:r>
              <a:rPr lang="en-US"/>
              <a:t>Part one is a presentation unpacking creative health, SEL, and visual art for facilitators and educators. </a:t>
            </a:r>
            <a:endParaRPr/>
          </a:p>
          <a:p>
            <a:pPr marL="457200" lvl="0" indent="-387350" algn="l" rtl="0">
              <a:lnSpc>
                <a:spcPct val="115000"/>
              </a:lnSpc>
              <a:spcBef>
                <a:spcPts val="1000"/>
              </a:spcBef>
              <a:spcAft>
                <a:spcPts val="1000"/>
              </a:spcAft>
              <a:buSzPts val="2500"/>
              <a:buAutoNum type="arabicPeriod"/>
            </a:pPr>
            <a:r>
              <a:rPr lang="en-US"/>
              <a:t>Part two consists of 10 CA Arts standards and SEL core competencies aligned visual art projects for students in grades UPK-12, and one visual art project for educators.  </a:t>
            </a:r>
            <a:endParaRPr/>
          </a:p>
        </p:txBody>
      </p:sp>
      <p:pic>
        <p:nvPicPr>
          <p:cNvPr id="72" name="Google Shape;72;g22ad3d29e56_0_46"/>
          <p:cNvPicPr preferRelativeResize="0"/>
          <p:nvPr/>
        </p:nvPicPr>
        <p:blipFill>
          <a:blip r:embed="rId3">
            <a:alphaModFix/>
          </a:blip>
          <a:stretch>
            <a:fillRect/>
          </a:stretch>
        </p:blipFill>
        <p:spPr>
          <a:xfrm>
            <a:off x="344025" y="1863586"/>
            <a:ext cx="5332874" cy="3554382"/>
          </a:xfrm>
          <a:prstGeom prst="rect">
            <a:avLst/>
          </a:prstGeom>
          <a:noFill/>
          <a:ln w="28575" cap="flat" cmpd="sng">
            <a:solidFill>
              <a:schemeClr val="dk1"/>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22ad3d29e56_0_52"/>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Part One of the Module: Unpacking</a:t>
            </a:r>
            <a:endParaRPr/>
          </a:p>
        </p:txBody>
      </p:sp>
      <p:sp>
        <p:nvSpPr>
          <p:cNvPr id="78" name="Google Shape;78;g22ad3d29e56_0_52"/>
          <p:cNvSpPr txBox="1">
            <a:spLocks noGrp="1"/>
          </p:cNvSpPr>
          <p:nvPr>
            <p:ph type="body" idx="2"/>
          </p:nvPr>
        </p:nvSpPr>
        <p:spPr>
          <a:xfrm>
            <a:off x="1300875" y="1447800"/>
            <a:ext cx="9590400" cy="41496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Part One: Unpacking Creative Health, SEL, and Visual Art for Facilitators and Educators </a:t>
            </a:r>
            <a:endParaRPr/>
          </a:p>
          <a:p>
            <a:pPr marL="457200" lvl="0" indent="-387350" algn="l" rtl="0">
              <a:lnSpc>
                <a:spcPct val="115000"/>
              </a:lnSpc>
              <a:spcBef>
                <a:spcPts val="1000"/>
              </a:spcBef>
              <a:spcAft>
                <a:spcPts val="0"/>
              </a:spcAft>
              <a:buSzPts val="2500"/>
              <a:buChar char="●"/>
            </a:pPr>
            <a:r>
              <a:rPr lang="en-US"/>
              <a:t>The purpose of this part is to define creative health, define Studio Habits of Mind, outline the science behind utilizing visual art to support student SEL, and provide strategies for how educators can use visual art activities to support student wellness.  </a:t>
            </a:r>
            <a:endParaRPr/>
          </a:p>
          <a:p>
            <a:pPr marL="457200" lvl="0" indent="-387350" algn="l" rtl="0">
              <a:lnSpc>
                <a:spcPct val="115000"/>
              </a:lnSpc>
              <a:spcBef>
                <a:spcPts val="1000"/>
              </a:spcBef>
              <a:spcAft>
                <a:spcPts val="1000"/>
              </a:spcAft>
              <a:buSzPts val="2500"/>
              <a:buChar char="●"/>
            </a:pPr>
            <a:r>
              <a:rPr lang="en-US"/>
              <a:t>Part One consists of a presentation slide deck entitled </a:t>
            </a:r>
            <a:r>
              <a:rPr lang="en-US" i="1"/>
              <a:t>Unpacking Creative Health, SEL, and Visual Art for Facilitators and Educators.</a:t>
            </a:r>
            <a:endParaRPr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22ad3d29e56_0_5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Part Two of the Module: Projects</a:t>
            </a:r>
            <a:endParaRPr/>
          </a:p>
        </p:txBody>
      </p:sp>
      <p:sp>
        <p:nvSpPr>
          <p:cNvPr id="84" name="Google Shape;84;g22ad3d29e56_0_58"/>
          <p:cNvSpPr txBox="1">
            <a:spLocks noGrp="1"/>
          </p:cNvSpPr>
          <p:nvPr>
            <p:ph type="body" idx="2"/>
          </p:nvPr>
        </p:nvSpPr>
        <p:spPr>
          <a:xfrm>
            <a:off x="827000" y="1185575"/>
            <a:ext cx="10801200" cy="4149600"/>
          </a:xfrm>
          <a:prstGeom prst="rect">
            <a:avLst/>
          </a:prstGeom>
        </p:spPr>
        <p:txBody>
          <a:bodyPr spcFirstLastPara="1" wrap="square" lIns="91425" tIns="45700" rIns="91425" bIns="45700" anchor="t" anchorCtr="0">
            <a:noAutofit/>
          </a:bodyPr>
          <a:lstStyle/>
          <a:p>
            <a:pPr marL="0" lvl="0" indent="0" algn="l" rtl="0">
              <a:lnSpc>
                <a:spcPct val="115000"/>
              </a:lnSpc>
              <a:spcBef>
                <a:spcPts val="1000"/>
              </a:spcBef>
              <a:spcAft>
                <a:spcPts val="0"/>
              </a:spcAft>
              <a:buNone/>
            </a:pPr>
            <a:r>
              <a:rPr lang="en-US"/>
              <a:t>Part Two: Utilizing the Studio Habits of Mind framework, this module has 11 projects integrating visual art alongside trauma-informed strategies.This part of the module provides hands-on visual art projects that any teacher can facilitate to support student SEL.  </a:t>
            </a:r>
            <a:endParaRPr/>
          </a:p>
          <a:p>
            <a:pPr marL="457200" lvl="0" indent="-387350" algn="l" rtl="0">
              <a:lnSpc>
                <a:spcPct val="115000"/>
              </a:lnSpc>
              <a:spcBef>
                <a:spcPts val="1000"/>
              </a:spcBef>
              <a:spcAft>
                <a:spcPts val="0"/>
              </a:spcAft>
              <a:buSzPts val="2500"/>
              <a:buChar char="●"/>
            </a:pPr>
            <a:r>
              <a:rPr lang="en-US"/>
              <a:t>1 project for Educators</a:t>
            </a:r>
            <a:endParaRPr/>
          </a:p>
          <a:p>
            <a:pPr marL="457200" lvl="0" indent="-387350" algn="l" rtl="0">
              <a:lnSpc>
                <a:spcPct val="115000"/>
              </a:lnSpc>
              <a:spcBef>
                <a:spcPts val="1000"/>
              </a:spcBef>
              <a:spcAft>
                <a:spcPts val="0"/>
              </a:spcAft>
              <a:buSzPts val="2500"/>
              <a:buChar char="●"/>
            </a:pPr>
            <a:r>
              <a:rPr lang="en-US"/>
              <a:t>2 projects for UPK, TK, and Kindergarten</a:t>
            </a:r>
            <a:endParaRPr/>
          </a:p>
          <a:p>
            <a:pPr marL="457200" lvl="0" indent="-387350" algn="l" rtl="0">
              <a:lnSpc>
                <a:spcPct val="115000"/>
              </a:lnSpc>
              <a:spcBef>
                <a:spcPts val="1000"/>
              </a:spcBef>
              <a:spcAft>
                <a:spcPts val="0"/>
              </a:spcAft>
              <a:buSzPts val="2500"/>
              <a:buChar char="●"/>
            </a:pPr>
            <a:r>
              <a:rPr lang="en-US"/>
              <a:t>2 projects for 1st &amp; 2nd Grades</a:t>
            </a:r>
            <a:endParaRPr/>
          </a:p>
          <a:p>
            <a:pPr marL="457200" lvl="0" indent="-387350" algn="l" rtl="0">
              <a:lnSpc>
                <a:spcPct val="115000"/>
              </a:lnSpc>
              <a:spcBef>
                <a:spcPts val="1000"/>
              </a:spcBef>
              <a:spcAft>
                <a:spcPts val="0"/>
              </a:spcAft>
              <a:buSzPts val="2500"/>
              <a:buChar char="●"/>
            </a:pPr>
            <a:r>
              <a:rPr lang="en-US"/>
              <a:t>2 projects for 3rd-5th Grades</a:t>
            </a:r>
            <a:endParaRPr/>
          </a:p>
          <a:p>
            <a:pPr marL="457200" lvl="0" indent="-387350" algn="l" rtl="0">
              <a:lnSpc>
                <a:spcPct val="115000"/>
              </a:lnSpc>
              <a:spcBef>
                <a:spcPts val="1000"/>
              </a:spcBef>
              <a:spcAft>
                <a:spcPts val="0"/>
              </a:spcAft>
              <a:buSzPts val="2500"/>
              <a:buChar char="●"/>
            </a:pPr>
            <a:r>
              <a:rPr lang="en-US"/>
              <a:t>2 projects for 6th-8th Grades</a:t>
            </a:r>
            <a:endParaRPr/>
          </a:p>
          <a:p>
            <a:pPr marL="457200" lvl="0" indent="-387350" algn="l" rtl="0">
              <a:lnSpc>
                <a:spcPct val="115000"/>
              </a:lnSpc>
              <a:spcBef>
                <a:spcPts val="1000"/>
              </a:spcBef>
              <a:spcAft>
                <a:spcPts val="1000"/>
              </a:spcAft>
              <a:buSzPts val="2500"/>
              <a:buChar char="●"/>
            </a:pPr>
            <a:r>
              <a:rPr lang="en-US"/>
              <a:t>2 projects for 9th-12 Grades</a:t>
            </a: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4" ma:contentTypeDescription="Create a new document." ma:contentTypeScope="" ma:versionID="1d132326b290c9810c08a96d72b39401">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9860279b6a066602a307a82372f3a613"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91A5BFA-AAC6-4715-A89E-71A0EA0699D0}">
  <ds:schemaRefs>
    <ds:schemaRef ds:uri="http://schemas.microsoft.com/sharepoint/v3/contenttype/forms"/>
  </ds:schemaRefs>
</ds:datastoreItem>
</file>

<file path=customXml/itemProps2.xml><?xml version="1.0" encoding="utf-8"?>
<ds:datastoreItem xmlns:ds="http://schemas.openxmlformats.org/officeDocument/2006/customXml" ds:itemID="{B3CCBF7B-F8C0-4B65-BB48-90381A3F3821}">
  <ds:schemaRefs>
    <ds:schemaRef ds:uri="http://schemas.microsoft.com/office/2006/metadata/properties"/>
    <ds:schemaRef ds:uri="http://schemas.microsoft.com/office/infopath/2007/PartnerControls"/>
    <ds:schemaRef ds:uri="265dd955-0cd5-49d3-ab85-443501a81a42"/>
    <ds:schemaRef ds:uri="f1c90c3a-4ffe-4976-ace3-7b0de942498d"/>
  </ds:schemaRefs>
</ds:datastoreItem>
</file>

<file path=customXml/itemProps3.xml><?xml version="1.0" encoding="utf-8"?>
<ds:datastoreItem xmlns:ds="http://schemas.openxmlformats.org/officeDocument/2006/customXml" ds:itemID="{1FCDF97B-C56A-4924-A4C0-AB4CDEEA31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c90c3a-4ffe-4976-ace3-7b0de942498d"/>
    <ds:schemaRef ds:uri="265dd955-0cd5-49d3-ab85-443501a81a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852</Words>
  <Application>Microsoft Office PowerPoint</Application>
  <PresentationFormat>Widescreen</PresentationFormat>
  <Paragraphs>63</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Module Description</vt:lpstr>
      <vt:lpstr>Module Outcome</vt:lpstr>
      <vt:lpstr>Materials Needed</vt:lpstr>
      <vt:lpstr>Module Users</vt:lpstr>
      <vt:lpstr>Module Presentation Chart</vt:lpstr>
      <vt:lpstr>Parts of the Module</vt:lpstr>
      <vt:lpstr>Part One of the Module: Unpacking</vt:lpstr>
      <vt:lpstr>Part Two of the Module: Projects</vt:lpstr>
      <vt:lpstr>Part Two of the Module: Projects </vt:lpstr>
      <vt:lpstr>Educator Project</vt:lpstr>
      <vt:lpstr>UPK, TK, and Kindergarten Projects</vt:lpstr>
      <vt:lpstr>Grades 1-2 Projects</vt:lpstr>
      <vt:lpstr>Grades 3-5 Projects</vt:lpstr>
      <vt:lpstr>Grades 6-8 Projects</vt:lpstr>
      <vt:lpstr>Grades 9-12 Projects</vt:lpstr>
      <vt:lpstr>Handouts</vt:lpstr>
      <vt:lpstr>Content Outlines</vt:lpstr>
      <vt:lpstr>Research</vt:lpstr>
      <vt:lpstr>Standards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Letty Kraus</cp:lastModifiedBy>
  <cp:revision>8</cp:revision>
  <dcterms:created xsi:type="dcterms:W3CDTF">2019-11-15T18:15:52Z</dcterms:created>
  <dcterms:modified xsi:type="dcterms:W3CDTF">2023-08-23T16:02:17Z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