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23"/>
  </p:notesMasterIdLst>
  <p:sldIdLst>
    <p:sldId id="279" r:id="rId2"/>
    <p:sldId id="258" r:id="rId3"/>
    <p:sldId id="259" r:id="rId4"/>
    <p:sldId id="261" r:id="rId5"/>
    <p:sldId id="257" r:id="rId6"/>
    <p:sldId id="260" r:id="rId7"/>
    <p:sldId id="262" r:id="rId8"/>
    <p:sldId id="263" r:id="rId9"/>
    <p:sldId id="267" r:id="rId10"/>
    <p:sldId id="265" r:id="rId11"/>
    <p:sldId id="264" r:id="rId12"/>
    <p:sldId id="268" r:id="rId13"/>
    <p:sldId id="266" r:id="rId14"/>
    <p:sldId id="269" r:id="rId15"/>
    <p:sldId id="276" r:id="rId16"/>
    <p:sldId id="271" r:id="rId17"/>
    <p:sldId id="272" r:id="rId18"/>
    <p:sldId id="273" r:id="rId19"/>
    <p:sldId id="270" r:id="rId20"/>
    <p:sldId id="275" r:id="rId21"/>
    <p:sldId id="280"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91F8C"/>
    <a:srgbClr val="F68121"/>
    <a:srgbClr val="00B1B7"/>
    <a:srgbClr val="E72E38"/>
    <a:srgbClr val="01B2B8"/>
    <a:srgbClr val="E82E39"/>
    <a:srgbClr val="00ADEF"/>
    <a:srgbClr val="01AEF0"/>
    <a:srgbClr val="50B847"/>
    <a:srgbClr val="AB219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250" autoAdjust="0"/>
    <p:restoredTop sz="94660"/>
  </p:normalViewPr>
  <p:slideViewPr>
    <p:cSldViewPr snapToGrid="0">
      <p:cViewPr varScale="1">
        <p:scale>
          <a:sx n="41" d="100"/>
          <a:sy n="41" d="100"/>
        </p:scale>
        <p:origin x="102" y="5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arissa Lewis" userId="f4cec6c0-5a36-4441-8571-a4553063483e" providerId="ADAL" clId="{594B469E-D7E5-4C10-8581-90E43624DAE4}"/>
    <pc:docChg chg="delSld">
      <pc:chgData name="Charissa Lewis" userId="f4cec6c0-5a36-4441-8571-a4553063483e" providerId="ADAL" clId="{594B469E-D7E5-4C10-8581-90E43624DAE4}" dt="2025-10-22T23:48:42.540" v="0" actId="2696"/>
      <pc:docMkLst>
        <pc:docMk/>
      </pc:docMkLst>
      <pc:sldChg chg="del">
        <pc:chgData name="Charissa Lewis" userId="f4cec6c0-5a36-4441-8571-a4553063483e" providerId="ADAL" clId="{594B469E-D7E5-4C10-8581-90E43624DAE4}" dt="2025-10-22T23:48:42.540" v="0" actId="2696"/>
        <pc:sldMkLst>
          <pc:docMk/>
          <pc:sldMk cId="4056458736" sldId="278"/>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EF2FE74-CA1F-4EE3-838C-BBA7FF6E8E9F}" type="datetimeFigureOut">
              <a:rPr lang="en-US" smtClean="0"/>
              <a:t>10/22/2025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2EA0861-E860-4BCA-82F8-7BAA15297495}" type="slidenum">
              <a:rPr lang="en-US" smtClean="0"/>
              <a:t>‹#›</a:t>
            </a:fld>
            <a:endParaRPr lang="en-US"/>
          </a:p>
        </p:txBody>
      </p:sp>
    </p:spTree>
    <p:extLst>
      <p:ext uri="{BB962C8B-B14F-4D97-AF65-F5344CB8AC3E}">
        <p14:creationId xmlns:p14="http://schemas.microsoft.com/office/powerpoint/2010/main" val="5352296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2EA0861-E860-4BCA-82F8-7BAA15297495}" type="slidenum">
              <a:rPr lang="en-US" smtClean="0"/>
              <a:t>18</a:t>
            </a:fld>
            <a:endParaRPr lang="en-US"/>
          </a:p>
        </p:txBody>
      </p:sp>
    </p:spTree>
    <p:extLst>
      <p:ext uri="{BB962C8B-B14F-4D97-AF65-F5344CB8AC3E}">
        <p14:creationId xmlns:p14="http://schemas.microsoft.com/office/powerpoint/2010/main" val="25903978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FDCBB79-58B2-45A2-9AF4-22466D3647C2}" type="datetimeFigureOut">
              <a:rPr lang="en-US" smtClean="0"/>
              <a:t>10/22/2025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E328EC-D186-4457-8CED-82230BD1BE86}" type="slidenum">
              <a:rPr lang="en-US" smtClean="0"/>
              <a:t>‹#›</a:t>
            </a:fld>
            <a:endParaRPr lang="en-US"/>
          </a:p>
        </p:txBody>
      </p:sp>
    </p:spTree>
    <p:extLst>
      <p:ext uri="{BB962C8B-B14F-4D97-AF65-F5344CB8AC3E}">
        <p14:creationId xmlns:p14="http://schemas.microsoft.com/office/powerpoint/2010/main" val="13371705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FDCBB79-58B2-45A2-9AF4-22466D3647C2}" type="datetimeFigureOut">
              <a:rPr lang="en-US" smtClean="0"/>
              <a:t>10/22/2025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E328EC-D186-4457-8CED-82230BD1BE86}" type="slidenum">
              <a:rPr lang="en-US" smtClean="0"/>
              <a:t>‹#›</a:t>
            </a:fld>
            <a:endParaRPr lang="en-US"/>
          </a:p>
        </p:txBody>
      </p:sp>
    </p:spTree>
    <p:extLst>
      <p:ext uri="{BB962C8B-B14F-4D97-AF65-F5344CB8AC3E}">
        <p14:creationId xmlns:p14="http://schemas.microsoft.com/office/powerpoint/2010/main" val="42106011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FDCBB79-58B2-45A2-9AF4-22466D3647C2}" type="datetimeFigureOut">
              <a:rPr lang="en-US" smtClean="0"/>
              <a:t>10/22/2025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E328EC-D186-4457-8CED-82230BD1BE86}" type="slidenum">
              <a:rPr lang="en-US" smtClean="0"/>
              <a:t>‹#›</a:t>
            </a:fld>
            <a:endParaRPr lang="en-US"/>
          </a:p>
        </p:txBody>
      </p:sp>
    </p:spTree>
    <p:extLst>
      <p:ext uri="{BB962C8B-B14F-4D97-AF65-F5344CB8AC3E}">
        <p14:creationId xmlns:p14="http://schemas.microsoft.com/office/powerpoint/2010/main" val="41616475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FDCBB79-58B2-45A2-9AF4-22466D3647C2}" type="datetimeFigureOut">
              <a:rPr lang="en-US" smtClean="0"/>
              <a:t>10/22/2025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E328EC-D186-4457-8CED-82230BD1BE86}" type="slidenum">
              <a:rPr lang="en-US" smtClean="0"/>
              <a:t>‹#›</a:t>
            </a:fld>
            <a:endParaRPr lang="en-US"/>
          </a:p>
        </p:txBody>
      </p:sp>
    </p:spTree>
    <p:extLst>
      <p:ext uri="{BB962C8B-B14F-4D97-AF65-F5344CB8AC3E}">
        <p14:creationId xmlns:p14="http://schemas.microsoft.com/office/powerpoint/2010/main" val="26874960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FDCBB79-58B2-45A2-9AF4-22466D3647C2}" type="datetimeFigureOut">
              <a:rPr lang="en-US" smtClean="0"/>
              <a:t>10/22/2025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E328EC-D186-4457-8CED-82230BD1BE86}" type="slidenum">
              <a:rPr lang="en-US" smtClean="0"/>
              <a:t>‹#›</a:t>
            </a:fld>
            <a:endParaRPr lang="en-US"/>
          </a:p>
        </p:txBody>
      </p:sp>
    </p:spTree>
    <p:extLst>
      <p:ext uri="{BB962C8B-B14F-4D97-AF65-F5344CB8AC3E}">
        <p14:creationId xmlns:p14="http://schemas.microsoft.com/office/powerpoint/2010/main" val="17082250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FDCBB79-58B2-45A2-9AF4-22466D3647C2}" type="datetimeFigureOut">
              <a:rPr lang="en-US" smtClean="0"/>
              <a:t>10/22/2025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1E328EC-D186-4457-8CED-82230BD1BE86}" type="slidenum">
              <a:rPr lang="en-US" smtClean="0"/>
              <a:t>‹#›</a:t>
            </a:fld>
            <a:endParaRPr lang="en-US"/>
          </a:p>
        </p:txBody>
      </p:sp>
    </p:spTree>
    <p:extLst>
      <p:ext uri="{BB962C8B-B14F-4D97-AF65-F5344CB8AC3E}">
        <p14:creationId xmlns:p14="http://schemas.microsoft.com/office/powerpoint/2010/main" val="29518543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FDCBB79-58B2-45A2-9AF4-22466D3647C2}" type="datetimeFigureOut">
              <a:rPr lang="en-US" smtClean="0"/>
              <a:t>10/22/2025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1E328EC-D186-4457-8CED-82230BD1BE86}" type="slidenum">
              <a:rPr lang="en-US" smtClean="0"/>
              <a:t>‹#›</a:t>
            </a:fld>
            <a:endParaRPr lang="en-US"/>
          </a:p>
        </p:txBody>
      </p:sp>
    </p:spTree>
    <p:extLst>
      <p:ext uri="{BB962C8B-B14F-4D97-AF65-F5344CB8AC3E}">
        <p14:creationId xmlns:p14="http://schemas.microsoft.com/office/powerpoint/2010/main" val="23921442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FDCBB79-58B2-45A2-9AF4-22466D3647C2}" type="datetimeFigureOut">
              <a:rPr lang="en-US" smtClean="0"/>
              <a:t>10/22/2025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1E328EC-D186-4457-8CED-82230BD1BE86}" type="slidenum">
              <a:rPr lang="en-US" smtClean="0"/>
              <a:t>‹#›</a:t>
            </a:fld>
            <a:endParaRPr lang="en-US"/>
          </a:p>
        </p:txBody>
      </p:sp>
    </p:spTree>
    <p:extLst>
      <p:ext uri="{BB962C8B-B14F-4D97-AF65-F5344CB8AC3E}">
        <p14:creationId xmlns:p14="http://schemas.microsoft.com/office/powerpoint/2010/main" val="8812141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FDCBB79-58B2-45A2-9AF4-22466D3647C2}" type="datetimeFigureOut">
              <a:rPr lang="en-US" smtClean="0"/>
              <a:t>10/22/2025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1E328EC-D186-4457-8CED-82230BD1BE86}" type="slidenum">
              <a:rPr lang="en-US" smtClean="0"/>
              <a:t>‹#›</a:t>
            </a:fld>
            <a:endParaRPr lang="en-US"/>
          </a:p>
        </p:txBody>
      </p:sp>
    </p:spTree>
    <p:extLst>
      <p:ext uri="{BB962C8B-B14F-4D97-AF65-F5344CB8AC3E}">
        <p14:creationId xmlns:p14="http://schemas.microsoft.com/office/powerpoint/2010/main" val="28769273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FDCBB79-58B2-45A2-9AF4-22466D3647C2}" type="datetimeFigureOut">
              <a:rPr lang="en-US" smtClean="0"/>
              <a:t>10/22/2025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1E328EC-D186-4457-8CED-82230BD1BE86}" type="slidenum">
              <a:rPr lang="en-US" smtClean="0"/>
              <a:t>‹#›</a:t>
            </a:fld>
            <a:endParaRPr lang="en-US"/>
          </a:p>
        </p:txBody>
      </p:sp>
    </p:spTree>
    <p:extLst>
      <p:ext uri="{BB962C8B-B14F-4D97-AF65-F5344CB8AC3E}">
        <p14:creationId xmlns:p14="http://schemas.microsoft.com/office/powerpoint/2010/main" val="15505968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FDCBB79-58B2-45A2-9AF4-22466D3647C2}" type="datetimeFigureOut">
              <a:rPr lang="en-US" smtClean="0"/>
              <a:t>10/22/2025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1E328EC-D186-4457-8CED-82230BD1BE86}" type="slidenum">
              <a:rPr lang="en-US" smtClean="0"/>
              <a:t>‹#›</a:t>
            </a:fld>
            <a:endParaRPr lang="en-US"/>
          </a:p>
        </p:txBody>
      </p:sp>
    </p:spTree>
    <p:extLst>
      <p:ext uri="{BB962C8B-B14F-4D97-AF65-F5344CB8AC3E}">
        <p14:creationId xmlns:p14="http://schemas.microsoft.com/office/powerpoint/2010/main" val="36388648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FDCBB79-58B2-45A2-9AF4-22466D3647C2}" type="datetimeFigureOut">
              <a:rPr lang="en-US" smtClean="0"/>
              <a:t>10/22/2025</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1E328EC-D186-4457-8CED-82230BD1BE86}" type="slidenum">
              <a:rPr lang="en-US" smtClean="0"/>
              <a:t>‹#›</a:t>
            </a:fld>
            <a:endParaRPr lang="en-US"/>
          </a:p>
        </p:txBody>
      </p:sp>
    </p:spTree>
    <p:extLst>
      <p:ext uri="{BB962C8B-B14F-4D97-AF65-F5344CB8AC3E}">
        <p14:creationId xmlns:p14="http://schemas.microsoft.com/office/powerpoint/2010/main" val="175787149"/>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g"/><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1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12.jpeg"/><Relationship Id="rId7" Type="http://schemas.openxmlformats.org/officeDocument/2006/relationships/image" Target="../media/image7.jpe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10.jpeg"/><Relationship Id="rId4" Type="http://schemas.openxmlformats.org/officeDocument/2006/relationships/image" Target="../media/image9.jpeg"/><Relationship Id="rId9" Type="http://schemas.openxmlformats.org/officeDocument/2006/relationships/image" Target="../media/image14.jpe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g"/><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a:srcRect l="4493" t="14887" r="79114" b="28203"/>
          <a:stretch/>
        </p:blipFill>
        <p:spPr>
          <a:xfrm>
            <a:off x="255415" y="103863"/>
            <a:ext cx="3079455" cy="2132799"/>
          </a:xfrm>
          <a:prstGeom prst="rect">
            <a:avLst/>
          </a:prstGeom>
        </p:spPr>
      </p:pic>
      <p:pic>
        <p:nvPicPr>
          <p:cNvPr id="2" name="Picture 1"/>
          <p:cNvPicPr>
            <a:picLocks noChangeAspect="1"/>
          </p:cNvPicPr>
          <p:nvPr/>
        </p:nvPicPr>
        <p:blipFill>
          <a:blip r:embed="rId3"/>
          <a:stretch>
            <a:fillRect/>
          </a:stretch>
        </p:blipFill>
        <p:spPr>
          <a:xfrm>
            <a:off x="241968" y="3005698"/>
            <a:ext cx="8738072" cy="3341314"/>
          </a:xfrm>
          <a:prstGeom prst="rect">
            <a:avLst/>
          </a:prstGeom>
        </p:spPr>
      </p:pic>
      <p:grpSp>
        <p:nvGrpSpPr>
          <p:cNvPr id="3" name="Group 2"/>
          <p:cNvGrpSpPr/>
          <p:nvPr/>
        </p:nvGrpSpPr>
        <p:grpSpPr>
          <a:xfrm>
            <a:off x="6522573" y="224886"/>
            <a:ext cx="2455578" cy="2344382"/>
            <a:chOff x="6280527" y="103863"/>
            <a:chExt cx="2455578" cy="2344382"/>
          </a:xfrm>
        </p:grpSpPr>
        <p:pic>
          <p:nvPicPr>
            <p:cNvPr id="8" name="Picture 7"/>
            <p:cNvPicPr>
              <a:picLocks noChangeAspect="1"/>
            </p:cNvPicPr>
            <p:nvPr/>
          </p:nvPicPr>
          <p:blipFill rotWithShape="1">
            <a:blip r:embed="rId2"/>
            <a:srcRect l="79104"/>
            <a:stretch/>
          </p:blipFill>
          <p:spPr>
            <a:xfrm>
              <a:off x="6280527" y="103863"/>
              <a:ext cx="2455578" cy="2344382"/>
            </a:xfrm>
            <a:prstGeom prst="rect">
              <a:avLst/>
            </a:prstGeom>
          </p:spPr>
        </p:pic>
        <p:pic>
          <p:nvPicPr>
            <p:cNvPr id="5" name="Picture 4"/>
            <p:cNvPicPr>
              <a:picLocks noChangeAspect="1"/>
            </p:cNvPicPr>
            <p:nvPr/>
          </p:nvPicPr>
          <p:blipFill rotWithShape="1">
            <a:blip r:embed="rId4" cstate="print">
              <a:extLst>
                <a:ext uri="{28A0092B-C50C-407E-A947-70E740481C1C}">
                  <a14:useLocalDpi xmlns:a14="http://schemas.microsoft.com/office/drawing/2010/main" val="0"/>
                </a:ext>
              </a:extLst>
            </a:blip>
            <a:srcRect l="36912" t="5543" r="1"/>
            <a:stretch/>
          </p:blipFill>
          <p:spPr>
            <a:xfrm>
              <a:off x="6815731" y="428014"/>
              <a:ext cx="1554480" cy="1547465"/>
            </a:xfrm>
            <a:prstGeom prst="ellipse">
              <a:avLst/>
            </a:prstGeom>
          </p:spPr>
        </p:pic>
      </p:grpSp>
    </p:spTree>
    <p:extLst>
      <p:ext uri="{BB962C8B-B14F-4D97-AF65-F5344CB8AC3E}">
        <p14:creationId xmlns:p14="http://schemas.microsoft.com/office/powerpoint/2010/main" val="10424267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3206" y="279224"/>
            <a:ext cx="7708526" cy="1143948"/>
          </a:xfrm>
        </p:spPr>
        <p:txBody>
          <a:bodyPr>
            <a:prstTxWarp prst="textPlain">
              <a:avLst/>
            </a:prstTxWarp>
            <a:scene3d>
              <a:camera prst="orthographicFront"/>
              <a:lightRig rig="harsh" dir="t"/>
            </a:scene3d>
            <a:sp3d extrusionH="57150" prstMaterial="matte">
              <a:bevelT w="63500" h="12700" prst="angle"/>
              <a:contourClr>
                <a:schemeClr val="bg1">
                  <a:lumMod val="65000"/>
                </a:schemeClr>
              </a:contourClr>
            </a:sp3d>
          </a:bodyPr>
          <a:lstStyle/>
          <a:p>
            <a:pPr algn="ctr"/>
            <a:r>
              <a:rPr lang="en-US" b="1" dirty="0">
                <a:ln/>
                <a:solidFill>
                  <a:schemeClr val="accent3"/>
                </a:solidFill>
                <a:latin typeface="Arial Rounded MT Bold" panose="020F0704030504030204" pitchFamily="34" charset="0"/>
              </a:rPr>
              <a:t>Standards</a:t>
            </a:r>
          </a:p>
        </p:txBody>
      </p:sp>
      <p:grpSp>
        <p:nvGrpSpPr>
          <p:cNvPr id="21" name="Group 20"/>
          <p:cNvGrpSpPr/>
          <p:nvPr/>
        </p:nvGrpSpPr>
        <p:grpSpPr>
          <a:xfrm>
            <a:off x="372035" y="1691155"/>
            <a:ext cx="8534400" cy="4702327"/>
            <a:chOff x="304800" y="1865966"/>
            <a:chExt cx="8534400" cy="4702327"/>
          </a:xfrm>
        </p:grpSpPr>
        <p:grpSp>
          <p:nvGrpSpPr>
            <p:cNvPr id="20" name="Group 19"/>
            <p:cNvGrpSpPr/>
            <p:nvPr/>
          </p:nvGrpSpPr>
          <p:grpSpPr>
            <a:xfrm>
              <a:off x="304800" y="3622547"/>
              <a:ext cx="8534400" cy="2945746"/>
              <a:chOff x="304800" y="3595653"/>
              <a:chExt cx="8534400" cy="2945746"/>
            </a:xfrm>
          </p:grpSpPr>
          <p:pic>
            <p:nvPicPr>
              <p:cNvPr id="19" name="Picture 18"/>
              <p:cNvPicPr>
                <a:picLocks noChangeAspect="1"/>
              </p:cNvPicPr>
              <p:nvPr/>
            </p:nvPicPr>
            <p:blipFill rotWithShape="1">
              <a:blip r:embed="rId2">
                <a:extLst>
                  <a:ext uri="{28A0092B-C50C-407E-A947-70E740481C1C}">
                    <a14:useLocalDpi xmlns:a14="http://schemas.microsoft.com/office/drawing/2010/main" val="0"/>
                  </a:ext>
                </a:extLst>
              </a:blip>
              <a:srcRect t="64017"/>
              <a:stretch/>
            </p:blipFill>
            <p:spPr>
              <a:xfrm>
                <a:off x="304800" y="6174634"/>
                <a:ext cx="8529917" cy="366765"/>
              </a:xfrm>
              <a:prstGeom prst="rect">
                <a:avLst/>
              </a:prstGeom>
            </p:spPr>
          </p:pic>
          <p:pic>
            <p:nvPicPr>
              <p:cNvPr id="18" name="Picture 17"/>
              <p:cNvPicPr>
                <a:picLocks noChangeAspect="1"/>
              </p:cNvPicPr>
              <p:nvPr/>
            </p:nvPicPr>
            <p:blipFill rotWithShape="1">
              <a:blip r:embed="rId2">
                <a:extLst>
                  <a:ext uri="{28A0092B-C50C-407E-A947-70E740481C1C}">
                    <a14:useLocalDpi xmlns:a14="http://schemas.microsoft.com/office/drawing/2010/main" val="0"/>
                  </a:ext>
                </a:extLst>
              </a:blip>
              <a:srcRect t="64017"/>
              <a:stretch/>
            </p:blipFill>
            <p:spPr>
              <a:xfrm>
                <a:off x="304801" y="5875163"/>
                <a:ext cx="8529917" cy="366765"/>
              </a:xfrm>
              <a:prstGeom prst="rect">
                <a:avLst/>
              </a:prstGeom>
            </p:spPr>
          </p:pic>
          <p:pic>
            <p:nvPicPr>
              <p:cNvPr id="12" name="Picture 11"/>
              <p:cNvPicPr>
                <a:picLocks noChangeAspect="1"/>
              </p:cNvPicPr>
              <p:nvPr/>
            </p:nvPicPr>
            <p:blipFill rotWithShape="1">
              <a:blip r:embed="rId2">
                <a:extLst>
                  <a:ext uri="{28A0092B-C50C-407E-A947-70E740481C1C}">
                    <a14:useLocalDpi xmlns:a14="http://schemas.microsoft.com/office/drawing/2010/main" val="0"/>
                  </a:ext>
                </a:extLst>
              </a:blip>
              <a:srcRect t="64017"/>
              <a:stretch/>
            </p:blipFill>
            <p:spPr>
              <a:xfrm>
                <a:off x="304800" y="4629337"/>
                <a:ext cx="8534400" cy="510145"/>
              </a:xfrm>
              <a:prstGeom prst="rect">
                <a:avLst/>
              </a:prstGeom>
            </p:spPr>
          </p:pic>
          <p:pic>
            <p:nvPicPr>
              <p:cNvPr id="13" name="Picture 12"/>
              <p:cNvPicPr>
                <a:picLocks noChangeAspect="1"/>
              </p:cNvPicPr>
              <p:nvPr/>
            </p:nvPicPr>
            <p:blipFill rotWithShape="1">
              <a:blip r:embed="rId2">
                <a:extLst>
                  <a:ext uri="{28A0092B-C50C-407E-A947-70E740481C1C}">
                    <a14:useLocalDpi xmlns:a14="http://schemas.microsoft.com/office/drawing/2010/main" val="0"/>
                  </a:ext>
                </a:extLst>
              </a:blip>
              <a:srcRect t="64017"/>
              <a:stretch/>
            </p:blipFill>
            <p:spPr>
              <a:xfrm>
                <a:off x="304800" y="3595653"/>
                <a:ext cx="8534400" cy="366765"/>
              </a:xfrm>
              <a:prstGeom prst="rect">
                <a:avLst/>
              </a:prstGeom>
            </p:spPr>
          </p:pic>
          <p:pic>
            <p:nvPicPr>
              <p:cNvPr id="14" name="Picture 13"/>
              <p:cNvPicPr>
                <a:picLocks noChangeAspect="1"/>
              </p:cNvPicPr>
              <p:nvPr/>
            </p:nvPicPr>
            <p:blipFill rotWithShape="1">
              <a:blip r:embed="rId2">
                <a:extLst>
                  <a:ext uri="{28A0092B-C50C-407E-A947-70E740481C1C}">
                    <a14:useLocalDpi xmlns:a14="http://schemas.microsoft.com/office/drawing/2010/main" val="0"/>
                  </a:ext>
                </a:extLst>
              </a:blip>
              <a:srcRect t="64017"/>
              <a:stretch/>
            </p:blipFill>
            <p:spPr>
              <a:xfrm>
                <a:off x="304800" y="3963101"/>
                <a:ext cx="8534400" cy="366765"/>
              </a:xfrm>
              <a:prstGeom prst="rect">
                <a:avLst/>
              </a:prstGeom>
            </p:spPr>
          </p:pic>
          <p:pic>
            <p:nvPicPr>
              <p:cNvPr id="15" name="Picture 14"/>
              <p:cNvPicPr>
                <a:picLocks noChangeAspect="1"/>
              </p:cNvPicPr>
              <p:nvPr/>
            </p:nvPicPr>
            <p:blipFill rotWithShape="1">
              <a:blip r:embed="rId2">
                <a:extLst>
                  <a:ext uri="{28A0092B-C50C-407E-A947-70E740481C1C}">
                    <a14:useLocalDpi xmlns:a14="http://schemas.microsoft.com/office/drawing/2010/main" val="0"/>
                  </a:ext>
                </a:extLst>
              </a:blip>
              <a:srcRect t="64017"/>
              <a:stretch/>
            </p:blipFill>
            <p:spPr>
              <a:xfrm>
                <a:off x="304800" y="4330549"/>
                <a:ext cx="8534400" cy="366765"/>
              </a:xfrm>
              <a:prstGeom prst="rect">
                <a:avLst/>
              </a:prstGeom>
            </p:spPr>
          </p:pic>
          <p:pic>
            <p:nvPicPr>
              <p:cNvPr id="16" name="Picture 15"/>
              <p:cNvPicPr>
                <a:picLocks noChangeAspect="1"/>
              </p:cNvPicPr>
              <p:nvPr/>
            </p:nvPicPr>
            <p:blipFill rotWithShape="1">
              <a:blip r:embed="rId2">
                <a:extLst>
                  <a:ext uri="{28A0092B-C50C-407E-A947-70E740481C1C}">
                    <a14:useLocalDpi xmlns:a14="http://schemas.microsoft.com/office/drawing/2010/main" val="0"/>
                  </a:ext>
                </a:extLst>
              </a:blip>
              <a:srcRect t="64017"/>
              <a:stretch/>
            </p:blipFill>
            <p:spPr>
              <a:xfrm>
                <a:off x="304800" y="5140165"/>
                <a:ext cx="8534400" cy="366765"/>
              </a:xfrm>
              <a:prstGeom prst="rect">
                <a:avLst/>
              </a:prstGeom>
            </p:spPr>
          </p:pic>
          <p:pic>
            <p:nvPicPr>
              <p:cNvPr id="17" name="Picture 16"/>
              <p:cNvPicPr>
                <a:picLocks noChangeAspect="1"/>
              </p:cNvPicPr>
              <p:nvPr/>
            </p:nvPicPr>
            <p:blipFill rotWithShape="1">
              <a:blip r:embed="rId2">
                <a:extLst>
                  <a:ext uri="{28A0092B-C50C-407E-A947-70E740481C1C}">
                    <a14:useLocalDpi xmlns:a14="http://schemas.microsoft.com/office/drawing/2010/main" val="0"/>
                  </a:ext>
                </a:extLst>
              </a:blip>
              <a:srcRect t="64017"/>
              <a:stretch/>
            </p:blipFill>
            <p:spPr>
              <a:xfrm>
                <a:off x="304800" y="5507612"/>
                <a:ext cx="8534400" cy="366765"/>
              </a:xfrm>
              <a:prstGeom prst="rect">
                <a:avLst/>
              </a:prstGeom>
            </p:spPr>
          </p:pic>
        </p:grpSp>
        <p:grpSp>
          <p:nvGrpSpPr>
            <p:cNvPr id="4" name="Group 3"/>
            <p:cNvGrpSpPr/>
            <p:nvPr/>
          </p:nvGrpSpPr>
          <p:grpSpPr>
            <a:xfrm>
              <a:off x="304800" y="1865966"/>
              <a:ext cx="8534400" cy="1758847"/>
              <a:chOff x="304800" y="349343"/>
              <a:chExt cx="8534400" cy="1758847"/>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800" y="349343"/>
                <a:ext cx="8534400" cy="663911"/>
              </a:xfrm>
              <a:prstGeom prst="rect">
                <a:avLst/>
              </a:prstGeom>
            </p:spPr>
          </p:pic>
          <p:grpSp>
            <p:nvGrpSpPr>
              <p:cNvPr id="6" name="Group 5"/>
              <p:cNvGrpSpPr/>
              <p:nvPr/>
            </p:nvGrpSpPr>
            <p:grpSpPr>
              <a:xfrm>
                <a:off x="304800" y="1013251"/>
                <a:ext cx="8534400" cy="1094939"/>
                <a:chOff x="304800" y="1594023"/>
                <a:chExt cx="8534400" cy="1094939"/>
              </a:xfrm>
            </p:grpSpPr>
            <p:pic>
              <p:nvPicPr>
                <p:cNvPr id="7" name="Picture 6"/>
                <p:cNvPicPr>
                  <a:picLocks noChangeAspect="1"/>
                </p:cNvPicPr>
                <p:nvPr/>
              </p:nvPicPr>
              <p:blipFill rotWithShape="1">
                <a:blip r:embed="rId2">
                  <a:extLst>
                    <a:ext uri="{28A0092B-C50C-407E-A947-70E740481C1C}">
                      <a14:useLocalDpi xmlns:a14="http://schemas.microsoft.com/office/drawing/2010/main" val="0"/>
                    </a:ext>
                  </a:extLst>
                </a:blip>
                <a:srcRect t="64017"/>
                <a:stretch/>
              </p:blipFill>
              <p:spPr>
                <a:xfrm>
                  <a:off x="304800" y="1594023"/>
                  <a:ext cx="8534400" cy="296562"/>
                </a:xfrm>
                <a:prstGeom prst="rect">
                  <a:avLst/>
                </a:prstGeom>
              </p:spPr>
            </p:pic>
            <p:pic>
              <p:nvPicPr>
                <p:cNvPr id="8" name="Picture 7"/>
                <p:cNvPicPr>
                  <a:picLocks noChangeAspect="1"/>
                </p:cNvPicPr>
                <p:nvPr/>
              </p:nvPicPr>
              <p:blipFill rotWithShape="1">
                <a:blip r:embed="rId2">
                  <a:extLst>
                    <a:ext uri="{28A0092B-C50C-407E-A947-70E740481C1C}">
                      <a14:useLocalDpi xmlns:a14="http://schemas.microsoft.com/office/drawing/2010/main" val="0"/>
                    </a:ext>
                  </a:extLst>
                </a:blip>
                <a:srcRect t="64017"/>
                <a:stretch/>
              </p:blipFill>
              <p:spPr>
                <a:xfrm>
                  <a:off x="304800" y="2247477"/>
                  <a:ext cx="8534400" cy="441485"/>
                </a:xfrm>
                <a:prstGeom prst="rect">
                  <a:avLst/>
                </a:prstGeom>
              </p:spPr>
            </p:pic>
            <p:pic>
              <p:nvPicPr>
                <p:cNvPr id="9" name="Picture 8"/>
                <p:cNvPicPr>
                  <a:picLocks noChangeAspect="1"/>
                </p:cNvPicPr>
                <p:nvPr/>
              </p:nvPicPr>
              <p:blipFill rotWithShape="1">
                <a:blip r:embed="rId2">
                  <a:extLst>
                    <a:ext uri="{28A0092B-C50C-407E-A947-70E740481C1C}">
                      <a14:useLocalDpi xmlns:a14="http://schemas.microsoft.com/office/drawing/2010/main" val="0"/>
                    </a:ext>
                  </a:extLst>
                </a:blip>
                <a:srcRect t="64017"/>
                <a:stretch/>
              </p:blipFill>
              <p:spPr>
                <a:xfrm>
                  <a:off x="304800" y="1890584"/>
                  <a:ext cx="8534400" cy="366765"/>
                </a:xfrm>
                <a:prstGeom prst="rect">
                  <a:avLst/>
                </a:prstGeom>
              </p:spPr>
            </p:pic>
          </p:grpSp>
        </p:grpSp>
      </p:grpSp>
      <p:sp>
        <p:nvSpPr>
          <p:cNvPr id="3" name="Content Placeholder 2"/>
          <p:cNvSpPr>
            <a:spLocks noGrp="1"/>
          </p:cNvSpPr>
          <p:nvPr>
            <p:ph idx="1"/>
          </p:nvPr>
        </p:nvSpPr>
        <p:spPr>
          <a:xfrm>
            <a:off x="400050" y="2274381"/>
            <a:ext cx="8340537" cy="4119101"/>
          </a:xfrm>
          <a:noFill/>
        </p:spPr>
        <p:txBody>
          <a:bodyPr>
            <a:normAutofit fontScale="92500" lnSpcReduction="10000"/>
          </a:bodyPr>
          <a:lstStyle/>
          <a:p>
            <a:r>
              <a:rPr lang="en-US" dirty="0">
                <a:solidFill>
                  <a:schemeClr val="bg1"/>
                </a:solidFill>
                <a:latin typeface="Arial Rounded MT Bold" panose="020F0704030504030204" pitchFamily="34" charset="0"/>
              </a:rPr>
              <a:t>This module is designed for the dance educator, not for the non-arts educator.  </a:t>
            </a:r>
          </a:p>
          <a:p>
            <a:r>
              <a:rPr lang="en-US" dirty="0">
                <a:solidFill>
                  <a:schemeClr val="bg1"/>
                </a:solidFill>
                <a:latin typeface="Arial Rounded MT Bold" panose="020F0704030504030204" pitchFamily="34" charset="0"/>
              </a:rPr>
              <a:t>The standards selected are pulled from:</a:t>
            </a:r>
          </a:p>
          <a:p>
            <a:pPr marL="806450" lvl="1" indent="-349250">
              <a:buFont typeface="Wingdings" panose="05000000000000000000" pitchFamily="2" charset="2"/>
              <a:buChar char="Ø"/>
            </a:pPr>
            <a:r>
              <a:rPr lang="en-US" sz="2800" dirty="0">
                <a:solidFill>
                  <a:schemeClr val="bg1"/>
                </a:solidFill>
                <a:latin typeface="Arial Rounded MT Bold" panose="020F0704030504030204" pitchFamily="34" charset="0"/>
              </a:rPr>
              <a:t>CA Dance Standards, grades 7 – 12</a:t>
            </a:r>
          </a:p>
          <a:p>
            <a:pPr marL="806450" lvl="1" indent="-349250">
              <a:buFont typeface="Wingdings" panose="05000000000000000000" pitchFamily="2" charset="2"/>
              <a:buChar char="Ø"/>
            </a:pPr>
            <a:r>
              <a:rPr lang="en-US" sz="2800" dirty="0">
                <a:solidFill>
                  <a:schemeClr val="bg1"/>
                </a:solidFill>
                <a:latin typeface="Arial Rounded MT Bold" panose="020F0704030504030204" pitchFamily="34" charset="0"/>
              </a:rPr>
              <a:t>National Core Arts Standards </a:t>
            </a:r>
            <a:r>
              <a:rPr lang="en-US" sz="2800">
                <a:solidFill>
                  <a:schemeClr val="bg1"/>
                </a:solidFill>
                <a:latin typeface="Arial Rounded MT Bold" panose="020F0704030504030204" pitchFamily="34" charset="0"/>
              </a:rPr>
              <a:t>in Dance</a:t>
            </a:r>
            <a:endParaRPr lang="en-US" sz="2800" dirty="0">
              <a:solidFill>
                <a:schemeClr val="bg1"/>
              </a:solidFill>
              <a:latin typeface="Arial Rounded MT Bold" panose="020F0704030504030204" pitchFamily="34" charset="0"/>
            </a:endParaRPr>
          </a:p>
          <a:p>
            <a:pPr marL="806450" lvl="1" indent="-349250">
              <a:buFont typeface="Wingdings" panose="05000000000000000000" pitchFamily="2" charset="2"/>
              <a:buChar char="Ø"/>
            </a:pPr>
            <a:r>
              <a:rPr lang="en-US" sz="2800" dirty="0">
                <a:solidFill>
                  <a:schemeClr val="bg1"/>
                </a:solidFill>
                <a:latin typeface="Arial Rounded MT Bold" panose="020F0704030504030204" pitchFamily="34" charset="0"/>
              </a:rPr>
              <a:t>CA Content Literacy Standards for Technical Subjects, grades 6 – 12  </a:t>
            </a:r>
          </a:p>
          <a:p>
            <a:r>
              <a:rPr lang="en-US" dirty="0">
                <a:solidFill>
                  <a:schemeClr val="bg1"/>
                </a:solidFill>
                <a:latin typeface="Arial Rounded MT Bold" panose="020F0704030504030204" pitchFamily="34" charset="0"/>
              </a:rPr>
              <a:t>This module reinforces content literacy in dance as articulated through the need for college and career readiness in preparing students for participating in dance beyond high school.</a:t>
            </a:r>
          </a:p>
          <a:p>
            <a:endParaRPr lang="en-US" dirty="0"/>
          </a:p>
        </p:txBody>
      </p:sp>
    </p:spTree>
    <p:extLst>
      <p:ext uri="{BB962C8B-B14F-4D97-AF65-F5344CB8AC3E}">
        <p14:creationId xmlns:p14="http://schemas.microsoft.com/office/powerpoint/2010/main" val="41439012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17209"/>
            <a:ext cx="7886700" cy="1325563"/>
          </a:xfrm>
        </p:spPr>
        <p:txBody>
          <a:bodyPr>
            <a:prstTxWarp prst="textPlain">
              <a:avLst/>
            </a:prstTxWarp>
            <a:normAutofit fontScale="90000"/>
            <a:scene3d>
              <a:camera prst="orthographicFront"/>
              <a:lightRig rig="harsh" dir="t"/>
            </a:scene3d>
            <a:sp3d extrusionH="57150" prstMaterial="matte">
              <a:bevelT w="63500" h="12700" prst="angle"/>
              <a:contourClr>
                <a:schemeClr val="bg1">
                  <a:lumMod val="65000"/>
                </a:schemeClr>
              </a:contourClr>
            </a:sp3d>
          </a:bodyPr>
          <a:lstStyle/>
          <a:p>
            <a:pPr algn="ctr"/>
            <a:r>
              <a:rPr lang="en-US" sz="5300" b="1" dirty="0">
                <a:ln/>
                <a:solidFill>
                  <a:schemeClr val="accent3"/>
                </a:solidFill>
                <a:latin typeface="Arial Rounded MT Bold" panose="020F0704030504030204" pitchFamily="34" charset="0"/>
              </a:rPr>
              <a:t>Qualifications</a:t>
            </a:r>
            <a:r>
              <a:rPr lang="en-US" b="1" dirty="0">
                <a:ln/>
                <a:solidFill>
                  <a:schemeClr val="accent3"/>
                </a:solidFill>
                <a:latin typeface="Arial Rounded MT Bold" panose="020F0704030504030204" pitchFamily="34" charset="0"/>
              </a:rPr>
              <a:t> </a:t>
            </a:r>
            <a:br>
              <a:rPr lang="en-US" b="1" dirty="0">
                <a:ln/>
                <a:solidFill>
                  <a:schemeClr val="accent3"/>
                </a:solidFill>
                <a:latin typeface="Arial Rounded MT Bold" panose="020F0704030504030204" pitchFamily="34" charset="0"/>
              </a:rPr>
            </a:br>
            <a:r>
              <a:rPr lang="en-US" b="1" dirty="0">
                <a:ln/>
                <a:solidFill>
                  <a:schemeClr val="accent3"/>
                </a:solidFill>
                <a:latin typeface="Arial Rounded MT Bold" panose="020F0704030504030204" pitchFamily="34" charset="0"/>
              </a:rPr>
              <a:t>of the Presenter</a:t>
            </a:r>
          </a:p>
        </p:txBody>
      </p:sp>
      <p:sp>
        <p:nvSpPr>
          <p:cNvPr id="3" name="Content Placeholder 2"/>
          <p:cNvSpPr>
            <a:spLocks noGrp="1"/>
          </p:cNvSpPr>
          <p:nvPr>
            <p:ph idx="1"/>
          </p:nvPr>
        </p:nvSpPr>
        <p:spPr>
          <a:xfrm>
            <a:off x="628650" y="1784819"/>
            <a:ext cx="8138832" cy="4803775"/>
          </a:xfrm>
        </p:spPr>
        <p:txBody>
          <a:bodyPr>
            <a:normAutofit/>
          </a:bodyPr>
          <a:lstStyle/>
          <a:p>
            <a:r>
              <a:rPr lang="en-US" sz="2400" dirty="0">
                <a:latin typeface="Arial Rounded MT Bold" panose="020F0704030504030204" pitchFamily="34" charset="0"/>
              </a:rPr>
              <a:t>The module is developed around one or two technique classes provided to dance educators.</a:t>
            </a:r>
          </a:p>
          <a:p>
            <a:r>
              <a:rPr lang="en-US" sz="2400" dirty="0">
                <a:latin typeface="Arial Rounded MT Bold" panose="020F0704030504030204" pitchFamily="34" charset="0"/>
              </a:rPr>
              <a:t>The technique class presenters should be well-versed in the dance genre/style of the class being delivered.  </a:t>
            </a:r>
          </a:p>
          <a:p>
            <a:r>
              <a:rPr lang="en-US" sz="2400" dirty="0">
                <a:latin typeface="Arial Rounded MT Bold" panose="020F0704030504030204" pitchFamily="34" charset="0"/>
              </a:rPr>
              <a:t>The presenter(s)/facilitator(s) should also be well-versed in:</a:t>
            </a:r>
          </a:p>
          <a:p>
            <a:pPr lvl="1"/>
            <a:r>
              <a:rPr lang="en-US" sz="2000" b="1" dirty="0">
                <a:latin typeface="Arial Rounded MT Bold" panose="020F0704030504030204" pitchFamily="34" charset="0"/>
              </a:rPr>
              <a:t>Dance education </a:t>
            </a:r>
          </a:p>
          <a:p>
            <a:pPr lvl="1"/>
            <a:r>
              <a:rPr lang="en-US" sz="2000" b="1" dirty="0">
                <a:latin typeface="Arial Rounded MT Bold" panose="020F0704030504030204" pitchFamily="34" charset="0"/>
              </a:rPr>
              <a:t>CA Dance State Standards</a:t>
            </a:r>
          </a:p>
          <a:p>
            <a:pPr lvl="1"/>
            <a:r>
              <a:rPr lang="en-US" sz="2000" b="1" dirty="0">
                <a:latin typeface="Arial Rounded MT Bold" panose="020F0704030504030204" pitchFamily="34" charset="0"/>
              </a:rPr>
              <a:t>CA Content Literacy Standards for Technical Subjects</a:t>
            </a:r>
          </a:p>
          <a:p>
            <a:pPr lvl="1"/>
            <a:r>
              <a:rPr lang="en-US" sz="2000" b="1" dirty="0">
                <a:latin typeface="Arial Rounded MT Bold" panose="020F0704030504030204" pitchFamily="34" charset="0"/>
              </a:rPr>
              <a:t>CA English Language Development Standards</a:t>
            </a:r>
          </a:p>
          <a:p>
            <a:pPr lvl="1"/>
            <a:r>
              <a:rPr lang="en-US" sz="2000" b="1" dirty="0">
                <a:latin typeface="Arial Rounded MT Bold" panose="020F0704030504030204" pitchFamily="34" charset="0"/>
              </a:rPr>
              <a:t>National Core Arts Standards in Dance</a:t>
            </a:r>
          </a:p>
          <a:p>
            <a:endParaRPr lang="en-US" dirty="0"/>
          </a:p>
        </p:txBody>
      </p:sp>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t="26730"/>
          <a:stretch/>
        </p:blipFill>
        <p:spPr>
          <a:xfrm>
            <a:off x="295275" y="6248265"/>
            <a:ext cx="8553450" cy="492398"/>
          </a:xfrm>
          <a:prstGeom prst="rect">
            <a:avLst/>
          </a:prstGeom>
        </p:spPr>
      </p:pic>
    </p:spTree>
    <p:extLst>
      <p:ext uri="{BB962C8B-B14F-4D97-AF65-F5344CB8AC3E}">
        <p14:creationId xmlns:p14="http://schemas.microsoft.com/office/powerpoint/2010/main" val="11607623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86450"/>
            <a:ext cx="7886700" cy="1325563"/>
          </a:xfrm>
        </p:spPr>
        <p:txBody>
          <a:bodyPr>
            <a:prstTxWarp prst="textDeflateBottom">
              <a:avLst>
                <a:gd name="adj" fmla="val 100000"/>
              </a:avLst>
            </a:prstTxWarp>
            <a:normAutofit fontScale="90000"/>
            <a:scene3d>
              <a:camera prst="orthographicFront"/>
              <a:lightRig rig="harsh" dir="t"/>
            </a:scene3d>
            <a:sp3d extrusionH="57150" prstMaterial="matte">
              <a:bevelT w="63500" h="12700" prst="angle"/>
              <a:contourClr>
                <a:schemeClr val="bg1">
                  <a:lumMod val="65000"/>
                </a:schemeClr>
              </a:contourClr>
            </a:sp3d>
          </a:bodyPr>
          <a:lstStyle/>
          <a:p>
            <a:pPr algn="ctr"/>
            <a:r>
              <a:rPr lang="en-US" sz="9800" b="1" dirty="0">
                <a:ln/>
                <a:solidFill>
                  <a:schemeClr val="accent3"/>
                </a:solidFill>
                <a:effectLst/>
                <a:latin typeface="Arial Rounded MT Bold" panose="020F0704030504030204" pitchFamily="34" charset="0"/>
              </a:rPr>
              <a:t>Tools</a:t>
            </a:r>
            <a:r>
              <a:rPr lang="en-US" sz="4000" b="1" dirty="0">
                <a:ln/>
                <a:solidFill>
                  <a:schemeClr val="accent3"/>
                </a:solidFill>
                <a:effectLst/>
                <a:latin typeface="Arial Rounded MT Bold" panose="020F0704030504030204" pitchFamily="34" charset="0"/>
              </a:rPr>
              <a:t> </a:t>
            </a:r>
            <a:br>
              <a:rPr lang="en-US" sz="4000" b="1" dirty="0">
                <a:ln/>
                <a:solidFill>
                  <a:schemeClr val="accent3"/>
                </a:solidFill>
                <a:effectLst/>
                <a:latin typeface="Arial Rounded MT Bold" panose="020F0704030504030204" pitchFamily="34" charset="0"/>
              </a:rPr>
            </a:br>
            <a:r>
              <a:rPr lang="en-US" sz="3600" b="1" dirty="0">
                <a:ln/>
                <a:solidFill>
                  <a:schemeClr val="accent3"/>
                </a:solidFill>
                <a:effectLst/>
                <a:latin typeface="Arial Rounded MT Bold" panose="020F0704030504030204" pitchFamily="34" charset="0"/>
              </a:rPr>
              <a:t>for the presenter(s) / facilitator(s) </a:t>
            </a:r>
            <a:endParaRPr lang="en-US" sz="4000" b="1" dirty="0">
              <a:ln/>
              <a:solidFill>
                <a:schemeClr val="accent3"/>
              </a:solidFill>
              <a:effectLst/>
              <a:latin typeface="Arial Rounded MT Bold" panose="020F0704030504030204" pitchFamily="34" charset="0"/>
            </a:endParaRPr>
          </a:p>
        </p:txBody>
      </p:sp>
      <p:sp>
        <p:nvSpPr>
          <p:cNvPr id="3" name="Content Placeholder 2"/>
          <p:cNvSpPr>
            <a:spLocks noGrp="1"/>
          </p:cNvSpPr>
          <p:nvPr>
            <p:ph idx="1"/>
          </p:nvPr>
        </p:nvSpPr>
        <p:spPr>
          <a:xfrm>
            <a:off x="628650" y="2623484"/>
            <a:ext cx="7886700" cy="4085368"/>
          </a:xfrm>
        </p:spPr>
        <p:txBody>
          <a:bodyPr>
            <a:normAutofit fontScale="77500" lnSpcReduction="20000"/>
            <a:scene3d>
              <a:camera prst="orthographicFront"/>
              <a:lightRig rig="threePt" dir="t"/>
            </a:scene3d>
            <a:sp3d extrusionH="57150">
              <a:bevelT w="38100" h="38100" prst="angle"/>
            </a:sp3d>
          </a:bodyPr>
          <a:lstStyle/>
          <a:p>
            <a:pPr marL="0" indent="0">
              <a:buNone/>
            </a:pPr>
            <a:r>
              <a:rPr lang="en-US" dirty="0">
                <a:latin typeface="Arial Rounded MT Bold" panose="020F0704030504030204" pitchFamily="34" charset="0"/>
              </a:rPr>
              <a:t>The slides that follow will cover these tools:</a:t>
            </a:r>
          </a:p>
          <a:p>
            <a:pPr marL="0" indent="0">
              <a:buNone/>
            </a:pPr>
            <a:endParaRPr lang="en-US" sz="400" b="1" dirty="0">
              <a:solidFill>
                <a:srgbClr val="F29623"/>
              </a:solidFill>
              <a:latin typeface="Arial Rounded MT Bold" panose="020F0704030504030204" pitchFamily="34" charset="0"/>
            </a:endParaRPr>
          </a:p>
          <a:p>
            <a:pPr marL="1431925" indent="-571500">
              <a:buFont typeface="Wingdings" panose="05000000000000000000" pitchFamily="2" charset="2"/>
              <a:buChar char="ü"/>
            </a:pPr>
            <a:r>
              <a:rPr lang="en-US" sz="3600" dirty="0">
                <a:solidFill>
                  <a:srgbClr val="F68121"/>
                </a:solidFill>
                <a:latin typeface="Arial Rounded MT Bold" panose="020F0704030504030204" pitchFamily="34" charset="0"/>
              </a:rPr>
              <a:t>Presentation Chart</a:t>
            </a:r>
          </a:p>
          <a:p>
            <a:pPr marL="1431925" indent="-571500">
              <a:buFont typeface="Wingdings" panose="05000000000000000000" pitchFamily="2" charset="2"/>
              <a:buChar char="ü"/>
            </a:pPr>
            <a:r>
              <a:rPr lang="en-US" sz="3600" dirty="0">
                <a:solidFill>
                  <a:srgbClr val="783088"/>
                </a:solidFill>
                <a:latin typeface="Arial Rounded MT Bold" panose="020F0704030504030204" pitchFamily="34" charset="0"/>
              </a:rPr>
              <a:t>Content Outlines </a:t>
            </a:r>
          </a:p>
          <a:p>
            <a:pPr marL="1431925" indent="-571500">
              <a:buFont typeface="Wingdings" panose="05000000000000000000" pitchFamily="2" charset="2"/>
              <a:buChar char="ü"/>
            </a:pPr>
            <a:r>
              <a:rPr lang="en-US" sz="3600" dirty="0">
                <a:solidFill>
                  <a:srgbClr val="50B847"/>
                </a:solidFill>
                <a:latin typeface="Arial Rounded MT Bold" panose="020F0704030504030204" pitchFamily="34" charset="0"/>
              </a:rPr>
              <a:t>PowerPoint Slides</a:t>
            </a:r>
          </a:p>
          <a:p>
            <a:pPr marL="1431925" indent="-571500">
              <a:buFont typeface="Wingdings" panose="05000000000000000000" pitchFamily="2" charset="2"/>
              <a:buChar char="ü"/>
            </a:pPr>
            <a:r>
              <a:rPr lang="en-US" sz="3600" dirty="0">
                <a:solidFill>
                  <a:srgbClr val="01AEF0"/>
                </a:solidFill>
                <a:latin typeface="Arial Rounded MT Bold" panose="020F0704030504030204" pitchFamily="34" charset="0"/>
              </a:rPr>
              <a:t>Research and Resources</a:t>
            </a:r>
          </a:p>
          <a:p>
            <a:pPr marL="1431925" indent="-571500">
              <a:buFont typeface="Wingdings" panose="05000000000000000000" pitchFamily="2" charset="2"/>
              <a:buChar char="ü"/>
            </a:pPr>
            <a:r>
              <a:rPr lang="en-US" sz="3600" dirty="0">
                <a:solidFill>
                  <a:srgbClr val="E82E39"/>
                </a:solidFill>
                <a:latin typeface="Arial Rounded MT Bold" panose="020F0704030504030204" pitchFamily="34" charset="0"/>
              </a:rPr>
              <a:t>Article</a:t>
            </a:r>
          </a:p>
          <a:p>
            <a:pPr marL="1431925" indent="-571500">
              <a:buFont typeface="Wingdings" panose="05000000000000000000" pitchFamily="2" charset="2"/>
              <a:buChar char="ü"/>
            </a:pPr>
            <a:r>
              <a:rPr lang="en-US" sz="3600" dirty="0">
                <a:solidFill>
                  <a:srgbClr val="01B2B8"/>
                </a:solidFill>
                <a:latin typeface="Arial Rounded MT Bold" panose="020F0704030504030204" pitchFamily="34" charset="0"/>
              </a:rPr>
              <a:t>Handout</a:t>
            </a:r>
          </a:p>
          <a:p>
            <a:pPr marL="860425" indent="0">
              <a:buNone/>
            </a:pPr>
            <a:endParaRPr lang="en-US" sz="3600" dirty="0">
              <a:latin typeface="Arial Rounded MT Bold" panose="020F0704030504030204" pitchFamily="34" charset="0"/>
            </a:endParaRPr>
          </a:p>
          <a:p>
            <a:pPr marL="860425" indent="-860425">
              <a:buNone/>
            </a:pPr>
            <a:r>
              <a:rPr lang="en-US" dirty="0">
                <a:latin typeface="Arial Rounded MT Bold" panose="020F0704030504030204" pitchFamily="34" charset="0"/>
              </a:rPr>
              <a:t>      Note: These are all available under “Downloads”.</a:t>
            </a:r>
            <a:endParaRPr lang="en-US" sz="3600" dirty="0">
              <a:latin typeface="Arial Rounded MT Bold" panose="020F0704030504030204" pitchFamily="34" charset="0"/>
            </a:endParaRPr>
          </a:p>
          <a:p>
            <a:endParaRPr lang="en-US" dirty="0"/>
          </a:p>
        </p:txBody>
      </p:sp>
      <p:pic>
        <p:nvPicPr>
          <p:cNvPr id="6" name="Picture 5"/>
          <p:cNvPicPr>
            <a:picLocks noChangeAspect="1"/>
          </p:cNvPicPr>
          <p:nvPr/>
        </p:nvPicPr>
        <p:blipFill rotWithShape="1">
          <a:blip r:embed="rId2">
            <a:extLst>
              <a:ext uri="{28A0092B-C50C-407E-A947-70E740481C1C}">
                <a14:useLocalDpi xmlns:a14="http://schemas.microsoft.com/office/drawing/2010/main" val="0"/>
              </a:ext>
            </a:extLst>
          </a:blip>
          <a:srcRect t="26730"/>
          <a:stretch/>
        </p:blipFill>
        <p:spPr>
          <a:xfrm flipV="1">
            <a:off x="348503" y="1718371"/>
            <a:ext cx="8553450" cy="492398"/>
          </a:xfrm>
          <a:prstGeom prst="rect">
            <a:avLst/>
          </a:prstGeom>
        </p:spPr>
      </p:pic>
    </p:spTree>
    <p:extLst>
      <p:ext uri="{BB962C8B-B14F-4D97-AF65-F5344CB8AC3E}">
        <p14:creationId xmlns:p14="http://schemas.microsoft.com/office/powerpoint/2010/main" val="8824452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52462" y="1909657"/>
            <a:ext cx="7839075" cy="4185675"/>
          </a:xfrm>
          <a:solidFill>
            <a:schemeClr val="bg1"/>
          </a:solidFill>
        </p:spPr>
        <p:txBody>
          <a:bodyPr>
            <a:normAutofit/>
          </a:bodyPr>
          <a:lstStyle/>
          <a:p>
            <a:r>
              <a:rPr lang="en-US" sz="2600" dirty="0">
                <a:latin typeface="Arial Rounded MT Bold" panose="020F0704030504030204" pitchFamily="34" charset="0"/>
              </a:rPr>
              <a:t>The presentation chart provides the facilitator/presenters with an overview of the module and a timeline for possible activities.  </a:t>
            </a:r>
          </a:p>
          <a:p>
            <a:r>
              <a:rPr lang="en-US" sz="2600" dirty="0">
                <a:latin typeface="Arial Rounded MT Bold" panose="020F0704030504030204" pitchFamily="34" charset="0"/>
              </a:rPr>
              <a:t>Each time frame can be adapted to meet the needs of the presentation length (Full Day or ½ Day Segment). </a:t>
            </a:r>
          </a:p>
          <a:p>
            <a:r>
              <a:rPr lang="en-US" sz="2600" dirty="0">
                <a:latin typeface="Arial Rounded MT Bold" panose="020F0704030504030204" pitchFamily="34" charset="0"/>
              </a:rPr>
              <a:t>The support materials column corresponds to the Content Outlines and PowerPoint slides given in the module.</a:t>
            </a:r>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t="26730"/>
          <a:stretch/>
        </p:blipFill>
        <p:spPr>
          <a:xfrm>
            <a:off x="295275" y="6170968"/>
            <a:ext cx="8553450" cy="492398"/>
          </a:xfrm>
          <a:prstGeom prst="rect">
            <a:avLst/>
          </a:prstGeom>
        </p:spPr>
      </p:pic>
      <p:sp>
        <p:nvSpPr>
          <p:cNvPr id="6" name="Title 1"/>
          <p:cNvSpPr>
            <a:spLocks noGrp="1"/>
          </p:cNvSpPr>
          <p:nvPr>
            <p:ph type="title"/>
          </p:nvPr>
        </p:nvSpPr>
        <p:spPr>
          <a:xfrm>
            <a:off x="1869141" y="349624"/>
            <a:ext cx="6979584" cy="989598"/>
          </a:xfrm>
        </p:spPr>
        <p:txBody>
          <a:bodyPr>
            <a:prstTxWarp prst="textCurveUp">
              <a:avLst>
                <a:gd name="adj" fmla="val 0"/>
              </a:avLst>
            </a:prstTxWarp>
            <a:normAutofit/>
            <a:scene3d>
              <a:camera prst="orthographicFront"/>
              <a:lightRig rig="harsh" dir="t"/>
            </a:scene3d>
            <a:sp3d extrusionH="57150" prstMaterial="matte">
              <a:bevelT w="63500" h="12700" prst="angle"/>
              <a:contourClr>
                <a:schemeClr val="bg1">
                  <a:lumMod val="65000"/>
                </a:schemeClr>
              </a:contourClr>
            </a:sp3d>
          </a:bodyPr>
          <a:lstStyle/>
          <a:p>
            <a:r>
              <a:rPr lang="en-US" b="1" dirty="0">
                <a:ln/>
                <a:solidFill>
                  <a:srgbClr val="F68121"/>
                </a:solidFill>
                <a:effectLst/>
                <a:latin typeface="Arial Rounded MT Bold" panose="020F0704030504030204" pitchFamily="34" charset="0"/>
              </a:rPr>
              <a:t>Presentation Chart</a:t>
            </a:r>
          </a:p>
        </p:txBody>
      </p:sp>
      <p:sp>
        <p:nvSpPr>
          <p:cNvPr id="7" name="Title 1"/>
          <p:cNvSpPr txBox="1">
            <a:spLocks/>
          </p:cNvSpPr>
          <p:nvPr/>
        </p:nvSpPr>
        <p:spPr>
          <a:xfrm>
            <a:off x="430866" y="349624"/>
            <a:ext cx="1173256" cy="494799"/>
          </a:xfrm>
          <a:prstGeom prst="rect">
            <a:avLst/>
          </a:prstGeom>
        </p:spPr>
        <p:txBody>
          <a:bodyPr vert="horz" lIns="91440" tIns="45720" rIns="91440" bIns="45720" numCol="1" rtlCol="0" anchor="ctr">
            <a:prstTxWarp prst="textCurveUp">
              <a:avLst>
                <a:gd name="adj" fmla="val 0"/>
              </a:avLst>
            </a:prstTxWarp>
            <a:normAutofit fontScale="92500"/>
            <a:scene3d>
              <a:camera prst="orthographicFront"/>
              <a:lightRig rig="harsh" dir="t"/>
            </a:scene3d>
            <a:sp3d extrusionH="57150" prstMaterial="matte">
              <a:bevelT w="63500" h="12700" prst="angle"/>
              <a:contourClr>
                <a:schemeClr val="bg1">
                  <a:lumMod val="65000"/>
                </a:schemeClr>
              </a:contourClr>
            </a:sp3d>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dirty="0">
                <a:ln/>
                <a:solidFill>
                  <a:schemeClr val="accent3"/>
                </a:solidFill>
                <a:effectLst/>
                <a:latin typeface="Arial Rounded MT Bold" panose="020F0704030504030204" pitchFamily="34" charset="0"/>
              </a:rPr>
              <a:t>Tools:</a:t>
            </a:r>
            <a:endParaRPr lang="en-US" b="1" dirty="0">
              <a:ln/>
              <a:solidFill>
                <a:srgbClr val="F68121"/>
              </a:solidFill>
              <a:effectLst/>
              <a:latin typeface="Arial Rounded MT Bold" panose="020F0704030504030204" pitchFamily="34" charset="0"/>
            </a:endParaRPr>
          </a:p>
        </p:txBody>
      </p:sp>
    </p:spTree>
    <p:extLst>
      <p:ext uri="{BB962C8B-B14F-4D97-AF65-F5344CB8AC3E}">
        <p14:creationId xmlns:p14="http://schemas.microsoft.com/office/powerpoint/2010/main" val="35882237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826825"/>
            <a:ext cx="7886700" cy="4351338"/>
          </a:xfrm>
        </p:spPr>
        <p:txBody>
          <a:bodyPr>
            <a:noAutofit/>
          </a:bodyPr>
          <a:lstStyle/>
          <a:p>
            <a:r>
              <a:rPr lang="en-US" sz="2600" dirty="0">
                <a:latin typeface="Arial Rounded MT Bold" panose="020F0704030504030204" pitchFamily="34" charset="0"/>
              </a:rPr>
              <a:t>The content outlines provide another view of the module Presentation Chart information to allow the presenter(s)/facilitator(s) the opportunity to “chunk” the contents into various time frames and constraints.</a:t>
            </a:r>
          </a:p>
          <a:p>
            <a:pPr marL="0" indent="0">
              <a:buNone/>
            </a:pPr>
            <a:endParaRPr lang="en-US" sz="1200" dirty="0"/>
          </a:p>
          <a:p>
            <a:pPr marL="0" indent="0">
              <a:buNone/>
            </a:pPr>
            <a:r>
              <a:rPr lang="en-US" sz="2600" dirty="0">
                <a:latin typeface="Arial Rounded MT Bold" panose="020F0704030504030204" pitchFamily="34" charset="0"/>
              </a:rPr>
              <a:t>Suggestion for use:</a:t>
            </a:r>
          </a:p>
          <a:p>
            <a:r>
              <a:rPr lang="en-US" sz="2600" dirty="0">
                <a:latin typeface="Arial Rounded MT Bold" panose="020F0704030504030204" pitchFamily="34" charset="0"/>
              </a:rPr>
              <a:t>The technique class genres/styles can be substituted with any dance genre/style dependent on the expertise of the technique class presenter.</a:t>
            </a:r>
          </a:p>
        </p:txBody>
      </p:sp>
      <p:sp>
        <p:nvSpPr>
          <p:cNvPr id="4" name="Title 1"/>
          <p:cNvSpPr>
            <a:spLocks noGrp="1"/>
          </p:cNvSpPr>
          <p:nvPr>
            <p:ph type="title"/>
          </p:nvPr>
        </p:nvSpPr>
        <p:spPr>
          <a:xfrm>
            <a:off x="1761564" y="349624"/>
            <a:ext cx="6753785" cy="989598"/>
          </a:xfrm>
        </p:spPr>
        <p:txBody>
          <a:bodyPr>
            <a:prstTxWarp prst="textCurveUp">
              <a:avLst>
                <a:gd name="adj" fmla="val 0"/>
              </a:avLst>
            </a:prstTxWarp>
            <a:scene3d>
              <a:camera prst="orthographicFront"/>
              <a:lightRig rig="harsh" dir="t"/>
            </a:scene3d>
            <a:sp3d extrusionH="57150" prstMaterial="matte">
              <a:bevelT w="63500" h="12700" prst="angle"/>
              <a:contourClr>
                <a:schemeClr val="bg1">
                  <a:lumMod val="65000"/>
                </a:schemeClr>
              </a:contourClr>
            </a:sp3d>
          </a:bodyPr>
          <a:lstStyle/>
          <a:p>
            <a:r>
              <a:rPr lang="en-US" b="1" dirty="0">
                <a:ln/>
                <a:solidFill>
                  <a:srgbClr val="AB2190"/>
                </a:solidFill>
                <a:effectLst/>
                <a:latin typeface="Arial Rounded MT Bold" panose="020F0704030504030204" pitchFamily="34" charset="0"/>
              </a:rPr>
              <a:t>Content Outlines</a:t>
            </a:r>
          </a:p>
        </p:txBody>
      </p:sp>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t="26730"/>
          <a:stretch/>
        </p:blipFill>
        <p:spPr>
          <a:xfrm>
            <a:off x="295275" y="6170968"/>
            <a:ext cx="8553450" cy="492398"/>
          </a:xfrm>
          <a:prstGeom prst="rect">
            <a:avLst/>
          </a:prstGeom>
        </p:spPr>
      </p:pic>
      <p:sp>
        <p:nvSpPr>
          <p:cNvPr id="6" name="Title 1"/>
          <p:cNvSpPr txBox="1">
            <a:spLocks/>
          </p:cNvSpPr>
          <p:nvPr/>
        </p:nvSpPr>
        <p:spPr>
          <a:xfrm>
            <a:off x="430866" y="349624"/>
            <a:ext cx="1173256" cy="494799"/>
          </a:xfrm>
          <a:prstGeom prst="rect">
            <a:avLst/>
          </a:prstGeom>
        </p:spPr>
        <p:txBody>
          <a:bodyPr vert="horz" lIns="91440" tIns="45720" rIns="91440" bIns="45720" numCol="1" rtlCol="0" anchor="ctr">
            <a:prstTxWarp prst="textCurveUp">
              <a:avLst>
                <a:gd name="adj" fmla="val 0"/>
              </a:avLst>
            </a:prstTxWarp>
            <a:normAutofit fontScale="92500"/>
            <a:scene3d>
              <a:camera prst="orthographicFront"/>
              <a:lightRig rig="harsh" dir="t"/>
            </a:scene3d>
            <a:sp3d extrusionH="57150" prstMaterial="matte">
              <a:bevelT w="63500" h="12700" prst="angle"/>
              <a:contourClr>
                <a:schemeClr val="bg1">
                  <a:lumMod val="65000"/>
                </a:schemeClr>
              </a:contourClr>
            </a:sp3d>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dirty="0">
                <a:ln/>
                <a:solidFill>
                  <a:schemeClr val="accent3"/>
                </a:solidFill>
                <a:effectLst/>
                <a:latin typeface="Arial Rounded MT Bold" panose="020F0704030504030204" pitchFamily="34" charset="0"/>
              </a:rPr>
              <a:t>Tools:</a:t>
            </a:r>
            <a:endParaRPr lang="en-US" b="1" dirty="0">
              <a:ln/>
              <a:solidFill>
                <a:srgbClr val="F68121"/>
              </a:solidFill>
              <a:effectLst/>
              <a:latin typeface="Arial Rounded MT Bold" panose="020F0704030504030204" pitchFamily="34" charset="0"/>
            </a:endParaRPr>
          </a:p>
        </p:txBody>
      </p:sp>
    </p:spTree>
    <p:extLst>
      <p:ext uri="{BB962C8B-B14F-4D97-AF65-F5344CB8AC3E}">
        <p14:creationId xmlns:p14="http://schemas.microsoft.com/office/powerpoint/2010/main" val="37846391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986989"/>
            <a:ext cx="8340539" cy="4050741"/>
          </a:xfrm>
        </p:spPr>
        <p:txBody>
          <a:bodyPr>
            <a:normAutofit fontScale="92500" lnSpcReduction="20000"/>
          </a:bodyPr>
          <a:lstStyle/>
          <a:p>
            <a:pPr marL="0" indent="0">
              <a:buNone/>
            </a:pPr>
            <a:r>
              <a:rPr lang="en-US" dirty="0">
                <a:latin typeface="Arial Rounded MT Bold" panose="020F0704030504030204" pitchFamily="34" charset="0"/>
              </a:rPr>
              <a:t>Content Outlines for the following sections can be used to break down your training. </a:t>
            </a:r>
          </a:p>
          <a:p>
            <a:pPr marL="0" indent="0">
              <a:buNone/>
            </a:pPr>
            <a:endParaRPr lang="en-US" sz="800" dirty="0">
              <a:latin typeface="Arial Rounded MT Bold" panose="020F0704030504030204" pitchFamily="34" charset="0"/>
            </a:endParaRPr>
          </a:p>
          <a:p>
            <a:pPr marL="0" indent="0">
              <a:buNone/>
            </a:pPr>
            <a:r>
              <a:rPr lang="en-US" dirty="0">
                <a:latin typeface="Arial Rounded MT Bold" panose="020F0704030504030204" pitchFamily="34" charset="0"/>
              </a:rPr>
              <a:t>Section 1: </a:t>
            </a:r>
            <a:r>
              <a:rPr lang="en-US" b="1" dirty="0">
                <a:latin typeface="Arial Rounded MT Bold" panose="020F0704030504030204" pitchFamily="34" charset="0"/>
              </a:rPr>
              <a:t>Welcome and Introductions</a:t>
            </a:r>
          </a:p>
          <a:p>
            <a:pPr marL="0" indent="0">
              <a:buNone/>
            </a:pPr>
            <a:r>
              <a:rPr lang="en-US" dirty="0">
                <a:latin typeface="Arial Rounded MT Bold" panose="020F0704030504030204" pitchFamily="34" charset="0"/>
              </a:rPr>
              <a:t>Section 2: </a:t>
            </a:r>
            <a:r>
              <a:rPr lang="en-US" b="1" dirty="0">
                <a:latin typeface="Arial Rounded MT Bold" panose="020F0704030504030204" pitchFamily="34" charset="0"/>
              </a:rPr>
              <a:t>AM Technique Class</a:t>
            </a:r>
          </a:p>
          <a:p>
            <a:pPr marL="0" indent="0">
              <a:buNone/>
            </a:pPr>
            <a:r>
              <a:rPr lang="en-US" dirty="0">
                <a:latin typeface="Arial Rounded MT Bold" panose="020F0704030504030204" pitchFamily="34" charset="0"/>
              </a:rPr>
              <a:t>Section 3: </a:t>
            </a:r>
            <a:r>
              <a:rPr lang="en-US" b="1" dirty="0">
                <a:latin typeface="Arial Rounded MT Bold" panose="020F0704030504030204" pitchFamily="34" charset="0"/>
              </a:rPr>
              <a:t>Deconstructing the AM Class</a:t>
            </a:r>
          </a:p>
          <a:p>
            <a:pPr marL="0" indent="0">
              <a:buNone/>
            </a:pPr>
            <a:r>
              <a:rPr lang="en-US" dirty="0">
                <a:latin typeface="Arial Rounded MT Bold" panose="020F0704030504030204" pitchFamily="34" charset="0"/>
              </a:rPr>
              <a:t>Section 4: </a:t>
            </a:r>
            <a:r>
              <a:rPr lang="en-US" b="1" dirty="0">
                <a:latin typeface="Arial Rounded MT Bold" panose="020F0704030504030204" pitchFamily="34" charset="0"/>
              </a:rPr>
              <a:t>PM Technique Class</a:t>
            </a:r>
          </a:p>
          <a:p>
            <a:pPr marL="2743200" indent="-2743200">
              <a:buNone/>
            </a:pPr>
            <a:r>
              <a:rPr lang="en-US" dirty="0">
                <a:latin typeface="Arial Rounded MT Bold" panose="020F0704030504030204" pitchFamily="34" charset="0"/>
              </a:rPr>
              <a:t>Section 5: </a:t>
            </a:r>
            <a:r>
              <a:rPr lang="en-US" b="1" dirty="0">
                <a:latin typeface="Arial Rounded MT Bold" panose="020F0704030504030204" pitchFamily="34" charset="0"/>
              </a:rPr>
              <a:t>Classroom Translation and Final Reflection</a:t>
            </a:r>
          </a:p>
          <a:p>
            <a:pPr marL="2743200" indent="-2743200">
              <a:buNone/>
            </a:pPr>
            <a:endParaRPr lang="en-US" sz="1100" b="1" dirty="0">
              <a:latin typeface="Arial Rounded MT Bold" panose="020F0704030504030204" pitchFamily="34" charset="0"/>
            </a:endParaRPr>
          </a:p>
          <a:p>
            <a:pPr marL="2743200" indent="-2743200">
              <a:buNone/>
            </a:pPr>
            <a:r>
              <a:rPr lang="en-US" dirty="0">
                <a:latin typeface="Arial Rounded MT Bold" panose="020F0704030504030204" pitchFamily="34" charset="0"/>
              </a:rPr>
              <a:t>These are all available under “Downloads” </a:t>
            </a:r>
          </a:p>
        </p:txBody>
      </p:sp>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t="26730"/>
          <a:stretch/>
        </p:blipFill>
        <p:spPr>
          <a:xfrm>
            <a:off x="295275" y="6170968"/>
            <a:ext cx="8553450" cy="492398"/>
          </a:xfrm>
          <a:prstGeom prst="rect">
            <a:avLst/>
          </a:prstGeom>
        </p:spPr>
      </p:pic>
      <p:sp>
        <p:nvSpPr>
          <p:cNvPr id="7" name="Title 1"/>
          <p:cNvSpPr txBox="1">
            <a:spLocks/>
          </p:cNvSpPr>
          <p:nvPr/>
        </p:nvSpPr>
        <p:spPr>
          <a:xfrm>
            <a:off x="1815352" y="415015"/>
            <a:ext cx="7033373" cy="983479"/>
          </a:xfrm>
          <a:prstGeom prst="rect">
            <a:avLst/>
          </a:prstGeom>
        </p:spPr>
        <p:txBody>
          <a:bodyPr vert="horz" lIns="91440" tIns="45720" rIns="91440" bIns="45720" numCol="1" rtlCol="0" anchor="ctr">
            <a:prstTxWarp prst="textCurveUp">
              <a:avLst>
                <a:gd name="adj" fmla="val 0"/>
              </a:avLst>
            </a:prstTxWarp>
            <a:normAutofit/>
            <a:scene3d>
              <a:camera prst="orthographicFront"/>
              <a:lightRig rig="harsh" dir="t"/>
            </a:scene3d>
            <a:sp3d extrusionH="57150" prstMaterial="matte">
              <a:bevelT w="63500" h="12700" prst="angle"/>
              <a:contourClr>
                <a:schemeClr val="bg1">
                  <a:lumMod val="65000"/>
                </a:schemeClr>
              </a:contourClr>
            </a:sp3d>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ln/>
                <a:solidFill>
                  <a:srgbClr val="A91F8C"/>
                </a:solidFill>
                <a:effectLst/>
                <a:latin typeface="Arial Rounded MT Bold" panose="020F0704030504030204" pitchFamily="34" charset="0"/>
              </a:rPr>
              <a:t>Content Outlines </a:t>
            </a:r>
            <a:r>
              <a:rPr lang="en-US" sz="2000" b="1" dirty="0">
                <a:ln/>
                <a:solidFill>
                  <a:srgbClr val="A91F8C"/>
                </a:solidFill>
                <a:effectLst/>
                <a:latin typeface="Arial Rounded MT Bold" panose="020F0704030504030204" pitchFamily="34" charset="0"/>
              </a:rPr>
              <a:t>(contd.)</a:t>
            </a:r>
          </a:p>
        </p:txBody>
      </p:sp>
      <p:sp>
        <p:nvSpPr>
          <p:cNvPr id="8" name="Title 1"/>
          <p:cNvSpPr txBox="1">
            <a:spLocks/>
          </p:cNvSpPr>
          <p:nvPr/>
        </p:nvSpPr>
        <p:spPr>
          <a:xfrm>
            <a:off x="430866" y="349624"/>
            <a:ext cx="1173256" cy="494799"/>
          </a:xfrm>
          <a:prstGeom prst="rect">
            <a:avLst/>
          </a:prstGeom>
        </p:spPr>
        <p:txBody>
          <a:bodyPr vert="horz" lIns="91440" tIns="45720" rIns="91440" bIns="45720" numCol="1" rtlCol="0" anchor="ctr">
            <a:prstTxWarp prst="textCurveUp">
              <a:avLst>
                <a:gd name="adj" fmla="val 0"/>
              </a:avLst>
            </a:prstTxWarp>
            <a:normAutofit fontScale="92500"/>
            <a:scene3d>
              <a:camera prst="orthographicFront"/>
              <a:lightRig rig="harsh" dir="t"/>
            </a:scene3d>
            <a:sp3d extrusionH="57150" prstMaterial="matte">
              <a:bevelT w="63500" h="12700" prst="angle"/>
              <a:contourClr>
                <a:schemeClr val="bg1">
                  <a:lumMod val="65000"/>
                </a:schemeClr>
              </a:contourClr>
            </a:sp3d>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dirty="0">
                <a:ln/>
                <a:solidFill>
                  <a:schemeClr val="accent3"/>
                </a:solidFill>
                <a:effectLst/>
                <a:latin typeface="Arial Rounded MT Bold" panose="020F0704030504030204" pitchFamily="34" charset="0"/>
              </a:rPr>
              <a:t>Tools:</a:t>
            </a:r>
            <a:endParaRPr lang="en-US" b="1" dirty="0">
              <a:ln/>
              <a:solidFill>
                <a:srgbClr val="F68121"/>
              </a:solidFill>
              <a:effectLst/>
              <a:latin typeface="Arial Rounded MT Bold" panose="020F0704030504030204" pitchFamily="34" charset="0"/>
            </a:endParaRPr>
          </a:p>
        </p:txBody>
      </p:sp>
    </p:spTree>
    <p:extLst>
      <p:ext uri="{BB962C8B-B14F-4D97-AF65-F5344CB8AC3E}">
        <p14:creationId xmlns:p14="http://schemas.microsoft.com/office/powerpoint/2010/main" val="10326222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976330"/>
            <a:ext cx="8098492" cy="1333214"/>
          </a:xfrm>
        </p:spPr>
        <p:txBody>
          <a:bodyPr/>
          <a:lstStyle/>
          <a:p>
            <a:r>
              <a:rPr lang="en-US" sz="2600" dirty="0">
                <a:latin typeface="Arial Rounded MT Bold" panose="020F0704030504030204" pitchFamily="34" charset="0"/>
              </a:rPr>
              <a:t>The PowerPoint slides are referenced in both the Presentation Chart and the Content Outlines for guiding the facilitator.</a:t>
            </a:r>
            <a:endParaRPr lang="en-US" dirty="0"/>
          </a:p>
        </p:txBody>
      </p:sp>
      <p:sp>
        <p:nvSpPr>
          <p:cNvPr id="5" name="Title 1"/>
          <p:cNvSpPr txBox="1">
            <a:spLocks/>
          </p:cNvSpPr>
          <p:nvPr/>
        </p:nvSpPr>
        <p:spPr>
          <a:xfrm>
            <a:off x="1734670" y="349624"/>
            <a:ext cx="6780679" cy="989598"/>
          </a:xfrm>
          <a:prstGeom prst="rect">
            <a:avLst/>
          </a:prstGeom>
        </p:spPr>
        <p:txBody>
          <a:bodyPr vert="horz" lIns="91440" tIns="45720" rIns="91440" bIns="45720" numCol="1" rtlCol="0" anchor="ctr">
            <a:prstTxWarp prst="textCurveUp">
              <a:avLst>
                <a:gd name="adj" fmla="val 0"/>
              </a:avLst>
            </a:prstTxWarp>
            <a:normAutofit/>
            <a:scene3d>
              <a:camera prst="orthographicFront"/>
              <a:lightRig rig="harsh" dir="t"/>
            </a:scene3d>
            <a:sp3d extrusionH="57150" prstMaterial="matte">
              <a:bevelT w="63500" h="12700" prst="angle"/>
              <a:contourClr>
                <a:schemeClr val="bg1">
                  <a:lumMod val="65000"/>
                </a:schemeClr>
              </a:contourClr>
            </a:sp3d>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ln/>
                <a:solidFill>
                  <a:srgbClr val="50B847"/>
                </a:solidFill>
                <a:effectLst/>
                <a:latin typeface="Arial Rounded MT Bold" panose="020F0704030504030204" pitchFamily="34" charset="0"/>
              </a:rPr>
              <a:t>PowerPoint Slides</a:t>
            </a:r>
          </a:p>
        </p:txBody>
      </p:sp>
      <p:pic>
        <p:nvPicPr>
          <p:cNvPr id="7" name="Picture 6"/>
          <p:cNvPicPr>
            <a:picLocks noChangeAspect="1"/>
          </p:cNvPicPr>
          <p:nvPr/>
        </p:nvPicPr>
        <p:blipFill rotWithShape="1">
          <a:blip r:embed="rId2">
            <a:extLst>
              <a:ext uri="{28A0092B-C50C-407E-A947-70E740481C1C}">
                <a14:useLocalDpi xmlns:a14="http://schemas.microsoft.com/office/drawing/2010/main" val="0"/>
              </a:ext>
            </a:extLst>
          </a:blip>
          <a:srcRect t="26730"/>
          <a:stretch/>
        </p:blipFill>
        <p:spPr>
          <a:xfrm>
            <a:off x="295275" y="6170968"/>
            <a:ext cx="8553450" cy="492398"/>
          </a:xfrm>
          <a:prstGeom prst="rect">
            <a:avLst/>
          </a:prstGeom>
        </p:spPr>
      </p:pic>
      <p:sp>
        <p:nvSpPr>
          <p:cNvPr id="8" name="Title 1"/>
          <p:cNvSpPr txBox="1">
            <a:spLocks/>
          </p:cNvSpPr>
          <p:nvPr/>
        </p:nvSpPr>
        <p:spPr>
          <a:xfrm>
            <a:off x="430866" y="349624"/>
            <a:ext cx="1173256" cy="494799"/>
          </a:xfrm>
          <a:prstGeom prst="rect">
            <a:avLst/>
          </a:prstGeom>
        </p:spPr>
        <p:txBody>
          <a:bodyPr vert="horz" lIns="91440" tIns="45720" rIns="91440" bIns="45720" numCol="1" rtlCol="0" anchor="ctr">
            <a:prstTxWarp prst="textCurveUp">
              <a:avLst>
                <a:gd name="adj" fmla="val 0"/>
              </a:avLst>
            </a:prstTxWarp>
            <a:normAutofit fontScale="92500"/>
            <a:scene3d>
              <a:camera prst="orthographicFront"/>
              <a:lightRig rig="harsh" dir="t"/>
            </a:scene3d>
            <a:sp3d extrusionH="57150" prstMaterial="matte">
              <a:bevelT w="63500" h="12700" prst="angle"/>
              <a:contourClr>
                <a:schemeClr val="bg1">
                  <a:lumMod val="65000"/>
                </a:schemeClr>
              </a:contourClr>
            </a:sp3d>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dirty="0">
                <a:ln/>
                <a:solidFill>
                  <a:schemeClr val="accent3"/>
                </a:solidFill>
                <a:effectLst/>
                <a:latin typeface="Arial Rounded MT Bold" panose="020F0704030504030204" pitchFamily="34" charset="0"/>
              </a:rPr>
              <a:t>Tools:</a:t>
            </a:r>
            <a:endParaRPr lang="en-US" b="1" dirty="0">
              <a:ln/>
              <a:solidFill>
                <a:srgbClr val="F68121"/>
              </a:solidFill>
              <a:effectLst/>
              <a:latin typeface="Arial Rounded MT Bold" panose="020F0704030504030204" pitchFamily="34" charset="0"/>
            </a:endParaRPr>
          </a:p>
        </p:txBody>
      </p:sp>
      <p:grpSp>
        <p:nvGrpSpPr>
          <p:cNvPr id="6" name="Group 5"/>
          <p:cNvGrpSpPr/>
          <p:nvPr/>
        </p:nvGrpSpPr>
        <p:grpSpPr>
          <a:xfrm>
            <a:off x="5854889" y="3230369"/>
            <a:ext cx="2966540" cy="2832206"/>
            <a:chOff x="3174256" y="2986015"/>
            <a:chExt cx="2455578" cy="2344382"/>
          </a:xfrm>
        </p:grpSpPr>
        <p:pic>
          <p:nvPicPr>
            <p:cNvPr id="9" name="Picture 8"/>
            <p:cNvPicPr>
              <a:picLocks noChangeAspect="1"/>
            </p:cNvPicPr>
            <p:nvPr/>
          </p:nvPicPr>
          <p:blipFill rotWithShape="1">
            <a:blip r:embed="rId3"/>
            <a:srcRect l="79104"/>
            <a:stretch/>
          </p:blipFill>
          <p:spPr>
            <a:xfrm>
              <a:off x="3174256" y="2986015"/>
              <a:ext cx="2455578" cy="2344382"/>
            </a:xfrm>
            <a:prstGeom prst="rect">
              <a:avLst/>
            </a:prstGeom>
          </p:spPr>
        </p:pic>
        <p:grpSp>
          <p:nvGrpSpPr>
            <p:cNvPr id="10" name="Group 9"/>
            <p:cNvGrpSpPr/>
            <p:nvPr/>
          </p:nvGrpSpPr>
          <p:grpSpPr>
            <a:xfrm>
              <a:off x="3697937" y="3309428"/>
              <a:ext cx="1554480" cy="1554480"/>
              <a:chOff x="1896034" y="524435"/>
              <a:chExt cx="5920510" cy="5907024"/>
            </a:xfrm>
          </p:grpSpPr>
          <p:pic>
            <p:nvPicPr>
              <p:cNvPr id="11" name="Picture 10"/>
              <p:cNvPicPr>
                <a:picLocks noChangeAspect="1"/>
              </p:cNvPicPr>
              <p:nvPr/>
            </p:nvPicPr>
            <p:blipFill rotWithShape="1">
              <a:blip r:embed="rId4" cstate="print">
                <a:extLst>
                  <a:ext uri="{28A0092B-C50C-407E-A947-70E740481C1C}">
                    <a14:useLocalDpi xmlns:a14="http://schemas.microsoft.com/office/drawing/2010/main" val="0"/>
                  </a:ext>
                </a:extLst>
              </a:blip>
              <a:srcRect l="20735" t="2226" r="14705" b="899"/>
              <a:stretch/>
            </p:blipFill>
            <p:spPr>
              <a:xfrm>
                <a:off x="1896034" y="524435"/>
                <a:ext cx="5920510" cy="5907024"/>
              </a:xfrm>
              <a:prstGeom prst="ellipse">
                <a:avLst/>
              </a:prstGeom>
            </p:spPr>
          </p:pic>
          <p:sp>
            <p:nvSpPr>
              <p:cNvPr id="12" name="Oval 11"/>
              <p:cNvSpPr/>
              <p:nvPr/>
            </p:nvSpPr>
            <p:spPr>
              <a:xfrm>
                <a:off x="4491318" y="1640541"/>
                <a:ext cx="107576" cy="94130"/>
              </a:xfrm>
              <a:prstGeom prst="ellipse">
                <a:avLst/>
              </a:prstGeom>
              <a:solidFill>
                <a:schemeClr val="bg2">
                  <a:lumMod val="7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13" name="Content Placeholder 2"/>
          <p:cNvSpPr txBox="1">
            <a:spLocks/>
          </p:cNvSpPr>
          <p:nvPr/>
        </p:nvSpPr>
        <p:spPr>
          <a:xfrm>
            <a:off x="646580" y="3254188"/>
            <a:ext cx="5369150" cy="303444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600" dirty="0">
                <a:latin typeface="Arial Rounded MT Bold" panose="020F0704030504030204" pitchFamily="34" charset="0"/>
              </a:rPr>
              <a:t>The notes that are found on the various slides can be used by the facilitator to guide the conversations and keep the focus of the module</a:t>
            </a:r>
            <a:r>
              <a:rPr lang="en-US" dirty="0">
                <a:latin typeface="Arial Rounded MT Bold" panose="020F0704030504030204" pitchFamily="34" charset="0"/>
              </a:rPr>
              <a:t>.</a:t>
            </a:r>
          </a:p>
          <a:p>
            <a:endParaRPr lang="en-US" dirty="0"/>
          </a:p>
        </p:txBody>
      </p:sp>
    </p:spTree>
    <p:extLst>
      <p:ext uri="{BB962C8B-B14F-4D97-AF65-F5344CB8AC3E}">
        <p14:creationId xmlns:p14="http://schemas.microsoft.com/office/powerpoint/2010/main" val="14165864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869141"/>
            <a:ext cx="7886700" cy="4307822"/>
          </a:xfrm>
        </p:spPr>
        <p:txBody>
          <a:bodyPr/>
          <a:lstStyle/>
          <a:p>
            <a:r>
              <a:rPr lang="en-US" sz="2600" dirty="0">
                <a:latin typeface="Arial Rounded MT Bold" panose="020F0704030504030204" pitchFamily="34" charset="0"/>
              </a:rPr>
              <a:t>Further research on Somatic Dance Education can be found in the </a:t>
            </a:r>
            <a:r>
              <a:rPr lang="en-US" sz="2600" b="1" dirty="0">
                <a:latin typeface="Arial Rounded MT Bold" panose="020F0704030504030204" pitchFamily="34" charset="0"/>
              </a:rPr>
              <a:t>“Research”</a:t>
            </a:r>
            <a:r>
              <a:rPr lang="en-US" sz="2600" dirty="0">
                <a:latin typeface="Arial Rounded MT Bold" panose="020F0704030504030204" pitchFamily="34" charset="0"/>
              </a:rPr>
              <a:t> template of the module, available under “Downloads”.</a:t>
            </a:r>
          </a:p>
          <a:p>
            <a:r>
              <a:rPr lang="en-US" sz="2600" dirty="0">
                <a:latin typeface="Arial Rounded MT Bold" panose="020F0704030504030204" pitchFamily="34" charset="0"/>
              </a:rPr>
              <a:t>The </a:t>
            </a:r>
            <a:r>
              <a:rPr lang="en-US" sz="2600" i="1" dirty="0">
                <a:latin typeface="Arial Rounded MT Bold" panose="020F0704030504030204" pitchFamily="34" charset="0"/>
              </a:rPr>
              <a:t>Books and Periodicals Resources</a:t>
            </a:r>
            <a:r>
              <a:rPr lang="en-US" sz="2600" dirty="0">
                <a:latin typeface="Arial Rounded MT Bold" panose="020F0704030504030204" pitchFamily="34" charset="0"/>
              </a:rPr>
              <a:t> section lists the various items that can be referenced. </a:t>
            </a:r>
          </a:p>
          <a:p>
            <a:r>
              <a:rPr lang="en-US" sz="2600" dirty="0">
                <a:latin typeface="Arial Rounded MT Bold" panose="020F0704030504030204" pitchFamily="34" charset="0"/>
              </a:rPr>
              <a:t>In addition, a local university dance educator may have expertise in somatic approaches to movement education.  </a:t>
            </a:r>
          </a:p>
          <a:p>
            <a:endParaRPr lang="en-US" dirty="0"/>
          </a:p>
        </p:txBody>
      </p:sp>
      <p:sp>
        <p:nvSpPr>
          <p:cNvPr id="5" name="Title 1"/>
          <p:cNvSpPr txBox="1">
            <a:spLocks/>
          </p:cNvSpPr>
          <p:nvPr/>
        </p:nvSpPr>
        <p:spPr>
          <a:xfrm>
            <a:off x="1922928" y="349625"/>
            <a:ext cx="6468037" cy="989597"/>
          </a:xfrm>
          <a:prstGeom prst="rect">
            <a:avLst/>
          </a:prstGeom>
        </p:spPr>
        <p:txBody>
          <a:bodyPr vert="horz" lIns="91440" tIns="45720" rIns="91440" bIns="45720" numCol="1" rtlCol="0" anchor="ctr">
            <a:prstTxWarp prst="textCurveUp">
              <a:avLst>
                <a:gd name="adj" fmla="val 0"/>
              </a:avLst>
            </a:prstTxWarp>
            <a:normAutofit fontScale="92500" lnSpcReduction="20000"/>
            <a:scene3d>
              <a:camera prst="orthographicFront"/>
              <a:lightRig rig="harsh" dir="t"/>
            </a:scene3d>
            <a:sp3d extrusionH="57150" prstMaterial="matte">
              <a:bevelT w="63500" h="12700" prst="angle"/>
              <a:contourClr>
                <a:schemeClr val="bg1">
                  <a:lumMod val="65000"/>
                </a:schemeClr>
              </a:contourClr>
            </a:sp3d>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ln/>
                <a:solidFill>
                  <a:srgbClr val="00ADEF"/>
                </a:solidFill>
                <a:latin typeface="Arial Rounded MT Bold" panose="020F0704030504030204" pitchFamily="34" charset="0"/>
              </a:rPr>
              <a:t>Research and </a:t>
            </a:r>
          </a:p>
          <a:p>
            <a:pPr algn="ctr"/>
            <a:r>
              <a:rPr lang="en-US" b="1" dirty="0">
                <a:ln/>
                <a:solidFill>
                  <a:srgbClr val="00ADEF"/>
                </a:solidFill>
                <a:latin typeface="Arial Rounded MT Bold" panose="020F0704030504030204" pitchFamily="34" charset="0"/>
              </a:rPr>
              <a:t>Resources</a:t>
            </a:r>
            <a:endParaRPr lang="en-US" b="1" dirty="0">
              <a:ln/>
              <a:solidFill>
                <a:srgbClr val="00ADEF"/>
              </a:solidFill>
              <a:effectLst/>
              <a:latin typeface="Arial Rounded MT Bold" panose="020F0704030504030204" pitchFamily="34" charset="0"/>
            </a:endParaRPr>
          </a:p>
        </p:txBody>
      </p:sp>
      <p:pic>
        <p:nvPicPr>
          <p:cNvPr id="6" name="Picture 5"/>
          <p:cNvPicPr>
            <a:picLocks noChangeAspect="1"/>
          </p:cNvPicPr>
          <p:nvPr/>
        </p:nvPicPr>
        <p:blipFill rotWithShape="1">
          <a:blip r:embed="rId2">
            <a:extLst>
              <a:ext uri="{28A0092B-C50C-407E-A947-70E740481C1C}">
                <a14:useLocalDpi xmlns:a14="http://schemas.microsoft.com/office/drawing/2010/main" val="0"/>
              </a:ext>
            </a:extLst>
          </a:blip>
          <a:srcRect t="26730"/>
          <a:stretch/>
        </p:blipFill>
        <p:spPr>
          <a:xfrm>
            <a:off x="295275" y="6170968"/>
            <a:ext cx="8553450" cy="492398"/>
          </a:xfrm>
          <a:prstGeom prst="rect">
            <a:avLst/>
          </a:prstGeom>
        </p:spPr>
      </p:pic>
      <p:sp>
        <p:nvSpPr>
          <p:cNvPr id="8" name="Title 1"/>
          <p:cNvSpPr txBox="1">
            <a:spLocks/>
          </p:cNvSpPr>
          <p:nvPr/>
        </p:nvSpPr>
        <p:spPr>
          <a:xfrm>
            <a:off x="430866" y="349624"/>
            <a:ext cx="1173256" cy="494799"/>
          </a:xfrm>
          <a:prstGeom prst="rect">
            <a:avLst/>
          </a:prstGeom>
        </p:spPr>
        <p:txBody>
          <a:bodyPr vert="horz" lIns="91440" tIns="45720" rIns="91440" bIns="45720" numCol="1" rtlCol="0" anchor="ctr">
            <a:prstTxWarp prst="textCurveUp">
              <a:avLst>
                <a:gd name="adj" fmla="val 0"/>
              </a:avLst>
            </a:prstTxWarp>
            <a:normAutofit fontScale="92500"/>
            <a:scene3d>
              <a:camera prst="orthographicFront"/>
              <a:lightRig rig="harsh" dir="t"/>
            </a:scene3d>
            <a:sp3d extrusionH="57150" prstMaterial="matte">
              <a:bevelT w="63500" h="12700" prst="angle"/>
              <a:contourClr>
                <a:schemeClr val="bg1">
                  <a:lumMod val="65000"/>
                </a:schemeClr>
              </a:contourClr>
            </a:sp3d>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dirty="0">
                <a:ln/>
                <a:solidFill>
                  <a:schemeClr val="accent3"/>
                </a:solidFill>
                <a:effectLst/>
                <a:latin typeface="Arial Rounded MT Bold" panose="020F0704030504030204" pitchFamily="34" charset="0"/>
              </a:rPr>
              <a:t>Tools:</a:t>
            </a:r>
            <a:endParaRPr lang="en-US" b="1" dirty="0">
              <a:ln/>
              <a:solidFill>
                <a:srgbClr val="F68121"/>
              </a:solidFill>
              <a:effectLst/>
              <a:latin typeface="Arial Rounded MT Bold" panose="020F0704030504030204" pitchFamily="34" charset="0"/>
            </a:endParaRPr>
          </a:p>
        </p:txBody>
      </p:sp>
    </p:spTree>
    <p:extLst>
      <p:ext uri="{BB962C8B-B14F-4D97-AF65-F5344CB8AC3E}">
        <p14:creationId xmlns:p14="http://schemas.microsoft.com/office/powerpoint/2010/main" val="40620924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0000" lnSpcReduction="20000"/>
          </a:bodyPr>
          <a:lstStyle/>
          <a:p>
            <a:r>
              <a:rPr lang="en-US" dirty="0">
                <a:latin typeface="Arial Rounded MT Bold" panose="020F0704030504030204" pitchFamily="34" charset="0"/>
              </a:rPr>
              <a:t>The article suggested in the module is called:  </a:t>
            </a:r>
            <a:r>
              <a:rPr lang="en-US" i="1" dirty="0">
                <a:latin typeface="Arial Rounded MT Bold" panose="020F0704030504030204" pitchFamily="34" charset="0"/>
              </a:rPr>
              <a:t>Developing Listening Bodies in the Dance Technique Class</a:t>
            </a:r>
            <a:r>
              <a:rPr lang="en-US" dirty="0">
                <a:latin typeface="Arial Rounded MT Bold" panose="020F0704030504030204" pitchFamily="34" charset="0"/>
              </a:rPr>
              <a:t>, by Rebecca </a:t>
            </a:r>
            <a:r>
              <a:rPr lang="en-US" dirty="0" err="1">
                <a:latin typeface="Arial Rounded MT Bold" panose="020F0704030504030204" pitchFamily="34" charset="0"/>
              </a:rPr>
              <a:t>Enghauser</a:t>
            </a:r>
            <a:r>
              <a:rPr lang="en-US" dirty="0">
                <a:latin typeface="Arial Rounded MT Bold" panose="020F0704030504030204" pitchFamily="34" charset="0"/>
              </a:rPr>
              <a:t>.</a:t>
            </a:r>
          </a:p>
          <a:p>
            <a:pPr lvl="0"/>
            <a:r>
              <a:rPr lang="en-US" dirty="0">
                <a:latin typeface="Arial Rounded MT Bold" panose="020F0704030504030204" pitchFamily="34" charset="0"/>
              </a:rPr>
              <a:t>Read the article first to understand the somatic processes that can be used in one or more of the technique classes offered as part of the module.</a:t>
            </a:r>
          </a:p>
          <a:p>
            <a:r>
              <a:rPr lang="en-US" dirty="0">
                <a:latin typeface="Arial Rounded MT Bold" panose="020F0704030504030204" pitchFamily="34" charset="0"/>
              </a:rPr>
              <a:t>Consider one or more of the five processes from the article that the technique class presenter may be familiar with or drawn to that may be applied within the class offered. This could be a process that the presenter wishes to learn to expand his or her own understanding of somatic approaches or a process that may seem natural to that particular genre/style of dance.</a:t>
            </a:r>
          </a:p>
          <a:p>
            <a:r>
              <a:rPr lang="en-US" dirty="0">
                <a:latin typeface="Arial Rounded MT Bold" panose="020F0704030504030204" pitchFamily="34" charset="0"/>
              </a:rPr>
              <a:t>The presentation charts/content outlines indicate where in the module to use the article for facilitating a dialogue around somatic approaches and the unpacking of the dance technique class or classes.</a:t>
            </a:r>
          </a:p>
          <a:p>
            <a:endParaRPr lang="en-US" dirty="0"/>
          </a:p>
        </p:txBody>
      </p:sp>
      <p:sp>
        <p:nvSpPr>
          <p:cNvPr id="5" name="Title 1"/>
          <p:cNvSpPr txBox="1">
            <a:spLocks/>
          </p:cNvSpPr>
          <p:nvPr/>
        </p:nvSpPr>
        <p:spPr>
          <a:xfrm>
            <a:off x="1909482" y="349624"/>
            <a:ext cx="4356847" cy="931487"/>
          </a:xfrm>
          <a:prstGeom prst="rect">
            <a:avLst/>
          </a:prstGeom>
        </p:spPr>
        <p:txBody>
          <a:bodyPr vert="horz" lIns="91440" tIns="45720" rIns="91440" bIns="45720" numCol="1" rtlCol="0" anchor="ctr">
            <a:prstTxWarp prst="textCurveUp">
              <a:avLst>
                <a:gd name="adj" fmla="val 0"/>
              </a:avLst>
            </a:prstTxWarp>
            <a:normAutofit/>
            <a:scene3d>
              <a:camera prst="orthographicFront"/>
              <a:lightRig rig="harsh" dir="t"/>
            </a:scene3d>
            <a:sp3d extrusionH="57150" prstMaterial="matte">
              <a:bevelT w="63500" h="12700" prst="angle"/>
              <a:contourClr>
                <a:schemeClr val="bg1">
                  <a:lumMod val="65000"/>
                </a:schemeClr>
              </a:contourClr>
            </a:sp3d>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ln/>
                <a:solidFill>
                  <a:srgbClr val="E72E38"/>
                </a:solidFill>
                <a:latin typeface="Arial Rounded MT Bold" panose="020F0704030504030204" pitchFamily="34" charset="0"/>
              </a:rPr>
              <a:t>Article</a:t>
            </a:r>
            <a:endParaRPr lang="en-US" b="1" dirty="0">
              <a:ln/>
              <a:solidFill>
                <a:srgbClr val="E72E38"/>
              </a:solidFill>
              <a:effectLst/>
              <a:latin typeface="Arial Rounded MT Bold" panose="020F0704030504030204" pitchFamily="34" charset="0"/>
            </a:endParaRPr>
          </a:p>
        </p:txBody>
      </p:sp>
      <p:sp>
        <p:nvSpPr>
          <p:cNvPr id="7" name="Title 1"/>
          <p:cNvSpPr txBox="1">
            <a:spLocks/>
          </p:cNvSpPr>
          <p:nvPr/>
        </p:nvSpPr>
        <p:spPr>
          <a:xfrm>
            <a:off x="430866" y="349624"/>
            <a:ext cx="1173256" cy="494799"/>
          </a:xfrm>
          <a:prstGeom prst="rect">
            <a:avLst/>
          </a:prstGeom>
        </p:spPr>
        <p:txBody>
          <a:bodyPr vert="horz" lIns="91440" tIns="45720" rIns="91440" bIns="45720" numCol="1" rtlCol="0" anchor="ctr">
            <a:prstTxWarp prst="textCurveUp">
              <a:avLst>
                <a:gd name="adj" fmla="val 0"/>
              </a:avLst>
            </a:prstTxWarp>
            <a:normAutofit fontScale="92500"/>
            <a:scene3d>
              <a:camera prst="orthographicFront"/>
              <a:lightRig rig="harsh" dir="t"/>
            </a:scene3d>
            <a:sp3d extrusionH="57150" prstMaterial="matte">
              <a:bevelT w="63500" h="12700" prst="angle"/>
              <a:contourClr>
                <a:schemeClr val="bg1">
                  <a:lumMod val="65000"/>
                </a:schemeClr>
              </a:contourClr>
            </a:sp3d>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dirty="0">
                <a:ln/>
                <a:solidFill>
                  <a:schemeClr val="accent3"/>
                </a:solidFill>
                <a:effectLst/>
                <a:latin typeface="Arial Rounded MT Bold" panose="020F0704030504030204" pitchFamily="34" charset="0"/>
              </a:rPr>
              <a:t>Tools:</a:t>
            </a:r>
            <a:endParaRPr lang="en-US" b="1" dirty="0">
              <a:ln/>
              <a:solidFill>
                <a:srgbClr val="F68121"/>
              </a:solidFill>
              <a:effectLst/>
              <a:latin typeface="Arial Rounded MT Bold" panose="020F0704030504030204" pitchFamily="34" charset="0"/>
            </a:endParaRPr>
          </a:p>
        </p:txBody>
      </p:sp>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t="26730"/>
          <a:stretch/>
        </p:blipFill>
        <p:spPr>
          <a:xfrm>
            <a:off x="295275" y="6170968"/>
            <a:ext cx="8553450" cy="492398"/>
          </a:xfrm>
          <a:prstGeom prst="rect">
            <a:avLst/>
          </a:prstGeom>
        </p:spPr>
      </p:pic>
    </p:spTree>
    <p:extLst>
      <p:ext uri="{BB962C8B-B14F-4D97-AF65-F5344CB8AC3E}">
        <p14:creationId xmlns:p14="http://schemas.microsoft.com/office/powerpoint/2010/main" val="1511681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430866" y="349624"/>
            <a:ext cx="1173256" cy="494799"/>
          </a:xfrm>
          <a:prstGeom prst="rect">
            <a:avLst/>
          </a:prstGeom>
        </p:spPr>
        <p:txBody>
          <a:bodyPr vert="horz" lIns="91440" tIns="45720" rIns="91440" bIns="45720" numCol="1" rtlCol="0" anchor="ctr">
            <a:prstTxWarp prst="textCurveUp">
              <a:avLst>
                <a:gd name="adj" fmla="val 0"/>
              </a:avLst>
            </a:prstTxWarp>
            <a:normAutofit fontScale="92500"/>
            <a:scene3d>
              <a:camera prst="orthographicFront"/>
              <a:lightRig rig="harsh" dir="t"/>
            </a:scene3d>
            <a:sp3d extrusionH="57150" prstMaterial="matte">
              <a:bevelT w="63500" h="12700" prst="angle"/>
              <a:contourClr>
                <a:schemeClr val="bg1">
                  <a:lumMod val="65000"/>
                </a:schemeClr>
              </a:contourClr>
            </a:sp3d>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dirty="0">
                <a:ln/>
                <a:solidFill>
                  <a:schemeClr val="accent3"/>
                </a:solidFill>
                <a:effectLst/>
                <a:latin typeface="Arial Rounded MT Bold" panose="020F0704030504030204" pitchFamily="34" charset="0"/>
              </a:rPr>
              <a:t>Tools:</a:t>
            </a:r>
            <a:endParaRPr lang="en-US" b="1" dirty="0">
              <a:ln/>
              <a:solidFill>
                <a:srgbClr val="F68121"/>
              </a:solidFill>
              <a:effectLst/>
              <a:latin typeface="Arial Rounded MT Bold" panose="020F0704030504030204" pitchFamily="34" charset="0"/>
            </a:endParaRPr>
          </a:p>
        </p:txBody>
      </p:sp>
      <p:pic>
        <p:nvPicPr>
          <p:cNvPr id="6" name="Picture 5"/>
          <p:cNvPicPr>
            <a:picLocks noChangeAspect="1"/>
          </p:cNvPicPr>
          <p:nvPr/>
        </p:nvPicPr>
        <p:blipFill rotWithShape="1">
          <a:blip r:embed="rId2">
            <a:extLst>
              <a:ext uri="{28A0092B-C50C-407E-A947-70E740481C1C}">
                <a14:useLocalDpi xmlns:a14="http://schemas.microsoft.com/office/drawing/2010/main" val="0"/>
              </a:ext>
            </a:extLst>
          </a:blip>
          <a:srcRect t="26730"/>
          <a:stretch/>
        </p:blipFill>
        <p:spPr>
          <a:xfrm>
            <a:off x="295275" y="6170968"/>
            <a:ext cx="8553450" cy="492398"/>
          </a:xfrm>
          <a:prstGeom prst="rect">
            <a:avLst/>
          </a:prstGeom>
        </p:spPr>
      </p:pic>
      <p:sp>
        <p:nvSpPr>
          <p:cNvPr id="7" name="Content Placeholder 2"/>
          <p:cNvSpPr txBox="1">
            <a:spLocks/>
          </p:cNvSpPr>
          <p:nvPr/>
        </p:nvSpPr>
        <p:spPr>
          <a:xfrm>
            <a:off x="642097" y="1909482"/>
            <a:ext cx="4050927" cy="16002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600" dirty="0">
                <a:latin typeface="Arial Rounded MT Bold" panose="020F0704030504030204" pitchFamily="34" charset="0"/>
              </a:rPr>
              <a:t>A flyer from a previous workshop is provided for reference.</a:t>
            </a:r>
          </a:p>
          <a:p>
            <a:endParaRPr lang="en-US" dirty="0"/>
          </a:p>
        </p:txBody>
      </p:sp>
      <p:sp>
        <p:nvSpPr>
          <p:cNvPr id="8" name="Title 1"/>
          <p:cNvSpPr txBox="1">
            <a:spLocks/>
          </p:cNvSpPr>
          <p:nvPr/>
        </p:nvSpPr>
        <p:spPr>
          <a:xfrm>
            <a:off x="1906682" y="349624"/>
            <a:ext cx="5704354" cy="989598"/>
          </a:xfrm>
          <a:prstGeom prst="rect">
            <a:avLst/>
          </a:prstGeom>
        </p:spPr>
        <p:txBody>
          <a:bodyPr vert="horz" lIns="91440" tIns="45720" rIns="91440" bIns="45720" numCol="1" rtlCol="0" anchor="ctr">
            <a:prstTxWarp prst="textCurveUp">
              <a:avLst>
                <a:gd name="adj" fmla="val 0"/>
              </a:avLst>
            </a:prstTxWarp>
            <a:normAutofit/>
            <a:scene3d>
              <a:camera prst="orthographicFront"/>
              <a:lightRig rig="harsh" dir="t"/>
            </a:scene3d>
            <a:sp3d extrusionH="57150" prstMaterial="matte">
              <a:bevelT w="63500" h="12700" prst="angle"/>
              <a:contourClr>
                <a:schemeClr val="bg1">
                  <a:lumMod val="65000"/>
                </a:schemeClr>
              </a:contourClr>
            </a:sp3d>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ln/>
                <a:solidFill>
                  <a:srgbClr val="00B1B7"/>
                </a:solidFill>
                <a:effectLst/>
                <a:latin typeface="Arial Rounded MT Bold" panose="020F0704030504030204" pitchFamily="34" charset="0"/>
              </a:rPr>
              <a:t>Handout</a:t>
            </a:r>
          </a:p>
        </p:txBody>
      </p:sp>
      <p:pic>
        <p:nvPicPr>
          <p:cNvPr id="2" name="Picture 1"/>
          <p:cNvPicPr>
            <a:picLocks noChangeAspect="1"/>
          </p:cNvPicPr>
          <p:nvPr/>
        </p:nvPicPr>
        <p:blipFill>
          <a:blip r:embed="rId3"/>
          <a:stretch>
            <a:fillRect/>
          </a:stretch>
        </p:blipFill>
        <p:spPr>
          <a:xfrm>
            <a:off x="5271808" y="2390947"/>
            <a:ext cx="2339228" cy="3219121"/>
          </a:xfrm>
          <a:prstGeom prst="rect">
            <a:avLst/>
          </a:prstGeom>
        </p:spPr>
      </p:pic>
    </p:spTree>
    <p:extLst>
      <p:ext uri="{BB962C8B-B14F-4D97-AF65-F5344CB8AC3E}">
        <p14:creationId xmlns:p14="http://schemas.microsoft.com/office/powerpoint/2010/main" val="726353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76568" y="1963271"/>
            <a:ext cx="7886700" cy="4019439"/>
          </a:xfrm>
          <a:noFill/>
        </p:spPr>
        <p:txBody>
          <a:bodyPr>
            <a:normAutofit fontScale="77500" lnSpcReduction="20000"/>
          </a:bodyPr>
          <a:lstStyle/>
          <a:p>
            <a:pPr lvl="0">
              <a:lnSpc>
                <a:spcPct val="100000"/>
              </a:lnSpc>
            </a:pPr>
            <a:r>
              <a:rPr lang="en-US" dirty="0">
                <a:latin typeface="Arial Rounded MT Bold" panose="020F0704030504030204" pitchFamily="34" charset="0"/>
              </a:rPr>
              <a:t>This module has been specifically designed for the single-subject dance educator who teaches technique class in their school setting. </a:t>
            </a:r>
          </a:p>
          <a:p>
            <a:pPr>
              <a:lnSpc>
                <a:spcPct val="100000"/>
              </a:lnSpc>
            </a:pPr>
            <a:r>
              <a:rPr lang="en-US" dirty="0">
                <a:latin typeface="Arial Rounded MT Bold" panose="020F0704030504030204" pitchFamily="34" charset="0"/>
              </a:rPr>
              <a:t>This module has been developed for </a:t>
            </a:r>
            <a:r>
              <a:rPr lang="en-US" b="1" dirty="0">
                <a:latin typeface="Arial Rounded MT Bold" panose="020F0704030504030204" pitchFamily="34" charset="0"/>
              </a:rPr>
              <a:t>grades 7 – 12</a:t>
            </a:r>
            <a:endParaRPr lang="en-US" dirty="0">
              <a:latin typeface="Arial Rounded MT Bold" panose="020F0704030504030204" pitchFamily="34" charset="0"/>
            </a:endParaRPr>
          </a:p>
          <a:p>
            <a:pPr>
              <a:lnSpc>
                <a:spcPct val="100000"/>
              </a:lnSpc>
            </a:pPr>
            <a:endParaRPr lang="en-US" sz="1500" dirty="0">
              <a:latin typeface="Arial Rounded MT Bold" panose="020F0704030504030204" pitchFamily="34" charset="0"/>
            </a:endParaRPr>
          </a:p>
          <a:p>
            <a:pPr>
              <a:lnSpc>
                <a:spcPct val="100000"/>
              </a:lnSpc>
            </a:pPr>
            <a:r>
              <a:rPr lang="en-US" i="1" dirty="0">
                <a:latin typeface="Arial Rounded MT Bold" panose="020F0704030504030204" pitchFamily="34" charset="0"/>
              </a:rPr>
              <a:t>Recommended Length:</a:t>
            </a:r>
            <a:r>
              <a:rPr lang="en-US" dirty="0">
                <a:latin typeface="Arial Rounded MT Bold" panose="020F0704030504030204" pitchFamily="34" charset="0"/>
              </a:rPr>
              <a:t>    </a:t>
            </a:r>
            <a:r>
              <a:rPr lang="en-US" b="1" dirty="0">
                <a:latin typeface="Arial Rounded MT Bold" panose="020F0704030504030204" pitchFamily="34" charset="0"/>
              </a:rPr>
              <a:t>Full Day (6 hours)</a:t>
            </a:r>
          </a:p>
          <a:p>
            <a:pPr>
              <a:lnSpc>
                <a:spcPct val="100000"/>
              </a:lnSpc>
            </a:pPr>
            <a:r>
              <a:rPr lang="en-US" i="1" dirty="0">
                <a:latin typeface="Arial Rounded MT Bold" panose="020F0704030504030204" pitchFamily="34" charset="0"/>
              </a:rPr>
              <a:t>Alternative Length:</a:t>
            </a:r>
            <a:r>
              <a:rPr lang="en-US" dirty="0">
                <a:latin typeface="Arial Rounded MT Bold" panose="020F0704030504030204" pitchFamily="34" charset="0"/>
              </a:rPr>
              <a:t>	</a:t>
            </a:r>
            <a:r>
              <a:rPr lang="en-US" b="1" dirty="0">
                <a:latin typeface="Arial Rounded MT Bold" panose="020F0704030504030204" pitchFamily="34" charset="0"/>
              </a:rPr>
              <a:t>½ Day Segment (3 hours)</a:t>
            </a:r>
          </a:p>
          <a:p>
            <a:pPr>
              <a:lnSpc>
                <a:spcPct val="100000"/>
              </a:lnSpc>
            </a:pPr>
            <a:endParaRPr lang="en-US" sz="1500" b="1" dirty="0">
              <a:latin typeface="Arial Rounded MT Bold" panose="020F0704030504030204" pitchFamily="34" charset="0"/>
            </a:endParaRPr>
          </a:p>
          <a:p>
            <a:pPr marL="0" indent="0">
              <a:lnSpc>
                <a:spcPct val="100000"/>
              </a:lnSpc>
              <a:buNone/>
            </a:pPr>
            <a:r>
              <a:rPr lang="en-US" dirty="0">
                <a:latin typeface="Arial Rounded MT Bold" panose="020F0704030504030204" pitchFamily="34" charset="0"/>
              </a:rPr>
              <a:t>Possible Contexts:</a:t>
            </a:r>
          </a:p>
          <a:p>
            <a:pPr lvl="0">
              <a:lnSpc>
                <a:spcPct val="100000"/>
              </a:lnSpc>
            </a:pPr>
            <a:r>
              <a:rPr lang="en-US" dirty="0">
                <a:latin typeface="Arial Rounded MT Bold" panose="020F0704030504030204" pitchFamily="34" charset="0"/>
              </a:rPr>
              <a:t>District or County Office Professional Development</a:t>
            </a:r>
          </a:p>
          <a:p>
            <a:pPr lvl="0">
              <a:lnSpc>
                <a:spcPct val="100000"/>
              </a:lnSpc>
            </a:pPr>
            <a:r>
              <a:rPr lang="en-US" dirty="0">
                <a:latin typeface="Arial Rounded MT Bold" panose="020F0704030504030204" pitchFamily="34" charset="0"/>
              </a:rPr>
              <a:t>Teacher/Artist Professional Development</a:t>
            </a:r>
            <a:endParaRPr lang="en-US" dirty="0"/>
          </a:p>
          <a:p>
            <a:endParaRPr lang="en-US" dirty="0"/>
          </a:p>
          <a:p>
            <a:endParaRPr lang="en-US" dirty="0"/>
          </a:p>
        </p:txBody>
      </p:sp>
      <p:grpSp>
        <p:nvGrpSpPr>
          <p:cNvPr id="2" name="Group 1"/>
          <p:cNvGrpSpPr/>
          <p:nvPr/>
        </p:nvGrpSpPr>
        <p:grpSpPr>
          <a:xfrm>
            <a:off x="958388" y="371682"/>
            <a:ext cx="7145420" cy="1299998"/>
            <a:chOff x="958388" y="371682"/>
            <a:chExt cx="7145420" cy="1299998"/>
          </a:xfrm>
        </p:grpSpPr>
        <p:sp>
          <p:nvSpPr>
            <p:cNvPr id="9" name="Title 1"/>
            <p:cNvSpPr txBox="1">
              <a:spLocks/>
            </p:cNvSpPr>
            <p:nvPr/>
          </p:nvSpPr>
          <p:spPr>
            <a:xfrm>
              <a:off x="958388" y="371682"/>
              <a:ext cx="7145420" cy="1232763"/>
            </a:xfrm>
            <a:prstGeom prst="rect">
              <a:avLst/>
            </a:prstGeom>
            <a:effectLst/>
          </p:spPr>
          <p:txBody>
            <a:bodyPr vert="horz" lIns="91440" tIns="45720" rIns="91440" bIns="45720" numCol="1" rtlCol="0" anchor="ctr">
              <a:prstTxWarp prst="textPlain">
                <a:avLst/>
              </a:prstTxWarp>
              <a:normAutofit/>
              <a:scene3d>
                <a:camera prst="orthographicFront"/>
                <a:lightRig rig="harsh" dir="t"/>
              </a:scene3d>
              <a:sp3d extrusionH="57150" prstMaterial="matte">
                <a:bevelT w="63500" h="12700" prst="angle"/>
                <a:contourClr>
                  <a:schemeClr val="bg1">
                    <a:lumMod val="65000"/>
                  </a:schemeClr>
                </a:contourClr>
              </a:sp3d>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ln/>
                  <a:solidFill>
                    <a:schemeClr val="accent3"/>
                  </a:solidFill>
                  <a:effectLst/>
                  <a:latin typeface="Arial Rounded MT Bold" panose="020F0704030504030204" pitchFamily="34" charset="0"/>
                </a:rPr>
                <a:t>Audience</a:t>
              </a:r>
            </a:p>
          </p:txBody>
        </p:sp>
        <p:pic>
          <p:nvPicPr>
            <p:cNvPr id="7" name="Picture 6"/>
            <p:cNvPicPr>
              <a:picLocks noChangeAspect="1"/>
            </p:cNvPicPr>
            <p:nvPr/>
          </p:nvPicPr>
          <p:blipFill rotWithShape="1">
            <a:blip r:embed="rId2">
              <a:extLst>
                <a:ext uri="{28A0092B-C50C-407E-A947-70E740481C1C}">
                  <a14:useLocalDpi xmlns:a14="http://schemas.microsoft.com/office/drawing/2010/main" val="0"/>
                </a:ext>
              </a:extLst>
            </a:blip>
            <a:srcRect l="6521" r="7392"/>
            <a:stretch/>
          </p:blipFill>
          <p:spPr>
            <a:xfrm>
              <a:off x="6278571" y="438917"/>
              <a:ext cx="982842" cy="1232763"/>
            </a:xfrm>
            <a:prstGeom prst="rect">
              <a:avLst/>
            </a:prstGeom>
          </p:spPr>
        </p:pic>
      </p:grpSp>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t="26730"/>
          <a:stretch/>
        </p:blipFill>
        <p:spPr>
          <a:xfrm>
            <a:off x="295275" y="5982710"/>
            <a:ext cx="8553450" cy="492398"/>
          </a:xfrm>
          <a:prstGeom prst="rect">
            <a:avLst/>
          </a:prstGeom>
        </p:spPr>
      </p:pic>
    </p:spTree>
    <p:extLst>
      <p:ext uri="{BB962C8B-B14F-4D97-AF65-F5344CB8AC3E}">
        <p14:creationId xmlns:p14="http://schemas.microsoft.com/office/powerpoint/2010/main" val="3304932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54050" y="1424735"/>
            <a:ext cx="7886700" cy="1778187"/>
          </a:xfrm>
        </p:spPr>
        <p:txBody>
          <a:bodyPr>
            <a:normAutofit lnSpcReduction="10000"/>
            <a:scene3d>
              <a:camera prst="orthographicFront"/>
              <a:lightRig rig="harsh" dir="t"/>
            </a:scene3d>
            <a:sp3d prstMaterial="matte">
              <a:contourClr>
                <a:schemeClr val="bg1">
                  <a:lumMod val="65000"/>
                </a:schemeClr>
              </a:contourClr>
            </a:sp3d>
          </a:bodyPr>
          <a:lstStyle/>
          <a:p>
            <a:pPr marL="0" indent="0" fontAlgn="base">
              <a:buNone/>
            </a:pPr>
            <a:r>
              <a:rPr lang="en-US" sz="2400" dirty="0">
                <a:ln/>
                <a:solidFill>
                  <a:schemeClr val="accent4"/>
                </a:solidFill>
              </a:rPr>
              <a:t>Armalyn De La O</a:t>
            </a:r>
            <a:r>
              <a:rPr lang="en-US" sz="1800" dirty="0">
                <a:ln/>
                <a:solidFill>
                  <a:schemeClr val="accent4"/>
                </a:solidFill>
              </a:rPr>
              <a:t> </a:t>
            </a:r>
          </a:p>
          <a:p>
            <a:pPr marL="0" indent="0" fontAlgn="base">
              <a:spcBef>
                <a:spcPts val="0"/>
              </a:spcBef>
              <a:buNone/>
            </a:pPr>
            <a:r>
              <a:rPr lang="en-US" sz="1800" dirty="0">
                <a:ln/>
                <a:solidFill>
                  <a:schemeClr val="accent3"/>
                </a:solidFill>
              </a:rPr>
              <a:t>Visual and Performing Arts Coordinator, San Bernardino County Superintendent of Schools, 601 North E Street, San Bernardino, CA 92415</a:t>
            </a:r>
          </a:p>
          <a:p>
            <a:pPr marL="0" indent="0" fontAlgn="base">
              <a:buNone/>
            </a:pPr>
            <a:r>
              <a:rPr lang="en-US" sz="2400" dirty="0">
                <a:ln/>
                <a:solidFill>
                  <a:schemeClr val="accent4"/>
                </a:solidFill>
              </a:rPr>
              <a:t>Sue Roginski</a:t>
            </a:r>
          </a:p>
          <a:p>
            <a:pPr marL="0" indent="0" fontAlgn="base">
              <a:spcBef>
                <a:spcPts val="0"/>
              </a:spcBef>
              <a:buNone/>
            </a:pPr>
            <a:r>
              <a:rPr lang="en-US" sz="1800" dirty="0">
                <a:ln/>
                <a:solidFill>
                  <a:schemeClr val="accent3"/>
                </a:solidFill>
              </a:rPr>
              <a:t>Dance Artist and Educator, P.L.A.C.E. Performance, 4746 Sunnyside Dr., Riverside, CA 92506</a:t>
            </a:r>
          </a:p>
        </p:txBody>
      </p:sp>
      <p:sp>
        <p:nvSpPr>
          <p:cNvPr id="4" name="Title 1"/>
          <p:cNvSpPr>
            <a:spLocks noGrp="1"/>
          </p:cNvSpPr>
          <p:nvPr>
            <p:ph type="title"/>
          </p:nvPr>
        </p:nvSpPr>
        <p:spPr>
          <a:xfrm>
            <a:off x="628650" y="589056"/>
            <a:ext cx="7886700" cy="710639"/>
          </a:xfrm>
        </p:spPr>
        <p:txBody>
          <a:bodyPr>
            <a:no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4800" b="1" dirty="0">
                <a:ln/>
                <a:solidFill>
                  <a:schemeClr val="accent3"/>
                </a:solidFill>
                <a:effectLst>
                  <a:glow rad="101600">
                    <a:schemeClr val="accent3">
                      <a:satMod val="175000"/>
                      <a:alpha val="40000"/>
                    </a:schemeClr>
                  </a:glow>
                </a:effectLst>
                <a:latin typeface="Arial Rounded MT Bold" panose="020F0704030504030204" pitchFamily="34" charset="0"/>
              </a:rPr>
              <a:t>Credits</a:t>
            </a:r>
          </a:p>
        </p:txBody>
      </p:sp>
      <p:sp>
        <p:nvSpPr>
          <p:cNvPr id="5" name="Content Placeholder 2"/>
          <p:cNvSpPr txBox="1">
            <a:spLocks/>
          </p:cNvSpPr>
          <p:nvPr/>
        </p:nvSpPr>
        <p:spPr>
          <a:xfrm>
            <a:off x="628650" y="3895165"/>
            <a:ext cx="7886700" cy="2738717"/>
          </a:xfrm>
          <a:prstGeom prst="rect">
            <a:avLst/>
          </a:prstGeom>
        </p:spPr>
        <p:txBody>
          <a:bodyPr vert="horz" lIns="91440" tIns="45720" rIns="91440" bIns="45720" rtlCol="0">
            <a:normAutofit fontScale="55000" lnSpcReduction="20000"/>
            <a:scene3d>
              <a:camera prst="orthographicFront"/>
              <a:lightRig rig="harsh" dir="t"/>
            </a:scene3d>
            <a:sp3d prstMaterial="matte">
              <a:contourClr>
                <a:schemeClr val="bg1">
                  <a:lumMod val="65000"/>
                </a:schemeClr>
              </a:contourClr>
            </a:sp3d>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lnSpc>
                <a:spcPct val="110000"/>
              </a:lnSpc>
              <a:buNone/>
            </a:pPr>
            <a:r>
              <a:rPr lang="en-US" sz="3400" dirty="0">
                <a:ln/>
                <a:solidFill>
                  <a:schemeClr val="accent4"/>
                </a:solidFill>
              </a:rPr>
              <a:t>Nicole Robinson</a:t>
            </a:r>
          </a:p>
          <a:p>
            <a:pPr marL="0" indent="0" fontAlgn="base">
              <a:spcBef>
                <a:spcPts val="0"/>
              </a:spcBef>
              <a:buFont typeface="Arial" panose="020B0604020202020204" pitchFamily="34" charset="0"/>
              <a:buNone/>
            </a:pPr>
            <a:r>
              <a:rPr lang="en-US" sz="2600" dirty="0">
                <a:ln/>
                <a:solidFill>
                  <a:schemeClr val="accent3"/>
                </a:solidFill>
              </a:rPr>
              <a:t>Teacher Leader, RIMS California Arts Project</a:t>
            </a:r>
          </a:p>
          <a:p>
            <a:pPr marL="0" indent="0" fontAlgn="base">
              <a:lnSpc>
                <a:spcPct val="110000"/>
              </a:lnSpc>
              <a:buNone/>
            </a:pPr>
            <a:r>
              <a:rPr lang="en-US" sz="3400" dirty="0">
                <a:ln/>
                <a:solidFill>
                  <a:schemeClr val="accent4"/>
                </a:solidFill>
              </a:rPr>
              <a:t>C.J. </a:t>
            </a:r>
            <a:r>
              <a:rPr lang="en-US" sz="3400" dirty="0" err="1">
                <a:ln/>
                <a:solidFill>
                  <a:schemeClr val="accent4"/>
                </a:solidFill>
              </a:rPr>
              <a:t>Logel</a:t>
            </a:r>
            <a:endParaRPr lang="en-US" sz="3400" dirty="0">
              <a:ln/>
              <a:solidFill>
                <a:schemeClr val="accent4"/>
              </a:solidFill>
            </a:endParaRPr>
          </a:p>
          <a:p>
            <a:pPr marL="0" indent="0" fontAlgn="base">
              <a:spcBef>
                <a:spcPts val="0"/>
              </a:spcBef>
              <a:buNone/>
            </a:pPr>
            <a:r>
              <a:rPr lang="en-US" sz="2500" dirty="0">
                <a:ln/>
                <a:solidFill>
                  <a:schemeClr val="accent3"/>
                </a:solidFill>
              </a:rPr>
              <a:t>Dance Artist/Choreographer, P.L.A.C.E. Performance</a:t>
            </a:r>
          </a:p>
          <a:p>
            <a:pPr marL="0" indent="0" fontAlgn="base">
              <a:lnSpc>
                <a:spcPct val="110000"/>
              </a:lnSpc>
              <a:buNone/>
            </a:pPr>
            <a:r>
              <a:rPr lang="en-US" sz="3400" dirty="0">
                <a:ln/>
                <a:solidFill>
                  <a:schemeClr val="accent4"/>
                </a:solidFill>
              </a:rPr>
              <a:t>Rosa Rodriguez Frazier</a:t>
            </a:r>
          </a:p>
          <a:p>
            <a:pPr marL="0" indent="0" fontAlgn="base">
              <a:spcBef>
                <a:spcPts val="0"/>
              </a:spcBef>
              <a:buFont typeface="Arial" panose="020B0604020202020204" pitchFamily="34" charset="0"/>
              <a:buNone/>
            </a:pPr>
            <a:r>
              <a:rPr lang="en-US" sz="2600" dirty="0">
                <a:ln/>
                <a:solidFill>
                  <a:schemeClr val="accent3"/>
                </a:solidFill>
              </a:rPr>
              <a:t>Dancer/Choreographer/Educator, AB Miller Dance Conservatory</a:t>
            </a:r>
          </a:p>
          <a:p>
            <a:pPr marL="0" indent="0" fontAlgn="base">
              <a:lnSpc>
                <a:spcPct val="110000"/>
              </a:lnSpc>
              <a:buNone/>
            </a:pPr>
            <a:r>
              <a:rPr lang="en-US" sz="3400" dirty="0">
                <a:ln/>
                <a:solidFill>
                  <a:schemeClr val="accent4"/>
                </a:solidFill>
              </a:rPr>
              <a:t>Brandon J</a:t>
            </a:r>
          </a:p>
          <a:p>
            <a:pPr marL="0" indent="0" fontAlgn="base">
              <a:spcBef>
                <a:spcPts val="0"/>
              </a:spcBef>
              <a:buFont typeface="Arial" panose="020B0604020202020204" pitchFamily="34" charset="0"/>
              <a:buNone/>
            </a:pPr>
            <a:r>
              <a:rPr lang="en-US" sz="2600" dirty="0">
                <a:ln/>
                <a:solidFill>
                  <a:schemeClr val="accent3"/>
                </a:solidFill>
              </a:rPr>
              <a:t>Choreographer and Educator, ENVY Dance Company</a:t>
            </a:r>
          </a:p>
          <a:p>
            <a:pPr marL="0" indent="0" fontAlgn="base">
              <a:lnSpc>
                <a:spcPct val="110000"/>
              </a:lnSpc>
              <a:buNone/>
            </a:pPr>
            <a:r>
              <a:rPr lang="en-US" sz="3400" dirty="0">
                <a:ln/>
                <a:solidFill>
                  <a:schemeClr val="accent4"/>
                </a:solidFill>
              </a:rPr>
              <a:t>Tracy Tom-</a:t>
            </a:r>
            <a:r>
              <a:rPr lang="en-US" sz="3400" dirty="0" err="1">
                <a:ln/>
                <a:solidFill>
                  <a:schemeClr val="accent4"/>
                </a:solidFill>
              </a:rPr>
              <a:t>Hoon</a:t>
            </a:r>
            <a:endParaRPr lang="en-US" sz="3400" dirty="0">
              <a:ln/>
              <a:solidFill>
                <a:schemeClr val="accent4"/>
              </a:solidFill>
            </a:endParaRPr>
          </a:p>
          <a:p>
            <a:pPr marL="0" indent="0" fontAlgn="base">
              <a:spcBef>
                <a:spcPts val="0"/>
              </a:spcBef>
              <a:buNone/>
            </a:pPr>
            <a:r>
              <a:rPr lang="en-US" sz="2500" dirty="0">
                <a:ln/>
                <a:solidFill>
                  <a:schemeClr val="accent3"/>
                </a:solidFill>
              </a:rPr>
              <a:t>Dance Artist and Choreographer, P.L.A.C.E. Performance</a:t>
            </a:r>
          </a:p>
        </p:txBody>
      </p:sp>
      <p:sp>
        <p:nvSpPr>
          <p:cNvPr id="6" name="Title 1"/>
          <p:cNvSpPr txBox="1">
            <a:spLocks/>
          </p:cNvSpPr>
          <p:nvPr/>
        </p:nvSpPr>
        <p:spPr>
          <a:xfrm>
            <a:off x="654050" y="3292102"/>
            <a:ext cx="7886700" cy="710639"/>
          </a:xfrm>
          <a:prstGeom prst="rect">
            <a:avLst/>
          </a:prstGeom>
        </p:spPr>
        <p:txBody>
          <a:bodyPr vert="horz" lIns="91440" tIns="45720" rIns="91440" bIns="45720" rtlCol="0" anchor="ctr">
            <a:normAutofit/>
            <a:scene3d>
              <a:camera prst="orthographicFront"/>
              <a:lightRig rig="harsh" dir="t"/>
            </a:scene3d>
            <a:sp3d extrusionH="57150" prstMaterial="matte">
              <a:bevelT w="63500" h="12700" prst="angle"/>
              <a:contourClr>
                <a:schemeClr val="bg1">
                  <a:lumMod val="65000"/>
                </a:schemeClr>
              </a:contourClr>
            </a:sp3d>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b="1" dirty="0">
                <a:ln/>
                <a:solidFill>
                  <a:schemeClr val="accent3"/>
                </a:solidFill>
                <a:latin typeface="Arial Rounded MT Bold" panose="020F0704030504030204" pitchFamily="34" charset="0"/>
              </a:rPr>
              <a:t>Other Education and Arts Contributors</a:t>
            </a:r>
          </a:p>
        </p:txBody>
      </p:sp>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b="26680"/>
          <a:stretch/>
        </p:blipFill>
        <p:spPr>
          <a:xfrm>
            <a:off x="330200" y="104777"/>
            <a:ext cx="8534400" cy="423954"/>
          </a:xfrm>
          <a:prstGeom prst="rect">
            <a:avLst/>
          </a:prstGeom>
        </p:spPr>
      </p:pic>
    </p:spTree>
    <p:extLst>
      <p:ext uri="{BB962C8B-B14F-4D97-AF65-F5344CB8AC3E}">
        <p14:creationId xmlns:p14="http://schemas.microsoft.com/office/powerpoint/2010/main" val="8520784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p:cNvGrpSpPr/>
          <p:nvPr/>
        </p:nvGrpSpPr>
        <p:grpSpPr>
          <a:xfrm>
            <a:off x="467502" y="4373367"/>
            <a:ext cx="2455578" cy="2344382"/>
            <a:chOff x="6034895" y="2986015"/>
            <a:chExt cx="2455578" cy="2344382"/>
          </a:xfrm>
        </p:grpSpPr>
        <p:pic>
          <p:nvPicPr>
            <p:cNvPr id="17" name="Picture 16"/>
            <p:cNvPicPr>
              <a:picLocks noChangeAspect="1"/>
            </p:cNvPicPr>
            <p:nvPr/>
          </p:nvPicPr>
          <p:blipFill rotWithShape="1">
            <a:blip r:embed="rId2"/>
            <a:srcRect l="79104"/>
            <a:stretch/>
          </p:blipFill>
          <p:spPr>
            <a:xfrm>
              <a:off x="6034895" y="2986015"/>
              <a:ext cx="2455578" cy="2344382"/>
            </a:xfrm>
            <a:prstGeom prst="rect">
              <a:avLst/>
            </a:prstGeom>
          </p:spPr>
        </p:pic>
        <p:pic>
          <p:nvPicPr>
            <p:cNvPr id="15" name="Picture 14"/>
            <p:cNvPicPr>
              <a:picLocks noChangeAspect="1"/>
            </p:cNvPicPr>
            <p:nvPr/>
          </p:nvPicPr>
          <p:blipFill rotWithShape="1">
            <a:blip r:embed="rId3" cstate="print">
              <a:extLst>
                <a:ext uri="{28A0092B-C50C-407E-A947-70E740481C1C}">
                  <a14:useLocalDpi xmlns:a14="http://schemas.microsoft.com/office/drawing/2010/main" val="0"/>
                </a:ext>
              </a:extLst>
            </a:blip>
            <a:srcRect l="8236" t="221" r="25294" b="-221"/>
            <a:stretch/>
          </p:blipFill>
          <p:spPr>
            <a:xfrm>
              <a:off x="6580468" y="3322875"/>
              <a:ext cx="1535759" cy="1536192"/>
            </a:xfrm>
            <a:prstGeom prst="ellipse">
              <a:avLst/>
            </a:prstGeom>
          </p:spPr>
        </p:pic>
      </p:grpSp>
      <p:grpSp>
        <p:nvGrpSpPr>
          <p:cNvPr id="25" name="Group 24"/>
          <p:cNvGrpSpPr/>
          <p:nvPr/>
        </p:nvGrpSpPr>
        <p:grpSpPr>
          <a:xfrm>
            <a:off x="3307695" y="4373367"/>
            <a:ext cx="2455578" cy="2344382"/>
            <a:chOff x="3174256" y="2986015"/>
            <a:chExt cx="2455578" cy="2344382"/>
          </a:xfrm>
        </p:grpSpPr>
        <p:pic>
          <p:nvPicPr>
            <p:cNvPr id="21" name="Picture 20"/>
            <p:cNvPicPr>
              <a:picLocks noChangeAspect="1"/>
            </p:cNvPicPr>
            <p:nvPr/>
          </p:nvPicPr>
          <p:blipFill rotWithShape="1">
            <a:blip r:embed="rId2"/>
            <a:srcRect l="79104"/>
            <a:stretch/>
          </p:blipFill>
          <p:spPr>
            <a:xfrm>
              <a:off x="3174256" y="2986015"/>
              <a:ext cx="2455578" cy="2344382"/>
            </a:xfrm>
            <a:prstGeom prst="rect">
              <a:avLst/>
            </a:prstGeom>
          </p:spPr>
        </p:pic>
        <p:grpSp>
          <p:nvGrpSpPr>
            <p:cNvPr id="24" name="Group 23"/>
            <p:cNvGrpSpPr/>
            <p:nvPr/>
          </p:nvGrpSpPr>
          <p:grpSpPr>
            <a:xfrm>
              <a:off x="3724831" y="3309428"/>
              <a:ext cx="1554480" cy="1554480"/>
              <a:chOff x="1998464" y="524435"/>
              <a:chExt cx="5920510" cy="5907024"/>
            </a:xfrm>
          </p:grpSpPr>
          <p:pic>
            <p:nvPicPr>
              <p:cNvPr id="22" name="Picture 21"/>
              <p:cNvPicPr>
                <a:picLocks noChangeAspect="1"/>
              </p:cNvPicPr>
              <p:nvPr/>
            </p:nvPicPr>
            <p:blipFill rotWithShape="1">
              <a:blip r:embed="rId4" cstate="print">
                <a:extLst>
                  <a:ext uri="{28A0092B-C50C-407E-A947-70E740481C1C}">
                    <a14:useLocalDpi xmlns:a14="http://schemas.microsoft.com/office/drawing/2010/main" val="0"/>
                  </a:ext>
                </a:extLst>
              </a:blip>
              <a:srcRect l="20735" t="2226" r="14705" b="899"/>
              <a:stretch/>
            </p:blipFill>
            <p:spPr>
              <a:xfrm>
                <a:off x="1998464" y="524435"/>
                <a:ext cx="5920510" cy="5907024"/>
              </a:xfrm>
              <a:prstGeom prst="ellipse">
                <a:avLst/>
              </a:prstGeom>
            </p:spPr>
          </p:pic>
          <p:sp>
            <p:nvSpPr>
              <p:cNvPr id="23" name="Oval 22"/>
              <p:cNvSpPr/>
              <p:nvPr/>
            </p:nvSpPr>
            <p:spPr>
              <a:xfrm>
                <a:off x="4491318" y="1640541"/>
                <a:ext cx="107576" cy="94130"/>
              </a:xfrm>
              <a:prstGeom prst="ellipse">
                <a:avLst/>
              </a:prstGeom>
              <a:solidFill>
                <a:schemeClr val="bg2">
                  <a:lumMod val="7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27" name="Group 26"/>
          <p:cNvGrpSpPr/>
          <p:nvPr/>
        </p:nvGrpSpPr>
        <p:grpSpPr>
          <a:xfrm>
            <a:off x="6149499" y="4373367"/>
            <a:ext cx="2455578" cy="2344382"/>
            <a:chOff x="441737" y="2986015"/>
            <a:chExt cx="2455578" cy="2344382"/>
          </a:xfrm>
        </p:grpSpPr>
        <p:pic>
          <p:nvPicPr>
            <p:cNvPr id="20" name="Picture 19"/>
            <p:cNvPicPr>
              <a:picLocks noChangeAspect="1"/>
            </p:cNvPicPr>
            <p:nvPr/>
          </p:nvPicPr>
          <p:blipFill rotWithShape="1">
            <a:blip r:embed="rId2"/>
            <a:srcRect l="79104"/>
            <a:stretch/>
          </p:blipFill>
          <p:spPr>
            <a:xfrm>
              <a:off x="441737" y="2986015"/>
              <a:ext cx="2455578" cy="2344382"/>
            </a:xfrm>
            <a:prstGeom prst="rect">
              <a:avLst/>
            </a:prstGeom>
          </p:spPr>
        </p:pic>
        <p:pic>
          <p:nvPicPr>
            <p:cNvPr id="26" name="Picture 25"/>
            <p:cNvPicPr>
              <a:picLocks noChangeAspect="1"/>
            </p:cNvPicPr>
            <p:nvPr/>
          </p:nvPicPr>
          <p:blipFill rotWithShape="1">
            <a:blip r:embed="rId5" cstate="print">
              <a:extLst>
                <a:ext uri="{28A0092B-C50C-407E-A947-70E740481C1C}">
                  <a14:useLocalDpi xmlns:a14="http://schemas.microsoft.com/office/drawing/2010/main" val="0"/>
                </a:ext>
              </a:extLst>
            </a:blip>
            <a:srcRect l="19854" t="28104" r="40441" b="12176"/>
            <a:stretch/>
          </p:blipFill>
          <p:spPr>
            <a:xfrm>
              <a:off x="993433" y="3322875"/>
              <a:ext cx="1527048" cy="1527048"/>
            </a:xfrm>
            <a:prstGeom prst="ellipse">
              <a:avLst/>
            </a:prstGeom>
          </p:spPr>
        </p:pic>
      </p:grpSp>
      <p:pic>
        <p:nvPicPr>
          <p:cNvPr id="29" name="Picture 28"/>
          <p:cNvPicPr>
            <a:picLocks noChangeAspect="1"/>
          </p:cNvPicPr>
          <p:nvPr/>
        </p:nvPicPr>
        <p:blipFill rotWithShape="1">
          <a:blip r:embed="rId6"/>
          <a:srcRect t="15442" b="32188"/>
          <a:stretch/>
        </p:blipFill>
        <p:spPr>
          <a:xfrm>
            <a:off x="2639156" y="2862936"/>
            <a:ext cx="5970858" cy="1195693"/>
          </a:xfrm>
          <a:prstGeom prst="rect">
            <a:avLst/>
          </a:prstGeom>
        </p:spPr>
      </p:pic>
      <p:grpSp>
        <p:nvGrpSpPr>
          <p:cNvPr id="9" name="Group 8"/>
          <p:cNvGrpSpPr/>
          <p:nvPr/>
        </p:nvGrpSpPr>
        <p:grpSpPr>
          <a:xfrm>
            <a:off x="3307695" y="345909"/>
            <a:ext cx="2455578" cy="2344382"/>
            <a:chOff x="3174256" y="197992"/>
            <a:chExt cx="2455578" cy="2344382"/>
          </a:xfrm>
        </p:grpSpPr>
        <p:pic>
          <p:nvPicPr>
            <p:cNvPr id="3" name="Picture 2"/>
            <p:cNvPicPr>
              <a:picLocks noChangeAspect="1"/>
            </p:cNvPicPr>
            <p:nvPr/>
          </p:nvPicPr>
          <p:blipFill rotWithShape="1">
            <a:blip r:embed="rId2"/>
            <a:srcRect l="79104"/>
            <a:stretch/>
          </p:blipFill>
          <p:spPr>
            <a:xfrm>
              <a:off x="3174256" y="197992"/>
              <a:ext cx="2455578" cy="2344382"/>
            </a:xfrm>
            <a:prstGeom prst="rect">
              <a:avLst/>
            </a:prstGeom>
          </p:spPr>
        </p:pic>
        <p:pic>
          <p:nvPicPr>
            <p:cNvPr id="7" name="Picture 6"/>
            <p:cNvPicPr>
              <a:picLocks noChangeAspect="1"/>
            </p:cNvPicPr>
            <p:nvPr/>
          </p:nvPicPr>
          <p:blipFill rotWithShape="1">
            <a:blip r:embed="rId7" cstate="print">
              <a:extLst>
                <a:ext uri="{28A0092B-C50C-407E-A947-70E740481C1C}">
                  <a14:useLocalDpi xmlns:a14="http://schemas.microsoft.com/office/drawing/2010/main" val="0"/>
                </a:ext>
              </a:extLst>
            </a:blip>
            <a:srcRect l="35588" t="3159"/>
            <a:stretch/>
          </p:blipFill>
          <p:spPr>
            <a:xfrm>
              <a:off x="3711384" y="537883"/>
              <a:ext cx="1536192" cy="1535670"/>
            </a:xfrm>
            <a:prstGeom prst="ellipse">
              <a:avLst/>
            </a:prstGeom>
          </p:spPr>
        </p:pic>
      </p:grpSp>
      <p:grpSp>
        <p:nvGrpSpPr>
          <p:cNvPr id="14" name="Group 13"/>
          <p:cNvGrpSpPr/>
          <p:nvPr/>
        </p:nvGrpSpPr>
        <p:grpSpPr>
          <a:xfrm>
            <a:off x="6149499" y="345909"/>
            <a:ext cx="2455578" cy="2344382"/>
            <a:chOff x="5963786" y="197992"/>
            <a:chExt cx="2455578" cy="2344382"/>
          </a:xfrm>
        </p:grpSpPr>
        <p:pic>
          <p:nvPicPr>
            <p:cNvPr id="12" name="Picture 11"/>
            <p:cNvPicPr>
              <a:picLocks noChangeAspect="1"/>
            </p:cNvPicPr>
            <p:nvPr/>
          </p:nvPicPr>
          <p:blipFill rotWithShape="1">
            <a:blip r:embed="rId2"/>
            <a:srcRect l="79104"/>
            <a:stretch/>
          </p:blipFill>
          <p:spPr>
            <a:xfrm>
              <a:off x="5963786" y="197992"/>
              <a:ext cx="2455578" cy="2344382"/>
            </a:xfrm>
            <a:prstGeom prst="rect">
              <a:avLst/>
            </a:prstGeom>
          </p:spPr>
        </p:pic>
        <p:pic>
          <p:nvPicPr>
            <p:cNvPr id="10" name="Picture 9"/>
            <p:cNvPicPr>
              <a:picLocks noChangeAspect="1"/>
            </p:cNvPicPr>
            <p:nvPr/>
          </p:nvPicPr>
          <p:blipFill rotWithShape="1">
            <a:blip r:embed="rId8" cstate="print">
              <a:extLst>
                <a:ext uri="{28A0092B-C50C-407E-A947-70E740481C1C}">
                  <a14:useLocalDpi xmlns:a14="http://schemas.microsoft.com/office/drawing/2010/main" val="0"/>
                </a:ext>
              </a:extLst>
            </a:blip>
            <a:srcRect l="588" r="32942"/>
            <a:stretch/>
          </p:blipFill>
          <p:spPr>
            <a:xfrm>
              <a:off x="6494588" y="534635"/>
              <a:ext cx="1536192" cy="1536626"/>
            </a:xfrm>
            <a:prstGeom prst="ellipse">
              <a:avLst/>
            </a:prstGeom>
          </p:spPr>
        </p:pic>
      </p:grpSp>
      <p:grpSp>
        <p:nvGrpSpPr>
          <p:cNvPr id="4" name="Group 3"/>
          <p:cNvGrpSpPr/>
          <p:nvPr/>
        </p:nvGrpSpPr>
        <p:grpSpPr>
          <a:xfrm>
            <a:off x="480949" y="345909"/>
            <a:ext cx="2455578" cy="2344382"/>
            <a:chOff x="6280527" y="103863"/>
            <a:chExt cx="2455578" cy="2344382"/>
          </a:xfrm>
        </p:grpSpPr>
        <p:pic>
          <p:nvPicPr>
            <p:cNvPr id="5" name="Picture 4"/>
            <p:cNvPicPr>
              <a:picLocks noChangeAspect="1"/>
            </p:cNvPicPr>
            <p:nvPr/>
          </p:nvPicPr>
          <p:blipFill rotWithShape="1">
            <a:blip r:embed="rId2"/>
            <a:srcRect l="79104"/>
            <a:stretch/>
          </p:blipFill>
          <p:spPr>
            <a:xfrm>
              <a:off x="6280527" y="103863"/>
              <a:ext cx="2455578" cy="2344382"/>
            </a:xfrm>
            <a:prstGeom prst="rect">
              <a:avLst/>
            </a:prstGeom>
          </p:spPr>
        </p:pic>
        <p:pic>
          <p:nvPicPr>
            <p:cNvPr id="6" name="Picture 5"/>
            <p:cNvPicPr>
              <a:picLocks noChangeAspect="1"/>
            </p:cNvPicPr>
            <p:nvPr/>
          </p:nvPicPr>
          <p:blipFill rotWithShape="1">
            <a:blip r:embed="rId9" cstate="print">
              <a:extLst>
                <a:ext uri="{28A0092B-C50C-407E-A947-70E740481C1C}">
                  <a14:useLocalDpi xmlns:a14="http://schemas.microsoft.com/office/drawing/2010/main" val="0"/>
                </a:ext>
              </a:extLst>
            </a:blip>
            <a:srcRect l="36912" t="5543" r="1"/>
            <a:stretch/>
          </p:blipFill>
          <p:spPr>
            <a:xfrm>
              <a:off x="6815731" y="454787"/>
              <a:ext cx="1534893" cy="1527966"/>
            </a:xfrm>
            <a:prstGeom prst="ellipse">
              <a:avLst/>
            </a:prstGeom>
          </p:spPr>
        </p:pic>
      </p:grpSp>
      <p:pic>
        <p:nvPicPr>
          <p:cNvPr id="30" name="Picture 29"/>
          <p:cNvPicPr>
            <a:picLocks noChangeAspect="1"/>
          </p:cNvPicPr>
          <p:nvPr/>
        </p:nvPicPr>
        <p:blipFill rotWithShape="1">
          <a:blip r:embed="rId2"/>
          <a:srcRect l="4493" t="14887" r="79114" b="28203"/>
          <a:stretch/>
        </p:blipFill>
        <p:spPr>
          <a:xfrm>
            <a:off x="480949" y="2745759"/>
            <a:ext cx="2005726" cy="1389146"/>
          </a:xfrm>
          <a:prstGeom prst="rect">
            <a:avLst/>
          </a:prstGeom>
        </p:spPr>
      </p:pic>
    </p:spTree>
    <p:extLst>
      <p:ext uri="{BB962C8B-B14F-4D97-AF65-F5344CB8AC3E}">
        <p14:creationId xmlns:p14="http://schemas.microsoft.com/office/powerpoint/2010/main" val="2892270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304800" y="349343"/>
            <a:ext cx="8534400" cy="1479455"/>
            <a:chOff x="304800" y="349343"/>
            <a:chExt cx="8534400" cy="1479455"/>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800" y="349343"/>
              <a:ext cx="8534400" cy="663911"/>
            </a:xfrm>
            <a:prstGeom prst="rect">
              <a:avLst/>
            </a:prstGeom>
          </p:spPr>
        </p:pic>
        <p:grpSp>
          <p:nvGrpSpPr>
            <p:cNvPr id="8" name="Group 7"/>
            <p:cNvGrpSpPr/>
            <p:nvPr/>
          </p:nvGrpSpPr>
          <p:grpSpPr>
            <a:xfrm>
              <a:off x="304800" y="1013251"/>
              <a:ext cx="8534400" cy="815547"/>
              <a:chOff x="304800" y="1594023"/>
              <a:chExt cx="8534400" cy="815547"/>
            </a:xfrm>
          </p:grpSpPr>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t="64017"/>
              <a:stretch/>
            </p:blipFill>
            <p:spPr>
              <a:xfrm>
                <a:off x="304800" y="1594023"/>
                <a:ext cx="8534400" cy="296562"/>
              </a:xfrm>
              <a:prstGeom prst="rect">
                <a:avLst/>
              </a:prstGeom>
            </p:spPr>
          </p:pic>
          <p:pic>
            <p:nvPicPr>
              <p:cNvPr id="7" name="Picture 6"/>
              <p:cNvPicPr>
                <a:picLocks noChangeAspect="1"/>
              </p:cNvPicPr>
              <p:nvPr/>
            </p:nvPicPr>
            <p:blipFill rotWithShape="1">
              <a:blip r:embed="rId2">
                <a:extLst>
                  <a:ext uri="{28A0092B-C50C-407E-A947-70E740481C1C}">
                    <a14:useLocalDpi xmlns:a14="http://schemas.microsoft.com/office/drawing/2010/main" val="0"/>
                  </a:ext>
                </a:extLst>
              </a:blip>
              <a:srcRect t="64017"/>
              <a:stretch/>
            </p:blipFill>
            <p:spPr>
              <a:xfrm>
                <a:off x="304800" y="2113008"/>
                <a:ext cx="8534400" cy="296562"/>
              </a:xfrm>
              <a:prstGeom prst="rect">
                <a:avLst/>
              </a:prstGeom>
            </p:spPr>
          </p:pic>
          <p:pic>
            <p:nvPicPr>
              <p:cNvPr id="6" name="Picture 5"/>
              <p:cNvPicPr>
                <a:picLocks noChangeAspect="1"/>
              </p:cNvPicPr>
              <p:nvPr/>
            </p:nvPicPr>
            <p:blipFill rotWithShape="1">
              <a:blip r:embed="rId2">
                <a:extLst>
                  <a:ext uri="{28A0092B-C50C-407E-A947-70E740481C1C}">
                    <a14:useLocalDpi xmlns:a14="http://schemas.microsoft.com/office/drawing/2010/main" val="0"/>
                  </a:ext>
                </a:extLst>
              </a:blip>
              <a:srcRect t="64017"/>
              <a:stretch/>
            </p:blipFill>
            <p:spPr>
              <a:xfrm>
                <a:off x="304800" y="1890585"/>
                <a:ext cx="8534400" cy="296562"/>
              </a:xfrm>
              <a:prstGeom prst="rect">
                <a:avLst/>
              </a:prstGeom>
            </p:spPr>
          </p:pic>
        </p:grpSp>
      </p:grpSp>
      <p:sp>
        <p:nvSpPr>
          <p:cNvPr id="3" name="Content Placeholder 2"/>
          <p:cNvSpPr>
            <a:spLocks noGrp="1"/>
          </p:cNvSpPr>
          <p:nvPr>
            <p:ph idx="1"/>
          </p:nvPr>
        </p:nvSpPr>
        <p:spPr>
          <a:xfrm>
            <a:off x="628650" y="473552"/>
            <a:ext cx="7886700" cy="5518057"/>
          </a:xfrm>
        </p:spPr>
        <p:txBody>
          <a:bodyPr>
            <a:normAutofit/>
          </a:bodyPr>
          <a:lstStyle/>
          <a:p>
            <a:pPr marL="0" indent="0">
              <a:buNone/>
            </a:pPr>
            <a:endParaRPr lang="en-US" sz="3200" dirty="0"/>
          </a:p>
          <a:p>
            <a:pPr marL="0" indent="0">
              <a:buNone/>
            </a:pPr>
            <a:r>
              <a:rPr lang="en-US" sz="4000" b="1" i="1" spc="50" dirty="0">
                <a:ln w="9525" cmpd="sng">
                  <a:noFill/>
                  <a:prstDash val="solid"/>
                </a:ln>
                <a:solidFill>
                  <a:srgbClr val="70AD47">
                    <a:tint val="1000"/>
                  </a:srgbClr>
                </a:solidFill>
                <a:effectLst/>
                <a:latin typeface="Arial Rounded MT Bold" panose="020F0704030504030204" pitchFamily="34" charset="0"/>
              </a:rPr>
              <a:t>This module… </a:t>
            </a:r>
            <a:endParaRPr lang="en-US" sz="4000" b="1" spc="50" dirty="0">
              <a:ln w="9525" cmpd="sng">
                <a:noFill/>
                <a:prstDash val="solid"/>
              </a:ln>
              <a:solidFill>
                <a:srgbClr val="70AD47">
                  <a:tint val="1000"/>
                </a:srgbClr>
              </a:solidFill>
              <a:effectLst/>
            </a:endParaRPr>
          </a:p>
          <a:p>
            <a:pPr marL="0" indent="0">
              <a:buNone/>
            </a:pPr>
            <a:r>
              <a:rPr lang="en-US" sz="3200" i="1" dirty="0">
                <a:solidFill>
                  <a:schemeClr val="bg1"/>
                </a:solidFill>
                <a:latin typeface="Arial Rounded MT Bold" panose="020F0704030504030204" pitchFamily="34" charset="0"/>
              </a:rPr>
              <a:t>… </a:t>
            </a:r>
            <a:endParaRPr lang="en-US" sz="1600" i="1" dirty="0">
              <a:latin typeface="Arial Rounded MT Bold" panose="020F0704030504030204" pitchFamily="34" charset="0"/>
            </a:endParaRPr>
          </a:p>
          <a:p>
            <a:pPr marL="0" indent="0">
              <a:buNone/>
            </a:pPr>
            <a:r>
              <a:rPr lang="en-US" dirty="0">
                <a:latin typeface="Arial Rounded MT Bold" panose="020F0704030504030204" pitchFamily="34" charset="0"/>
              </a:rPr>
              <a:t>Reinforces the mindfulness that the dancer brings to the technique class, inclusive of:</a:t>
            </a:r>
          </a:p>
          <a:p>
            <a:pPr marL="914400">
              <a:lnSpc>
                <a:spcPct val="150000"/>
              </a:lnSpc>
            </a:pPr>
            <a:r>
              <a:rPr lang="en-US" dirty="0">
                <a:latin typeface="Arial Rounded MT Bold" panose="020F0704030504030204" pitchFamily="34" charset="0"/>
              </a:rPr>
              <a:t>physical awareness</a:t>
            </a:r>
          </a:p>
          <a:p>
            <a:pPr marL="914400">
              <a:lnSpc>
                <a:spcPct val="150000"/>
              </a:lnSpc>
            </a:pPr>
            <a:r>
              <a:rPr lang="en-US" dirty="0">
                <a:latin typeface="Arial Rounded MT Bold" panose="020F0704030504030204" pitchFamily="34" charset="0"/>
              </a:rPr>
              <a:t>cognitive reflection</a:t>
            </a:r>
          </a:p>
          <a:p>
            <a:pPr marL="914400">
              <a:lnSpc>
                <a:spcPct val="150000"/>
              </a:lnSpc>
            </a:pPr>
            <a:r>
              <a:rPr lang="en-US" dirty="0">
                <a:latin typeface="Arial Rounded MT Bold" panose="020F0704030504030204" pitchFamily="34" charset="0"/>
              </a:rPr>
              <a:t>insights from feelings</a:t>
            </a:r>
          </a:p>
        </p:txBody>
      </p:sp>
      <p:grpSp>
        <p:nvGrpSpPr>
          <p:cNvPr id="10" name="Group 9"/>
          <p:cNvGrpSpPr/>
          <p:nvPr/>
        </p:nvGrpSpPr>
        <p:grpSpPr>
          <a:xfrm>
            <a:off x="6221697" y="4311135"/>
            <a:ext cx="2455578" cy="2344382"/>
            <a:chOff x="3174256" y="197992"/>
            <a:chExt cx="2455578" cy="2344382"/>
          </a:xfrm>
        </p:grpSpPr>
        <p:pic>
          <p:nvPicPr>
            <p:cNvPr id="11" name="Picture 10"/>
            <p:cNvPicPr>
              <a:picLocks noChangeAspect="1"/>
            </p:cNvPicPr>
            <p:nvPr/>
          </p:nvPicPr>
          <p:blipFill rotWithShape="1">
            <a:blip r:embed="rId3"/>
            <a:srcRect l="79104"/>
            <a:stretch/>
          </p:blipFill>
          <p:spPr>
            <a:xfrm>
              <a:off x="3174256" y="197992"/>
              <a:ext cx="2455578" cy="2344382"/>
            </a:xfrm>
            <a:prstGeom prst="rect">
              <a:avLst/>
            </a:prstGeom>
          </p:spPr>
        </p:pic>
        <p:pic>
          <p:nvPicPr>
            <p:cNvPr id="12" name="Picture 11"/>
            <p:cNvPicPr>
              <a:picLocks noChangeAspect="1"/>
            </p:cNvPicPr>
            <p:nvPr/>
          </p:nvPicPr>
          <p:blipFill rotWithShape="1">
            <a:blip r:embed="rId4" cstate="print">
              <a:extLst>
                <a:ext uri="{28A0092B-C50C-407E-A947-70E740481C1C}">
                  <a14:useLocalDpi xmlns:a14="http://schemas.microsoft.com/office/drawing/2010/main" val="0"/>
                </a:ext>
              </a:extLst>
            </a:blip>
            <a:srcRect l="35588" t="3159"/>
            <a:stretch/>
          </p:blipFill>
          <p:spPr>
            <a:xfrm>
              <a:off x="3711384" y="537883"/>
              <a:ext cx="1536192" cy="1535670"/>
            </a:xfrm>
            <a:prstGeom prst="ellipse">
              <a:avLst/>
            </a:prstGeom>
          </p:spPr>
        </p:pic>
      </p:grpSp>
    </p:spTree>
    <p:extLst>
      <p:ext uri="{BB962C8B-B14F-4D97-AF65-F5344CB8AC3E}">
        <p14:creationId xmlns:p14="http://schemas.microsoft.com/office/powerpoint/2010/main" val="42078506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88309" y="1032248"/>
            <a:ext cx="8111938" cy="4351338"/>
          </a:xfrm>
        </p:spPr>
        <p:txBody>
          <a:bodyPr/>
          <a:lstStyle/>
          <a:p>
            <a:pPr marL="0" indent="0">
              <a:buNone/>
            </a:pPr>
            <a:r>
              <a:rPr lang="en-US" dirty="0">
                <a:latin typeface="Arial Rounded MT Bold" panose="020F0704030504030204" pitchFamily="34" charset="0"/>
              </a:rPr>
              <a:t>According to Martha Eddy* </a:t>
            </a:r>
          </a:p>
          <a:p>
            <a:pPr marL="0" indent="0">
              <a:buNone/>
            </a:pPr>
            <a:endParaRPr lang="en-US" sz="1400" b="1" i="1" dirty="0">
              <a:latin typeface="Arial Rounded MT Bold" panose="020F0704030504030204" pitchFamily="34" charset="0"/>
            </a:endParaRPr>
          </a:p>
          <a:p>
            <a:pPr marL="0" indent="0">
              <a:buNone/>
            </a:pPr>
            <a:r>
              <a:rPr lang="en-US" sz="2600" i="1" dirty="0">
                <a:latin typeface="Arial Rounded MT Bold" panose="020F0704030504030204" pitchFamily="34" charset="0"/>
              </a:rPr>
              <a:t>“When the dancing body is approached from a holistic perspective, which involves experiential inquiry inclusive of physical awareness, cognitive reflection, and insights from feelings, the dancing is somatic.” </a:t>
            </a:r>
          </a:p>
          <a:p>
            <a:pPr marL="0" indent="0" algn="r">
              <a:buNone/>
            </a:pPr>
            <a:endParaRPr lang="en-US" sz="100" dirty="0">
              <a:latin typeface="Arial Rounded MT Bold" panose="020F0704030504030204" pitchFamily="34" charset="0"/>
            </a:endParaRPr>
          </a:p>
          <a:p>
            <a:pPr marL="0" indent="0" algn="r">
              <a:buNone/>
            </a:pPr>
            <a:r>
              <a:rPr lang="en-US" sz="2000" dirty="0">
                <a:latin typeface="Arial Rounded MT Bold" panose="020F0704030504030204" pitchFamily="34" charset="0"/>
              </a:rPr>
              <a:t>*Journal of Dance Education, (2002)  2(4), 119-127.</a:t>
            </a:r>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t="26730"/>
          <a:stretch/>
        </p:blipFill>
        <p:spPr>
          <a:xfrm flipV="1">
            <a:off x="281828" y="360218"/>
            <a:ext cx="8553450" cy="492398"/>
          </a:xfrm>
          <a:prstGeom prst="rect">
            <a:avLst/>
          </a:prstGeom>
        </p:spPr>
      </p:pic>
      <p:grpSp>
        <p:nvGrpSpPr>
          <p:cNvPr id="5" name="Group 4"/>
          <p:cNvGrpSpPr/>
          <p:nvPr/>
        </p:nvGrpSpPr>
        <p:grpSpPr>
          <a:xfrm>
            <a:off x="336156" y="4432636"/>
            <a:ext cx="2421031" cy="2311400"/>
            <a:chOff x="5963786" y="197992"/>
            <a:chExt cx="2455578" cy="2344382"/>
          </a:xfrm>
        </p:grpSpPr>
        <p:pic>
          <p:nvPicPr>
            <p:cNvPr id="6" name="Picture 5"/>
            <p:cNvPicPr>
              <a:picLocks noChangeAspect="1"/>
            </p:cNvPicPr>
            <p:nvPr/>
          </p:nvPicPr>
          <p:blipFill rotWithShape="1">
            <a:blip r:embed="rId3"/>
            <a:srcRect l="79104"/>
            <a:stretch/>
          </p:blipFill>
          <p:spPr>
            <a:xfrm>
              <a:off x="5963786" y="197992"/>
              <a:ext cx="2455578" cy="2344382"/>
            </a:xfrm>
            <a:prstGeom prst="rect">
              <a:avLst/>
            </a:prstGeom>
          </p:spPr>
        </p:pic>
        <p:pic>
          <p:nvPicPr>
            <p:cNvPr id="7" name="Picture 6"/>
            <p:cNvPicPr>
              <a:picLocks noChangeAspect="1"/>
            </p:cNvPicPr>
            <p:nvPr/>
          </p:nvPicPr>
          <p:blipFill rotWithShape="1">
            <a:blip r:embed="rId4" cstate="print">
              <a:extLst>
                <a:ext uri="{28A0092B-C50C-407E-A947-70E740481C1C}">
                  <a14:useLocalDpi xmlns:a14="http://schemas.microsoft.com/office/drawing/2010/main" val="0"/>
                </a:ext>
              </a:extLst>
            </a:blip>
            <a:srcRect l="588" r="32942"/>
            <a:stretch/>
          </p:blipFill>
          <p:spPr>
            <a:xfrm>
              <a:off x="6494588" y="534635"/>
              <a:ext cx="1536192" cy="1536626"/>
            </a:xfrm>
            <a:prstGeom prst="ellipse">
              <a:avLst/>
            </a:prstGeom>
          </p:spPr>
        </p:pic>
      </p:grpSp>
      <p:grpSp>
        <p:nvGrpSpPr>
          <p:cNvPr id="11" name="Group 10"/>
          <p:cNvGrpSpPr/>
          <p:nvPr/>
        </p:nvGrpSpPr>
        <p:grpSpPr>
          <a:xfrm>
            <a:off x="3308883" y="4432636"/>
            <a:ext cx="2455578" cy="2344382"/>
            <a:chOff x="3174256" y="2986015"/>
            <a:chExt cx="2455578" cy="2344382"/>
          </a:xfrm>
        </p:grpSpPr>
        <p:pic>
          <p:nvPicPr>
            <p:cNvPr id="12" name="Picture 11"/>
            <p:cNvPicPr>
              <a:picLocks noChangeAspect="1"/>
            </p:cNvPicPr>
            <p:nvPr/>
          </p:nvPicPr>
          <p:blipFill rotWithShape="1">
            <a:blip r:embed="rId3"/>
            <a:srcRect l="79104"/>
            <a:stretch/>
          </p:blipFill>
          <p:spPr>
            <a:xfrm>
              <a:off x="3174256" y="2986015"/>
              <a:ext cx="2455578" cy="2344382"/>
            </a:xfrm>
            <a:prstGeom prst="rect">
              <a:avLst/>
            </a:prstGeom>
          </p:spPr>
        </p:pic>
        <p:grpSp>
          <p:nvGrpSpPr>
            <p:cNvPr id="13" name="Group 12"/>
            <p:cNvGrpSpPr/>
            <p:nvPr/>
          </p:nvGrpSpPr>
          <p:grpSpPr>
            <a:xfrm>
              <a:off x="3697937" y="3309428"/>
              <a:ext cx="1554480" cy="1554480"/>
              <a:chOff x="1896034" y="524435"/>
              <a:chExt cx="5920510" cy="5907024"/>
            </a:xfrm>
          </p:grpSpPr>
          <p:pic>
            <p:nvPicPr>
              <p:cNvPr id="14" name="Picture 13"/>
              <p:cNvPicPr>
                <a:picLocks noChangeAspect="1"/>
              </p:cNvPicPr>
              <p:nvPr/>
            </p:nvPicPr>
            <p:blipFill rotWithShape="1">
              <a:blip r:embed="rId5" cstate="print">
                <a:extLst>
                  <a:ext uri="{28A0092B-C50C-407E-A947-70E740481C1C}">
                    <a14:useLocalDpi xmlns:a14="http://schemas.microsoft.com/office/drawing/2010/main" val="0"/>
                  </a:ext>
                </a:extLst>
              </a:blip>
              <a:srcRect l="20735" t="2226" r="14705" b="899"/>
              <a:stretch/>
            </p:blipFill>
            <p:spPr>
              <a:xfrm>
                <a:off x="1896034" y="524435"/>
                <a:ext cx="5920510" cy="5907024"/>
              </a:xfrm>
              <a:prstGeom prst="ellipse">
                <a:avLst/>
              </a:prstGeom>
            </p:spPr>
          </p:pic>
          <p:sp>
            <p:nvSpPr>
              <p:cNvPr id="15" name="Oval 14"/>
              <p:cNvSpPr/>
              <p:nvPr/>
            </p:nvSpPr>
            <p:spPr>
              <a:xfrm>
                <a:off x="4491318" y="1640541"/>
                <a:ext cx="107576" cy="94130"/>
              </a:xfrm>
              <a:prstGeom prst="ellipse">
                <a:avLst/>
              </a:prstGeom>
              <a:solidFill>
                <a:schemeClr val="bg2">
                  <a:lumMod val="7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16" name="Group 15"/>
          <p:cNvGrpSpPr/>
          <p:nvPr/>
        </p:nvGrpSpPr>
        <p:grpSpPr>
          <a:xfrm>
            <a:off x="6224887" y="4432636"/>
            <a:ext cx="2455578" cy="2344382"/>
            <a:chOff x="441737" y="2986015"/>
            <a:chExt cx="2455578" cy="2344382"/>
          </a:xfrm>
        </p:grpSpPr>
        <p:pic>
          <p:nvPicPr>
            <p:cNvPr id="17" name="Picture 16"/>
            <p:cNvPicPr>
              <a:picLocks noChangeAspect="1"/>
            </p:cNvPicPr>
            <p:nvPr/>
          </p:nvPicPr>
          <p:blipFill rotWithShape="1">
            <a:blip r:embed="rId3"/>
            <a:srcRect l="79104"/>
            <a:stretch/>
          </p:blipFill>
          <p:spPr>
            <a:xfrm>
              <a:off x="441737" y="2986015"/>
              <a:ext cx="2455578" cy="2344382"/>
            </a:xfrm>
            <a:prstGeom prst="rect">
              <a:avLst/>
            </a:prstGeom>
          </p:spPr>
        </p:pic>
        <p:pic>
          <p:nvPicPr>
            <p:cNvPr id="18" name="Picture 17"/>
            <p:cNvPicPr>
              <a:picLocks noChangeAspect="1"/>
            </p:cNvPicPr>
            <p:nvPr/>
          </p:nvPicPr>
          <p:blipFill rotWithShape="1">
            <a:blip r:embed="rId6" cstate="print">
              <a:extLst>
                <a:ext uri="{28A0092B-C50C-407E-A947-70E740481C1C}">
                  <a14:useLocalDpi xmlns:a14="http://schemas.microsoft.com/office/drawing/2010/main" val="0"/>
                </a:ext>
              </a:extLst>
            </a:blip>
            <a:srcRect l="19854" t="28104" r="40441" b="12176"/>
            <a:stretch/>
          </p:blipFill>
          <p:spPr>
            <a:xfrm>
              <a:off x="993433" y="3322875"/>
              <a:ext cx="1527048" cy="1527048"/>
            </a:xfrm>
            <a:prstGeom prst="ellipse">
              <a:avLst/>
            </a:prstGeom>
          </p:spPr>
        </p:pic>
      </p:grpSp>
    </p:spTree>
    <p:extLst>
      <p:ext uri="{BB962C8B-B14F-4D97-AF65-F5344CB8AC3E}">
        <p14:creationId xmlns:p14="http://schemas.microsoft.com/office/powerpoint/2010/main" val="5680106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8388" y="371682"/>
            <a:ext cx="7145420" cy="1232763"/>
          </a:xfrm>
          <a:effectLst/>
        </p:spPr>
        <p:txBody>
          <a:bodyPr>
            <a:prstTxWarp prst="textPlain">
              <a:avLst/>
            </a:prstTxWarp>
            <a:scene3d>
              <a:camera prst="orthographicFront"/>
              <a:lightRig rig="harsh" dir="t"/>
            </a:scene3d>
            <a:sp3d extrusionH="57150" prstMaterial="matte">
              <a:bevelT w="63500" h="12700" prst="angle"/>
              <a:contourClr>
                <a:schemeClr val="bg1">
                  <a:lumMod val="65000"/>
                </a:schemeClr>
              </a:contourClr>
            </a:sp3d>
          </a:bodyPr>
          <a:lstStyle/>
          <a:p>
            <a:pPr algn="ctr"/>
            <a:r>
              <a:rPr lang="en-US" b="1" dirty="0">
                <a:ln/>
                <a:solidFill>
                  <a:schemeClr val="accent3"/>
                </a:solidFill>
                <a:effectLst/>
                <a:latin typeface="Arial Rounded MT Bold" panose="020F0704030504030204" pitchFamily="34" charset="0"/>
              </a:rPr>
              <a:t>Purpose</a:t>
            </a:r>
          </a:p>
        </p:txBody>
      </p:sp>
      <p:sp>
        <p:nvSpPr>
          <p:cNvPr id="3" name="Content Placeholder 2"/>
          <p:cNvSpPr>
            <a:spLocks noGrp="1"/>
          </p:cNvSpPr>
          <p:nvPr>
            <p:ph idx="1"/>
          </p:nvPr>
        </p:nvSpPr>
        <p:spPr>
          <a:xfrm>
            <a:off x="348503" y="2433918"/>
            <a:ext cx="8596455" cy="4128246"/>
          </a:xfrm>
          <a:solidFill>
            <a:schemeClr val="bg1"/>
          </a:solidFill>
        </p:spPr>
        <p:txBody>
          <a:bodyPr>
            <a:noAutofit/>
          </a:bodyPr>
          <a:lstStyle/>
          <a:p>
            <a:pPr>
              <a:lnSpc>
                <a:spcPct val="100000"/>
              </a:lnSpc>
              <a:spcAft>
                <a:spcPts val="600"/>
              </a:spcAft>
            </a:pPr>
            <a:r>
              <a:rPr lang="en-US" sz="2600" dirty="0">
                <a:latin typeface="Arial Rounded MT Bold" panose="020F0704030504030204" pitchFamily="34" charset="0"/>
              </a:rPr>
              <a:t>The goal of this module is to enable dance educators to understand the importance of building the creative process into the dance technique class. </a:t>
            </a:r>
          </a:p>
          <a:p>
            <a:pPr>
              <a:lnSpc>
                <a:spcPct val="100000"/>
              </a:lnSpc>
            </a:pPr>
            <a:r>
              <a:rPr lang="en-US" sz="2600" dirty="0">
                <a:latin typeface="Arial Rounded MT Bold" panose="020F0704030504030204" pitchFamily="34" charset="0"/>
              </a:rPr>
              <a:t>This module will engage participants in creative processes that open the mind and body of the dancer to listen within and interpret the movement in the moment using their own “voice”.  </a:t>
            </a:r>
          </a:p>
        </p:txBody>
      </p:sp>
      <p:pic>
        <p:nvPicPr>
          <p:cNvPr id="6" name="Picture 5"/>
          <p:cNvPicPr>
            <a:picLocks noChangeAspect="1"/>
          </p:cNvPicPr>
          <p:nvPr/>
        </p:nvPicPr>
        <p:blipFill rotWithShape="1">
          <a:blip r:embed="rId2">
            <a:extLst>
              <a:ext uri="{28A0092B-C50C-407E-A947-70E740481C1C}">
                <a14:useLocalDpi xmlns:a14="http://schemas.microsoft.com/office/drawing/2010/main" val="0"/>
              </a:ext>
            </a:extLst>
          </a:blip>
          <a:srcRect t="26730"/>
          <a:stretch/>
        </p:blipFill>
        <p:spPr>
          <a:xfrm flipV="1">
            <a:off x="348503" y="1718371"/>
            <a:ext cx="8553450" cy="492398"/>
          </a:xfrm>
          <a:prstGeom prst="rect">
            <a:avLst/>
          </a:prstGeom>
        </p:spPr>
      </p:pic>
    </p:spTree>
    <p:extLst>
      <p:ext uri="{BB962C8B-B14F-4D97-AF65-F5344CB8AC3E}">
        <p14:creationId xmlns:p14="http://schemas.microsoft.com/office/powerpoint/2010/main" val="11408794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5118" y="365126"/>
            <a:ext cx="7910232" cy="1130095"/>
          </a:xfrm>
        </p:spPr>
        <p:txBody>
          <a:bodyPr>
            <a:prstTxWarp prst="textPlain">
              <a:avLst/>
            </a:prstTxWarp>
            <a:scene3d>
              <a:camera prst="orthographicFront"/>
              <a:lightRig rig="harsh" dir="t"/>
            </a:scene3d>
            <a:sp3d extrusionH="57150" prstMaterial="matte">
              <a:bevelT w="63500" h="12700" prst="angle"/>
              <a:contourClr>
                <a:schemeClr val="bg1">
                  <a:lumMod val="65000"/>
                </a:schemeClr>
              </a:contourClr>
            </a:sp3d>
          </a:bodyPr>
          <a:lstStyle/>
          <a:p>
            <a:pPr algn="ctr"/>
            <a:r>
              <a:rPr lang="en-US" sz="3200" b="1" dirty="0">
                <a:ln/>
                <a:solidFill>
                  <a:schemeClr val="accent3"/>
                </a:solidFill>
                <a:effectLst/>
                <a:latin typeface="Arial Rounded MT Bold" panose="020F0704030504030204" pitchFamily="34" charset="0"/>
              </a:rPr>
              <a:t>Purpose </a:t>
            </a:r>
            <a:r>
              <a:rPr lang="en-US" sz="1800" b="1" dirty="0">
                <a:ln/>
                <a:solidFill>
                  <a:schemeClr val="accent3"/>
                </a:solidFill>
                <a:effectLst/>
                <a:latin typeface="Arial Rounded MT Bold" panose="020F0704030504030204" pitchFamily="34" charset="0"/>
              </a:rPr>
              <a:t>(contd.)</a:t>
            </a:r>
          </a:p>
        </p:txBody>
      </p:sp>
      <p:sp>
        <p:nvSpPr>
          <p:cNvPr id="3" name="Content Placeholder 2"/>
          <p:cNvSpPr>
            <a:spLocks noGrp="1"/>
          </p:cNvSpPr>
          <p:nvPr>
            <p:ph idx="1"/>
          </p:nvPr>
        </p:nvSpPr>
        <p:spPr>
          <a:xfrm>
            <a:off x="348503" y="2433919"/>
            <a:ext cx="7840756" cy="3883113"/>
          </a:xfrm>
        </p:spPr>
        <p:txBody>
          <a:bodyPr>
            <a:normAutofit/>
          </a:bodyPr>
          <a:lstStyle/>
          <a:p>
            <a:pPr>
              <a:spcAft>
                <a:spcPts val="600"/>
              </a:spcAft>
            </a:pPr>
            <a:r>
              <a:rPr lang="en-US" sz="2600" dirty="0">
                <a:solidFill>
                  <a:schemeClr val="tx1">
                    <a:lumMod val="95000"/>
                    <a:lumOff val="5000"/>
                  </a:schemeClr>
                </a:solidFill>
                <a:latin typeface="Arial Rounded MT Bold" panose="020F0704030504030204" pitchFamily="34" charset="0"/>
              </a:rPr>
              <a:t>The use of somatic processes will allow the participant to be aware of their senses and prepare the body and mind for learning within the technique class.  </a:t>
            </a:r>
          </a:p>
          <a:p>
            <a:r>
              <a:rPr lang="en-US" sz="2600" dirty="0">
                <a:solidFill>
                  <a:schemeClr val="tx1">
                    <a:lumMod val="95000"/>
                    <a:lumOff val="5000"/>
                  </a:schemeClr>
                </a:solidFill>
                <a:latin typeface="Arial Rounded MT Bold" panose="020F0704030504030204" pitchFamily="34" charset="0"/>
              </a:rPr>
              <a:t>Participants in this module are asked to listen to their own bodies and assess what their body wished to express as they replicate the movement given to them by the technique class presenter.</a:t>
            </a:r>
          </a:p>
          <a:p>
            <a:pPr marL="0" indent="0">
              <a:buNone/>
            </a:pPr>
            <a:endParaRPr lang="en-US" dirty="0"/>
          </a:p>
          <a:p>
            <a:endParaRPr lang="en-US" dirty="0"/>
          </a:p>
        </p:txBody>
      </p:sp>
      <p:pic>
        <p:nvPicPr>
          <p:cNvPr id="7" name="Picture 6"/>
          <p:cNvPicPr>
            <a:picLocks noChangeAspect="1"/>
          </p:cNvPicPr>
          <p:nvPr/>
        </p:nvPicPr>
        <p:blipFill rotWithShape="1">
          <a:blip r:embed="rId2">
            <a:extLst>
              <a:ext uri="{28A0092B-C50C-407E-A947-70E740481C1C}">
                <a14:useLocalDpi xmlns:a14="http://schemas.microsoft.com/office/drawing/2010/main" val="0"/>
              </a:ext>
            </a:extLst>
          </a:blip>
          <a:srcRect t="26730"/>
          <a:stretch/>
        </p:blipFill>
        <p:spPr>
          <a:xfrm flipV="1">
            <a:off x="348503" y="1718371"/>
            <a:ext cx="8553450" cy="492398"/>
          </a:xfrm>
          <a:prstGeom prst="rect">
            <a:avLst/>
          </a:prstGeom>
        </p:spPr>
      </p:pic>
    </p:spTree>
    <p:extLst>
      <p:ext uri="{BB962C8B-B14F-4D97-AF65-F5344CB8AC3E}">
        <p14:creationId xmlns:p14="http://schemas.microsoft.com/office/powerpoint/2010/main" val="910019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8978" y="2385104"/>
            <a:ext cx="8391269" cy="4276695"/>
          </a:xfrm>
        </p:spPr>
        <p:txBody>
          <a:bodyPr>
            <a:normAutofit/>
          </a:bodyPr>
          <a:lstStyle/>
          <a:p>
            <a:r>
              <a:rPr lang="en-US" sz="2600" dirty="0">
                <a:latin typeface="Arial Rounded MT Bold" panose="020F0704030504030204" pitchFamily="34" charset="0"/>
              </a:rPr>
              <a:t>CA State Standards for English Language Arts and Literacy in History/Social Studies, Science, and Technical Subjects call for students to be college and career ready in reading, writing, speaking, listening and language. </a:t>
            </a:r>
          </a:p>
          <a:p>
            <a:r>
              <a:rPr lang="en-US" sz="2600" dirty="0">
                <a:latin typeface="Arial Rounded MT Bold" panose="020F0704030504030204" pitchFamily="34" charset="0"/>
              </a:rPr>
              <a:t>Students are asked to develop competencies in seven areas (next slide) as they progress through the K-12 system. </a:t>
            </a:r>
          </a:p>
          <a:p>
            <a:r>
              <a:rPr lang="en-US" sz="2600" dirty="0">
                <a:latin typeface="Arial Rounded MT Bold" panose="020F0704030504030204" pitchFamily="34" charset="0"/>
              </a:rPr>
              <a:t>These competencies manifest themselves in the introductory document that “offers a portrait of a student who meets the standards”.  </a:t>
            </a:r>
          </a:p>
          <a:p>
            <a:endParaRPr lang="en-US" dirty="0"/>
          </a:p>
        </p:txBody>
      </p:sp>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t="26730"/>
          <a:stretch/>
        </p:blipFill>
        <p:spPr>
          <a:xfrm flipV="1">
            <a:off x="308978" y="1704051"/>
            <a:ext cx="8553450" cy="492398"/>
          </a:xfrm>
          <a:prstGeom prst="rect">
            <a:avLst/>
          </a:prstGeom>
        </p:spPr>
      </p:pic>
      <p:sp>
        <p:nvSpPr>
          <p:cNvPr id="7" name="Title 1"/>
          <p:cNvSpPr txBox="1">
            <a:spLocks/>
          </p:cNvSpPr>
          <p:nvPr/>
        </p:nvSpPr>
        <p:spPr>
          <a:xfrm>
            <a:off x="965082" y="309282"/>
            <a:ext cx="6928342" cy="1098735"/>
          </a:xfrm>
          <a:prstGeom prst="rect">
            <a:avLst/>
          </a:prstGeom>
        </p:spPr>
        <p:txBody>
          <a:bodyPr vert="horz" lIns="91440" tIns="45720" rIns="91440" bIns="45720" numCol="1" rtlCol="0" anchor="ctr">
            <a:prstTxWarp prst="textPlain">
              <a:avLst/>
            </a:prstTxWarp>
            <a:normAutofit/>
            <a:scene3d>
              <a:camera prst="obliqueTopLeft"/>
              <a:lightRig rig="harsh" dir="t"/>
            </a:scene3d>
            <a:sp3d extrusionH="57150" prstMaterial="matte">
              <a:bevelT w="63500" h="12700" prst="angle"/>
              <a:contourClr>
                <a:schemeClr val="bg1">
                  <a:lumMod val="65000"/>
                </a:schemeClr>
              </a:contourClr>
            </a:sp3d>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ln/>
                <a:solidFill>
                  <a:schemeClr val="accent3"/>
                </a:solidFill>
                <a:latin typeface="Arial Rounded MT Bold" panose="020F0704030504030204" pitchFamily="34" charset="0"/>
              </a:rPr>
              <a:t>Rationale</a:t>
            </a:r>
          </a:p>
        </p:txBody>
      </p:sp>
    </p:spTree>
    <p:extLst>
      <p:ext uri="{BB962C8B-B14F-4D97-AF65-F5344CB8AC3E}">
        <p14:creationId xmlns:p14="http://schemas.microsoft.com/office/powerpoint/2010/main" val="38005579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304800" y="194983"/>
            <a:ext cx="8534400" cy="1758847"/>
            <a:chOff x="304800" y="349343"/>
            <a:chExt cx="8534400" cy="1758847"/>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800" y="349343"/>
              <a:ext cx="8534400" cy="663911"/>
            </a:xfrm>
            <a:prstGeom prst="rect">
              <a:avLst/>
            </a:prstGeom>
          </p:spPr>
        </p:pic>
        <p:grpSp>
          <p:nvGrpSpPr>
            <p:cNvPr id="8" name="Group 7"/>
            <p:cNvGrpSpPr/>
            <p:nvPr/>
          </p:nvGrpSpPr>
          <p:grpSpPr>
            <a:xfrm>
              <a:off x="304800" y="1013251"/>
              <a:ext cx="8534400" cy="1094939"/>
              <a:chOff x="304800" y="1594023"/>
              <a:chExt cx="8534400" cy="1094939"/>
            </a:xfrm>
          </p:grpSpPr>
          <p:pic>
            <p:nvPicPr>
              <p:cNvPr id="9" name="Picture 8"/>
              <p:cNvPicPr>
                <a:picLocks noChangeAspect="1"/>
              </p:cNvPicPr>
              <p:nvPr/>
            </p:nvPicPr>
            <p:blipFill rotWithShape="1">
              <a:blip r:embed="rId2">
                <a:extLst>
                  <a:ext uri="{28A0092B-C50C-407E-A947-70E740481C1C}">
                    <a14:useLocalDpi xmlns:a14="http://schemas.microsoft.com/office/drawing/2010/main" val="0"/>
                  </a:ext>
                </a:extLst>
              </a:blip>
              <a:srcRect t="64017"/>
              <a:stretch/>
            </p:blipFill>
            <p:spPr>
              <a:xfrm>
                <a:off x="304800" y="1594023"/>
                <a:ext cx="8534400" cy="296562"/>
              </a:xfrm>
              <a:prstGeom prst="rect">
                <a:avLst/>
              </a:prstGeom>
            </p:spPr>
          </p:pic>
          <p:pic>
            <p:nvPicPr>
              <p:cNvPr id="10" name="Picture 9"/>
              <p:cNvPicPr>
                <a:picLocks noChangeAspect="1"/>
              </p:cNvPicPr>
              <p:nvPr/>
            </p:nvPicPr>
            <p:blipFill rotWithShape="1">
              <a:blip r:embed="rId2">
                <a:extLst>
                  <a:ext uri="{28A0092B-C50C-407E-A947-70E740481C1C}">
                    <a14:useLocalDpi xmlns:a14="http://schemas.microsoft.com/office/drawing/2010/main" val="0"/>
                  </a:ext>
                </a:extLst>
              </a:blip>
              <a:srcRect t="64017"/>
              <a:stretch/>
            </p:blipFill>
            <p:spPr>
              <a:xfrm>
                <a:off x="304800" y="2247477"/>
                <a:ext cx="8534400" cy="441485"/>
              </a:xfrm>
              <a:prstGeom prst="rect">
                <a:avLst/>
              </a:prstGeom>
            </p:spPr>
          </p:pic>
          <p:pic>
            <p:nvPicPr>
              <p:cNvPr id="11" name="Picture 10"/>
              <p:cNvPicPr>
                <a:picLocks noChangeAspect="1"/>
              </p:cNvPicPr>
              <p:nvPr/>
            </p:nvPicPr>
            <p:blipFill rotWithShape="1">
              <a:blip r:embed="rId2">
                <a:extLst>
                  <a:ext uri="{28A0092B-C50C-407E-A947-70E740481C1C}">
                    <a14:useLocalDpi xmlns:a14="http://schemas.microsoft.com/office/drawing/2010/main" val="0"/>
                  </a:ext>
                </a:extLst>
              </a:blip>
              <a:srcRect t="64017"/>
              <a:stretch/>
            </p:blipFill>
            <p:spPr>
              <a:xfrm>
                <a:off x="304800" y="1890584"/>
                <a:ext cx="8534400" cy="366765"/>
              </a:xfrm>
              <a:prstGeom prst="rect">
                <a:avLst/>
              </a:prstGeom>
            </p:spPr>
          </p:pic>
        </p:grpSp>
      </p:grpSp>
      <p:sp>
        <p:nvSpPr>
          <p:cNvPr id="2" name="Title 1"/>
          <p:cNvSpPr>
            <a:spLocks noGrp="1"/>
          </p:cNvSpPr>
          <p:nvPr>
            <p:ph type="title"/>
          </p:nvPr>
        </p:nvSpPr>
        <p:spPr>
          <a:xfrm>
            <a:off x="457200" y="492125"/>
            <a:ext cx="8229600" cy="1564431"/>
          </a:xfrm>
        </p:spPr>
        <p:txBody>
          <a:bodyPr>
            <a:noAutofit/>
          </a:bodyPr>
          <a:lstStyle/>
          <a:p>
            <a:r>
              <a:rPr lang="en-US" sz="2400" dirty="0">
                <a:solidFill>
                  <a:schemeClr val="bg1"/>
                </a:solidFill>
                <a:latin typeface="Arial Rounded MT Bold" panose="020F0704030504030204" pitchFamily="34" charset="0"/>
              </a:rPr>
              <a:t>The 7 Capacities of a Literate Individual in the </a:t>
            </a:r>
            <a:br>
              <a:rPr lang="en-US" sz="2400" dirty="0">
                <a:solidFill>
                  <a:schemeClr val="bg1"/>
                </a:solidFill>
                <a:latin typeface="Arial Rounded MT Bold" panose="020F0704030504030204" pitchFamily="34" charset="0"/>
              </a:rPr>
            </a:br>
            <a:r>
              <a:rPr lang="en-US" sz="2400" dirty="0">
                <a:solidFill>
                  <a:schemeClr val="bg1"/>
                </a:solidFill>
                <a:latin typeface="Arial Rounded MT Bold" panose="020F0704030504030204" pitchFamily="34" charset="0"/>
              </a:rPr>
              <a:t>CA Common Core State Standards that enable students to be college and career ready require that</a:t>
            </a:r>
            <a:r>
              <a:rPr lang="en-US" sz="2400" dirty="0">
                <a:solidFill>
                  <a:schemeClr val="bg1"/>
                </a:solidFill>
              </a:rPr>
              <a:t>:</a:t>
            </a:r>
          </a:p>
        </p:txBody>
      </p:sp>
      <p:sp>
        <p:nvSpPr>
          <p:cNvPr id="3" name="Content Placeholder 2"/>
          <p:cNvSpPr>
            <a:spLocks noGrp="1"/>
          </p:cNvSpPr>
          <p:nvPr>
            <p:ph idx="1"/>
          </p:nvPr>
        </p:nvSpPr>
        <p:spPr>
          <a:xfrm>
            <a:off x="591670" y="2205317"/>
            <a:ext cx="7705165" cy="4276165"/>
          </a:xfrm>
        </p:spPr>
        <p:txBody>
          <a:bodyPr>
            <a:normAutofit lnSpcReduction="10000"/>
          </a:bodyPr>
          <a:lstStyle/>
          <a:p>
            <a:pPr marL="514350" lvl="0" indent="-514350">
              <a:buFont typeface="+mj-lt"/>
              <a:buAutoNum type="arabicPeriod"/>
            </a:pPr>
            <a:r>
              <a:rPr lang="en-US" dirty="0">
                <a:solidFill>
                  <a:srgbClr val="441D61"/>
                </a:solidFill>
                <a:latin typeface="Arial Rounded MT Bold" panose="020F0704030504030204" pitchFamily="34" charset="0"/>
              </a:rPr>
              <a:t>They demonstrate independence.</a:t>
            </a:r>
          </a:p>
          <a:p>
            <a:pPr marL="514350" lvl="0" indent="-514350">
              <a:buFont typeface="+mj-lt"/>
              <a:buAutoNum type="arabicPeriod"/>
            </a:pPr>
            <a:r>
              <a:rPr lang="en-US" dirty="0">
                <a:solidFill>
                  <a:srgbClr val="441D61"/>
                </a:solidFill>
                <a:latin typeface="Arial Rounded MT Bold" panose="020F0704030504030204" pitchFamily="34" charset="0"/>
              </a:rPr>
              <a:t>They build strong content knowledge.</a:t>
            </a:r>
          </a:p>
          <a:p>
            <a:pPr marL="514350" lvl="0" indent="-514350">
              <a:buFont typeface="+mj-lt"/>
              <a:buAutoNum type="arabicPeriod"/>
            </a:pPr>
            <a:r>
              <a:rPr lang="en-US" dirty="0">
                <a:solidFill>
                  <a:srgbClr val="441D61"/>
                </a:solidFill>
                <a:latin typeface="Arial Rounded MT Bold" panose="020F0704030504030204" pitchFamily="34" charset="0"/>
              </a:rPr>
              <a:t>They respond to the varying demands of audience, task, purpose, and discipline.</a:t>
            </a:r>
          </a:p>
          <a:p>
            <a:pPr marL="514350" lvl="0" indent="-514350">
              <a:buFont typeface="+mj-lt"/>
              <a:buAutoNum type="arabicPeriod"/>
            </a:pPr>
            <a:r>
              <a:rPr lang="en-US" dirty="0">
                <a:solidFill>
                  <a:srgbClr val="441D61"/>
                </a:solidFill>
                <a:latin typeface="Arial Rounded MT Bold" panose="020F0704030504030204" pitchFamily="34" charset="0"/>
              </a:rPr>
              <a:t>They comprehend as well as critique.</a:t>
            </a:r>
          </a:p>
          <a:p>
            <a:pPr marL="514350" lvl="0" indent="-514350">
              <a:buFont typeface="+mj-lt"/>
              <a:buAutoNum type="arabicPeriod"/>
            </a:pPr>
            <a:r>
              <a:rPr lang="en-US" dirty="0">
                <a:solidFill>
                  <a:srgbClr val="441D61"/>
                </a:solidFill>
                <a:latin typeface="Arial Rounded MT Bold" panose="020F0704030504030204" pitchFamily="34" charset="0"/>
              </a:rPr>
              <a:t>They value evidence.</a:t>
            </a:r>
          </a:p>
          <a:p>
            <a:pPr marL="514350" lvl="0" indent="-514350">
              <a:buFont typeface="+mj-lt"/>
              <a:buAutoNum type="arabicPeriod"/>
            </a:pPr>
            <a:r>
              <a:rPr lang="en-US" dirty="0">
                <a:solidFill>
                  <a:srgbClr val="441D61"/>
                </a:solidFill>
                <a:latin typeface="Arial Rounded MT Bold" panose="020F0704030504030204" pitchFamily="34" charset="0"/>
              </a:rPr>
              <a:t>They use technology and digital media strategically and capably.</a:t>
            </a:r>
          </a:p>
          <a:p>
            <a:pPr marL="514350" lvl="0" indent="-514350">
              <a:buFont typeface="+mj-lt"/>
              <a:buAutoNum type="arabicPeriod"/>
            </a:pPr>
            <a:r>
              <a:rPr lang="en-US" dirty="0">
                <a:solidFill>
                  <a:srgbClr val="441D61"/>
                </a:solidFill>
                <a:latin typeface="Arial Rounded MT Bold" panose="020F0704030504030204" pitchFamily="34" charset="0"/>
              </a:rPr>
              <a:t>They come to understand other perspectives and cultures.</a:t>
            </a:r>
          </a:p>
        </p:txBody>
      </p:sp>
    </p:spTree>
    <p:extLst>
      <p:ext uri="{BB962C8B-B14F-4D97-AF65-F5344CB8AC3E}">
        <p14:creationId xmlns:p14="http://schemas.microsoft.com/office/powerpoint/2010/main" val="22297651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2403849"/>
            <a:ext cx="7886700" cy="4351338"/>
          </a:xfrm>
        </p:spPr>
        <p:txBody>
          <a:bodyPr>
            <a:normAutofit/>
          </a:bodyPr>
          <a:lstStyle/>
          <a:p>
            <a:r>
              <a:rPr lang="en-US" dirty="0">
                <a:latin typeface="Arial Rounded MT Bold" panose="020F0704030504030204" pitchFamily="34" charset="0"/>
              </a:rPr>
              <a:t>This module provides participants tools that they can apply to engage in processes they would use with their students within the technique class to develop these competencies. </a:t>
            </a:r>
          </a:p>
          <a:p>
            <a:r>
              <a:rPr lang="en-US" dirty="0">
                <a:latin typeface="Arial Rounded MT Bold" panose="020F0704030504030204" pitchFamily="34" charset="0"/>
              </a:rPr>
              <a:t>Specifically, demonstrating independence through the use of strong content knowledge, as well as addressing and responding to the demands of audience, task, purpose and discipline/genre/style</a:t>
            </a:r>
            <a:r>
              <a:rPr lang="en-US" dirty="0"/>
              <a:t>.</a:t>
            </a:r>
          </a:p>
          <a:p>
            <a:endParaRPr lang="en-US" dirty="0"/>
          </a:p>
        </p:txBody>
      </p:sp>
      <p:pic>
        <p:nvPicPr>
          <p:cNvPr id="8" name="Picture 7"/>
          <p:cNvPicPr>
            <a:picLocks noChangeAspect="1"/>
          </p:cNvPicPr>
          <p:nvPr/>
        </p:nvPicPr>
        <p:blipFill rotWithShape="1">
          <a:blip r:embed="rId2">
            <a:extLst>
              <a:ext uri="{28A0092B-C50C-407E-A947-70E740481C1C}">
                <a14:useLocalDpi xmlns:a14="http://schemas.microsoft.com/office/drawing/2010/main" val="0"/>
              </a:ext>
            </a:extLst>
          </a:blip>
          <a:srcRect t="26730"/>
          <a:stretch/>
        </p:blipFill>
        <p:spPr>
          <a:xfrm flipV="1">
            <a:off x="348503" y="1718371"/>
            <a:ext cx="8553450" cy="492398"/>
          </a:xfrm>
          <a:prstGeom prst="rect">
            <a:avLst/>
          </a:prstGeom>
        </p:spPr>
      </p:pic>
      <p:sp>
        <p:nvSpPr>
          <p:cNvPr id="6" name="Title 1"/>
          <p:cNvSpPr>
            <a:spLocks noGrp="1"/>
          </p:cNvSpPr>
          <p:nvPr>
            <p:ph type="title"/>
          </p:nvPr>
        </p:nvSpPr>
        <p:spPr>
          <a:xfrm>
            <a:off x="605118" y="365126"/>
            <a:ext cx="7910232" cy="1130095"/>
          </a:xfrm>
        </p:spPr>
        <p:txBody>
          <a:bodyPr>
            <a:prstTxWarp prst="textPlain">
              <a:avLst/>
            </a:prstTxWarp>
            <a:scene3d>
              <a:camera prst="orthographicFront"/>
              <a:lightRig rig="harsh" dir="t"/>
            </a:scene3d>
            <a:sp3d extrusionH="57150" prstMaterial="matte">
              <a:bevelT w="63500" h="12700" prst="angle"/>
              <a:contourClr>
                <a:schemeClr val="bg1">
                  <a:lumMod val="65000"/>
                </a:schemeClr>
              </a:contourClr>
            </a:sp3d>
          </a:bodyPr>
          <a:lstStyle/>
          <a:p>
            <a:pPr algn="ctr"/>
            <a:r>
              <a:rPr lang="en-US" sz="3200" b="1" dirty="0">
                <a:ln/>
                <a:solidFill>
                  <a:schemeClr val="accent3"/>
                </a:solidFill>
                <a:effectLst/>
                <a:latin typeface="Arial Rounded MT Bold" panose="020F0704030504030204" pitchFamily="34" charset="0"/>
              </a:rPr>
              <a:t>Rationale </a:t>
            </a:r>
            <a:r>
              <a:rPr lang="en-US" sz="1800" b="1" dirty="0">
                <a:ln/>
                <a:solidFill>
                  <a:schemeClr val="accent3"/>
                </a:solidFill>
                <a:effectLst/>
                <a:latin typeface="Arial Rounded MT Bold" panose="020F0704030504030204" pitchFamily="34" charset="0"/>
              </a:rPr>
              <a:t>(contd.)</a:t>
            </a:r>
          </a:p>
        </p:txBody>
      </p:sp>
    </p:spTree>
    <p:extLst>
      <p:ext uri="{BB962C8B-B14F-4D97-AF65-F5344CB8AC3E}">
        <p14:creationId xmlns:p14="http://schemas.microsoft.com/office/powerpoint/2010/main" val="379434453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557</TotalTime>
  <Words>1309</Words>
  <Application>Microsoft Office PowerPoint</Application>
  <PresentationFormat>On-screen Show (4:3)</PresentationFormat>
  <Paragraphs>128</Paragraphs>
  <Slides>21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21</vt:i4>
      </vt:variant>
    </vt:vector>
  </HeadingPairs>
  <TitlesOfParts>
    <vt:vector size="27" baseType="lpstr">
      <vt:lpstr>Arial</vt:lpstr>
      <vt:lpstr>Arial Rounded MT Bold</vt:lpstr>
      <vt:lpstr>Calibri</vt:lpstr>
      <vt:lpstr>Calibri Light</vt:lpstr>
      <vt:lpstr>Wingdings</vt:lpstr>
      <vt:lpstr>Office Theme</vt:lpstr>
      <vt:lpstr>PowerPoint Presentation</vt:lpstr>
      <vt:lpstr>PowerPoint Presentation</vt:lpstr>
      <vt:lpstr>PowerPoint Presentation</vt:lpstr>
      <vt:lpstr>PowerPoint Presentation</vt:lpstr>
      <vt:lpstr>Purpose</vt:lpstr>
      <vt:lpstr>Purpose (contd.)</vt:lpstr>
      <vt:lpstr>PowerPoint Presentation</vt:lpstr>
      <vt:lpstr>The 7 Capacities of a Literate Individual in the  CA Common Core State Standards that enable students to be college and career ready require that:</vt:lpstr>
      <vt:lpstr>Rationale (contd.)</vt:lpstr>
      <vt:lpstr>Standards</vt:lpstr>
      <vt:lpstr>Qualifications  of the Presenter</vt:lpstr>
      <vt:lpstr>Tools  for the presenter(s) / facilitator(s) </vt:lpstr>
      <vt:lpstr>Presentation Chart</vt:lpstr>
      <vt:lpstr>Content Outlines</vt:lpstr>
      <vt:lpstr>PowerPoint Presentation</vt:lpstr>
      <vt:lpstr>PowerPoint Presentation</vt:lpstr>
      <vt:lpstr>PowerPoint Presentation</vt:lpstr>
      <vt:lpstr>PowerPoint Presentation</vt:lpstr>
      <vt:lpstr>PowerPoint Presentation</vt:lpstr>
      <vt:lpstr>Credits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Getting Ready for Performance:  Building the Creative Process in Dance Technique Class Grades 7 – 12</dc:title>
  <dc:creator>Manpreet Mutneja</dc:creator>
  <cp:lastModifiedBy>Charissa Lewis</cp:lastModifiedBy>
  <cp:revision>73</cp:revision>
  <dcterms:created xsi:type="dcterms:W3CDTF">2016-03-07T04:25:51Z</dcterms:created>
  <dcterms:modified xsi:type="dcterms:W3CDTF">2025-10-22T23:48:53Z</dcterms:modified>
</cp:coreProperties>
</file>