
<file path=[Content_Types].xml><?xml version="1.0" encoding="utf-8"?>
<Types xmlns="http://schemas.openxmlformats.org/package/2006/content-types">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86"/>
  </p:notesMasterIdLst>
  <p:sldIdLst>
    <p:sldId id="343" r:id="rId2"/>
    <p:sldId id="256" r:id="rId3"/>
    <p:sldId id="344" r:id="rId4"/>
    <p:sldId id="258" r:id="rId5"/>
    <p:sldId id="345" r:id="rId6"/>
    <p:sldId id="260" r:id="rId7"/>
    <p:sldId id="261" r:id="rId8"/>
    <p:sldId id="262" r:id="rId9"/>
    <p:sldId id="263"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30" r:id="rId73"/>
    <p:sldId id="331" r:id="rId74"/>
    <p:sldId id="332" r:id="rId75"/>
    <p:sldId id="333" r:id="rId76"/>
    <p:sldId id="334" r:id="rId77"/>
    <p:sldId id="335" r:id="rId78"/>
    <p:sldId id="336" r:id="rId79"/>
    <p:sldId id="337" r:id="rId80"/>
    <p:sldId id="338" r:id="rId81"/>
    <p:sldId id="339" r:id="rId82"/>
    <p:sldId id="340" r:id="rId83"/>
    <p:sldId id="346" r:id="rId84"/>
    <p:sldId id="342" r:id="rId85"/>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5B56C4-76A2-44C8-9BB2-41FF53B860DE}" v="4" dt="2025-10-22T00:24:10.638"/>
  </p1510:revLst>
</p1510:revInfo>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7837" autoAdjust="0"/>
    <p:restoredTop sz="85910" autoAdjust="0"/>
  </p:normalViewPr>
  <p:slideViewPr>
    <p:cSldViewPr>
      <p:cViewPr varScale="1">
        <p:scale>
          <a:sx n="95" d="100"/>
          <a:sy n="95" d="100"/>
        </p:scale>
        <p:origin x="2514"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9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issa Lewis" userId="f4cec6c0-5a36-4441-8571-a4553063483e" providerId="ADAL" clId="{594B469E-D7E5-4C10-8581-90E43624DAE4}"/>
    <pc:docChg chg="undo custSel modSld">
      <pc:chgData name="Charissa Lewis" userId="f4cec6c0-5a36-4441-8571-a4553063483e" providerId="ADAL" clId="{594B469E-D7E5-4C10-8581-90E43624DAE4}" dt="2025-10-22T00:24:24.031" v="9" actId="122"/>
      <pc:docMkLst>
        <pc:docMk/>
      </pc:docMkLst>
      <pc:sldChg chg="modSp mod">
        <pc:chgData name="Charissa Lewis" userId="f4cec6c0-5a36-4441-8571-a4553063483e" providerId="ADAL" clId="{594B469E-D7E5-4C10-8581-90E43624DAE4}" dt="2025-10-22T00:24:24.031" v="9" actId="122"/>
        <pc:sldMkLst>
          <pc:docMk/>
          <pc:sldMk cId="0" sldId="271"/>
        </pc:sldMkLst>
        <pc:spChg chg="mod">
          <ac:chgData name="Charissa Lewis" userId="f4cec6c0-5a36-4441-8571-a4553063483e" providerId="ADAL" clId="{594B469E-D7E5-4C10-8581-90E43624DAE4}" dt="2025-10-22T00:24:24.031" v="9" actId="122"/>
          <ac:spMkLst>
            <pc:docMk/>
            <pc:sldMk cId="0" sldId="271"/>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extLst>
      <p:ext uri="{BB962C8B-B14F-4D97-AF65-F5344CB8AC3E}">
        <p14:creationId xmlns:p14="http://schemas.microsoft.com/office/powerpoint/2010/main" val="159752685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834034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48" name="Shape 14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55" name="Shape 15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Handout 2 - Activity 1, step 2 “Name Game”</a:t>
            </a:r>
          </a:p>
          <a:p>
            <a:pPr lvl="0" rtl="0">
              <a:spcBef>
                <a:spcPts val="0"/>
              </a:spcBef>
              <a:buNone/>
            </a:pPr>
            <a:r>
              <a:rPr lang="en-US"/>
              <a:t>Connection to Language: sentences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61" name="Shape 16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68" name="Shape 16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dirty="0"/>
              <a:t>https://artsedge.kennedy-center.org/students/features/master-work/ailey-revelations </a:t>
            </a:r>
          </a:p>
          <a:p>
            <a:pPr rtl="0">
              <a:spcBef>
                <a:spcPts val="0"/>
              </a:spcBef>
              <a:buNone/>
            </a:pPr>
            <a:r>
              <a:rPr lang="en-US" dirty="0"/>
              <a:t>Handout 2 - Activity 1, step 3 “Name Game”</a:t>
            </a:r>
          </a:p>
          <a:p>
            <a:pPr lvl="0" rtl="0">
              <a:spcBef>
                <a:spcPts val="0"/>
              </a:spcBef>
              <a:buNone/>
            </a:pPr>
            <a:r>
              <a:rPr lang="en-US" dirty="0"/>
              <a:t>Connection to language: essay, poem, short story</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74" name="Shape 17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81" name="Shape 1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Handout 2 - Activity 1 “Name Game”</a:t>
            </a:r>
          </a:p>
          <a:p>
            <a:pPr rtl="0">
              <a:spcBef>
                <a:spcPts val="0"/>
              </a:spcBef>
              <a:buNone/>
            </a:pPr>
            <a:r>
              <a:rPr lang="en-US"/>
              <a:t>Connection to language: Plot &amp; sentence structure</a:t>
            </a:r>
          </a:p>
          <a:p>
            <a:pPr lvl="0" rtl="0">
              <a:spcBef>
                <a:spcPts val="0"/>
              </a:spcBef>
              <a:buNone/>
            </a:pPr>
            <a:r>
              <a:rPr lang="en-US"/>
              <a:t>Choreograph Port De Bras Sequence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86" name="Shape 18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1371600" lvl="2" indent="-298450" rtl="0">
              <a:spcBef>
                <a:spcPts val="0"/>
              </a:spcBef>
              <a:buClr>
                <a:schemeClr val="dk1"/>
              </a:buClr>
              <a:buSzPct val="100000"/>
              <a:buFont typeface="Arial"/>
              <a:buAutoNum type="romanLcPeriod"/>
            </a:pPr>
            <a:r>
              <a:rPr lang="en-US" sz="1100">
                <a:solidFill>
                  <a:schemeClr val="dk1"/>
                </a:solidFill>
              </a:rPr>
              <a:t>Teaching Point: The order of their movements is their “</a:t>
            </a:r>
            <a:r>
              <a:rPr lang="en-US" sz="1100" i="1">
                <a:solidFill>
                  <a:schemeClr val="dk1"/>
                </a:solidFill>
              </a:rPr>
              <a:t>sequence</a:t>
            </a:r>
            <a:r>
              <a:rPr lang="en-US" sz="1100">
                <a:solidFill>
                  <a:schemeClr val="dk1"/>
                </a:solidFill>
              </a:rPr>
              <a:t>.”  </a:t>
            </a:r>
          </a:p>
          <a:p>
            <a:pPr marL="1371600" lvl="2" indent="-298450">
              <a:spcBef>
                <a:spcPts val="0"/>
              </a:spcBef>
              <a:buClr>
                <a:schemeClr val="dk1"/>
              </a:buClr>
              <a:buSzPct val="100000"/>
              <a:buFont typeface="Arial"/>
              <a:buAutoNum type="romanLcPeriod"/>
            </a:pPr>
            <a:r>
              <a:rPr lang="en-US" sz="1100">
                <a:solidFill>
                  <a:schemeClr val="dk1"/>
                </a:solidFill>
              </a:rPr>
              <a:t>Teaching Point: This phrase is an “</a:t>
            </a:r>
            <a:r>
              <a:rPr lang="en-US" sz="1100" i="1">
                <a:solidFill>
                  <a:schemeClr val="dk1"/>
                </a:solidFill>
              </a:rPr>
              <a:t>abstraction</a:t>
            </a:r>
            <a:r>
              <a:rPr lang="en-US" sz="1100">
                <a:solidFill>
                  <a:schemeClr val="dk1"/>
                </a:solidFill>
              </a:rPr>
              <a:t>” of their own name.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93" name="Shape 19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Handout 2 - Activity 2 “patterns”</a:t>
            </a:r>
          </a:p>
          <a:p>
            <a:pPr rtl="0">
              <a:spcBef>
                <a:spcPts val="0"/>
              </a:spcBef>
              <a:buNone/>
            </a:pPr>
            <a:r>
              <a:rPr lang="en-US"/>
              <a:t>Choreograph Tendu en croix</a:t>
            </a:r>
          </a:p>
          <a:p>
            <a:pPr lvl="0" rtl="0">
              <a:spcBef>
                <a:spcPts val="0"/>
              </a:spcBef>
              <a:buNone/>
            </a:pPr>
            <a:r>
              <a:rPr lang="en-US"/>
              <a:t>How can patterns in other subjects be shown through dance (see teaching point in handout 2, activity 2)</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99" name="Shape 19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US"/>
              <a:t>activity 2</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07" name="Shape 20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Choreograph Releve’</a:t>
            </a:r>
          </a:p>
          <a:p>
            <a:pPr rtl="0">
              <a:spcBef>
                <a:spcPts val="0"/>
              </a:spcBef>
              <a:buNone/>
            </a:pPr>
            <a:r>
              <a:rPr lang="en-US"/>
              <a:t>Response: What was that a study of? How do you know?</a:t>
            </a:r>
          </a:p>
          <a:p>
            <a:pPr lvl="0" rtl="0">
              <a:spcBef>
                <a:spcPts val="0"/>
              </a:spcBef>
              <a:buNone/>
            </a:pPr>
            <a:r>
              <a:rPr lang="en-US"/>
              <a:t>Quick check: What kind of words/ideas could be a movement study prompt?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59" name="Shape 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15" name="Shape 2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dirty="0"/>
              <a:t>Introduce Handout 3 - movement problems</a:t>
            </a:r>
          </a:p>
          <a:p>
            <a:pPr lvl="0" rtl="0">
              <a:spcBef>
                <a:spcPts val="0"/>
              </a:spcBef>
              <a:buNone/>
            </a:pPr>
            <a:r>
              <a:rPr lang="en-US" dirty="0"/>
              <a:t>Ask: How could you use a movement problem in your classroom?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Shape 2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21" name="Shape 22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36" name="Shape 23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Learn basic positions</a:t>
            </a:r>
          </a:p>
          <a:p>
            <a:pPr lvl="0" rtl="0">
              <a:spcBef>
                <a:spcPts val="0"/>
              </a:spcBef>
              <a:buNone/>
            </a:pPr>
            <a:r>
              <a:rPr lang="en-US"/>
              <a:t>Participation: plies, tendus, port de bras</a:t>
            </a:r>
          </a:p>
          <a:p>
            <a:pPr lvl="0" rtl="0">
              <a:spcBef>
                <a:spcPts val="0"/>
              </a:spcBef>
              <a:buNone/>
            </a:pPr>
            <a:r>
              <a:rPr lang="en-US"/>
              <a:t>Ask: What are other axial movements?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44" name="Shape 2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Participate: traveling, jumping</a:t>
            </a:r>
          </a:p>
          <a:p>
            <a:pPr lvl="0" rtl="0">
              <a:spcBef>
                <a:spcPts val="0"/>
              </a:spcBef>
              <a:buNone/>
            </a:pPr>
            <a:r>
              <a:rPr lang="en-US"/>
              <a:t>Ask: What are other locomotor movements?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Shape 2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52" name="Shape 2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Participation: Isolate basic jazz: head, shoulders, ribcage, hips</a:t>
            </a:r>
          </a:p>
          <a:p>
            <a:pPr lvl="0" rtl="0">
              <a:spcBef>
                <a:spcPts val="0"/>
              </a:spcBef>
              <a:buNone/>
            </a:pPr>
            <a:r>
              <a:rPr lang="en-US"/>
              <a:t>Ask: What are other isolations?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60" name="Shape 2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dirty="0"/>
              <a:t>Handout 2 - activity 3</a:t>
            </a:r>
          </a:p>
          <a:p>
            <a:pPr rtl="0">
              <a:spcBef>
                <a:spcPts val="0"/>
              </a:spcBef>
              <a:buNone/>
            </a:pPr>
            <a:r>
              <a:rPr lang="en-US" dirty="0"/>
              <a:t>Participation: Gestures, Handout 2, activity 3</a:t>
            </a:r>
          </a:p>
          <a:p>
            <a:pPr lvl="0" rtl="0">
              <a:spcBef>
                <a:spcPts val="0"/>
              </a:spcBef>
              <a:buNone/>
            </a:pPr>
            <a:r>
              <a:rPr lang="en-US" dirty="0"/>
              <a:t>Ask: What are other gestures?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Shape 2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66" name="Shape 26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US"/>
              <a:t>Activity 3 - without words, gestures.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Shape 27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74" name="Shape 27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Ballet positions 1 - 5</a:t>
            </a:r>
          </a:p>
          <a:p>
            <a:pPr rtl="0">
              <a:spcBef>
                <a:spcPts val="0"/>
              </a:spcBef>
              <a:buNone/>
            </a:pPr>
            <a:r>
              <a:rPr lang="en-US"/>
              <a:t>Participation: Shapes</a:t>
            </a:r>
          </a:p>
          <a:p>
            <a:pPr lvl="0" rtl="0">
              <a:spcBef>
                <a:spcPts val="0"/>
              </a:spcBef>
              <a:buNone/>
            </a:pPr>
            <a:r>
              <a:rPr lang="en-US"/>
              <a:t>Ask: What are other shapes?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Shape 2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2" name="Shape 28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Handout 2 - activity 4</a:t>
            </a:r>
          </a:p>
          <a:p>
            <a:pPr rtl="0">
              <a:spcBef>
                <a:spcPts val="0"/>
              </a:spcBef>
              <a:buNone/>
            </a:pPr>
            <a:r>
              <a:rPr lang="en-US"/>
              <a:t>Participation: Learn a short ballet phrase using learned movements.</a:t>
            </a:r>
          </a:p>
          <a:p>
            <a:pPr lvl="0" rtl="0">
              <a:spcBef>
                <a:spcPts val="0"/>
              </a:spcBef>
              <a:buNone/>
            </a:pPr>
            <a:r>
              <a:rPr lang="en-US"/>
              <a:t>Ask:  Why is it important to build on learned skills? How does this connect to other subjects?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Shape 2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8" name="Shape 2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US"/>
              <a:t>Handout 2, activity 4</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4" name="Shape 7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96" name="Shape 2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Participation:  Learn a similar movement in 3 techniques: Ballet, modern, jazz</a:t>
            </a:r>
          </a:p>
          <a:p>
            <a:pPr lvl="0" rtl="0">
              <a:spcBef>
                <a:spcPts val="0"/>
              </a:spcBef>
              <a:buNone/>
            </a:pPr>
            <a:r>
              <a:rPr lang="en-US"/>
              <a:t>Ask: What is common between these 3 techniques?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Shape 3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04" name="Shape 3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Virginia Reel - Video clip and handout 3</a:t>
            </a:r>
          </a:p>
          <a:p>
            <a:pPr lvl="0" rtl="0">
              <a:spcBef>
                <a:spcPts val="0"/>
              </a:spcBef>
              <a:buNone/>
            </a:pPr>
            <a:r>
              <a:rPr lang="en-US"/>
              <a:t>Ask: what other concepts does Virginia Reel teach?</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Shape 3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12" name="Shape 3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Handout 3 - movement problem 1 </a:t>
            </a:r>
          </a:p>
          <a:p>
            <a:pPr rtl="0">
              <a:spcBef>
                <a:spcPts val="0"/>
              </a:spcBef>
              <a:buNone/>
            </a:pPr>
            <a:r>
              <a:rPr lang="en-US"/>
              <a:t>Discussion: How does abstraction in dance relate to art or literature?</a:t>
            </a:r>
          </a:p>
          <a:p>
            <a:pPr lvl="0" rtl="0">
              <a:spcBef>
                <a:spcPts val="0"/>
              </a:spcBef>
              <a:buNone/>
            </a:pPr>
            <a:r>
              <a:rPr lang="en-US"/>
              <a:t>How does it connect to teaching communication?</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Shape 3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18" name="Shape 31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Shape 32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26" name="Shape 32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Handout 2</a:t>
            </a:r>
          </a:p>
          <a:p>
            <a:pPr lvl="0" rtl="0">
              <a:spcBef>
                <a:spcPts val="0"/>
              </a:spcBef>
              <a:buNone/>
            </a:pPr>
            <a:r>
              <a:rPr lang="en-US"/>
              <a:t>Ask: Why is improvisation important? When is it appropriate?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Shape 3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32" name="Shape 33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Shape 3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40" name="Shape 34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Demo modern style movement</a:t>
            </a:r>
          </a:p>
          <a:p>
            <a:pPr lvl="0" rtl="0">
              <a:spcBef>
                <a:spcPts val="0"/>
              </a:spcBef>
              <a:buNone/>
            </a:pPr>
            <a:r>
              <a:rPr lang="en-US"/>
              <a:t>Handout 3 - movement problems 2 &amp; 3</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Shape 34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48" name="Shape 34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Demo modern style movement</a:t>
            </a:r>
          </a:p>
          <a:p>
            <a:pPr lvl="0" rtl="0">
              <a:spcBef>
                <a:spcPts val="0"/>
              </a:spcBef>
              <a:buNone/>
            </a:pPr>
            <a:r>
              <a:rPr lang="en-US"/>
              <a:t>Handout 3 - movement problems 2 &amp; 3</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54" name="Shape 35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Shape 3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60" name="Shape 3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It is important to be aware of the significantly higher linguistic demand of all of the new standards. Regardless of the content area, these standards require students, including English Learners, to:</a:t>
            </a:r>
          </a:p>
          <a:p>
            <a:pPr marL="457200" lvl="0" indent="-317500" rtl="0">
              <a:spcBef>
                <a:spcPts val="0"/>
              </a:spcBef>
              <a:buClr>
                <a:srgbClr val="000000"/>
              </a:buClr>
              <a:buSzPct val="100000"/>
              <a:buFont typeface="Arial"/>
              <a:buChar char="●"/>
            </a:pPr>
            <a:r>
              <a:rPr lang="en-US"/>
              <a:t>Engage in extended discourse</a:t>
            </a:r>
          </a:p>
          <a:p>
            <a:pPr marL="457200" lvl="0" indent="-317500" rtl="0">
              <a:spcBef>
                <a:spcPts val="0"/>
              </a:spcBef>
              <a:buClr>
                <a:srgbClr val="000000"/>
              </a:buClr>
              <a:buSzPct val="100000"/>
              <a:buFont typeface="Arial"/>
              <a:buChar char="●"/>
            </a:pPr>
            <a:r>
              <a:rPr lang="en-US"/>
              <a:t>Read and understand complex text in English</a:t>
            </a:r>
          </a:p>
          <a:p>
            <a:pPr marL="457200" lvl="0" indent="-317500" rtl="0">
              <a:spcBef>
                <a:spcPts val="0"/>
              </a:spcBef>
              <a:buClr>
                <a:srgbClr val="000000"/>
              </a:buClr>
              <a:buSzPct val="100000"/>
              <a:buFont typeface="Arial"/>
              <a:buChar char="●"/>
            </a:pPr>
            <a:r>
              <a:rPr lang="en-US"/>
              <a:t>Construct explanations and argumentation</a:t>
            </a:r>
          </a:p>
          <a:p>
            <a:pPr marL="457200" lvl="0" indent="-317500" rtl="0">
              <a:spcBef>
                <a:spcPts val="0"/>
              </a:spcBef>
              <a:buClr>
                <a:srgbClr val="000000"/>
              </a:buClr>
              <a:buSzPct val="100000"/>
              <a:buFont typeface="Arial"/>
              <a:buChar char="●"/>
            </a:pPr>
            <a:r>
              <a:rPr lang="en-US"/>
              <a:t>Understand and create diverse text and sentence structures.</a:t>
            </a:r>
          </a:p>
          <a:p>
            <a:pPr marL="457200" lvl="0" indent="-317500" rtl="0">
              <a:spcBef>
                <a:spcPts val="0"/>
              </a:spcBef>
              <a:buClr>
                <a:srgbClr val="000000"/>
              </a:buClr>
              <a:buSzPct val="100000"/>
              <a:buFont typeface="Arial"/>
              <a:buChar char="●"/>
            </a:pPr>
            <a:r>
              <a:rPr lang="en-US"/>
              <a:t>Handle very different vocabulary practices.</a:t>
            </a:r>
          </a:p>
          <a:p>
            <a:pPr>
              <a:spcBef>
                <a:spcPts val="0"/>
              </a:spcBef>
              <a:buNone/>
            </a:pPr>
            <a:r>
              <a:rPr lang="en-US"/>
              <a:t>In this new paradigm, language is central to all the academic areas.</a:t>
            </a:r>
          </a:p>
        </p:txBody>
      </p:sp>
      <p:sp>
        <p:nvSpPr>
          <p:cNvPr id="88" name="Shape 8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Shape 3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68" name="Shape 36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Discuss how body/skeleton moves axially</a:t>
            </a:r>
          </a:p>
          <a:p>
            <a:pPr rtl="0">
              <a:spcBef>
                <a:spcPts val="0"/>
              </a:spcBef>
              <a:buNone/>
            </a:pPr>
            <a:r>
              <a:rPr lang="en-US"/>
              <a:t>Brainstorm &amp; practice various axial/locomotor movements</a:t>
            </a:r>
          </a:p>
          <a:p>
            <a:pPr lvl="0" rtl="0">
              <a:spcBef>
                <a:spcPts val="0"/>
              </a:spcBef>
              <a:buNone/>
            </a:pPr>
            <a:r>
              <a:rPr lang="en-US"/>
              <a:t>Handout 3 - movement problem 4</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Shape 37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74" name="Shape 37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Shape 3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83" name="Shape 38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dirty="0"/>
              <a:t>Demo:</a:t>
            </a:r>
          </a:p>
          <a:p>
            <a:pPr rtl="0">
              <a:spcBef>
                <a:spcPts val="0"/>
              </a:spcBef>
              <a:buNone/>
            </a:pPr>
            <a:r>
              <a:rPr lang="en-US" dirty="0" err="1"/>
              <a:t>Tendus</a:t>
            </a:r>
            <a:endParaRPr lang="en-US" dirty="0"/>
          </a:p>
          <a:p>
            <a:pPr rtl="0">
              <a:spcBef>
                <a:spcPts val="0"/>
              </a:spcBef>
              <a:buNone/>
            </a:pPr>
            <a:r>
              <a:rPr lang="en-US" dirty="0"/>
              <a:t>Battements</a:t>
            </a:r>
          </a:p>
          <a:p>
            <a:pPr rtl="0">
              <a:spcBef>
                <a:spcPts val="0"/>
              </a:spcBef>
              <a:buNone/>
            </a:pPr>
            <a:r>
              <a:rPr lang="en-US" dirty="0"/>
              <a:t>Leg Swings</a:t>
            </a:r>
          </a:p>
          <a:p>
            <a:pPr rtl="0">
              <a:spcBef>
                <a:spcPts val="0"/>
              </a:spcBef>
              <a:buNone/>
            </a:pPr>
            <a:r>
              <a:rPr lang="en-US" dirty="0"/>
              <a:t>Standing</a:t>
            </a:r>
          </a:p>
          <a:p>
            <a:pPr lvl="0" rtl="0">
              <a:spcBef>
                <a:spcPts val="0"/>
              </a:spcBef>
              <a:buNone/>
            </a:pPr>
            <a:r>
              <a:rPr lang="en-US" dirty="0"/>
              <a:t>Sitting</a:t>
            </a:r>
          </a:p>
          <a:p>
            <a:pPr lvl="0" rtl="0">
              <a:spcBef>
                <a:spcPts val="0"/>
              </a:spcBef>
              <a:buNone/>
            </a:pPr>
            <a:r>
              <a:rPr lang="en-US" dirty="0"/>
              <a:t>Activity 2 - activity 7 * Not a term that is in the Standards</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Shape 38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89" name="Shape 38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Shape 3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99" name="Shape 39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Teach basic line dance</a:t>
            </a:r>
          </a:p>
          <a:p>
            <a:pPr>
              <a:spcBef>
                <a:spcPts val="0"/>
              </a:spcBef>
              <a:buNone/>
            </a:pPr>
            <a:r>
              <a:rPr lang="en-US"/>
              <a:t>*Not a term in the Standards</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Shape 4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07" name="Shape 40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Handout 2 - activity 7</a:t>
            </a:r>
          </a:p>
          <a:p>
            <a:pPr rtl="0">
              <a:spcBef>
                <a:spcPts val="0"/>
              </a:spcBef>
              <a:buNone/>
            </a:pPr>
            <a:r>
              <a:rPr lang="en-US"/>
              <a:t>Discuss: Why is it important to dance with our face and eyes (dance with focus)?</a:t>
            </a:r>
          </a:p>
          <a:p>
            <a:pPr lvl="0" rtl="0">
              <a:spcBef>
                <a:spcPts val="0"/>
              </a:spcBef>
              <a:buNone/>
            </a:pPr>
            <a:r>
              <a:rPr lang="en-US"/>
              <a:t>How does this connect to other forms of communication?</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Shape 4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13" name="Shape 41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21" name="Shape 42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Ask: How is shape element of space?</a:t>
            </a:r>
          </a:p>
          <a:p>
            <a:pPr lvl="0" rtl="0">
              <a:spcBef>
                <a:spcPts val="0"/>
              </a:spcBef>
              <a:buNone/>
            </a:pPr>
            <a:r>
              <a:rPr lang="en-US"/>
              <a:t>Geometry connection: How can shapes in dance be used to teach concepts like 2d vs 3d, volume &amp; area?</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Shape 4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29" name="Shape 4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Handout 2 - activity 8</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Shape 4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38" name="Shape 43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Handout 2 - activity 8</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Preload iPads with website.</a:t>
            </a:r>
          </a:p>
          <a:p>
            <a:pPr rtl="0">
              <a:spcBef>
                <a:spcPts val="0"/>
              </a:spcBef>
              <a:buNone/>
            </a:pPr>
            <a:r>
              <a:rPr lang="en-US"/>
              <a:t>Discuss Dance Standards </a:t>
            </a:r>
          </a:p>
          <a:p>
            <a:pPr>
              <a:spcBef>
                <a:spcPts val="0"/>
              </a:spcBef>
              <a:buNone/>
            </a:pPr>
            <a:r>
              <a:rPr lang="en-US"/>
              <a:t>Note: All VAPA standards have these 5 strands</a:t>
            </a:r>
          </a:p>
        </p:txBody>
      </p:sp>
      <p:sp>
        <p:nvSpPr>
          <p:cNvPr id="97" name="Shape 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Shape 4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47" name="Shape 44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Handout 2 - variation 2 of activity 8</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Shape 4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56" name="Shape 45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Handout 2 - variation 3 of activity 8</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Shape 4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65" name="Shape 46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Handout 2 - variation 4 of activity 8</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Shape 47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74" name="Shape 47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Handout 2 - variation 5 of activity 8</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Shape 4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83" name="Shape 48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Handout 2 - variation 6 of activity 8</a:t>
            </a:r>
          </a:p>
          <a:p>
            <a:pPr marL="457200" lvl="0" indent="-317500" rtl="0">
              <a:spcBef>
                <a:spcPts val="0"/>
              </a:spcBef>
              <a:buClr>
                <a:srgbClr val="1B234A"/>
              </a:buClr>
              <a:buSzPct val="100000"/>
              <a:buFont typeface="Cabin"/>
              <a:buAutoNum type="arabicPeriod"/>
            </a:pPr>
            <a:r>
              <a:rPr lang="en-US"/>
              <a:t>Music standards have same 5 strands: </a:t>
            </a:r>
            <a:r>
              <a:rPr lang="en-US" b="1">
                <a:solidFill>
                  <a:srgbClr val="1B234A"/>
                </a:solidFill>
                <a:latin typeface="Cabin"/>
                <a:ea typeface="Cabin"/>
                <a:cs typeface="Cabin"/>
                <a:sym typeface="Cabin"/>
              </a:rPr>
              <a:t>Artistic Perception</a:t>
            </a:r>
          </a:p>
          <a:p>
            <a:pPr marL="457200" lvl="0" indent="-317500" rtl="0">
              <a:spcBef>
                <a:spcPts val="0"/>
              </a:spcBef>
              <a:buClr>
                <a:srgbClr val="1B234A"/>
              </a:buClr>
              <a:buSzPct val="100000"/>
              <a:buFont typeface="Cabin"/>
              <a:buAutoNum type="arabicPeriod"/>
            </a:pPr>
            <a:r>
              <a:rPr lang="en-US" b="1">
                <a:solidFill>
                  <a:srgbClr val="1B234A"/>
                </a:solidFill>
                <a:latin typeface="Cabin"/>
                <a:ea typeface="Cabin"/>
                <a:cs typeface="Cabin"/>
                <a:sym typeface="Cabin"/>
              </a:rPr>
              <a:t>Creative Expression</a:t>
            </a:r>
          </a:p>
          <a:p>
            <a:pPr marL="457200" lvl="0" indent="-317500" rtl="0">
              <a:spcBef>
                <a:spcPts val="0"/>
              </a:spcBef>
              <a:buClr>
                <a:srgbClr val="1B234A"/>
              </a:buClr>
              <a:buSzPct val="100000"/>
              <a:buFont typeface="Cabin"/>
              <a:buAutoNum type="arabicPeriod"/>
            </a:pPr>
            <a:r>
              <a:rPr lang="en-US" b="1">
                <a:solidFill>
                  <a:srgbClr val="1B234A"/>
                </a:solidFill>
                <a:latin typeface="Cabin"/>
                <a:ea typeface="Cabin"/>
                <a:cs typeface="Cabin"/>
                <a:sym typeface="Cabin"/>
              </a:rPr>
              <a:t>Historical &amp; Cultural Context</a:t>
            </a:r>
          </a:p>
          <a:p>
            <a:pPr marL="457200" lvl="0" indent="-317500" rtl="0">
              <a:spcBef>
                <a:spcPts val="0"/>
              </a:spcBef>
              <a:buClr>
                <a:srgbClr val="1B234A"/>
              </a:buClr>
              <a:buSzPct val="100000"/>
              <a:buFont typeface="Cabin"/>
              <a:buAutoNum type="arabicPeriod"/>
            </a:pPr>
            <a:r>
              <a:rPr lang="en-US" b="1">
                <a:solidFill>
                  <a:srgbClr val="1B234A"/>
                </a:solidFill>
                <a:latin typeface="Cabin"/>
                <a:ea typeface="Cabin"/>
                <a:cs typeface="Cabin"/>
                <a:sym typeface="Cabin"/>
              </a:rPr>
              <a:t>Aesthetic Valuing</a:t>
            </a:r>
          </a:p>
          <a:p>
            <a:pPr marL="457200" lvl="0" indent="-317500" rtl="0">
              <a:spcBef>
                <a:spcPts val="0"/>
              </a:spcBef>
              <a:buClr>
                <a:srgbClr val="1B234A"/>
              </a:buClr>
              <a:buSzPct val="100000"/>
              <a:buFont typeface="Cabin"/>
              <a:buAutoNum type="arabicPeriod"/>
            </a:pPr>
            <a:r>
              <a:rPr lang="en-US" b="1">
                <a:solidFill>
                  <a:srgbClr val="1B234A"/>
                </a:solidFill>
                <a:latin typeface="Cabin"/>
                <a:ea typeface="Cabin"/>
                <a:cs typeface="Cabin"/>
                <a:sym typeface="Cabin"/>
              </a:rPr>
              <a:t>Connections &amp; Applications</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Shape 4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96" name="Shape 4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Demo:  Ballet, jazz, modern  Key note: quality</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Shape 5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04" name="Shape 5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Demo:  Ballet, jazz, modern  Key word: varying</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Shape 5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12" name="Shape 5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Demo:  Ballet, jazz, modern</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Shape 5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20" name="Shape 52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Shape 5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28" name="Shape 5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Demo: Ballet, jazz, modern </a:t>
            </a:r>
          </a:p>
          <a:p>
            <a:pPr lvl="0" rtl="0">
              <a:spcBef>
                <a:spcPts val="0"/>
              </a:spcBef>
              <a:buNone/>
            </a:pPr>
            <a:r>
              <a:rPr lang="en-US"/>
              <a:t>Ask:  How does projection in dance support/connect to other forms of communication?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04" name="Shape 1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US" dirty="0"/>
              <a:t>Pre-load websites</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Shape 5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35" name="Shape 5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E/LA, Math, ELD, NGSS</a:t>
            </a:r>
          </a:p>
          <a:p>
            <a:pPr lvl="0" rtl="0">
              <a:spcBef>
                <a:spcPts val="0"/>
              </a:spcBef>
              <a:buNone/>
            </a:pPr>
            <a:r>
              <a:rPr lang="en-US"/>
              <a:t>Group share out</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Shape 5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42" name="Shape 54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Q&amp;A</a:t>
            </a:r>
          </a:p>
          <a:p>
            <a:pPr>
              <a:spcBef>
                <a:spcPts val="0"/>
              </a:spcBef>
              <a:buNone/>
            </a:pPr>
            <a:r>
              <a:rPr lang="en-US"/>
              <a:t>Movement problems in small groups</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Shape 5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49" name="Shape 54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Q&amp;A</a:t>
            </a:r>
          </a:p>
          <a:p>
            <a:pPr lvl="0" rtl="0">
              <a:spcBef>
                <a:spcPts val="0"/>
              </a:spcBef>
              <a:buNone/>
            </a:pPr>
            <a:r>
              <a:rPr lang="en-US"/>
              <a:t>Movement problems in small groups</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Shape 5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56" name="Shape 55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Shape 56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63" name="Shape 56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Shape 57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71" name="Shape 57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a:p>
            <a:pPr lvl="0" rtl="0">
              <a:spcBef>
                <a:spcPts val="0"/>
              </a:spcBef>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Shape 5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80" name="Shape 58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Alvin Ailey</a:t>
            </a:r>
          </a:p>
          <a:p>
            <a:pPr lvl="0" rtl="0">
              <a:spcBef>
                <a:spcPts val="0"/>
              </a:spcBef>
              <a:buNone/>
            </a:pPr>
            <a:r>
              <a:rPr lang="en-US"/>
              <a:t>Handout 2 - activity 9, </a:t>
            </a:r>
          </a:p>
          <a:p>
            <a:pPr lvl="0" rtl="0">
              <a:spcBef>
                <a:spcPts val="0"/>
              </a:spcBef>
              <a:buNone/>
            </a:pPr>
            <a:r>
              <a:rPr lang="en-US"/>
              <a:t>Connect to language arts: motifs in literature</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Shape 5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86" name="Shape 58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Shape 5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94" name="Shape 59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Shape 60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02" name="Shape 60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Handout 2 - Activity 10</a:t>
            </a:r>
          </a:p>
          <a:p>
            <a:pPr lvl="0" rtl="0">
              <a:spcBef>
                <a:spcPts val="0"/>
              </a:spcBef>
              <a:buNone/>
            </a:pPr>
            <a:r>
              <a:rPr lang="en-US"/>
              <a:t>Quick Check: What different forms could choreography follow? How could different forms support other subject standards? Poems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12" name="Shape 1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US" dirty="0"/>
              <a:t>Also hand this out.</a:t>
            </a:r>
            <a:endParaRPr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Shape 6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10" name="Shape 61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Handout 2 - Activity 10</a:t>
            </a:r>
          </a:p>
          <a:p>
            <a:pPr lvl="0" rtl="0">
              <a:spcBef>
                <a:spcPts val="0"/>
              </a:spcBef>
              <a:buNone/>
            </a:pPr>
            <a:r>
              <a:rPr lang="en-US"/>
              <a:t>Quick Check: What different forms could choreography follow? How could different forms support other subject standards? Poems</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Shape 6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16" name="Shape 61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Shape 62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24" name="Shape 62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Create part of a dance that only one group or person is highlighted and the rest of the dancers focus on the group or person.</a:t>
            </a:r>
          </a:p>
          <a:p>
            <a:pPr lvl="0" rtl="0">
              <a:spcBef>
                <a:spcPts val="0"/>
              </a:spcBef>
              <a:buNone/>
            </a:pP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Shape 6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32" name="Shape 63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Create movements that differ:  energy, space, design, time, vary patterns, vary themes</a:t>
            </a:r>
          </a:p>
          <a:p>
            <a:pPr lvl="0" rtl="0">
              <a:spcBef>
                <a:spcPts val="0"/>
              </a:spcBef>
              <a:buNone/>
            </a:pP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Shape 6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40" name="Shape 64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Create movements that differ:  energy, space, design, time, vary patterns, vary themes</a:t>
            </a:r>
          </a:p>
          <a:p>
            <a:pPr lvl="0" rtl="0">
              <a:spcBef>
                <a:spcPts val="0"/>
              </a:spcBef>
              <a:buNone/>
            </a:pP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Shape 6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46" name="Shape 6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US"/>
              <a:t>Activity 11</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Shape 6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51" name="Shape 6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US"/>
              <a:t>small group</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Shape 6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58" name="Shape 65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Practice giving feedback</a:t>
            </a:r>
          </a:p>
          <a:p>
            <a:pPr lvl="0" rtl="0">
              <a:spcBef>
                <a:spcPts val="0"/>
              </a:spcBef>
              <a:buNone/>
            </a:pPr>
            <a:r>
              <a:rPr lang="en-US"/>
              <a:t>Facilitate peer review</a:t>
            </a:r>
          </a:p>
          <a:p>
            <a:pPr lvl="0" rtl="0">
              <a:spcBef>
                <a:spcPts val="0"/>
              </a:spcBef>
              <a:buNone/>
            </a:pP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Shape 6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65" name="Shape 66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Practice assessing</a:t>
            </a:r>
          </a:p>
          <a:p>
            <a:pPr lvl="0" rtl="0">
              <a:spcBef>
                <a:spcPts val="0"/>
              </a:spcBef>
              <a:buNone/>
            </a:pPr>
            <a:r>
              <a:rPr lang="en-US"/>
              <a:t>Q&amp;A</a:t>
            </a:r>
          </a:p>
          <a:p>
            <a:pPr lvl="0" rtl="0">
              <a:spcBef>
                <a:spcPts val="0"/>
              </a:spcBef>
              <a:buNone/>
            </a:pP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Shape 67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72" name="Shape 67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Show sample rubric</a:t>
            </a:r>
          </a:p>
          <a:p>
            <a:pPr rtl="0">
              <a:spcBef>
                <a:spcPts val="0"/>
              </a:spcBef>
              <a:buNone/>
            </a:pPr>
            <a:r>
              <a:rPr lang="en-US"/>
              <a:t>Explain they can create one.</a:t>
            </a:r>
          </a:p>
          <a:p>
            <a:pPr>
              <a:spcBef>
                <a:spcPts val="0"/>
              </a:spcBef>
              <a:buNone/>
            </a:pPr>
            <a:r>
              <a:rPr lang="en-US"/>
              <a:t>Ask: How do we turn goals into assessments?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Shape 1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35" name="Shape 1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Ask: How to use the structure of dance to reinforce structures in other subjects?</a:t>
            </a:r>
          </a:p>
          <a:p>
            <a:pPr>
              <a:spcBef>
                <a:spcPts val="0"/>
              </a:spcBef>
              <a:buNone/>
            </a:pPr>
            <a:r>
              <a:rPr lang="en-US"/>
              <a:t>Why is it important to break down the concepts ot the smallest parts?</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Shape 6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79" name="Shape 67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Ask: How will I use this training to integrate dance into my classroom?</a:t>
            </a:r>
          </a:p>
          <a:p>
            <a:pPr lvl="0" rtl="0">
              <a:spcBef>
                <a:spcPts val="0"/>
              </a:spcBef>
              <a:buNone/>
            </a:pP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Shape 6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93" name="Shape 69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694" name="Shape 694"/>
          <p:cNvSpPr txBox="1">
            <a:spLocks noGrp="1"/>
          </p:cNvSpPr>
          <p:nvPr>
            <p:ph type="sldNum" idx="12"/>
          </p:nvPr>
        </p:nvSpPr>
        <p:spPr>
          <a:xfrm>
            <a:off x="3884612" y="8685213"/>
            <a:ext cx="2971799" cy="457200"/>
          </a:xfrm>
          <a:prstGeom prst="rect">
            <a:avLst/>
          </a:prstGeom>
        </p:spPr>
        <p:txBody>
          <a:bodyPr lIns="91425" tIns="91425" rIns="91425" bIns="91425" anchor="b" anchorCtr="0">
            <a:noAutofit/>
          </a:bodyPr>
          <a:lstStyle/>
          <a:p>
            <a:pPr lvl="0" rtl="0">
              <a:spcBef>
                <a:spcPts val="0"/>
              </a:spcBef>
              <a:buClr>
                <a:srgbClr val="000000"/>
              </a:buClr>
              <a:buFont typeface="Arial"/>
              <a:buNone/>
            </a:pPr>
            <a:endParaRPr/>
          </a:p>
          <a:p>
            <a:pPr lvl="1" rtl="0">
              <a:spcBef>
                <a:spcPts val="0"/>
              </a:spcBef>
              <a:buClr>
                <a:srgbClr val="000000"/>
              </a:buClr>
              <a:buFont typeface="Arial"/>
              <a:buNone/>
            </a:pPr>
            <a:endParaRPr/>
          </a:p>
          <a:p>
            <a:pPr lvl="2" rtl="0">
              <a:spcBef>
                <a:spcPts val="0"/>
              </a:spcBef>
              <a:buClr>
                <a:srgbClr val="000000"/>
              </a:buClr>
              <a:buFont typeface="Arial"/>
              <a:buNone/>
            </a:pPr>
            <a:endParaRPr/>
          </a:p>
          <a:p>
            <a:pPr lvl="3" rtl="0">
              <a:spcBef>
                <a:spcPts val="0"/>
              </a:spcBef>
              <a:buClr>
                <a:srgbClr val="000000"/>
              </a:buClr>
              <a:buFont typeface="Arial"/>
              <a:buNone/>
            </a:pPr>
            <a:endParaRPr/>
          </a:p>
          <a:p>
            <a:pPr lvl="4" rtl="0">
              <a:spcBef>
                <a:spcPts val="0"/>
              </a:spcBef>
              <a:buClr>
                <a:srgbClr val="000000"/>
              </a:buClr>
              <a:buFont typeface="Arial"/>
              <a:buNone/>
            </a:pPr>
            <a:endParaRPr/>
          </a:p>
          <a:p>
            <a:pPr lvl="5" rtl="0">
              <a:spcBef>
                <a:spcPts val="0"/>
              </a:spcBef>
              <a:buClr>
                <a:srgbClr val="000000"/>
              </a:buClr>
              <a:buFont typeface="Arial"/>
              <a:buNone/>
            </a:pPr>
            <a:endParaRPr/>
          </a:p>
          <a:p>
            <a:pPr lvl="6" rtl="0">
              <a:spcBef>
                <a:spcPts val="0"/>
              </a:spcBef>
              <a:buClr>
                <a:srgbClr val="000000"/>
              </a:buClr>
              <a:buFont typeface="Arial"/>
              <a:buNone/>
            </a:pPr>
            <a:endParaRPr/>
          </a:p>
          <a:p>
            <a:pPr lvl="7" rtl="0">
              <a:spcBef>
                <a:spcPts val="0"/>
              </a:spcBef>
              <a:buClr>
                <a:srgbClr val="000000"/>
              </a:buClr>
              <a:buFont typeface="Arial"/>
              <a:buNone/>
            </a:pPr>
            <a:endParaRPr/>
          </a:p>
          <a:p>
            <a:pPr lvl="8">
              <a:spcBef>
                <a:spcPts val="0"/>
              </a:spcBef>
              <a:buClr>
                <a:srgbClr val="000000"/>
              </a:buClr>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42" name="Shape 14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Handout 2 - Activity 1 “Name Game”</a:t>
            </a:r>
          </a:p>
          <a:p>
            <a:pPr>
              <a:spcBef>
                <a:spcPts val="0"/>
              </a:spcBef>
              <a:buNone/>
            </a:pPr>
            <a:r>
              <a:rPr lang="en-US"/>
              <a:t>Connection to language: letters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Shape 11"/>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5"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6"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7"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8"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21"/>
        <p:cNvGrpSpPr/>
        <p:nvPr/>
      </p:nvGrpSpPr>
      <p:grpSpPr>
        <a:xfrm>
          <a:off x="0" y="0"/>
          <a:ext cx="0" cy="0"/>
          <a:chOff x="0" y="0"/>
          <a:chExt cx="0" cy="0"/>
        </a:xfrm>
      </p:grpSpPr>
      <p:sp>
        <p:nvSpPr>
          <p:cNvPr id="3"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4"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5"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6"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3"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4"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5"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6"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2"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3"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4"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5"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Shape 26"/>
        <p:cNvGrpSpPr/>
        <p:nvPr/>
      </p:nvGrpSpPr>
      <p:grpSpPr>
        <a:xfrm>
          <a:off x="0" y="0"/>
          <a:ext cx="0" cy="0"/>
          <a:chOff x="0" y="0"/>
          <a:chExt cx="0" cy="0"/>
        </a:xfrm>
      </p:grpSpPr>
      <p:sp>
        <p:nvSpPr>
          <p:cNvPr id="8"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9"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0"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1"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Shape 3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Picture with Caption">
    <p:spTree>
      <p:nvGrpSpPr>
        <p:cNvPr id="1" name="Shape 39"/>
        <p:cNvGrpSpPr/>
        <p:nvPr/>
      </p:nvGrpSpPr>
      <p:grpSpPr>
        <a:xfrm>
          <a:off x="0" y="0"/>
          <a:ext cx="0" cy="0"/>
          <a:chOff x="0" y="0"/>
          <a:chExt cx="0" cy="0"/>
        </a:xfrm>
      </p:grpSpPr>
      <p:sp>
        <p:nvSpPr>
          <p:cNvPr id="11"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2"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3"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4"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srcRect/>
          <a:stretch>
            <a:fillRect/>
          </a:stretch>
        </a:blipFill>
        <a:effectLst/>
      </p:bgPr>
    </p:bg>
    <p:spTree>
      <p:nvGrpSpPr>
        <p:cNvPr id="1" name="Shape 8"/>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sldNum="0" hdr="0" ftr="0" dt="0"/>
  <p:txStyles>
    <p:title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9.pn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hyperlink" Target="C:%5CUsers%5Csyoung%5CAppData%5CLocal%5CMicrosoft%5CWindows%5CTemporary%20Internet%20Files%5C%7B708C15FC-FFCB-4A76-9918-868932813C37%7D%5C%7B310A2A9B-4F27-4D41-949E-57D0789034DB%7D.html"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hyperlink" Target="https://www.kennedy-center.org/education/resources-for-educators/classroom-resources/media-and-interactives/media/dance/alvin-ailey--revelations/"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0.pn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1.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2.pn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13.pn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14.png"/><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15.png"/><Relationship Id="rId4"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16.png"/><Relationship Id="rId4"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0.mp4"/><Relationship Id="rId1" Type="http://schemas.microsoft.com/office/2007/relationships/media" Target="../media/media10.mp4"/><Relationship Id="rId5" Type="http://schemas.openxmlformats.org/officeDocument/2006/relationships/image" Target="../media/image17.png"/><Relationship Id="rId4"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1.mp4"/><Relationship Id="rId1" Type="http://schemas.microsoft.com/office/2007/relationships/media" Target="../media/media11.mp4"/><Relationship Id="rId5" Type="http://schemas.openxmlformats.org/officeDocument/2006/relationships/image" Target="../media/image18.png"/><Relationship Id="rId4"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2.mp4"/><Relationship Id="rId1" Type="http://schemas.microsoft.com/office/2007/relationships/media" Target="../media/media12.mp4"/><Relationship Id="rId5" Type="http://schemas.openxmlformats.org/officeDocument/2006/relationships/image" Target="../media/image19.png"/><Relationship Id="rId4"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3.mp4"/><Relationship Id="rId1" Type="http://schemas.microsoft.com/office/2007/relationships/media" Target="../media/media13.mp4"/><Relationship Id="rId5" Type="http://schemas.openxmlformats.org/officeDocument/2006/relationships/image" Target="../media/image20.png"/><Relationship Id="rId4"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4.mp4"/><Relationship Id="rId1" Type="http://schemas.microsoft.com/office/2007/relationships/media" Target="../media/media14.mp4"/><Relationship Id="rId5" Type="http://schemas.openxmlformats.org/officeDocument/2006/relationships/image" Target="../media/image21.png"/><Relationship Id="rId4"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5.mp4"/><Relationship Id="rId1" Type="http://schemas.microsoft.com/office/2007/relationships/media" Target="../media/media15.mp4"/><Relationship Id="rId5" Type="http://schemas.openxmlformats.org/officeDocument/2006/relationships/image" Target="../media/image22.png"/><Relationship Id="rId4"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6.mp4"/><Relationship Id="rId1" Type="http://schemas.microsoft.com/office/2007/relationships/media" Target="../media/media16.mp4"/><Relationship Id="rId5" Type="http://schemas.openxmlformats.org/officeDocument/2006/relationships/image" Target="../media/image23.png"/><Relationship Id="rId4" Type="http://schemas.openxmlformats.org/officeDocument/2006/relationships/notesSlide" Target="../notesSlides/notesSlide4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7.mp4"/><Relationship Id="rId1" Type="http://schemas.microsoft.com/office/2007/relationships/media" Target="../media/media17.mp4"/><Relationship Id="rId5" Type="http://schemas.openxmlformats.org/officeDocument/2006/relationships/image" Target="../media/image24.png"/><Relationship Id="rId4" Type="http://schemas.openxmlformats.org/officeDocument/2006/relationships/notesSlide" Target="../notesSlides/notesSlide4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8.mp4"/><Relationship Id="rId1" Type="http://schemas.microsoft.com/office/2007/relationships/media" Target="../media/media18.mp4"/><Relationship Id="rId5" Type="http://schemas.openxmlformats.org/officeDocument/2006/relationships/image" Target="../media/image25.png"/><Relationship Id="rId4" Type="http://schemas.openxmlformats.org/officeDocument/2006/relationships/notesSlide" Target="../notesSlides/notesSlide49.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9.mp4"/><Relationship Id="rId1" Type="http://schemas.microsoft.com/office/2007/relationships/media" Target="../media/media19.mp4"/><Relationship Id="rId5" Type="http://schemas.openxmlformats.org/officeDocument/2006/relationships/image" Target="../media/image26.png"/><Relationship Id="rId4" Type="http://schemas.openxmlformats.org/officeDocument/2006/relationships/notesSlide" Target="../notesSlides/notesSlide50.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0.mp4"/><Relationship Id="rId1" Type="http://schemas.microsoft.com/office/2007/relationships/media" Target="../media/media20.mp4"/><Relationship Id="rId5" Type="http://schemas.openxmlformats.org/officeDocument/2006/relationships/image" Target="../media/image27.png"/><Relationship Id="rId4" Type="http://schemas.openxmlformats.org/officeDocument/2006/relationships/notesSlide" Target="../notesSlides/notesSlide51.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1.mp4"/><Relationship Id="rId1" Type="http://schemas.microsoft.com/office/2007/relationships/media" Target="../media/media21.mp4"/><Relationship Id="rId5" Type="http://schemas.openxmlformats.org/officeDocument/2006/relationships/image" Target="../media/image28.png"/><Relationship Id="rId4" Type="http://schemas.openxmlformats.org/officeDocument/2006/relationships/notesSlide" Target="../notesSlides/notesSlide52.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2.mp4"/><Relationship Id="rId1" Type="http://schemas.microsoft.com/office/2007/relationships/media" Target="../media/media22.mp4"/><Relationship Id="rId5" Type="http://schemas.openxmlformats.org/officeDocument/2006/relationships/image" Target="../media/image29.png"/><Relationship Id="rId4" Type="http://schemas.openxmlformats.org/officeDocument/2006/relationships/notesSlide" Target="../notesSlides/notesSlide53.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3.mp4"/><Relationship Id="rId1" Type="http://schemas.microsoft.com/office/2007/relationships/media" Target="../media/media23.mp4"/><Relationship Id="rId5" Type="http://schemas.openxmlformats.org/officeDocument/2006/relationships/image" Target="../media/image30.png"/><Relationship Id="rId4" Type="http://schemas.openxmlformats.org/officeDocument/2006/relationships/notesSlide" Target="../notesSlides/notesSlide5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4.mp4"/><Relationship Id="rId1" Type="http://schemas.microsoft.com/office/2007/relationships/media" Target="../media/media24.mp4"/><Relationship Id="rId5" Type="http://schemas.openxmlformats.org/officeDocument/2006/relationships/image" Target="../media/image31.png"/><Relationship Id="rId4" Type="http://schemas.openxmlformats.org/officeDocument/2006/relationships/notesSlide" Target="../notesSlides/notesSlide56.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5.mp4"/><Relationship Id="rId1" Type="http://schemas.microsoft.com/office/2007/relationships/media" Target="../media/media25.mp4"/><Relationship Id="rId5" Type="http://schemas.openxmlformats.org/officeDocument/2006/relationships/image" Target="../media/image32.png"/><Relationship Id="rId4" Type="http://schemas.openxmlformats.org/officeDocument/2006/relationships/notesSlide" Target="../notesSlides/notesSlide5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6.mp4"/><Relationship Id="rId1" Type="http://schemas.microsoft.com/office/2007/relationships/media" Target="../media/media26.mp4"/><Relationship Id="rId5" Type="http://schemas.openxmlformats.org/officeDocument/2006/relationships/image" Target="../media/image33.png"/><Relationship Id="rId4" Type="http://schemas.openxmlformats.org/officeDocument/2006/relationships/notesSlide" Target="../notesSlides/notesSlide58.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7.mp4"/><Relationship Id="rId1" Type="http://schemas.microsoft.com/office/2007/relationships/media" Target="../media/media27.mp4"/><Relationship Id="rId5" Type="http://schemas.openxmlformats.org/officeDocument/2006/relationships/image" Target="../media/image34.png"/><Relationship Id="rId4" Type="http://schemas.openxmlformats.org/officeDocument/2006/relationships/notesSlide" Target="../notesSlides/notesSlide59.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hyperlink" Target="https://www.youtube.com/watch?v=okshAFHVtL8" TargetMode="External"/><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hyperlink" Target="http://youtube.com/v/LZuBFz6WYfs" TargetMode="External"/><Relationship Id="rId2" Type="http://schemas.openxmlformats.org/officeDocument/2006/relationships/notesSlide" Target="../notesSlides/notesSlide66.xml"/><Relationship Id="rId1" Type="http://schemas.openxmlformats.org/officeDocument/2006/relationships/slideLayout" Target="../slideLayouts/slideLayout9.xml"/><Relationship Id="rId4" Type="http://schemas.openxmlformats.org/officeDocument/2006/relationships/image" Target="../media/image35.jp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www.cde.ca.gov/be/st/ss/damain.asp"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8.mp4"/><Relationship Id="rId1" Type="http://schemas.microsoft.com/office/2007/relationships/media" Target="../media/media28.mp4"/><Relationship Id="rId5" Type="http://schemas.openxmlformats.org/officeDocument/2006/relationships/image" Target="../media/image36.png"/><Relationship Id="rId4" Type="http://schemas.openxmlformats.org/officeDocument/2006/relationships/notesSlide" Target="../notesSlides/notesSlide6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www.scoecurriculum.net"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3" Type="http://schemas.openxmlformats.org/officeDocument/2006/relationships/hyperlink" Target="www.irubric.com" TargetMode="External"/><Relationship Id="rId2" Type="http://schemas.openxmlformats.org/officeDocument/2006/relationships/notesSlide" Target="../notesSlides/notesSlide79.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644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5886896" y="1066800"/>
            <a:ext cx="2743199" cy="1981199"/>
          </a:xfrm>
          <a:prstGeom prst="rect">
            <a:avLst/>
          </a:prstGeom>
        </p:spPr>
        <p:txBody>
          <a:bodyPr lIns="91425" tIns="91425" rIns="91425" bIns="91425" anchor="b" anchorCtr="0">
            <a:noAutofit/>
          </a:bodyPr>
          <a:lstStyle/>
          <a:p>
            <a:pPr rtl="0">
              <a:spcBef>
                <a:spcPts val="0"/>
              </a:spcBef>
              <a:buNone/>
            </a:pPr>
            <a:r>
              <a:rPr lang="en-US" dirty="0"/>
              <a:t>How to </a:t>
            </a:r>
          </a:p>
          <a:p>
            <a:pPr>
              <a:spcBef>
                <a:spcPts val="0"/>
              </a:spcBef>
              <a:buNone/>
            </a:pPr>
            <a:r>
              <a:rPr lang="en-US" dirty="0"/>
              <a:t>talk about dance</a:t>
            </a:r>
          </a:p>
        </p:txBody>
      </p:sp>
      <p:sp>
        <p:nvSpPr>
          <p:cNvPr id="131" name="Shape 131"/>
          <p:cNvSpPr>
            <a:spLocks noGrp="1"/>
          </p:cNvSpPr>
          <p:nvPr>
            <p:ph type="pic" idx="4294967295"/>
          </p:nvPr>
        </p:nvSpPr>
        <p:spPr>
          <a:xfrm>
            <a:off x="838200" y="1524000"/>
            <a:ext cx="4419599" cy="3514499"/>
          </a:xfrm>
          <a:prstGeom prst="roundRect">
            <a:avLst>
              <a:gd name="adj" fmla="val 7176"/>
            </a:avLst>
          </a:prstGeom>
          <a:solidFill>
            <a:srgbClr val="FFFFFF"/>
          </a:solidFill>
          <a:ln w="9525" cap="flat">
            <a:solidFill>
              <a:srgbClr val="000000"/>
            </a:solidFill>
            <a:prstDash val="solid"/>
            <a:round/>
            <a:headEnd type="none" w="med" len="med"/>
            <a:tailEnd type="none" w="med" len="med"/>
          </a:ln>
        </p:spPr>
        <p:txBody>
          <a:bodyPr lIns="91425" tIns="91425" rIns="91425" bIns="91425" anchor="t" anchorCtr="0">
            <a:noAutofit/>
          </a:bodyPr>
          <a:lstStyle/>
          <a:p>
            <a:pPr>
              <a:spcBef>
                <a:spcPts val="0"/>
              </a:spcBef>
              <a:buNone/>
            </a:pPr>
            <a:r>
              <a:rPr lang="en-US" sz="2400" dirty="0"/>
              <a:t>How does dance relate to English/Language Arts, Math, &amp; Next Generation Science Standards?</a:t>
            </a:r>
          </a:p>
        </p:txBody>
      </p:sp>
      <p:sp>
        <p:nvSpPr>
          <p:cNvPr id="132" name="Shape 132"/>
          <p:cNvSpPr txBox="1">
            <a:spLocks noGrp="1"/>
          </p:cNvSpPr>
          <p:nvPr>
            <p:ph type="body" idx="4294967295"/>
          </p:nvPr>
        </p:nvSpPr>
        <p:spPr>
          <a:xfrm>
            <a:off x="838200" y="5029200"/>
            <a:ext cx="4419599" cy="762000"/>
          </a:xfrm>
          <a:prstGeom prst="rect">
            <a:avLst/>
          </a:prstGeom>
        </p:spPr>
        <p:txBody>
          <a:bodyPr lIns="91425" tIns="91425" rIns="91425" bIns="91425" anchor="ctr" anchorCtr="0">
            <a:noAutofit/>
          </a:bodyPr>
          <a:lstStyle/>
          <a:p>
            <a:pPr>
              <a:spcBef>
                <a:spcPts val="0"/>
              </a:spcBef>
              <a:buNone/>
            </a:pPr>
            <a:r>
              <a:rPr lang="en-US" sz="2400" dirty="0"/>
              <a:t>Vocabulary</a:t>
            </a:r>
          </a:p>
        </p:txBody>
      </p:sp>
      <p:sp>
        <p:nvSpPr>
          <p:cNvPr id="2" name="TextBox 1"/>
          <p:cNvSpPr txBox="1"/>
          <p:nvPr/>
        </p:nvSpPr>
        <p:spPr>
          <a:xfrm>
            <a:off x="914400" y="76200"/>
            <a:ext cx="7239000" cy="707886"/>
          </a:xfrm>
          <a:prstGeom prst="rect">
            <a:avLst/>
          </a:prstGeom>
          <a:noFill/>
        </p:spPr>
        <p:txBody>
          <a:bodyPr wrap="square" rtlCol="0">
            <a:spAutoFit/>
          </a:bodyPr>
          <a:lstStyle/>
          <a:p>
            <a:pPr algn="ctr"/>
            <a:r>
              <a:rPr lang="en-US" sz="4000" b="1" dirty="0">
                <a:ln w="18415" cmpd="sng">
                  <a:solidFill>
                    <a:srgbClr val="FFFFFF"/>
                  </a:solidFill>
                  <a:prstDash val="solid"/>
                </a:ln>
                <a:solidFill>
                  <a:srgbClr val="FFFFFF"/>
                </a:solidFill>
                <a:latin typeface="+mj-lt"/>
              </a:rPr>
              <a:t>How to Talk About Dance</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Shape 137"/>
          <p:cNvSpPr txBox="1">
            <a:spLocks noGrp="1"/>
          </p:cNvSpPr>
          <p:nvPr>
            <p:ph type="title"/>
          </p:nvPr>
        </p:nvSpPr>
        <p:spPr>
          <a:xfrm>
            <a:off x="5886896" y="1066800"/>
            <a:ext cx="2743199" cy="1981199"/>
          </a:xfrm>
          <a:prstGeom prst="rect">
            <a:avLst/>
          </a:prstGeom>
        </p:spPr>
        <p:txBody>
          <a:bodyPr lIns="91425" tIns="91425" rIns="91425" bIns="91425" anchor="b" anchorCtr="0">
            <a:noAutofit/>
          </a:bodyPr>
          <a:lstStyle/>
          <a:p>
            <a:pPr>
              <a:spcBef>
                <a:spcPts val="0"/>
              </a:spcBef>
              <a:buNone/>
            </a:pPr>
            <a:r>
              <a:rPr lang="en-US" dirty="0"/>
              <a:t>Breaking it down</a:t>
            </a:r>
          </a:p>
        </p:txBody>
      </p:sp>
      <p:sp>
        <p:nvSpPr>
          <p:cNvPr id="139" name="Shape 139"/>
          <p:cNvSpPr txBox="1">
            <a:spLocks noGrp="1"/>
          </p:cNvSpPr>
          <p:nvPr>
            <p:ph type="body" idx="4294967295"/>
          </p:nvPr>
        </p:nvSpPr>
        <p:spPr>
          <a:xfrm>
            <a:off x="152400" y="5257801"/>
            <a:ext cx="8839200" cy="762000"/>
          </a:xfrm>
          <a:prstGeom prst="rect">
            <a:avLst/>
          </a:prstGeom>
          <a:solidFill>
            <a:srgbClr val="FFFFFF"/>
          </a:solidFill>
        </p:spPr>
        <p:txBody>
          <a:bodyPr lIns="91425" tIns="91425" rIns="91425" bIns="91425" anchor="ctr" anchorCtr="0">
            <a:noAutofit/>
          </a:bodyPr>
          <a:lstStyle/>
          <a:p>
            <a:pPr rtl="0">
              <a:spcBef>
                <a:spcPts val="0"/>
              </a:spcBef>
              <a:buNone/>
            </a:pPr>
            <a:r>
              <a:rPr lang="en-US" sz="1800" b="1" spc="-40" dirty="0"/>
              <a:t>Movement &amp; Shape • </a:t>
            </a:r>
            <a:r>
              <a:rPr lang="en-US" sz="1800" spc="-40" dirty="0"/>
              <a:t>A repeated sequence of movement ideas, a rhythmic movement sequence, a spatial design on the floor or in the air, or a specific relationship or grouping of people.  </a:t>
            </a:r>
          </a:p>
        </p:txBody>
      </p:sp>
      <p:sp>
        <p:nvSpPr>
          <p:cNvPr id="5" name="TextBox 4"/>
          <p:cNvSpPr txBox="1"/>
          <p:nvPr/>
        </p:nvSpPr>
        <p:spPr>
          <a:xfrm>
            <a:off x="381000" y="54114"/>
            <a:ext cx="8305800" cy="707886"/>
          </a:xfrm>
          <a:prstGeom prst="rect">
            <a:avLst/>
          </a:prstGeom>
          <a:noFill/>
        </p:spPr>
        <p:txBody>
          <a:bodyPr wrap="square" rtlCol="0">
            <a:spAutoFit/>
          </a:bodyPr>
          <a:lstStyle/>
          <a:p>
            <a:pPr algn="ctr"/>
            <a:r>
              <a:rPr lang="en-US" sz="4000" b="1" dirty="0">
                <a:ln w="18415" cmpd="sng">
                  <a:solidFill>
                    <a:srgbClr val="FFFFFF"/>
                  </a:solidFill>
                  <a:prstDash val="solid"/>
                </a:ln>
                <a:solidFill>
                  <a:srgbClr val="FFFFFF"/>
                </a:solidFill>
                <a:latin typeface="+mj-lt"/>
              </a:rPr>
              <a:t>Breaking it Down</a:t>
            </a:r>
          </a:p>
        </p:txBody>
      </p:sp>
      <p:pic>
        <p:nvPicPr>
          <p:cNvPr id="2" name="HCOE Dance 01 Basic Shape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95400" y="1143000"/>
            <a:ext cx="6477000" cy="3665802"/>
          </a:xfrm>
          <a:prstGeom prst="rect">
            <a:avLst/>
          </a:prstGeom>
        </p:spPr>
      </p:pic>
      <p:sp>
        <p:nvSpPr>
          <p:cNvPr id="3" name="Rectangle 2"/>
          <p:cNvSpPr/>
          <p:nvPr/>
        </p:nvSpPr>
        <p:spPr>
          <a:xfrm>
            <a:off x="152400" y="6019800"/>
            <a:ext cx="5562600" cy="646331"/>
          </a:xfrm>
          <a:prstGeom prst="rect">
            <a:avLst/>
          </a:prstGeom>
        </p:spPr>
        <p:txBody>
          <a:bodyPr wrap="square">
            <a:spAutoFit/>
          </a:bodyPr>
          <a:lstStyle/>
          <a:p>
            <a:pPr lvl="0"/>
            <a:r>
              <a:rPr lang="en-US" sz="1800" b="1" spc="-40" dirty="0">
                <a:latin typeface="Calibri"/>
                <a:cs typeface="Calibri"/>
              </a:rPr>
              <a:t>Shape:  </a:t>
            </a:r>
            <a:r>
              <a:rPr lang="en-US" sz="1800" spc="-40" dirty="0">
                <a:latin typeface="Calibri"/>
                <a:cs typeface="Calibri"/>
              </a:rPr>
              <a:t>The positioning of the body in space: curved, straight, angular, twisted, symmetrical, or asymmetrical.</a:t>
            </a:r>
          </a:p>
        </p:txBody>
      </p:sp>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a:spLocks noGrp="1"/>
          </p:cNvSpPr>
          <p:nvPr>
            <p:ph type="title"/>
          </p:nvPr>
        </p:nvSpPr>
        <p:spPr>
          <a:xfrm>
            <a:off x="441050" y="262525"/>
            <a:ext cx="7407550" cy="575675"/>
          </a:xfrm>
          <a:prstGeom prst="rect">
            <a:avLst/>
          </a:prstGeom>
        </p:spPr>
        <p:txBody>
          <a:bodyPr lIns="91425" tIns="91425" rIns="91425" bIns="91425" anchor="b" anchorCtr="0">
            <a:noAutofit/>
          </a:bodyPr>
          <a:lstStyle/>
          <a:p>
            <a:pPr rtl="0">
              <a:spcBef>
                <a:spcPts val="0"/>
              </a:spcBef>
              <a:buNone/>
            </a:pPr>
            <a:r>
              <a:rPr lang="en-US" dirty="0"/>
              <a:t>Name Game - Step 1</a:t>
            </a:r>
          </a:p>
        </p:txBody>
      </p:sp>
      <p:sp>
        <p:nvSpPr>
          <p:cNvPr id="145" name="Shape 145"/>
          <p:cNvSpPr txBox="1">
            <a:spLocks noGrp="1"/>
          </p:cNvSpPr>
          <p:nvPr>
            <p:ph type="body" idx="4294967295"/>
          </p:nvPr>
        </p:nvSpPr>
        <p:spPr>
          <a:xfrm>
            <a:off x="3886200" y="1219200"/>
            <a:ext cx="4419599" cy="4991700"/>
          </a:xfrm>
          <a:prstGeom prst="rect">
            <a:avLst/>
          </a:prstGeom>
        </p:spPr>
        <p:txBody>
          <a:bodyPr lIns="91425" tIns="91425" rIns="91425" bIns="91425" anchor="ctr" anchorCtr="0">
            <a:noAutofit/>
          </a:bodyPr>
          <a:lstStyle/>
          <a:p>
            <a:pPr lvl="0" rtl="0">
              <a:lnSpc>
                <a:spcPct val="115000"/>
              </a:lnSpc>
              <a:spcBef>
                <a:spcPts val="0"/>
              </a:spcBef>
              <a:buNone/>
            </a:pPr>
            <a:r>
              <a:rPr lang="en-US" sz="3200" b="1" dirty="0"/>
              <a:t>Students create a movement / shape for 3-5 letters of their name (one movement/ shape for each letter). </a:t>
            </a:r>
          </a:p>
          <a:p>
            <a:pPr lvl="0" indent="-228600" rtl="0">
              <a:lnSpc>
                <a:spcPct val="115000"/>
              </a:lnSpc>
              <a:spcBef>
                <a:spcPts val="0"/>
              </a:spcBef>
              <a:buClr>
                <a:schemeClr val="dk1"/>
              </a:buClr>
              <a:buSzPct val="100000"/>
              <a:buFont typeface="Arial"/>
              <a:buNone/>
            </a:pPr>
            <a:r>
              <a:rPr lang="en-US" sz="3200" dirty="0"/>
              <a:t>  </a:t>
            </a:r>
          </a:p>
          <a:p>
            <a:pPr>
              <a:spcBef>
                <a:spcPts val="0"/>
              </a:spcBef>
              <a:buNone/>
            </a:pPr>
            <a:endParaRPr sz="3200" dirty="0"/>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a:spLocks noGrp="1"/>
          </p:cNvSpPr>
          <p:nvPr>
            <p:ph type="title"/>
          </p:nvPr>
        </p:nvSpPr>
        <p:spPr>
          <a:xfrm>
            <a:off x="5886896" y="1066800"/>
            <a:ext cx="2743199" cy="1981199"/>
          </a:xfrm>
          <a:prstGeom prst="rect">
            <a:avLst/>
          </a:prstGeom>
        </p:spPr>
        <p:txBody>
          <a:bodyPr lIns="91425" tIns="91425" rIns="91425" bIns="91425" anchor="b" anchorCtr="0">
            <a:noAutofit/>
          </a:bodyPr>
          <a:lstStyle/>
          <a:p>
            <a:pPr lvl="0" rtl="0">
              <a:spcBef>
                <a:spcPts val="0"/>
              </a:spcBef>
              <a:buNone/>
            </a:pPr>
            <a:r>
              <a:rPr lang="en-US"/>
              <a:t>Breaking it down</a:t>
            </a:r>
          </a:p>
        </p:txBody>
      </p:sp>
      <p:sp>
        <p:nvSpPr>
          <p:cNvPr id="152" name="Shape 152"/>
          <p:cNvSpPr txBox="1">
            <a:spLocks noGrp="1"/>
          </p:cNvSpPr>
          <p:nvPr>
            <p:ph type="body" idx="4294967295"/>
          </p:nvPr>
        </p:nvSpPr>
        <p:spPr>
          <a:xfrm>
            <a:off x="609600" y="5486400"/>
            <a:ext cx="6209999" cy="762000"/>
          </a:xfrm>
          <a:prstGeom prst="rect">
            <a:avLst/>
          </a:prstGeom>
        </p:spPr>
        <p:txBody>
          <a:bodyPr lIns="91425" tIns="91425" rIns="91425" bIns="91425" anchor="ctr" anchorCtr="0">
            <a:noAutofit/>
          </a:bodyPr>
          <a:lstStyle/>
          <a:p>
            <a:pPr rtl="0">
              <a:spcBef>
                <a:spcPts val="0"/>
              </a:spcBef>
              <a:buNone/>
            </a:pPr>
            <a:r>
              <a:rPr lang="en-US" sz="2400" b="1" dirty="0"/>
              <a:t>Phrase</a:t>
            </a:r>
          </a:p>
          <a:p>
            <a:pPr lvl="0" rtl="0">
              <a:spcBef>
                <a:spcPts val="0"/>
              </a:spcBef>
              <a:buNone/>
            </a:pPr>
            <a:r>
              <a:rPr lang="en-US" dirty="0"/>
              <a:t>The way in which the parts of a dance are organized.</a:t>
            </a:r>
          </a:p>
        </p:txBody>
      </p:sp>
      <p:sp>
        <p:nvSpPr>
          <p:cNvPr id="6" name="Rectangle 5"/>
          <p:cNvSpPr/>
          <p:nvPr/>
        </p:nvSpPr>
        <p:spPr>
          <a:xfrm>
            <a:off x="0" y="76200"/>
            <a:ext cx="9144000" cy="707886"/>
          </a:xfrm>
          <a:prstGeom prst="rect">
            <a:avLst/>
          </a:prstGeom>
        </p:spPr>
        <p:txBody>
          <a:bodyPr wrap="square">
            <a:spAutoFit/>
          </a:bodyPr>
          <a:lstStyle/>
          <a:p>
            <a:pPr lvl="0" algn="ctr"/>
            <a:r>
              <a:rPr lang="en-US" sz="4000" b="1" dirty="0">
                <a:ln w="18415" cmpd="sng">
                  <a:solidFill>
                    <a:srgbClr val="FFFFFF"/>
                  </a:solidFill>
                  <a:prstDash val="solid"/>
                </a:ln>
                <a:solidFill>
                  <a:srgbClr val="FFFFFF"/>
                </a:solidFill>
                <a:latin typeface="Calibri"/>
              </a:rPr>
              <a:t>Breaking it Down</a:t>
            </a:r>
          </a:p>
        </p:txBody>
      </p:sp>
      <p:pic>
        <p:nvPicPr>
          <p:cNvPr id="2" name="HCOE Dance 02 Phras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95400" y="1295400"/>
            <a:ext cx="6482142" cy="3668713"/>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Shape 157"/>
          <p:cNvSpPr txBox="1">
            <a:spLocks noGrp="1"/>
          </p:cNvSpPr>
          <p:nvPr>
            <p:ph type="title"/>
          </p:nvPr>
        </p:nvSpPr>
        <p:spPr>
          <a:xfrm>
            <a:off x="441050" y="262525"/>
            <a:ext cx="8169550" cy="575675"/>
          </a:xfrm>
          <a:prstGeom prst="rect">
            <a:avLst/>
          </a:prstGeom>
        </p:spPr>
        <p:txBody>
          <a:bodyPr lIns="91425" tIns="91425" rIns="91425" bIns="91425" anchor="b" anchorCtr="0">
            <a:noAutofit/>
          </a:bodyPr>
          <a:lstStyle/>
          <a:p>
            <a:pPr rtl="0">
              <a:spcBef>
                <a:spcPts val="0"/>
              </a:spcBef>
              <a:buNone/>
            </a:pPr>
            <a:r>
              <a:rPr lang="en-US" dirty="0"/>
              <a:t>Name Game - Step 2</a:t>
            </a:r>
          </a:p>
        </p:txBody>
      </p:sp>
      <p:sp>
        <p:nvSpPr>
          <p:cNvPr id="158" name="Shape 158"/>
          <p:cNvSpPr txBox="1">
            <a:spLocks noGrp="1"/>
          </p:cNvSpPr>
          <p:nvPr>
            <p:ph type="body" idx="4294967295"/>
          </p:nvPr>
        </p:nvSpPr>
        <p:spPr>
          <a:xfrm>
            <a:off x="838200" y="1132900"/>
            <a:ext cx="7455099" cy="5344799"/>
          </a:xfrm>
          <a:prstGeom prst="rect">
            <a:avLst/>
          </a:prstGeom>
        </p:spPr>
        <p:txBody>
          <a:bodyPr lIns="91425" tIns="91425" rIns="91425" bIns="91425" anchor="ctr" anchorCtr="0">
            <a:noAutofit/>
          </a:bodyPr>
          <a:lstStyle/>
          <a:p>
            <a:pPr lvl="0" indent="-228600" rtl="0">
              <a:lnSpc>
                <a:spcPct val="115000"/>
              </a:lnSpc>
              <a:spcBef>
                <a:spcPts val="0"/>
              </a:spcBef>
              <a:buNone/>
            </a:pPr>
            <a:endParaRPr sz="2400" b="1" dirty="0"/>
          </a:p>
          <a:p>
            <a:pPr marL="457200" lvl="0" indent="-228600" rtl="0">
              <a:lnSpc>
                <a:spcPct val="115000"/>
              </a:lnSpc>
              <a:spcBef>
                <a:spcPts val="0"/>
              </a:spcBef>
              <a:buSzPct val="400000"/>
              <a:buNone/>
            </a:pPr>
            <a:r>
              <a:rPr lang="en-US" sz="2400" dirty="0"/>
              <a:t>         Students link their shapes/ movements together with transitions, creating a short, performable phrase about themselves.</a:t>
            </a:r>
            <a:r>
              <a:rPr lang="en-US" dirty="0"/>
              <a:t> </a:t>
            </a:r>
          </a:p>
          <a:p>
            <a:pPr marL="457200" lvl="0" indent="-228600" rtl="0">
              <a:lnSpc>
                <a:spcPct val="115000"/>
              </a:lnSpc>
              <a:spcBef>
                <a:spcPts val="0"/>
              </a:spcBef>
              <a:buSzPct val="150000"/>
              <a:buNone/>
            </a:pPr>
            <a:r>
              <a:rPr lang="en-US" sz="2400" dirty="0"/>
              <a:t>                                                </a:t>
            </a:r>
          </a:p>
          <a:p>
            <a:pPr lvl="0" rtl="0">
              <a:spcBef>
                <a:spcPts val="0"/>
              </a:spcBef>
              <a:buNone/>
            </a:pPr>
            <a:endParaRPr sz="2400" dirty="0"/>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xfrm>
            <a:off x="5886896" y="1066800"/>
            <a:ext cx="2743199" cy="1981199"/>
          </a:xfrm>
          <a:prstGeom prst="rect">
            <a:avLst/>
          </a:prstGeom>
        </p:spPr>
        <p:txBody>
          <a:bodyPr lIns="91425" tIns="91425" rIns="91425" bIns="91425" anchor="b" anchorCtr="0">
            <a:noAutofit/>
          </a:bodyPr>
          <a:lstStyle/>
          <a:p>
            <a:pPr lvl="0" rtl="0">
              <a:spcBef>
                <a:spcPts val="0"/>
              </a:spcBef>
              <a:buNone/>
            </a:pPr>
            <a:r>
              <a:rPr lang="en-US"/>
              <a:t>Breaking it down</a:t>
            </a:r>
          </a:p>
        </p:txBody>
      </p:sp>
      <p:sp>
        <p:nvSpPr>
          <p:cNvPr id="165" name="Shape 165"/>
          <p:cNvSpPr txBox="1">
            <a:spLocks noGrp="1"/>
          </p:cNvSpPr>
          <p:nvPr>
            <p:ph type="body" idx="4294967295"/>
          </p:nvPr>
        </p:nvSpPr>
        <p:spPr>
          <a:xfrm>
            <a:off x="838200" y="4800600"/>
            <a:ext cx="4419599" cy="976500"/>
          </a:xfrm>
          <a:prstGeom prst="rect">
            <a:avLst/>
          </a:prstGeom>
        </p:spPr>
        <p:txBody>
          <a:bodyPr lIns="91425" tIns="91425" rIns="91425" bIns="91425" anchor="ctr" anchorCtr="0">
            <a:noAutofit/>
          </a:bodyPr>
          <a:lstStyle/>
          <a:p>
            <a:pPr rtl="0">
              <a:spcBef>
                <a:spcPts val="0"/>
              </a:spcBef>
              <a:buNone/>
            </a:pPr>
            <a:r>
              <a:rPr lang="en-US" sz="2400" b="1" dirty="0"/>
              <a:t>Work</a:t>
            </a:r>
          </a:p>
          <a:p>
            <a:pPr lvl="0" rtl="0">
              <a:spcBef>
                <a:spcPts val="0"/>
              </a:spcBef>
              <a:buNone/>
            </a:pPr>
            <a:r>
              <a:rPr lang="en-US" dirty="0"/>
              <a:t>A piece of choreography or a dance.</a:t>
            </a:r>
          </a:p>
        </p:txBody>
      </p:sp>
      <p:sp>
        <p:nvSpPr>
          <p:cNvPr id="2" name="TextBox 1">
            <a:hlinkClick r:id="rId3" action="ppaction://hlinkfile"/>
          </p:cNvPr>
          <p:cNvSpPr txBox="1"/>
          <p:nvPr/>
        </p:nvSpPr>
        <p:spPr>
          <a:xfrm>
            <a:off x="914400" y="1676400"/>
            <a:ext cx="7239000" cy="1938992"/>
          </a:xfrm>
          <a:prstGeom prst="rect">
            <a:avLst/>
          </a:prstGeom>
          <a:noFill/>
        </p:spPr>
        <p:txBody>
          <a:bodyPr wrap="square" rtlCol="0">
            <a:spAutoFit/>
          </a:bodyPr>
          <a:lstStyle/>
          <a:p>
            <a:pPr algn="ctr"/>
            <a:r>
              <a:rPr lang="en-US" sz="2400" dirty="0">
                <a:hlinkClick r:id="rId4"/>
              </a:rPr>
              <a:t>https://www.kennedy-center.org/education/resources-for-educators/classroom-resources/media-and-interactives/media/dance/alvin-ailey--revelations/</a:t>
            </a:r>
            <a:endParaRPr lang="en-US" sz="2400" dirty="0"/>
          </a:p>
          <a:p>
            <a:endParaRPr lang="en-US" sz="2400" dirty="0"/>
          </a:p>
        </p:txBody>
      </p:sp>
      <p:sp>
        <p:nvSpPr>
          <p:cNvPr id="3" name="TextBox 2"/>
          <p:cNvSpPr txBox="1"/>
          <p:nvPr/>
        </p:nvSpPr>
        <p:spPr>
          <a:xfrm>
            <a:off x="0" y="76200"/>
            <a:ext cx="9144000" cy="707886"/>
          </a:xfrm>
          <a:prstGeom prst="rect">
            <a:avLst/>
          </a:prstGeom>
          <a:noFill/>
        </p:spPr>
        <p:txBody>
          <a:bodyPr wrap="square" rtlCol="0">
            <a:spAutoFit/>
          </a:bodyPr>
          <a:lstStyle/>
          <a:p>
            <a:pPr algn="ctr"/>
            <a:r>
              <a:rPr lang="en-US" sz="4000" b="1" dirty="0">
                <a:ln w="18415" cmpd="sng">
                  <a:solidFill>
                    <a:srgbClr val="FFFFFF"/>
                  </a:solidFill>
                  <a:prstDash val="solid"/>
                </a:ln>
                <a:solidFill>
                  <a:srgbClr val="FFFFFF"/>
                </a:solidFill>
                <a:latin typeface="+mn-lt"/>
              </a:rPr>
              <a:t>Alvin Ailey’s “Revelations”</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a:spLocks noGrp="1"/>
          </p:cNvSpPr>
          <p:nvPr>
            <p:ph type="title"/>
          </p:nvPr>
        </p:nvSpPr>
        <p:spPr>
          <a:xfrm>
            <a:off x="0" y="262525"/>
            <a:ext cx="9144000" cy="575675"/>
          </a:xfrm>
          <a:prstGeom prst="rect">
            <a:avLst/>
          </a:prstGeom>
        </p:spPr>
        <p:txBody>
          <a:bodyPr lIns="91425" tIns="91425" rIns="91425" bIns="91425" anchor="b" anchorCtr="0">
            <a:noAutofit/>
          </a:bodyPr>
          <a:lstStyle/>
          <a:p>
            <a:pPr rtl="0">
              <a:spcBef>
                <a:spcPts val="0"/>
              </a:spcBef>
              <a:buNone/>
            </a:pPr>
            <a:r>
              <a:rPr lang="en-US" dirty="0"/>
              <a:t>Name Game - Step 3</a:t>
            </a:r>
          </a:p>
        </p:txBody>
      </p:sp>
      <p:sp>
        <p:nvSpPr>
          <p:cNvPr id="171" name="Shape 171"/>
          <p:cNvSpPr txBox="1">
            <a:spLocks noGrp="1"/>
          </p:cNvSpPr>
          <p:nvPr>
            <p:ph type="body" idx="4294967295"/>
          </p:nvPr>
        </p:nvSpPr>
        <p:spPr>
          <a:xfrm>
            <a:off x="914401" y="1236700"/>
            <a:ext cx="7370174" cy="5024700"/>
          </a:xfrm>
          <a:prstGeom prst="rect">
            <a:avLst/>
          </a:prstGeom>
        </p:spPr>
        <p:txBody>
          <a:bodyPr lIns="91425" tIns="91425" rIns="91425" bIns="91425" anchor="ctr" anchorCtr="0">
            <a:noAutofit/>
          </a:bodyPr>
          <a:lstStyle/>
          <a:p>
            <a:pPr lvl="0" indent="-228600" rtl="0">
              <a:lnSpc>
                <a:spcPct val="115000"/>
              </a:lnSpc>
              <a:spcBef>
                <a:spcPts val="0"/>
              </a:spcBef>
              <a:buNone/>
            </a:pPr>
            <a:r>
              <a:rPr lang="en-US" sz="2400" dirty="0"/>
              <a:t>Students repeat steps A and B using different prompts, such as: create movements/ shapes for 3-5 adjectives that describe you, create movements/ shapes for 3-5 locations that are important to you. </a:t>
            </a:r>
          </a:p>
          <a:p>
            <a:pPr lvl="0" indent="-228600" rtl="0">
              <a:lnSpc>
                <a:spcPct val="115000"/>
              </a:lnSpc>
              <a:spcBef>
                <a:spcPts val="0"/>
              </a:spcBef>
              <a:buNone/>
            </a:pPr>
            <a:endParaRPr lang="en-US" sz="2400" dirty="0"/>
          </a:p>
          <a:p>
            <a:pPr lvl="0" indent="-228600" rtl="0">
              <a:lnSpc>
                <a:spcPct val="115000"/>
              </a:lnSpc>
              <a:spcBef>
                <a:spcPts val="0"/>
              </a:spcBef>
              <a:buNone/>
            </a:pPr>
            <a:r>
              <a:rPr lang="en-US" sz="2400" dirty="0"/>
              <a:t>Students then combine their original phrase and their phrases from any variations to create a whole work.  </a:t>
            </a:r>
          </a:p>
          <a:p>
            <a:pPr lvl="0" indent="-228600" rtl="0">
              <a:lnSpc>
                <a:spcPct val="115000"/>
              </a:lnSpc>
              <a:spcBef>
                <a:spcPts val="0"/>
              </a:spcBef>
              <a:buNone/>
            </a:pPr>
            <a:r>
              <a:rPr lang="en-US" sz="2400" dirty="0"/>
              <a:t>   </a:t>
            </a:r>
          </a:p>
          <a:p>
            <a:pPr lvl="0" indent="-228600" rtl="0">
              <a:lnSpc>
                <a:spcPct val="115000"/>
              </a:lnSpc>
              <a:spcBef>
                <a:spcPts val="0"/>
              </a:spcBef>
              <a:buNone/>
            </a:pPr>
            <a:r>
              <a:rPr lang="en-US" sz="2400" dirty="0"/>
              <a:t>This work is a personal solo that introduces themselves to the audience.  </a:t>
            </a:r>
          </a:p>
          <a:p>
            <a:pPr lvl="0" indent="-228600" rtl="0">
              <a:lnSpc>
                <a:spcPct val="115000"/>
              </a:lnSpc>
              <a:spcBef>
                <a:spcPts val="0"/>
              </a:spcBef>
              <a:buNone/>
            </a:pPr>
            <a:endParaRPr sz="2400" dirty="0"/>
          </a:p>
          <a:p>
            <a:pPr lvl="0" rtl="0">
              <a:spcBef>
                <a:spcPts val="0"/>
              </a:spcBef>
              <a:buNone/>
            </a:pPr>
            <a:endParaRPr dirty="0"/>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8" name="Shape 178"/>
          <p:cNvSpPr txBox="1">
            <a:spLocks noGrp="1"/>
          </p:cNvSpPr>
          <p:nvPr>
            <p:ph type="body" idx="4294967295"/>
          </p:nvPr>
        </p:nvSpPr>
        <p:spPr>
          <a:xfrm>
            <a:off x="533400" y="5410200"/>
            <a:ext cx="6633899" cy="762000"/>
          </a:xfrm>
          <a:prstGeom prst="rect">
            <a:avLst/>
          </a:prstGeom>
        </p:spPr>
        <p:txBody>
          <a:bodyPr lIns="91425" tIns="91425" rIns="91425" bIns="91425" anchor="ctr" anchorCtr="0">
            <a:noAutofit/>
          </a:bodyPr>
          <a:lstStyle/>
          <a:p>
            <a:pPr rtl="0">
              <a:spcBef>
                <a:spcPts val="0"/>
              </a:spcBef>
              <a:buNone/>
            </a:pPr>
            <a:r>
              <a:rPr lang="en-US" sz="2400" b="1" dirty="0"/>
              <a:t>Dance Sequence</a:t>
            </a:r>
          </a:p>
          <a:p>
            <a:pPr lvl="0" rtl="0">
              <a:spcBef>
                <a:spcPts val="0"/>
              </a:spcBef>
              <a:buNone/>
            </a:pPr>
            <a:r>
              <a:rPr lang="en-US" dirty="0"/>
              <a:t>The order in which a series of movements and shapes occurs.</a:t>
            </a:r>
          </a:p>
        </p:txBody>
      </p:sp>
      <p:sp>
        <p:nvSpPr>
          <p:cNvPr id="2" name="Title 1"/>
          <p:cNvSpPr>
            <a:spLocks noGrp="1"/>
          </p:cNvSpPr>
          <p:nvPr>
            <p:ph type="title"/>
          </p:nvPr>
        </p:nvSpPr>
        <p:spPr/>
        <p:txBody>
          <a:bodyPr/>
          <a:lstStyle/>
          <a:p>
            <a:r>
              <a:rPr lang="en-US" dirty="0"/>
              <a:t>Breaking it Down</a:t>
            </a:r>
          </a:p>
        </p:txBody>
      </p:sp>
      <p:pic>
        <p:nvPicPr>
          <p:cNvPr id="4" name="HCOE Dance 03 Sequenc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71600" y="1219200"/>
            <a:ext cx="6477000" cy="3665802"/>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Shape 183"/>
          <p:cNvSpPr txBox="1">
            <a:spLocks noGrp="1"/>
          </p:cNvSpPr>
          <p:nvPr>
            <p:ph type="body" idx="4294967295"/>
          </p:nvPr>
        </p:nvSpPr>
        <p:spPr>
          <a:xfrm>
            <a:off x="609600" y="1447800"/>
            <a:ext cx="8001000" cy="4495800"/>
          </a:xfrm>
          <a:prstGeom prst="rect">
            <a:avLst/>
          </a:prstGeom>
        </p:spPr>
        <p:txBody>
          <a:bodyPr lIns="91425" tIns="91425" rIns="91425" bIns="91425" anchor="ctr" anchorCtr="0">
            <a:noAutofit/>
          </a:bodyPr>
          <a:lstStyle/>
          <a:p>
            <a:pPr marL="457200" lvl="0" indent="-381000" rtl="0">
              <a:lnSpc>
                <a:spcPct val="115000"/>
              </a:lnSpc>
              <a:spcBef>
                <a:spcPts val="0"/>
              </a:spcBef>
              <a:buClr>
                <a:srgbClr val="777777"/>
              </a:buClr>
              <a:buSzPct val="100000"/>
              <a:buFont typeface="Cabin"/>
              <a:buAutoNum type="alphaUcPeriod"/>
            </a:pPr>
            <a:r>
              <a:rPr lang="en-US" sz="2400" dirty="0"/>
              <a:t>Students create a movement/ shape for 3-5 letters of their name (one movement/ shape for each letter).  </a:t>
            </a:r>
          </a:p>
          <a:p>
            <a:pPr marL="457200" lvl="0" indent="-381000" rtl="0">
              <a:lnSpc>
                <a:spcPct val="115000"/>
              </a:lnSpc>
              <a:spcBef>
                <a:spcPts val="0"/>
              </a:spcBef>
              <a:buClr>
                <a:srgbClr val="777777"/>
              </a:buClr>
              <a:buSzPct val="100000"/>
              <a:buFont typeface="Cabin"/>
              <a:buAutoNum type="alphaUcPeriod"/>
            </a:pPr>
            <a:r>
              <a:rPr lang="en-US" sz="2400" dirty="0"/>
              <a:t>Students link their shapes/ movements together with transitions, creating a short, performable phrase about themselves.  </a:t>
            </a:r>
          </a:p>
          <a:p>
            <a:pPr marL="457200" lvl="0" indent="-381000" rtl="0">
              <a:lnSpc>
                <a:spcPct val="115000"/>
              </a:lnSpc>
              <a:spcBef>
                <a:spcPts val="0"/>
              </a:spcBef>
              <a:buClr>
                <a:srgbClr val="777777"/>
              </a:buClr>
              <a:buSzPct val="100000"/>
              <a:buFont typeface="Cabin"/>
              <a:buAutoNum type="alphaUcPeriod"/>
            </a:pPr>
            <a:r>
              <a:rPr lang="en-US" sz="2400" dirty="0"/>
              <a:t>Students repeat steps A and B using different prompts, such as: create movements/ shapes for 3-5 adjectives that describe you, create movements/ shapes for 3-5 locations that are important to you. Students then combine their original phrase and their phrases from any variations to create a whole work.  This work is a personal solo that introduces themselves to the audience.  </a:t>
            </a:r>
          </a:p>
        </p:txBody>
      </p:sp>
      <p:sp>
        <p:nvSpPr>
          <p:cNvPr id="2" name="Rectangle 1"/>
          <p:cNvSpPr/>
          <p:nvPr/>
        </p:nvSpPr>
        <p:spPr>
          <a:xfrm>
            <a:off x="-76200" y="0"/>
            <a:ext cx="9220200" cy="1492716"/>
          </a:xfrm>
          <a:prstGeom prst="rect">
            <a:avLst/>
          </a:prstGeom>
        </p:spPr>
        <p:txBody>
          <a:bodyPr wrap="square">
            <a:spAutoFit/>
          </a:bodyPr>
          <a:lstStyle/>
          <a:p>
            <a:pPr lvl="0" algn="ctr">
              <a:lnSpc>
                <a:spcPct val="115000"/>
              </a:lnSpc>
            </a:pPr>
            <a:r>
              <a:rPr lang="en-US" sz="4000" b="1" dirty="0">
                <a:ln w="18415" cmpd="sng">
                  <a:solidFill>
                    <a:srgbClr val="FFFFFF"/>
                  </a:solidFill>
                  <a:prstDash val="solid"/>
                </a:ln>
                <a:solidFill>
                  <a:srgbClr val="FFFFFF"/>
                </a:solidFill>
                <a:latin typeface="Calibri"/>
                <a:cs typeface="Calibri"/>
              </a:rPr>
              <a:t>Name Game (recap)</a:t>
            </a:r>
            <a:br>
              <a:rPr lang="en-US" sz="4000" b="1" dirty="0">
                <a:ln w="18415" cmpd="sng">
                  <a:solidFill>
                    <a:srgbClr val="FFFFFF"/>
                  </a:solidFill>
                  <a:prstDash val="solid"/>
                </a:ln>
                <a:solidFill>
                  <a:srgbClr val="FFFFFF"/>
                </a:solidFill>
                <a:latin typeface="Calibri"/>
                <a:cs typeface="Calibri"/>
              </a:rPr>
            </a:br>
            <a:endParaRPr lang="en-US" sz="4000" b="1" dirty="0">
              <a:ln w="18415" cmpd="sng">
                <a:solidFill>
                  <a:srgbClr val="FFFFFF"/>
                </a:solidFill>
                <a:prstDash val="solid"/>
              </a:ln>
              <a:solidFill>
                <a:srgbClr val="FFFFFF"/>
              </a:solidFill>
              <a:latin typeface="Calibri"/>
              <a:cs typeface="Calibri"/>
            </a:endParaRP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5886896" y="1066800"/>
            <a:ext cx="2743199" cy="1981199"/>
          </a:xfrm>
          <a:prstGeom prst="rect">
            <a:avLst/>
          </a:prstGeom>
        </p:spPr>
        <p:txBody>
          <a:bodyPr lIns="91425" tIns="91425" rIns="91425" bIns="91425" anchor="b" anchorCtr="0">
            <a:noAutofit/>
          </a:bodyPr>
          <a:lstStyle/>
          <a:p>
            <a:pPr lvl="0" rtl="0">
              <a:spcBef>
                <a:spcPts val="0"/>
              </a:spcBef>
              <a:buNone/>
            </a:pPr>
            <a:r>
              <a:rPr lang="en-US"/>
              <a:t>Breaking it down</a:t>
            </a:r>
          </a:p>
        </p:txBody>
      </p:sp>
      <p:sp>
        <p:nvSpPr>
          <p:cNvPr id="190" name="Shape 190"/>
          <p:cNvSpPr txBox="1">
            <a:spLocks noGrp="1"/>
          </p:cNvSpPr>
          <p:nvPr>
            <p:ph type="body" idx="4294967295"/>
          </p:nvPr>
        </p:nvSpPr>
        <p:spPr>
          <a:xfrm>
            <a:off x="315464" y="5181600"/>
            <a:ext cx="8839200" cy="838200"/>
          </a:xfrm>
          <a:prstGeom prst="rect">
            <a:avLst/>
          </a:prstGeom>
        </p:spPr>
        <p:txBody>
          <a:bodyPr lIns="91425" tIns="91425" rIns="91425" bIns="91425" anchor="ctr" anchorCtr="0">
            <a:noAutofit/>
          </a:bodyPr>
          <a:lstStyle/>
          <a:p>
            <a:pPr rtl="0">
              <a:spcBef>
                <a:spcPts val="0"/>
              </a:spcBef>
              <a:buNone/>
            </a:pPr>
            <a:r>
              <a:rPr lang="en-US" sz="2400" b="1" dirty="0"/>
              <a:t>Movement Pattern</a:t>
            </a:r>
          </a:p>
          <a:p>
            <a:pPr lvl="0" rtl="0">
              <a:spcBef>
                <a:spcPts val="0"/>
              </a:spcBef>
              <a:buNone/>
            </a:pPr>
            <a:r>
              <a:rPr lang="en-US" spc="-30" dirty="0"/>
              <a:t>A repeated sequence of movement ideas, a rhythmic movement sequence, a spatial design on the floor or in the air, or a specific relationship or grouping of people.</a:t>
            </a:r>
          </a:p>
        </p:txBody>
      </p:sp>
      <p:sp>
        <p:nvSpPr>
          <p:cNvPr id="5" name="Rectangle 4"/>
          <p:cNvSpPr/>
          <p:nvPr/>
        </p:nvSpPr>
        <p:spPr>
          <a:xfrm>
            <a:off x="0" y="76200"/>
            <a:ext cx="9144000" cy="707886"/>
          </a:xfrm>
          <a:prstGeom prst="rect">
            <a:avLst/>
          </a:prstGeom>
        </p:spPr>
        <p:txBody>
          <a:bodyPr wrap="square">
            <a:spAutoFit/>
          </a:bodyPr>
          <a:lstStyle/>
          <a:p>
            <a:pPr lvl="0" algn="ctr"/>
            <a:r>
              <a:rPr lang="en-US" sz="4000" b="1" dirty="0">
                <a:ln w="18415" cmpd="sng">
                  <a:solidFill>
                    <a:srgbClr val="FFFFFF"/>
                  </a:solidFill>
                  <a:prstDash val="solid"/>
                </a:ln>
                <a:solidFill>
                  <a:srgbClr val="FFFFFF"/>
                </a:solidFill>
                <a:latin typeface="Calibri"/>
              </a:rPr>
              <a:t>Breaking it Down</a:t>
            </a:r>
          </a:p>
        </p:txBody>
      </p:sp>
      <p:pic>
        <p:nvPicPr>
          <p:cNvPr id="2" name="HCOE Dance 04 Movement Pattern.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95400" y="1066800"/>
            <a:ext cx="6477000" cy="3665802"/>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pic>
        <p:nvPicPr>
          <p:cNvPr id="50" name="Shape 50"/>
          <p:cNvPicPr preferRelativeResize="0"/>
          <p:nvPr/>
        </p:nvPicPr>
        <p:blipFill>
          <a:blip r:embed="rId3">
            <a:alphaModFix/>
          </a:blip>
          <a:stretch>
            <a:fillRect/>
          </a:stretch>
        </p:blipFill>
        <p:spPr>
          <a:xfrm>
            <a:off x="457200" y="3597941"/>
            <a:ext cx="1852053" cy="1847304"/>
          </a:xfrm>
          <a:prstGeom prst="rect">
            <a:avLst/>
          </a:prstGeom>
          <a:noFill/>
          <a:ln>
            <a:noFill/>
          </a:ln>
        </p:spPr>
      </p:pic>
      <p:sp>
        <p:nvSpPr>
          <p:cNvPr id="52" name="Shape 52"/>
          <p:cNvSpPr txBox="1">
            <a:spLocks noGrp="1"/>
          </p:cNvSpPr>
          <p:nvPr>
            <p:ph type="subTitle" idx="4294967295"/>
          </p:nvPr>
        </p:nvSpPr>
        <p:spPr>
          <a:xfrm>
            <a:off x="381000" y="1219200"/>
            <a:ext cx="8305800" cy="2743200"/>
          </a:xfrm>
          <a:prstGeom prst="rect">
            <a:avLst/>
          </a:prstGeom>
          <a:noFill/>
          <a:ln>
            <a:noFill/>
          </a:ln>
        </p:spPr>
        <p:txBody>
          <a:bodyPr lIns="91425" tIns="0" rIns="91425" bIns="45700" anchor="t" anchorCtr="0">
            <a:noAutofit/>
          </a:bodyPr>
          <a:lstStyle/>
          <a:p>
            <a:pPr marL="27432" marR="0" lvl="0" indent="-2032" algn="ctr" rtl="0">
              <a:lnSpc>
                <a:spcPct val="80000"/>
              </a:lnSpc>
              <a:spcBef>
                <a:spcPts val="600"/>
              </a:spcBef>
              <a:buClr>
                <a:schemeClr val="accent1"/>
              </a:buClr>
              <a:buSzPct val="25000"/>
              <a:buFont typeface="Cabin"/>
              <a:buNone/>
            </a:pPr>
            <a:r>
              <a:rPr lang="en-US" sz="2200" b="0" i="0" u="none" strike="noStrike" cap="none" baseline="0" dirty="0">
                <a:solidFill>
                  <a:srgbClr val="0D122D"/>
                </a:solidFill>
                <a:latin typeface="Calibri"/>
                <a:ea typeface="Cabin"/>
                <a:cs typeface="Calibri"/>
                <a:sym typeface="Cabin"/>
              </a:rPr>
              <a:t>Gina Grebe, Schools to Dance Coor</a:t>
            </a:r>
            <a:r>
              <a:rPr lang="en-US" sz="2200" dirty="0">
                <a:solidFill>
                  <a:srgbClr val="0D122D"/>
                </a:solidFill>
                <a:latin typeface="Calibri"/>
                <a:ea typeface="Cabin"/>
                <a:cs typeface="Calibri"/>
                <a:sym typeface="Cabin"/>
              </a:rPr>
              <a:t>dinator &amp; </a:t>
            </a:r>
            <a:r>
              <a:rPr lang="en-US" sz="2200" b="0" i="0" u="none" strike="noStrike" cap="none" baseline="0" dirty="0">
                <a:solidFill>
                  <a:srgbClr val="0D122D"/>
                </a:solidFill>
                <a:latin typeface="Calibri"/>
                <a:ea typeface="Cabin"/>
                <a:cs typeface="Calibri"/>
                <a:sym typeface="Cabin"/>
              </a:rPr>
              <a:t>Instructor, </a:t>
            </a:r>
          </a:p>
          <a:p>
            <a:pPr marL="27432" marR="0" lvl="0" indent="-2032" algn="ctr" rtl="0">
              <a:lnSpc>
                <a:spcPct val="80000"/>
              </a:lnSpc>
              <a:spcBef>
                <a:spcPts val="600"/>
              </a:spcBef>
              <a:buClr>
                <a:schemeClr val="accent1"/>
              </a:buClr>
              <a:buSzPct val="25000"/>
              <a:buFont typeface="Cabin"/>
              <a:buNone/>
            </a:pPr>
            <a:r>
              <a:rPr lang="en-US" sz="2200" b="0" i="0" u="none" strike="noStrike" cap="none" baseline="0" dirty="0">
                <a:solidFill>
                  <a:srgbClr val="0D122D"/>
                </a:solidFill>
                <a:latin typeface="Calibri"/>
                <a:ea typeface="Cabin"/>
                <a:cs typeface="Calibri"/>
                <a:sym typeface="Cabin"/>
              </a:rPr>
              <a:t>North Coast Dance</a:t>
            </a:r>
          </a:p>
          <a:p>
            <a:pPr marL="27432" marR="0" lvl="0" indent="-2032" algn="ctr" rtl="0">
              <a:lnSpc>
                <a:spcPct val="80000"/>
              </a:lnSpc>
              <a:spcBef>
                <a:spcPts val="600"/>
              </a:spcBef>
              <a:buClr>
                <a:schemeClr val="accent1"/>
              </a:buClr>
              <a:buSzPct val="25000"/>
              <a:buFont typeface="Cabin"/>
              <a:buNone/>
            </a:pPr>
            <a:endParaRPr lang="en-US" sz="2200" b="0" i="0" u="none" strike="noStrike" cap="none" baseline="0" dirty="0">
              <a:solidFill>
                <a:srgbClr val="0D122D"/>
              </a:solidFill>
              <a:latin typeface="Calibri"/>
              <a:ea typeface="Cabin"/>
              <a:cs typeface="Calibri"/>
              <a:sym typeface="Cabin"/>
            </a:endParaRPr>
          </a:p>
          <a:p>
            <a:pPr marL="27432" marR="0" lvl="0" indent="-2032" algn="ctr" rtl="0">
              <a:lnSpc>
                <a:spcPct val="80000"/>
              </a:lnSpc>
              <a:spcBef>
                <a:spcPts val="600"/>
              </a:spcBef>
              <a:buClr>
                <a:schemeClr val="accent1"/>
              </a:buClr>
              <a:buSzPct val="25000"/>
              <a:buFont typeface="Cabin"/>
              <a:buNone/>
            </a:pPr>
            <a:r>
              <a:rPr lang="en-US" sz="2200" b="0" i="0" u="none" strike="noStrike" cap="none" baseline="0" dirty="0">
                <a:solidFill>
                  <a:srgbClr val="0D122D"/>
                </a:solidFill>
                <a:latin typeface="Calibri"/>
                <a:ea typeface="Cabin"/>
                <a:cs typeface="Calibri"/>
                <a:sym typeface="Cabin"/>
              </a:rPr>
              <a:t>Ikolo Griffin, Artistic Director, North Coast Dance</a:t>
            </a:r>
          </a:p>
          <a:p>
            <a:pPr marL="27432" marR="0" lvl="0" indent="-2032" algn="ctr" rtl="0">
              <a:lnSpc>
                <a:spcPct val="80000"/>
              </a:lnSpc>
              <a:spcBef>
                <a:spcPts val="600"/>
              </a:spcBef>
              <a:buClr>
                <a:schemeClr val="accent1"/>
              </a:buClr>
              <a:buSzPct val="25000"/>
              <a:buFont typeface="Cabin"/>
              <a:buNone/>
            </a:pPr>
            <a:endParaRPr lang="en-US" sz="2200" b="0" i="0" u="none" strike="noStrike" cap="none" baseline="0" dirty="0">
              <a:solidFill>
                <a:srgbClr val="0D122D"/>
              </a:solidFill>
              <a:latin typeface="Calibri"/>
              <a:ea typeface="Cabin"/>
              <a:cs typeface="Calibri"/>
              <a:sym typeface="Cabin"/>
            </a:endParaRPr>
          </a:p>
          <a:p>
            <a:pPr marL="27432" marR="0" lvl="0" indent="-2032" algn="ctr" rtl="0">
              <a:lnSpc>
                <a:spcPct val="80000"/>
              </a:lnSpc>
              <a:spcBef>
                <a:spcPts val="600"/>
              </a:spcBef>
              <a:buClr>
                <a:schemeClr val="accent1"/>
              </a:buClr>
              <a:buSzPct val="25000"/>
              <a:buFont typeface="Cabin"/>
              <a:buNone/>
            </a:pPr>
            <a:r>
              <a:rPr lang="en-US" sz="2200" b="0" i="0" u="none" strike="noStrike" cap="none" baseline="0" dirty="0">
                <a:solidFill>
                  <a:srgbClr val="0D122D"/>
                </a:solidFill>
                <a:latin typeface="Calibri"/>
                <a:ea typeface="Cabin"/>
                <a:cs typeface="Calibri"/>
                <a:sym typeface="Cabin"/>
              </a:rPr>
              <a:t>Stacy Young, Visual &amp; Performing Arts Curriculum Specialist, </a:t>
            </a:r>
          </a:p>
          <a:p>
            <a:pPr marL="27432" marR="0" lvl="0" indent="-2032" algn="ctr" rtl="0">
              <a:lnSpc>
                <a:spcPct val="80000"/>
              </a:lnSpc>
              <a:spcBef>
                <a:spcPts val="600"/>
              </a:spcBef>
              <a:buClr>
                <a:schemeClr val="accent1"/>
              </a:buClr>
              <a:buSzPct val="25000"/>
              <a:buFont typeface="Cabin"/>
              <a:buNone/>
            </a:pPr>
            <a:r>
              <a:rPr lang="en-US" sz="2200" b="0" i="0" u="none" strike="noStrike" cap="none" baseline="0" dirty="0">
                <a:solidFill>
                  <a:srgbClr val="0D122D"/>
                </a:solidFill>
                <a:latin typeface="Calibri"/>
                <a:ea typeface="Cabin"/>
                <a:cs typeface="Calibri"/>
                <a:sym typeface="Cabin"/>
              </a:rPr>
              <a:t>Humboldt County Office of Education</a:t>
            </a:r>
          </a:p>
          <a:p>
            <a:pPr marL="27432" marR="0" lvl="0" indent="-2032" algn="ctr" rtl="0">
              <a:lnSpc>
                <a:spcPct val="80000"/>
              </a:lnSpc>
              <a:spcBef>
                <a:spcPts val="600"/>
              </a:spcBef>
              <a:buClr>
                <a:schemeClr val="accent1"/>
              </a:buClr>
              <a:buFont typeface="Cabin"/>
              <a:buNone/>
            </a:pPr>
            <a:endParaRPr sz="1850" b="0" i="0" u="none" strike="noStrike" cap="none" baseline="0" dirty="0">
              <a:solidFill>
                <a:srgbClr val="0D122D"/>
              </a:solidFill>
              <a:latin typeface="Cabin"/>
              <a:ea typeface="Cabin"/>
              <a:cs typeface="Cabin"/>
              <a:sym typeface="Cabin"/>
            </a:endParaRPr>
          </a:p>
        </p:txBody>
      </p:sp>
      <p:pic>
        <p:nvPicPr>
          <p:cNvPr id="53" name="Shape 53"/>
          <p:cNvPicPr preferRelativeResize="0"/>
          <p:nvPr/>
        </p:nvPicPr>
        <p:blipFill rotWithShape="1">
          <a:blip r:embed="rId4">
            <a:alphaModFix/>
          </a:blip>
          <a:srcRect/>
          <a:stretch/>
        </p:blipFill>
        <p:spPr>
          <a:xfrm>
            <a:off x="2514600" y="4038600"/>
            <a:ext cx="4303363" cy="2295075"/>
          </a:xfrm>
          <a:prstGeom prst="rect">
            <a:avLst/>
          </a:prstGeom>
          <a:noFill/>
          <a:ln>
            <a:noFill/>
          </a:ln>
        </p:spPr>
      </p:pic>
      <p:pic>
        <p:nvPicPr>
          <p:cNvPr id="54" name="Shape 54"/>
          <p:cNvPicPr preferRelativeResize="0"/>
          <p:nvPr/>
        </p:nvPicPr>
        <p:blipFill rotWithShape="1">
          <a:blip r:embed="rId5">
            <a:alphaModFix/>
          </a:blip>
          <a:srcRect/>
          <a:stretch/>
        </p:blipFill>
        <p:spPr>
          <a:xfrm>
            <a:off x="1371600" y="5867400"/>
            <a:ext cx="883920" cy="758729"/>
          </a:xfrm>
          <a:prstGeom prst="rect">
            <a:avLst/>
          </a:prstGeom>
          <a:noFill/>
          <a:ln>
            <a:noFill/>
          </a:ln>
        </p:spPr>
      </p:pic>
      <p:pic>
        <p:nvPicPr>
          <p:cNvPr id="55" name="Shape 55"/>
          <p:cNvPicPr preferRelativeResize="0"/>
          <p:nvPr/>
        </p:nvPicPr>
        <p:blipFill rotWithShape="1">
          <a:blip r:embed="rId6">
            <a:alphaModFix/>
          </a:blip>
          <a:srcRect/>
          <a:stretch/>
        </p:blipFill>
        <p:spPr>
          <a:xfrm>
            <a:off x="228600" y="5867400"/>
            <a:ext cx="808200" cy="838199"/>
          </a:xfrm>
          <a:prstGeom prst="rect">
            <a:avLst/>
          </a:prstGeom>
          <a:noFill/>
          <a:ln>
            <a:noFill/>
          </a:ln>
        </p:spPr>
      </p:pic>
      <p:sp>
        <p:nvSpPr>
          <p:cNvPr id="5" name="Title 4"/>
          <p:cNvSpPr>
            <a:spLocks noGrp="1"/>
          </p:cNvSpPr>
          <p:nvPr>
            <p:ph type="title"/>
          </p:nvPr>
        </p:nvSpPr>
        <p:spPr/>
        <p:txBody>
          <a:bodyPr/>
          <a:lstStyle/>
          <a:p>
            <a:r>
              <a:rPr lang="en-US" dirty="0"/>
              <a:t>Presented By</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441050" y="262525"/>
            <a:ext cx="3017400" cy="1784700"/>
          </a:xfrm>
          <a:prstGeom prst="rect">
            <a:avLst/>
          </a:prstGeom>
        </p:spPr>
        <p:txBody>
          <a:bodyPr lIns="91425" tIns="91425" rIns="91425" bIns="91425" anchor="b" anchorCtr="0">
            <a:noAutofit/>
          </a:bodyPr>
          <a:lstStyle/>
          <a:p>
            <a:pPr lvl="0" rtl="0">
              <a:spcBef>
                <a:spcPts val="0"/>
              </a:spcBef>
              <a:buNone/>
            </a:pPr>
            <a:r>
              <a:rPr lang="en-US"/>
              <a:t>Patterns</a:t>
            </a:r>
          </a:p>
        </p:txBody>
      </p:sp>
      <p:sp>
        <p:nvSpPr>
          <p:cNvPr id="196" name="Shape 196"/>
          <p:cNvSpPr txBox="1">
            <a:spLocks noGrp="1"/>
          </p:cNvSpPr>
          <p:nvPr>
            <p:ph type="body" idx="4294967295"/>
          </p:nvPr>
        </p:nvSpPr>
        <p:spPr>
          <a:xfrm>
            <a:off x="838200" y="1066800"/>
            <a:ext cx="7370174" cy="4433200"/>
          </a:xfrm>
          <a:prstGeom prst="rect">
            <a:avLst/>
          </a:prstGeom>
        </p:spPr>
        <p:txBody>
          <a:bodyPr lIns="91425" tIns="91425" rIns="91425" bIns="91425" anchor="ctr" anchorCtr="0">
            <a:noAutofit/>
          </a:bodyPr>
          <a:lstStyle/>
          <a:p>
            <a:pPr rtl="0">
              <a:lnSpc>
                <a:spcPct val="115000"/>
              </a:lnSpc>
              <a:spcBef>
                <a:spcPts val="0"/>
              </a:spcBef>
              <a:buNone/>
            </a:pPr>
            <a:r>
              <a:rPr lang="en-US" sz="2400" b="1" dirty="0"/>
              <a:t>Variation 1</a:t>
            </a:r>
            <a:r>
              <a:rPr lang="en-US" sz="2400" dirty="0"/>
              <a:t>:  Given a couple movements, each student creates a repeating pattern with them.</a:t>
            </a:r>
          </a:p>
          <a:p>
            <a:pPr lvl="0" rtl="0">
              <a:lnSpc>
                <a:spcPct val="115000"/>
              </a:lnSpc>
              <a:spcBef>
                <a:spcPts val="0"/>
              </a:spcBef>
              <a:buNone/>
            </a:pPr>
            <a:endParaRPr lang="en-US" sz="2400" b="1" dirty="0"/>
          </a:p>
          <a:p>
            <a:pPr lvl="0" rtl="0">
              <a:lnSpc>
                <a:spcPct val="115000"/>
              </a:lnSpc>
              <a:spcBef>
                <a:spcPts val="0"/>
              </a:spcBef>
              <a:buNone/>
            </a:pPr>
            <a:r>
              <a:rPr lang="en-US" sz="2400" b="1" dirty="0"/>
              <a:t>Variation 2</a:t>
            </a:r>
            <a:r>
              <a:rPr lang="en-US" sz="2400" dirty="0"/>
              <a:t>:  Given a verbal pattern, each student comes up with movements that can be done in that pattern. </a:t>
            </a:r>
          </a:p>
          <a:p>
            <a:pPr lvl="0" rtl="0">
              <a:lnSpc>
                <a:spcPct val="115000"/>
              </a:lnSpc>
              <a:spcBef>
                <a:spcPts val="0"/>
              </a:spcBef>
              <a:buNone/>
            </a:pPr>
            <a:endParaRPr dirty="0"/>
          </a:p>
          <a:p>
            <a:pPr lvl="0" indent="-228600" rtl="0">
              <a:lnSpc>
                <a:spcPct val="115000"/>
              </a:lnSpc>
              <a:spcBef>
                <a:spcPts val="0"/>
              </a:spcBef>
              <a:buNone/>
            </a:pPr>
            <a:endParaRPr sz="2400" dirty="0"/>
          </a:p>
          <a:p>
            <a:pPr lvl="0" rtl="0">
              <a:spcBef>
                <a:spcPts val="0"/>
              </a:spcBef>
              <a:buNone/>
            </a:pPr>
            <a:endParaRPr dirty="0"/>
          </a:p>
        </p:txBody>
      </p:sp>
      <p:sp>
        <p:nvSpPr>
          <p:cNvPr id="2" name="TextBox 1"/>
          <p:cNvSpPr txBox="1"/>
          <p:nvPr/>
        </p:nvSpPr>
        <p:spPr>
          <a:xfrm>
            <a:off x="0" y="54114"/>
            <a:ext cx="9144000" cy="707886"/>
          </a:xfrm>
          <a:prstGeom prst="rect">
            <a:avLst/>
          </a:prstGeom>
          <a:noFill/>
        </p:spPr>
        <p:txBody>
          <a:bodyPr wrap="square" rtlCol="0">
            <a:spAutoFit/>
          </a:bodyPr>
          <a:lstStyle/>
          <a:p>
            <a:pPr algn="ctr"/>
            <a:r>
              <a:rPr lang="en-US" sz="4000" b="1" dirty="0">
                <a:ln w="18415" cmpd="sng">
                  <a:solidFill>
                    <a:srgbClr val="FFFFFF"/>
                  </a:solidFill>
                  <a:prstDash val="solid"/>
                </a:ln>
                <a:solidFill>
                  <a:srgbClr val="FFFFFF"/>
                </a:solidFill>
                <a:latin typeface="+mn-lt"/>
              </a:rPr>
              <a:t>Patterns</a:t>
            </a:r>
            <a:endParaRPr lang="en-US" sz="4000" b="1" dirty="0">
              <a:latin typeface="+mn-lt"/>
            </a:endParaRP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title"/>
          </p:nvPr>
        </p:nvSpPr>
        <p:spPr>
          <a:xfrm>
            <a:off x="5886896" y="1066800"/>
            <a:ext cx="2743199" cy="1981199"/>
          </a:xfrm>
          <a:prstGeom prst="rect">
            <a:avLst/>
          </a:prstGeom>
        </p:spPr>
        <p:txBody>
          <a:bodyPr lIns="91425" tIns="91425" rIns="91425" bIns="91425" anchor="b" anchorCtr="0">
            <a:noAutofit/>
          </a:bodyPr>
          <a:lstStyle/>
          <a:p>
            <a:pPr lvl="0" rtl="0">
              <a:spcBef>
                <a:spcPts val="0"/>
              </a:spcBef>
              <a:buNone/>
            </a:pPr>
            <a:r>
              <a:rPr lang="en-US" dirty="0"/>
              <a:t>Breaking it down</a:t>
            </a:r>
          </a:p>
        </p:txBody>
      </p:sp>
      <p:sp>
        <p:nvSpPr>
          <p:cNvPr id="204" name="Shape 204"/>
          <p:cNvSpPr txBox="1"/>
          <p:nvPr/>
        </p:nvSpPr>
        <p:spPr>
          <a:xfrm>
            <a:off x="533400" y="5127301"/>
            <a:ext cx="8229600" cy="968699"/>
          </a:xfrm>
          <a:prstGeom prst="rect">
            <a:avLst/>
          </a:prstGeom>
          <a:noFill/>
          <a:ln>
            <a:noFill/>
          </a:ln>
        </p:spPr>
        <p:txBody>
          <a:bodyPr lIns="91425" tIns="91425" rIns="91425" bIns="91425" anchor="t" anchorCtr="0">
            <a:noAutofit/>
          </a:bodyPr>
          <a:lstStyle/>
          <a:p>
            <a:pPr lvl="0"/>
            <a:r>
              <a:rPr lang="en-US" sz="2400" b="1" dirty="0">
                <a:latin typeface="Calibri"/>
                <a:cs typeface="Calibri"/>
              </a:rPr>
              <a:t>Dance Study</a:t>
            </a:r>
          </a:p>
          <a:p>
            <a:pPr>
              <a:spcBef>
                <a:spcPts val="0"/>
              </a:spcBef>
              <a:buNone/>
            </a:pPr>
            <a:r>
              <a:rPr lang="en-US" sz="2000" dirty="0">
                <a:latin typeface="Calibri"/>
                <a:cs typeface="Calibri"/>
              </a:rPr>
              <a:t>A short work of dance that investigates a specific idea or concept and shows a selection of movement ideas. It can be improvised or composed.</a:t>
            </a:r>
          </a:p>
        </p:txBody>
      </p:sp>
      <p:sp>
        <p:nvSpPr>
          <p:cNvPr id="8" name="Rectangle 7"/>
          <p:cNvSpPr/>
          <p:nvPr/>
        </p:nvSpPr>
        <p:spPr>
          <a:xfrm>
            <a:off x="0" y="76200"/>
            <a:ext cx="9144000" cy="707886"/>
          </a:xfrm>
          <a:prstGeom prst="rect">
            <a:avLst/>
          </a:prstGeom>
        </p:spPr>
        <p:txBody>
          <a:bodyPr wrap="square">
            <a:spAutoFit/>
          </a:bodyPr>
          <a:lstStyle/>
          <a:p>
            <a:pPr lvl="0" algn="ctr"/>
            <a:r>
              <a:rPr lang="en-US" sz="4000" b="1" dirty="0">
                <a:ln w="18415" cmpd="sng">
                  <a:solidFill>
                    <a:srgbClr val="FFFFFF"/>
                  </a:solidFill>
                  <a:prstDash val="solid"/>
                </a:ln>
                <a:solidFill>
                  <a:srgbClr val="FFFFFF"/>
                </a:solidFill>
                <a:latin typeface="Calibri"/>
              </a:rPr>
              <a:t>Breaking it Down</a:t>
            </a:r>
          </a:p>
        </p:txBody>
      </p:sp>
      <p:pic>
        <p:nvPicPr>
          <p:cNvPr id="2" name="HCOE Dance 05 Movement Study.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71600" y="1143000"/>
            <a:ext cx="6476999" cy="3665802"/>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10" name="Shape 210"/>
          <p:cNvSpPr>
            <a:spLocks noGrp="1"/>
          </p:cNvSpPr>
          <p:nvPr>
            <p:ph type="pic" idx="4294967295"/>
          </p:nvPr>
        </p:nvSpPr>
        <p:spPr>
          <a:xfrm>
            <a:off x="838200" y="1371600"/>
            <a:ext cx="4419599" cy="3285902"/>
          </a:xfrm>
          <a:prstGeom prst="roundRect">
            <a:avLst>
              <a:gd name="adj" fmla="val 7906"/>
            </a:avLst>
          </a:prstGeom>
          <a:solidFill>
            <a:srgbClr val="FFFFFF"/>
          </a:solidFill>
          <a:ln w="9525" cap="flat">
            <a:solidFill>
              <a:srgbClr val="000000"/>
            </a:solidFill>
            <a:prstDash val="solid"/>
            <a:round/>
            <a:headEnd type="none" w="med" len="med"/>
            <a:tailEnd type="none" w="med" len="med"/>
          </a:ln>
        </p:spPr>
        <p:txBody>
          <a:bodyPr lIns="91425" tIns="91425" rIns="91425" bIns="91425" anchor="t" anchorCtr="0">
            <a:noAutofit/>
          </a:bodyPr>
          <a:lstStyle/>
          <a:p>
            <a:pPr lvl="0" rtl="0">
              <a:spcBef>
                <a:spcPts val="0"/>
              </a:spcBef>
              <a:buNone/>
            </a:pPr>
            <a:r>
              <a:rPr lang="en-US" dirty="0"/>
              <a:t>Handout 3</a:t>
            </a:r>
          </a:p>
        </p:txBody>
      </p:sp>
      <p:sp>
        <p:nvSpPr>
          <p:cNvPr id="211" name="Shape 211"/>
          <p:cNvSpPr txBox="1">
            <a:spLocks noGrp="1"/>
          </p:cNvSpPr>
          <p:nvPr>
            <p:ph type="body" idx="4294967295"/>
          </p:nvPr>
        </p:nvSpPr>
        <p:spPr>
          <a:xfrm>
            <a:off x="838200" y="4800600"/>
            <a:ext cx="4419599" cy="762000"/>
          </a:xfrm>
          <a:prstGeom prst="rect">
            <a:avLst/>
          </a:prstGeom>
        </p:spPr>
        <p:txBody>
          <a:bodyPr lIns="91425" tIns="91425" rIns="91425" bIns="91425" anchor="ctr" anchorCtr="0">
            <a:noAutofit/>
          </a:bodyPr>
          <a:lstStyle/>
          <a:p>
            <a:pPr lvl="0" rtl="0">
              <a:spcBef>
                <a:spcPts val="0"/>
              </a:spcBef>
              <a:buNone/>
            </a:pPr>
            <a:r>
              <a:rPr lang="en-US" sz="2400" b="1" dirty="0"/>
              <a:t>Movement Problem</a:t>
            </a:r>
          </a:p>
        </p:txBody>
      </p:sp>
      <p:sp>
        <p:nvSpPr>
          <p:cNvPr id="212" name="Shape 212"/>
          <p:cNvSpPr txBox="1"/>
          <p:nvPr/>
        </p:nvSpPr>
        <p:spPr>
          <a:xfrm>
            <a:off x="838200" y="5334000"/>
            <a:ext cx="7757399" cy="838799"/>
          </a:xfrm>
          <a:prstGeom prst="rect">
            <a:avLst/>
          </a:prstGeom>
          <a:noFill/>
          <a:ln>
            <a:noFill/>
          </a:ln>
        </p:spPr>
        <p:txBody>
          <a:bodyPr lIns="91425" tIns="91425" rIns="91425" bIns="91425" anchor="t" anchorCtr="0">
            <a:noAutofit/>
          </a:bodyPr>
          <a:lstStyle/>
          <a:p>
            <a:pPr>
              <a:spcBef>
                <a:spcPts val="0"/>
              </a:spcBef>
              <a:buNone/>
            </a:pPr>
            <a:r>
              <a:rPr lang="en-US" sz="2000" dirty="0">
                <a:latin typeface="+mj-lt"/>
              </a:rPr>
              <a:t>A specific focus or task that serves as a point of departure for exploration and composing, usually with specific criteria.</a:t>
            </a:r>
          </a:p>
        </p:txBody>
      </p:sp>
      <p:sp>
        <p:nvSpPr>
          <p:cNvPr id="8" name="Rectangle 7"/>
          <p:cNvSpPr/>
          <p:nvPr/>
        </p:nvSpPr>
        <p:spPr>
          <a:xfrm>
            <a:off x="0" y="76200"/>
            <a:ext cx="9144000" cy="707886"/>
          </a:xfrm>
          <a:prstGeom prst="rect">
            <a:avLst/>
          </a:prstGeom>
        </p:spPr>
        <p:txBody>
          <a:bodyPr wrap="square">
            <a:spAutoFit/>
          </a:bodyPr>
          <a:lstStyle/>
          <a:p>
            <a:pPr lvl="0" algn="ctr"/>
            <a:r>
              <a:rPr lang="en-US" sz="4000" b="1" dirty="0">
                <a:ln w="18415" cmpd="sng">
                  <a:solidFill>
                    <a:srgbClr val="FFFFFF"/>
                  </a:solidFill>
                  <a:prstDash val="solid"/>
                </a:ln>
                <a:solidFill>
                  <a:srgbClr val="FFFFFF"/>
                </a:solidFill>
                <a:latin typeface="Calibri"/>
              </a:rPr>
              <a:t>Breaking it Down</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Shape 217"/>
          <p:cNvSpPr txBox="1">
            <a:spLocks noGrp="1"/>
          </p:cNvSpPr>
          <p:nvPr>
            <p:ph type="title"/>
          </p:nvPr>
        </p:nvSpPr>
        <p:spPr>
          <a:xfrm>
            <a:off x="838196" y="710200"/>
            <a:ext cx="2743199" cy="1981199"/>
          </a:xfrm>
          <a:prstGeom prst="rect">
            <a:avLst/>
          </a:prstGeom>
        </p:spPr>
        <p:txBody>
          <a:bodyPr lIns="91425" tIns="91425" rIns="91425" bIns="91425" anchor="b" anchorCtr="0">
            <a:noAutofit/>
          </a:bodyPr>
          <a:lstStyle/>
          <a:p>
            <a:pPr rtl="0">
              <a:spcBef>
                <a:spcPts val="0"/>
              </a:spcBef>
              <a:buNone/>
            </a:pPr>
            <a:r>
              <a:rPr lang="en-US"/>
              <a:t>Movement</a:t>
            </a:r>
          </a:p>
          <a:p>
            <a:pPr rtl="0">
              <a:spcBef>
                <a:spcPts val="0"/>
              </a:spcBef>
              <a:buNone/>
            </a:pPr>
            <a:r>
              <a:rPr lang="en-US"/>
              <a:t>Problems:</a:t>
            </a:r>
          </a:p>
          <a:p>
            <a:pPr>
              <a:spcBef>
                <a:spcPts val="0"/>
              </a:spcBef>
              <a:buNone/>
            </a:pPr>
            <a:r>
              <a:rPr lang="en-US"/>
              <a:t>The Basics</a:t>
            </a:r>
          </a:p>
        </p:txBody>
      </p:sp>
      <p:sp>
        <p:nvSpPr>
          <p:cNvPr id="218" name="Shape 218"/>
          <p:cNvSpPr txBox="1">
            <a:spLocks noGrp="1"/>
          </p:cNvSpPr>
          <p:nvPr>
            <p:ph type="body" idx="4294967295"/>
          </p:nvPr>
        </p:nvSpPr>
        <p:spPr>
          <a:xfrm>
            <a:off x="141281" y="1066800"/>
            <a:ext cx="8991600" cy="5181600"/>
          </a:xfrm>
          <a:prstGeom prst="rect">
            <a:avLst/>
          </a:prstGeom>
        </p:spPr>
        <p:txBody>
          <a:bodyPr lIns="91425" tIns="91425" rIns="91425" bIns="91425" anchor="ctr" anchorCtr="0">
            <a:noAutofit/>
          </a:bodyPr>
          <a:lstStyle/>
          <a:p>
            <a:pPr marL="171450" lvl="0" indent="-171450" rtl="0">
              <a:spcBef>
                <a:spcPts val="0"/>
              </a:spcBef>
              <a:buClr>
                <a:srgbClr val="FF0000"/>
              </a:buClr>
              <a:buFont typeface="Wingdings" charset="2"/>
              <a:buChar char="§"/>
            </a:pPr>
            <a:endParaRPr sz="1100" dirty="0"/>
          </a:p>
          <a:p>
            <a:pPr marL="469900" lvl="0" indent="-342900" rtl="0">
              <a:spcBef>
                <a:spcPts val="0"/>
              </a:spcBef>
              <a:buClr>
                <a:srgbClr val="FF0000"/>
              </a:buClr>
              <a:buSzPct val="100000"/>
              <a:buFont typeface="Wingdings" charset="2"/>
              <a:buChar char="§"/>
            </a:pPr>
            <a:r>
              <a:rPr lang="en-US" dirty="0"/>
              <a:t>Students are given a “movement problem” or challenge to complete using dance.  Each student or group of students comes up with their own “solution” or dance phrase that completes the prompt, then performs their solution for the other students/groups.</a:t>
            </a:r>
          </a:p>
          <a:p>
            <a:pPr marL="469900" lvl="0" indent="-342900" rtl="0">
              <a:spcBef>
                <a:spcPts val="0"/>
              </a:spcBef>
              <a:buClr>
                <a:srgbClr val="FF0000"/>
              </a:buClr>
              <a:buSzPct val="100000"/>
              <a:buFont typeface="Wingdings" charset="2"/>
              <a:buChar char="§"/>
            </a:pPr>
            <a:endParaRPr lang="en-US" dirty="0"/>
          </a:p>
          <a:p>
            <a:pPr marL="469900" lvl="0" indent="-342900" rtl="0">
              <a:spcBef>
                <a:spcPts val="0"/>
              </a:spcBef>
              <a:buClr>
                <a:srgbClr val="FF0000"/>
              </a:buClr>
              <a:buSzPct val="100000"/>
              <a:buFont typeface="Wingdings" charset="2"/>
              <a:buChar char="§"/>
            </a:pPr>
            <a:r>
              <a:rPr lang="en-US" dirty="0"/>
              <a:t>Discuss how there can be many solutions to the same problem.  Discuss what it takes for a solution to be “correct” (fulfill the prompt), and whether or not students’ movement phrases succeeded.  </a:t>
            </a:r>
          </a:p>
          <a:p>
            <a:pPr marL="469900" lvl="0" indent="-342900" rtl="0">
              <a:spcBef>
                <a:spcPts val="0"/>
              </a:spcBef>
              <a:buClr>
                <a:srgbClr val="FF0000"/>
              </a:buClr>
              <a:buSzPct val="100000"/>
              <a:buFont typeface="Wingdings" charset="2"/>
              <a:buChar char="§"/>
            </a:pPr>
            <a:endParaRPr lang="en-US" dirty="0"/>
          </a:p>
          <a:p>
            <a:pPr marL="469900" lvl="0" indent="-342900" rtl="0">
              <a:spcBef>
                <a:spcPts val="0"/>
              </a:spcBef>
              <a:buClr>
                <a:srgbClr val="FF0000"/>
              </a:buClr>
              <a:buSzPct val="100000"/>
              <a:buFont typeface="Wingdings" charset="2"/>
              <a:buChar char="§"/>
            </a:pPr>
            <a:r>
              <a:rPr lang="en-US" dirty="0"/>
              <a:t>Examples:  Move from Point A to Point B using skips and hops.  As a group, dance for 30 seconds while keeping in constant physical contact with each other.  </a:t>
            </a:r>
          </a:p>
          <a:p>
            <a:pPr marL="469900" lvl="0" indent="-342900" rtl="0">
              <a:spcBef>
                <a:spcPts val="0"/>
              </a:spcBef>
              <a:buClr>
                <a:srgbClr val="FF0000"/>
              </a:buClr>
              <a:buSzPct val="100000"/>
              <a:buFont typeface="Wingdings" charset="2"/>
              <a:buChar char="§"/>
            </a:pPr>
            <a:endParaRPr lang="en-US" dirty="0"/>
          </a:p>
          <a:p>
            <a:pPr marL="469900" lvl="0" indent="-342900" rtl="0">
              <a:spcBef>
                <a:spcPts val="0"/>
              </a:spcBef>
              <a:buClr>
                <a:srgbClr val="FF0000"/>
              </a:buClr>
              <a:buSzPct val="100000"/>
              <a:buFont typeface="Wingdings" charset="2"/>
              <a:buChar char="§"/>
            </a:pPr>
            <a:r>
              <a:rPr lang="en-US" dirty="0"/>
              <a:t>Note: Movement Problems can be given for practically anything.  Get creative!  Use this as a teaching tool for any skill or concept that your class is learning. </a:t>
            </a:r>
          </a:p>
          <a:p>
            <a:pPr marL="285750" lvl="0" indent="-285750" rtl="0">
              <a:spcBef>
                <a:spcPts val="0"/>
              </a:spcBef>
              <a:buClr>
                <a:srgbClr val="FF0000"/>
              </a:buClr>
              <a:buFont typeface="Wingdings" charset="2"/>
              <a:buChar char="§"/>
            </a:pPr>
            <a:endParaRPr sz="1600" dirty="0"/>
          </a:p>
          <a:p>
            <a:pPr marL="342900" indent="-342900">
              <a:spcBef>
                <a:spcPts val="0"/>
              </a:spcBef>
              <a:buClr>
                <a:srgbClr val="FF0000"/>
              </a:buClr>
              <a:buFont typeface="Wingdings" charset="2"/>
              <a:buChar char="§"/>
            </a:pPr>
            <a:endParaRPr dirty="0"/>
          </a:p>
        </p:txBody>
      </p:sp>
      <p:sp>
        <p:nvSpPr>
          <p:cNvPr id="2" name="TextBox 1"/>
          <p:cNvSpPr txBox="1"/>
          <p:nvPr/>
        </p:nvSpPr>
        <p:spPr>
          <a:xfrm>
            <a:off x="0" y="76200"/>
            <a:ext cx="9144000" cy="707886"/>
          </a:xfrm>
          <a:prstGeom prst="rect">
            <a:avLst/>
          </a:prstGeom>
          <a:noFill/>
        </p:spPr>
        <p:txBody>
          <a:bodyPr wrap="square" rtlCol="0">
            <a:spAutoFit/>
          </a:bodyPr>
          <a:lstStyle/>
          <a:p>
            <a:pPr algn="ctr"/>
            <a:r>
              <a:rPr lang="en-US" sz="4000" b="1" dirty="0">
                <a:ln w="18415" cmpd="sng">
                  <a:solidFill>
                    <a:srgbClr val="FFFFFF"/>
                  </a:solidFill>
                  <a:prstDash val="solid"/>
                </a:ln>
                <a:solidFill>
                  <a:srgbClr val="FFFFFF"/>
                </a:solidFill>
                <a:latin typeface="+mj-lt"/>
              </a:rPr>
              <a:t>Movement Problems: The Basics</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Shape 230"/>
          <p:cNvSpPr txBox="1">
            <a:spLocks noGrp="1"/>
          </p:cNvSpPr>
          <p:nvPr>
            <p:ph type="title"/>
          </p:nvPr>
        </p:nvSpPr>
        <p:spPr>
          <a:xfrm>
            <a:off x="5765200" y="1066800"/>
            <a:ext cx="2994599" cy="1981199"/>
          </a:xfrm>
          <a:prstGeom prst="rect">
            <a:avLst/>
          </a:prstGeom>
        </p:spPr>
        <p:txBody>
          <a:bodyPr lIns="91425" tIns="91425" rIns="91425" bIns="91425" anchor="b" anchorCtr="0">
            <a:noAutofit/>
          </a:bodyPr>
          <a:lstStyle/>
          <a:p>
            <a:pPr lvl="0" rtl="0">
              <a:spcBef>
                <a:spcPts val="0"/>
              </a:spcBef>
              <a:buNone/>
            </a:pPr>
            <a:r>
              <a:rPr lang="en-US" dirty="0"/>
              <a:t>Dance Element #1 - Movement</a:t>
            </a:r>
          </a:p>
        </p:txBody>
      </p:sp>
      <p:sp>
        <p:nvSpPr>
          <p:cNvPr id="232" name="Shape 232"/>
          <p:cNvSpPr txBox="1">
            <a:spLocks noGrp="1"/>
          </p:cNvSpPr>
          <p:nvPr>
            <p:ph type="body" idx="4294967295"/>
          </p:nvPr>
        </p:nvSpPr>
        <p:spPr>
          <a:xfrm>
            <a:off x="304800" y="4876800"/>
            <a:ext cx="4419599" cy="533400"/>
          </a:xfrm>
          <a:prstGeom prst="rect">
            <a:avLst/>
          </a:prstGeom>
        </p:spPr>
        <p:txBody>
          <a:bodyPr lIns="91425" tIns="91425" rIns="91425" bIns="91425" anchor="ctr" anchorCtr="0">
            <a:noAutofit/>
          </a:bodyPr>
          <a:lstStyle/>
          <a:p>
            <a:pPr lvl="0" rtl="0">
              <a:spcBef>
                <a:spcPts val="0"/>
              </a:spcBef>
              <a:buNone/>
            </a:pPr>
            <a:r>
              <a:rPr lang="en-US" sz="2400" b="1" dirty="0"/>
              <a:t>Axial</a:t>
            </a:r>
          </a:p>
        </p:txBody>
      </p:sp>
      <p:sp>
        <p:nvSpPr>
          <p:cNvPr id="233" name="Shape 233"/>
          <p:cNvSpPr txBox="1"/>
          <p:nvPr/>
        </p:nvSpPr>
        <p:spPr>
          <a:xfrm>
            <a:off x="304800" y="5257800"/>
            <a:ext cx="8839200" cy="1295400"/>
          </a:xfrm>
          <a:prstGeom prst="rect">
            <a:avLst/>
          </a:prstGeom>
          <a:noFill/>
          <a:ln>
            <a:noFill/>
          </a:ln>
        </p:spPr>
        <p:txBody>
          <a:bodyPr lIns="91425" tIns="91425" rIns="91425" bIns="91425" anchor="t" anchorCtr="0">
            <a:noAutofit/>
          </a:bodyPr>
          <a:lstStyle/>
          <a:p>
            <a:pPr lvl="0" rtl="0">
              <a:spcBef>
                <a:spcPts val="0"/>
              </a:spcBef>
              <a:buNone/>
            </a:pPr>
            <a:r>
              <a:rPr lang="en-US" sz="1600" dirty="0"/>
              <a:t>Movement anchored to one spot by a body part. Only the available space in any direction is used while the initial body contact is being maintained. Movement is organized around the axis of the body and is not designed for travel from one location to another. Also known as non-</a:t>
            </a:r>
            <a:r>
              <a:rPr lang="en-US" sz="1600" dirty="0" err="1"/>
              <a:t>locomotor</a:t>
            </a:r>
            <a:r>
              <a:rPr lang="en-US" sz="1600" dirty="0"/>
              <a:t> movement. </a:t>
            </a:r>
          </a:p>
        </p:txBody>
      </p:sp>
      <p:sp>
        <p:nvSpPr>
          <p:cNvPr id="4" name="Rectangle 3"/>
          <p:cNvSpPr/>
          <p:nvPr/>
        </p:nvSpPr>
        <p:spPr>
          <a:xfrm>
            <a:off x="304800" y="54114"/>
            <a:ext cx="8458200" cy="707886"/>
          </a:xfrm>
          <a:prstGeom prst="rect">
            <a:avLst/>
          </a:prstGeom>
        </p:spPr>
        <p:txBody>
          <a:bodyPr wrap="square">
            <a:spAutoFit/>
          </a:bodyPr>
          <a:lstStyle/>
          <a:p>
            <a:pPr algn="ctr"/>
            <a:r>
              <a:rPr lang="en-US" sz="4000" b="1" dirty="0">
                <a:ln w="18415" cmpd="sng">
                  <a:solidFill>
                    <a:srgbClr val="FFFFFF"/>
                  </a:solidFill>
                  <a:prstDash val="solid"/>
                </a:ln>
                <a:solidFill>
                  <a:srgbClr val="FFFFFF"/>
                </a:solidFill>
                <a:latin typeface="+mj-lt"/>
              </a:rPr>
              <a:t>Dance Element #1 - Movement</a:t>
            </a:r>
          </a:p>
        </p:txBody>
      </p:sp>
      <p:pic>
        <p:nvPicPr>
          <p:cNvPr id="2" name="HCOE Dance 06 Axial.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51457" y="1143000"/>
            <a:ext cx="6597143" cy="3733800"/>
          </a:xfrm>
          <a:prstGeom prst="rect">
            <a:avLst/>
          </a:prstGeom>
        </p:spPr>
      </p:pic>
      <p:sp>
        <p:nvSpPr>
          <p:cNvPr id="5" name="Rectangle 4"/>
          <p:cNvSpPr/>
          <p:nvPr/>
        </p:nvSpPr>
        <p:spPr>
          <a:xfrm>
            <a:off x="304800" y="6172200"/>
            <a:ext cx="6400800" cy="523220"/>
          </a:xfrm>
          <a:prstGeom prst="rect">
            <a:avLst/>
          </a:prstGeom>
        </p:spPr>
        <p:txBody>
          <a:bodyPr wrap="square">
            <a:spAutoFit/>
          </a:bodyPr>
          <a:lstStyle/>
          <a:p>
            <a:pPr lvl="0"/>
            <a:endParaRPr lang="en-US" dirty="0"/>
          </a:p>
          <a:p>
            <a:pPr lvl="0"/>
            <a:r>
              <a:rPr lang="en-US" dirty="0"/>
              <a:t>Examples include stretching, bending, turning in place, gesturing.</a:t>
            </a:r>
          </a:p>
        </p:txBody>
      </p:sp>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Shape 238"/>
          <p:cNvSpPr txBox="1">
            <a:spLocks noGrp="1"/>
          </p:cNvSpPr>
          <p:nvPr>
            <p:ph type="title"/>
          </p:nvPr>
        </p:nvSpPr>
        <p:spPr>
          <a:xfrm>
            <a:off x="5739375" y="1066800"/>
            <a:ext cx="2890799" cy="1981199"/>
          </a:xfrm>
          <a:prstGeom prst="rect">
            <a:avLst/>
          </a:prstGeom>
        </p:spPr>
        <p:txBody>
          <a:bodyPr lIns="91425" tIns="91425" rIns="91425" bIns="91425" anchor="b" anchorCtr="0">
            <a:noAutofit/>
          </a:bodyPr>
          <a:lstStyle/>
          <a:p>
            <a:pPr lvl="0" rtl="0">
              <a:spcBef>
                <a:spcPts val="0"/>
              </a:spcBef>
              <a:buNone/>
            </a:pPr>
            <a:r>
              <a:rPr lang="en-US"/>
              <a:t>Dance Element #1 - Movement</a:t>
            </a:r>
          </a:p>
        </p:txBody>
      </p:sp>
      <p:sp>
        <p:nvSpPr>
          <p:cNvPr id="240" name="Shape 240"/>
          <p:cNvSpPr txBox="1">
            <a:spLocks noGrp="1"/>
          </p:cNvSpPr>
          <p:nvPr>
            <p:ph type="body" idx="4294967295"/>
          </p:nvPr>
        </p:nvSpPr>
        <p:spPr>
          <a:xfrm>
            <a:off x="304800" y="5257800"/>
            <a:ext cx="4419599" cy="762000"/>
          </a:xfrm>
          <a:prstGeom prst="rect">
            <a:avLst/>
          </a:prstGeom>
        </p:spPr>
        <p:txBody>
          <a:bodyPr lIns="91425" tIns="91425" rIns="91425" bIns="91425" anchor="ctr" anchorCtr="0">
            <a:noAutofit/>
          </a:bodyPr>
          <a:lstStyle/>
          <a:p>
            <a:pPr lvl="0" rtl="0">
              <a:spcBef>
                <a:spcPts val="0"/>
              </a:spcBef>
              <a:buNone/>
            </a:pPr>
            <a:r>
              <a:rPr lang="en-US" sz="2400" b="1" dirty="0" err="1"/>
              <a:t>Locomotor</a:t>
            </a:r>
            <a:endParaRPr lang="en-US" sz="2400" b="1" dirty="0"/>
          </a:p>
        </p:txBody>
      </p:sp>
      <p:sp>
        <p:nvSpPr>
          <p:cNvPr id="241" name="Shape 241"/>
          <p:cNvSpPr txBox="1"/>
          <p:nvPr/>
        </p:nvSpPr>
        <p:spPr>
          <a:xfrm>
            <a:off x="6738987" y="1219201"/>
            <a:ext cx="2405013" cy="4648200"/>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Movement progressing through space from one spot to another. </a:t>
            </a:r>
          </a:p>
          <a:p>
            <a:pPr>
              <a:spcBef>
                <a:spcPts val="0"/>
              </a:spcBef>
              <a:buNone/>
            </a:pPr>
            <a:r>
              <a:rPr lang="en-US" sz="2000" dirty="0">
                <a:latin typeface="+mn-lt"/>
              </a:rPr>
              <a:t>Basic </a:t>
            </a:r>
            <a:r>
              <a:rPr lang="en-US" sz="2000" dirty="0" err="1">
                <a:latin typeface="+mn-lt"/>
              </a:rPr>
              <a:t>locomotor</a:t>
            </a:r>
            <a:r>
              <a:rPr lang="en-US" sz="2000" dirty="0">
                <a:latin typeface="+mn-lt"/>
              </a:rPr>
              <a:t> movements include: </a:t>
            </a:r>
          </a:p>
          <a:p>
            <a:pPr marL="342900" indent="-342900">
              <a:spcBef>
                <a:spcPts val="0"/>
              </a:spcBef>
              <a:buClr>
                <a:srgbClr val="FF0000"/>
              </a:buClr>
              <a:buFont typeface="Wingdings" charset="2"/>
              <a:buChar char="§"/>
            </a:pPr>
            <a:r>
              <a:rPr lang="en-US" sz="2000" dirty="0">
                <a:latin typeface="+mn-lt"/>
              </a:rPr>
              <a:t>walking</a:t>
            </a:r>
          </a:p>
          <a:p>
            <a:pPr marL="342900" indent="-342900">
              <a:spcBef>
                <a:spcPts val="0"/>
              </a:spcBef>
              <a:buClr>
                <a:srgbClr val="FF0000"/>
              </a:buClr>
              <a:buFont typeface="Wingdings" charset="2"/>
              <a:buChar char="§"/>
            </a:pPr>
            <a:r>
              <a:rPr lang="en-US" sz="2000" dirty="0">
                <a:latin typeface="+mn-lt"/>
              </a:rPr>
              <a:t>running</a:t>
            </a:r>
          </a:p>
          <a:p>
            <a:pPr marL="342900" indent="-342900">
              <a:spcBef>
                <a:spcPts val="0"/>
              </a:spcBef>
              <a:buClr>
                <a:srgbClr val="FF0000"/>
              </a:buClr>
              <a:buFont typeface="Wingdings" charset="2"/>
              <a:buChar char="§"/>
            </a:pPr>
            <a:r>
              <a:rPr lang="en-US" sz="2000" dirty="0">
                <a:latin typeface="+mn-lt"/>
              </a:rPr>
              <a:t>galloping</a:t>
            </a:r>
          </a:p>
          <a:p>
            <a:pPr marL="342900" indent="-342900">
              <a:spcBef>
                <a:spcPts val="0"/>
              </a:spcBef>
              <a:buClr>
                <a:srgbClr val="FF0000"/>
              </a:buClr>
              <a:buFont typeface="Wingdings" charset="2"/>
              <a:buChar char="§"/>
            </a:pPr>
            <a:r>
              <a:rPr lang="en-US" sz="2000" dirty="0">
                <a:latin typeface="+mn-lt"/>
              </a:rPr>
              <a:t>jumping</a:t>
            </a:r>
          </a:p>
          <a:p>
            <a:pPr marL="342900" indent="-342900">
              <a:spcBef>
                <a:spcPts val="0"/>
              </a:spcBef>
              <a:buClr>
                <a:srgbClr val="FF0000"/>
              </a:buClr>
              <a:buFont typeface="Wingdings" charset="2"/>
              <a:buChar char="§"/>
            </a:pPr>
            <a:r>
              <a:rPr lang="en-US" sz="2000" dirty="0">
                <a:latin typeface="+mn-lt"/>
              </a:rPr>
              <a:t>hopping</a:t>
            </a:r>
          </a:p>
          <a:p>
            <a:pPr marL="342900" indent="-342900">
              <a:spcBef>
                <a:spcPts val="0"/>
              </a:spcBef>
              <a:buClr>
                <a:srgbClr val="FF0000"/>
              </a:buClr>
              <a:buFont typeface="Wingdings" charset="2"/>
              <a:buChar char="§"/>
            </a:pPr>
            <a:r>
              <a:rPr lang="en-US" sz="2000" dirty="0">
                <a:latin typeface="+mn-lt"/>
              </a:rPr>
              <a:t>skipping</a:t>
            </a:r>
          </a:p>
          <a:p>
            <a:pPr marL="342900" indent="-342900">
              <a:spcBef>
                <a:spcPts val="0"/>
              </a:spcBef>
              <a:buClr>
                <a:srgbClr val="FF0000"/>
              </a:buClr>
              <a:buFont typeface="Wingdings" charset="2"/>
              <a:buChar char="§"/>
            </a:pPr>
            <a:r>
              <a:rPr lang="en-US" sz="2000" dirty="0">
                <a:latin typeface="+mn-lt"/>
              </a:rPr>
              <a:t>sliding</a:t>
            </a:r>
          </a:p>
          <a:p>
            <a:pPr marL="342900" indent="-342900">
              <a:spcBef>
                <a:spcPts val="0"/>
              </a:spcBef>
              <a:buClr>
                <a:srgbClr val="FF0000"/>
              </a:buClr>
              <a:buFont typeface="Wingdings" charset="2"/>
              <a:buChar char="§"/>
            </a:pPr>
            <a:r>
              <a:rPr lang="en-US" sz="2000" dirty="0">
                <a:latin typeface="+mn-lt"/>
              </a:rPr>
              <a:t>leaping</a:t>
            </a:r>
          </a:p>
        </p:txBody>
      </p:sp>
      <p:sp>
        <p:nvSpPr>
          <p:cNvPr id="10" name="Rectangle 9"/>
          <p:cNvSpPr/>
          <p:nvPr/>
        </p:nvSpPr>
        <p:spPr>
          <a:xfrm>
            <a:off x="0" y="76200"/>
            <a:ext cx="9144000" cy="707886"/>
          </a:xfrm>
          <a:prstGeom prst="rect">
            <a:avLst/>
          </a:prstGeom>
        </p:spPr>
        <p:txBody>
          <a:bodyPr wrap="square">
            <a:spAutoFit/>
          </a:bodyPr>
          <a:lstStyle/>
          <a:p>
            <a:pPr algn="ctr"/>
            <a:r>
              <a:rPr lang="en-US" sz="4000" b="1" dirty="0">
                <a:ln w="18415" cmpd="sng">
                  <a:solidFill>
                    <a:srgbClr val="FFFFFF"/>
                  </a:solidFill>
                  <a:prstDash val="solid"/>
                </a:ln>
                <a:solidFill>
                  <a:srgbClr val="FFFFFF"/>
                </a:solidFill>
                <a:latin typeface="+mj-lt"/>
              </a:rPr>
              <a:t>Dance Element #1 - Movement</a:t>
            </a:r>
          </a:p>
        </p:txBody>
      </p:sp>
      <p:pic>
        <p:nvPicPr>
          <p:cNvPr id="2" name="HCOE Dance 07 Locomotion.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4799" y="1295400"/>
            <a:ext cx="6276571" cy="3552365"/>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Shape 246"/>
          <p:cNvSpPr txBox="1">
            <a:spLocks noGrp="1"/>
          </p:cNvSpPr>
          <p:nvPr>
            <p:ph type="title"/>
          </p:nvPr>
        </p:nvSpPr>
        <p:spPr>
          <a:xfrm>
            <a:off x="5886900" y="1066800"/>
            <a:ext cx="2899800" cy="1981199"/>
          </a:xfrm>
          <a:prstGeom prst="rect">
            <a:avLst/>
          </a:prstGeom>
        </p:spPr>
        <p:txBody>
          <a:bodyPr lIns="91425" tIns="91425" rIns="91425" bIns="91425" anchor="b" anchorCtr="0">
            <a:noAutofit/>
          </a:bodyPr>
          <a:lstStyle/>
          <a:p>
            <a:pPr lvl="0" rtl="0">
              <a:spcBef>
                <a:spcPts val="0"/>
              </a:spcBef>
              <a:buNone/>
            </a:pPr>
            <a:r>
              <a:rPr lang="en-US"/>
              <a:t>Dance Element #1 - Movement</a:t>
            </a:r>
          </a:p>
        </p:txBody>
      </p:sp>
      <p:sp>
        <p:nvSpPr>
          <p:cNvPr id="248" name="Shape 248"/>
          <p:cNvSpPr txBox="1">
            <a:spLocks noGrp="1"/>
          </p:cNvSpPr>
          <p:nvPr>
            <p:ph type="body" idx="4294967295"/>
          </p:nvPr>
        </p:nvSpPr>
        <p:spPr>
          <a:xfrm>
            <a:off x="533400" y="5028601"/>
            <a:ext cx="4419599" cy="762000"/>
          </a:xfrm>
          <a:prstGeom prst="rect">
            <a:avLst/>
          </a:prstGeom>
        </p:spPr>
        <p:txBody>
          <a:bodyPr lIns="91425" tIns="91425" rIns="91425" bIns="91425" anchor="ctr" anchorCtr="0">
            <a:noAutofit/>
          </a:bodyPr>
          <a:lstStyle/>
          <a:p>
            <a:pPr lvl="0" rtl="0">
              <a:spcBef>
                <a:spcPts val="0"/>
              </a:spcBef>
              <a:buNone/>
            </a:pPr>
            <a:r>
              <a:rPr lang="en-US" sz="2400" b="1" dirty="0"/>
              <a:t>Isolation</a:t>
            </a:r>
          </a:p>
        </p:txBody>
      </p:sp>
      <p:sp>
        <p:nvSpPr>
          <p:cNvPr id="249" name="Shape 249"/>
          <p:cNvSpPr txBox="1"/>
          <p:nvPr/>
        </p:nvSpPr>
        <p:spPr>
          <a:xfrm>
            <a:off x="505657" y="5485801"/>
            <a:ext cx="8610600" cy="838799"/>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Movement done with one body part or a small part of the body. Examples are rolling the head, shrugging the shoulders, and rotating the pelvis.</a:t>
            </a:r>
          </a:p>
        </p:txBody>
      </p:sp>
      <p:sp>
        <p:nvSpPr>
          <p:cNvPr id="9" name="Rectangle 8"/>
          <p:cNvSpPr/>
          <p:nvPr/>
        </p:nvSpPr>
        <p:spPr>
          <a:xfrm>
            <a:off x="0" y="76200"/>
            <a:ext cx="9144000" cy="707886"/>
          </a:xfrm>
          <a:prstGeom prst="rect">
            <a:avLst/>
          </a:prstGeom>
        </p:spPr>
        <p:txBody>
          <a:bodyPr wrap="square">
            <a:spAutoFit/>
          </a:bodyPr>
          <a:lstStyle/>
          <a:p>
            <a:pPr algn="ctr"/>
            <a:r>
              <a:rPr lang="en-US" sz="4000" b="1" dirty="0">
                <a:ln w="18415" cmpd="sng">
                  <a:solidFill>
                    <a:srgbClr val="FFFFFF"/>
                  </a:solidFill>
                  <a:prstDash val="solid"/>
                </a:ln>
                <a:solidFill>
                  <a:srgbClr val="FFFFFF"/>
                </a:solidFill>
                <a:latin typeface="+mj-lt"/>
              </a:rPr>
              <a:t>Dance Element #1 - Movement</a:t>
            </a:r>
          </a:p>
        </p:txBody>
      </p:sp>
      <p:pic>
        <p:nvPicPr>
          <p:cNvPr id="3" name="HCOE Dance 08 Isolation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95400" y="1210998"/>
            <a:ext cx="6477000" cy="3665802"/>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5747975" y="1066800"/>
            <a:ext cx="2882099" cy="1981199"/>
          </a:xfrm>
          <a:prstGeom prst="rect">
            <a:avLst/>
          </a:prstGeom>
        </p:spPr>
        <p:txBody>
          <a:bodyPr lIns="91425" tIns="91425" rIns="91425" bIns="91425" anchor="b" anchorCtr="0">
            <a:noAutofit/>
          </a:bodyPr>
          <a:lstStyle/>
          <a:p>
            <a:pPr lvl="0" rtl="0">
              <a:spcBef>
                <a:spcPts val="0"/>
              </a:spcBef>
              <a:buNone/>
            </a:pPr>
            <a:r>
              <a:rPr lang="en-US"/>
              <a:t>Dance Element #1 - Movement</a:t>
            </a:r>
          </a:p>
        </p:txBody>
      </p:sp>
      <p:sp>
        <p:nvSpPr>
          <p:cNvPr id="256" name="Shape 256"/>
          <p:cNvSpPr txBox="1">
            <a:spLocks noGrp="1"/>
          </p:cNvSpPr>
          <p:nvPr>
            <p:ph type="body" idx="4294967295"/>
          </p:nvPr>
        </p:nvSpPr>
        <p:spPr>
          <a:xfrm>
            <a:off x="457200" y="4910701"/>
            <a:ext cx="4419599" cy="762000"/>
          </a:xfrm>
          <a:prstGeom prst="rect">
            <a:avLst/>
          </a:prstGeom>
        </p:spPr>
        <p:txBody>
          <a:bodyPr lIns="91425" tIns="91425" rIns="91425" bIns="91425" anchor="ctr" anchorCtr="0">
            <a:noAutofit/>
          </a:bodyPr>
          <a:lstStyle/>
          <a:p>
            <a:pPr lvl="0" rtl="0">
              <a:spcBef>
                <a:spcPts val="0"/>
              </a:spcBef>
              <a:buNone/>
            </a:pPr>
            <a:r>
              <a:rPr lang="en-US" sz="2400" b="1" dirty="0"/>
              <a:t>Gesture</a:t>
            </a:r>
          </a:p>
        </p:txBody>
      </p:sp>
      <p:sp>
        <p:nvSpPr>
          <p:cNvPr id="257" name="Shape 257"/>
          <p:cNvSpPr txBox="1"/>
          <p:nvPr/>
        </p:nvSpPr>
        <p:spPr>
          <a:xfrm>
            <a:off x="457200" y="5367901"/>
            <a:ext cx="8458200" cy="804299"/>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The movement of a body part or combination of parts, with emphasis on the expressive aspects of the move. It includes all movements of the body not supporting weight.</a:t>
            </a:r>
          </a:p>
        </p:txBody>
      </p:sp>
      <p:sp>
        <p:nvSpPr>
          <p:cNvPr id="9" name="Rectangle 8"/>
          <p:cNvSpPr/>
          <p:nvPr/>
        </p:nvSpPr>
        <p:spPr>
          <a:xfrm>
            <a:off x="0" y="76200"/>
            <a:ext cx="9144000" cy="707886"/>
          </a:xfrm>
          <a:prstGeom prst="rect">
            <a:avLst/>
          </a:prstGeom>
        </p:spPr>
        <p:txBody>
          <a:bodyPr wrap="square">
            <a:spAutoFit/>
          </a:bodyPr>
          <a:lstStyle/>
          <a:p>
            <a:pPr algn="ctr"/>
            <a:r>
              <a:rPr lang="en-US" sz="4000" b="1" dirty="0">
                <a:ln w="18415" cmpd="sng">
                  <a:solidFill>
                    <a:srgbClr val="FFFFFF"/>
                  </a:solidFill>
                  <a:prstDash val="solid"/>
                </a:ln>
                <a:solidFill>
                  <a:srgbClr val="FFFFFF"/>
                </a:solidFill>
                <a:latin typeface="+mj-lt"/>
              </a:rPr>
              <a:t>Dance Element #1 - Movement</a:t>
            </a:r>
          </a:p>
        </p:txBody>
      </p:sp>
      <p:pic>
        <p:nvPicPr>
          <p:cNvPr id="2" name="HCOE Dance 09 Gesture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71600" y="1143000"/>
            <a:ext cx="6312305" cy="3572589"/>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Shape 262"/>
          <p:cNvSpPr txBox="1">
            <a:spLocks noGrp="1"/>
          </p:cNvSpPr>
          <p:nvPr>
            <p:ph type="title"/>
          </p:nvPr>
        </p:nvSpPr>
        <p:spPr>
          <a:xfrm>
            <a:off x="838196" y="902200"/>
            <a:ext cx="2743199" cy="1981199"/>
          </a:xfrm>
          <a:prstGeom prst="rect">
            <a:avLst/>
          </a:prstGeom>
        </p:spPr>
        <p:txBody>
          <a:bodyPr lIns="91425" tIns="91425" rIns="91425" bIns="91425" anchor="b" anchorCtr="0">
            <a:noAutofit/>
          </a:bodyPr>
          <a:lstStyle/>
          <a:p>
            <a:pPr lvl="0" rtl="0">
              <a:spcBef>
                <a:spcPts val="0"/>
              </a:spcBef>
              <a:buNone/>
            </a:pPr>
            <a:r>
              <a:rPr lang="en-US"/>
              <a:t>Without Words </a:t>
            </a:r>
          </a:p>
        </p:txBody>
      </p:sp>
      <p:sp>
        <p:nvSpPr>
          <p:cNvPr id="263" name="Shape 263"/>
          <p:cNvSpPr txBox="1">
            <a:spLocks noGrp="1"/>
          </p:cNvSpPr>
          <p:nvPr>
            <p:ph type="body" idx="4294967295"/>
          </p:nvPr>
        </p:nvSpPr>
        <p:spPr>
          <a:xfrm>
            <a:off x="838201" y="1682500"/>
            <a:ext cx="7638474" cy="3861599"/>
          </a:xfrm>
          <a:prstGeom prst="rect">
            <a:avLst/>
          </a:prstGeom>
        </p:spPr>
        <p:txBody>
          <a:bodyPr lIns="91425" tIns="91425" rIns="91425" bIns="91425" anchor="ctr" anchorCtr="0">
            <a:noAutofit/>
          </a:bodyPr>
          <a:lstStyle/>
          <a:p>
            <a:pPr lvl="0" rtl="0">
              <a:lnSpc>
                <a:spcPct val="115000"/>
              </a:lnSpc>
              <a:spcBef>
                <a:spcPts val="0"/>
              </a:spcBef>
              <a:buNone/>
            </a:pPr>
            <a:endParaRPr sz="2400" b="1" dirty="0"/>
          </a:p>
          <a:p>
            <a:pPr lvl="0" indent="-228600" rtl="0">
              <a:lnSpc>
                <a:spcPct val="115000"/>
              </a:lnSpc>
              <a:spcBef>
                <a:spcPts val="0"/>
              </a:spcBef>
              <a:buNone/>
            </a:pPr>
            <a:r>
              <a:rPr lang="en-US" sz="2400" dirty="0"/>
              <a:t>Two students are given a short, scripted dialogue.  These two students have the given “conversation” using only dance gestures, no speaking.</a:t>
            </a:r>
          </a:p>
          <a:p>
            <a:pPr lvl="0" rtl="0">
              <a:lnSpc>
                <a:spcPct val="115000"/>
              </a:lnSpc>
              <a:spcBef>
                <a:spcPts val="0"/>
              </a:spcBef>
              <a:buNone/>
            </a:pPr>
            <a:endParaRPr sz="2400" dirty="0"/>
          </a:p>
          <a:p>
            <a:pPr lvl="0" rtl="0">
              <a:spcBef>
                <a:spcPts val="0"/>
              </a:spcBef>
              <a:buNone/>
            </a:pPr>
            <a:endParaRPr dirty="0"/>
          </a:p>
          <a:p>
            <a:pPr lvl="0" rtl="0">
              <a:spcBef>
                <a:spcPts val="0"/>
              </a:spcBef>
              <a:buNone/>
            </a:pPr>
            <a:endParaRPr dirty="0"/>
          </a:p>
        </p:txBody>
      </p:sp>
      <p:sp>
        <p:nvSpPr>
          <p:cNvPr id="4" name="Rectangle 3"/>
          <p:cNvSpPr/>
          <p:nvPr/>
        </p:nvSpPr>
        <p:spPr>
          <a:xfrm>
            <a:off x="0" y="54114"/>
            <a:ext cx="9144000" cy="707886"/>
          </a:xfrm>
          <a:prstGeom prst="rect">
            <a:avLst/>
          </a:prstGeom>
        </p:spPr>
        <p:txBody>
          <a:bodyPr wrap="square">
            <a:spAutoFit/>
          </a:bodyPr>
          <a:lstStyle/>
          <a:p>
            <a:pPr algn="ctr"/>
            <a:r>
              <a:rPr lang="en-US" sz="4000" b="1" dirty="0">
                <a:ln w="18415" cmpd="sng">
                  <a:solidFill>
                    <a:srgbClr val="FFFFFF"/>
                  </a:solidFill>
                  <a:prstDash val="solid"/>
                </a:ln>
                <a:solidFill>
                  <a:srgbClr val="FFFFFF"/>
                </a:solidFill>
                <a:latin typeface="+mj-lt"/>
              </a:rPr>
              <a:t>Without Words</a:t>
            </a: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Shape 268"/>
          <p:cNvSpPr txBox="1">
            <a:spLocks noGrp="1"/>
          </p:cNvSpPr>
          <p:nvPr>
            <p:ph type="title"/>
          </p:nvPr>
        </p:nvSpPr>
        <p:spPr>
          <a:xfrm>
            <a:off x="5886900" y="1066800"/>
            <a:ext cx="2916899" cy="1981199"/>
          </a:xfrm>
          <a:prstGeom prst="rect">
            <a:avLst/>
          </a:prstGeom>
        </p:spPr>
        <p:txBody>
          <a:bodyPr lIns="91425" tIns="91425" rIns="91425" bIns="91425" anchor="b" anchorCtr="0">
            <a:noAutofit/>
          </a:bodyPr>
          <a:lstStyle/>
          <a:p>
            <a:pPr lvl="0" rtl="0">
              <a:spcBef>
                <a:spcPts val="0"/>
              </a:spcBef>
              <a:buNone/>
            </a:pPr>
            <a:r>
              <a:rPr lang="en-US"/>
              <a:t>Dance Element #1 - Movement</a:t>
            </a:r>
          </a:p>
        </p:txBody>
      </p:sp>
      <p:sp>
        <p:nvSpPr>
          <p:cNvPr id="270" name="Shape 270"/>
          <p:cNvSpPr txBox="1">
            <a:spLocks noGrp="1"/>
          </p:cNvSpPr>
          <p:nvPr>
            <p:ph type="body" idx="4294967295"/>
          </p:nvPr>
        </p:nvSpPr>
        <p:spPr>
          <a:xfrm>
            <a:off x="685800" y="5257800"/>
            <a:ext cx="5105400" cy="762000"/>
          </a:xfrm>
          <a:prstGeom prst="rect">
            <a:avLst/>
          </a:prstGeom>
        </p:spPr>
        <p:txBody>
          <a:bodyPr lIns="91425" tIns="91425" rIns="91425" bIns="91425" anchor="ctr" anchorCtr="0">
            <a:noAutofit/>
          </a:bodyPr>
          <a:lstStyle/>
          <a:p>
            <a:pPr lvl="0" rtl="0">
              <a:spcBef>
                <a:spcPts val="0"/>
              </a:spcBef>
              <a:buNone/>
            </a:pPr>
            <a:r>
              <a:rPr lang="en-US" sz="2400" b="1" dirty="0"/>
              <a:t>Shape</a:t>
            </a:r>
            <a:r>
              <a:rPr lang="en-US" sz="2400" dirty="0"/>
              <a:t> (</a:t>
            </a:r>
            <a:r>
              <a:rPr lang="en-US" sz="2400" dirty="0" err="1"/>
              <a:t>ie</a:t>
            </a:r>
            <a:r>
              <a:rPr lang="en-US" sz="2400" dirty="0"/>
              <a:t>: Ballet Positions)</a:t>
            </a:r>
          </a:p>
        </p:txBody>
      </p:sp>
      <p:sp>
        <p:nvSpPr>
          <p:cNvPr id="271" name="Shape 271"/>
          <p:cNvSpPr txBox="1"/>
          <p:nvPr/>
        </p:nvSpPr>
        <p:spPr>
          <a:xfrm>
            <a:off x="6781800" y="1219200"/>
            <a:ext cx="2290949" cy="3733800"/>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The positioning of the body in space: </a:t>
            </a:r>
          </a:p>
          <a:p>
            <a:pPr marL="342900" indent="-342900">
              <a:spcBef>
                <a:spcPts val="0"/>
              </a:spcBef>
              <a:buClr>
                <a:srgbClr val="FF0000"/>
              </a:buClr>
              <a:buFont typeface="Wingdings" charset="2"/>
              <a:buChar char="§"/>
            </a:pPr>
            <a:r>
              <a:rPr lang="en-US" sz="2000" dirty="0">
                <a:latin typeface="+mn-lt"/>
              </a:rPr>
              <a:t>curved</a:t>
            </a:r>
          </a:p>
          <a:p>
            <a:pPr marL="342900" indent="-342900">
              <a:spcBef>
                <a:spcPts val="0"/>
              </a:spcBef>
              <a:buClr>
                <a:srgbClr val="FF0000"/>
              </a:buClr>
              <a:buFont typeface="Wingdings" charset="2"/>
              <a:buChar char="§"/>
            </a:pPr>
            <a:r>
              <a:rPr lang="en-US" sz="2000" dirty="0">
                <a:latin typeface="+mn-lt"/>
              </a:rPr>
              <a:t>straight</a:t>
            </a:r>
          </a:p>
          <a:p>
            <a:pPr marL="342900" indent="-342900">
              <a:spcBef>
                <a:spcPts val="0"/>
              </a:spcBef>
              <a:buClr>
                <a:srgbClr val="FF0000"/>
              </a:buClr>
              <a:buFont typeface="Wingdings" charset="2"/>
              <a:buChar char="§"/>
            </a:pPr>
            <a:r>
              <a:rPr lang="en-US" sz="2000" dirty="0">
                <a:latin typeface="+mn-lt"/>
              </a:rPr>
              <a:t>angular</a:t>
            </a:r>
          </a:p>
          <a:p>
            <a:pPr marL="342900" indent="-342900">
              <a:spcBef>
                <a:spcPts val="0"/>
              </a:spcBef>
              <a:buClr>
                <a:srgbClr val="FF0000"/>
              </a:buClr>
              <a:buFont typeface="Wingdings" charset="2"/>
              <a:buChar char="§"/>
            </a:pPr>
            <a:r>
              <a:rPr lang="en-US" sz="2000" dirty="0">
                <a:latin typeface="+mn-lt"/>
              </a:rPr>
              <a:t>twisted</a:t>
            </a:r>
          </a:p>
          <a:p>
            <a:pPr marL="342900" indent="-342900">
              <a:spcBef>
                <a:spcPts val="0"/>
              </a:spcBef>
              <a:buClr>
                <a:srgbClr val="FF0000"/>
              </a:buClr>
              <a:buFont typeface="Wingdings" charset="2"/>
              <a:buChar char="§"/>
            </a:pPr>
            <a:r>
              <a:rPr lang="en-US" sz="2000" dirty="0">
                <a:latin typeface="+mn-lt"/>
              </a:rPr>
              <a:t>symmetrical</a:t>
            </a:r>
          </a:p>
          <a:p>
            <a:pPr marL="342900" indent="-342900">
              <a:spcBef>
                <a:spcPts val="0"/>
              </a:spcBef>
              <a:buClr>
                <a:srgbClr val="FF0000"/>
              </a:buClr>
              <a:buFont typeface="Wingdings" charset="2"/>
              <a:buChar char="§"/>
            </a:pPr>
            <a:r>
              <a:rPr lang="en-US" sz="2000" dirty="0">
                <a:latin typeface="+mn-lt"/>
              </a:rPr>
              <a:t>asymmetrical</a:t>
            </a:r>
          </a:p>
        </p:txBody>
      </p:sp>
      <p:sp>
        <p:nvSpPr>
          <p:cNvPr id="9" name="Rectangle 8"/>
          <p:cNvSpPr/>
          <p:nvPr/>
        </p:nvSpPr>
        <p:spPr>
          <a:xfrm>
            <a:off x="0" y="76200"/>
            <a:ext cx="9144000" cy="707886"/>
          </a:xfrm>
          <a:prstGeom prst="rect">
            <a:avLst/>
          </a:prstGeom>
        </p:spPr>
        <p:txBody>
          <a:bodyPr wrap="square">
            <a:spAutoFit/>
          </a:bodyPr>
          <a:lstStyle/>
          <a:p>
            <a:pPr algn="ctr"/>
            <a:r>
              <a:rPr lang="en-US" sz="4000" b="1" dirty="0">
                <a:ln w="18415" cmpd="sng">
                  <a:solidFill>
                    <a:srgbClr val="FFFFFF"/>
                  </a:solidFill>
                  <a:prstDash val="solid"/>
                </a:ln>
                <a:solidFill>
                  <a:srgbClr val="FFFFFF"/>
                </a:solidFill>
                <a:latin typeface="+mj-lt"/>
              </a:rPr>
              <a:t>Dance Element #1 - Movement</a:t>
            </a:r>
          </a:p>
        </p:txBody>
      </p:sp>
      <p:pic>
        <p:nvPicPr>
          <p:cNvPr id="2" name="HCOE Dance 10a Position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85800" y="1371600"/>
            <a:ext cx="5809294" cy="3287899"/>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Purpose</a:t>
            </a:r>
          </a:p>
        </p:txBody>
      </p:sp>
      <p:sp>
        <p:nvSpPr>
          <p:cNvPr id="3" name="TextBox 2"/>
          <p:cNvSpPr txBox="1"/>
          <p:nvPr/>
        </p:nvSpPr>
        <p:spPr>
          <a:xfrm>
            <a:off x="152400" y="1828800"/>
            <a:ext cx="4343400" cy="3301484"/>
          </a:xfrm>
          <a:prstGeom prst="rightArrow">
            <a:avLst/>
          </a:prstGeom>
          <a:solidFill>
            <a:schemeClr val="accent3">
              <a:lumMod val="40000"/>
              <a:lumOff val="60000"/>
            </a:schemeClr>
          </a:solidFill>
          <a:ln>
            <a:solidFill>
              <a:srgbClr val="7030A0"/>
            </a:solidFill>
          </a:ln>
        </p:spPr>
        <p:txBody>
          <a:bodyPr wrap="square" rtlCol="0">
            <a:spAutoFit/>
          </a:bodyPr>
          <a:lstStyle/>
          <a:p>
            <a:r>
              <a:rPr lang="en-US" sz="1800" dirty="0">
                <a:latin typeface="Arial Black" panose="020B0A04020102020204" pitchFamily="34" charset="0"/>
              </a:rPr>
              <a:t>Our Challenge</a:t>
            </a:r>
          </a:p>
          <a:p>
            <a:pPr marL="285750" indent="-285750">
              <a:buFont typeface="Wingdings" panose="05000000000000000000" pitchFamily="2" charset="2"/>
              <a:buChar char="v"/>
            </a:pPr>
            <a:r>
              <a:rPr lang="en-US" dirty="0"/>
              <a:t>Make visible and accessible paths to 21</a:t>
            </a:r>
            <a:r>
              <a:rPr lang="en-US" baseline="30000" dirty="0"/>
              <a:t>st</a:t>
            </a:r>
            <a:r>
              <a:rPr lang="en-US" dirty="0"/>
              <a:t> century learning for California’s diverse learners.</a:t>
            </a:r>
          </a:p>
          <a:p>
            <a:pPr marL="285750" indent="-285750">
              <a:buFont typeface="Wingdings" panose="05000000000000000000" pitchFamily="2" charset="2"/>
              <a:buChar char="v"/>
            </a:pPr>
            <a:r>
              <a:rPr lang="en-US" dirty="0"/>
              <a:t>Focus on powerful arts teaching and learning in the Common Core Plus.</a:t>
            </a:r>
          </a:p>
        </p:txBody>
      </p:sp>
      <p:sp>
        <p:nvSpPr>
          <p:cNvPr id="4" name="TextBox 3"/>
          <p:cNvSpPr txBox="1"/>
          <p:nvPr/>
        </p:nvSpPr>
        <p:spPr>
          <a:xfrm>
            <a:off x="4495800" y="1600200"/>
            <a:ext cx="4495800" cy="3729454"/>
          </a:xfrm>
          <a:prstGeom prst="leftArrow">
            <a:avLst/>
          </a:prstGeom>
          <a:solidFill>
            <a:schemeClr val="accent3">
              <a:lumMod val="40000"/>
              <a:lumOff val="60000"/>
            </a:schemeClr>
          </a:solidFill>
          <a:ln>
            <a:solidFill>
              <a:srgbClr val="7030A0"/>
            </a:solidFill>
          </a:ln>
        </p:spPr>
        <p:txBody>
          <a:bodyPr wrap="square" rtlCol="0">
            <a:spAutoFit/>
          </a:bodyPr>
          <a:lstStyle/>
          <a:p>
            <a:r>
              <a:rPr lang="en-US" sz="1800" dirty="0">
                <a:latin typeface="Arial Black" panose="020B0A04020102020204" pitchFamily="34" charset="0"/>
              </a:rPr>
              <a:t>Our Response</a:t>
            </a:r>
          </a:p>
          <a:p>
            <a:pPr marL="285750" indent="-285750">
              <a:buFont typeface="Wingdings" panose="05000000000000000000" pitchFamily="2" charset="2"/>
              <a:buChar char="v"/>
            </a:pPr>
            <a:r>
              <a:rPr lang="en-US" dirty="0"/>
              <a:t>Convene teams of California’s arts’ leaders.</a:t>
            </a:r>
          </a:p>
          <a:p>
            <a:pPr marL="285750" indent="-285750">
              <a:buFont typeface="Wingdings" panose="05000000000000000000" pitchFamily="2" charset="2"/>
              <a:buChar char="v"/>
            </a:pPr>
            <a:r>
              <a:rPr lang="en-US" dirty="0"/>
              <a:t>Launch the design of professional learning modules.</a:t>
            </a:r>
          </a:p>
          <a:p>
            <a:pPr marL="285750" indent="-285750">
              <a:buFont typeface="Wingdings" panose="05000000000000000000" pitchFamily="2" charset="2"/>
              <a:buChar char="v"/>
            </a:pPr>
            <a:r>
              <a:rPr lang="en-US" dirty="0"/>
              <a:t>Build on our collective knowledge and research on the power of arts learning to transform lives.</a:t>
            </a:r>
          </a:p>
        </p:txBody>
      </p:sp>
    </p:spTree>
    <p:extLst>
      <p:ext uri="{BB962C8B-B14F-4D97-AF65-F5344CB8AC3E}">
        <p14:creationId xmlns:p14="http://schemas.microsoft.com/office/powerpoint/2010/main" val="35868230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Shape 276"/>
          <p:cNvSpPr txBox="1">
            <a:spLocks noGrp="1"/>
          </p:cNvSpPr>
          <p:nvPr>
            <p:ph type="title"/>
          </p:nvPr>
        </p:nvSpPr>
        <p:spPr>
          <a:xfrm>
            <a:off x="5886900" y="1066800"/>
            <a:ext cx="2899800" cy="1981199"/>
          </a:xfrm>
          <a:prstGeom prst="rect">
            <a:avLst/>
          </a:prstGeom>
        </p:spPr>
        <p:txBody>
          <a:bodyPr lIns="91425" tIns="91425" rIns="91425" bIns="91425" anchor="b" anchorCtr="0">
            <a:noAutofit/>
          </a:bodyPr>
          <a:lstStyle/>
          <a:p>
            <a:pPr lvl="0" rtl="0">
              <a:spcBef>
                <a:spcPts val="0"/>
              </a:spcBef>
              <a:buNone/>
            </a:pPr>
            <a:r>
              <a:rPr lang="en-US"/>
              <a:t>Dance Element #1 - Movement</a:t>
            </a:r>
          </a:p>
        </p:txBody>
      </p:sp>
      <p:sp>
        <p:nvSpPr>
          <p:cNvPr id="278" name="Shape 278"/>
          <p:cNvSpPr txBox="1"/>
          <p:nvPr/>
        </p:nvSpPr>
        <p:spPr>
          <a:xfrm>
            <a:off x="791675" y="5404450"/>
            <a:ext cx="7428900" cy="1072499"/>
          </a:xfrm>
          <a:prstGeom prst="rect">
            <a:avLst/>
          </a:prstGeom>
          <a:noFill/>
          <a:ln>
            <a:noFill/>
          </a:ln>
        </p:spPr>
        <p:txBody>
          <a:bodyPr lIns="91425" tIns="91425" rIns="91425" bIns="91425" anchor="t" anchorCtr="0">
            <a:noAutofit/>
          </a:bodyPr>
          <a:lstStyle/>
          <a:p>
            <a:r>
              <a:rPr lang="en-US" sz="2000" b="1" dirty="0"/>
              <a:t>Skill</a:t>
            </a:r>
          </a:p>
          <a:p>
            <a:r>
              <a:rPr lang="en-US" sz="2000" dirty="0">
                <a:latin typeface="+mn-lt"/>
              </a:rPr>
              <a:t>Technical abilities; specific movements or combinations.</a:t>
            </a:r>
          </a:p>
        </p:txBody>
      </p:sp>
      <p:sp>
        <p:nvSpPr>
          <p:cNvPr id="10" name="Rectangle 9"/>
          <p:cNvSpPr/>
          <p:nvPr/>
        </p:nvSpPr>
        <p:spPr>
          <a:xfrm>
            <a:off x="0" y="76200"/>
            <a:ext cx="9144000" cy="707886"/>
          </a:xfrm>
          <a:prstGeom prst="rect">
            <a:avLst/>
          </a:prstGeom>
        </p:spPr>
        <p:txBody>
          <a:bodyPr wrap="square">
            <a:spAutoFit/>
          </a:bodyPr>
          <a:lstStyle/>
          <a:p>
            <a:pPr algn="ctr"/>
            <a:r>
              <a:rPr lang="en-US" sz="4000" b="1" dirty="0">
                <a:ln w="18415" cmpd="sng">
                  <a:solidFill>
                    <a:srgbClr val="FFFFFF"/>
                  </a:solidFill>
                  <a:prstDash val="solid"/>
                </a:ln>
                <a:solidFill>
                  <a:srgbClr val="FFFFFF"/>
                </a:solidFill>
                <a:latin typeface="+mj-lt"/>
              </a:rPr>
              <a:t>Dance Element #1 - Movement</a:t>
            </a:r>
          </a:p>
        </p:txBody>
      </p:sp>
      <p:pic>
        <p:nvPicPr>
          <p:cNvPr id="2" name="HCOE Dance 10b Skill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71600" y="1295400"/>
            <a:ext cx="6478737" cy="3666785"/>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Shape 284"/>
          <p:cNvSpPr txBox="1">
            <a:spLocks noGrp="1"/>
          </p:cNvSpPr>
          <p:nvPr>
            <p:ph type="title"/>
          </p:nvPr>
        </p:nvSpPr>
        <p:spPr>
          <a:xfrm>
            <a:off x="438899" y="902200"/>
            <a:ext cx="3895200" cy="1981199"/>
          </a:xfrm>
          <a:prstGeom prst="rect">
            <a:avLst/>
          </a:prstGeom>
        </p:spPr>
        <p:txBody>
          <a:bodyPr lIns="91425" tIns="91425" rIns="91425" bIns="91425" anchor="b" anchorCtr="0">
            <a:noAutofit/>
          </a:bodyPr>
          <a:lstStyle/>
          <a:p>
            <a:pPr lvl="0" rtl="0">
              <a:spcBef>
                <a:spcPts val="0"/>
              </a:spcBef>
              <a:buNone/>
            </a:pPr>
            <a:r>
              <a:rPr lang="en-US"/>
              <a:t>Dissect-O-Dance</a:t>
            </a:r>
          </a:p>
        </p:txBody>
      </p:sp>
      <p:sp>
        <p:nvSpPr>
          <p:cNvPr id="285" name="Shape 285"/>
          <p:cNvSpPr txBox="1">
            <a:spLocks noGrp="1"/>
          </p:cNvSpPr>
          <p:nvPr>
            <p:ph type="body" idx="4294967295"/>
          </p:nvPr>
        </p:nvSpPr>
        <p:spPr>
          <a:xfrm>
            <a:off x="685800" y="1524000"/>
            <a:ext cx="7754299" cy="3861599"/>
          </a:xfrm>
          <a:prstGeom prst="rect">
            <a:avLst/>
          </a:prstGeom>
        </p:spPr>
        <p:txBody>
          <a:bodyPr lIns="91425" tIns="91425" rIns="91425" bIns="91425" anchor="ctr" anchorCtr="0">
            <a:noAutofit/>
          </a:bodyPr>
          <a:lstStyle/>
          <a:p>
            <a:pPr lvl="0" rtl="0">
              <a:lnSpc>
                <a:spcPct val="115000"/>
              </a:lnSpc>
              <a:spcBef>
                <a:spcPts val="0"/>
              </a:spcBef>
              <a:buNone/>
            </a:pPr>
            <a:endParaRPr sz="2400" b="1" dirty="0"/>
          </a:p>
          <a:p>
            <a:pPr marL="457200" lvl="0" indent="-381000" rtl="0">
              <a:lnSpc>
                <a:spcPct val="115000"/>
              </a:lnSpc>
              <a:spcBef>
                <a:spcPts val="0"/>
              </a:spcBef>
              <a:buClr>
                <a:srgbClr val="777777"/>
              </a:buClr>
              <a:buSzPct val="100000"/>
              <a:buFont typeface="Cabin"/>
              <a:buAutoNum type="alphaUcPeriod"/>
            </a:pPr>
            <a:r>
              <a:rPr lang="en-US" sz="2400" dirty="0"/>
              <a:t>Show students a dance move.</a:t>
            </a:r>
          </a:p>
          <a:p>
            <a:pPr marL="457200" lvl="0" indent="-381000" rtl="0">
              <a:lnSpc>
                <a:spcPct val="115000"/>
              </a:lnSpc>
              <a:spcBef>
                <a:spcPts val="0"/>
              </a:spcBef>
              <a:buClr>
                <a:srgbClr val="777777"/>
              </a:buClr>
              <a:buSzPct val="100000"/>
              <a:buFont typeface="Cabin"/>
              <a:buAutoNum type="alphaUcPeriod"/>
            </a:pPr>
            <a:endParaRPr lang="en-US" sz="2400" dirty="0"/>
          </a:p>
          <a:p>
            <a:pPr marL="457200" lvl="0" indent="-381000" rtl="0">
              <a:lnSpc>
                <a:spcPct val="115000"/>
              </a:lnSpc>
              <a:spcBef>
                <a:spcPts val="0"/>
              </a:spcBef>
              <a:buClr>
                <a:srgbClr val="777777"/>
              </a:buClr>
              <a:buSzPct val="100000"/>
              <a:buFont typeface="Cabin"/>
              <a:buAutoNum type="alphaUcPeriod"/>
            </a:pPr>
            <a:r>
              <a:rPr lang="en-US" sz="2400" dirty="0"/>
              <a:t>Students and instructor work together to identify the basic skills needed to perform the given move. </a:t>
            </a:r>
          </a:p>
          <a:p>
            <a:pPr marL="457200" lvl="0" indent="-381000" rtl="0">
              <a:lnSpc>
                <a:spcPct val="115000"/>
              </a:lnSpc>
              <a:spcBef>
                <a:spcPts val="0"/>
              </a:spcBef>
              <a:buClr>
                <a:srgbClr val="777777"/>
              </a:buClr>
              <a:buSzPct val="100000"/>
              <a:buFont typeface="Cabin"/>
              <a:buAutoNum type="alphaUcPeriod"/>
            </a:pPr>
            <a:endParaRPr lang="en-US" sz="2400" dirty="0"/>
          </a:p>
          <a:p>
            <a:pPr marL="457200" lvl="0" indent="-381000" rtl="0">
              <a:lnSpc>
                <a:spcPct val="115000"/>
              </a:lnSpc>
              <a:spcBef>
                <a:spcPts val="0"/>
              </a:spcBef>
              <a:buClr>
                <a:srgbClr val="777777"/>
              </a:buClr>
              <a:buSzPct val="100000"/>
              <a:buFont typeface="Cabin"/>
              <a:buAutoNum type="alphaUcPeriod"/>
            </a:pPr>
            <a:r>
              <a:rPr lang="en-US" sz="2400" dirty="0"/>
              <a:t>Students create a dance phrase that practices each skill, in order, and ends with the given move.  </a:t>
            </a:r>
          </a:p>
          <a:p>
            <a:pPr lvl="0" indent="-228600" rtl="0">
              <a:lnSpc>
                <a:spcPct val="115000"/>
              </a:lnSpc>
              <a:spcBef>
                <a:spcPts val="0"/>
              </a:spcBef>
              <a:buNone/>
            </a:pPr>
            <a:endParaRPr dirty="0"/>
          </a:p>
        </p:txBody>
      </p:sp>
      <p:sp>
        <p:nvSpPr>
          <p:cNvPr id="4" name="Rectangle 3"/>
          <p:cNvSpPr/>
          <p:nvPr/>
        </p:nvSpPr>
        <p:spPr>
          <a:xfrm>
            <a:off x="304800" y="76200"/>
            <a:ext cx="8458200" cy="707886"/>
          </a:xfrm>
          <a:prstGeom prst="rect">
            <a:avLst/>
          </a:prstGeom>
        </p:spPr>
        <p:txBody>
          <a:bodyPr wrap="square">
            <a:spAutoFit/>
          </a:bodyPr>
          <a:lstStyle/>
          <a:p>
            <a:pPr algn="ctr"/>
            <a:r>
              <a:rPr lang="en-US" sz="4000" b="1" dirty="0">
                <a:ln w="18415" cmpd="sng">
                  <a:solidFill>
                    <a:srgbClr val="FFFFFF"/>
                  </a:solidFill>
                  <a:prstDash val="solid"/>
                </a:ln>
                <a:solidFill>
                  <a:srgbClr val="FFFFFF"/>
                </a:solidFill>
                <a:latin typeface="+mj-lt"/>
              </a:rPr>
              <a:t>Dissect-o-dance</a:t>
            </a: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1" name="Shape 291"/>
          <p:cNvSpPr txBox="1">
            <a:spLocks noGrp="1"/>
          </p:cNvSpPr>
          <p:nvPr>
            <p:ph type="body" idx="4294967295"/>
          </p:nvPr>
        </p:nvSpPr>
        <p:spPr>
          <a:xfrm>
            <a:off x="457200" y="4953000"/>
            <a:ext cx="4419599" cy="762000"/>
          </a:xfrm>
          <a:prstGeom prst="rect">
            <a:avLst/>
          </a:prstGeom>
        </p:spPr>
        <p:txBody>
          <a:bodyPr lIns="91425" tIns="91425" rIns="91425" bIns="91425" anchor="ctr" anchorCtr="0">
            <a:noAutofit/>
          </a:bodyPr>
          <a:lstStyle/>
          <a:p>
            <a:pPr lvl="0" rtl="0">
              <a:spcBef>
                <a:spcPts val="0"/>
              </a:spcBef>
              <a:buNone/>
            </a:pPr>
            <a:r>
              <a:rPr lang="en-US" sz="2400" b="1" dirty="0"/>
              <a:t>Technique</a:t>
            </a:r>
          </a:p>
        </p:txBody>
      </p:sp>
      <p:sp>
        <p:nvSpPr>
          <p:cNvPr id="292" name="Shape 292"/>
          <p:cNvSpPr txBox="1"/>
          <p:nvPr/>
        </p:nvSpPr>
        <p:spPr>
          <a:xfrm>
            <a:off x="457200" y="5410200"/>
            <a:ext cx="8304000" cy="916799"/>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The physical skills of a dancer that enable him or her to execute the steps and movements required in different dances. Different styles or genres of dance often have specific techniques.</a:t>
            </a:r>
          </a:p>
        </p:txBody>
      </p:sp>
      <p:sp>
        <p:nvSpPr>
          <p:cNvPr id="10" name="Rectangle 9"/>
          <p:cNvSpPr/>
          <p:nvPr/>
        </p:nvSpPr>
        <p:spPr>
          <a:xfrm>
            <a:off x="0" y="76200"/>
            <a:ext cx="9144000" cy="707886"/>
          </a:xfrm>
          <a:prstGeom prst="rect">
            <a:avLst/>
          </a:prstGeom>
        </p:spPr>
        <p:txBody>
          <a:bodyPr wrap="square">
            <a:spAutoFit/>
          </a:bodyPr>
          <a:lstStyle/>
          <a:p>
            <a:pPr algn="ctr"/>
            <a:r>
              <a:rPr lang="en-US" sz="4000" b="1" dirty="0">
                <a:ln w="18415" cmpd="sng">
                  <a:solidFill>
                    <a:srgbClr val="FFFFFF"/>
                  </a:solidFill>
                  <a:prstDash val="solid"/>
                </a:ln>
                <a:solidFill>
                  <a:srgbClr val="FFFFFF"/>
                </a:solidFill>
                <a:latin typeface="+mj-lt"/>
              </a:rPr>
              <a:t>Dance Element #1 - Movement</a:t>
            </a:r>
          </a:p>
        </p:txBody>
      </p:sp>
      <p:pic>
        <p:nvPicPr>
          <p:cNvPr id="3" name="HCOE Dance 10c Style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71600" y="1143000"/>
            <a:ext cx="6478737" cy="3666785"/>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Shape 298"/>
          <p:cNvSpPr txBox="1">
            <a:spLocks noGrp="1"/>
          </p:cNvSpPr>
          <p:nvPr>
            <p:ph type="title"/>
          </p:nvPr>
        </p:nvSpPr>
        <p:spPr>
          <a:xfrm>
            <a:off x="5886900" y="1066800"/>
            <a:ext cx="2986200" cy="1981199"/>
          </a:xfrm>
          <a:prstGeom prst="rect">
            <a:avLst/>
          </a:prstGeom>
        </p:spPr>
        <p:txBody>
          <a:bodyPr lIns="91425" tIns="91425" rIns="91425" bIns="91425" anchor="b" anchorCtr="0">
            <a:noAutofit/>
          </a:bodyPr>
          <a:lstStyle/>
          <a:p>
            <a:pPr lvl="0" rtl="0">
              <a:spcBef>
                <a:spcPts val="0"/>
              </a:spcBef>
              <a:buNone/>
            </a:pPr>
            <a:r>
              <a:rPr lang="en-US"/>
              <a:t>Dance Element #1 - Movement</a:t>
            </a:r>
          </a:p>
        </p:txBody>
      </p:sp>
      <p:sp>
        <p:nvSpPr>
          <p:cNvPr id="300" name="Shape 300"/>
          <p:cNvSpPr txBox="1">
            <a:spLocks noGrp="1"/>
          </p:cNvSpPr>
          <p:nvPr>
            <p:ph type="body" idx="4294967295"/>
          </p:nvPr>
        </p:nvSpPr>
        <p:spPr>
          <a:xfrm>
            <a:off x="533400" y="5029200"/>
            <a:ext cx="4419599" cy="762000"/>
          </a:xfrm>
          <a:prstGeom prst="rect">
            <a:avLst/>
          </a:prstGeom>
        </p:spPr>
        <p:txBody>
          <a:bodyPr lIns="91425" tIns="91425" rIns="91425" bIns="91425" anchor="ctr" anchorCtr="0">
            <a:noAutofit/>
          </a:bodyPr>
          <a:lstStyle/>
          <a:p>
            <a:pPr lvl="0" rtl="0">
              <a:spcBef>
                <a:spcPts val="0"/>
              </a:spcBef>
              <a:buNone/>
            </a:pPr>
            <a:r>
              <a:rPr lang="en-US" sz="2400" b="1" dirty="0"/>
              <a:t>Group/partner skills</a:t>
            </a:r>
          </a:p>
        </p:txBody>
      </p:sp>
      <p:sp>
        <p:nvSpPr>
          <p:cNvPr id="301" name="Shape 301"/>
          <p:cNvSpPr txBox="1"/>
          <p:nvPr/>
        </p:nvSpPr>
        <p:spPr>
          <a:xfrm>
            <a:off x="533400" y="5544600"/>
            <a:ext cx="8610600" cy="856200"/>
          </a:xfrm>
          <a:prstGeom prst="rect">
            <a:avLst/>
          </a:prstGeom>
          <a:noFill/>
          <a:ln>
            <a:noFill/>
          </a:ln>
        </p:spPr>
        <p:txBody>
          <a:bodyPr lIns="91425" tIns="91425" rIns="91425" bIns="91425" anchor="t" anchorCtr="0">
            <a:noAutofit/>
          </a:bodyPr>
          <a:lstStyle/>
          <a:p>
            <a:pPr>
              <a:spcBef>
                <a:spcPts val="0"/>
              </a:spcBef>
              <a:buNone/>
            </a:pPr>
            <a:r>
              <a:rPr lang="en-US" sz="1800" dirty="0"/>
              <a:t>Skills that require cooperation, coordination, and dependence, including imitation, lead and follow, echo, mirroring, and call and response.</a:t>
            </a:r>
          </a:p>
        </p:txBody>
      </p:sp>
      <p:sp>
        <p:nvSpPr>
          <p:cNvPr id="8" name="Rectangle 7"/>
          <p:cNvSpPr/>
          <p:nvPr/>
        </p:nvSpPr>
        <p:spPr>
          <a:xfrm>
            <a:off x="0" y="76200"/>
            <a:ext cx="9144000" cy="707886"/>
          </a:xfrm>
          <a:prstGeom prst="rect">
            <a:avLst/>
          </a:prstGeom>
        </p:spPr>
        <p:txBody>
          <a:bodyPr wrap="square">
            <a:spAutoFit/>
          </a:bodyPr>
          <a:lstStyle/>
          <a:p>
            <a:pPr algn="ctr"/>
            <a:r>
              <a:rPr lang="en-US" sz="4000" b="1" dirty="0">
                <a:ln w="18415" cmpd="sng">
                  <a:solidFill>
                    <a:srgbClr val="FFFFFF"/>
                  </a:solidFill>
                  <a:prstDash val="solid"/>
                </a:ln>
                <a:solidFill>
                  <a:srgbClr val="FFFFFF"/>
                </a:solidFill>
                <a:latin typeface="+mj-lt"/>
              </a:rPr>
              <a:t>Dance Element #1 - Movement</a:t>
            </a:r>
          </a:p>
        </p:txBody>
      </p:sp>
      <p:pic>
        <p:nvPicPr>
          <p:cNvPr id="2" name="HCOE Dance 11 Virginia Reel.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71600" y="1066800"/>
            <a:ext cx="6516797" cy="3688326"/>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Shape 306"/>
          <p:cNvSpPr txBox="1">
            <a:spLocks noGrp="1"/>
          </p:cNvSpPr>
          <p:nvPr>
            <p:ph type="title"/>
          </p:nvPr>
        </p:nvSpPr>
        <p:spPr>
          <a:xfrm>
            <a:off x="5886900" y="1066800"/>
            <a:ext cx="2943000" cy="1981199"/>
          </a:xfrm>
          <a:prstGeom prst="rect">
            <a:avLst/>
          </a:prstGeom>
        </p:spPr>
        <p:txBody>
          <a:bodyPr lIns="91425" tIns="91425" rIns="91425" bIns="91425" anchor="b" anchorCtr="0">
            <a:noAutofit/>
          </a:bodyPr>
          <a:lstStyle/>
          <a:p>
            <a:pPr lvl="0" rtl="0">
              <a:spcBef>
                <a:spcPts val="0"/>
              </a:spcBef>
              <a:buNone/>
            </a:pPr>
            <a:r>
              <a:rPr lang="en-US"/>
              <a:t>Dance Element #1 - Movement</a:t>
            </a:r>
          </a:p>
        </p:txBody>
      </p:sp>
      <p:sp>
        <p:nvSpPr>
          <p:cNvPr id="308" name="Shape 308"/>
          <p:cNvSpPr txBox="1">
            <a:spLocks noGrp="1"/>
          </p:cNvSpPr>
          <p:nvPr>
            <p:ph type="body" idx="4294967295"/>
          </p:nvPr>
        </p:nvSpPr>
        <p:spPr>
          <a:xfrm>
            <a:off x="838200" y="5069901"/>
            <a:ext cx="4419599" cy="762000"/>
          </a:xfrm>
          <a:prstGeom prst="rect">
            <a:avLst/>
          </a:prstGeom>
        </p:spPr>
        <p:txBody>
          <a:bodyPr lIns="91425" tIns="91425" rIns="91425" bIns="91425" anchor="ctr" anchorCtr="0">
            <a:noAutofit/>
          </a:bodyPr>
          <a:lstStyle/>
          <a:p>
            <a:pPr lvl="0" rtl="0">
              <a:spcBef>
                <a:spcPts val="0"/>
              </a:spcBef>
              <a:buNone/>
            </a:pPr>
            <a:r>
              <a:rPr lang="en-US" sz="2400" b="1" dirty="0"/>
              <a:t>Abstraction</a:t>
            </a:r>
          </a:p>
        </p:txBody>
      </p:sp>
      <p:sp>
        <p:nvSpPr>
          <p:cNvPr id="309" name="Shape 309"/>
          <p:cNvSpPr txBox="1"/>
          <p:nvPr/>
        </p:nvSpPr>
        <p:spPr>
          <a:xfrm>
            <a:off x="838200" y="5556601"/>
            <a:ext cx="7463399" cy="691799"/>
          </a:xfrm>
          <a:prstGeom prst="rect">
            <a:avLst/>
          </a:prstGeom>
          <a:noFill/>
          <a:ln>
            <a:noFill/>
          </a:ln>
        </p:spPr>
        <p:txBody>
          <a:bodyPr lIns="91425" tIns="91425" rIns="91425" bIns="91425" anchor="t" anchorCtr="0">
            <a:noAutofit/>
          </a:bodyPr>
          <a:lstStyle/>
          <a:p>
            <a:pPr>
              <a:spcBef>
                <a:spcPts val="0"/>
              </a:spcBef>
              <a:buNone/>
            </a:pPr>
            <a:r>
              <a:rPr lang="en-US" sz="2000" dirty="0"/>
              <a:t>An idea or concept conveyed through movement and removed from its original context.</a:t>
            </a:r>
          </a:p>
        </p:txBody>
      </p:sp>
      <p:pic>
        <p:nvPicPr>
          <p:cNvPr id="2" name="HCOE Dance 12 Abstraction.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06492" y="1141076"/>
            <a:ext cx="6465908" cy="3659524"/>
          </a:xfrm>
          <a:prstGeom prst="rect">
            <a:avLst/>
          </a:prstGeom>
        </p:spPr>
      </p:pic>
      <p:sp>
        <p:nvSpPr>
          <p:cNvPr id="9" name="Rectangle 8"/>
          <p:cNvSpPr/>
          <p:nvPr/>
        </p:nvSpPr>
        <p:spPr>
          <a:xfrm>
            <a:off x="0" y="76200"/>
            <a:ext cx="9144000" cy="707886"/>
          </a:xfrm>
          <a:prstGeom prst="rect">
            <a:avLst/>
          </a:prstGeom>
        </p:spPr>
        <p:txBody>
          <a:bodyPr wrap="square">
            <a:spAutoFit/>
          </a:bodyPr>
          <a:lstStyle/>
          <a:p>
            <a:pPr algn="ctr"/>
            <a:r>
              <a:rPr lang="en-US" sz="4000" b="1" dirty="0">
                <a:ln w="18415" cmpd="sng">
                  <a:solidFill>
                    <a:srgbClr val="FFFFFF"/>
                  </a:solidFill>
                  <a:prstDash val="solid"/>
                </a:ln>
                <a:solidFill>
                  <a:srgbClr val="FFFFFF"/>
                </a:solidFill>
                <a:latin typeface="+mj-lt"/>
              </a:rPr>
              <a:t>Dance Element #1 - Movement</a:t>
            </a:r>
          </a:p>
        </p:txBody>
      </p:sp>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Shape 314"/>
          <p:cNvSpPr txBox="1">
            <a:spLocks noGrp="1"/>
          </p:cNvSpPr>
          <p:nvPr>
            <p:ph type="title"/>
          </p:nvPr>
        </p:nvSpPr>
        <p:spPr>
          <a:xfrm>
            <a:off x="838196" y="902200"/>
            <a:ext cx="2743199" cy="1981199"/>
          </a:xfrm>
          <a:prstGeom prst="rect">
            <a:avLst/>
          </a:prstGeom>
        </p:spPr>
        <p:txBody>
          <a:bodyPr lIns="91425" tIns="91425" rIns="91425" bIns="91425" anchor="b" anchorCtr="0">
            <a:noAutofit/>
          </a:bodyPr>
          <a:lstStyle/>
          <a:p>
            <a:pPr>
              <a:spcBef>
                <a:spcPts val="0"/>
              </a:spcBef>
              <a:buNone/>
            </a:pPr>
            <a:r>
              <a:rPr lang="en-US"/>
              <a:t>Movement Problem #1</a:t>
            </a:r>
          </a:p>
        </p:txBody>
      </p:sp>
      <p:sp>
        <p:nvSpPr>
          <p:cNvPr id="315" name="Shape 315"/>
          <p:cNvSpPr txBox="1">
            <a:spLocks noGrp="1"/>
          </p:cNvSpPr>
          <p:nvPr>
            <p:ph type="body" idx="4294967295"/>
          </p:nvPr>
        </p:nvSpPr>
        <p:spPr>
          <a:xfrm>
            <a:off x="914400" y="1143000"/>
            <a:ext cx="7391400" cy="4483500"/>
          </a:xfrm>
          <a:prstGeom prst="rect">
            <a:avLst/>
          </a:prstGeom>
        </p:spPr>
        <p:txBody>
          <a:bodyPr lIns="91425" tIns="91425" rIns="91425" bIns="91425" anchor="ctr" anchorCtr="0">
            <a:noAutofit/>
          </a:bodyPr>
          <a:lstStyle/>
          <a:p>
            <a:pPr lvl="0" rtl="0">
              <a:lnSpc>
                <a:spcPct val="115000"/>
              </a:lnSpc>
              <a:spcBef>
                <a:spcPts val="0"/>
              </a:spcBef>
              <a:buClr>
                <a:schemeClr val="dk1"/>
              </a:buClr>
              <a:buFont typeface="Arial"/>
              <a:buNone/>
            </a:pPr>
            <a:endParaRPr sz="2400" b="1" dirty="0"/>
          </a:p>
          <a:p>
            <a:pPr marL="342900" lvl="0" indent="-342900" rtl="0">
              <a:lnSpc>
                <a:spcPct val="115000"/>
              </a:lnSpc>
              <a:spcBef>
                <a:spcPts val="0"/>
              </a:spcBef>
              <a:buClr>
                <a:srgbClr val="FF0000"/>
              </a:buClr>
              <a:buSzPct val="85000"/>
              <a:buFont typeface="Wingdings" charset="2"/>
              <a:buChar char="§"/>
            </a:pPr>
            <a:r>
              <a:rPr lang="en-US" sz="2400" dirty="0"/>
              <a:t>Pick an emotion, a place, or an action.  </a:t>
            </a:r>
          </a:p>
          <a:p>
            <a:pPr marL="342900" lvl="0" indent="-342900" rtl="0">
              <a:lnSpc>
                <a:spcPct val="115000"/>
              </a:lnSpc>
              <a:spcBef>
                <a:spcPts val="0"/>
              </a:spcBef>
              <a:buClr>
                <a:srgbClr val="FF0000"/>
              </a:buClr>
              <a:buSzPct val="85000"/>
              <a:buFont typeface="Wingdings" charset="2"/>
              <a:buChar char="§"/>
            </a:pPr>
            <a:r>
              <a:rPr lang="en-US" sz="2400" dirty="0"/>
              <a:t>Create a movement that is an abstraction of what you picked.  </a:t>
            </a:r>
          </a:p>
          <a:p>
            <a:pPr marL="342900" lvl="0" indent="-342900" rtl="0">
              <a:lnSpc>
                <a:spcPct val="115000"/>
              </a:lnSpc>
              <a:spcBef>
                <a:spcPts val="0"/>
              </a:spcBef>
              <a:buClr>
                <a:srgbClr val="FF0000"/>
              </a:buClr>
              <a:buSzPct val="85000"/>
              <a:buFont typeface="Wingdings" charset="2"/>
              <a:buChar char="§"/>
            </a:pPr>
            <a:r>
              <a:rPr lang="en-US" sz="2400" dirty="0"/>
              <a:t>Be careful not to mime or simply use gestures.  </a:t>
            </a:r>
          </a:p>
          <a:p>
            <a:pPr lvl="0" rtl="0">
              <a:lnSpc>
                <a:spcPct val="115000"/>
              </a:lnSpc>
              <a:spcBef>
                <a:spcPts val="0"/>
              </a:spcBef>
              <a:buClr>
                <a:schemeClr val="dk1"/>
              </a:buClr>
              <a:buFont typeface="Arial"/>
              <a:buNone/>
            </a:pPr>
            <a:endParaRPr sz="2400" dirty="0"/>
          </a:p>
          <a:p>
            <a:pPr lvl="0" rtl="0">
              <a:lnSpc>
                <a:spcPct val="115000"/>
              </a:lnSpc>
              <a:spcBef>
                <a:spcPts val="0"/>
              </a:spcBef>
              <a:buClr>
                <a:schemeClr val="dk1"/>
              </a:buClr>
              <a:buFont typeface="Arial"/>
              <a:buNone/>
            </a:pPr>
            <a:endParaRPr sz="1100" dirty="0"/>
          </a:p>
          <a:p>
            <a:pPr lvl="0" rtl="0">
              <a:spcBef>
                <a:spcPts val="0"/>
              </a:spcBef>
              <a:buClr>
                <a:schemeClr val="dk1"/>
              </a:buClr>
              <a:buFont typeface="Arial"/>
              <a:buNone/>
            </a:pPr>
            <a:endParaRPr dirty="0"/>
          </a:p>
          <a:p>
            <a:pPr>
              <a:spcBef>
                <a:spcPts val="0"/>
              </a:spcBef>
              <a:buNone/>
            </a:pPr>
            <a:endParaRPr dirty="0"/>
          </a:p>
        </p:txBody>
      </p:sp>
      <p:sp>
        <p:nvSpPr>
          <p:cNvPr id="4" name="Rectangle 3"/>
          <p:cNvSpPr/>
          <p:nvPr/>
        </p:nvSpPr>
        <p:spPr>
          <a:xfrm>
            <a:off x="459606" y="76200"/>
            <a:ext cx="8229600" cy="707886"/>
          </a:xfrm>
          <a:prstGeom prst="rect">
            <a:avLst/>
          </a:prstGeom>
        </p:spPr>
        <p:txBody>
          <a:bodyPr wrap="square">
            <a:spAutoFit/>
          </a:bodyPr>
          <a:lstStyle/>
          <a:p>
            <a:pPr lvl="0" algn="ctr"/>
            <a:r>
              <a:rPr lang="en-US" sz="4000" b="1" dirty="0">
                <a:ln w="18415" cmpd="sng">
                  <a:solidFill>
                    <a:srgbClr val="FFFFFF"/>
                  </a:solidFill>
                  <a:prstDash val="solid"/>
                </a:ln>
                <a:solidFill>
                  <a:srgbClr val="FFFFFF"/>
                </a:solidFill>
                <a:latin typeface="Calibri"/>
              </a:rPr>
              <a:t>Movement Problem #1 </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1" name="Shape 321"/>
          <p:cNvSpPr>
            <a:spLocks noGrp="1"/>
          </p:cNvSpPr>
          <p:nvPr>
            <p:ph type="pic" idx="4294967295"/>
          </p:nvPr>
        </p:nvSpPr>
        <p:spPr>
          <a:xfrm>
            <a:off x="838200" y="1295400"/>
            <a:ext cx="4419599" cy="3362102"/>
          </a:xfrm>
          <a:prstGeom prst="roundRect">
            <a:avLst>
              <a:gd name="adj" fmla="val 8271"/>
            </a:avLst>
          </a:prstGeom>
          <a:solidFill>
            <a:srgbClr val="FFFFFF"/>
          </a:solidFill>
          <a:ln w="9525" cap="flat">
            <a:solidFill>
              <a:srgbClr val="000000"/>
            </a:solidFill>
            <a:prstDash val="solid"/>
            <a:round/>
            <a:headEnd type="none" w="med" len="med"/>
            <a:tailEnd type="none" w="med" len="med"/>
          </a:ln>
        </p:spPr>
        <p:txBody>
          <a:bodyPr lIns="91425" tIns="91425" rIns="91425" bIns="91425" anchor="t" anchorCtr="0">
            <a:noAutofit/>
          </a:bodyPr>
          <a:lstStyle/>
          <a:p>
            <a:pPr lvl="0" rtl="0">
              <a:spcBef>
                <a:spcPts val="0"/>
              </a:spcBef>
              <a:buNone/>
            </a:pPr>
            <a:r>
              <a:rPr lang="en-US" dirty="0"/>
              <a:t>Quick Discussion</a:t>
            </a:r>
            <a:endParaRPr dirty="0"/>
          </a:p>
        </p:txBody>
      </p:sp>
      <p:sp>
        <p:nvSpPr>
          <p:cNvPr id="322" name="Shape 322"/>
          <p:cNvSpPr txBox="1">
            <a:spLocks noGrp="1"/>
          </p:cNvSpPr>
          <p:nvPr>
            <p:ph type="body" idx="4294967295"/>
          </p:nvPr>
        </p:nvSpPr>
        <p:spPr>
          <a:xfrm>
            <a:off x="838200" y="4572000"/>
            <a:ext cx="4419599" cy="762000"/>
          </a:xfrm>
          <a:prstGeom prst="rect">
            <a:avLst/>
          </a:prstGeom>
        </p:spPr>
        <p:txBody>
          <a:bodyPr lIns="91425" tIns="91425" rIns="91425" bIns="91425" anchor="ctr" anchorCtr="0">
            <a:noAutofit/>
          </a:bodyPr>
          <a:lstStyle/>
          <a:p>
            <a:pPr lvl="0" rtl="0">
              <a:spcBef>
                <a:spcPts val="0"/>
              </a:spcBef>
              <a:buNone/>
            </a:pPr>
            <a:r>
              <a:rPr lang="en-US" sz="2400" b="1" dirty="0"/>
              <a:t>Improvisation</a:t>
            </a:r>
          </a:p>
        </p:txBody>
      </p:sp>
      <p:sp>
        <p:nvSpPr>
          <p:cNvPr id="323" name="Shape 323"/>
          <p:cNvSpPr txBox="1"/>
          <p:nvPr/>
        </p:nvSpPr>
        <p:spPr>
          <a:xfrm>
            <a:off x="838200" y="5105400"/>
            <a:ext cx="7653599" cy="959999"/>
          </a:xfrm>
          <a:prstGeom prst="rect">
            <a:avLst/>
          </a:prstGeom>
          <a:noFill/>
          <a:ln>
            <a:noFill/>
          </a:ln>
        </p:spPr>
        <p:txBody>
          <a:bodyPr lIns="91425" tIns="91425" rIns="91425" bIns="91425" anchor="t" anchorCtr="0">
            <a:noAutofit/>
          </a:bodyPr>
          <a:lstStyle/>
          <a:p>
            <a:pPr>
              <a:spcBef>
                <a:spcPts val="0"/>
              </a:spcBef>
              <a:buNone/>
            </a:pPr>
            <a:r>
              <a:rPr lang="en-US" sz="2000" dirty="0"/>
              <a:t>Movement created spontaneously that ranges from free-form to highly structured environments, always including an element of chance.</a:t>
            </a:r>
          </a:p>
        </p:txBody>
      </p:sp>
      <p:sp>
        <p:nvSpPr>
          <p:cNvPr id="7" name="Rectangle 6"/>
          <p:cNvSpPr/>
          <p:nvPr/>
        </p:nvSpPr>
        <p:spPr>
          <a:xfrm>
            <a:off x="0" y="76200"/>
            <a:ext cx="9144000" cy="707886"/>
          </a:xfrm>
          <a:prstGeom prst="rect">
            <a:avLst/>
          </a:prstGeom>
        </p:spPr>
        <p:txBody>
          <a:bodyPr wrap="square">
            <a:spAutoFit/>
          </a:bodyPr>
          <a:lstStyle/>
          <a:p>
            <a:pPr algn="ctr"/>
            <a:r>
              <a:rPr lang="en-US" sz="4000" b="1" dirty="0">
                <a:ln w="18415" cmpd="sng">
                  <a:solidFill>
                    <a:srgbClr val="FFFFFF"/>
                  </a:solidFill>
                  <a:prstDash val="solid"/>
                </a:ln>
                <a:solidFill>
                  <a:srgbClr val="FFFFFF"/>
                </a:solidFill>
                <a:latin typeface="+mj-lt"/>
              </a:rPr>
              <a:t>Dance Element #1 - Movement</a:t>
            </a: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Shape 328"/>
          <p:cNvSpPr txBox="1">
            <a:spLocks noGrp="1"/>
          </p:cNvSpPr>
          <p:nvPr>
            <p:ph type="title"/>
          </p:nvPr>
        </p:nvSpPr>
        <p:spPr>
          <a:xfrm>
            <a:off x="667500" y="902200"/>
            <a:ext cx="2913900" cy="1981199"/>
          </a:xfrm>
          <a:prstGeom prst="rect">
            <a:avLst/>
          </a:prstGeom>
        </p:spPr>
        <p:txBody>
          <a:bodyPr lIns="91425" tIns="91425" rIns="91425" bIns="91425" anchor="b" anchorCtr="0">
            <a:noAutofit/>
          </a:bodyPr>
          <a:lstStyle/>
          <a:p>
            <a:pPr lvl="0" rtl="0">
              <a:spcBef>
                <a:spcPts val="0"/>
              </a:spcBef>
              <a:buNone/>
            </a:pPr>
            <a:r>
              <a:rPr lang="en-US"/>
              <a:t>Simon Says</a:t>
            </a:r>
          </a:p>
        </p:txBody>
      </p:sp>
      <p:sp>
        <p:nvSpPr>
          <p:cNvPr id="329" name="Shape 329"/>
          <p:cNvSpPr txBox="1">
            <a:spLocks noGrp="1"/>
          </p:cNvSpPr>
          <p:nvPr>
            <p:ph type="body" idx="4294967295"/>
          </p:nvPr>
        </p:nvSpPr>
        <p:spPr>
          <a:xfrm>
            <a:off x="914400" y="1205550"/>
            <a:ext cx="7678175" cy="5076300"/>
          </a:xfrm>
          <a:prstGeom prst="rect">
            <a:avLst/>
          </a:prstGeom>
        </p:spPr>
        <p:txBody>
          <a:bodyPr lIns="91425" tIns="91425" rIns="91425" bIns="91425" anchor="ctr" anchorCtr="0">
            <a:noAutofit/>
          </a:bodyPr>
          <a:lstStyle/>
          <a:p>
            <a:pPr lvl="0" rtl="0">
              <a:lnSpc>
                <a:spcPct val="115000"/>
              </a:lnSpc>
              <a:spcBef>
                <a:spcPts val="0"/>
              </a:spcBef>
              <a:buNone/>
            </a:pPr>
            <a:r>
              <a:rPr lang="en-US" sz="2400" dirty="0"/>
              <a:t>With or without music, give students vocal cues to prompt different types of movement.  </a:t>
            </a:r>
          </a:p>
          <a:p>
            <a:pPr lvl="0" rtl="0">
              <a:lnSpc>
                <a:spcPct val="115000"/>
              </a:lnSpc>
              <a:spcBef>
                <a:spcPts val="0"/>
              </a:spcBef>
              <a:buNone/>
            </a:pPr>
            <a:r>
              <a:rPr lang="en-US" sz="2400" dirty="0"/>
              <a:t>Students improvise movement that follows the cues. </a:t>
            </a:r>
          </a:p>
          <a:p>
            <a:pPr lvl="0" rtl="0">
              <a:lnSpc>
                <a:spcPct val="115000"/>
              </a:lnSpc>
              <a:spcBef>
                <a:spcPts val="0"/>
              </a:spcBef>
              <a:buNone/>
            </a:pPr>
            <a:endParaRPr sz="2400" dirty="0"/>
          </a:p>
          <a:p>
            <a:pPr lvl="0" rtl="0">
              <a:lnSpc>
                <a:spcPct val="115000"/>
              </a:lnSpc>
              <a:spcBef>
                <a:spcPts val="0"/>
              </a:spcBef>
              <a:buNone/>
            </a:pPr>
            <a:endParaRPr sz="2400" dirty="0"/>
          </a:p>
          <a:p>
            <a:pPr lvl="0" indent="-228600" rtl="0">
              <a:lnSpc>
                <a:spcPct val="115000"/>
              </a:lnSpc>
              <a:spcBef>
                <a:spcPts val="0"/>
              </a:spcBef>
              <a:buNone/>
            </a:pPr>
            <a:endParaRPr sz="1800" dirty="0"/>
          </a:p>
          <a:p>
            <a:pPr lvl="0" rtl="0">
              <a:spcBef>
                <a:spcPts val="0"/>
              </a:spcBef>
              <a:buNone/>
            </a:pPr>
            <a:endParaRPr sz="1800" dirty="0"/>
          </a:p>
        </p:txBody>
      </p:sp>
      <p:sp>
        <p:nvSpPr>
          <p:cNvPr id="2" name="TextBox 1"/>
          <p:cNvSpPr txBox="1"/>
          <p:nvPr/>
        </p:nvSpPr>
        <p:spPr>
          <a:xfrm>
            <a:off x="457200" y="76200"/>
            <a:ext cx="8153400" cy="707886"/>
          </a:xfrm>
          <a:prstGeom prst="rect">
            <a:avLst/>
          </a:prstGeom>
          <a:noFill/>
        </p:spPr>
        <p:txBody>
          <a:bodyPr wrap="square" rtlCol="0">
            <a:spAutoFit/>
          </a:bodyPr>
          <a:lstStyle/>
          <a:p>
            <a:pPr algn="ctr"/>
            <a:r>
              <a:rPr lang="en-US" sz="4000" b="1" dirty="0">
                <a:ln w="18415" cmpd="sng">
                  <a:solidFill>
                    <a:srgbClr val="FFFFFF"/>
                  </a:solidFill>
                  <a:prstDash val="solid"/>
                </a:ln>
                <a:solidFill>
                  <a:srgbClr val="FFFFFF"/>
                </a:solidFill>
                <a:latin typeface="+mj-lt"/>
              </a:rPr>
              <a:t>Simon Says</a:t>
            </a:r>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Shape 334"/>
          <p:cNvSpPr txBox="1">
            <a:spLocks noGrp="1"/>
          </p:cNvSpPr>
          <p:nvPr>
            <p:ph type="title"/>
          </p:nvPr>
        </p:nvSpPr>
        <p:spPr>
          <a:xfrm>
            <a:off x="5886900" y="1066800"/>
            <a:ext cx="2960099" cy="1981199"/>
          </a:xfrm>
          <a:prstGeom prst="rect">
            <a:avLst/>
          </a:prstGeom>
        </p:spPr>
        <p:txBody>
          <a:bodyPr lIns="91425" tIns="91425" rIns="91425" bIns="91425" anchor="b" anchorCtr="0">
            <a:noAutofit/>
          </a:bodyPr>
          <a:lstStyle/>
          <a:p>
            <a:pPr lvl="0" rtl="0">
              <a:spcBef>
                <a:spcPts val="0"/>
              </a:spcBef>
              <a:buNone/>
            </a:pPr>
            <a:r>
              <a:rPr lang="en-US"/>
              <a:t>Dance Element #2 - Space</a:t>
            </a:r>
          </a:p>
        </p:txBody>
      </p:sp>
      <p:sp>
        <p:nvSpPr>
          <p:cNvPr id="336" name="Shape 336"/>
          <p:cNvSpPr txBox="1">
            <a:spLocks noGrp="1"/>
          </p:cNvSpPr>
          <p:nvPr>
            <p:ph type="body" idx="4294967295"/>
          </p:nvPr>
        </p:nvSpPr>
        <p:spPr>
          <a:xfrm>
            <a:off x="838200" y="1600200"/>
            <a:ext cx="4419599" cy="762000"/>
          </a:xfrm>
          <a:prstGeom prst="rect">
            <a:avLst/>
          </a:prstGeom>
        </p:spPr>
        <p:txBody>
          <a:bodyPr lIns="91425" tIns="91425" rIns="91425" bIns="91425" anchor="ctr" anchorCtr="0">
            <a:noAutofit/>
          </a:bodyPr>
          <a:lstStyle/>
          <a:p>
            <a:pPr lvl="0" rtl="0">
              <a:spcBef>
                <a:spcPts val="0"/>
              </a:spcBef>
              <a:buNone/>
            </a:pPr>
            <a:r>
              <a:rPr lang="en-US" sz="2400" b="1" dirty="0"/>
              <a:t>Space</a:t>
            </a:r>
          </a:p>
        </p:txBody>
      </p:sp>
      <p:sp>
        <p:nvSpPr>
          <p:cNvPr id="337" name="Shape 337"/>
          <p:cNvSpPr txBox="1"/>
          <p:nvPr/>
        </p:nvSpPr>
        <p:spPr>
          <a:xfrm>
            <a:off x="838200" y="2209800"/>
            <a:ext cx="7523999" cy="3911100"/>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An element of dance that refers to the immediate spherical space surrounding the body in all directions. </a:t>
            </a:r>
          </a:p>
          <a:p>
            <a:pPr>
              <a:spcBef>
                <a:spcPts val="0"/>
              </a:spcBef>
              <a:buNone/>
            </a:pPr>
            <a:r>
              <a:rPr lang="en-US" sz="2000" dirty="0">
                <a:latin typeface="+mn-lt"/>
              </a:rPr>
              <a:t>Use of space includes:</a:t>
            </a:r>
          </a:p>
          <a:p>
            <a:pPr marL="342900" indent="-342900">
              <a:spcBef>
                <a:spcPts val="0"/>
              </a:spcBef>
              <a:buClr>
                <a:srgbClr val="FF0000"/>
              </a:buClr>
              <a:buFont typeface="Wingdings" charset="2"/>
              <a:buChar char="§"/>
            </a:pPr>
            <a:r>
              <a:rPr lang="en-US" sz="2000" dirty="0">
                <a:latin typeface="+mn-lt"/>
              </a:rPr>
              <a:t>shape </a:t>
            </a:r>
          </a:p>
          <a:p>
            <a:pPr marL="342900" indent="-342900">
              <a:spcBef>
                <a:spcPts val="0"/>
              </a:spcBef>
              <a:buClr>
                <a:srgbClr val="FF0000"/>
              </a:buClr>
              <a:buFont typeface="Wingdings" charset="2"/>
              <a:buChar char="§"/>
            </a:pPr>
            <a:r>
              <a:rPr lang="en-US" sz="2000" dirty="0">
                <a:latin typeface="+mn-lt"/>
              </a:rPr>
              <a:t>direction</a:t>
            </a:r>
          </a:p>
          <a:p>
            <a:pPr marL="342900" indent="-342900">
              <a:spcBef>
                <a:spcPts val="0"/>
              </a:spcBef>
              <a:buClr>
                <a:srgbClr val="FF0000"/>
              </a:buClr>
              <a:buFont typeface="Wingdings" charset="2"/>
              <a:buChar char="§"/>
            </a:pPr>
            <a:r>
              <a:rPr lang="en-US" sz="2000" dirty="0">
                <a:latin typeface="+mn-lt"/>
              </a:rPr>
              <a:t>path</a:t>
            </a:r>
          </a:p>
          <a:p>
            <a:pPr marL="342900" indent="-342900">
              <a:spcBef>
                <a:spcPts val="0"/>
              </a:spcBef>
              <a:buClr>
                <a:srgbClr val="FF0000"/>
              </a:buClr>
              <a:buFont typeface="Wingdings" charset="2"/>
              <a:buChar char="§"/>
            </a:pPr>
            <a:r>
              <a:rPr lang="en-US" sz="2000" dirty="0">
                <a:latin typeface="+mn-lt"/>
              </a:rPr>
              <a:t>range</a:t>
            </a:r>
          </a:p>
          <a:p>
            <a:pPr marL="342900" indent="-342900">
              <a:spcBef>
                <a:spcPts val="0"/>
              </a:spcBef>
              <a:buClr>
                <a:srgbClr val="FF0000"/>
              </a:buClr>
              <a:buFont typeface="Wingdings" charset="2"/>
              <a:buChar char="§"/>
            </a:pPr>
            <a:r>
              <a:rPr lang="en-US" sz="2000" dirty="0">
                <a:latin typeface="+mn-lt"/>
              </a:rPr>
              <a:t>level of movement </a:t>
            </a:r>
          </a:p>
          <a:p>
            <a:pPr>
              <a:spcBef>
                <a:spcPts val="0"/>
              </a:spcBef>
            </a:pPr>
            <a:endParaRPr lang="en-US" sz="2000" dirty="0">
              <a:latin typeface="+mn-lt"/>
            </a:endParaRPr>
          </a:p>
          <a:p>
            <a:pPr>
              <a:spcBef>
                <a:spcPts val="0"/>
              </a:spcBef>
              <a:buNone/>
            </a:pPr>
            <a:r>
              <a:rPr lang="en-US" sz="2000" dirty="0">
                <a:latin typeface="+mn-lt"/>
              </a:rPr>
              <a:t>Space is also the location of a performed dance.</a:t>
            </a:r>
          </a:p>
        </p:txBody>
      </p:sp>
      <p:sp>
        <p:nvSpPr>
          <p:cNvPr id="3" name="Rectangle 2"/>
          <p:cNvSpPr/>
          <p:nvPr/>
        </p:nvSpPr>
        <p:spPr>
          <a:xfrm>
            <a:off x="228600" y="76200"/>
            <a:ext cx="8458200" cy="707886"/>
          </a:xfrm>
          <a:prstGeom prst="rect">
            <a:avLst/>
          </a:prstGeom>
        </p:spPr>
        <p:txBody>
          <a:bodyPr wrap="square">
            <a:spAutoFit/>
          </a:bodyPr>
          <a:lstStyle/>
          <a:p>
            <a:pPr lvl="0" algn="ctr"/>
            <a:r>
              <a:rPr lang="en-US" sz="4000" b="1" dirty="0">
                <a:ln w="18415" cmpd="sng">
                  <a:solidFill>
                    <a:srgbClr val="FFFFFF"/>
                  </a:solidFill>
                  <a:prstDash val="solid"/>
                </a:ln>
                <a:solidFill>
                  <a:srgbClr val="FFFFFF"/>
                </a:solidFill>
                <a:latin typeface="Calibri"/>
              </a:rPr>
              <a:t>Dance Element #2 - Space</a:t>
            </a:r>
          </a:p>
        </p:txBody>
      </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Shape 342"/>
          <p:cNvSpPr txBox="1">
            <a:spLocks noGrp="1"/>
          </p:cNvSpPr>
          <p:nvPr>
            <p:ph type="title"/>
          </p:nvPr>
        </p:nvSpPr>
        <p:spPr>
          <a:xfrm>
            <a:off x="5886900" y="1066800"/>
            <a:ext cx="2934300" cy="1981199"/>
          </a:xfrm>
          <a:prstGeom prst="rect">
            <a:avLst/>
          </a:prstGeom>
        </p:spPr>
        <p:txBody>
          <a:bodyPr lIns="91425" tIns="91425" rIns="91425" bIns="91425" anchor="b" anchorCtr="0">
            <a:noAutofit/>
          </a:bodyPr>
          <a:lstStyle/>
          <a:p>
            <a:pPr lvl="0" rtl="0">
              <a:spcBef>
                <a:spcPts val="0"/>
              </a:spcBef>
              <a:buNone/>
            </a:pPr>
            <a:r>
              <a:rPr lang="en-US"/>
              <a:t>Dance Element #2 - Space</a:t>
            </a:r>
          </a:p>
        </p:txBody>
      </p:sp>
      <p:sp>
        <p:nvSpPr>
          <p:cNvPr id="344" name="Shape 344"/>
          <p:cNvSpPr txBox="1">
            <a:spLocks noGrp="1"/>
          </p:cNvSpPr>
          <p:nvPr>
            <p:ph type="body" idx="4294967295"/>
          </p:nvPr>
        </p:nvSpPr>
        <p:spPr>
          <a:xfrm>
            <a:off x="838200" y="4883100"/>
            <a:ext cx="4419599" cy="762000"/>
          </a:xfrm>
          <a:prstGeom prst="rect">
            <a:avLst/>
          </a:prstGeom>
        </p:spPr>
        <p:txBody>
          <a:bodyPr lIns="91425" tIns="91425" rIns="91425" bIns="91425" anchor="ctr" anchorCtr="0">
            <a:noAutofit/>
          </a:bodyPr>
          <a:lstStyle/>
          <a:p>
            <a:pPr lvl="0" rtl="0">
              <a:spcBef>
                <a:spcPts val="0"/>
              </a:spcBef>
              <a:buNone/>
            </a:pPr>
            <a:r>
              <a:rPr lang="en-US" sz="2400" b="1" dirty="0"/>
              <a:t>Pathways</a:t>
            </a:r>
          </a:p>
        </p:txBody>
      </p:sp>
      <p:sp>
        <p:nvSpPr>
          <p:cNvPr id="345" name="Shape 345"/>
          <p:cNvSpPr txBox="1"/>
          <p:nvPr/>
        </p:nvSpPr>
        <p:spPr>
          <a:xfrm>
            <a:off x="838200" y="5340300"/>
            <a:ext cx="7601700" cy="908100"/>
          </a:xfrm>
          <a:prstGeom prst="rect">
            <a:avLst/>
          </a:prstGeom>
          <a:noFill/>
          <a:ln>
            <a:noFill/>
          </a:ln>
        </p:spPr>
        <p:txBody>
          <a:bodyPr lIns="91425" tIns="91425" rIns="91425" bIns="91425" anchor="t" anchorCtr="0">
            <a:noAutofit/>
          </a:bodyPr>
          <a:lstStyle/>
          <a:p>
            <a:pPr>
              <a:spcBef>
                <a:spcPts val="0"/>
              </a:spcBef>
              <a:buNone/>
            </a:pPr>
            <a:r>
              <a:rPr lang="en-US" sz="2000" dirty="0">
                <a:latin typeface="Calibri"/>
                <a:cs typeface="Calibri"/>
              </a:rPr>
              <a:t>A line along which a person or a part of the person, such as an arm or head, moves (e.g., her arm took a circular path, or he traveled along a zigzag pathway).</a:t>
            </a:r>
          </a:p>
        </p:txBody>
      </p:sp>
      <p:sp>
        <p:nvSpPr>
          <p:cNvPr id="8" name="Rectangle 7"/>
          <p:cNvSpPr/>
          <p:nvPr/>
        </p:nvSpPr>
        <p:spPr>
          <a:xfrm>
            <a:off x="228600" y="76200"/>
            <a:ext cx="8458200" cy="707886"/>
          </a:xfrm>
          <a:prstGeom prst="rect">
            <a:avLst/>
          </a:prstGeom>
        </p:spPr>
        <p:txBody>
          <a:bodyPr wrap="square">
            <a:spAutoFit/>
          </a:bodyPr>
          <a:lstStyle/>
          <a:p>
            <a:pPr lvl="0" algn="ctr"/>
            <a:r>
              <a:rPr lang="en-US" sz="4000" b="1" dirty="0">
                <a:ln w="18415" cmpd="sng">
                  <a:solidFill>
                    <a:srgbClr val="FFFFFF"/>
                  </a:solidFill>
                  <a:prstDash val="solid"/>
                </a:ln>
                <a:solidFill>
                  <a:srgbClr val="FFFFFF"/>
                </a:solidFill>
                <a:latin typeface="Calibri"/>
              </a:rPr>
              <a:t>Dance Element #2 - Space</a:t>
            </a:r>
          </a:p>
        </p:txBody>
      </p:sp>
      <p:pic>
        <p:nvPicPr>
          <p:cNvPr id="2" name="HCOE Dance 13 Pathway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71600" y="1143000"/>
            <a:ext cx="6298701" cy="3564890"/>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3" name="Title 2"/>
          <p:cNvSpPr>
            <a:spLocks noGrp="1"/>
          </p:cNvSpPr>
          <p:nvPr>
            <p:ph type="title"/>
          </p:nvPr>
        </p:nvSpPr>
        <p:spPr/>
        <p:txBody>
          <a:bodyPr/>
          <a:lstStyle/>
          <a:p>
            <a:r>
              <a:rPr lang="en-US" dirty="0"/>
              <a:t>Common Core Plus</a:t>
            </a:r>
          </a:p>
        </p:txBody>
      </p:sp>
      <p:sp>
        <p:nvSpPr>
          <p:cNvPr id="2" name="Oval 1"/>
          <p:cNvSpPr/>
          <p:nvPr/>
        </p:nvSpPr>
        <p:spPr>
          <a:xfrm>
            <a:off x="2590800" y="1295400"/>
            <a:ext cx="3810000" cy="396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3600" b="1" dirty="0">
                <a:ln/>
                <a:solidFill>
                  <a:schemeClr val="accent3"/>
                </a:solidFill>
              </a:rPr>
              <a:t>CCSS</a:t>
            </a:r>
          </a:p>
          <a:p>
            <a:pPr algn="ctr"/>
            <a:r>
              <a:rPr lang="en-US"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English/Language Arts</a:t>
            </a:r>
          </a:p>
          <a:p>
            <a:pPr marL="285750" indent="-285750" algn="ctr">
              <a:buFont typeface="Arial" panose="020B0604020202020204" pitchFamily="34" charset="0"/>
              <a:buChar char="•"/>
            </a:pPr>
            <a:r>
              <a:rPr lang="en-US" sz="2000" b="1" dirty="0">
                <a:ln/>
                <a:solidFill>
                  <a:schemeClr val="accent3"/>
                </a:solidFill>
              </a:rPr>
              <a:t>Literacy in Science &amp; Technical Subjects</a:t>
            </a:r>
          </a:p>
          <a:p>
            <a:pPr marL="285750" indent="-285750" algn="ctr">
              <a:buFont typeface="Arial" panose="020B0604020202020204" pitchFamily="34" charset="0"/>
              <a:buChar char="•"/>
            </a:pPr>
            <a:r>
              <a:rPr lang="en-US" sz="2000" b="1" dirty="0">
                <a:ln/>
                <a:solidFill>
                  <a:schemeClr val="accent3"/>
                </a:solidFill>
              </a:rPr>
              <a:t>Literacy in History/Social Science</a:t>
            </a:r>
          </a:p>
          <a:p>
            <a:pPr algn="ctr"/>
            <a:endParaRPr lang="en-US" b="1" dirty="0">
              <a:ln/>
              <a:solidFill>
                <a:schemeClr val="accent3"/>
              </a:solidFill>
            </a:endParaRPr>
          </a:p>
          <a:p>
            <a:pPr algn="ctr"/>
            <a:r>
              <a:rPr lang="en-US"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Mathematics</a:t>
            </a:r>
            <a:endParaRPr lang="en-US" sz="2400" b="1" dirty="0">
              <a:ln/>
              <a:solidFill>
                <a:schemeClr val="accent3"/>
              </a:solidFill>
            </a:endParaRPr>
          </a:p>
        </p:txBody>
      </p:sp>
      <p:sp>
        <p:nvSpPr>
          <p:cNvPr id="4" name="Oval 3"/>
          <p:cNvSpPr/>
          <p:nvPr/>
        </p:nvSpPr>
        <p:spPr>
          <a:xfrm>
            <a:off x="457200" y="2514600"/>
            <a:ext cx="2438400" cy="251460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Common Core </a:t>
            </a:r>
            <a:r>
              <a:rPr lang="en-US" sz="2400" b="1"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a:t>
            </a:r>
            <a:r>
              <a:rPr lang="en-US"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2400" b="1"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Español</a:t>
            </a:r>
            <a:endParaRPr lang="en-US" sz="2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lgn="ctr"/>
            <a:r>
              <a:rPr lang="en-US" sz="2000" dirty="0"/>
              <a:t>Common Core Translation Project</a:t>
            </a:r>
          </a:p>
        </p:txBody>
      </p:sp>
      <p:sp>
        <p:nvSpPr>
          <p:cNvPr id="5" name="Oval 4"/>
          <p:cNvSpPr/>
          <p:nvPr/>
        </p:nvSpPr>
        <p:spPr>
          <a:xfrm>
            <a:off x="1752600" y="990600"/>
            <a:ext cx="1752600" cy="16764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000" dirty="0"/>
              <a:t>ELD Standards</a:t>
            </a:r>
          </a:p>
        </p:txBody>
      </p:sp>
      <p:sp>
        <p:nvSpPr>
          <p:cNvPr id="6" name="Oval 5"/>
          <p:cNvSpPr/>
          <p:nvPr/>
        </p:nvSpPr>
        <p:spPr>
          <a:xfrm>
            <a:off x="5943600" y="1600200"/>
            <a:ext cx="1981200" cy="20574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000" dirty="0"/>
              <a:t>Next Generation Science Standards</a:t>
            </a:r>
          </a:p>
        </p:txBody>
      </p:sp>
      <p:sp>
        <p:nvSpPr>
          <p:cNvPr id="7" name="Oval 6"/>
          <p:cNvSpPr/>
          <p:nvPr/>
        </p:nvSpPr>
        <p:spPr>
          <a:xfrm>
            <a:off x="5943600" y="3771900"/>
            <a:ext cx="1981200" cy="21717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California Visual &amp; Performing Arts (VAPA) </a:t>
            </a:r>
            <a:r>
              <a:rPr lang="en-US"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Standards &amp; Framework</a:t>
            </a: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Shape 350"/>
          <p:cNvSpPr txBox="1">
            <a:spLocks noGrp="1"/>
          </p:cNvSpPr>
          <p:nvPr>
            <p:ph type="title"/>
          </p:nvPr>
        </p:nvSpPr>
        <p:spPr>
          <a:xfrm>
            <a:off x="838196" y="902200"/>
            <a:ext cx="2743199" cy="1981199"/>
          </a:xfrm>
          <a:prstGeom prst="rect">
            <a:avLst/>
          </a:prstGeom>
        </p:spPr>
        <p:txBody>
          <a:bodyPr lIns="91425" tIns="91425" rIns="91425" bIns="91425" anchor="b" anchorCtr="0">
            <a:noAutofit/>
          </a:bodyPr>
          <a:lstStyle/>
          <a:p>
            <a:pPr lvl="0" rtl="0">
              <a:spcBef>
                <a:spcPts val="0"/>
              </a:spcBef>
              <a:buNone/>
            </a:pPr>
            <a:r>
              <a:rPr lang="en-US"/>
              <a:t>Movement Problem #2</a:t>
            </a:r>
          </a:p>
        </p:txBody>
      </p:sp>
      <p:sp>
        <p:nvSpPr>
          <p:cNvPr id="351" name="Shape 351"/>
          <p:cNvSpPr txBox="1">
            <a:spLocks noGrp="1"/>
          </p:cNvSpPr>
          <p:nvPr>
            <p:ph type="body" idx="4294967295"/>
          </p:nvPr>
        </p:nvSpPr>
        <p:spPr>
          <a:xfrm>
            <a:off x="838201" y="1033275"/>
            <a:ext cx="7711624" cy="4483500"/>
          </a:xfrm>
          <a:prstGeom prst="rect">
            <a:avLst/>
          </a:prstGeom>
        </p:spPr>
        <p:txBody>
          <a:bodyPr lIns="91425" tIns="91425" rIns="91425" bIns="91425" anchor="ctr" anchorCtr="0">
            <a:noAutofit/>
          </a:bodyPr>
          <a:lstStyle/>
          <a:p>
            <a:pPr lvl="0" rtl="0">
              <a:lnSpc>
                <a:spcPct val="115000"/>
              </a:lnSpc>
              <a:spcBef>
                <a:spcPts val="0"/>
              </a:spcBef>
              <a:buNone/>
            </a:pPr>
            <a:endParaRPr sz="2400" b="1" dirty="0"/>
          </a:p>
          <a:p>
            <a:pPr rtl="0">
              <a:lnSpc>
                <a:spcPct val="115000"/>
              </a:lnSpc>
              <a:spcBef>
                <a:spcPts val="0"/>
              </a:spcBef>
              <a:buNone/>
            </a:pPr>
            <a:r>
              <a:rPr lang="en-US" sz="2400" dirty="0"/>
              <a:t>Find a way to move from one side of the room to another without going in a straight line.  </a:t>
            </a:r>
          </a:p>
          <a:p>
            <a:pPr lvl="0" rtl="0">
              <a:lnSpc>
                <a:spcPct val="115000"/>
              </a:lnSpc>
              <a:spcBef>
                <a:spcPts val="0"/>
              </a:spcBef>
              <a:buNone/>
            </a:pPr>
            <a:endParaRPr lang="en-US" sz="2400" dirty="0"/>
          </a:p>
          <a:p>
            <a:pPr lvl="0" rtl="0">
              <a:lnSpc>
                <a:spcPct val="115000"/>
              </a:lnSpc>
              <a:spcBef>
                <a:spcPts val="0"/>
              </a:spcBef>
              <a:buNone/>
            </a:pPr>
            <a:r>
              <a:rPr lang="en-US" sz="2400" dirty="0"/>
              <a:t>Variations: using circular patterns, using sharp angles, while touching all 4 walls in the process, etc.</a:t>
            </a:r>
          </a:p>
          <a:p>
            <a:pPr lvl="0" rtl="0">
              <a:lnSpc>
                <a:spcPct val="115000"/>
              </a:lnSpc>
              <a:spcBef>
                <a:spcPts val="0"/>
              </a:spcBef>
              <a:buNone/>
            </a:pPr>
            <a:endParaRPr sz="1100" dirty="0"/>
          </a:p>
          <a:p>
            <a:pPr lvl="0" rtl="0">
              <a:spcBef>
                <a:spcPts val="0"/>
              </a:spcBef>
              <a:buNone/>
            </a:pPr>
            <a:endParaRPr dirty="0"/>
          </a:p>
          <a:p>
            <a:pPr lvl="0" rtl="0">
              <a:spcBef>
                <a:spcPts val="0"/>
              </a:spcBef>
              <a:buNone/>
            </a:pPr>
            <a:endParaRPr dirty="0"/>
          </a:p>
        </p:txBody>
      </p:sp>
      <p:sp>
        <p:nvSpPr>
          <p:cNvPr id="2" name="TextBox 1"/>
          <p:cNvSpPr txBox="1"/>
          <p:nvPr/>
        </p:nvSpPr>
        <p:spPr>
          <a:xfrm>
            <a:off x="457200" y="76200"/>
            <a:ext cx="8077200" cy="707886"/>
          </a:xfrm>
          <a:prstGeom prst="rect">
            <a:avLst/>
          </a:prstGeom>
          <a:noFill/>
        </p:spPr>
        <p:txBody>
          <a:bodyPr wrap="square" rtlCol="0">
            <a:spAutoFit/>
          </a:bodyPr>
          <a:lstStyle/>
          <a:p>
            <a:pPr algn="ctr"/>
            <a:r>
              <a:rPr lang="en-US" sz="4000" b="1" dirty="0">
                <a:ln w="18415" cmpd="sng">
                  <a:solidFill>
                    <a:srgbClr val="FFFFFF"/>
                  </a:solidFill>
                  <a:prstDash val="solid"/>
                </a:ln>
                <a:solidFill>
                  <a:srgbClr val="FFFFFF"/>
                </a:solidFill>
                <a:latin typeface="+mj-lt"/>
              </a:rPr>
              <a:t>Movement Problem #2</a:t>
            </a: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Shape 356"/>
          <p:cNvSpPr txBox="1">
            <a:spLocks noGrp="1"/>
          </p:cNvSpPr>
          <p:nvPr>
            <p:ph type="title"/>
          </p:nvPr>
        </p:nvSpPr>
        <p:spPr>
          <a:xfrm>
            <a:off x="838196" y="902200"/>
            <a:ext cx="2743199" cy="1981199"/>
          </a:xfrm>
          <a:prstGeom prst="rect">
            <a:avLst/>
          </a:prstGeom>
        </p:spPr>
        <p:txBody>
          <a:bodyPr lIns="91425" tIns="91425" rIns="91425" bIns="91425" anchor="b" anchorCtr="0">
            <a:noAutofit/>
          </a:bodyPr>
          <a:lstStyle/>
          <a:p>
            <a:pPr lvl="0" rtl="0">
              <a:spcBef>
                <a:spcPts val="0"/>
              </a:spcBef>
              <a:buNone/>
            </a:pPr>
            <a:r>
              <a:rPr lang="en-US"/>
              <a:t>Movement Problem #3</a:t>
            </a:r>
          </a:p>
        </p:txBody>
      </p:sp>
      <p:sp>
        <p:nvSpPr>
          <p:cNvPr id="357" name="Shape 357"/>
          <p:cNvSpPr txBox="1">
            <a:spLocks noGrp="1"/>
          </p:cNvSpPr>
          <p:nvPr>
            <p:ph type="body" idx="4294967295"/>
          </p:nvPr>
        </p:nvSpPr>
        <p:spPr>
          <a:xfrm>
            <a:off x="838200" y="1033275"/>
            <a:ext cx="7684199" cy="4483500"/>
          </a:xfrm>
          <a:prstGeom prst="rect">
            <a:avLst/>
          </a:prstGeom>
        </p:spPr>
        <p:txBody>
          <a:bodyPr lIns="91425" tIns="91425" rIns="91425" bIns="91425" anchor="ctr" anchorCtr="0">
            <a:noAutofit/>
          </a:bodyPr>
          <a:lstStyle/>
          <a:p>
            <a:pPr lvl="0" rtl="0">
              <a:lnSpc>
                <a:spcPct val="115000"/>
              </a:lnSpc>
              <a:spcBef>
                <a:spcPts val="0"/>
              </a:spcBef>
              <a:buNone/>
            </a:pPr>
            <a:endParaRPr sz="2400" b="1" dirty="0"/>
          </a:p>
          <a:p>
            <a:pPr>
              <a:lnSpc>
                <a:spcPct val="115000"/>
              </a:lnSpc>
            </a:pPr>
            <a:r>
              <a:rPr lang="en-US" sz="2400" dirty="0"/>
              <a:t>Using your hand make a path through space going from a neutral position to somewhere on the floor.</a:t>
            </a:r>
          </a:p>
          <a:p>
            <a:pPr lvl="0" rtl="0">
              <a:lnSpc>
                <a:spcPct val="115000"/>
              </a:lnSpc>
              <a:spcBef>
                <a:spcPts val="0"/>
              </a:spcBef>
              <a:buNone/>
            </a:pPr>
            <a:endParaRPr lang="en-US" sz="2400" dirty="0"/>
          </a:p>
          <a:p>
            <a:pPr lvl="0">
              <a:lnSpc>
                <a:spcPct val="115000"/>
              </a:lnSpc>
            </a:pPr>
            <a:r>
              <a:rPr lang="en-US" sz="2400" dirty="0"/>
              <a:t>Variations: elbow, hip, knee, foot, head, etc. </a:t>
            </a:r>
            <a:endParaRPr dirty="0"/>
          </a:p>
          <a:p>
            <a:pPr lvl="0" rtl="0">
              <a:spcBef>
                <a:spcPts val="0"/>
              </a:spcBef>
              <a:buNone/>
            </a:pPr>
            <a:endParaRPr dirty="0"/>
          </a:p>
        </p:txBody>
      </p:sp>
      <p:sp>
        <p:nvSpPr>
          <p:cNvPr id="2" name="TextBox 1"/>
          <p:cNvSpPr txBox="1"/>
          <p:nvPr/>
        </p:nvSpPr>
        <p:spPr>
          <a:xfrm>
            <a:off x="304800" y="76200"/>
            <a:ext cx="8458200" cy="707886"/>
          </a:xfrm>
          <a:prstGeom prst="rect">
            <a:avLst/>
          </a:prstGeom>
          <a:noFill/>
        </p:spPr>
        <p:txBody>
          <a:bodyPr wrap="square" rtlCol="0">
            <a:spAutoFit/>
          </a:bodyPr>
          <a:lstStyle/>
          <a:p>
            <a:pPr algn="ctr"/>
            <a:r>
              <a:rPr lang="en-US" sz="4000" b="1" dirty="0">
                <a:ln w="18415" cmpd="sng">
                  <a:solidFill>
                    <a:srgbClr val="FFFFFF"/>
                  </a:solidFill>
                  <a:prstDash val="solid"/>
                </a:ln>
                <a:solidFill>
                  <a:srgbClr val="FFFFFF"/>
                </a:solidFill>
                <a:latin typeface="+mj-lt"/>
              </a:rPr>
              <a:t>Movement Problem #3</a:t>
            </a:r>
          </a:p>
        </p:txBody>
      </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Shape 362"/>
          <p:cNvSpPr txBox="1">
            <a:spLocks noGrp="1"/>
          </p:cNvSpPr>
          <p:nvPr>
            <p:ph type="title"/>
          </p:nvPr>
        </p:nvSpPr>
        <p:spPr>
          <a:xfrm>
            <a:off x="5886896" y="1066800"/>
            <a:ext cx="2743199" cy="1981199"/>
          </a:xfrm>
          <a:prstGeom prst="rect">
            <a:avLst/>
          </a:prstGeom>
        </p:spPr>
        <p:txBody>
          <a:bodyPr lIns="91425" tIns="91425" rIns="91425" bIns="91425" anchor="b" anchorCtr="0">
            <a:noAutofit/>
          </a:bodyPr>
          <a:lstStyle/>
          <a:p>
            <a:pPr lvl="0" rtl="0">
              <a:spcBef>
                <a:spcPts val="0"/>
              </a:spcBef>
              <a:buNone/>
            </a:pPr>
            <a:r>
              <a:rPr lang="en-US"/>
              <a:t>Dance Element #2 - Space</a:t>
            </a:r>
          </a:p>
        </p:txBody>
      </p:sp>
      <p:sp>
        <p:nvSpPr>
          <p:cNvPr id="364" name="Shape 364"/>
          <p:cNvSpPr txBox="1">
            <a:spLocks noGrp="1"/>
          </p:cNvSpPr>
          <p:nvPr>
            <p:ph type="body" idx="4294967295"/>
          </p:nvPr>
        </p:nvSpPr>
        <p:spPr>
          <a:xfrm>
            <a:off x="685800" y="1066800"/>
            <a:ext cx="7343100" cy="939300"/>
          </a:xfrm>
          <a:prstGeom prst="rect">
            <a:avLst/>
          </a:prstGeom>
        </p:spPr>
        <p:txBody>
          <a:bodyPr lIns="91425" tIns="91425" rIns="91425" bIns="91425" anchor="ctr" anchorCtr="0">
            <a:noAutofit/>
          </a:bodyPr>
          <a:lstStyle/>
          <a:p>
            <a:pPr lvl="0" rtl="0">
              <a:spcBef>
                <a:spcPts val="0"/>
              </a:spcBef>
              <a:buNone/>
            </a:pPr>
            <a:r>
              <a:rPr lang="en-US" sz="2400" dirty="0" err="1"/>
              <a:t>Locomotor</a:t>
            </a:r>
            <a:r>
              <a:rPr lang="en-US" sz="2400" dirty="0"/>
              <a:t> vs. Axial/Stationary</a:t>
            </a:r>
          </a:p>
        </p:txBody>
      </p:sp>
      <p:sp>
        <p:nvSpPr>
          <p:cNvPr id="365" name="Shape 365"/>
          <p:cNvSpPr txBox="1"/>
          <p:nvPr/>
        </p:nvSpPr>
        <p:spPr>
          <a:xfrm>
            <a:off x="685800" y="2209800"/>
            <a:ext cx="7567199" cy="717899"/>
          </a:xfrm>
          <a:prstGeom prst="rect">
            <a:avLst/>
          </a:prstGeom>
          <a:noFill/>
          <a:ln>
            <a:noFill/>
          </a:ln>
        </p:spPr>
        <p:txBody>
          <a:bodyPr lIns="91425" tIns="91425" rIns="91425" bIns="91425" anchor="t" anchorCtr="0">
            <a:noAutofit/>
          </a:bodyPr>
          <a:lstStyle/>
          <a:p>
            <a:pPr rtl="0">
              <a:spcBef>
                <a:spcPts val="0"/>
              </a:spcBef>
              <a:buNone/>
            </a:pPr>
            <a:r>
              <a:rPr lang="en-US" sz="2000" dirty="0" err="1"/>
              <a:t>Locomotor</a:t>
            </a:r>
            <a:r>
              <a:rPr lang="en-US" sz="2000" dirty="0"/>
              <a:t>:  Movement progressing through space from one spot to another.</a:t>
            </a:r>
          </a:p>
          <a:p>
            <a:pPr rtl="0">
              <a:spcBef>
                <a:spcPts val="0"/>
              </a:spcBef>
              <a:buNone/>
            </a:pPr>
            <a:endParaRPr sz="2000" dirty="0"/>
          </a:p>
          <a:p>
            <a:pPr>
              <a:spcBef>
                <a:spcPts val="0"/>
              </a:spcBef>
              <a:buNone/>
            </a:pPr>
            <a:r>
              <a:rPr lang="en-US" sz="2000" dirty="0"/>
              <a:t>Axial / Stationary:  Movement is organized around the axis of the body and is not designed for travel from one location to another. </a:t>
            </a:r>
          </a:p>
        </p:txBody>
      </p:sp>
      <p:sp>
        <p:nvSpPr>
          <p:cNvPr id="2" name="Rectangle 1"/>
          <p:cNvSpPr/>
          <p:nvPr/>
        </p:nvSpPr>
        <p:spPr>
          <a:xfrm>
            <a:off x="228600" y="0"/>
            <a:ext cx="8382000" cy="784830"/>
          </a:xfrm>
          <a:prstGeom prst="rect">
            <a:avLst/>
          </a:prstGeom>
        </p:spPr>
        <p:txBody>
          <a:bodyPr wrap="square">
            <a:spAutoFit/>
          </a:bodyPr>
          <a:lstStyle/>
          <a:p>
            <a:pPr lvl="0" algn="ctr">
              <a:lnSpc>
                <a:spcPct val="115000"/>
              </a:lnSpc>
            </a:pPr>
            <a:r>
              <a:rPr lang="en-US" sz="4000" b="1" dirty="0">
                <a:ln w="18415" cmpd="sng">
                  <a:solidFill>
                    <a:srgbClr val="FFFFFF"/>
                  </a:solidFill>
                  <a:prstDash val="solid"/>
                </a:ln>
                <a:solidFill>
                  <a:srgbClr val="FFFFFF"/>
                </a:solidFill>
                <a:latin typeface="+mj-lt"/>
              </a:rPr>
              <a:t>Dance Element #2 – Space </a:t>
            </a:r>
          </a:p>
        </p:txBody>
      </p:sp>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Shape 370"/>
          <p:cNvSpPr txBox="1">
            <a:spLocks noGrp="1"/>
          </p:cNvSpPr>
          <p:nvPr>
            <p:ph type="title"/>
          </p:nvPr>
        </p:nvSpPr>
        <p:spPr>
          <a:xfrm>
            <a:off x="838196" y="902200"/>
            <a:ext cx="2743199" cy="1981199"/>
          </a:xfrm>
          <a:prstGeom prst="rect">
            <a:avLst/>
          </a:prstGeom>
        </p:spPr>
        <p:txBody>
          <a:bodyPr lIns="91425" tIns="91425" rIns="91425" bIns="91425" anchor="b" anchorCtr="0">
            <a:noAutofit/>
          </a:bodyPr>
          <a:lstStyle/>
          <a:p>
            <a:pPr lvl="0" rtl="0">
              <a:spcBef>
                <a:spcPts val="0"/>
              </a:spcBef>
              <a:buNone/>
            </a:pPr>
            <a:r>
              <a:rPr lang="en-US"/>
              <a:t>Movement Problem #4</a:t>
            </a:r>
          </a:p>
        </p:txBody>
      </p:sp>
      <p:sp>
        <p:nvSpPr>
          <p:cNvPr id="371" name="Shape 371"/>
          <p:cNvSpPr txBox="1">
            <a:spLocks noGrp="1"/>
          </p:cNvSpPr>
          <p:nvPr>
            <p:ph type="body" idx="4294967295"/>
          </p:nvPr>
        </p:nvSpPr>
        <p:spPr>
          <a:xfrm>
            <a:off x="914401" y="1060700"/>
            <a:ext cx="7562274" cy="4483500"/>
          </a:xfrm>
          <a:prstGeom prst="rect">
            <a:avLst/>
          </a:prstGeom>
        </p:spPr>
        <p:txBody>
          <a:bodyPr lIns="91425" tIns="91425" rIns="91425" bIns="91425" anchor="ctr" anchorCtr="0">
            <a:noAutofit/>
          </a:bodyPr>
          <a:lstStyle/>
          <a:p>
            <a:pPr lvl="0" rtl="0">
              <a:lnSpc>
                <a:spcPct val="115000"/>
              </a:lnSpc>
              <a:spcBef>
                <a:spcPts val="0"/>
              </a:spcBef>
              <a:buNone/>
            </a:pPr>
            <a:endParaRPr sz="2400" b="1" dirty="0"/>
          </a:p>
          <a:p>
            <a:pPr lvl="0" rtl="0">
              <a:lnSpc>
                <a:spcPct val="115000"/>
              </a:lnSpc>
              <a:spcBef>
                <a:spcPts val="0"/>
              </a:spcBef>
              <a:buNone/>
            </a:pPr>
            <a:r>
              <a:rPr lang="en-US" sz="2400" dirty="0"/>
              <a:t>Dance around the space in the following pattern: </a:t>
            </a:r>
          </a:p>
          <a:p>
            <a:pPr lvl="0" rtl="0">
              <a:lnSpc>
                <a:spcPct val="115000"/>
              </a:lnSpc>
              <a:spcBef>
                <a:spcPts val="0"/>
              </a:spcBef>
              <a:buNone/>
            </a:pPr>
            <a:endParaRPr lang="en-US" sz="2400" dirty="0"/>
          </a:p>
          <a:p>
            <a:pPr lvl="0" rtl="0">
              <a:lnSpc>
                <a:spcPct val="115000"/>
              </a:lnSpc>
              <a:spcBef>
                <a:spcPts val="0"/>
              </a:spcBef>
              <a:buNone/>
            </a:pPr>
            <a:r>
              <a:rPr lang="en-US" sz="2400" dirty="0"/>
              <a:t>8 counts of </a:t>
            </a:r>
            <a:r>
              <a:rPr lang="en-US" sz="2400" dirty="0" err="1"/>
              <a:t>locomotor</a:t>
            </a:r>
            <a:r>
              <a:rPr lang="en-US" sz="2400" dirty="0"/>
              <a:t> movement </a:t>
            </a:r>
          </a:p>
          <a:p>
            <a:pPr lvl="0" rtl="0">
              <a:lnSpc>
                <a:spcPct val="115000"/>
              </a:lnSpc>
              <a:spcBef>
                <a:spcPts val="0"/>
              </a:spcBef>
              <a:buNone/>
            </a:pPr>
            <a:endParaRPr lang="en-US" sz="2400" dirty="0"/>
          </a:p>
          <a:p>
            <a:pPr lvl="0" rtl="0">
              <a:lnSpc>
                <a:spcPct val="115000"/>
              </a:lnSpc>
              <a:spcBef>
                <a:spcPts val="0"/>
              </a:spcBef>
              <a:buNone/>
            </a:pPr>
            <a:r>
              <a:rPr lang="en-US" sz="2400" dirty="0"/>
              <a:t>8 counts of axial movement</a:t>
            </a:r>
          </a:p>
          <a:p>
            <a:pPr lvl="0" rtl="0">
              <a:lnSpc>
                <a:spcPct val="115000"/>
              </a:lnSpc>
              <a:spcBef>
                <a:spcPts val="0"/>
              </a:spcBef>
              <a:buNone/>
            </a:pPr>
            <a:endParaRPr lang="en-US" sz="2400" dirty="0"/>
          </a:p>
          <a:p>
            <a:pPr lvl="0" rtl="0">
              <a:lnSpc>
                <a:spcPct val="115000"/>
              </a:lnSpc>
              <a:spcBef>
                <a:spcPts val="0"/>
              </a:spcBef>
              <a:buNone/>
            </a:pPr>
            <a:r>
              <a:rPr lang="en-US" sz="2400" dirty="0"/>
              <a:t>repeat</a:t>
            </a:r>
          </a:p>
          <a:p>
            <a:pPr lvl="0" rtl="0">
              <a:spcBef>
                <a:spcPts val="0"/>
              </a:spcBef>
              <a:buNone/>
            </a:pPr>
            <a:endParaRPr dirty="0"/>
          </a:p>
          <a:p>
            <a:pPr lvl="0" rtl="0">
              <a:spcBef>
                <a:spcPts val="0"/>
              </a:spcBef>
              <a:buNone/>
            </a:pPr>
            <a:endParaRPr dirty="0"/>
          </a:p>
        </p:txBody>
      </p:sp>
      <p:sp>
        <p:nvSpPr>
          <p:cNvPr id="3" name="Rectangle 2"/>
          <p:cNvSpPr/>
          <p:nvPr/>
        </p:nvSpPr>
        <p:spPr>
          <a:xfrm>
            <a:off x="381000" y="0"/>
            <a:ext cx="8458200" cy="784830"/>
          </a:xfrm>
          <a:prstGeom prst="rect">
            <a:avLst/>
          </a:prstGeom>
        </p:spPr>
        <p:txBody>
          <a:bodyPr wrap="square">
            <a:spAutoFit/>
          </a:bodyPr>
          <a:lstStyle/>
          <a:p>
            <a:pPr lvl="0" algn="ctr">
              <a:lnSpc>
                <a:spcPct val="115000"/>
              </a:lnSpc>
            </a:pPr>
            <a:r>
              <a:rPr lang="en-US" sz="4000" b="1" dirty="0">
                <a:ln w="18415" cmpd="sng">
                  <a:solidFill>
                    <a:srgbClr val="FFFFFF"/>
                  </a:solidFill>
                  <a:prstDash val="solid"/>
                </a:ln>
                <a:solidFill>
                  <a:srgbClr val="FFFFFF"/>
                </a:solidFill>
                <a:latin typeface="Calibri"/>
              </a:rPr>
              <a:t>Movement Problem #4</a:t>
            </a:r>
          </a:p>
        </p:txBody>
      </p:sp>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8" name="Shape 378"/>
          <p:cNvSpPr txBox="1">
            <a:spLocks noGrp="1"/>
          </p:cNvSpPr>
          <p:nvPr>
            <p:ph type="body" idx="4294967295"/>
          </p:nvPr>
        </p:nvSpPr>
        <p:spPr>
          <a:xfrm>
            <a:off x="838200" y="5029200"/>
            <a:ext cx="4486199" cy="939300"/>
          </a:xfrm>
          <a:prstGeom prst="rect">
            <a:avLst/>
          </a:prstGeom>
        </p:spPr>
        <p:txBody>
          <a:bodyPr lIns="91425" tIns="91425" rIns="91425" bIns="91425" anchor="ctr" anchorCtr="0">
            <a:noAutofit/>
          </a:bodyPr>
          <a:lstStyle/>
          <a:p>
            <a:pPr lvl="0" rtl="0">
              <a:spcBef>
                <a:spcPts val="0"/>
              </a:spcBef>
              <a:buNone/>
            </a:pPr>
            <a:r>
              <a:rPr lang="en-US" sz="2400" b="1" dirty="0"/>
              <a:t>Level*</a:t>
            </a:r>
          </a:p>
        </p:txBody>
      </p:sp>
      <p:sp>
        <p:nvSpPr>
          <p:cNvPr id="379" name="Shape 379"/>
          <p:cNvSpPr txBox="1"/>
          <p:nvPr/>
        </p:nvSpPr>
        <p:spPr>
          <a:xfrm>
            <a:off x="838200" y="5508875"/>
            <a:ext cx="7592999" cy="994499"/>
          </a:xfrm>
          <a:prstGeom prst="rect">
            <a:avLst/>
          </a:prstGeom>
          <a:noFill/>
          <a:ln>
            <a:noFill/>
          </a:ln>
        </p:spPr>
        <p:txBody>
          <a:bodyPr lIns="91425" tIns="91425" rIns="91425" bIns="91425" anchor="t" anchorCtr="0">
            <a:noAutofit/>
          </a:bodyPr>
          <a:lstStyle/>
          <a:p>
            <a:pPr>
              <a:spcBef>
                <a:spcPts val="0"/>
              </a:spcBef>
              <a:buNone/>
            </a:pPr>
            <a:endParaRPr/>
          </a:p>
        </p:txBody>
      </p:sp>
      <p:sp>
        <p:nvSpPr>
          <p:cNvPr id="380" name="Shape 380"/>
          <p:cNvSpPr txBox="1"/>
          <p:nvPr/>
        </p:nvSpPr>
        <p:spPr>
          <a:xfrm>
            <a:off x="838200" y="5648300"/>
            <a:ext cx="7760099" cy="884099"/>
          </a:xfrm>
          <a:prstGeom prst="rect">
            <a:avLst/>
          </a:prstGeom>
          <a:noFill/>
          <a:ln>
            <a:noFill/>
          </a:ln>
        </p:spPr>
        <p:txBody>
          <a:bodyPr lIns="91425" tIns="91425" rIns="91425" bIns="91425" anchor="t" anchorCtr="0">
            <a:noAutofit/>
          </a:bodyPr>
          <a:lstStyle/>
          <a:p>
            <a:pPr marL="0" lvl="0" indent="0" rtl="0">
              <a:lnSpc>
                <a:spcPct val="115000"/>
              </a:lnSpc>
              <a:spcBef>
                <a:spcPts val="0"/>
              </a:spcBef>
              <a:buNone/>
            </a:pPr>
            <a:r>
              <a:rPr lang="en-US" sz="2000" dirty="0">
                <a:solidFill>
                  <a:schemeClr val="dk1"/>
                </a:solidFill>
              </a:rPr>
              <a:t>Where a movement is in space on a vertical spectrum.</a:t>
            </a:r>
          </a:p>
          <a:p>
            <a:pPr>
              <a:spcBef>
                <a:spcPts val="0"/>
              </a:spcBef>
              <a:buNone/>
            </a:pPr>
            <a:endParaRPr dirty="0"/>
          </a:p>
        </p:txBody>
      </p:sp>
      <p:sp>
        <p:nvSpPr>
          <p:cNvPr id="9" name="Rectangle 8"/>
          <p:cNvSpPr/>
          <p:nvPr/>
        </p:nvSpPr>
        <p:spPr>
          <a:xfrm>
            <a:off x="228600" y="76200"/>
            <a:ext cx="8458200" cy="707886"/>
          </a:xfrm>
          <a:prstGeom prst="rect">
            <a:avLst/>
          </a:prstGeom>
        </p:spPr>
        <p:txBody>
          <a:bodyPr wrap="square">
            <a:spAutoFit/>
          </a:bodyPr>
          <a:lstStyle/>
          <a:p>
            <a:pPr lvl="0" algn="ctr"/>
            <a:r>
              <a:rPr lang="en-US" sz="4000" b="1" dirty="0">
                <a:ln w="18415" cmpd="sng">
                  <a:solidFill>
                    <a:srgbClr val="FFFFFF"/>
                  </a:solidFill>
                  <a:prstDash val="solid"/>
                </a:ln>
                <a:solidFill>
                  <a:srgbClr val="FFFFFF"/>
                </a:solidFill>
                <a:latin typeface="Calibri"/>
              </a:rPr>
              <a:t>Dance Element #2 - Space</a:t>
            </a:r>
          </a:p>
        </p:txBody>
      </p:sp>
      <p:pic>
        <p:nvPicPr>
          <p:cNvPr id="4" name="HCOE Dance 14 Level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92611" y="1133219"/>
            <a:ext cx="6479789" cy="3667381"/>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Shape 385"/>
          <p:cNvSpPr txBox="1">
            <a:spLocks noGrp="1"/>
          </p:cNvSpPr>
          <p:nvPr>
            <p:ph type="title"/>
          </p:nvPr>
        </p:nvSpPr>
        <p:spPr>
          <a:xfrm>
            <a:off x="838196" y="839325"/>
            <a:ext cx="2743199" cy="1981199"/>
          </a:xfrm>
          <a:prstGeom prst="rect">
            <a:avLst/>
          </a:prstGeom>
        </p:spPr>
        <p:txBody>
          <a:bodyPr lIns="91425" tIns="91425" rIns="91425" bIns="91425" anchor="b" anchorCtr="0">
            <a:noAutofit/>
          </a:bodyPr>
          <a:lstStyle/>
          <a:p>
            <a:pPr>
              <a:spcBef>
                <a:spcPts val="0"/>
              </a:spcBef>
              <a:buNone/>
            </a:pPr>
            <a:r>
              <a:rPr lang="en-US"/>
              <a:t>Volume Dance</a:t>
            </a:r>
          </a:p>
        </p:txBody>
      </p:sp>
      <p:sp>
        <p:nvSpPr>
          <p:cNvPr id="386" name="Shape 386"/>
          <p:cNvSpPr txBox="1">
            <a:spLocks noGrp="1"/>
          </p:cNvSpPr>
          <p:nvPr>
            <p:ph type="body" idx="4294967295"/>
          </p:nvPr>
        </p:nvSpPr>
        <p:spPr>
          <a:xfrm>
            <a:off x="838200" y="914400"/>
            <a:ext cx="7714475" cy="4625574"/>
          </a:xfrm>
          <a:prstGeom prst="rect">
            <a:avLst/>
          </a:prstGeom>
        </p:spPr>
        <p:txBody>
          <a:bodyPr lIns="91425" tIns="91425" rIns="91425" bIns="91425" anchor="ctr" anchorCtr="0">
            <a:noAutofit/>
          </a:bodyPr>
          <a:lstStyle/>
          <a:p>
            <a:pPr marR="0" lvl="0" algn="l" rtl="0">
              <a:lnSpc>
                <a:spcPct val="115000"/>
              </a:lnSpc>
              <a:spcBef>
                <a:spcPts val="0"/>
              </a:spcBef>
              <a:spcAft>
                <a:spcPts val="0"/>
              </a:spcAft>
              <a:buNone/>
            </a:pPr>
            <a:r>
              <a:rPr lang="en-US" sz="2000" dirty="0"/>
              <a:t>Students improvise dance to music, matching their level in space to the volume level of the music (</a:t>
            </a:r>
            <a:r>
              <a:rPr lang="en-US" sz="2000" dirty="0" err="1"/>
              <a:t>ie</a:t>
            </a:r>
            <a:r>
              <a:rPr lang="en-US" sz="2000" dirty="0"/>
              <a:t>: when the music is loud, students dance high in the air; when it is quieter, they dance lower; if the volume hits 0, students freeze flat on the floor).  </a:t>
            </a:r>
          </a:p>
          <a:p>
            <a:pPr marL="0" indent="0" rtl="0">
              <a:lnSpc>
                <a:spcPct val="115000"/>
              </a:lnSpc>
              <a:spcBef>
                <a:spcPts val="0"/>
              </a:spcBef>
              <a:buNone/>
            </a:pPr>
            <a:endParaRPr sz="2000" dirty="0"/>
          </a:p>
          <a:p>
            <a:pPr marL="0" lvl="0" indent="0">
              <a:lnSpc>
                <a:spcPct val="115000"/>
              </a:lnSpc>
              <a:spcBef>
                <a:spcPts val="0"/>
              </a:spcBef>
              <a:buNone/>
            </a:pPr>
            <a:r>
              <a:rPr lang="en-US" sz="2000" dirty="0"/>
              <a:t>Instructor plays with the volume, giving students time to explore different levels, as well as giving them quick level changes to attempt to keep up with. </a:t>
            </a:r>
            <a:r>
              <a:rPr lang="en-US" sz="1800" dirty="0"/>
              <a:t> </a:t>
            </a:r>
          </a:p>
        </p:txBody>
      </p:sp>
      <p:sp>
        <p:nvSpPr>
          <p:cNvPr id="3" name="Rectangle 2"/>
          <p:cNvSpPr/>
          <p:nvPr/>
        </p:nvSpPr>
        <p:spPr>
          <a:xfrm>
            <a:off x="228600" y="0"/>
            <a:ext cx="8610600" cy="784830"/>
          </a:xfrm>
          <a:prstGeom prst="rect">
            <a:avLst/>
          </a:prstGeom>
        </p:spPr>
        <p:txBody>
          <a:bodyPr wrap="square">
            <a:spAutoFit/>
          </a:bodyPr>
          <a:lstStyle/>
          <a:p>
            <a:pPr lvl="0" algn="ctr">
              <a:lnSpc>
                <a:spcPct val="115000"/>
              </a:lnSpc>
            </a:pPr>
            <a:r>
              <a:rPr lang="en-US" sz="4000" b="1" dirty="0">
                <a:ln w="18415" cmpd="sng">
                  <a:solidFill>
                    <a:srgbClr val="FFFFFF"/>
                  </a:solidFill>
                  <a:prstDash val="solid"/>
                </a:ln>
                <a:solidFill>
                  <a:srgbClr val="FFFFFF"/>
                </a:solidFill>
                <a:latin typeface="Calibri"/>
              </a:rPr>
              <a:t>Volume Dance</a:t>
            </a:r>
          </a:p>
        </p:txBody>
      </p:sp>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Shape 391"/>
          <p:cNvSpPr txBox="1">
            <a:spLocks noGrp="1"/>
          </p:cNvSpPr>
          <p:nvPr>
            <p:ph type="title"/>
          </p:nvPr>
        </p:nvSpPr>
        <p:spPr>
          <a:xfrm>
            <a:off x="5886900" y="1066800"/>
            <a:ext cx="2960099" cy="1981199"/>
          </a:xfrm>
          <a:prstGeom prst="rect">
            <a:avLst/>
          </a:prstGeom>
        </p:spPr>
        <p:txBody>
          <a:bodyPr lIns="91425" tIns="91425" rIns="91425" bIns="91425" anchor="b" anchorCtr="0">
            <a:noAutofit/>
          </a:bodyPr>
          <a:lstStyle/>
          <a:p>
            <a:pPr>
              <a:spcBef>
                <a:spcPts val="0"/>
              </a:spcBef>
              <a:buNone/>
            </a:pPr>
            <a:r>
              <a:rPr lang="en-US"/>
              <a:t>Dance Element #2 - Space</a:t>
            </a:r>
          </a:p>
        </p:txBody>
      </p:sp>
      <p:sp>
        <p:nvSpPr>
          <p:cNvPr id="393" name="Shape 393"/>
          <p:cNvSpPr txBox="1">
            <a:spLocks noGrp="1"/>
          </p:cNvSpPr>
          <p:nvPr>
            <p:ph type="body" idx="4294967295"/>
          </p:nvPr>
        </p:nvSpPr>
        <p:spPr>
          <a:xfrm>
            <a:off x="838200" y="5029200"/>
            <a:ext cx="4419599" cy="762000"/>
          </a:xfrm>
          <a:prstGeom prst="rect">
            <a:avLst/>
          </a:prstGeom>
        </p:spPr>
        <p:txBody>
          <a:bodyPr lIns="91425" tIns="91425" rIns="91425" bIns="91425" anchor="ctr" anchorCtr="0">
            <a:noAutofit/>
          </a:bodyPr>
          <a:lstStyle/>
          <a:p>
            <a:pPr>
              <a:spcBef>
                <a:spcPts val="0"/>
              </a:spcBef>
              <a:buNone/>
            </a:pPr>
            <a:r>
              <a:rPr lang="en-US" sz="2400" b="1" dirty="0"/>
              <a:t>Facing*</a:t>
            </a:r>
          </a:p>
        </p:txBody>
      </p:sp>
      <p:sp>
        <p:nvSpPr>
          <p:cNvPr id="394" name="Shape 394"/>
          <p:cNvSpPr txBox="1"/>
          <p:nvPr/>
        </p:nvSpPr>
        <p:spPr>
          <a:xfrm>
            <a:off x="994550" y="5595375"/>
            <a:ext cx="7731599" cy="890700"/>
          </a:xfrm>
          <a:prstGeom prst="rect">
            <a:avLst/>
          </a:prstGeom>
          <a:noFill/>
          <a:ln>
            <a:noFill/>
          </a:ln>
        </p:spPr>
        <p:txBody>
          <a:bodyPr lIns="91425" tIns="91425" rIns="91425" bIns="91425" anchor="t" anchorCtr="0">
            <a:noAutofit/>
          </a:bodyPr>
          <a:lstStyle/>
          <a:p>
            <a:pPr>
              <a:spcBef>
                <a:spcPts val="0"/>
              </a:spcBef>
              <a:buNone/>
            </a:pPr>
            <a:endParaRPr/>
          </a:p>
        </p:txBody>
      </p:sp>
      <p:sp>
        <p:nvSpPr>
          <p:cNvPr id="395" name="Shape 395"/>
          <p:cNvSpPr txBox="1"/>
          <p:nvPr/>
        </p:nvSpPr>
        <p:spPr>
          <a:xfrm>
            <a:off x="949150" y="5629700"/>
            <a:ext cx="6374100" cy="707099"/>
          </a:xfrm>
          <a:prstGeom prst="rect">
            <a:avLst/>
          </a:prstGeom>
          <a:noFill/>
          <a:ln>
            <a:noFill/>
          </a:ln>
        </p:spPr>
        <p:txBody>
          <a:bodyPr lIns="91425" tIns="91425" rIns="91425" bIns="91425" anchor="t" anchorCtr="0">
            <a:noAutofit/>
          </a:bodyPr>
          <a:lstStyle/>
          <a:p>
            <a:pPr>
              <a:spcBef>
                <a:spcPts val="0"/>
              </a:spcBef>
              <a:buNone/>
            </a:pPr>
            <a:endParaRPr/>
          </a:p>
        </p:txBody>
      </p:sp>
      <p:sp>
        <p:nvSpPr>
          <p:cNvPr id="396" name="Shape 396"/>
          <p:cNvSpPr txBox="1"/>
          <p:nvPr/>
        </p:nvSpPr>
        <p:spPr>
          <a:xfrm>
            <a:off x="838200" y="5486400"/>
            <a:ext cx="7543800" cy="995099"/>
          </a:xfrm>
          <a:prstGeom prst="rect">
            <a:avLst/>
          </a:prstGeom>
          <a:noFill/>
          <a:ln>
            <a:noFill/>
          </a:ln>
        </p:spPr>
        <p:txBody>
          <a:bodyPr lIns="91425" tIns="91425" rIns="91425" bIns="91425" anchor="t" anchorCtr="0">
            <a:noAutofit/>
          </a:bodyPr>
          <a:lstStyle/>
          <a:p>
            <a:pPr marL="0" lvl="0" indent="0" rtl="0">
              <a:lnSpc>
                <a:spcPct val="115000"/>
              </a:lnSpc>
              <a:spcBef>
                <a:spcPts val="0"/>
              </a:spcBef>
              <a:buNone/>
            </a:pPr>
            <a:r>
              <a:rPr lang="en-US" sz="2000" dirty="0">
                <a:solidFill>
                  <a:schemeClr val="dk1"/>
                </a:solidFill>
                <a:latin typeface="Calibri"/>
                <a:cs typeface="Calibri"/>
              </a:rPr>
              <a:t>The direction that the head or body is facing for a movement or shape.  </a:t>
            </a:r>
          </a:p>
          <a:p>
            <a:pPr>
              <a:spcBef>
                <a:spcPts val="0"/>
              </a:spcBef>
              <a:buNone/>
            </a:pPr>
            <a:endParaRPr dirty="0">
              <a:latin typeface="Calibri"/>
              <a:cs typeface="Calibri"/>
            </a:endParaRPr>
          </a:p>
        </p:txBody>
      </p:sp>
      <p:sp>
        <p:nvSpPr>
          <p:cNvPr id="10" name="Rectangle 9"/>
          <p:cNvSpPr/>
          <p:nvPr/>
        </p:nvSpPr>
        <p:spPr>
          <a:xfrm>
            <a:off x="228600" y="76200"/>
            <a:ext cx="8458200" cy="707886"/>
          </a:xfrm>
          <a:prstGeom prst="rect">
            <a:avLst/>
          </a:prstGeom>
        </p:spPr>
        <p:txBody>
          <a:bodyPr wrap="square">
            <a:spAutoFit/>
          </a:bodyPr>
          <a:lstStyle/>
          <a:p>
            <a:pPr lvl="0" algn="ctr"/>
            <a:r>
              <a:rPr lang="en-US" sz="4000" b="1" dirty="0">
                <a:ln w="18415" cmpd="sng">
                  <a:solidFill>
                    <a:srgbClr val="FFFFFF"/>
                  </a:solidFill>
                  <a:prstDash val="solid"/>
                </a:ln>
                <a:solidFill>
                  <a:srgbClr val="FFFFFF"/>
                </a:solidFill>
                <a:latin typeface="Calibri"/>
              </a:rPr>
              <a:t>Dance Element #2 - Space</a:t>
            </a:r>
          </a:p>
        </p:txBody>
      </p:sp>
      <p:pic>
        <p:nvPicPr>
          <p:cNvPr id="2" name="HCOE Dance 15 Facing.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71600" y="1143000"/>
            <a:ext cx="6324600" cy="3579548"/>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Shape 401"/>
          <p:cNvSpPr txBox="1">
            <a:spLocks noGrp="1"/>
          </p:cNvSpPr>
          <p:nvPr>
            <p:ph type="title"/>
          </p:nvPr>
        </p:nvSpPr>
        <p:spPr>
          <a:xfrm>
            <a:off x="5886900" y="1066800"/>
            <a:ext cx="2960099" cy="1981199"/>
          </a:xfrm>
          <a:prstGeom prst="rect">
            <a:avLst/>
          </a:prstGeom>
        </p:spPr>
        <p:txBody>
          <a:bodyPr lIns="91425" tIns="91425" rIns="91425" bIns="91425" anchor="b" anchorCtr="0">
            <a:noAutofit/>
          </a:bodyPr>
          <a:lstStyle/>
          <a:p>
            <a:pPr lvl="0" rtl="0">
              <a:spcBef>
                <a:spcPts val="0"/>
              </a:spcBef>
              <a:buNone/>
            </a:pPr>
            <a:r>
              <a:rPr lang="en-US"/>
              <a:t>Dance Element #2 - Space</a:t>
            </a:r>
          </a:p>
        </p:txBody>
      </p:sp>
      <p:sp>
        <p:nvSpPr>
          <p:cNvPr id="403" name="Shape 403"/>
          <p:cNvSpPr txBox="1">
            <a:spLocks noGrp="1"/>
          </p:cNvSpPr>
          <p:nvPr>
            <p:ph type="body" idx="4294967295"/>
          </p:nvPr>
        </p:nvSpPr>
        <p:spPr>
          <a:xfrm>
            <a:off x="838200" y="2514600"/>
            <a:ext cx="4419599" cy="762000"/>
          </a:xfrm>
          <a:prstGeom prst="rect">
            <a:avLst/>
          </a:prstGeom>
        </p:spPr>
        <p:txBody>
          <a:bodyPr lIns="91425" tIns="91425" rIns="91425" bIns="91425" anchor="ctr" anchorCtr="0">
            <a:noAutofit/>
          </a:bodyPr>
          <a:lstStyle/>
          <a:p>
            <a:pPr lvl="0" rtl="0">
              <a:spcBef>
                <a:spcPts val="0"/>
              </a:spcBef>
              <a:buNone/>
            </a:pPr>
            <a:r>
              <a:rPr lang="en-US" sz="2400" b="1" dirty="0"/>
              <a:t>Focus</a:t>
            </a:r>
          </a:p>
        </p:txBody>
      </p:sp>
      <p:sp>
        <p:nvSpPr>
          <p:cNvPr id="404" name="Shape 404"/>
          <p:cNvSpPr txBox="1"/>
          <p:nvPr/>
        </p:nvSpPr>
        <p:spPr>
          <a:xfrm>
            <a:off x="838200" y="3048000"/>
            <a:ext cx="7670099" cy="942600"/>
          </a:xfrm>
          <a:prstGeom prst="rect">
            <a:avLst/>
          </a:prstGeom>
          <a:noFill/>
          <a:ln>
            <a:noFill/>
          </a:ln>
        </p:spPr>
        <p:txBody>
          <a:bodyPr lIns="91425" tIns="91425" rIns="91425" bIns="91425" anchor="t" anchorCtr="0">
            <a:noAutofit/>
          </a:bodyPr>
          <a:lstStyle/>
          <a:p>
            <a:pPr>
              <a:spcBef>
                <a:spcPts val="0"/>
              </a:spcBef>
              <a:buNone/>
            </a:pPr>
            <a:r>
              <a:rPr lang="en-US" sz="2000" dirty="0"/>
              <a:t>In general, a gathering of forces to increase the projection of intent. In particular, it refers to the dancer’s line of sight.</a:t>
            </a:r>
          </a:p>
        </p:txBody>
      </p:sp>
      <p:sp>
        <p:nvSpPr>
          <p:cNvPr id="6" name="Rectangle 5"/>
          <p:cNvSpPr/>
          <p:nvPr/>
        </p:nvSpPr>
        <p:spPr>
          <a:xfrm>
            <a:off x="228600" y="76200"/>
            <a:ext cx="8458200" cy="707886"/>
          </a:xfrm>
          <a:prstGeom prst="rect">
            <a:avLst/>
          </a:prstGeom>
        </p:spPr>
        <p:txBody>
          <a:bodyPr wrap="square">
            <a:spAutoFit/>
          </a:bodyPr>
          <a:lstStyle/>
          <a:p>
            <a:pPr lvl="0" algn="ctr"/>
            <a:r>
              <a:rPr lang="en-US" sz="4000" b="1" dirty="0">
                <a:ln w="18415" cmpd="sng">
                  <a:solidFill>
                    <a:srgbClr val="FFFFFF"/>
                  </a:solidFill>
                  <a:prstDash val="solid"/>
                </a:ln>
                <a:solidFill>
                  <a:srgbClr val="FFFFFF"/>
                </a:solidFill>
                <a:latin typeface="Calibri"/>
              </a:rPr>
              <a:t>Dance Element #2 - Space</a:t>
            </a:r>
          </a:p>
        </p:txBody>
      </p:sp>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Shape 409"/>
          <p:cNvSpPr txBox="1">
            <a:spLocks noGrp="1"/>
          </p:cNvSpPr>
          <p:nvPr>
            <p:ph type="title"/>
          </p:nvPr>
        </p:nvSpPr>
        <p:spPr>
          <a:xfrm>
            <a:off x="838196" y="902200"/>
            <a:ext cx="2743199" cy="1981199"/>
          </a:xfrm>
          <a:prstGeom prst="rect">
            <a:avLst/>
          </a:prstGeom>
        </p:spPr>
        <p:txBody>
          <a:bodyPr lIns="91425" tIns="91425" rIns="91425" bIns="91425" anchor="b" anchorCtr="0">
            <a:noAutofit/>
          </a:bodyPr>
          <a:lstStyle/>
          <a:p>
            <a:pPr lvl="0" rtl="0">
              <a:spcBef>
                <a:spcPts val="0"/>
              </a:spcBef>
              <a:buNone/>
            </a:pPr>
            <a:r>
              <a:rPr lang="en-US"/>
              <a:t>What’s in Focus?</a:t>
            </a:r>
          </a:p>
        </p:txBody>
      </p:sp>
      <p:sp>
        <p:nvSpPr>
          <p:cNvPr id="410" name="Shape 410"/>
          <p:cNvSpPr txBox="1">
            <a:spLocks noGrp="1"/>
          </p:cNvSpPr>
          <p:nvPr>
            <p:ph type="body" idx="4294967295"/>
          </p:nvPr>
        </p:nvSpPr>
        <p:spPr>
          <a:xfrm>
            <a:off x="381000" y="1447800"/>
            <a:ext cx="8382000" cy="4794274"/>
          </a:xfrm>
          <a:prstGeom prst="rect">
            <a:avLst/>
          </a:prstGeom>
        </p:spPr>
        <p:txBody>
          <a:bodyPr lIns="91425" tIns="91425" rIns="91425" bIns="91425" anchor="ctr" anchorCtr="0">
            <a:noAutofit/>
          </a:bodyPr>
          <a:lstStyle/>
          <a:p>
            <a:pPr lvl="0" rtl="0">
              <a:lnSpc>
                <a:spcPct val="115000"/>
              </a:lnSpc>
              <a:spcBef>
                <a:spcPts val="0"/>
              </a:spcBef>
              <a:buNone/>
            </a:pPr>
            <a:endParaRPr sz="2400" b="1" dirty="0"/>
          </a:p>
          <a:p>
            <a:pPr marL="457200" lvl="0" indent="-342900" rtl="0">
              <a:lnSpc>
                <a:spcPct val="115000"/>
              </a:lnSpc>
              <a:spcBef>
                <a:spcPts val="0"/>
              </a:spcBef>
              <a:buClr>
                <a:srgbClr val="777777"/>
              </a:buClr>
              <a:buSzPct val="100000"/>
              <a:buFont typeface="Cabin"/>
              <a:buAutoNum type="alphaUcPeriod"/>
            </a:pPr>
            <a:r>
              <a:rPr lang="en-US" dirty="0"/>
              <a:t>Students work in small groups.  As a group, students pick 3 things to focus on while dancing (</a:t>
            </a:r>
            <a:r>
              <a:rPr lang="en-US" dirty="0" err="1"/>
              <a:t>ie</a:t>
            </a:r>
            <a:r>
              <a:rPr lang="en-US" dirty="0"/>
              <a:t>: one of the dancers, the audience, a window, the floor, themselves, etc.).</a:t>
            </a:r>
          </a:p>
          <a:p>
            <a:pPr marL="457200" lvl="0" indent="-342900" rtl="0">
              <a:lnSpc>
                <a:spcPct val="115000"/>
              </a:lnSpc>
              <a:spcBef>
                <a:spcPts val="0"/>
              </a:spcBef>
              <a:buClr>
                <a:srgbClr val="777777"/>
              </a:buClr>
              <a:buSzPct val="100000"/>
              <a:buFont typeface="Cabin"/>
              <a:buAutoNum type="alphaUcPeriod"/>
            </a:pPr>
            <a:endParaRPr lang="en-US" dirty="0"/>
          </a:p>
          <a:p>
            <a:pPr marL="457200" lvl="0" indent="-342900" rtl="0">
              <a:lnSpc>
                <a:spcPct val="115000"/>
              </a:lnSpc>
              <a:spcBef>
                <a:spcPts val="0"/>
              </a:spcBef>
              <a:buClr>
                <a:srgbClr val="777777"/>
              </a:buClr>
              <a:buSzPct val="100000"/>
              <a:buFont typeface="Cabin"/>
              <a:buAutoNum type="alphaUcPeriod"/>
            </a:pPr>
            <a:r>
              <a:rPr lang="en-US" dirty="0"/>
              <a:t>Each group dances for 30 seconds.  Every 10 seconds, they switch their focus to the next thing they chose.  Instructor cues when to switch focus.</a:t>
            </a:r>
          </a:p>
          <a:p>
            <a:pPr marL="457200" lvl="0" indent="-342900" rtl="0">
              <a:lnSpc>
                <a:spcPct val="115000"/>
              </a:lnSpc>
              <a:spcBef>
                <a:spcPts val="0"/>
              </a:spcBef>
              <a:buClr>
                <a:srgbClr val="777777"/>
              </a:buClr>
              <a:buSzPct val="100000"/>
              <a:buFont typeface="Cabin"/>
              <a:buAutoNum type="alphaUcPeriod"/>
            </a:pPr>
            <a:endParaRPr lang="en-US" dirty="0"/>
          </a:p>
          <a:p>
            <a:pPr marL="457200" lvl="0" indent="-342900" rtl="0">
              <a:lnSpc>
                <a:spcPct val="115000"/>
              </a:lnSpc>
              <a:spcBef>
                <a:spcPts val="0"/>
              </a:spcBef>
              <a:buClr>
                <a:srgbClr val="777777"/>
              </a:buClr>
              <a:buSzPct val="100000"/>
              <a:buFont typeface="Cabin"/>
              <a:buAutoNum type="alphaUcPeriod"/>
            </a:pPr>
            <a:r>
              <a:rPr lang="en-US" dirty="0"/>
              <a:t>Other groups watch as an audience, then guess what 3 things the performing group focused on. </a:t>
            </a:r>
          </a:p>
          <a:p>
            <a:pPr marL="457200" lvl="0" indent="-342900" rtl="0">
              <a:lnSpc>
                <a:spcPct val="115000"/>
              </a:lnSpc>
              <a:spcBef>
                <a:spcPts val="0"/>
              </a:spcBef>
              <a:buClr>
                <a:srgbClr val="777777"/>
              </a:buClr>
              <a:buSzPct val="100000"/>
              <a:buFont typeface="Cabin"/>
              <a:buAutoNum type="alphaUcPeriod"/>
            </a:pPr>
            <a:endParaRPr lang="en-US" dirty="0"/>
          </a:p>
          <a:p>
            <a:pPr marL="457200" lvl="0" indent="-342900" rtl="0">
              <a:lnSpc>
                <a:spcPct val="115000"/>
              </a:lnSpc>
              <a:spcBef>
                <a:spcPts val="0"/>
              </a:spcBef>
              <a:buClr>
                <a:srgbClr val="777777"/>
              </a:buClr>
              <a:buSzPct val="100000"/>
              <a:buFont typeface="Cabin"/>
              <a:buAutoNum type="alphaUcPeriod"/>
            </a:pPr>
            <a:r>
              <a:rPr lang="en-US" dirty="0"/>
              <a:t>Discuss:  What made their focus visible to the audience?  As dancers, how can we help the audience focus on what we want them to focus on?  Why is it important to dance with our faces and eyes?</a:t>
            </a:r>
          </a:p>
          <a:p>
            <a:pPr lvl="0" indent="-228600" rtl="0">
              <a:lnSpc>
                <a:spcPct val="115000"/>
              </a:lnSpc>
              <a:spcBef>
                <a:spcPts val="0"/>
              </a:spcBef>
              <a:buNone/>
            </a:pPr>
            <a:r>
              <a:rPr lang="en-US" sz="1800" dirty="0"/>
              <a:t> </a:t>
            </a:r>
          </a:p>
          <a:p>
            <a:pPr lvl="0" indent="-228600" rtl="0">
              <a:lnSpc>
                <a:spcPct val="115000"/>
              </a:lnSpc>
              <a:spcBef>
                <a:spcPts val="0"/>
              </a:spcBef>
              <a:buNone/>
            </a:pPr>
            <a:endParaRPr sz="1800" dirty="0"/>
          </a:p>
          <a:p>
            <a:pPr lvl="0" rtl="0">
              <a:spcBef>
                <a:spcPts val="0"/>
              </a:spcBef>
              <a:buNone/>
            </a:pPr>
            <a:endParaRPr sz="1800" dirty="0"/>
          </a:p>
        </p:txBody>
      </p:sp>
      <p:sp>
        <p:nvSpPr>
          <p:cNvPr id="2" name="TextBox 1"/>
          <p:cNvSpPr txBox="1"/>
          <p:nvPr/>
        </p:nvSpPr>
        <p:spPr>
          <a:xfrm>
            <a:off x="365359" y="76200"/>
            <a:ext cx="7696200" cy="707886"/>
          </a:xfrm>
          <a:prstGeom prst="rect">
            <a:avLst/>
          </a:prstGeom>
          <a:noFill/>
        </p:spPr>
        <p:txBody>
          <a:bodyPr wrap="square" rtlCol="0">
            <a:spAutoFit/>
          </a:bodyPr>
          <a:lstStyle/>
          <a:p>
            <a:pPr algn="ctr"/>
            <a:r>
              <a:rPr lang="en-US" sz="4000" b="1" dirty="0">
                <a:ln w="18415" cmpd="sng">
                  <a:solidFill>
                    <a:srgbClr val="FFFFFF"/>
                  </a:solidFill>
                  <a:prstDash val="solid"/>
                </a:ln>
                <a:solidFill>
                  <a:srgbClr val="FFFFFF"/>
                </a:solidFill>
                <a:latin typeface="+mj-lt"/>
              </a:rPr>
              <a:t>What’s in Focus?</a:t>
            </a:r>
          </a:p>
        </p:txBody>
      </p:sp>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Shape 415"/>
          <p:cNvSpPr txBox="1">
            <a:spLocks noGrp="1"/>
          </p:cNvSpPr>
          <p:nvPr>
            <p:ph type="title"/>
          </p:nvPr>
        </p:nvSpPr>
        <p:spPr>
          <a:xfrm>
            <a:off x="5886900" y="1066800"/>
            <a:ext cx="2899800" cy="1981199"/>
          </a:xfrm>
          <a:prstGeom prst="rect">
            <a:avLst/>
          </a:prstGeom>
        </p:spPr>
        <p:txBody>
          <a:bodyPr lIns="91425" tIns="91425" rIns="91425" bIns="91425" anchor="b" anchorCtr="0">
            <a:noAutofit/>
          </a:bodyPr>
          <a:lstStyle/>
          <a:p>
            <a:pPr lvl="0" rtl="0">
              <a:spcBef>
                <a:spcPts val="0"/>
              </a:spcBef>
              <a:buNone/>
            </a:pPr>
            <a:r>
              <a:rPr lang="en-US"/>
              <a:t>Dance Element #2 - Space</a:t>
            </a:r>
          </a:p>
        </p:txBody>
      </p:sp>
      <p:sp>
        <p:nvSpPr>
          <p:cNvPr id="416" name="Shape 416"/>
          <p:cNvSpPr>
            <a:spLocks noGrp="1"/>
          </p:cNvSpPr>
          <p:nvPr>
            <p:ph type="pic" idx="4294967295"/>
          </p:nvPr>
        </p:nvSpPr>
        <p:spPr>
          <a:xfrm>
            <a:off x="838200" y="1371601"/>
            <a:ext cx="4419599" cy="2971800"/>
          </a:xfrm>
          <a:prstGeom prst="roundRect">
            <a:avLst>
              <a:gd name="adj" fmla="val 7906"/>
            </a:avLst>
          </a:prstGeom>
          <a:solidFill>
            <a:srgbClr val="FFFFFF"/>
          </a:solidFill>
          <a:ln w="9525" cap="flat">
            <a:solidFill>
              <a:srgbClr val="000000"/>
            </a:solidFill>
            <a:prstDash val="solid"/>
            <a:round/>
            <a:headEnd type="none" w="med" len="med"/>
            <a:tailEnd type="none" w="med" len="med"/>
          </a:ln>
        </p:spPr>
        <p:txBody>
          <a:bodyPr lIns="91425" tIns="91425" rIns="91425" bIns="91425" anchor="t" anchorCtr="0">
            <a:noAutofit/>
          </a:bodyPr>
          <a:lstStyle/>
          <a:p>
            <a:pPr rtl="0">
              <a:spcBef>
                <a:spcPts val="0"/>
              </a:spcBef>
              <a:buNone/>
            </a:pPr>
            <a:r>
              <a:rPr lang="en-US" dirty="0"/>
              <a:t>Connect to Geometry:</a:t>
            </a:r>
          </a:p>
          <a:p>
            <a:pPr marL="342900" indent="-342900" rtl="0">
              <a:spcBef>
                <a:spcPts val="0"/>
              </a:spcBef>
              <a:buFont typeface="Arial" panose="020B0604020202020204" pitchFamily="34" charset="0"/>
              <a:buChar char="•"/>
            </a:pPr>
            <a:r>
              <a:rPr lang="en-US" dirty="0"/>
              <a:t>2d</a:t>
            </a:r>
          </a:p>
          <a:p>
            <a:pPr marL="342900" indent="-342900" rtl="0">
              <a:spcBef>
                <a:spcPts val="0"/>
              </a:spcBef>
              <a:buFont typeface="Arial" panose="020B0604020202020204" pitchFamily="34" charset="0"/>
              <a:buChar char="•"/>
            </a:pPr>
            <a:r>
              <a:rPr lang="en-US" dirty="0"/>
              <a:t>3d</a:t>
            </a:r>
          </a:p>
          <a:p>
            <a:pPr marL="342900" indent="-342900" rtl="0">
              <a:spcBef>
                <a:spcPts val="0"/>
              </a:spcBef>
              <a:buFont typeface="Arial" panose="020B0604020202020204" pitchFamily="34" charset="0"/>
              <a:buChar char="•"/>
            </a:pPr>
            <a:r>
              <a:rPr lang="en-US" dirty="0"/>
              <a:t>Volume</a:t>
            </a:r>
          </a:p>
          <a:p>
            <a:pPr marL="342900" indent="-342900" rtl="0">
              <a:spcBef>
                <a:spcPts val="0"/>
              </a:spcBef>
              <a:buFont typeface="Arial" panose="020B0604020202020204" pitchFamily="34" charset="0"/>
              <a:buChar char="•"/>
            </a:pPr>
            <a:r>
              <a:rPr lang="en-US" dirty="0"/>
              <a:t>Area</a:t>
            </a:r>
          </a:p>
          <a:p>
            <a:pPr lvl="0" rtl="0">
              <a:spcBef>
                <a:spcPts val="0"/>
              </a:spcBef>
              <a:buNone/>
            </a:pPr>
            <a:endParaRPr dirty="0"/>
          </a:p>
        </p:txBody>
      </p:sp>
      <p:sp>
        <p:nvSpPr>
          <p:cNvPr id="417" name="Shape 417"/>
          <p:cNvSpPr txBox="1">
            <a:spLocks noGrp="1"/>
          </p:cNvSpPr>
          <p:nvPr>
            <p:ph type="body" idx="4294967295"/>
          </p:nvPr>
        </p:nvSpPr>
        <p:spPr>
          <a:xfrm>
            <a:off x="838200" y="4572000"/>
            <a:ext cx="4419599" cy="762000"/>
          </a:xfrm>
          <a:prstGeom prst="rect">
            <a:avLst/>
          </a:prstGeom>
        </p:spPr>
        <p:txBody>
          <a:bodyPr lIns="91425" tIns="91425" rIns="91425" bIns="91425" anchor="ctr" anchorCtr="0">
            <a:noAutofit/>
          </a:bodyPr>
          <a:lstStyle/>
          <a:p>
            <a:pPr lvl="0" rtl="0">
              <a:spcBef>
                <a:spcPts val="0"/>
              </a:spcBef>
              <a:buNone/>
            </a:pPr>
            <a:r>
              <a:rPr lang="en-US" sz="2400" b="1" dirty="0"/>
              <a:t>Shape</a:t>
            </a:r>
          </a:p>
        </p:txBody>
      </p:sp>
      <p:sp>
        <p:nvSpPr>
          <p:cNvPr id="418" name="Shape 418"/>
          <p:cNvSpPr txBox="1"/>
          <p:nvPr/>
        </p:nvSpPr>
        <p:spPr>
          <a:xfrm>
            <a:off x="5486400" y="1371600"/>
            <a:ext cx="3310199" cy="3962400"/>
          </a:xfrm>
          <a:prstGeom prst="rect">
            <a:avLst/>
          </a:prstGeom>
          <a:noFill/>
          <a:ln>
            <a:noFill/>
          </a:ln>
        </p:spPr>
        <p:txBody>
          <a:bodyPr lIns="91425" tIns="91425" rIns="91425" bIns="91425" anchor="t" anchorCtr="0">
            <a:noAutofit/>
          </a:bodyPr>
          <a:lstStyle/>
          <a:p>
            <a:pPr>
              <a:spcBef>
                <a:spcPts val="0"/>
              </a:spcBef>
              <a:buNone/>
            </a:pPr>
            <a:r>
              <a:rPr lang="en-US" sz="2000" dirty="0"/>
              <a:t>The positioning of the body in space: </a:t>
            </a:r>
          </a:p>
          <a:p>
            <a:pPr marL="342900" indent="-342900">
              <a:spcBef>
                <a:spcPts val="0"/>
              </a:spcBef>
              <a:buClr>
                <a:srgbClr val="FF0000"/>
              </a:buClr>
              <a:buFont typeface="Wingdings" charset="2"/>
              <a:buChar char="§"/>
            </a:pPr>
            <a:r>
              <a:rPr lang="en-US" sz="2000" dirty="0"/>
              <a:t>curved</a:t>
            </a:r>
          </a:p>
          <a:p>
            <a:pPr marL="342900" indent="-342900">
              <a:spcBef>
                <a:spcPts val="0"/>
              </a:spcBef>
              <a:buClr>
                <a:srgbClr val="FF0000"/>
              </a:buClr>
              <a:buFont typeface="Wingdings" charset="2"/>
              <a:buChar char="§"/>
            </a:pPr>
            <a:r>
              <a:rPr lang="en-US" sz="2000" dirty="0"/>
              <a:t>straight</a:t>
            </a:r>
          </a:p>
          <a:p>
            <a:pPr marL="342900" indent="-342900">
              <a:spcBef>
                <a:spcPts val="0"/>
              </a:spcBef>
              <a:buClr>
                <a:srgbClr val="FF0000"/>
              </a:buClr>
              <a:buFont typeface="Wingdings" charset="2"/>
              <a:buChar char="§"/>
            </a:pPr>
            <a:r>
              <a:rPr lang="en-US" sz="2000" dirty="0"/>
              <a:t>angular</a:t>
            </a:r>
          </a:p>
          <a:p>
            <a:pPr marL="342900" indent="-342900">
              <a:spcBef>
                <a:spcPts val="0"/>
              </a:spcBef>
              <a:buClr>
                <a:srgbClr val="FF0000"/>
              </a:buClr>
              <a:buFont typeface="Wingdings" charset="2"/>
              <a:buChar char="§"/>
            </a:pPr>
            <a:r>
              <a:rPr lang="en-US" sz="2000" dirty="0"/>
              <a:t>twisted</a:t>
            </a:r>
          </a:p>
          <a:p>
            <a:pPr marL="342900" indent="-342900">
              <a:spcBef>
                <a:spcPts val="0"/>
              </a:spcBef>
              <a:buClr>
                <a:srgbClr val="FF0000"/>
              </a:buClr>
              <a:buFont typeface="Wingdings" charset="2"/>
              <a:buChar char="§"/>
            </a:pPr>
            <a:r>
              <a:rPr lang="en-US" sz="2000" dirty="0"/>
              <a:t>symmetrical </a:t>
            </a:r>
          </a:p>
          <a:p>
            <a:pPr marL="342900" indent="-342900">
              <a:spcBef>
                <a:spcPts val="0"/>
              </a:spcBef>
              <a:buClr>
                <a:srgbClr val="FF0000"/>
              </a:buClr>
              <a:buFont typeface="Wingdings" charset="2"/>
              <a:buChar char="§"/>
            </a:pPr>
            <a:r>
              <a:rPr lang="en-US" sz="2000" dirty="0"/>
              <a:t>asymmetrical</a:t>
            </a:r>
          </a:p>
        </p:txBody>
      </p:sp>
      <p:sp>
        <p:nvSpPr>
          <p:cNvPr id="7" name="Rectangle 6"/>
          <p:cNvSpPr/>
          <p:nvPr/>
        </p:nvSpPr>
        <p:spPr>
          <a:xfrm>
            <a:off x="228600" y="76200"/>
            <a:ext cx="8458200" cy="707886"/>
          </a:xfrm>
          <a:prstGeom prst="rect">
            <a:avLst/>
          </a:prstGeom>
        </p:spPr>
        <p:txBody>
          <a:bodyPr wrap="square">
            <a:spAutoFit/>
          </a:bodyPr>
          <a:lstStyle/>
          <a:p>
            <a:pPr lvl="0" algn="ctr"/>
            <a:r>
              <a:rPr lang="en-US" sz="4000" b="1" dirty="0">
                <a:ln w="18415" cmpd="sng">
                  <a:solidFill>
                    <a:srgbClr val="FFFFFF"/>
                  </a:solidFill>
                  <a:prstDash val="solid"/>
                </a:ln>
                <a:solidFill>
                  <a:srgbClr val="FFFFFF"/>
                </a:solidFill>
                <a:latin typeface="Calibri"/>
              </a:rPr>
              <a:t>Dance Element #2 - Space</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Standards</a:t>
            </a:r>
          </a:p>
        </p:txBody>
      </p:sp>
      <p:sp>
        <p:nvSpPr>
          <p:cNvPr id="5" name="Text Placeholder 4"/>
          <p:cNvSpPr>
            <a:spLocks noGrp="1"/>
          </p:cNvSpPr>
          <p:nvPr>
            <p:ph type="body" sz="quarter" idx="15"/>
          </p:nvPr>
        </p:nvSpPr>
        <p:spPr>
          <a:xfrm>
            <a:off x="762000" y="1447800"/>
            <a:ext cx="7339931" cy="4267200"/>
          </a:xfrm>
        </p:spPr>
        <p:txBody>
          <a:bodyPr/>
          <a:lstStyle/>
          <a:p>
            <a:pPr marL="658368" indent="-457200"/>
            <a:r>
              <a:rPr lang="en-US" sz="3200" dirty="0"/>
              <a:t>Common Core State Standards (CCSS)</a:t>
            </a:r>
          </a:p>
          <a:p>
            <a:pPr marL="658368" indent="-457200"/>
            <a:r>
              <a:rPr lang="en-US" sz="3200" dirty="0"/>
              <a:t>Visual &amp; Performing Arts (VAPA) – Dance</a:t>
            </a:r>
          </a:p>
          <a:p>
            <a:pPr marL="658368" indent="-457200"/>
            <a:r>
              <a:rPr lang="en-US" sz="3200" dirty="0"/>
              <a:t>English Language Development (ELD) Standards</a:t>
            </a:r>
          </a:p>
          <a:p>
            <a:pPr marL="658368" indent="-457200"/>
            <a:r>
              <a:rPr lang="en-US" sz="3200" dirty="0"/>
              <a:t>Next Generation Science Standards (NGSS)</a:t>
            </a:r>
          </a:p>
        </p:txBody>
      </p:sp>
    </p:spTree>
    <p:extLst>
      <p:ext uri="{BB962C8B-B14F-4D97-AF65-F5344CB8AC3E}">
        <p14:creationId xmlns:p14="http://schemas.microsoft.com/office/powerpoint/2010/main" val="4406138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Shape 423"/>
          <p:cNvSpPr txBox="1">
            <a:spLocks noGrp="1"/>
          </p:cNvSpPr>
          <p:nvPr>
            <p:ph type="title"/>
          </p:nvPr>
        </p:nvSpPr>
        <p:spPr>
          <a:xfrm>
            <a:off x="5886900" y="1066800"/>
            <a:ext cx="2899800" cy="1981199"/>
          </a:xfrm>
          <a:prstGeom prst="rect">
            <a:avLst/>
          </a:prstGeom>
        </p:spPr>
        <p:txBody>
          <a:bodyPr lIns="91425" tIns="91425" rIns="91425" bIns="91425" anchor="b" anchorCtr="0">
            <a:noAutofit/>
          </a:bodyPr>
          <a:lstStyle/>
          <a:p>
            <a:pPr lvl="0" rtl="0">
              <a:spcBef>
                <a:spcPts val="0"/>
              </a:spcBef>
              <a:buNone/>
            </a:pPr>
            <a:r>
              <a:rPr lang="en-US"/>
              <a:t>Dance Element #3 - Time</a:t>
            </a:r>
          </a:p>
        </p:txBody>
      </p:sp>
      <p:sp>
        <p:nvSpPr>
          <p:cNvPr id="425" name="Shape 425"/>
          <p:cNvSpPr txBox="1">
            <a:spLocks noGrp="1"/>
          </p:cNvSpPr>
          <p:nvPr>
            <p:ph type="body" idx="4294967295"/>
          </p:nvPr>
        </p:nvSpPr>
        <p:spPr>
          <a:xfrm>
            <a:off x="645595" y="1066800"/>
            <a:ext cx="4419599" cy="762000"/>
          </a:xfrm>
          <a:prstGeom prst="rect">
            <a:avLst/>
          </a:prstGeom>
        </p:spPr>
        <p:txBody>
          <a:bodyPr lIns="91425" tIns="91425" rIns="91425" bIns="91425" anchor="ctr" anchorCtr="0">
            <a:noAutofit/>
          </a:bodyPr>
          <a:lstStyle/>
          <a:p>
            <a:pPr lvl="0" rtl="0">
              <a:spcBef>
                <a:spcPts val="0"/>
              </a:spcBef>
              <a:buNone/>
            </a:pPr>
            <a:r>
              <a:rPr lang="en-US" sz="2400" b="1" dirty="0"/>
              <a:t>Time</a:t>
            </a:r>
          </a:p>
        </p:txBody>
      </p:sp>
      <p:sp>
        <p:nvSpPr>
          <p:cNvPr id="426" name="Shape 426"/>
          <p:cNvSpPr txBox="1"/>
          <p:nvPr/>
        </p:nvSpPr>
        <p:spPr>
          <a:xfrm>
            <a:off x="685800" y="1905000"/>
            <a:ext cx="7944300" cy="4529100"/>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An element of dance involving:</a:t>
            </a:r>
          </a:p>
          <a:p>
            <a:pPr marL="342900" indent="-342900">
              <a:spcBef>
                <a:spcPts val="0"/>
              </a:spcBef>
              <a:buClr>
                <a:srgbClr val="FF0000"/>
              </a:buClr>
              <a:buFont typeface="Wingdings" charset="2"/>
              <a:buChar char="§"/>
            </a:pPr>
            <a:r>
              <a:rPr lang="en-US" sz="2000" dirty="0">
                <a:latin typeface="+mn-lt"/>
              </a:rPr>
              <a:t>rhythm</a:t>
            </a:r>
          </a:p>
          <a:p>
            <a:pPr marL="342900" indent="-342900">
              <a:spcBef>
                <a:spcPts val="0"/>
              </a:spcBef>
              <a:buClr>
                <a:srgbClr val="FF0000"/>
              </a:buClr>
              <a:buFont typeface="Wingdings" charset="2"/>
              <a:buChar char="§"/>
            </a:pPr>
            <a:r>
              <a:rPr lang="en-US" sz="2000" dirty="0">
                <a:latin typeface="+mn-lt"/>
              </a:rPr>
              <a:t>phrasing</a:t>
            </a:r>
          </a:p>
          <a:p>
            <a:pPr marL="342900" indent="-342900">
              <a:spcBef>
                <a:spcPts val="0"/>
              </a:spcBef>
              <a:buClr>
                <a:srgbClr val="FF0000"/>
              </a:buClr>
              <a:buFont typeface="Wingdings" charset="2"/>
              <a:buChar char="§"/>
            </a:pPr>
            <a:r>
              <a:rPr lang="en-US" sz="2000" dirty="0">
                <a:latin typeface="+mn-lt"/>
              </a:rPr>
              <a:t>tempo</a:t>
            </a:r>
          </a:p>
          <a:p>
            <a:pPr marL="342900" indent="-342900">
              <a:spcBef>
                <a:spcPts val="0"/>
              </a:spcBef>
              <a:buClr>
                <a:srgbClr val="FF0000"/>
              </a:buClr>
              <a:buFont typeface="Wingdings" charset="2"/>
              <a:buChar char="§"/>
            </a:pPr>
            <a:r>
              <a:rPr lang="en-US" sz="2000" dirty="0">
                <a:latin typeface="+mn-lt"/>
              </a:rPr>
              <a:t>accent</a:t>
            </a:r>
          </a:p>
          <a:p>
            <a:pPr marL="342900" indent="-342900">
              <a:spcBef>
                <a:spcPts val="0"/>
              </a:spcBef>
              <a:buClr>
                <a:srgbClr val="FF0000"/>
              </a:buClr>
              <a:buFont typeface="Wingdings" charset="2"/>
              <a:buChar char="§"/>
            </a:pPr>
            <a:r>
              <a:rPr lang="en-US" sz="2000" dirty="0">
                <a:latin typeface="+mn-lt"/>
              </a:rPr>
              <a:t>duration</a:t>
            </a:r>
          </a:p>
          <a:p>
            <a:pPr>
              <a:spcBef>
                <a:spcPts val="0"/>
              </a:spcBef>
              <a:buNone/>
            </a:pPr>
            <a:endParaRPr lang="en-US" sz="2000" dirty="0">
              <a:latin typeface="+mn-lt"/>
            </a:endParaRPr>
          </a:p>
          <a:p>
            <a:pPr>
              <a:spcBef>
                <a:spcPts val="0"/>
              </a:spcBef>
              <a:buNone/>
            </a:pPr>
            <a:r>
              <a:rPr lang="en-US" sz="2000" dirty="0">
                <a:latin typeface="+mn-lt"/>
              </a:rPr>
              <a:t>Time can be metered, as in music, or based on body rhythms, such as breath, emotions, and heartbeat.</a:t>
            </a:r>
          </a:p>
        </p:txBody>
      </p:sp>
      <p:sp>
        <p:nvSpPr>
          <p:cNvPr id="2" name="Rectangle 1"/>
          <p:cNvSpPr/>
          <p:nvPr/>
        </p:nvSpPr>
        <p:spPr>
          <a:xfrm>
            <a:off x="381000" y="0"/>
            <a:ext cx="8305800" cy="784830"/>
          </a:xfrm>
          <a:prstGeom prst="rect">
            <a:avLst/>
          </a:prstGeom>
        </p:spPr>
        <p:txBody>
          <a:bodyPr wrap="square">
            <a:spAutoFit/>
          </a:bodyPr>
          <a:lstStyle/>
          <a:p>
            <a:pPr lvl="0" algn="ctr">
              <a:lnSpc>
                <a:spcPct val="115000"/>
              </a:lnSpc>
            </a:pPr>
            <a:r>
              <a:rPr lang="en-US" sz="4000" b="1" dirty="0">
                <a:ln w="18415" cmpd="sng">
                  <a:solidFill>
                    <a:srgbClr val="FFFFFF"/>
                  </a:solidFill>
                  <a:prstDash val="solid"/>
                </a:ln>
                <a:solidFill>
                  <a:srgbClr val="FFFFFF"/>
                </a:solidFill>
                <a:latin typeface="+mj-lt"/>
              </a:rPr>
              <a:t>Dance Element #3 – Time</a:t>
            </a:r>
          </a:p>
        </p:txBody>
      </p:sp>
    </p:spTree>
  </p:cSld>
  <p:clrMapOvr>
    <a:masterClrMapping/>
  </p:clrMapOvr>
  <p:transition spd="slow">
    <p:cut/>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Shape 431"/>
          <p:cNvSpPr txBox="1">
            <a:spLocks noGrp="1"/>
          </p:cNvSpPr>
          <p:nvPr>
            <p:ph type="title"/>
          </p:nvPr>
        </p:nvSpPr>
        <p:spPr>
          <a:xfrm>
            <a:off x="5776975" y="1066800"/>
            <a:ext cx="3044100" cy="1981199"/>
          </a:xfrm>
          <a:prstGeom prst="rect">
            <a:avLst/>
          </a:prstGeom>
        </p:spPr>
        <p:txBody>
          <a:bodyPr lIns="91425" tIns="91425" rIns="91425" bIns="91425" anchor="b" anchorCtr="0">
            <a:noAutofit/>
          </a:bodyPr>
          <a:lstStyle/>
          <a:p>
            <a:pPr lvl="0" rtl="0">
              <a:spcBef>
                <a:spcPts val="0"/>
              </a:spcBef>
              <a:buNone/>
            </a:pPr>
            <a:r>
              <a:rPr lang="en-US"/>
              <a:t>Dance Element #3 - Time</a:t>
            </a:r>
          </a:p>
        </p:txBody>
      </p:sp>
      <p:sp>
        <p:nvSpPr>
          <p:cNvPr id="433" name="Shape 433"/>
          <p:cNvSpPr txBox="1">
            <a:spLocks noGrp="1"/>
          </p:cNvSpPr>
          <p:nvPr>
            <p:ph type="body" idx="4294967295"/>
          </p:nvPr>
        </p:nvSpPr>
        <p:spPr>
          <a:xfrm>
            <a:off x="838200" y="5029200"/>
            <a:ext cx="4419599" cy="762000"/>
          </a:xfrm>
          <a:prstGeom prst="rect">
            <a:avLst/>
          </a:prstGeom>
        </p:spPr>
        <p:txBody>
          <a:bodyPr lIns="91425" tIns="91425" rIns="91425" bIns="91425" anchor="ctr" anchorCtr="0">
            <a:noAutofit/>
          </a:bodyPr>
          <a:lstStyle/>
          <a:p>
            <a:pPr lvl="0" rtl="0">
              <a:spcBef>
                <a:spcPts val="0"/>
              </a:spcBef>
              <a:buNone/>
            </a:pPr>
            <a:r>
              <a:rPr lang="en-US" sz="2400" b="1" dirty="0"/>
              <a:t>Canon</a:t>
            </a:r>
          </a:p>
        </p:txBody>
      </p:sp>
      <p:sp>
        <p:nvSpPr>
          <p:cNvPr id="434" name="Shape 434"/>
          <p:cNvSpPr txBox="1"/>
          <p:nvPr/>
        </p:nvSpPr>
        <p:spPr>
          <a:xfrm>
            <a:off x="838200" y="5501400"/>
            <a:ext cx="7532700" cy="899400"/>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A passage, movement sequence, or piece of music in which the parts are done in succession, overlapping one another.</a:t>
            </a:r>
          </a:p>
        </p:txBody>
      </p:sp>
      <p:sp>
        <p:nvSpPr>
          <p:cNvPr id="435" name="Shape 435"/>
          <p:cNvSpPr txBox="1"/>
          <p:nvPr/>
        </p:nvSpPr>
        <p:spPr>
          <a:xfrm>
            <a:off x="7010400" y="1219200"/>
            <a:ext cx="1828800" cy="3831399"/>
          </a:xfrm>
          <a:prstGeom prst="rect">
            <a:avLst/>
          </a:prstGeom>
          <a:noFill/>
          <a:ln>
            <a:noFill/>
          </a:ln>
        </p:spPr>
        <p:txBody>
          <a:bodyPr lIns="91425" tIns="91425" rIns="91425" bIns="91425" anchor="t" anchorCtr="0">
            <a:noAutofit/>
          </a:bodyPr>
          <a:lstStyle/>
          <a:p>
            <a:pPr lvl="0" rtl="0">
              <a:spcBef>
                <a:spcPts val="0"/>
              </a:spcBef>
              <a:buClr>
                <a:schemeClr val="dk1"/>
              </a:buClr>
              <a:buSzPct val="157142"/>
              <a:buFont typeface="Arial"/>
              <a:buNone/>
            </a:pPr>
            <a:r>
              <a:rPr lang="en-US" sz="700" dirty="0">
                <a:solidFill>
                  <a:schemeClr val="dk1"/>
                </a:solidFill>
              </a:rPr>
              <a:t> </a:t>
            </a:r>
            <a:r>
              <a:rPr lang="en-US" sz="2400" b="1" dirty="0">
                <a:solidFill>
                  <a:schemeClr val="dk1"/>
                </a:solidFill>
                <a:latin typeface="Calibri"/>
                <a:cs typeface="Calibri"/>
              </a:rPr>
              <a:t>Variation 1: </a:t>
            </a:r>
          </a:p>
          <a:p>
            <a:pPr lvl="0" rtl="0">
              <a:spcBef>
                <a:spcPts val="0"/>
              </a:spcBef>
              <a:buClr>
                <a:schemeClr val="dk1"/>
              </a:buClr>
              <a:buSzPct val="157142"/>
              <a:buFont typeface="Arial"/>
              <a:buNone/>
            </a:pPr>
            <a:r>
              <a:rPr lang="en-US" sz="2400" b="1" dirty="0">
                <a:solidFill>
                  <a:schemeClr val="dk1"/>
                </a:solidFill>
                <a:latin typeface="Calibri"/>
                <a:cs typeface="Calibri"/>
              </a:rPr>
              <a:t>Do the wave (in canon). </a:t>
            </a:r>
          </a:p>
          <a:p>
            <a:pPr>
              <a:spcBef>
                <a:spcPts val="0"/>
              </a:spcBef>
              <a:buNone/>
            </a:pPr>
            <a:endParaRPr dirty="0"/>
          </a:p>
        </p:txBody>
      </p:sp>
      <p:sp>
        <p:nvSpPr>
          <p:cNvPr id="9" name="Rectangle 8"/>
          <p:cNvSpPr/>
          <p:nvPr/>
        </p:nvSpPr>
        <p:spPr>
          <a:xfrm>
            <a:off x="381000" y="0"/>
            <a:ext cx="8305800" cy="784830"/>
          </a:xfrm>
          <a:prstGeom prst="rect">
            <a:avLst/>
          </a:prstGeom>
        </p:spPr>
        <p:txBody>
          <a:bodyPr wrap="square">
            <a:spAutoFit/>
          </a:bodyPr>
          <a:lstStyle/>
          <a:p>
            <a:pPr lvl="0" algn="ctr">
              <a:lnSpc>
                <a:spcPct val="115000"/>
              </a:lnSpc>
            </a:pPr>
            <a:r>
              <a:rPr lang="en-US" sz="4000" b="1" dirty="0">
                <a:ln w="18415" cmpd="sng">
                  <a:solidFill>
                    <a:srgbClr val="FFFFFF"/>
                  </a:solidFill>
                  <a:prstDash val="solid"/>
                </a:ln>
                <a:solidFill>
                  <a:srgbClr val="FFFFFF"/>
                </a:solidFill>
                <a:latin typeface="+mj-lt"/>
              </a:rPr>
              <a:t>Dance Element #3 – Time</a:t>
            </a:r>
          </a:p>
        </p:txBody>
      </p:sp>
      <p:pic>
        <p:nvPicPr>
          <p:cNvPr id="2" name="HCOE Dance 16 Element of Time - Canon.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33400" y="1143000"/>
            <a:ext cx="6290950" cy="3560503"/>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Shape 440"/>
          <p:cNvSpPr txBox="1">
            <a:spLocks noGrp="1"/>
          </p:cNvSpPr>
          <p:nvPr>
            <p:ph type="title"/>
          </p:nvPr>
        </p:nvSpPr>
        <p:spPr>
          <a:xfrm>
            <a:off x="5820225" y="1066800"/>
            <a:ext cx="2940299" cy="1981199"/>
          </a:xfrm>
          <a:prstGeom prst="rect">
            <a:avLst/>
          </a:prstGeom>
        </p:spPr>
        <p:txBody>
          <a:bodyPr lIns="91425" tIns="91425" rIns="91425" bIns="91425" anchor="b" anchorCtr="0">
            <a:noAutofit/>
          </a:bodyPr>
          <a:lstStyle/>
          <a:p>
            <a:pPr lvl="0" rtl="0">
              <a:spcBef>
                <a:spcPts val="0"/>
              </a:spcBef>
              <a:buNone/>
            </a:pPr>
            <a:r>
              <a:rPr lang="en-US"/>
              <a:t>Dance Element #3 - Time</a:t>
            </a:r>
          </a:p>
        </p:txBody>
      </p:sp>
      <p:sp>
        <p:nvSpPr>
          <p:cNvPr id="442" name="Shape 442"/>
          <p:cNvSpPr txBox="1">
            <a:spLocks noGrp="1"/>
          </p:cNvSpPr>
          <p:nvPr>
            <p:ph type="body" idx="4294967295"/>
          </p:nvPr>
        </p:nvSpPr>
        <p:spPr>
          <a:xfrm>
            <a:off x="685800" y="5054825"/>
            <a:ext cx="4419599" cy="762000"/>
          </a:xfrm>
          <a:prstGeom prst="rect">
            <a:avLst/>
          </a:prstGeom>
        </p:spPr>
        <p:txBody>
          <a:bodyPr lIns="91425" tIns="91425" rIns="91425" bIns="91425" anchor="ctr" anchorCtr="0">
            <a:noAutofit/>
          </a:bodyPr>
          <a:lstStyle/>
          <a:p>
            <a:pPr lvl="0" rtl="0">
              <a:spcBef>
                <a:spcPts val="0"/>
              </a:spcBef>
              <a:buNone/>
            </a:pPr>
            <a:r>
              <a:rPr lang="en-US" sz="2400" b="1" dirty="0"/>
              <a:t>Unison</a:t>
            </a:r>
          </a:p>
        </p:txBody>
      </p:sp>
      <p:sp>
        <p:nvSpPr>
          <p:cNvPr id="443" name="Shape 443"/>
          <p:cNvSpPr txBox="1"/>
          <p:nvPr/>
        </p:nvSpPr>
        <p:spPr>
          <a:xfrm>
            <a:off x="685800" y="5576100"/>
            <a:ext cx="7532700" cy="977100"/>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Dance movement that takes place at the same time in a group.</a:t>
            </a:r>
          </a:p>
        </p:txBody>
      </p:sp>
      <p:sp>
        <p:nvSpPr>
          <p:cNvPr id="444" name="Shape 444"/>
          <p:cNvSpPr txBox="1"/>
          <p:nvPr/>
        </p:nvSpPr>
        <p:spPr>
          <a:xfrm>
            <a:off x="6629400" y="1295400"/>
            <a:ext cx="2304324" cy="3919525"/>
          </a:xfrm>
          <a:prstGeom prst="rect">
            <a:avLst/>
          </a:prstGeom>
          <a:noFill/>
          <a:ln>
            <a:noFill/>
          </a:ln>
        </p:spPr>
        <p:txBody>
          <a:bodyPr lIns="91425" tIns="91425" rIns="91425" bIns="91425" anchor="t" anchorCtr="0">
            <a:noAutofit/>
          </a:bodyPr>
          <a:lstStyle/>
          <a:p>
            <a:pPr lvl="0" rtl="0">
              <a:spcBef>
                <a:spcPts val="0"/>
              </a:spcBef>
              <a:buClr>
                <a:schemeClr val="dk1"/>
              </a:buClr>
              <a:buSzPct val="45833"/>
              <a:buFont typeface="Arial"/>
              <a:buNone/>
            </a:pPr>
            <a:r>
              <a:rPr lang="en-US" sz="2400" b="1" dirty="0">
                <a:solidFill>
                  <a:schemeClr val="dk1"/>
                </a:solidFill>
                <a:latin typeface="Calibri"/>
                <a:cs typeface="Calibri"/>
              </a:rPr>
              <a:t>Variation 2: Everyone does the “wave” movement at the same time (in unison). </a:t>
            </a:r>
          </a:p>
          <a:p>
            <a:pPr>
              <a:spcBef>
                <a:spcPts val="0"/>
              </a:spcBef>
              <a:buNone/>
            </a:pPr>
            <a:endParaRPr b="1" dirty="0">
              <a:latin typeface="Calibri"/>
              <a:cs typeface="Calibri"/>
            </a:endParaRPr>
          </a:p>
        </p:txBody>
      </p:sp>
      <p:sp>
        <p:nvSpPr>
          <p:cNvPr id="5" name="Rectangle 4"/>
          <p:cNvSpPr/>
          <p:nvPr/>
        </p:nvSpPr>
        <p:spPr>
          <a:xfrm>
            <a:off x="381000" y="0"/>
            <a:ext cx="8458200" cy="784830"/>
          </a:xfrm>
          <a:prstGeom prst="rect">
            <a:avLst/>
          </a:prstGeom>
        </p:spPr>
        <p:txBody>
          <a:bodyPr wrap="square">
            <a:spAutoFit/>
          </a:bodyPr>
          <a:lstStyle/>
          <a:p>
            <a:pPr lvl="0" algn="ctr">
              <a:lnSpc>
                <a:spcPct val="115000"/>
              </a:lnSpc>
            </a:pPr>
            <a:r>
              <a:rPr lang="en-US" sz="4000" b="1" dirty="0">
                <a:ln w="18415" cmpd="sng">
                  <a:solidFill>
                    <a:srgbClr val="FFFFFF"/>
                  </a:solidFill>
                  <a:prstDash val="solid"/>
                </a:ln>
                <a:solidFill>
                  <a:srgbClr val="FFFFFF"/>
                </a:solidFill>
                <a:latin typeface="Calibri"/>
              </a:rPr>
              <a:t>Dance Element #3 – Time</a:t>
            </a:r>
          </a:p>
        </p:txBody>
      </p:sp>
      <p:pic>
        <p:nvPicPr>
          <p:cNvPr id="2" name="HCOE Dance 17 Element of Time - Unison.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57200" y="1219200"/>
            <a:ext cx="5985223" cy="3387470"/>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51" name="Shape 451"/>
          <p:cNvSpPr txBox="1">
            <a:spLocks noGrp="1"/>
          </p:cNvSpPr>
          <p:nvPr>
            <p:ph type="body" idx="4294967295"/>
          </p:nvPr>
        </p:nvSpPr>
        <p:spPr>
          <a:xfrm>
            <a:off x="637800" y="4953000"/>
            <a:ext cx="4419599" cy="762000"/>
          </a:xfrm>
          <a:prstGeom prst="rect">
            <a:avLst/>
          </a:prstGeom>
        </p:spPr>
        <p:txBody>
          <a:bodyPr lIns="91425" tIns="91425" rIns="91425" bIns="91425" anchor="ctr" anchorCtr="0">
            <a:noAutofit/>
          </a:bodyPr>
          <a:lstStyle/>
          <a:p>
            <a:pPr lvl="0" rtl="0">
              <a:spcBef>
                <a:spcPts val="0"/>
              </a:spcBef>
              <a:buNone/>
            </a:pPr>
            <a:r>
              <a:rPr lang="en-US" sz="2400" b="1" dirty="0"/>
              <a:t>Repetition</a:t>
            </a:r>
          </a:p>
        </p:txBody>
      </p:sp>
      <p:sp>
        <p:nvSpPr>
          <p:cNvPr id="452" name="Shape 452"/>
          <p:cNvSpPr txBox="1"/>
          <p:nvPr/>
        </p:nvSpPr>
        <p:spPr>
          <a:xfrm>
            <a:off x="609600" y="5486400"/>
            <a:ext cx="7953000" cy="1079699"/>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The duplication of movements or movement phrases within choreography.</a:t>
            </a:r>
          </a:p>
        </p:txBody>
      </p:sp>
      <p:sp>
        <p:nvSpPr>
          <p:cNvPr id="453" name="Shape 453"/>
          <p:cNvSpPr txBox="1"/>
          <p:nvPr/>
        </p:nvSpPr>
        <p:spPr>
          <a:xfrm>
            <a:off x="6781800" y="1219200"/>
            <a:ext cx="2258700" cy="3892374"/>
          </a:xfrm>
          <a:prstGeom prst="rect">
            <a:avLst/>
          </a:prstGeom>
          <a:noFill/>
          <a:ln>
            <a:noFill/>
          </a:ln>
        </p:spPr>
        <p:txBody>
          <a:bodyPr lIns="91425" tIns="91425" rIns="91425" bIns="91425" anchor="t" anchorCtr="0">
            <a:noAutofit/>
          </a:bodyPr>
          <a:lstStyle/>
          <a:p>
            <a:pPr lvl="0" rtl="0">
              <a:spcBef>
                <a:spcPts val="0"/>
              </a:spcBef>
              <a:buClr>
                <a:schemeClr val="dk1"/>
              </a:buClr>
              <a:buSzPct val="45833"/>
              <a:buFont typeface="Arial"/>
              <a:buNone/>
            </a:pPr>
            <a:r>
              <a:rPr lang="en-US" sz="2400" b="1" dirty="0">
                <a:solidFill>
                  <a:schemeClr val="dk1"/>
                </a:solidFill>
                <a:latin typeface="Calibri"/>
                <a:cs typeface="Calibri"/>
              </a:rPr>
              <a:t>Variation 3: </a:t>
            </a:r>
          </a:p>
          <a:p>
            <a:pPr lvl="0" rtl="0">
              <a:spcBef>
                <a:spcPts val="0"/>
              </a:spcBef>
              <a:buClr>
                <a:schemeClr val="dk1"/>
              </a:buClr>
              <a:buSzPct val="45833"/>
              <a:buFont typeface="Arial"/>
              <a:buNone/>
            </a:pPr>
            <a:r>
              <a:rPr lang="en-US" sz="2400" b="1" dirty="0">
                <a:solidFill>
                  <a:schemeClr val="dk1"/>
                </a:solidFill>
                <a:latin typeface="Calibri"/>
                <a:cs typeface="Calibri"/>
              </a:rPr>
              <a:t>Do the wave with one or two repetitions, one right after another. </a:t>
            </a:r>
          </a:p>
          <a:p>
            <a:pPr>
              <a:spcBef>
                <a:spcPts val="0"/>
              </a:spcBef>
              <a:buNone/>
            </a:pPr>
            <a:endParaRPr b="1" dirty="0">
              <a:latin typeface="Calibri"/>
              <a:cs typeface="Calibri"/>
            </a:endParaRPr>
          </a:p>
        </p:txBody>
      </p:sp>
      <p:sp>
        <p:nvSpPr>
          <p:cNvPr id="5" name="Rectangle 4"/>
          <p:cNvSpPr/>
          <p:nvPr/>
        </p:nvSpPr>
        <p:spPr>
          <a:xfrm>
            <a:off x="381000" y="0"/>
            <a:ext cx="8382000" cy="784830"/>
          </a:xfrm>
          <a:prstGeom prst="rect">
            <a:avLst/>
          </a:prstGeom>
        </p:spPr>
        <p:txBody>
          <a:bodyPr wrap="square">
            <a:spAutoFit/>
          </a:bodyPr>
          <a:lstStyle/>
          <a:p>
            <a:pPr lvl="0" algn="ctr">
              <a:lnSpc>
                <a:spcPct val="115000"/>
              </a:lnSpc>
            </a:pPr>
            <a:r>
              <a:rPr lang="en-US" sz="4000" b="1" dirty="0">
                <a:ln w="18415" cmpd="sng">
                  <a:solidFill>
                    <a:srgbClr val="FFFFFF"/>
                  </a:solidFill>
                  <a:prstDash val="solid"/>
                </a:ln>
                <a:solidFill>
                  <a:srgbClr val="FFFFFF"/>
                </a:solidFill>
                <a:latin typeface="Calibri"/>
              </a:rPr>
              <a:t>Dance Element #3 – Time</a:t>
            </a:r>
          </a:p>
        </p:txBody>
      </p:sp>
      <p:pic>
        <p:nvPicPr>
          <p:cNvPr id="2" name="HCOE Dance 18 Element of Time - Repetition.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92400" y="1174828"/>
            <a:ext cx="6137000" cy="3473372"/>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Shape 458"/>
          <p:cNvSpPr txBox="1">
            <a:spLocks noGrp="1"/>
          </p:cNvSpPr>
          <p:nvPr>
            <p:ph type="title"/>
          </p:nvPr>
        </p:nvSpPr>
        <p:spPr>
          <a:xfrm>
            <a:off x="5886900" y="1066800"/>
            <a:ext cx="2960099" cy="1981199"/>
          </a:xfrm>
          <a:prstGeom prst="rect">
            <a:avLst/>
          </a:prstGeom>
        </p:spPr>
        <p:txBody>
          <a:bodyPr lIns="91425" tIns="91425" rIns="91425" bIns="91425" anchor="b" anchorCtr="0">
            <a:noAutofit/>
          </a:bodyPr>
          <a:lstStyle/>
          <a:p>
            <a:pPr lvl="0" rtl="0">
              <a:spcBef>
                <a:spcPts val="0"/>
              </a:spcBef>
              <a:buNone/>
            </a:pPr>
            <a:r>
              <a:rPr lang="en-US"/>
              <a:t>Dance Element #3 - Time</a:t>
            </a:r>
          </a:p>
        </p:txBody>
      </p:sp>
      <p:sp>
        <p:nvSpPr>
          <p:cNvPr id="460" name="Shape 460"/>
          <p:cNvSpPr txBox="1">
            <a:spLocks noGrp="1"/>
          </p:cNvSpPr>
          <p:nvPr>
            <p:ph type="body" idx="4294967295"/>
          </p:nvPr>
        </p:nvSpPr>
        <p:spPr>
          <a:xfrm>
            <a:off x="609600" y="4953000"/>
            <a:ext cx="4419599" cy="762000"/>
          </a:xfrm>
          <a:prstGeom prst="rect">
            <a:avLst/>
          </a:prstGeom>
        </p:spPr>
        <p:txBody>
          <a:bodyPr lIns="91425" tIns="91425" rIns="91425" bIns="91425" anchor="ctr" anchorCtr="0">
            <a:noAutofit/>
          </a:bodyPr>
          <a:lstStyle/>
          <a:p>
            <a:pPr lvl="0" rtl="0">
              <a:spcBef>
                <a:spcPts val="0"/>
              </a:spcBef>
              <a:buNone/>
            </a:pPr>
            <a:r>
              <a:rPr lang="en-US" sz="2400" b="1" dirty="0"/>
              <a:t>Retrograde</a:t>
            </a:r>
          </a:p>
        </p:txBody>
      </p:sp>
      <p:sp>
        <p:nvSpPr>
          <p:cNvPr id="461" name="Shape 461"/>
          <p:cNvSpPr txBox="1"/>
          <p:nvPr/>
        </p:nvSpPr>
        <p:spPr>
          <a:xfrm>
            <a:off x="609600" y="5415400"/>
            <a:ext cx="7652699" cy="1055100"/>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The act of taking a sequence of choreography and reversing the order from back to front.</a:t>
            </a:r>
          </a:p>
        </p:txBody>
      </p:sp>
      <p:sp>
        <p:nvSpPr>
          <p:cNvPr id="462" name="Shape 462"/>
          <p:cNvSpPr txBox="1"/>
          <p:nvPr/>
        </p:nvSpPr>
        <p:spPr>
          <a:xfrm>
            <a:off x="6921900" y="1143000"/>
            <a:ext cx="1993500" cy="3931925"/>
          </a:xfrm>
          <a:prstGeom prst="rect">
            <a:avLst/>
          </a:prstGeom>
          <a:noFill/>
          <a:ln>
            <a:noFill/>
          </a:ln>
        </p:spPr>
        <p:txBody>
          <a:bodyPr lIns="91425" tIns="91425" rIns="91425" bIns="91425" anchor="t" anchorCtr="0">
            <a:noAutofit/>
          </a:bodyPr>
          <a:lstStyle/>
          <a:p>
            <a:pPr lvl="0" rtl="0">
              <a:spcBef>
                <a:spcPts val="0"/>
              </a:spcBef>
              <a:buNone/>
            </a:pPr>
            <a:r>
              <a:rPr lang="en-US" sz="2400" b="1" dirty="0">
                <a:solidFill>
                  <a:schemeClr val="dk1"/>
                </a:solidFill>
                <a:latin typeface="Calibri"/>
                <a:cs typeface="Calibri"/>
              </a:rPr>
              <a:t>Variation 4: </a:t>
            </a:r>
          </a:p>
          <a:p>
            <a:pPr lvl="0" rtl="0">
              <a:spcBef>
                <a:spcPts val="0"/>
              </a:spcBef>
              <a:buClr>
                <a:schemeClr val="dk1"/>
              </a:buClr>
              <a:buSzPct val="45833"/>
              <a:buFont typeface="Arial"/>
              <a:buNone/>
            </a:pPr>
            <a:r>
              <a:rPr lang="en-US" sz="2400" b="1" dirty="0">
                <a:solidFill>
                  <a:schemeClr val="dk1"/>
                </a:solidFill>
                <a:latin typeface="Calibri"/>
                <a:cs typeface="Calibri"/>
              </a:rPr>
              <a:t>Do the wave once, then send it back in reverse. </a:t>
            </a:r>
          </a:p>
          <a:p>
            <a:pPr>
              <a:spcBef>
                <a:spcPts val="0"/>
              </a:spcBef>
              <a:buNone/>
            </a:pPr>
            <a:endParaRPr b="1" dirty="0">
              <a:latin typeface="Calibri"/>
              <a:cs typeface="Calibri"/>
            </a:endParaRPr>
          </a:p>
        </p:txBody>
      </p:sp>
      <p:sp>
        <p:nvSpPr>
          <p:cNvPr id="9" name="Rectangle 8"/>
          <p:cNvSpPr/>
          <p:nvPr/>
        </p:nvSpPr>
        <p:spPr>
          <a:xfrm>
            <a:off x="381000" y="0"/>
            <a:ext cx="8382000" cy="784830"/>
          </a:xfrm>
          <a:prstGeom prst="rect">
            <a:avLst/>
          </a:prstGeom>
        </p:spPr>
        <p:txBody>
          <a:bodyPr wrap="square">
            <a:spAutoFit/>
          </a:bodyPr>
          <a:lstStyle/>
          <a:p>
            <a:pPr lvl="0" algn="ctr">
              <a:lnSpc>
                <a:spcPct val="115000"/>
              </a:lnSpc>
            </a:pPr>
            <a:r>
              <a:rPr lang="en-US" sz="4000" b="1" dirty="0">
                <a:ln w="18415" cmpd="sng">
                  <a:solidFill>
                    <a:srgbClr val="FFFFFF"/>
                  </a:solidFill>
                  <a:prstDash val="solid"/>
                </a:ln>
                <a:solidFill>
                  <a:srgbClr val="FFFFFF"/>
                </a:solidFill>
                <a:latin typeface="Calibri"/>
              </a:rPr>
              <a:t>Dance Element #3 – Time</a:t>
            </a:r>
          </a:p>
        </p:txBody>
      </p:sp>
      <p:pic>
        <p:nvPicPr>
          <p:cNvPr id="2" name="HCOE Dance 19 Element of Time - Retrograd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33399" y="1219200"/>
            <a:ext cx="6141171" cy="3475732"/>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Shape 467"/>
          <p:cNvSpPr txBox="1">
            <a:spLocks noGrp="1"/>
          </p:cNvSpPr>
          <p:nvPr>
            <p:ph type="title"/>
          </p:nvPr>
        </p:nvSpPr>
        <p:spPr>
          <a:xfrm>
            <a:off x="5886900" y="1066800"/>
            <a:ext cx="2968800" cy="1981199"/>
          </a:xfrm>
          <a:prstGeom prst="rect">
            <a:avLst/>
          </a:prstGeom>
        </p:spPr>
        <p:txBody>
          <a:bodyPr lIns="91425" tIns="91425" rIns="91425" bIns="91425" anchor="b" anchorCtr="0">
            <a:noAutofit/>
          </a:bodyPr>
          <a:lstStyle/>
          <a:p>
            <a:pPr lvl="0" rtl="0">
              <a:spcBef>
                <a:spcPts val="0"/>
              </a:spcBef>
              <a:buNone/>
            </a:pPr>
            <a:r>
              <a:rPr lang="en-US"/>
              <a:t>Dance Element #3 - Time</a:t>
            </a:r>
          </a:p>
        </p:txBody>
      </p:sp>
      <p:sp>
        <p:nvSpPr>
          <p:cNvPr id="469" name="Shape 469"/>
          <p:cNvSpPr txBox="1">
            <a:spLocks noGrp="1"/>
          </p:cNvSpPr>
          <p:nvPr>
            <p:ph type="body" idx="4294967295"/>
          </p:nvPr>
        </p:nvSpPr>
        <p:spPr>
          <a:xfrm>
            <a:off x="762000" y="5029200"/>
            <a:ext cx="4419599" cy="762000"/>
          </a:xfrm>
          <a:prstGeom prst="rect">
            <a:avLst/>
          </a:prstGeom>
        </p:spPr>
        <p:txBody>
          <a:bodyPr lIns="91425" tIns="91425" rIns="91425" bIns="91425" anchor="ctr" anchorCtr="0">
            <a:noAutofit/>
          </a:bodyPr>
          <a:lstStyle/>
          <a:p>
            <a:pPr lvl="0" rtl="0">
              <a:spcBef>
                <a:spcPts val="0"/>
              </a:spcBef>
              <a:buNone/>
            </a:pPr>
            <a:r>
              <a:rPr lang="en-US" sz="2400" b="1" dirty="0"/>
              <a:t>Tempo</a:t>
            </a:r>
          </a:p>
        </p:txBody>
      </p:sp>
      <p:sp>
        <p:nvSpPr>
          <p:cNvPr id="470" name="Shape 470"/>
          <p:cNvSpPr txBox="1"/>
          <p:nvPr/>
        </p:nvSpPr>
        <p:spPr>
          <a:xfrm>
            <a:off x="762000" y="5552125"/>
            <a:ext cx="7515300" cy="916799"/>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The speed of music or a dance.</a:t>
            </a:r>
          </a:p>
        </p:txBody>
      </p:sp>
      <p:sp>
        <p:nvSpPr>
          <p:cNvPr id="471" name="Shape 471"/>
          <p:cNvSpPr txBox="1"/>
          <p:nvPr/>
        </p:nvSpPr>
        <p:spPr>
          <a:xfrm>
            <a:off x="6781800" y="1219200"/>
            <a:ext cx="2286000" cy="4194075"/>
          </a:xfrm>
          <a:prstGeom prst="rect">
            <a:avLst/>
          </a:prstGeom>
          <a:noFill/>
          <a:ln>
            <a:noFill/>
          </a:ln>
        </p:spPr>
        <p:txBody>
          <a:bodyPr lIns="91425" tIns="91425" rIns="91425" bIns="91425" anchor="t" anchorCtr="0">
            <a:noAutofit/>
          </a:bodyPr>
          <a:lstStyle/>
          <a:p>
            <a:pPr lvl="0" rtl="0">
              <a:spcBef>
                <a:spcPts val="0"/>
              </a:spcBef>
              <a:buClr>
                <a:schemeClr val="dk1"/>
              </a:buClr>
              <a:buSzPct val="45833"/>
              <a:buFont typeface="Arial"/>
              <a:buNone/>
            </a:pPr>
            <a:r>
              <a:rPr lang="en-US" sz="2400" b="1" dirty="0">
                <a:solidFill>
                  <a:schemeClr val="dk1"/>
                </a:solidFill>
                <a:latin typeface="Calibri"/>
                <a:cs typeface="Calibri"/>
              </a:rPr>
              <a:t>Variation 5: </a:t>
            </a:r>
            <a:br>
              <a:rPr lang="en-US" sz="2400" b="1" dirty="0">
                <a:solidFill>
                  <a:schemeClr val="dk1"/>
                </a:solidFill>
                <a:latin typeface="Calibri"/>
                <a:cs typeface="Calibri"/>
              </a:rPr>
            </a:br>
            <a:r>
              <a:rPr lang="en-US" sz="2400" b="1" dirty="0">
                <a:solidFill>
                  <a:schemeClr val="dk1"/>
                </a:solidFill>
                <a:latin typeface="Calibri"/>
                <a:cs typeface="Calibri"/>
              </a:rPr>
              <a:t>Do the wave several times, each at a different tempo.</a:t>
            </a:r>
          </a:p>
          <a:p>
            <a:pPr>
              <a:spcBef>
                <a:spcPts val="0"/>
              </a:spcBef>
              <a:buNone/>
            </a:pPr>
            <a:endParaRPr b="1" dirty="0">
              <a:latin typeface="Calibri"/>
              <a:cs typeface="Calibri"/>
            </a:endParaRPr>
          </a:p>
        </p:txBody>
      </p:sp>
      <p:sp>
        <p:nvSpPr>
          <p:cNvPr id="9" name="Rectangle 8"/>
          <p:cNvSpPr/>
          <p:nvPr/>
        </p:nvSpPr>
        <p:spPr>
          <a:xfrm>
            <a:off x="381000" y="0"/>
            <a:ext cx="8382000" cy="784830"/>
          </a:xfrm>
          <a:prstGeom prst="rect">
            <a:avLst/>
          </a:prstGeom>
        </p:spPr>
        <p:txBody>
          <a:bodyPr wrap="square">
            <a:spAutoFit/>
          </a:bodyPr>
          <a:lstStyle/>
          <a:p>
            <a:pPr lvl="0" algn="ctr">
              <a:lnSpc>
                <a:spcPct val="115000"/>
              </a:lnSpc>
            </a:pPr>
            <a:r>
              <a:rPr lang="en-US" sz="4000" b="1" dirty="0">
                <a:ln w="18415" cmpd="sng">
                  <a:solidFill>
                    <a:srgbClr val="FFFFFF"/>
                  </a:solidFill>
                  <a:prstDash val="solid"/>
                </a:ln>
                <a:solidFill>
                  <a:srgbClr val="FFFFFF"/>
                </a:solidFill>
                <a:latin typeface="Calibri"/>
              </a:rPr>
              <a:t>Dance Element #3 – Time</a:t>
            </a:r>
          </a:p>
        </p:txBody>
      </p:sp>
      <p:pic>
        <p:nvPicPr>
          <p:cNvPr id="2" name="HCOE Dance 20 Element of Time - Tempo.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57200" y="1219200"/>
            <a:ext cx="6109791" cy="3457972"/>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Shape 476"/>
          <p:cNvSpPr txBox="1">
            <a:spLocks noGrp="1"/>
          </p:cNvSpPr>
          <p:nvPr>
            <p:ph type="title"/>
          </p:nvPr>
        </p:nvSpPr>
        <p:spPr>
          <a:xfrm>
            <a:off x="5886900" y="1066800"/>
            <a:ext cx="3046799" cy="1981199"/>
          </a:xfrm>
          <a:prstGeom prst="rect">
            <a:avLst/>
          </a:prstGeom>
        </p:spPr>
        <p:txBody>
          <a:bodyPr lIns="91425" tIns="91425" rIns="91425" bIns="91425" anchor="b" anchorCtr="0">
            <a:noAutofit/>
          </a:bodyPr>
          <a:lstStyle/>
          <a:p>
            <a:pPr lvl="0" rtl="0">
              <a:spcBef>
                <a:spcPts val="0"/>
              </a:spcBef>
              <a:buNone/>
            </a:pPr>
            <a:r>
              <a:rPr lang="en-US"/>
              <a:t>Dance Element #3 - Time</a:t>
            </a:r>
          </a:p>
        </p:txBody>
      </p:sp>
      <p:sp>
        <p:nvSpPr>
          <p:cNvPr id="478" name="Shape 478"/>
          <p:cNvSpPr txBox="1">
            <a:spLocks noGrp="1"/>
          </p:cNvSpPr>
          <p:nvPr>
            <p:ph type="body" idx="4294967295"/>
          </p:nvPr>
        </p:nvSpPr>
        <p:spPr>
          <a:xfrm>
            <a:off x="838200" y="4953000"/>
            <a:ext cx="4419599" cy="762000"/>
          </a:xfrm>
          <a:prstGeom prst="rect">
            <a:avLst/>
          </a:prstGeom>
        </p:spPr>
        <p:txBody>
          <a:bodyPr lIns="91425" tIns="91425" rIns="91425" bIns="91425" anchor="ctr" anchorCtr="0">
            <a:noAutofit/>
          </a:bodyPr>
          <a:lstStyle/>
          <a:p>
            <a:pPr lvl="0" rtl="0">
              <a:spcBef>
                <a:spcPts val="0"/>
              </a:spcBef>
              <a:buNone/>
            </a:pPr>
            <a:r>
              <a:rPr lang="en-US" sz="2400" b="1" dirty="0"/>
              <a:t>Musicality</a:t>
            </a:r>
          </a:p>
        </p:txBody>
      </p:sp>
      <p:sp>
        <p:nvSpPr>
          <p:cNvPr id="479" name="Shape 479"/>
          <p:cNvSpPr txBox="1"/>
          <p:nvPr/>
        </p:nvSpPr>
        <p:spPr>
          <a:xfrm>
            <a:off x="838200" y="5457000"/>
            <a:ext cx="7619100" cy="942600"/>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Attention and sensitivity to the musical elements of dance while creating or performing.</a:t>
            </a:r>
          </a:p>
        </p:txBody>
      </p:sp>
      <p:sp>
        <p:nvSpPr>
          <p:cNvPr id="480" name="Shape 480"/>
          <p:cNvSpPr txBox="1"/>
          <p:nvPr/>
        </p:nvSpPr>
        <p:spPr>
          <a:xfrm>
            <a:off x="6629400" y="1066800"/>
            <a:ext cx="2386499" cy="4115261"/>
          </a:xfrm>
          <a:prstGeom prst="rect">
            <a:avLst/>
          </a:prstGeom>
          <a:noFill/>
          <a:ln>
            <a:noFill/>
          </a:ln>
        </p:spPr>
        <p:txBody>
          <a:bodyPr lIns="91425" tIns="91425" rIns="91425" bIns="91425" anchor="t" anchorCtr="0">
            <a:noAutofit/>
          </a:bodyPr>
          <a:lstStyle/>
          <a:p>
            <a:pPr lvl="0" rtl="0">
              <a:spcBef>
                <a:spcPts val="0"/>
              </a:spcBef>
              <a:buNone/>
            </a:pPr>
            <a:r>
              <a:rPr lang="en-US" sz="2400" b="1" dirty="0">
                <a:solidFill>
                  <a:schemeClr val="dk1"/>
                </a:solidFill>
                <a:latin typeface="Calibri"/>
                <a:cs typeface="Calibri"/>
              </a:rPr>
              <a:t>Variation 6: </a:t>
            </a:r>
          </a:p>
          <a:p>
            <a:pPr lvl="0" rtl="0">
              <a:spcBef>
                <a:spcPts val="0"/>
              </a:spcBef>
              <a:buClr>
                <a:schemeClr val="dk1"/>
              </a:buClr>
              <a:buSzPct val="61111"/>
              <a:buFont typeface="Arial"/>
              <a:buNone/>
            </a:pPr>
            <a:r>
              <a:rPr lang="en-US" sz="2400" b="1" dirty="0">
                <a:solidFill>
                  <a:schemeClr val="dk1"/>
                </a:solidFill>
                <a:latin typeface="Calibri"/>
                <a:cs typeface="Calibri"/>
              </a:rPr>
              <a:t>Do the wave several times, each time to a different song.  Match their movement quality and timing to each new song.  </a:t>
            </a:r>
          </a:p>
          <a:p>
            <a:pPr>
              <a:spcBef>
                <a:spcPts val="0"/>
              </a:spcBef>
              <a:buNone/>
            </a:pPr>
            <a:endParaRPr sz="2400" b="1" dirty="0">
              <a:latin typeface="Calibri"/>
              <a:cs typeface="Calibri"/>
            </a:endParaRPr>
          </a:p>
        </p:txBody>
      </p:sp>
      <p:sp>
        <p:nvSpPr>
          <p:cNvPr id="9" name="Rectangle 8"/>
          <p:cNvSpPr/>
          <p:nvPr/>
        </p:nvSpPr>
        <p:spPr>
          <a:xfrm>
            <a:off x="381000" y="0"/>
            <a:ext cx="8382000" cy="784830"/>
          </a:xfrm>
          <a:prstGeom prst="rect">
            <a:avLst/>
          </a:prstGeom>
        </p:spPr>
        <p:txBody>
          <a:bodyPr wrap="square">
            <a:spAutoFit/>
          </a:bodyPr>
          <a:lstStyle/>
          <a:p>
            <a:pPr lvl="0" algn="ctr">
              <a:lnSpc>
                <a:spcPct val="115000"/>
              </a:lnSpc>
            </a:pPr>
            <a:r>
              <a:rPr lang="en-US" sz="4000" b="1" dirty="0">
                <a:ln w="18415" cmpd="sng">
                  <a:solidFill>
                    <a:srgbClr val="FFFFFF"/>
                  </a:solidFill>
                  <a:prstDash val="solid"/>
                </a:ln>
                <a:solidFill>
                  <a:srgbClr val="FFFFFF"/>
                </a:solidFill>
                <a:latin typeface="Calibri"/>
              </a:rPr>
              <a:t>Dance Element #3 – Time</a:t>
            </a:r>
          </a:p>
        </p:txBody>
      </p:sp>
      <p:pic>
        <p:nvPicPr>
          <p:cNvPr id="2" name="HCOE Dance 21 Musicality.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57200" y="1219200"/>
            <a:ext cx="6015468" cy="3404588"/>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2" name="Shape 492"/>
          <p:cNvSpPr txBox="1">
            <a:spLocks noGrp="1"/>
          </p:cNvSpPr>
          <p:nvPr>
            <p:ph type="body" idx="4294967295"/>
          </p:nvPr>
        </p:nvSpPr>
        <p:spPr>
          <a:xfrm>
            <a:off x="685800" y="1143000"/>
            <a:ext cx="4419599" cy="762000"/>
          </a:xfrm>
          <a:prstGeom prst="rect">
            <a:avLst/>
          </a:prstGeom>
        </p:spPr>
        <p:txBody>
          <a:bodyPr lIns="91425" tIns="91425" rIns="91425" bIns="91425" anchor="ctr" anchorCtr="0">
            <a:noAutofit/>
          </a:bodyPr>
          <a:lstStyle/>
          <a:p>
            <a:pPr lvl="0" rtl="0">
              <a:spcBef>
                <a:spcPts val="0"/>
              </a:spcBef>
              <a:buNone/>
            </a:pPr>
            <a:r>
              <a:rPr lang="en-US" sz="2400" b="1" dirty="0"/>
              <a:t>Force</a:t>
            </a:r>
          </a:p>
        </p:txBody>
      </p:sp>
      <p:sp>
        <p:nvSpPr>
          <p:cNvPr id="493" name="Shape 493"/>
          <p:cNvSpPr txBox="1"/>
          <p:nvPr/>
        </p:nvSpPr>
        <p:spPr>
          <a:xfrm>
            <a:off x="685800" y="1828800"/>
            <a:ext cx="7641600" cy="4415099"/>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An element of dance characterized by the release of potential energy into kinetic energy.</a:t>
            </a:r>
          </a:p>
          <a:p>
            <a:pPr>
              <a:spcBef>
                <a:spcPts val="0"/>
              </a:spcBef>
              <a:buNone/>
            </a:pPr>
            <a:r>
              <a:rPr lang="en-US" sz="2000" dirty="0">
                <a:latin typeface="+mn-lt"/>
              </a:rPr>
              <a:t> </a:t>
            </a:r>
          </a:p>
          <a:p>
            <a:pPr>
              <a:spcBef>
                <a:spcPts val="0"/>
              </a:spcBef>
              <a:buNone/>
            </a:pPr>
            <a:r>
              <a:rPr lang="en-US" sz="2000" dirty="0">
                <a:latin typeface="+mn-lt"/>
              </a:rPr>
              <a:t>It utilizes body weight, reveals the effects of gravity on the body, is projected into space, and effects emotional and spatial relationships and intentions. </a:t>
            </a:r>
          </a:p>
          <a:p>
            <a:pPr>
              <a:spcBef>
                <a:spcPts val="0"/>
              </a:spcBef>
              <a:buNone/>
            </a:pPr>
            <a:endParaRPr lang="en-US" sz="2000" dirty="0">
              <a:latin typeface="+mn-lt"/>
            </a:endParaRPr>
          </a:p>
          <a:p>
            <a:pPr>
              <a:spcBef>
                <a:spcPts val="0"/>
              </a:spcBef>
              <a:buNone/>
            </a:pPr>
            <a:r>
              <a:rPr lang="en-US" sz="2000" dirty="0">
                <a:latin typeface="+mn-lt"/>
              </a:rPr>
              <a:t>The most recognized qualities of movement are: </a:t>
            </a:r>
          </a:p>
          <a:p>
            <a:pPr marL="342900" indent="-342900">
              <a:spcBef>
                <a:spcPts val="0"/>
              </a:spcBef>
              <a:buClr>
                <a:srgbClr val="FF0000"/>
              </a:buClr>
              <a:buFont typeface="Wingdings" charset="2"/>
              <a:buChar char="§"/>
            </a:pPr>
            <a:r>
              <a:rPr lang="en-US" sz="2000" dirty="0">
                <a:latin typeface="+mn-lt"/>
              </a:rPr>
              <a:t>sustained</a:t>
            </a:r>
          </a:p>
          <a:p>
            <a:pPr marL="342900" indent="-342900">
              <a:spcBef>
                <a:spcPts val="0"/>
              </a:spcBef>
              <a:buClr>
                <a:srgbClr val="FF0000"/>
              </a:buClr>
              <a:buFont typeface="Wingdings" charset="2"/>
              <a:buChar char="§"/>
            </a:pPr>
            <a:r>
              <a:rPr lang="en-US" sz="2000" dirty="0">
                <a:latin typeface="+mn-lt"/>
              </a:rPr>
              <a:t>percussive</a:t>
            </a:r>
          </a:p>
          <a:p>
            <a:pPr marL="342900" indent="-342900">
              <a:spcBef>
                <a:spcPts val="0"/>
              </a:spcBef>
              <a:buClr>
                <a:srgbClr val="FF0000"/>
              </a:buClr>
              <a:buFont typeface="Wingdings" charset="2"/>
              <a:buChar char="§"/>
            </a:pPr>
            <a:r>
              <a:rPr lang="en-US" sz="2000" dirty="0">
                <a:latin typeface="+mn-lt"/>
              </a:rPr>
              <a:t>suspended</a:t>
            </a:r>
          </a:p>
          <a:p>
            <a:pPr marL="342900" indent="-342900">
              <a:spcBef>
                <a:spcPts val="0"/>
              </a:spcBef>
              <a:buClr>
                <a:srgbClr val="FF0000"/>
              </a:buClr>
              <a:buFont typeface="Wingdings" charset="2"/>
              <a:buChar char="§"/>
            </a:pPr>
            <a:r>
              <a:rPr lang="en-US" sz="2000" dirty="0">
                <a:latin typeface="+mn-lt"/>
              </a:rPr>
              <a:t>swinging</a:t>
            </a:r>
          </a:p>
          <a:p>
            <a:pPr marL="342900" indent="-342900">
              <a:spcBef>
                <a:spcPts val="0"/>
              </a:spcBef>
              <a:buClr>
                <a:srgbClr val="FF0000"/>
              </a:buClr>
              <a:buFont typeface="Wingdings" charset="2"/>
              <a:buChar char="§"/>
            </a:pPr>
            <a:r>
              <a:rPr lang="en-US" sz="2000" dirty="0">
                <a:latin typeface="+mn-lt"/>
              </a:rPr>
              <a:t>collapsing</a:t>
            </a:r>
          </a:p>
        </p:txBody>
      </p:sp>
      <p:sp>
        <p:nvSpPr>
          <p:cNvPr id="2" name="Rectangle 1"/>
          <p:cNvSpPr/>
          <p:nvPr/>
        </p:nvSpPr>
        <p:spPr>
          <a:xfrm>
            <a:off x="304800" y="0"/>
            <a:ext cx="8458200" cy="784830"/>
          </a:xfrm>
          <a:prstGeom prst="rect">
            <a:avLst/>
          </a:prstGeom>
        </p:spPr>
        <p:txBody>
          <a:bodyPr wrap="square">
            <a:spAutoFit/>
          </a:bodyPr>
          <a:lstStyle/>
          <a:p>
            <a:pPr lvl="0" algn="ctr">
              <a:lnSpc>
                <a:spcPct val="115000"/>
              </a:lnSpc>
            </a:pPr>
            <a:r>
              <a:rPr lang="en-US" sz="4000" b="1" dirty="0">
                <a:ln w="18415" cmpd="sng">
                  <a:solidFill>
                    <a:srgbClr val="FFFFFF"/>
                  </a:solidFill>
                  <a:prstDash val="solid"/>
                </a:ln>
                <a:solidFill>
                  <a:srgbClr val="FFFFFF"/>
                </a:solidFill>
                <a:latin typeface="+mj-lt"/>
              </a:rPr>
              <a:t>Dance Element #4 – Force (Energy)</a:t>
            </a:r>
          </a:p>
        </p:txBody>
      </p:sp>
    </p:spTree>
  </p:cSld>
  <p:clrMapOvr>
    <a:masterClrMapping/>
  </p:clrMapOvr>
  <p:transition spd="slow">
    <p:cut/>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Shape 498"/>
          <p:cNvSpPr txBox="1">
            <a:spLocks noGrp="1"/>
          </p:cNvSpPr>
          <p:nvPr>
            <p:ph type="title"/>
          </p:nvPr>
        </p:nvSpPr>
        <p:spPr>
          <a:xfrm>
            <a:off x="5886900" y="1066800"/>
            <a:ext cx="2899499" cy="2511300"/>
          </a:xfrm>
          <a:prstGeom prst="rect">
            <a:avLst/>
          </a:prstGeom>
        </p:spPr>
        <p:txBody>
          <a:bodyPr lIns="91425" tIns="91425" rIns="91425" bIns="91425" anchor="b" anchorCtr="0">
            <a:noAutofit/>
          </a:bodyPr>
          <a:lstStyle/>
          <a:p>
            <a:pPr lvl="0" rtl="0">
              <a:spcBef>
                <a:spcPts val="0"/>
              </a:spcBef>
              <a:buNone/>
            </a:pPr>
            <a:r>
              <a:rPr lang="en-US"/>
              <a:t>Dance Element #4 - Force (Energy)</a:t>
            </a:r>
          </a:p>
        </p:txBody>
      </p:sp>
      <p:sp>
        <p:nvSpPr>
          <p:cNvPr id="500" name="Shape 500"/>
          <p:cNvSpPr txBox="1">
            <a:spLocks noGrp="1"/>
          </p:cNvSpPr>
          <p:nvPr>
            <p:ph type="body" idx="4294967295"/>
          </p:nvPr>
        </p:nvSpPr>
        <p:spPr>
          <a:xfrm>
            <a:off x="685800" y="5105400"/>
            <a:ext cx="4419599" cy="762000"/>
          </a:xfrm>
          <a:prstGeom prst="rect">
            <a:avLst/>
          </a:prstGeom>
        </p:spPr>
        <p:txBody>
          <a:bodyPr lIns="91425" tIns="91425" rIns="91425" bIns="91425" anchor="ctr" anchorCtr="0">
            <a:noAutofit/>
          </a:bodyPr>
          <a:lstStyle/>
          <a:p>
            <a:pPr lvl="0" rtl="0">
              <a:spcBef>
                <a:spcPts val="0"/>
              </a:spcBef>
              <a:buNone/>
            </a:pPr>
            <a:r>
              <a:rPr lang="en-US" sz="2400" b="1" dirty="0"/>
              <a:t>Dynamics</a:t>
            </a:r>
          </a:p>
        </p:txBody>
      </p:sp>
      <p:sp>
        <p:nvSpPr>
          <p:cNvPr id="501" name="Shape 501"/>
          <p:cNvSpPr txBox="1"/>
          <p:nvPr/>
        </p:nvSpPr>
        <p:spPr>
          <a:xfrm>
            <a:off x="685800" y="5587801"/>
            <a:ext cx="8153400" cy="812999"/>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The energy of movement expressed in varying intensity, accent, and quality.</a:t>
            </a:r>
          </a:p>
        </p:txBody>
      </p:sp>
      <p:sp>
        <p:nvSpPr>
          <p:cNvPr id="8" name="Rectangle 7"/>
          <p:cNvSpPr/>
          <p:nvPr/>
        </p:nvSpPr>
        <p:spPr>
          <a:xfrm>
            <a:off x="304800" y="0"/>
            <a:ext cx="8458200" cy="784830"/>
          </a:xfrm>
          <a:prstGeom prst="rect">
            <a:avLst/>
          </a:prstGeom>
        </p:spPr>
        <p:txBody>
          <a:bodyPr wrap="square">
            <a:spAutoFit/>
          </a:bodyPr>
          <a:lstStyle/>
          <a:p>
            <a:pPr lvl="0" algn="ctr">
              <a:lnSpc>
                <a:spcPct val="115000"/>
              </a:lnSpc>
            </a:pPr>
            <a:r>
              <a:rPr lang="en-US" sz="4000" b="1" dirty="0">
                <a:ln w="18415" cmpd="sng">
                  <a:solidFill>
                    <a:srgbClr val="FFFFFF"/>
                  </a:solidFill>
                  <a:prstDash val="solid"/>
                </a:ln>
                <a:solidFill>
                  <a:srgbClr val="FFFFFF"/>
                </a:solidFill>
                <a:latin typeface="+mj-lt"/>
              </a:rPr>
              <a:t>Dance Element #4 – Force (Energy)</a:t>
            </a:r>
          </a:p>
        </p:txBody>
      </p:sp>
      <p:pic>
        <p:nvPicPr>
          <p:cNvPr id="2" name="HCOE Dance 22 Dynamic.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95400" y="1143000"/>
            <a:ext cx="6465908" cy="3659524"/>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Shape 506"/>
          <p:cNvSpPr txBox="1">
            <a:spLocks noGrp="1"/>
          </p:cNvSpPr>
          <p:nvPr>
            <p:ph type="title"/>
          </p:nvPr>
        </p:nvSpPr>
        <p:spPr>
          <a:xfrm>
            <a:off x="5886900" y="1066800"/>
            <a:ext cx="2899800" cy="2511300"/>
          </a:xfrm>
          <a:prstGeom prst="rect">
            <a:avLst/>
          </a:prstGeom>
        </p:spPr>
        <p:txBody>
          <a:bodyPr lIns="91425" tIns="91425" rIns="91425" bIns="91425" anchor="b" anchorCtr="0">
            <a:noAutofit/>
          </a:bodyPr>
          <a:lstStyle/>
          <a:p>
            <a:pPr lvl="0" rtl="0">
              <a:spcBef>
                <a:spcPts val="0"/>
              </a:spcBef>
              <a:buNone/>
            </a:pPr>
            <a:r>
              <a:rPr lang="en-US"/>
              <a:t>Dance Element #4 - Force (Energy)</a:t>
            </a:r>
          </a:p>
        </p:txBody>
      </p:sp>
      <p:sp>
        <p:nvSpPr>
          <p:cNvPr id="508" name="Shape 508"/>
          <p:cNvSpPr txBox="1">
            <a:spLocks noGrp="1"/>
          </p:cNvSpPr>
          <p:nvPr>
            <p:ph type="body" idx="4294967295"/>
          </p:nvPr>
        </p:nvSpPr>
        <p:spPr>
          <a:xfrm>
            <a:off x="838200" y="5248676"/>
            <a:ext cx="4419599" cy="762000"/>
          </a:xfrm>
          <a:prstGeom prst="rect">
            <a:avLst/>
          </a:prstGeom>
        </p:spPr>
        <p:txBody>
          <a:bodyPr lIns="91425" tIns="91425" rIns="91425" bIns="91425" anchor="ctr" anchorCtr="0">
            <a:noAutofit/>
          </a:bodyPr>
          <a:lstStyle/>
          <a:p>
            <a:pPr lvl="0" rtl="0">
              <a:spcBef>
                <a:spcPts val="0"/>
              </a:spcBef>
              <a:buNone/>
            </a:pPr>
            <a:r>
              <a:rPr lang="en-US" sz="2400" b="1" dirty="0"/>
              <a:t>Accent</a:t>
            </a:r>
          </a:p>
        </p:txBody>
      </p:sp>
      <p:sp>
        <p:nvSpPr>
          <p:cNvPr id="509" name="Shape 509"/>
          <p:cNvSpPr txBox="1"/>
          <p:nvPr/>
        </p:nvSpPr>
        <p:spPr>
          <a:xfrm>
            <a:off x="838200" y="5754301"/>
            <a:ext cx="7377000" cy="951299"/>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A strong movement or gesture.</a:t>
            </a:r>
          </a:p>
        </p:txBody>
      </p:sp>
      <p:sp>
        <p:nvSpPr>
          <p:cNvPr id="8" name="Rectangle 7"/>
          <p:cNvSpPr/>
          <p:nvPr/>
        </p:nvSpPr>
        <p:spPr>
          <a:xfrm>
            <a:off x="304800" y="0"/>
            <a:ext cx="8458200" cy="784830"/>
          </a:xfrm>
          <a:prstGeom prst="rect">
            <a:avLst/>
          </a:prstGeom>
        </p:spPr>
        <p:txBody>
          <a:bodyPr wrap="square">
            <a:spAutoFit/>
          </a:bodyPr>
          <a:lstStyle/>
          <a:p>
            <a:pPr lvl="0" algn="ctr">
              <a:lnSpc>
                <a:spcPct val="115000"/>
              </a:lnSpc>
            </a:pPr>
            <a:r>
              <a:rPr lang="en-US" sz="4000" b="1" dirty="0">
                <a:ln w="18415" cmpd="sng">
                  <a:solidFill>
                    <a:srgbClr val="FFFFFF"/>
                  </a:solidFill>
                  <a:prstDash val="solid"/>
                </a:ln>
                <a:solidFill>
                  <a:srgbClr val="FFFFFF"/>
                </a:solidFill>
                <a:latin typeface="+mj-lt"/>
              </a:rPr>
              <a:t>Dance Element #4 – Force (Energy)</a:t>
            </a:r>
          </a:p>
        </p:txBody>
      </p:sp>
      <p:pic>
        <p:nvPicPr>
          <p:cNvPr id="2" name="HCOE Dance 23 Accen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95400" y="1219200"/>
            <a:ext cx="6644314" cy="3760497"/>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2" name="Title 1"/>
          <p:cNvSpPr>
            <a:spLocks noGrp="1"/>
          </p:cNvSpPr>
          <p:nvPr>
            <p:ph type="title"/>
          </p:nvPr>
        </p:nvSpPr>
        <p:spPr>
          <a:ln>
            <a:noFill/>
          </a:ln>
        </p:spPr>
        <p:txBody>
          <a:bodyPr/>
          <a:lstStyle/>
          <a:p>
            <a:r>
              <a:rPr lang="en-US" dirty="0"/>
              <a:t>Creativity at the Core – Overview</a:t>
            </a:r>
          </a:p>
        </p:txBody>
      </p:sp>
      <p:sp>
        <p:nvSpPr>
          <p:cNvPr id="3" name="Oval 2"/>
          <p:cNvSpPr/>
          <p:nvPr/>
        </p:nvSpPr>
        <p:spPr>
          <a:xfrm>
            <a:off x="1475673" y="1905000"/>
            <a:ext cx="6172200" cy="38862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4"/>
            <a:r>
              <a:rPr lang="en-US" sz="3600" dirty="0"/>
              <a:t>	     </a:t>
            </a:r>
            <a:r>
              <a:rPr lang="en-US" sz="2800" dirty="0"/>
              <a:t>Language</a:t>
            </a:r>
          </a:p>
          <a:p>
            <a:pPr algn="ctr"/>
            <a:endParaRPr lang="en-US" sz="3600" dirty="0"/>
          </a:p>
        </p:txBody>
      </p:sp>
      <p:sp>
        <p:nvSpPr>
          <p:cNvPr id="4" name="Oval 3"/>
          <p:cNvSpPr/>
          <p:nvPr/>
        </p:nvSpPr>
        <p:spPr>
          <a:xfrm>
            <a:off x="4508033" y="976174"/>
            <a:ext cx="3005689" cy="2069461"/>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Language Arts</a:t>
            </a: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p:txBody>
      </p:sp>
      <p:sp>
        <p:nvSpPr>
          <p:cNvPr id="6" name="Oval 5"/>
          <p:cNvSpPr/>
          <p:nvPr/>
        </p:nvSpPr>
        <p:spPr>
          <a:xfrm>
            <a:off x="1842053" y="4343400"/>
            <a:ext cx="3103346" cy="2133600"/>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Science</a:t>
            </a:r>
          </a:p>
        </p:txBody>
      </p:sp>
      <p:sp>
        <p:nvSpPr>
          <p:cNvPr id="7" name="Oval 6"/>
          <p:cNvSpPr/>
          <p:nvPr/>
        </p:nvSpPr>
        <p:spPr>
          <a:xfrm>
            <a:off x="394253" y="2682542"/>
            <a:ext cx="2895600" cy="2133600"/>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Mathematics</a:t>
            </a:r>
          </a:p>
        </p:txBody>
      </p:sp>
      <p:sp>
        <p:nvSpPr>
          <p:cNvPr id="8" name="Oval 7"/>
          <p:cNvSpPr/>
          <p:nvPr/>
        </p:nvSpPr>
        <p:spPr>
          <a:xfrm>
            <a:off x="4495801" y="4327358"/>
            <a:ext cx="3048000" cy="2133600"/>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Technical Subjects</a:t>
            </a:r>
          </a:p>
        </p:txBody>
      </p:sp>
      <p:sp>
        <p:nvSpPr>
          <p:cNvPr id="10" name="TextBox 9"/>
          <p:cNvSpPr txBox="1"/>
          <p:nvPr/>
        </p:nvSpPr>
        <p:spPr>
          <a:xfrm rot="2024881">
            <a:off x="2262347" y="2543692"/>
            <a:ext cx="1295400" cy="307777"/>
          </a:xfrm>
          <a:prstGeom prst="rect">
            <a:avLst/>
          </a:prstGeom>
          <a:noFill/>
        </p:spPr>
        <p:txBody>
          <a:bodyPr wrap="square" rtlCol="0">
            <a:spAutoFit/>
          </a:bodyPr>
          <a:lstStyle/>
          <a:p>
            <a:endParaRPr lang="en-US" dirty="0"/>
          </a:p>
        </p:txBody>
      </p:sp>
      <p:sp>
        <p:nvSpPr>
          <p:cNvPr id="11" name="TextBox 10"/>
          <p:cNvSpPr txBox="1"/>
          <p:nvPr/>
        </p:nvSpPr>
        <p:spPr>
          <a:xfrm rot="2024881">
            <a:off x="2414747" y="2696092"/>
            <a:ext cx="1295400" cy="307777"/>
          </a:xfrm>
          <a:prstGeom prst="rect">
            <a:avLst/>
          </a:prstGeom>
          <a:noFill/>
        </p:spPr>
        <p:txBody>
          <a:bodyPr wrap="square" rtlCol="0">
            <a:spAutoFit/>
          </a:bodyPr>
          <a:lstStyle/>
          <a:p>
            <a:endParaRPr lang="en-US" dirty="0"/>
          </a:p>
        </p:txBody>
      </p:sp>
      <p:sp>
        <p:nvSpPr>
          <p:cNvPr id="12" name="TextBox 11"/>
          <p:cNvSpPr txBox="1"/>
          <p:nvPr/>
        </p:nvSpPr>
        <p:spPr>
          <a:xfrm rot="2024881">
            <a:off x="2356585" y="2543692"/>
            <a:ext cx="1295400" cy="307777"/>
          </a:xfrm>
          <a:prstGeom prst="rect">
            <a:avLst/>
          </a:prstGeom>
          <a:noFill/>
        </p:spPr>
        <p:txBody>
          <a:bodyPr wrap="square" rtlCol="0">
            <a:spAutoFit/>
          </a:bodyPr>
          <a:lstStyle/>
          <a:p>
            <a:endParaRPr lang="en-US" dirty="0"/>
          </a:p>
        </p:txBody>
      </p:sp>
      <p:sp>
        <p:nvSpPr>
          <p:cNvPr id="13" name="TextBox 12"/>
          <p:cNvSpPr txBox="1"/>
          <p:nvPr/>
        </p:nvSpPr>
        <p:spPr>
          <a:xfrm>
            <a:off x="3951296" y="3790652"/>
            <a:ext cx="1295400" cy="307777"/>
          </a:xfrm>
          <a:prstGeom prst="rect">
            <a:avLst/>
          </a:prstGeom>
          <a:noFill/>
        </p:spPr>
        <p:txBody>
          <a:bodyPr wrap="square" rtlCol="0">
            <a:spAutoFit/>
          </a:bodyPr>
          <a:lstStyle/>
          <a:p>
            <a:pPr algn="ctr"/>
            <a:r>
              <a:rPr lang="en-US" dirty="0"/>
              <a:t>Discourse</a:t>
            </a:r>
          </a:p>
        </p:txBody>
      </p:sp>
      <p:sp>
        <p:nvSpPr>
          <p:cNvPr id="9" name="TextBox 8"/>
          <p:cNvSpPr txBox="1"/>
          <p:nvPr/>
        </p:nvSpPr>
        <p:spPr>
          <a:xfrm rot="20001385">
            <a:off x="3223358" y="2948386"/>
            <a:ext cx="1524000" cy="523220"/>
          </a:xfrm>
          <a:prstGeom prst="rect">
            <a:avLst/>
          </a:prstGeom>
          <a:noFill/>
        </p:spPr>
        <p:txBody>
          <a:bodyPr wrap="square" rtlCol="0">
            <a:spAutoFit/>
          </a:bodyPr>
          <a:lstStyle/>
          <a:p>
            <a:r>
              <a:rPr lang="en-US" dirty="0"/>
              <a:t>Complex Text and Vocabulary</a:t>
            </a:r>
          </a:p>
        </p:txBody>
      </p:sp>
      <p:sp>
        <p:nvSpPr>
          <p:cNvPr id="14" name="TextBox 13"/>
          <p:cNvSpPr txBox="1"/>
          <p:nvPr/>
        </p:nvSpPr>
        <p:spPr>
          <a:xfrm rot="20168279">
            <a:off x="4453078" y="4069932"/>
            <a:ext cx="1471061" cy="307777"/>
          </a:xfrm>
          <a:prstGeom prst="rect">
            <a:avLst/>
          </a:prstGeom>
          <a:noFill/>
        </p:spPr>
        <p:txBody>
          <a:bodyPr wrap="square" rtlCol="0">
            <a:spAutoFit/>
          </a:bodyPr>
          <a:lstStyle/>
          <a:p>
            <a:pPr algn="ctr"/>
            <a:r>
              <a:rPr lang="en-US" dirty="0"/>
              <a:t>Explanation</a:t>
            </a:r>
          </a:p>
        </p:txBody>
      </p:sp>
      <p:sp>
        <p:nvSpPr>
          <p:cNvPr id="15" name="TextBox 14"/>
          <p:cNvSpPr txBox="1"/>
          <p:nvPr/>
        </p:nvSpPr>
        <p:spPr>
          <a:xfrm rot="1286945">
            <a:off x="4609928" y="3078714"/>
            <a:ext cx="1309319" cy="307777"/>
          </a:xfrm>
          <a:prstGeom prst="rect">
            <a:avLst/>
          </a:prstGeom>
          <a:noFill/>
        </p:spPr>
        <p:txBody>
          <a:bodyPr wrap="square" rtlCol="0">
            <a:spAutoFit/>
          </a:bodyPr>
          <a:lstStyle/>
          <a:p>
            <a:r>
              <a:rPr lang="en-US" dirty="0"/>
              <a:t>Augmentation</a:t>
            </a:r>
          </a:p>
        </p:txBody>
      </p:sp>
      <p:sp>
        <p:nvSpPr>
          <p:cNvPr id="16" name="TextBox 15"/>
          <p:cNvSpPr txBox="1"/>
          <p:nvPr/>
        </p:nvSpPr>
        <p:spPr>
          <a:xfrm rot="1295283">
            <a:off x="3238047" y="4067028"/>
            <a:ext cx="1510192" cy="304800"/>
          </a:xfrm>
          <a:prstGeom prst="rect">
            <a:avLst/>
          </a:prstGeom>
          <a:noFill/>
        </p:spPr>
        <p:txBody>
          <a:bodyPr wrap="square" rtlCol="0">
            <a:spAutoFit/>
          </a:bodyPr>
          <a:lstStyle/>
          <a:p>
            <a:r>
              <a:rPr lang="en-US" dirty="0"/>
              <a:t>Text structures</a:t>
            </a:r>
          </a:p>
        </p:txBody>
      </p:sp>
      <p:sp>
        <p:nvSpPr>
          <p:cNvPr id="18" name="Oval 17"/>
          <p:cNvSpPr/>
          <p:nvPr/>
        </p:nvSpPr>
        <p:spPr>
          <a:xfrm>
            <a:off x="1618643" y="944105"/>
            <a:ext cx="3165117" cy="2133600"/>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Visual &amp; Performing Arts  </a:t>
            </a:r>
          </a:p>
          <a:p>
            <a:pPr algn="ctr"/>
            <a:endParaRPr lang="en-US" sz="2400" dirty="0">
              <a:solidFill>
                <a:schemeClr val="tx1"/>
              </a:solidFill>
            </a:endParaRPr>
          </a:p>
          <a:p>
            <a:pPr algn="ctr"/>
            <a:endParaRPr lang="en-US" sz="2400" dirty="0">
              <a:solidFill>
                <a:schemeClr val="tx1"/>
              </a:solidFill>
            </a:endParaRPr>
          </a:p>
          <a:p>
            <a:pPr algn="ctr"/>
            <a:endParaRPr lang="en-US" sz="1800" dirty="0">
              <a:solidFill>
                <a:schemeClr val="tx1"/>
              </a:solidFill>
            </a:endParaRPr>
          </a:p>
        </p:txBody>
      </p:sp>
      <p:sp>
        <p:nvSpPr>
          <p:cNvPr id="19" name="Oval 18"/>
          <p:cNvSpPr/>
          <p:nvPr/>
        </p:nvSpPr>
        <p:spPr>
          <a:xfrm>
            <a:off x="5826191" y="2579069"/>
            <a:ext cx="3068454" cy="2133600"/>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r>
              <a:rPr lang="en-US" sz="2400" dirty="0">
                <a:solidFill>
                  <a:schemeClr val="tx1"/>
                </a:solidFill>
              </a:rPr>
              <a:t>Social Studies</a:t>
            </a:r>
          </a:p>
          <a:p>
            <a:pPr algn="ctr"/>
            <a:endParaRPr lang="en-US" sz="2400" dirty="0">
              <a:solidFill>
                <a:schemeClr val="tx1"/>
              </a:solidFill>
            </a:endParaRPr>
          </a:p>
          <a:p>
            <a:pPr algn="ctr"/>
            <a:endParaRPr lang="en-US" sz="2400" dirty="0">
              <a:solidFill>
                <a:schemeClr val="tx1"/>
              </a:solidFill>
            </a:endParaRPr>
          </a:p>
          <a:p>
            <a:pPr algn="ctr"/>
            <a:endParaRPr lang="en-US" sz="1800" dirty="0">
              <a:solidFill>
                <a:schemeClr val="tx1"/>
              </a:solidFill>
            </a:endParaRPr>
          </a:p>
        </p:txBody>
      </p:sp>
    </p:spTree>
  </p:cSld>
  <p:clrMapOvr>
    <a:masterClrMapping/>
  </p:clrMapOvr>
  <p:transition spd="slow">
    <p:cut/>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Shape 514"/>
          <p:cNvSpPr txBox="1">
            <a:spLocks noGrp="1"/>
          </p:cNvSpPr>
          <p:nvPr>
            <p:ph type="title"/>
          </p:nvPr>
        </p:nvSpPr>
        <p:spPr>
          <a:xfrm>
            <a:off x="5886900" y="1066800"/>
            <a:ext cx="2908199" cy="2511300"/>
          </a:xfrm>
          <a:prstGeom prst="rect">
            <a:avLst/>
          </a:prstGeom>
        </p:spPr>
        <p:txBody>
          <a:bodyPr lIns="91425" tIns="91425" rIns="91425" bIns="91425" anchor="b" anchorCtr="0">
            <a:noAutofit/>
          </a:bodyPr>
          <a:lstStyle/>
          <a:p>
            <a:pPr lvl="0" rtl="0">
              <a:spcBef>
                <a:spcPts val="0"/>
              </a:spcBef>
              <a:buNone/>
            </a:pPr>
            <a:r>
              <a:rPr lang="en-US"/>
              <a:t>Dance Element #4 - Force (Energy)</a:t>
            </a:r>
          </a:p>
        </p:txBody>
      </p:sp>
      <p:sp>
        <p:nvSpPr>
          <p:cNvPr id="516" name="Shape 516"/>
          <p:cNvSpPr txBox="1">
            <a:spLocks noGrp="1"/>
          </p:cNvSpPr>
          <p:nvPr>
            <p:ph type="body" idx="4294967295"/>
          </p:nvPr>
        </p:nvSpPr>
        <p:spPr>
          <a:xfrm>
            <a:off x="457200" y="5105400"/>
            <a:ext cx="4419599" cy="762000"/>
          </a:xfrm>
          <a:prstGeom prst="rect">
            <a:avLst/>
          </a:prstGeom>
        </p:spPr>
        <p:txBody>
          <a:bodyPr lIns="91425" tIns="91425" rIns="91425" bIns="91425" anchor="ctr" anchorCtr="0">
            <a:noAutofit/>
          </a:bodyPr>
          <a:lstStyle/>
          <a:p>
            <a:pPr lvl="0" rtl="0">
              <a:spcBef>
                <a:spcPts val="0"/>
              </a:spcBef>
              <a:buNone/>
            </a:pPr>
            <a:r>
              <a:rPr lang="en-US" sz="2400" b="1" dirty="0"/>
              <a:t>Counter-balance</a:t>
            </a:r>
          </a:p>
        </p:txBody>
      </p:sp>
      <p:sp>
        <p:nvSpPr>
          <p:cNvPr id="517" name="Shape 517"/>
          <p:cNvSpPr txBox="1"/>
          <p:nvPr/>
        </p:nvSpPr>
        <p:spPr>
          <a:xfrm>
            <a:off x="6237309" y="1143000"/>
            <a:ext cx="2892900" cy="5386450"/>
          </a:xfrm>
          <a:prstGeom prst="rect">
            <a:avLst/>
          </a:prstGeom>
          <a:noFill/>
          <a:ln>
            <a:noFill/>
          </a:ln>
        </p:spPr>
        <p:txBody>
          <a:bodyPr lIns="91425" tIns="91425" rIns="91425" bIns="91425" anchor="t" anchorCtr="0">
            <a:noAutofit/>
          </a:bodyPr>
          <a:lstStyle/>
          <a:p>
            <a:r>
              <a:rPr lang="en-US" sz="2000" dirty="0">
                <a:latin typeface="+mn-lt"/>
              </a:rPr>
              <a:t>A weight that balances another weight. </a:t>
            </a:r>
          </a:p>
          <a:p>
            <a:endParaRPr lang="en-US" sz="2000" dirty="0">
              <a:latin typeface="+mn-lt"/>
            </a:endParaRPr>
          </a:p>
          <a:p>
            <a:r>
              <a:rPr lang="en-US" sz="2000" dirty="0">
                <a:latin typeface="+mn-lt"/>
              </a:rPr>
              <a:t>In motion dance it usually refers to one or more dancers combining their weight in stillness or in to achieve a movement or design that is interdependent. </a:t>
            </a:r>
          </a:p>
          <a:p>
            <a:endParaRPr lang="en-US" sz="2000" dirty="0">
              <a:latin typeface="+mn-lt"/>
            </a:endParaRPr>
          </a:p>
          <a:p>
            <a:r>
              <a:rPr lang="en-US" sz="2000" dirty="0">
                <a:latin typeface="+mn-lt"/>
              </a:rPr>
              <a:t>Any limb moving in one direction must be given a counterweight.</a:t>
            </a:r>
          </a:p>
        </p:txBody>
      </p:sp>
      <p:sp>
        <p:nvSpPr>
          <p:cNvPr id="8" name="Rectangle 7"/>
          <p:cNvSpPr/>
          <p:nvPr/>
        </p:nvSpPr>
        <p:spPr>
          <a:xfrm>
            <a:off x="304800" y="0"/>
            <a:ext cx="8458200" cy="784830"/>
          </a:xfrm>
          <a:prstGeom prst="rect">
            <a:avLst/>
          </a:prstGeom>
        </p:spPr>
        <p:txBody>
          <a:bodyPr wrap="square">
            <a:spAutoFit/>
          </a:bodyPr>
          <a:lstStyle/>
          <a:p>
            <a:pPr lvl="0" algn="ctr">
              <a:lnSpc>
                <a:spcPct val="115000"/>
              </a:lnSpc>
            </a:pPr>
            <a:r>
              <a:rPr lang="en-US" sz="4000" b="1" dirty="0">
                <a:ln w="18415" cmpd="sng">
                  <a:solidFill>
                    <a:srgbClr val="FFFFFF"/>
                  </a:solidFill>
                  <a:prstDash val="solid"/>
                </a:ln>
                <a:solidFill>
                  <a:srgbClr val="FFFFFF"/>
                </a:solidFill>
                <a:latin typeface="+mj-lt"/>
              </a:rPr>
              <a:t>Dance Element #4 – Force (Energy)</a:t>
            </a:r>
          </a:p>
        </p:txBody>
      </p:sp>
      <p:pic>
        <p:nvPicPr>
          <p:cNvPr id="2" name="HCOE Dance 24 Element of Force - Counter Balanc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81000" y="1219200"/>
            <a:ext cx="5643897" cy="3194289"/>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Shape 522"/>
          <p:cNvSpPr txBox="1">
            <a:spLocks noGrp="1"/>
          </p:cNvSpPr>
          <p:nvPr>
            <p:ph type="title"/>
          </p:nvPr>
        </p:nvSpPr>
        <p:spPr>
          <a:xfrm>
            <a:off x="5886900" y="1066800"/>
            <a:ext cx="2743199" cy="2511300"/>
          </a:xfrm>
          <a:prstGeom prst="rect">
            <a:avLst/>
          </a:prstGeom>
        </p:spPr>
        <p:txBody>
          <a:bodyPr lIns="91425" tIns="91425" rIns="91425" bIns="91425" anchor="b" anchorCtr="0">
            <a:noAutofit/>
          </a:bodyPr>
          <a:lstStyle/>
          <a:p>
            <a:pPr lvl="0" rtl="0">
              <a:spcBef>
                <a:spcPts val="0"/>
              </a:spcBef>
              <a:buNone/>
            </a:pPr>
            <a:r>
              <a:rPr lang="en-US"/>
              <a:t>Dance Element #4 - Force (Energy)</a:t>
            </a:r>
          </a:p>
        </p:txBody>
      </p:sp>
      <p:sp>
        <p:nvSpPr>
          <p:cNvPr id="524" name="Shape 524"/>
          <p:cNvSpPr txBox="1">
            <a:spLocks noGrp="1"/>
          </p:cNvSpPr>
          <p:nvPr>
            <p:ph type="body" idx="4294967295"/>
          </p:nvPr>
        </p:nvSpPr>
        <p:spPr>
          <a:xfrm>
            <a:off x="381000" y="4862975"/>
            <a:ext cx="5689800" cy="762000"/>
          </a:xfrm>
          <a:prstGeom prst="rect">
            <a:avLst/>
          </a:prstGeom>
        </p:spPr>
        <p:txBody>
          <a:bodyPr lIns="91425" tIns="91425" rIns="91425" bIns="91425" anchor="ctr" anchorCtr="0">
            <a:noAutofit/>
          </a:bodyPr>
          <a:lstStyle/>
          <a:p>
            <a:pPr lvl="0" rtl="0">
              <a:spcBef>
                <a:spcPts val="0"/>
              </a:spcBef>
              <a:buNone/>
            </a:pPr>
            <a:r>
              <a:rPr lang="en-US" sz="2400" b="1" dirty="0"/>
              <a:t>Projection</a:t>
            </a:r>
          </a:p>
        </p:txBody>
      </p:sp>
      <p:sp>
        <p:nvSpPr>
          <p:cNvPr id="525" name="Shape 525"/>
          <p:cNvSpPr txBox="1"/>
          <p:nvPr/>
        </p:nvSpPr>
        <p:spPr>
          <a:xfrm>
            <a:off x="381000" y="5334000"/>
            <a:ext cx="8610600" cy="951299"/>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A confident presentation of one’s body and energy to communicate movement and meaning vividly to an audience. It also refers to performance quality.</a:t>
            </a:r>
          </a:p>
        </p:txBody>
      </p:sp>
      <p:sp>
        <p:nvSpPr>
          <p:cNvPr id="8" name="Rectangle 7"/>
          <p:cNvSpPr/>
          <p:nvPr/>
        </p:nvSpPr>
        <p:spPr>
          <a:xfrm>
            <a:off x="304800" y="0"/>
            <a:ext cx="8458200" cy="784830"/>
          </a:xfrm>
          <a:prstGeom prst="rect">
            <a:avLst/>
          </a:prstGeom>
        </p:spPr>
        <p:txBody>
          <a:bodyPr wrap="square">
            <a:spAutoFit/>
          </a:bodyPr>
          <a:lstStyle/>
          <a:p>
            <a:pPr lvl="0" algn="ctr">
              <a:lnSpc>
                <a:spcPct val="115000"/>
              </a:lnSpc>
            </a:pPr>
            <a:r>
              <a:rPr lang="en-US" sz="4000" b="1" dirty="0">
                <a:ln w="18415" cmpd="sng">
                  <a:solidFill>
                    <a:srgbClr val="FFFFFF"/>
                  </a:solidFill>
                  <a:prstDash val="solid"/>
                </a:ln>
                <a:solidFill>
                  <a:srgbClr val="FFFFFF"/>
                </a:solidFill>
                <a:latin typeface="+mj-lt"/>
              </a:rPr>
              <a:t>Dance Element #4 – Force (Energy)</a:t>
            </a:r>
          </a:p>
        </p:txBody>
      </p:sp>
      <p:pic>
        <p:nvPicPr>
          <p:cNvPr id="2" name="HCOE Dance 25 Projection.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47800" y="1143000"/>
            <a:ext cx="6247384" cy="3535846"/>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Shape 530"/>
          <p:cNvSpPr txBox="1">
            <a:spLocks noGrp="1"/>
          </p:cNvSpPr>
          <p:nvPr>
            <p:ph type="title"/>
          </p:nvPr>
        </p:nvSpPr>
        <p:spPr>
          <a:xfrm>
            <a:off x="381000" y="152400"/>
            <a:ext cx="8305800" cy="685800"/>
          </a:xfrm>
          <a:prstGeom prst="rect">
            <a:avLst/>
          </a:prstGeom>
        </p:spPr>
        <p:txBody>
          <a:bodyPr lIns="91425" tIns="91425" rIns="91425" bIns="91425" anchor="b" anchorCtr="0">
            <a:noAutofit/>
          </a:bodyPr>
          <a:lstStyle/>
          <a:p>
            <a:pPr lvl="0" rtl="0">
              <a:spcBef>
                <a:spcPts val="0"/>
              </a:spcBef>
              <a:buNone/>
            </a:pPr>
            <a:r>
              <a:rPr lang="en-US" dirty="0"/>
              <a:t>Process:</a:t>
            </a:r>
          </a:p>
        </p:txBody>
      </p:sp>
      <p:sp>
        <p:nvSpPr>
          <p:cNvPr id="532" name="Shape 532"/>
          <p:cNvSpPr txBox="1">
            <a:spLocks noGrp="1"/>
          </p:cNvSpPr>
          <p:nvPr>
            <p:ph type="body" idx="4294967295"/>
          </p:nvPr>
        </p:nvSpPr>
        <p:spPr>
          <a:xfrm>
            <a:off x="838200" y="1219200"/>
            <a:ext cx="5689800" cy="762000"/>
          </a:xfrm>
          <a:prstGeom prst="rect">
            <a:avLst/>
          </a:prstGeom>
        </p:spPr>
        <p:txBody>
          <a:bodyPr lIns="91425" tIns="91425" rIns="91425" bIns="91425" anchor="ctr" anchorCtr="0">
            <a:noAutofit/>
          </a:bodyPr>
          <a:lstStyle/>
          <a:p>
            <a:pPr lvl="0" rtl="0">
              <a:spcBef>
                <a:spcPts val="0"/>
              </a:spcBef>
              <a:buNone/>
            </a:pPr>
            <a:r>
              <a:rPr lang="en-US" sz="2400" dirty="0"/>
              <a:t>Dance standards applications</a:t>
            </a:r>
          </a:p>
        </p:txBody>
      </p:sp>
    </p:spTree>
  </p:cSld>
  <p:clrMapOvr>
    <a:masterClrMapping/>
  </p:clrMapOvr>
  <p:transition spd="slow">
    <p:cut/>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Shape 537"/>
          <p:cNvSpPr txBox="1">
            <a:spLocks noGrp="1"/>
          </p:cNvSpPr>
          <p:nvPr>
            <p:ph type="title"/>
          </p:nvPr>
        </p:nvSpPr>
        <p:spPr>
          <a:xfrm>
            <a:off x="0" y="152401"/>
            <a:ext cx="9144000" cy="685800"/>
          </a:xfrm>
          <a:prstGeom prst="rect">
            <a:avLst/>
          </a:prstGeom>
        </p:spPr>
        <p:txBody>
          <a:bodyPr lIns="91425" tIns="91425" rIns="91425" bIns="91425" anchor="b" anchorCtr="0">
            <a:noAutofit/>
          </a:bodyPr>
          <a:lstStyle/>
          <a:p>
            <a:pPr>
              <a:spcBef>
                <a:spcPts val="0"/>
              </a:spcBef>
              <a:buNone/>
            </a:pPr>
            <a:r>
              <a:rPr lang="en-US" dirty="0"/>
              <a:t>Warm-up</a:t>
            </a:r>
          </a:p>
        </p:txBody>
      </p:sp>
      <p:sp>
        <p:nvSpPr>
          <p:cNvPr id="538" name="Shape 538"/>
          <p:cNvSpPr>
            <a:spLocks noGrp="1"/>
          </p:cNvSpPr>
          <p:nvPr>
            <p:ph type="pic" idx="4294967295"/>
          </p:nvPr>
        </p:nvSpPr>
        <p:spPr>
          <a:xfrm>
            <a:off x="838200" y="1524000"/>
            <a:ext cx="4419599" cy="3514499"/>
          </a:xfrm>
          <a:prstGeom prst="roundRect">
            <a:avLst>
              <a:gd name="adj" fmla="val 7541"/>
            </a:avLst>
          </a:prstGeom>
          <a:solidFill>
            <a:srgbClr val="FFFFFF"/>
          </a:solidFill>
          <a:ln w="9525" cap="flat">
            <a:solidFill>
              <a:srgbClr val="000000"/>
            </a:solidFill>
            <a:prstDash val="solid"/>
            <a:round/>
            <a:headEnd type="none" w="med" len="med"/>
            <a:tailEnd type="none" w="med" len="med"/>
          </a:ln>
        </p:spPr>
        <p:txBody>
          <a:bodyPr lIns="91425" tIns="91425" rIns="91425" bIns="91425" anchor="t" anchorCtr="0">
            <a:noAutofit/>
          </a:bodyPr>
          <a:lstStyle/>
          <a:p>
            <a:pPr lvl="0" algn="l" rtl="0">
              <a:lnSpc>
                <a:spcPct val="115000"/>
              </a:lnSpc>
              <a:spcBef>
                <a:spcPts val="0"/>
              </a:spcBef>
              <a:spcAft>
                <a:spcPts val="1200"/>
              </a:spcAft>
              <a:buClr>
                <a:schemeClr val="dk1"/>
              </a:buClr>
              <a:buSzPct val="61111"/>
              <a:buFont typeface="Arial"/>
              <a:buNone/>
            </a:pPr>
            <a:r>
              <a:rPr lang="en-US" sz="1800">
                <a:solidFill>
                  <a:schemeClr val="dk1"/>
                </a:solidFill>
              </a:rPr>
              <a:t>Japanese Warm-Up</a:t>
            </a:r>
            <a:r>
              <a:rPr lang="en-US" sz="1800">
                <a:solidFill>
                  <a:schemeClr val="dk1"/>
                </a:solidFill>
                <a:hlinkClick r:id="rId3"/>
              </a:rPr>
              <a:t> </a:t>
            </a:r>
            <a:r>
              <a:rPr lang="en-US" sz="1800" u="sng">
                <a:solidFill>
                  <a:schemeClr val="hlink"/>
                </a:solidFill>
                <a:hlinkClick r:id="rId3"/>
              </a:rPr>
              <a:t>https://www.youtube.com/watch?v=okshAFHVtL8</a:t>
            </a:r>
          </a:p>
          <a:p>
            <a:pPr>
              <a:spcBef>
                <a:spcPts val="0"/>
              </a:spcBef>
              <a:buNone/>
            </a:pPr>
            <a:endParaRPr/>
          </a:p>
        </p:txBody>
      </p:sp>
    </p:spTree>
  </p:cSld>
  <p:clrMapOvr>
    <a:masterClrMapping/>
  </p:clrMapOvr>
  <p:transition spd="slow">
    <p:cut/>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Shape 544"/>
          <p:cNvSpPr txBox="1">
            <a:spLocks noGrp="1"/>
          </p:cNvSpPr>
          <p:nvPr>
            <p:ph type="title"/>
          </p:nvPr>
        </p:nvSpPr>
        <p:spPr>
          <a:xfrm>
            <a:off x="2209800" y="152400"/>
            <a:ext cx="4972495" cy="685800"/>
          </a:xfrm>
          <a:prstGeom prst="rect">
            <a:avLst/>
          </a:prstGeom>
        </p:spPr>
        <p:txBody>
          <a:bodyPr lIns="91425" tIns="91425" rIns="91425" bIns="91425" anchor="b" anchorCtr="0">
            <a:noAutofit/>
          </a:bodyPr>
          <a:lstStyle/>
          <a:p>
            <a:pPr lvl="0" rtl="0">
              <a:spcBef>
                <a:spcPts val="0"/>
              </a:spcBef>
              <a:buNone/>
            </a:pPr>
            <a:r>
              <a:rPr lang="en-US" dirty="0"/>
              <a:t>Review</a:t>
            </a:r>
          </a:p>
        </p:txBody>
      </p:sp>
      <p:sp>
        <p:nvSpPr>
          <p:cNvPr id="546" name="Shape 546"/>
          <p:cNvSpPr txBox="1">
            <a:spLocks noGrp="1"/>
          </p:cNvSpPr>
          <p:nvPr>
            <p:ph type="body" idx="4294967295"/>
          </p:nvPr>
        </p:nvSpPr>
        <p:spPr>
          <a:xfrm>
            <a:off x="685800" y="1295400"/>
            <a:ext cx="4419599" cy="762000"/>
          </a:xfrm>
          <a:prstGeom prst="rect">
            <a:avLst/>
          </a:prstGeom>
        </p:spPr>
        <p:txBody>
          <a:bodyPr lIns="91425" tIns="91425" rIns="91425" bIns="91425" anchor="ctr" anchorCtr="0">
            <a:noAutofit/>
          </a:bodyPr>
          <a:lstStyle/>
          <a:p>
            <a:pPr lvl="0" rtl="0">
              <a:spcBef>
                <a:spcPts val="0"/>
              </a:spcBef>
              <a:buNone/>
            </a:pPr>
            <a:r>
              <a:rPr lang="en-US" sz="2400" dirty="0"/>
              <a:t>Review Dance Elements</a:t>
            </a:r>
          </a:p>
        </p:txBody>
      </p:sp>
    </p:spTree>
  </p:cSld>
  <p:clrMapOvr>
    <a:masterClrMapping/>
  </p:clrMapOvr>
  <p:transition spd="slow">
    <p:cut/>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Shape 551"/>
          <p:cNvSpPr txBox="1">
            <a:spLocks noGrp="1"/>
          </p:cNvSpPr>
          <p:nvPr>
            <p:ph type="title"/>
          </p:nvPr>
        </p:nvSpPr>
        <p:spPr>
          <a:xfrm>
            <a:off x="381000" y="152400"/>
            <a:ext cx="8229600" cy="685800"/>
          </a:xfrm>
          <a:prstGeom prst="rect">
            <a:avLst/>
          </a:prstGeom>
        </p:spPr>
        <p:txBody>
          <a:bodyPr lIns="91425" tIns="91425" rIns="91425" bIns="91425" anchor="b" anchorCtr="0">
            <a:noAutofit/>
          </a:bodyPr>
          <a:lstStyle/>
          <a:p>
            <a:pPr>
              <a:spcBef>
                <a:spcPts val="0"/>
              </a:spcBef>
              <a:buNone/>
            </a:pPr>
            <a:r>
              <a:rPr lang="en-US" dirty="0"/>
              <a:t>Choreography</a:t>
            </a:r>
          </a:p>
        </p:txBody>
      </p:sp>
      <p:sp>
        <p:nvSpPr>
          <p:cNvPr id="553" name="Shape 553"/>
          <p:cNvSpPr txBox="1">
            <a:spLocks noGrp="1"/>
          </p:cNvSpPr>
          <p:nvPr>
            <p:ph type="body" idx="4294967295"/>
          </p:nvPr>
        </p:nvSpPr>
        <p:spPr>
          <a:xfrm>
            <a:off x="685800" y="1219200"/>
            <a:ext cx="8126699" cy="3657600"/>
          </a:xfrm>
          <a:prstGeom prst="rect">
            <a:avLst/>
          </a:prstGeom>
        </p:spPr>
        <p:txBody>
          <a:bodyPr lIns="91425" tIns="91425" rIns="91425" bIns="91425" anchor="ctr" anchorCtr="0">
            <a:noAutofit/>
          </a:bodyPr>
          <a:lstStyle/>
          <a:p>
            <a:pPr>
              <a:spcBef>
                <a:spcPts val="0"/>
              </a:spcBef>
              <a:buNone/>
            </a:pPr>
            <a:r>
              <a:rPr lang="en-US" sz="2400" dirty="0"/>
              <a:t>The creation and composition of dances by arranging or inventing steps, (“dance writing”) movements, and patterns </a:t>
            </a:r>
            <a:br>
              <a:rPr lang="en-US" sz="2400" dirty="0"/>
            </a:br>
            <a:r>
              <a:rPr lang="en-US" sz="2400" dirty="0"/>
              <a:t>of movements.</a:t>
            </a:r>
          </a:p>
        </p:txBody>
      </p:sp>
    </p:spTree>
  </p:cSld>
  <p:clrMapOvr>
    <a:masterClrMapping/>
  </p:clrMapOvr>
  <p:transition spd="slow">
    <p:cut/>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Shape 558"/>
          <p:cNvSpPr txBox="1">
            <a:spLocks noGrp="1"/>
          </p:cNvSpPr>
          <p:nvPr>
            <p:ph type="title"/>
          </p:nvPr>
        </p:nvSpPr>
        <p:spPr>
          <a:xfrm>
            <a:off x="0" y="76200"/>
            <a:ext cx="9144000" cy="762000"/>
          </a:xfrm>
          <a:prstGeom prst="rect">
            <a:avLst/>
          </a:prstGeom>
        </p:spPr>
        <p:txBody>
          <a:bodyPr lIns="91425" tIns="91425" rIns="91425" bIns="91425" anchor="b" anchorCtr="0">
            <a:noAutofit/>
          </a:bodyPr>
          <a:lstStyle/>
          <a:p>
            <a:pPr>
              <a:spcBef>
                <a:spcPts val="0"/>
              </a:spcBef>
              <a:buNone/>
            </a:pPr>
            <a:r>
              <a:rPr lang="en-US" dirty="0"/>
              <a:t>Principles of Composition </a:t>
            </a:r>
          </a:p>
        </p:txBody>
      </p:sp>
      <p:sp>
        <p:nvSpPr>
          <p:cNvPr id="560" name="Shape 560"/>
          <p:cNvSpPr txBox="1">
            <a:spLocks noGrp="1"/>
          </p:cNvSpPr>
          <p:nvPr>
            <p:ph type="body" idx="4294967295"/>
          </p:nvPr>
        </p:nvSpPr>
        <p:spPr>
          <a:xfrm>
            <a:off x="762000" y="1295400"/>
            <a:ext cx="8026200" cy="1295400"/>
          </a:xfrm>
          <a:prstGeom prst="rect">
            <a:avLst/>
          </a:prstGeom>
        </p:spPr>
        <p:txBody>
          <a:bodyPr lIns="91425" tIns="91425" rIns="91425" bIns="91425" anchor="ctr" anchorCtr="0">
            <a:noAutofit/>
          </a:bodyPr>
          <a:lstStyle/>
          <a:p>
            <a:pPr>
              <a:spcBef>
                <a:spcPts val="0"/>
              </a:spcBef>
              <a:buNone/>
            </a:pPr>
            <a:r>
              <a:rPr lang="en-US" sz="2400" dirty="0"/>
              <a:t>The presence of unity, continuity (transitions), and variety (contrasts and composition repetition) in choreography.</a:t>
            </a:r>
          </a:p>
        </p:txBody>
      </p:sp>
    </p:spTree>
  </p:cSld>
  <p:clrMapOvr>
    <a:masterClrMapping/>
  </p:clrMapOvr>
  <p:transition spd="slow">
    <p:cut/>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Shape 565"/>
          <p:cNvSpPr txBox="1">
            <a:spLocks noGrp="1"/>
          </p:cNvSpPr>
          <p:nvPr>
            <p:ph type="title"/>
          </p:nvPr>
        </p:nvSpPr>
        <p:spPr>
          <a:xfrm>
            <a:off x="457200" y="152400"/>
            <a:ext cx="8001000" cy="685800"/>
          </a:xfrm>
          <a:prstGeom prst="rect">
            <a:avLst/>
          </a:prstGeom>
        </p:spPr>
        <p:txBody>
          <a:bodyPr lIns="91425" tIns="91425" rIns="91425" bIns="91425" anchor="b" anchorCtr="0">
            <a:noAutofit/>
          </a:bodyPr>
          <a:lstStyle/>
          <a:p>
            <a:pPr lvl="0" rtl="0">
              <a:spcBef>
                <a:spcPts val="0"/>
              </a:spcBef>
              <a:buNone/>
            </a:pPr>
            <a:r>
              <a:rPr lang="en-US" dirty="0"/>
              <a:t>Principles of Composition #1 - Unity</a:t>
            </a:r>
          </a:p>
        </p:txBody>
      </p:sp>
      <p:sp>
        <p:nvSpPr>
          <p:cNvPr id="567" name="Shape 567"/>
          <p:cNvSpPr txBox="1">
            <a:spLocks noGrp="1"/>
          </p:cNvSpPr>
          <p:nvPr>
            <p:ph type="body" idx="4294967295"/>
          </p:nvPr>
        </p:nvSpPr>
        <p:spPr>
          <a:xfrm>
            <a:off x="609600" y="1295400"/>
            <a:ext cx="4419599" cy="762000"/>
          </a:xfrm>
          <a:prstGeom prst="rect">
            <a:avLst/>
          </a:prstGeom>
        </p:spPr>
        <p:txBody>
          <a:bodyPr lIns="91425" tIns="91425" rIns="91425" bIns="91425" anchor="ctr" anchorCtr="0">
            <a:noAutofit/>
          </a:bodyPr>
          <a:lstStyle/>
          <a:p>
            <a:pPr lvl="0" rtl="0">
              <a:spcBef>
                <a:spcPts val="0"/>
              </a:spcBef>
              <a:buNone/>
            </a:pPr>
            <a:r>
              <a:rPr lang="en-US" sz="2400" b="1" dirty="0"/>
              <a:t>Unity</a:t>
            </a:r>
          </a:p>
        </p:txBody>
      </p:sp>
      <p:sp>
        <p:nvSpPr>
          <p:cNvPr id="568" name="Shape 568"/>
          <p:cNvSpPr txBox="1"/>
          <p:nvPr/>
        </p:nvSpPr>
        <p:spPr>
          <a:xfrm>
            <a:off x="609600" y="1828800"/>
            <a:ext cx="7688100" cy="856200"/>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The feeling of wholeness in a dance achieved when all of the parts work well together.</a:t>
            </a:r>
          </a:p>
        </p:txBody>
      </p:sp>
    </p:spTree>
  </p:cSld>
  <p:clrMapOvr>
    <a:masterClrMapping/>
  </p:clrMapOvr>
  <p:transition spd="slow">
    <p:cut/>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Shape 573"/>
          <p:cNvSpPr txBox="1">
            <a:spLocks noGrp="1"/>
          </p:cNvSpPr>
          <p:nvPr>
            <p:ph type="title"/>
          </p:nvPr>
        </p:nvSpPr>
        <p:spPr>
          <a:xfrm>
            <a:off x="0" y="152401"/>
            <a:ext cx="9144000" cy="685800"/>
          </a:xfrm>
          <a:prstGeom prst="rect">
            <a:avLst/>
          </a:prstGeom>
        </p:spPr>
        <p:txBody>
          <a:bodyPr lIns="91425" tIns="91425" rIns="91425" bIns="91425" anchor="b" anchorCtr="0">
            <a:noAutofit/>
          </a:bodyPr>
          <a:lstStyle/>
          <a:p>
            <a:pPr lvl="0" rtl="0">
              <a:spcBef>
                <a:spcPts val="0"/>
              </a:spcBef>
              <a:buNone/>
            </a:pPr>
            <a:r>
              <a:rPr lang="en-US" dirty="0"/>
              <a:t>Principles of Composition #1 - Unity</a:t>
            </a:r>
          </a:p>
        </p:txBody>
      </p:sp>
      <p:sp>
        <p:nvSpPr>
          <p:cNvPr id="575" name="Shape 575"/>
          <p:cNvSpPr txBox="1">
            <a:spLocks noGrp="1"/>
          </p:cNvSpPr>
          <p:nvPr>
            <p:ph type="body" idx="4294967295"/>
          </p:nvPr>
        </p:nvSpPr>
        <p:spPr>
          <a:xfrm>
            <a:off x="533400" y="4876800"/>
            <a:ext cx="4724399" cy="762000"/>
          </a:xfrm>
          <a:prstGeom prst="rect">
            <a:avLst/>
          </a:prstGeom>
        </p:spPr>
        <p:txBody>
          <a:bodyPr lIns="91425" tIns="91425" rIns="91425" bIns="91425" anchor="ctr" anchorCtr="0">
            <a:noAutofit/>
          </a:bodyPr>
          <a:lstStyle/>
          <a:p>
            <a:pPr lvl="0" rtl="0">
              <a:spcBef>
                <a:spcPts val="0"/>
              </a:spcBef>
              <a:buNone/>
            </a:pPr>
            <a:r>
              <a:rPr lang="en-US" sz="2400" b="1" dirty="0"/>
              <a:t>Motif</a:t>
            </a:r>
          </a:p>
        </p:txBody>
      </p:sp>
      <p:sp>
        <p:nvSpPr>
          <p:cNvPr id="576" name="Shape 576"/>
          <p:cNvSpPr txBox="1"/>
          <p:nvPr/>
        </p:nvSpPr>
        <p:spPr>
          <a:xfrm>
            <a:off x="533400" y="5396450"/>
            <a:ext cx="8191799" cy="985799"/>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A distinctive and recurring gesture used to provide a theme or unifying idea.</a:t>
            </a:r>
          </a:p>
        </p:txBody>
      </p:sp>
      <p:sp>
        <p:nvSpPr>
          <p:cNvPr id="577" name="Shape 577">
            <a:hlinkClick r:id="rId3"/>
          </p:cNvPr>
          <p:cNvSpPr/>
          <p:nvPr/>
        </p:nvSpPr>
        <p:spPr>
          <a:xfrm>
            <a:off x="2362200" y="1143000"/>
            <a:ext cx="4572000" cy="3429000"/>
          </a:xfrm>
          <a:prstGeom prst="rect">
            <a:avLst/>
          </a:prstGeom>
          <a:blipFill>
            <a:blip r:embed="rId4">
              <a:alphaModFix/>
            </a:blip>
            <a:stretch>
              <a:fillRect/>
            </a:stretch>
          </a:blipFill>
          <a:ln>
            <a:noFill/>
          </a:ln>
        </p:spPr>
        <p:txBody>
          <a:bodyPr/>
          <a:lstStyle/>
          <a:p>
            <a:endParaRPr lang="en-US"/>
          </a:p>
        </p:txBody>
      </p:sp>
    </p:spTree>
  </p:cSld>
  <p:clrMapOvr>
    <a:masterClrMapping/>
  </p:clrMapOvr>
  <p:transition spd="slow">
    <p:cut/>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Shape 582"/>
          <p:cNvSpPr txBox="1">
            <a:spLocks noGrp="1"/>
          </p:cNvSpPr>
          <p:nvPr>
            <p:ph type="title"/>
          </p:nvPr>
        </p:nvSpPr>
        <p:spPr>
          <a:xfrm>
            <a:off x="838196" y="902200"/>
            <a:ext cx="2743199" cy="1981199"/>
          </a:xfrm>
          <a:prstGeom prst="rect">
            <a:avLst/>
          </a:prstGeom>
        </p:spPr>
        <p:txBody>
          <a:bodyPr lIns="91425" tIns="91425" rIns="91425" bIns="91425" anchor="b" anchorCtr="0">
            <a:noAutofit/>
          </a:bodyPr>
          <a:lstStyle/>
          <a:p>
            <a:pPr lvl="0" rtl="0">
              <a:spcBef>
                <a:spcPts val="0"/>
              </a:spcBef>
              <a:buNone/>
            </a:pPr>
            <a:r>
              <a:rPr lang="en-US"/>
              <a:t>Motif</a:t>
            </a:r>
          </a:p>
        </p:txBody>
      </p:sp>
      <p:sp>
        <p:nvSpPr>
          <p:cNvPr id="583" name="Shape 583"/>
          <p:cNvSpPr txBox="1">
            <a:spLocks noGrp="1"/>
          </p:cNvSpPr>
          <p:nvPr>
            <p:ph type="body" idx="4294967295"/>
          </p:nvPr>
        </p:nvSpPr>
        <p:spPr>
          <a:xfrm>
            <a:off x="685800" y="1609350"/>
            <a:ext cx="7754375" cy="4672500"/>
          </a:xfrm>
          <a:prstGeom prst="rect">
            <a:avLst/>
          </a:prstGeom>
        </p:spPr>
        <p:txBody>
          <a:bodyPr lIns="91425" tIns="91425" rIns="91425" bIns="91425" anchor="ctr" anchorCtr="0">
            <a:noAutofit/>
          </a:bodyPr>
          <a:lstStyle/>
          <a:p>
            <a:pPr marL="457200" lvl="0" indent="-381000" rtl="0">
              <a:lnSpc>
                <a:spcPct val="115000"/>
              </a:lnSpc>
              <a:spcBef>
                <a:spcPts val="0"/>
              </a:spcBef>
              <a:buClr>
                <a:srgbClr val="777777"/>
              </a:buClr>
              <a:buSzPct val="100000"/>
              <a:buFont typeface="Cabin"/>
              <a:buAutoNum type="alphaUcPeriod"/>
            </a:pPr>
            <a:r>
              <a:rPr lang="en-US" sz="2400" dirty="0"/>
              <a:t>Each student or group decides on a theme that a dance could be choreographed for. </a:t>
            </a:r>
          </a:p>
          <a:p>
            <a:pPr marL="457200" lvl="0" indent="-381000" rtl="0">
              <a:lnSpc>
                <a:spcPct val="115000"/>
              </a:lnSpc>
              <a:spcBef>
                <a:spcPts val="0"/>
              </a:spcBef>
              <a:buClr>
                <a:srgbClr val="777777"/>
              </a:buClr>
              <a:buSzPct val="100000"/>
              <a:buFont typeface="Cabin"/>
              <a:buAutoNum type="alphaUcPeriod"/>
            </a:pPr>
            <a:endParaRPr lang="en-US" sz="2400" dirty="0"/>
          </a:p>
          <a:p>
            <a:pPr marL="457200" lvl="0" indent="-381000" rtl="0">
              <a:lnSpc>
                <a:spcPct val="115000"/>
              </a:lnSpc>
              <a:spcBef>
                <a:spcPts val="0"/>
              </a:spcBef>
              <a:buClr>
                <a:srgbClr val="777777"/>
              </a:buClr>
              <a:buSzPct val="100000"/>
              <a:buFont typeface="Cabin"/>
              <a:buAutoNum type="alphaUcPeriod"/>
            </a:pPr>
            <a:r>
              <a:rPr lang="en-US" sz="2400" dirty="0"/>
              <a:t>Students create some distinctive movement that could be used as a motif to support theme or unifying idea.</a:t>
            </a:r>
          </a:p>
          <a:p>
            <a:pPr lvl="0" rtl="0">
              <a:lnSpc>
                <a:spcPct val="115000"/>
              </a:lnSpc>
              <a:spcBef>
                <a:spcPts val="0"/>
              </a:spcBef>
              <a:buNone/>
            </a:pPr>
            <a:endParaRPr lang="en-US" sz="2400" dirty="0"/>
          </a:p>
          <a:p>
            <a:pPr lvl="0" rtl="0">
              <a:lnSpc>
                <a:spcPct val="115000"/>
              </a:lnSpc>
              <a:spcBef>
                <a:spcPts val="0"/>
              </a:spcBef>
              <a:buNone/>
            </a:pPr>
            <a:r>
              <a:rPr lang="en-US" sz="2400" dirty="0"/>
              <a:t>Examples: right hand fist pounding rhythmically into the left hand palm, triangular pathways, etc. </a:t>
            </a:r>
          </a:p>
          <a:p>
            <a:pPr lvl="0" rtl="0">
              <a:lnSpc>
                <a:spcPct val="115000"/>
              </a:lnSpc>
              <a:spcBef>
                <a:spcPts val="0"/>
              </a:spcBef>
              <a:buNone/>
            </a:pPr>
            <a:endParaRPr sz="2400" b="1" dirty="0"/>
          </a:p>
          <a:p>
            <a:pPr lvl="0" indent="-228600" rtl="0">
              <a:lnSpc>
                <a:spcPct val="115000"/>
              </a:lnSpc>
              <a:spcBef>
                <a:spcPts val="0"/>
              </a:spcBef>
              <a:buNone/>
            </a:pPr>
            <a:endParaRPr sz="1800" dirty="0"/>
          </a:p>
          <a:p>
            <a:pPr lvl="0" rtl="0">
              <a:spcBef>
                <a:spcPts val="0"/>
              </a:spcBef>
              <a:buNone/>
            </a:pPr>
            <a:endParaRPr sz="1800" dirty="0"/>
          </a:p>
        </p:txBody>
      </p:sp>
      <p:sp>
        <p:nvSpPr>
          <p:cNvPr id="2" name="TextBox 1"/>
          <p:cNvSpPr txBox="1"/>
          <p:nvPr/>
        </p:nvSpPr>
        <p:spPr>
          <a:xfrm>
            <a:off x="457200" y="76200"/>
            <a:ext cx="8229600" cy="707886"/>
          </a:xfrm>
          <a:prstGeom prst="rect">
            <a:avLst/>
          </a:prstGeom>
          <a:noFill/>
        </p:spPr>
        <p:txBody>
          <a:bodyPr wrap="square" rtlCol="0">
            <a:spAutoFit/>
          </a:bodyPr>
          <a:lstStyle/>
          <a:p>
            <a:pPr algn="ctr"/>
            <a:r>
              <a:rPr lang="en-US" sz="4000" b="1" dirty="0">
                <a:ln w="18415" cmpd="sng">
                  <a:solidFill>
                    <a:srgbClr val="FFFFFF"/>
                  </a:solidFill>
                  <a:prstDash val="solid"/>
                </a:ln>
                <a:solidFill>
                  <a:srgbClr val="FFFFFF"/>
                </a:solidFill>
                <a:latin typeface="+mn-lt"/>
              </a:rPr>
              <a:t>Motif</a:t>
            </a:r>
            <a:endParaRPr lang="en-US" sz="4000" b="1" dirty="0">
              <a:latin typeface="+mn-lt"/>
            </a:endParaRP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5886900" y="1066800"/>
            <a:ext cx="2743199" cy="4114800"/>
          </a:xfrm>
          <a:prstGeom prst="rect">
            <a:avLst/>
          </a:prstGeom>
          <a:noFill/>
          <a:ln>
            <a:noFill/>
          </a:ln>
        </p:spPr>
        <p:txBody>
          <a:bodyPr lIns="91425" tIns="45700" rIns="91425" bIns="45700" anchor="b" anchorCtr="0">
            <a:noAutofit/>
          </a:bodyPr>
          <a:lstStyle/>
          <a:p>
            <a:pPr marR="0" lvl="0" algn="l" rtl="0">
              <a:spcBef>
                <a:spcPts val="0"/>
              </a:spcBef>
              <a:buClr>
                <a:srgbClr val="1B234A"/>
              </a:buClr>
              <a:buSzPct val="25000"/>
            </a:pPr>
            <a:r>
              <a:rPr lang="en-US" sz="2600" dirty="0">
                <a:solidFill>
                  <a:srgbClr val="1B234A"/>
                </a:solidFill>
                <a:ea typeface="Cabin"/>
                <a:sym typeface="Cabin"/>
              </a:rPr>
              <a:t>CA Dance Standards Strands</a:t>
            </a:r>
          </a:p>
          <a:p>
            <a:pPr marL="438150" marR="0" lvl="0" indent="-342900" algn="l" rtl="0">
              <a:spcBef>
                <a:spcPts val="0"/>
              </a:spcBef>
              <a:buClr>
                <a:srgbClr val="FF0000"/>
              </a:buClr>
              <a:buSzPct val="100000"/>
              <a:buFont typeface="Wingdings" charset="2"/>
              <a:buChar char="§"/>
            </a:pPr>
            <a:r>
              <a:rPr lang="en-US" sz="2100" b="0" dirty="0">
                <a:solidFill>
                  <a:srgbClr val="1B234A"/>
                </a:solidFill>
                <a:ea typeface="Cabin"/>
                <a:sym typeface="Cabin"/>
              </a:rPr>
              <a:t>Artistic Perception</a:t>
            </a:r>
          </a:p>
          <a:p>
            <a:pPr marL="438150" marR="0" lvl="0" indent="-342900" algn="l" rtl="0">
              <a:spcBef>
                <a:spcPts val="0"/>
              </a:spcBef>
              <a:buClr>
                <a:srgbClr val="FF0000"/>
              </a:buClr>
              <a:buSzPct val="100000"/>
              <a:buFont typeface="Wingdings" charset="2"/>
              <a:buChar char="§"/>
            </a:pPr>
            <a:r>
              <a:rPr lang="en-US" sz="2100" b="0" dirty="0">
                <a:solidFill>
                  <a:srgbClr val="1B234A"/>
                </a:solidFill>
                <a:ea typeface="Cabin"/>
                <a:sym typeface="Cabin"/>
              </a:rPr>
              <a:t>Creative Expression</a:t>
            </a:r>
          </a:p>
          <a:p>
            <a:pPr marL="438150" marR="0" lvl="0" indent="-342900" algn="l" rtl="0">
              <a:spcBef>
                <a:spcPts val="0"/>
              </a:spcBef>
              <a:buClr>
                <a:srgbClr val="FF0000"/>
              </a:buClr>
              <a:buSzPct val="100000"/>
              <a:buFont typeface="Wingdings" charset="2"/>
              <a:buChar char="§"/>
            </a:pPr>
            <a:r>
              <a:rPr lang="en-US" sz="2100" b="0" dirty="0">
                <a:solidFill>
                  <a:srgbClr val="1B234A"/>
                </a:solidFill>
                <a:ea typeface="Cabin"/>
                <a:sym typeface="Cabin"/>
              </a:rPr>
              <a:t>Historical &amp; Cultural Context</a:t>
            </a:r>
          </a:p>
          <a:p>
            <a:pPr marL="438150" marR="0" lvl="0" indent="-342900" algn="l" rtl="0">
              <a:spcBef>
                <a:spcPts val="0"/>
              </a:spcBef>
              <a:buClr>
                <a:srgbClr val="FF0000"/>
              </a:buClr>
              <a:buSzPct val="100000"/>
              <a:buFont typeface="Wingdings" charset="2"/>
              <a:buChar char="§"/>
            </a:pPr>
            <a:r>
              <a:rPr lang="en-US" sz="2100" b="0" dirty="0">
                <a:solidFill>
                  <a:srgbClr val="1B234A"/>
                </a:solidFill>
                <a:ea typeface="Cabin"/>
                <a:sym typeface="Cabin"/>
              </a:rPr>
              <a:t>Aesthetic Valuing</a:t>
            </a:r>
          </a:p>
          <a:p>
            <a:pPr marL="438150" marR="0" lvl="0" indent="-342900" algn="l" rtl="0">
              <a:spcBef>
                <a:spcPts val="0"/>
              </a:spcBef>
              <a:buClr>
                <a:srgbClr val="FF0000"/>
              </a:buClr>
              <a:buSzPct val="100000"/>
              <a:buFont typeface="Wingdings" charset="2"/>
              <a:buChar char="§"/>
            </a:pPr>
            <a:r>
              <a:rPr lang="en-US" sz="2100" b="0" dirty="0">
                <a:solidFill>
                  <a:srgbClr val="1B234A"/>
                </a:solidFill>
                <a:ea typeface="Cabin"/>
                <a:sym typeface="Cabin"/>
              </a:rPr>
              <a:t>Connections &amp; Applications</a:t>
            </a:r>
          </a:p>
          <a:p>
            <a:pPr marL="0" marR="0" lvl="0" indent="0" algn="l" rtl="0">
              <a:spcBef>
                <a:spcPts val="0"/>
              </a:spcBef>
              <a:buClr>
                <a:srgbClr val="1B234A"/>
              </a:buClr>
              <a:buFont typeface="Cabin"/>
              <a:buNone/>
            </a:pPr>
            <a:endParaRPr sz="2100" dirty="0">
              <a:solidFill>
                <a:srgbClr val="1B234A"/>
              </a:solidFill>
              <a:ea typeface="Cabin"/>
              <a:sym typeface="Cabin"/>
            </a:endParaRPr>
          </a:p>
        </p:txBody>
      </p:sp>
      <p:sp>
        <p:nvSpPr>
          <p:cNvPr id="92" name="Shape 92"/>
          <p:cNvSpPr txBox="1"/>
          <p:nvPr/>
        </p:nvSpPr>
        <p:spPr>
          <a:xfrm>
            <a:off x="838200" y="5271300"/>
            <a:ext cx="5029200" cy="628199"/>
          </a:xfrm>
          <a:prstGeom prst="rect">
            <a:avLst/>
          </a:prstGeom>
          <a:noFill/>
          <a:ln>
            <a:noFill/>
          </a:ln>
        </p:spPr>
        <p:txBody>
          <a:bodyPr lIns="91425" tIns="91425" rIns="91425" bIns="91425" anchor="t" anchorCtr="0">
            <a:noAutofit/>
          </a:bodyPr>
          <a:lstStyle/>
          <a:p>
            <a:pPr rtl="0">
              <a:spcBef>
                <a:spcPts val="0"/>
              </a:spcBef>
              <a:buNone/>
            </a:pPr>
            <a:r>
              <a:rPr lang="en-US" sz="2000" dirty="0">
                <a:latin typeface="Calibri"/>
                <a:cs typeface="Calibri"/>
              </a:rPr>
              <a:t>Dance Standards link:</a:t>
            </a:r>
          </a:p>
          <a:p>
            <a:pPr>
              <a:spcBef>
                <a:spcPts val="0"/>
              </a:spcBef>
              <a:buNone/>
            </a:pPr>
            <a:r>
              <a:rPr lang="en-US" sz="2000" u="sng" dirty="0">
                <a:solidFill>
                  <a:schemeClr val="hlink"/>
                </a:solidFill>
                <a:latin typeface="Calibri"/>
                <a:cs typeface="Calibri"/>
                <a:hlinkClick r:id="rId3"/>
              </a:rPr>
              <a:t>http://www.cde.ca.gov/be/st/ss/damain.asp</a:t>
            </a:r>
            <a:r>
              <a:rPr lang="en-US" sz="2000" dirty="0">
                <a:latin typeface="Calibri"/>
                <a:cs typeface="Calibri"/>
              </a:rPr>
              <a:t> </a:t>
            </a:r>
          </a:p>
        </p:txBody>
      </p:sp>
      <p:sp>
        <p:nvSpPr>
          <p:cNvPr id="93" name="Shape 93"/>
          <p:cNvSpPr txBox="1"/>
          <p:nvPr/>
        </p:nvSpPr>
        <p:spPr>
          <a:xfrm>
            <a:off x="308811" y="-9300"/>
            <a:ext cx="8686800" cy="628199"/>
          </a:xfrm>
          <a:prstGeom prst="rect">
            <a:avLst/>
          </a:prstGeom>
          <a:noFill/>
          <a:ln>
            <a:noFill/>
          </a:ln>
        </p:spPr>
        <p:txBody>
          <a:bodyPr lIns="91425" tIns="91425" rIns="91425" bIns="91425" anchor="t" anchorCtr="0">
            <a:noAutofit/>
          </a:bodyPr>
          <a:lstStyle/>
          <a:p>
            <a:pPr>
              <a:spcBef>
                <a:spcPts val="0"/>
              </a:spcBef>
              <a:buNone/>
            </a:pPr>
            <a:r>
              <a:rPr lang="en-US" sz="2400" dirty="0">
                <a:solidFill>
                  <a:schemeClr val="bg1"/>
                </a:solidFill>
                <a:latin typeface="+mn-lt"/>
                <a:ea typeface="Ubuntu"/>
                <a:cs typeface="Ubuntu"/>
                <a:sym typeface="Ubuntu"/>
              </a:rPr>
              <a:t>One must still have chaos in oneself to be able to give birth to a dancing star. - Friedrich Nietzsche</a:t>
            </a:r>
          </a:p>
        </p:txBody>
      </p:sp>
      <p:pic>
        <p:nvPicPr>
          <p:cNvPr id="94" name="Shape 94"/>
          <p:cNvPicPr preferRelativeResize="0"/>
          <p:nvPr/>
        </p:nvPicPr>
        <p:blipFill>
          <a:blip r:embed="rId4">
            <a:alphaModFix/>
          </a:blip>
          <a:stretch>
            <a:fillRect/>
          </a:stretch>
        </p:blipFill>
        <p:spPr>
          <a:xfrm>
            <a:off x="914401" y="1437008"/>
            <a:ext cx="4419599" cy="3668392"/>
          </a:xfrm>
          <a:prstGeom prst="rect">
            <a:avLst/>
          </a:prstGeom>
          <a:noFill/>
          <a:ln>
            <a:noFill/>
          </a:ln>
        </p:spPr>
      </p:pic>
    </p:spTree>
  </p:cSld>
  <p:clrMapOvr>
    <a:masterClrMapping/>
  </p:clrMapOvr>
  <p:transition spd="slow">
    <p:cut/>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Shape 588"/>
          <p:cNvSpPr txBox="1">
            <a:spLocks noGrp="1"/>
          </p:cNvSpPr>
          <p:nvPr>
            <p:ph type="title"/>
          </p:nvPr>
        </p:nvSpPr>
        <p:spPr>
          <a:xfrm>
            <a:off x="0" y="381000"/>
            <a:ext cx="9144000" cy="457200"/>
          </a:xfrm>
          <a:prstGeom prst="rect">
            <a:avLst/>
          </a:prstGeom>
        </p:spPr>
        <p:txBody>
          <a:bodyPr lIns="91425" tIns="91425" rIns="91425" bIns="91425" anchor="b" anchorCtr="0">
            <a:noAutofit/>
          </a:bodyPr>
          <a:lstStyle/>
          <a:p>
            <a:pPr lvl="0" rtl="0">
              <a:spcBef>
                <a:spcPts val="0"/>
              </a:spcBef>
              <a:buNone/>
            </a:pPr>
            <a:r>
              <a:rPr lang="en-US" dirty="0"/>
              <a:t>Principles of Composition #2 - Continuity</a:t>
            </a:r>
          </a:p>
        </p:txBody>
      </p:sp>
      <p:sp>
        <p:nvSpPr>
          <p:cNvPr id="590" name="Shape 590"/>
          <p:cNvSpPr txBox="1">
            <a:spLocks noGrp="1"/>
          </p:cNvSpPr>
          <p:nvPr>
            <p:ph type="body" idx="4294967295"/>
          </p:nvPr>
        </p:nvSpPr>
        <p:spPr>
          <a:xfrm>
            <a:off x="838200" y="4953000"/>
            <a:ext cx="4419599" cy="762000"/>
          </a:xfrm>
          <a:prstGeom prst="rect">
            <a:avLst/>
          </a:prstGeom>
        </p:spPr>
        <p:txBody>
          <a:bodyPr lIns="91425" tIns="91425" rIns="91425" bIns="91425" anchor="ctr" anchorCtr="0">
            <a:noAutofit/>
          </a:bodyPr>
          <a:lstStyle/>
          <a:p>
            <a:pPr lvl="0" rtl="0">
              <a:spcBef>
                <a:spcPts val="0"/>
              </a:spcBef>
              <a:buNone/>
            </a:pPr>
            <a:r>
              <a:rPr lang="en-US" sz="2400" b="1" dirty="0"/>
              <a:t>Transition</a:t>
            </a:r>
          </a:p>
        </p:txBody>
      </p:sp>
      <p:sp>
        <p:nvSpPr>
          <p:cNvPr id="591" name="Shape 591"/>
          <p:cNvSpPr txBox="1"/>
          <p:nvPr/>
        </p:nvSpPr>
        <p:spPr>
          <a:xfrm>
            <a:off x="838200" y="5431050"/>
            <a:ext cx="7601700" cy="933900"/>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The bridging point at which a single movement, the end of a phrase, or even the end of a larger section of a dance progresses into the next movement, phrase, or sequence.</a:t>
            </a:r>
          </a:p>
        </p:txBody>
      </p:sp>
      <p:pic>
        <p:nvPicPr>
          <p:cNvPr id="2" name="HCOE Dance 26 Transition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71600" y="1066800"/>
            <a:ext cx="6398234" cy="3621222"/>
          </a:xfrm>
          <a:prstGeom prst="rect">
            <a:avLst/>
          </a:prstGeom>
        </p:spPr>
      </p:pic>
    </p:spTree>
  </p:cSld>
  <p:clrMapOvr>
    <a:masterClrMapping/>
  </p:clrMapOvr>
  <p:transition spd="slow">
    <p:cut/>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8" name="Shape 598"/>
          <p:cNvSpPr txBox="1">
            <a:spLocks noGrp="1"/>
          </p:cNvSpPr>
          <p:nvPr>
            <p:ph type="body" idx="4294967295"/>
          </p:nvPr>
        </p:nvSpPr>
        <p:spPr>
          <a:xfrm>
            <a:off x="609600" y="1143000"/>
            <a:ext cx="4419599" cy="762000"/>
          </a:xfrm>
          <a:prstGeom prst="rect">
            <a:avLst/>
          </a:prstGeom>
        </p:spPr>
        <p:txBody>
          <a:bodyPr lIns="91425" tIns="91425" rIns="91425" bIns="91425" anchor="ctr" anchorCtr="0">
            <a:noAutofit/>
          </a:bodyPr>
          <a:lstStyle/>
          <a:p>
            <a:pPr lvl="0" rtl="0">
              <a:spcBef>
                <a:spcPts val="0"/>
              </a:spcBef>
              <a:buNone/>
            </a:pPr>
            <a:r>
              <a:rPr lang="en-US" sz="2400" b="1" dirty="0"/>
              <a:t>Dance Forms</a:t>
            </a:r>
          </a:p>
        </p:txBody>
      </p:sp>
      <p:sp>
        <p:nvSpPr>
          <p:cNvPr id="599" name="Shape 599"/>
          <p:cNvSpPr txBox="1"/>
          <p:nvPr/>
        </p:nvSpPr>
        <p:spPr>
          <a:xfrm>
            <a:off x="609600" y="1752600"/>
            <a:ext cx="7835100" cy="3276600"/>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The organization or plan for patterning movement; the overall structural organization of a dance or music composition </a:t>
            </a:r>
          </a:p>
          <a:p>
            <a:pPr>
              <a:spcBef>
                <a:spcPts val="0"/>
              </a:spcBef>
              <a:buNone/>
            </a:pPr>
            <a:r>
              <a:rPr lang="en-US" sz="2000" dirty="0">
                <a:latin typeface="+mn-lt"/>
              </a:rPr>
              <a:t>Examples:</a:t>
            </a:r>
          </a:p>
          <a:p>
            <a:pPr marL="342900" indent="-342900">
              <a:spcBef>
                <a:spcPts val="0"/>
              </a:spcBef>
              <a:buClr>
                <a:srgbClr val="FF0000"/>
              </a:buClr>
              <a:buFont typeface="Wingdings" charset="2"/>
              <a:buChar char="§"/>
            </a:pPr>
            <a:r>
              <a:rPr lang="en-US" sz="2000" dirty="0">
                <a:latin typeface="+mn-lt"/>
              </a:rPr>
              <a:t>AB</a:t>
            </a:r>
          </a:p>
          <a:p>
            <a:pPr marL="342900" indent="-342900">
              <a:spcBef>
                <a:spcPts val="0"/>
              </a:spcBef>
              <a:buClr>
                <a:srgbClr val="FF0000"/>
              </a:buClr>
              <a:buFont typeface="Wingdings" charset="2"/>
              <a:buChar char="§"/>
            </a:pPr>
            <a:r>
              <a:rPr lang="en-US" sz="2000" dirty="0">
                <a:latin typeface="+mn-lt"/>
              </a:rPr>
              <a:t>ABA</a:t>
            </a:r>
          </a:p>
          <a:p>
            <a:pPr marL="342900" indent="-342900">
              <a:spcBef>
                <a:spcPts val="0"/>
              </a:spcBef>
              <a:buClr>
                <a:srgbClr val="FF0000"/>
              </a:buClr>
              <a:buFont typeface="Wingdings" charset="2"/>
              <a:buChar char="§"/>
            </a:pPr>
            <a:r>
              <a:rPr lang="en-US" sz="2000" dirty="0">
                <a:latin typeface="+mn-lt"/>
              </a:rPr>
              <a:t>call and response</a:t>
            </a:r>
          </a:p>
          <a:p>
            <a:pPr marL="342900" indent="-342900">
              <a:spcBef>
                <a:spcPts val="0"/>
              </a:spcBef>
              <a:buClr>
                <a:srgbClr val="FF0000"/>
              </a:buClr>
              <a:buFont typeface="Wingdings" charset="2"/>
              <a:buChar char="§"/>
            </a:pPr>
            <a:r>
              <a:rPr lang="en-US" sz="2000" dirty="0">
                <a:latin typeface="+mn-lt"/>
              </a:rPr>
              <a:t>rondo</a:t>
            </a:r>
          </a:p>
          <a:p>
            <a:pPr marL="342900" indent="-342900">
              <a:spcBef>
                <a:spcPts val="0"/>
              </a:spcBef>
              <a:buClr>
                <a:srgbClr val="FF0000"/>
              </a:buClr>
              <a:buFont typeface="Wingdings" charset="2"/>
              <a:buChar char="§"/>
            </a:pPr>
            <a:r>
              <a:rPr lang="en-US" sz="2000" dirty="0">
                <a:latin typeface="+mn-lt"/>
              </a:rPr>
              <a:t>theme and variation</a:t>
            </a:r>
          </a:p>
          <a:p>
            <a:pPr marL="342900" indent="-342900">
              <a:spcBef>
                <a:spcPts val="0"/>
              </a:spcBef>
              <a:buClr>
                <a:srgbClr val="FF0000"/>
              </a:buClr>
              <a:buFont typeface="Wingdings" charset="2"/>
              <a:buChar char="§"/>
            </a:pPr>
            <a:r>
              <a:rPr lang="en-US" sz="2000" dirty="0">
                <a:latin typeface="+mn-lt"/>
              </a:rPr>
              <a:t>canon</a:t>
            </a:r>
          </a:p>
        </p:txBody>
      </p:sp>
      <p:sp>
        <p:nvSpPr>
          <p:cNvPr id="6" name="Shape 588"/>
          <p:cNvSpPr txBox="1">
            <a:spLocks/>
          </p:cNvSpPr>
          <p:nvPr/>
        </p:nvSpPr>
        <p:spPr>
          <a:xfrm>
            <a:off x="0" y="381000"/>
            <a:ext cx="9144000" cy="457200"/>
          </a:xfrm>
          <a:prstGeom prst="rect">
            <a:avLst/>
          </a:prstGeom>
        </p:spPr>
        <p:txBody>
          <a:bodyPr lIns="91425" tIns="91425" rIns="91425" bIns="91425" rtlCol="0" anchor="b" anchorCtr="0">
            <a:noAutofit/>
          </a:bodyPr>
          <a:lst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stStyle>
          <a:p>
            <a:r>
              <a:rPr lang="en-US"/>
              <a:t>Principles of Composition #2 - Continuity</a:t>
            </a:r>
            <a:endParaRPr lang="en-US" dirty="0"/>
          </a:p>
        </p:txBody>
      </p:sp>
    </p:spTree>
  </p:cSld>
  <p:clrMapOvr>
    <a:masterClrMapping/>
  </p:clrMapOvr>
  <p:transition spd="slow">
    <p:cut/>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6" name="Shape 606"/>
          <p:cNvSpPr txBox="1">
            <a:spLocks noGrp="1"/>
          </p:cNvSpPr>
          <p:nvPr>
            <p:ph type="body" idx="4294967295"/>
          </p:nvPr>
        </p:nvSpPr>
        <p:spPr>
          <a:xfrm>
            <a:off x="685800" y="1143000"/>
            <a:ext cx="4419599" cy="762000"/>
          </a:xfrm>
          <a:prstGeom prst="rect">
            <a:avLst/>
          </a:prstGeom>
        </p:spPr>
        <p:txBody>
          <a:bodyPr lIns="91425" tIns="91425" rIns="91425" bIns="91425" anchor="ctr" anchorCtr="0">
            <a:noAutofit/>
          </a:bodyPr>
          <a:lstStyle/>
          <a:p>
            <a:pPr lvl="0" rtl="0">
              <a:spcBef>
                <a:spcPts val="0"/>
              </a:spcBef>
              <a:buNone/>
            </a:pPr>
            <a:r>
              <a:rPr lang="en-US" sz="2400" b="1" dirty="0"/>
              <a:t>AB and ABA</a:t>
            </a:r>
          </a:p>
        </p:txBody>
      </p:sp>
      <p:sp>
        <p:nvSpPr>
          <p:cNvPr id="607" name="Shape 607"/>
          <p:cNvSpPr txBox="1"/>
          <p:nvPr/>
        </p:nvSpPr>
        <p:spPr>
          <a:xfrm>
            <a:off x="685800" y="1828800"/>
            <a:ext cx="8221800" cy="4527549"/>
          </a:xfrm>
          <a:prstGeom prst="rect">
            <a:avLst/>
          </a:prstGeom>
          <a:noFill/>
          <a:ln>
            <a:noFill/>
          </a:ln>
        </p:spPr>
        <p:txBody>
          <a:bodyPr lIns="91425" tIns="91425" rIns="91425" bIns="91425" anchor="t" anchorCtr="0">
            <a:noAutofit/>
          </a:bodyPr>
          <a:lstStyle/>
          <a:p>
            <a:pPr lvl="0" rtl="0">
              <a:spcBef>
                <a:spcPts val="0"/>
              </a:spcBef>
              <a:buClr>
                <a:schemeClr val="dk1"/>
              </a:buClr>
              <a:buSzPct val="78571"/>
              <a:buFont typeface="Arial"/>
              <a:buNone/>
            </a:pPr>
            <a:r>
              <a:rPr lang="en-US" sz="2000" b="1" dirty="0"/>
              <a:t>AB form </a:t>
            </a:r>
            <a:r>
              <a:rPr lang="en-US" sz="2000" dirty="0"/>
              <a:t>A two-part compositional form with an A theme and a B theme. The binary form consists of two distinct, self-contained sections that share either a character or quality (such as the same tempo).  </a:t>
            </a:r>
          </a:p>
          <a:p>
            <a:pPr lvl="0" rtl="0">
              <a:spcBef>
                <a:spcPts val="0"/>
              </a:spcBef>
              <a:buClr>
                <a:schemeClr val="dk1"/>
              </a:buClr>
              <a:buSzPct val="78571"/>
              <a:buFont typeface="Arial"/>
              <a:buNone/>
            </a:pPr>
            <a:endParaRPr lang="en-US" sz="2000" b="1" dirty="0"/>
          </a:p>
          <a:p>
            <a:pPr lvl="0" rtl="0">
              <a:spcBef>
                <a:spcPts val="0"/>
              </a:spcBef>
              <a:buClr>
                <a:schemeClr val="dk1"/>
              </a:buClr>
              <a:buSzPct val="78571"/>
              <a:buFont typeface="Arial"/>
              <a:buNone/>
            </a:pPr>
            <a:r>
              <a:rPr lang="en-US" sz="2000" b="1" dirty="0"/>
              <a:t>ABA form </a:t>
            </a:r>
            <a:r>
              <a:rPr lang="en-US" sz="2000" dirty="0"/>
              <a:t>A three-part compositional form in which the second section contrasts with the first section. The third section is a restatement of the first section in a condensed, abbreviated, or extended form.</a:t>
            </a:r>
          </a:p>
          <a:p>
            <a:pPr>
              <a:spcBef>
                <a:spcPts val="0"/>
              </a:spcBef>
              <a:buNone/>
            </a:pPr>
            <a:endParaRPr dirty="0"/>
          </a:p>
        </p:txBody>
      </p:sp>
      <p:sp>
        <p:nvSpPr>
          <p:cNvPr id="6" name="Shape 588"/>
          <p:cNvSpPr txBox="1">
            <a:spLocks/>
          </p:cNvSpPr>
          <p:nvPr/>
        </p:nvSpPr>
        <p:spPr>
          <a:xfrm>
            <a:off x="0" y="381000"/>
            <a:ext cx="9144000" cy="457200"/>
          </a:xfrm>
          <a:prstGeom prst="rect">
            <a:avLst/>
          </a:prstGeom>
        </p:spPr>
        <p:txBody>
          <a:bodyPr lIns="91425" tIns="91425" rIns="91425" bIns="91425" rtlCol="0" anchor="b" anchorCtr="0">
            <a:noAutofit/>
          </a:bodyPr>
          <a:lst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stStyle>
          <a:p>
            <a:r>
              <a:rPr lang="en-US" dirty="0"/>
              <a:t>Principles of Composition #2 - Continuity</a:t>
            </a:r>
          </a:p>
        </p:txBody>
      </p:sp>
    </p:spTree>
  </p:cSld>
  <p:clrMapOvr>
    <a:masterClrMapping/>
  </p:clrMapOvr>
  <p:transition spd="slow">
    <p:cut/>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Shape 612"/>
          <p:cNvSpPr txBox="1">
            <a:spLocks noGrp="1"/>
          </p:cNvSpPr>
          <p:nvPr>
            <p:ph type="title"/>
          </p:nvPr>
        </p:nvSpPr>
        <p:spPr>
          <a:xfrm>
            <a:off x="838196" y="902200"/>
            <a:ext cx="2743199" cy="1981199"/>
          </a:xfrm>
          <a:prstGeom prst="rect">
            <a:avLst/>
          </a:prstGeom>
        </p:spPr>
        <p:txBody>
          <a:bodyPr lIns="91425" tIns="91425" rIns="91425" bIns="91425" anchor="b" anchorCtr="0">
            <a:noAutofit/>
          </a:bodyPr>
          <a:lstStyle/>
          <a:p>
            <a:pPr lvl="0" rtl="0">
              <a:spcBef>
                <a:spcPts val="0"/>
              </a:spcBef>
              <a:buNone/>
            </a:pPr>
            <a:r>
              <a:rPr lang="en-US"/>
              <a:t>Poetry in Motion</a:t>
            </a:r>
          </a:p>
        </p:txBody>
      </p:sp>
      <p:sp>
        <p:nvSpPr>
          <p:cNvPr id="613" name="Shape 613"/>
          <p:cNvSpPr txBox="1">
            <a:spLocks noGrp="1"/>
          </p:cNvSpPr>
          <p:nvPr>
            <p:ph type="body" idx="4294967295"/>
          </p:nvPr>
        </p:nvSpPr>
        <p:spPr>
          <a:xfrm>
            <a:off x="762000" y="1524000"/>
            <a:ext cx="7772399" cy="4757850"/>
          </a:xfrm>
          <a:prstGeom prst="rect">
            <a:avLst/>
          </a:prstGeom>
        </p:spPr>
        <p:txBody>
          <a:bodyPr lIns="91425" tIns="91425" rIns="91425" bIns="91425" anchor="ctr" anchorCtr="0">
            <a:noAutofit/>
          </a:bodyPr>
          <a:lstStyle/>
          <a:p>
            <a:pPr marL="76200" lvl="0" rtl="0">
              <a:lnSpc>
                <a:spcPct val="115000"/>
              </a:lnSpc>
              <a:spcBef>
                <a:spcPts val="0"/>
              </a:spcBef>
              <a:buClr>
                <a:srgbClr val="777777"/>
              </a:buClr>
              <a:buSzPct val="100000"/>
            </a:pPr>
            <a:r>
              <a:rPr lang="en-US" sz="2400" dirty="0"/>
              <a:t>A. Students are given short poems in various forms </a:t>
            </a:r>
          </a:p>
          <a:p>
            <a:pPr rtl="0">
              <a:lnSpc>
                <a:spcPct val="115000"/>
              </a:lnSpc>
              <a:spcBef>
                <a:spcPts val="0"/>
              </a:spcBef>
              <a:buNone/>
            </a:pPr>
            <a:r>
              <a:rPr lang="en-US" sz="2400" dirty="0"/>
              <a:t>     (</a:t>
            </a:r>
            <a:r>
              <a:rPr lang="en-US" sz="2400" dirty="0" err="1"/>
              <a:t>ie</a:t>
            </a:r>
            <a:r>
              <a:rPr lang="en-US" sz="2400" dirty="0"/>
              <a:t>: ABA, AB, etc.).</a:t>
            </a:r>
          </a:p>
          <a:p>
            <a:pPr lvl="0" rtl="0">
              <a:lnSpc>
                <a:spcPct val="115000"/>
              </a:lnSpc>
              <a:spcBef>
                <a:spcPts val="0"/>
              </a:spcBef>
              <a:buNone/>
            </a:pPr>
            <a:endParaRPr sz="2400" dirty="0"/>
          </a:p>
          <a:p>
            <a:pPr marL="76200" lvl="0" rtl="0">
              <a:lnSpc>
                <a:spcPct val="115000"/>
              </a:lnSpc>
              <a:spcBef>
                <a:spcPts val="0"/>
              </a:spcBef>
              <a:buClr>
                <a:srgbClr val="777777"/>
              </a:buClr>
              <a:buSzPct val="100000"/>
            </a:pPr>
            <a:r>
              <a:rPr lang="en-US" sz="2400" dirty="0"/>
              <a:t>B. Working individually or in groups, students create short dance phrases following the form of their poem.  Their phrases should be made up of abstractions of each line/ section of the poem.  </a:t>
            </a:r>
          </a:p>
          <a:p>
            <a:pPr lvl="0" rtl="0">
              <a:lnSpc>
                <a:spcPct val="115000"/>
              </a:lnSpc>
              <a:spcBef>
                <a:spcPts val="0"/>
              </a:spcBef>
              <a:buNone/>
            </a:pPr>
            <a:endParaRPr sz="2400" dirty="0"/>
          </a:p>
          <a:p>
            <a:pPr lvl="0" indent="-228600" rtl="0">
              <a:lnSpc>
                <a:spcPct val="115000"/>
              </a:lnSpc>
              <a:spcBef>
                <a:spcPts val="0"/>
              </a:spcBef>
              <a:buNone/>
            </a:pPr>
            <a:endParaRPr sz="1800" dirty="0"/>
          </a:p>
          <a:p>
            <a:pPr lvl="0" rtl="0">
              <a:spcBef>
                <a:spcPts val="0"/>
              </a:spcBef>
              <a:buNone/>
            </a:pPr>
            <a:endParaRPr sz="1800" dirty="0"/>
          </a:p>
        </p:txBody>
      </p:sp>
      <p:sp>
        <p:nvSpPr>
          <p:cNvPr id="5" name="Shape 588"/>
          <p:cNvSpPr txBox="1">
            <a:spLocks/>
          </p:cNvSpPr>
          <p:nvPr/>
        </p:nvSpPr>
        <p:spPr>
          <a:xfrm>
            <a:off x="0" y="381000"/>
            <a:ext cx="9144000" cy="457200"/>
          </a:xfrm>
          <a:prstGeom prst="rect">
            <a:avLst/>
          </a:prstGeom>
        </p:spPr>
        <p:txBody>
          <a:bodyPr lIns="91425" tIns="91425" rIns="91425" bIns="91425" rtlCol="0" anchor="b" anchorCtr="0">
            <a:noAutofit/>
          </a:bodyPr>
          <a:lst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stStyle>
          <a:p>
            <a:r>
              <a:rPr lang="en-US" dirty="0"/>
              <a:t>Poetry in Motion</a:t>
            </a:r>
          </a:p>
        </p:txBody>
      </p:sp>
    </p:spTree>
  </p:cSld>
  <p:clrMapOvr>
    <a:masterClrMapping/>
  </p:clrMapOvr>
  <p:transition spd="slow">
    <p:cut/>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20" name="Shape 620"/>
          <p:cNvSpPr txBox="1">
            <a:spLocks noGrp="1"/>
          </p:cNvSpPr>
          <p:nvPr>
            <p:ph type="body" idx="4294967295"/>
          </p:nvPr>
        </p:nvSpPr>
        <p:spPr>
          <a:xfrm>
            <a:off x="762000" y="1295400"/>
            <a:ext cx="4419599" cy="762000"/>
          </a:xfrm>
          <a:prstGeom prst="rect">
            <a:avLst/>
          </a:prstGeom>
        </p:spPr>
        <p:txBody>
          <a:bodyPr lIns="91425" tIns="91425" rIns="91425" bIns="91425" anchor="ctr" anchorCtr="0">
            <a:noAutofit/>
          </a:bodyPr>
          <a:lstStyle/>
          <a:p>
            <a:pPr lvl="0" rtl="0">
              <a:spcBef>
                <a:spcPts val="0"/>
              </a:spcBef>
              <a:buNone/>
            </a:pPr>
            <a:r>
              <a:rPr lang="en-US" sz="2400" b="1" dirty="0"/>
              <a:t>Focus</a:t>
            </a:r>
          </a:p>
        </p:txBody>
      </p:sp>
      <p:sp>
        <p:nvSpPr>
          <p:cNvPr id="621" name="Shape 621"/>
          <p:cNvSpPr txBox="1"/>
          <p:nvPr/>
        </p:nvSpPr>
        <p:spPr>
          <a:xfrm>
            <a:off x="762000" y="1816201"/>
            <a:ext cx="7705500" cy="1003199"/>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In general, a gathering of forces to increase the projection of intent. In particular, it refers to the dancer’s line of sight.</a:t>
            </a:r>
          </a:p>
        </p:txBody>
      </p:sp>
      <p:sp>
        <p:nvSpPr>
          <p:cNvPr id="6" name="Shape 588"/>
          <p:cNvSpPr txBox="1">
            <a:spLocks/>
          </p:cNvSpPr>
          <p:nvPr/>
        </p:nvSpPr>
        <p:spPr>
          <a:xfrm>
            <a:off x="0" y="381000"/>
            <a:ext cx="9144000" cy="457200"/>
          </a:xfrm>
          <a:prstGeom prst="rect">
            <a:avLst/>
          </a:prstGeom>
        </p:spPr>
        <p:txBody>
          <a:bodyPr lIns="91425" tIns="91425" rIns="91425" bIns="91425" rtlCol="0" anchor="b" anchorCtr="0">
            <a:noAutofit/>
          </a:bodyPr>
          <a:lst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stStyle>
          <a:p>
            <a:r>
              <a:rPr lang="en-US"/>
              <a:t>Principles of Composition #2 - Continuity</a:t>
            </a:r>
            <a:endParaRPr lang="en-US" dirty="0"/>
          </a:p>
        </p:txBody>
      </p:sp>
    </p:spTree>
  </p:cSld>
  <p:clrMapOvr>
    <a:masterClrMapping/>
  </p:clrMapOvr>
  <p:transition spd="slow">
    <p:cut/>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Shape 626"/>
          <p:cNvSpPr txBox="1">
            <a:spLocks noGrp="1"/>
          </p:cNvSpPr>
          <p:nvPr>
            <p:ph type="title"/>
          </p:nvPr>
        </p:nvSpPr>
        <p:spPr>
          <a:xfrm>
            <a:off x="0" y="152400"/>
            <a:ext cx="9144000" cy="685800"/>
          </a:xfrm>
          <a:prstGeom prst="rect">
            <a:avLst/>
          </a:prstGeom>
        </p:spPr>
        <p:txBody>
          <a:bodyPr lIns="91425" tIns="91425" rIns="91425" bIns="91425" anchor="b" anchorCtr="0">
            <a:noAutofit/>
          </a:bodyPr>
          <a:lstStyle/>
          <a:p>
            <a:pPr lvl="0" rtl="0">
              <a:spcBef>
                <a:spcPts val="0"/>
              </a:spcBef>
              <a:buNone/>
            </a:pPr>
            <a:r>
              <a:rPr lang="en-US" dirty="0"/>
              <a:t>Principles of Composition #3 - Variety</a:t>
            </a:r>
          </a:p>
        </p:txBody>
      </p:sp>
      <p:sp>
        <p:nvSpPr>
          <p:cNvPr id="628" name="Shape 628"/>
          <p:cNvSpPr txBox="1">
            <a:spLocks noGrp="1"/>
          </p:cNvSpPr>
          <p:nvPr>
            <p:ph type="body" idx="4294967295"/>
          </p:nvPr>
        </p:nvSpPr>
        <p:spPr>
          <a:xfrm>
            <a:off x="685800" y="1219200"/>
            <a:ext cx="7109400" cy="762000"/>
          </a:xfrm>
          <a:prstGeom prst="rect">
            <a:avLst/>
          </a:prstGeom>
        </p:spPr>
        <p:txBody>
          <a:bodyPr lIns="91425" tIns="91425" rIns="91425" bIns="91425" anchor="ctr" anchorCtr="0">
            <a:noAutofit/>
          </a:bodyPr>
          <a:lstStyle/>
          <a:p>
            <a:pPr lvl="0" rtl="0">
              <a:spcBef>
                <a:spcPts val="0"/>
              </a:spcBef>
              <a:buNone/>
            </a:pPr>
            <a:r>
              <a:rPr lang="en-US" sz="2400" b="1" dirty="0"/>
              <a:t>Variety in Dance Composition</a:t>
            </a:r>
          </a:p>
        </p:txBody>
      </p:sp>
      <p:sp>
        <p:nvSpPr>
          <p:cNvPr id="629" name="Shape 629"/>
          <p:cNvSpPr txBox="1"/>
          <p:nvPr/>
        </p:nvSpPr>
        <p:spPr>
          <a:xfrm>
            <a:off x="685800" y="1752600"/>
            <a:ext cx="7454699" cy="3124200"/>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A quantity or range of different things. </a:t>
            </a:r>
          </a:p>
          <a:p>
            <a:pPr>
              <a:spcBef>
                <a:spcPts val="0"/>
              </a:spcBef>
              <a:buNone/>
            </a:pPr>
            <a:r>
              <a:rPr lang="en-US" sz="2000" dirty="0">
                <a:latin typeface="+mn-lt"/>
              </a:rPr>
              <a:t>To maintain audience interest, the choreographer must provide variety within the development of the dance. </a:t>
            </a:r>
          </a:p>
          <a:p>
            <a:pPr>
              <a:spcBef>
                <a:spcPts val="0"/>
              </a:spcBef>
              <a:buNone/>
            </a:pPr>
            <a:r>
              <a:rPr lang="en-US" sz="2000" dirty="0">
                <a:latin typeface="+mn-lt"/>
              </a:rPr>
              <a:t>Contrasts in the use of space, force, and spatial designs as well as some repetition of movements and motifs provide variety.</a:t>
            </a:r>
          </a:p>
        </p:txBody>
      </p:sp>
    </p:spTree>
  </p:cSld>
  <p:clrMapOvr>
    <a:masterClrMapping/>
  </p:clrMapOvr>
  <p:transition spd="slow">
    <p:cut/>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Shape 634"/>
          <p:cNvSpPr txBox="1">
            <a:spLocks noGrp="1"/>
          </p:cNvSpPr>
          <p:nvPr>
            <p:ph type="title"/>
          </p:nvPr>
        </p:nvSpPr>
        <p:spPr>
          <a:xfrm>
            <a:off x="0" y="76200"/>
            <a:ext cx="9144000" cy="762000"/>
          </a:xfrm>
          <a:prstGeom prst="rect">
            <a:avLst/>
          </a:prstGeom>
        </p:spPr>
        <p:txBody>
          <a:bodyPr lIns="91425" tIns="91425" rIns="91425" bIns="91425" anchor="b" anchorCtr="0">
            <a:noAutofit/>
          </a:bodyPr>
          <a:lstStyle/>
          <a:p>
            <a:pPr lvl="0" rtl="0">
              <a:spcBef>
                <a:spcPts val="0"/>
              </a:spcBef>
              <a:buNone/>
            </a:pPr>
            <a:r>
              <a:rPr lang="en-US" dirty="0"/>
              <a:t>Principles of Composition #3 - Variety</a:t>
            </a:r>
          </a:p>
        </p:txBody>
      </p:sp>
      <p:sp>
        <p:nvSpPr>
          <p:cNvPr id="636" name="Shape 636"/>
          <p:cNvSpPr txBox="1">
            <a:spLocks noGrp="1"/>
          </p:cNvSpPr>
          <p:nvPr>
            <p:ph type="body" idx="4294967295"/>
          </p:nvPr>
        </p:nvSpPr>
        <p:spPr>
          <a:xfrm>
            <a:off x="685800" y="1371600"/>
            <a:ext cx="4419599" cy="762000"/>
          </a:xfrm>
          <a:prstGeom prst="rect">
            <a:avLst/>
          </a:prstGeom>
        </p:spPr>
        <p:txBody>
          <a:bodyPr lIns="91425" tIns="91425" rIns="91425" bIns="91425" anchor="ctr" anchorCtr="0">
            <a:noAutofit/>
          </a:bodyPr>
          <a:lstStyle/>
          <a:p>
            <a:pPr lvl="0" rtl="0">
              <a:spcBef>
                <a:spcPts val="0"/>
              </a:spcBef>
              <a:buNone/>
            </a:pPr>
            <a:r>
              <a:rPr lang="en-US" sz="2400" b="1" dirty="0"/>
              <a:t>Contrast</a:t>
            </a:r>
          </a:p>
        </p:txBody>
      </p:sp>
      <p:sp>
        <p:nvSpPr>
          <p:cNvPr id="637" name="Shape 637"/>
          <p:cNvSpPr txBox="1"/>
          <p:nvPr/>
        </p:nvSpPr>
        <p:spPr>
          <a:xfrm>
            <a:off x="685800" y="1905000"/>
            <a:ext cx="7895700" cy="2438400"/>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To set side by side to emphasize differences. </a:t>
            </a:r>
          </a:p>
          <a:p>
            <a:pPr>
              <a:spcBef>
                <a:spcPts val="0"/>
              </a:spcBef>
              <a:buNone/>
            </a:pPr>
            <a:endParaRPr lang="en-US" sz="2000" dirty="0">
              <a:latin typeface="+mn-lt"/>
            </a:endParaRPr>
          </a:p>
          <a:p>
            <a:pPr>
              <a:spcBef>
                <a:spcPts val="0"/>
              </a:spcBef>
              <a:buNone/>
            </a:pPr>
            <a:r>
              <a:rPr lang="en-US" sz="2000" dirty="0">
                <a:latin typeface="+mn-lt"/>
              </a:rPr>
              <a:t>In dance two contrasting movements might differ in energy: </a:t>
            </a:r>
          </a:p>
          <a:p>
            <a:pPr marL="342900" indent="-342900">
              <a:spcBef>
                <a:spcPts val="0"/>
              </a:spcBef>
              <a:buClr>
                <a:srgbClr val="FF0000"/>
              </a:buClr>
              <a:buFont typeface="Wingdings" charset="2"/>
              <a:buChar char="§"/>
            </a:pPr>
            <a:r>
              <a:rPr lang="en-US" sz="2000" dirty="0">
                <a:latin typeface="+mn-lt"/>
              </a:rPr>
              <a:t>space - size, direction, level </a:t>
            </a:r>
          </a:p>
          <a:p>
            <a:pPr marL="342900" indent="-342900">
              <a:spcBef>
                <a:spcPts val="0"/>
              </a:spcBef>
              <a:buClr>
                <a:srgbClr val="FF0000"/>
              </a:buClr>
              <a:buFont typeface="Wingdings" charset="2"/>
              <a:buChar char="§"/>
            </a:pPr>
            <a:r>
              <a:rPr lang="en-US" sz="2000" dirty="0">
                <a:latin typeface="+mn-lt"/>
              </a:rPr>
              <a:t>design - symmetrical/asymmetrical, open/close</a:t>
            </a:r>
          </a:p>
          <a:p>
            <a:pPr marL="342900" indent="-342900">
              <a:spcBef>
                <a:spcPts val="0"/>
              </a:spcBef>
              <a:buClr>
                <a:srgbClr val="FF0000"/>
              </a:buClr>
              <a:buFont typeface="Wingdings" charset="2"/>
              <a:buChar char="§"/>
            </a:pPr>
            <a:r>
              <a:rPr lang="en-US" sz="2000" dirty="0">
                <a:latin typeface="+mn-lt"/>
              </a:rPr>
              <a:t>timing - fast/slow, even/uneven or </a:t>
            </a:r>
          </a:p>
          <a:p>
            <a:pPr marL="342900" indent="-342900">
              <a:spcBef>
                <a:spcPts val="0"/>
              </a:spcBef>
              <a:buClr>
                <a:srgbClr val="FF0000"/>
              </a:buClr>
              <a:buFont typeface="Wingdings" charset="2"/>
              <a:buChar char="§"/>
            </a:pPr>
            <a:r>
              <a:rPr lang="en-US" sz="2000" dirty="0">
                <a:latin typeface="+mn-lt"/>
              </a:rPr>
              <a:t>two or more different themes or patterns</a:t>
            </a:r>
          </a:p>
        </p:txBody>
      </p:sp>
    </p:spTree>
  </p:cSld>
  <p:clrMapOvr>
    <a:masterClrMapping/>
  </p:clrMapOvr>
  <p:transition spd="slow">
    <p:cut/>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Shape 642"/>
          <p:cNvSpPr txBox="1">
            <a:spLocks noGrp="1"/>
          </p:cNvSpPr>
          <p:nvPr>
            <p:ph type="title"/>
          </p:nvPr>
        </p:nvSpPr>
        <p:spPr>
          <a:xfrm>
            <a:off x="566925" y="902200"/>
            <a:ext cx="2932200" cy="1981199"/>
          </a:xfrm>
          <a:prstGeom prst="rect">
            <a:avLst/>
          </a:prstGeom>
        </p:spPr>
        <p:txBody>
          <a:bodyPr lIns="91425" tIns="91425" rIns="91425" bIns="91425" anchor="b" anchorCtr="0">
            <a:noAutofit/>
          </a:bodyPr>
          <a:lstStyle/>
          <a:p>
            <a:pPr rtl="0">
              <a:spcBef>
                <a:spcPts val="0"/>
              </a:spcBef>
              <a:buNone/>
            </a:pPr>
            <a:r>
              <a:rPr lang="en-US"/>
              <a:t>Musical Desks </a:t>
            </a:r>
          </a:p>
          <a:p>
            <a:pPr lvl="0" rtl="0">
              <a:spcBef>
                <a:spcPts val="0"/>
              </a:spcBef>
              <a:buNone/>
            </a:pPr>
            <a:r>
              <a:rPr lang="en-US" sz="1800"/>
              <a:t>(Quick Choreography)</a:t>
            </a:r>
          </a:p>
        </p:txBody>
      </p:sp>
      <p:sp>
        <p:nvSpPr>
          <p:cNvPr id="643" name="Shape 643"/>
          <p:cNvSpPr txBox="1">
            <a:spLocks noGrp="1"/>
          </p:cNvSpPr>
          <p:nvPr>
            <p:ph type="body" idx="4294967295"/>
          </p:nvPr>
        </p:nvSpPr>
        <p:spPr>
          <a:xfrm>
            <a:off x="685801" y="1207000"/>
            <a:ext cx="8037674" cy="5074799"/>
          </a:xfrm>
          <a:prstGeom prst="rect">
            <a:avLst/>
          </a:prstGeom>
        </p:spPr>
        <p:txBody>
          <a:bodyPr lIns="91425" tIns="91425" rIns="91425" bIns="91425" anchor="ctr" anchorCtr="0">
            <a:noAutofit/>
          </a:bodyPr>
          <a:lstStyle/>
          <a:p>
            <a:pPr marL="457200" lvl="0" indent="-355600" rtl="0">
              <a:lnSpc>
                <a:spcPct val="110000"/>
              </a:lnSpc>
              <a:spcBef>
                <a:spcPts val="0"/>
              </a:spcBef>
              <a:buClr>
                <a:srgbClr val="777777"/>
              </a:buClr>
              <a:buSzPct val="100000"/>
              <a:buFont typeface="Cabin"/>
              <a:buAutoNum type="alphaUcPeriod"/>
            </a:pPr>
            <a:r>
              <a:rPr lang="en-US" sz="2000" dirty="0"/>
              <a:t>Each student creates one movement or shape that can be done at their desk.  (Keep them simple!  This is a </a:t>
            </a:r>
            <a:r>
              <a:rPr lang="en-US" sz="2000" i="1" dirty="0"/>
              <a:t>quick </a:t>
            </a:r>
            <a:r>
              <a:rPr lang="en-US" sz="2000" dirty="0"/>
              <a:t>choreography exercise). </a:t>
            </a:r>
          </a:p>
          <a:p>
            <a:pPr marL="457200" lvl="0" indent="-355600" rtl="0">
              <a:lnSpc>
                <a:spcPct val="110000"/>
              </a:lnSpc>
              <a:spcBef>
                <a:spcPts val="0"/>
              </a:spcBef>
              <a:buClr>
                <a:srgbClr val="777777"/>
              </a:buClr>
              <a:buSzPct val="100000"/>
              <a:buFont typeface="Cabin"/>
              <a:buAutoNum type="alphaUcPeriod"/>
            </a:pPr>
            <a:endParaRPr lang="en-US" sz="2000" dirty="0"/>
          </a:p>
          <a:p>
            <a:pPr marL="457200" lvl="0" indent="-355600" rtl="0">
              <a:lnSpc>
                <a:spcPct val="110000"/>
              </a:lnSpc>
              <a:spcBef>
                <a:spcPts val="0"/>
              </a:spcBef>
              <a:buClr>
                <a:srgbClr val="777777"/>
              </a:buClr>
              <a:buSzPct val="100000"/>
              <a:buFont typeface="Cabin"/>
              <a:buAutoNum type="alphaUcPeriod"/>
            </a:pPr>
            <a:r>
              <a:rPr lang="en-US" sz="2000" dirty="0"/>
              <a:t>Students teach their movements to each other.</a:t>
            </a:r>
          </a:p>
          <a:p>
            <a:pPr marL="457200" lvl="0" indent="-355600" rtl="0">
              <a:lnSpc>
                <a:spcPct val="110000"/>
              </a:lnSpc>
              <a:spcBef>
                <a:spcPts val="0"/>
              </a:spcBef>
              <a:buClr>
                <a:srgbClr val="777777"/>
              </a:buClr>
              <a:buSzPct val="100000"/>
              <a:buFont typeface="Cabin"/>
              <a:buAutoNum type="alphaUcPeriod"/>
            </a:pPr>
            <a:endParaRPr lang="en-US" sz="2000" dirty="0"/>
          </a:p>
          <a:p>
            <a:pPr marL="457200" lvl="0" indent="-355600" rtl="0">
              <a:lnSpc>
                <a:spcPct val="110000"/>
              </a:lnSpc>
              <a:spcBef>
                <a:spcPts val="0"/>
              </a:spcBef>
              <a:buClr>
                <a:srgbClr val="777777"/>
              </a:buClr>
              <a:buSzPct val="100000"/>
              <a:buFont typeface="Cabin"/>
              <a:buAutoNum type="alphaUcPeriod"/>
            </a:pPr>
            <a:r>
              <a:rPr lang="en-US" sz="2000" dirty="0"/>
              <a:t>The teacher or students decide on a sequence (the order in which the moves will be danced).</a:t>
            </a:r>
          </a:p>
          <a:p>
            <a:pPr marL="457200" lvl="0" indent="-355600" rtl="0">
              <a:lnSpc>
                <a:spcPct val="110000"/>
              </a:lnSpc>
              <a:spcBef>
                <a:spcPts val="0"/>
              </a:spcBef>
              <a:buClr>
                <a:srgbClr val="777777"/>
              </a:buClr>
              <a:buSzPct val="100000"/>
              <a:buFont typeface="Cabin"/>
              <a:buAutoNum type="alphaUcPeriod"/>
            </a:pPr>
            <a:endParaRPr lang="en-US" sz="2000" dirty="0"/>
          </a:p>
          <a:p>
            <a:pPr marL="457200" lvl="0" indent="-355600" rtl="0">
              <a:lnSpc>
                <a:spcPct val="110000"/>
              </a:lnSpc>
              <a:spcBef>
                <a:spcPts val="0"/>
              </a:spcBef>
              <a:buClr>
                <a:srgbClr val="777777"/>
              </a:buClr>
              <a:buSzPct val="100000"/>
              <a:buFont typeface="Cabin"/>
              <a:buAutoNum type="alphaUcPeriod"/>
            </a:pPr>
            <a:r>
              <a:rPr lang="en-US" sz="2000" dirty="0"/>
              <a:t>Together, students dance the phrase created by their individual movements put into a sequence.  This can be done to music, to the teacher’s counting, or with no accompaniment. </a:t>
            </a:r>
          </a:p>
          <a:p>
            <a:pPr marL="457200" lvl="0" indent="-355600" rtl="0">
              <a:lnSpc>
                <a:spcPct val="110000"/>
              </a:lnSpc>
              <a:spcBef>
                <a:spcPts val="0"/>
              </a:spcBef>
              <a:buClr>
                <a:srgbClr val="777777"/>
              </a:buClr>
              <a:buSzPct val="100000"/>
              <a:buFont typeface="Cabin"/>
              <a:buAutoNum type="alphaUcPeriod"/>
            </a:pPr>
            <a:endParaRPr lang="en-US" sz="2000" dirty="0"/>
          </a:p>
          <a:p>
            <a:pPr marL="457200" lvl="0" indent="-355600" rtl="0">
              <a:lnSpc>
                <a:spcPct val="110000"/>
              </a:lnSpc>
              <a:spcBef>
                <a:spcPts val="0"/>
              </a:spcBef>
              <a:buClr>
                <a:srgbClr val="777777"/>
              </a:buClr>
              <a:buSzPct val="100000"/>
              <a:buFont typeface="Cabin"/>
              <a:buAutoNum type="alphaUcPeriod"/>
            </a:pPr>
            <a:r>
              <a:rPr lang="en-US" sz="2000" dirty="0"/>
              <a:t>Variations:  Contrast Variation: modify some movements to differ in time, space, or force (</a:t>
            </a:r>
            <a:r>
              <a:rPr lang="en-US" sz="2000" dirty="0" err="1"/>
              <a:t>ie</a:t>
            </a:r>
            <a:r>
              <a:rPr lang="en-US" sz="2000" dirty="0"/>
              <a:t>: have some students stand or sit on the floor). </a:t>
            </a:r>
          </a:p>
          <a:p>
            <a:pPr lvl="0" rtl="0">
              <a:lnSpc>
                <a:spcPct val="110000"/>
              </a:lnSpc>
              <a:spcBef>
                <a:spcPts val="0"/>
              </a:spcBef>
              <a:buNone/>
            </a:pPr>
            <a:endParaRPr sz="2400" dirty="0"/>
          </a:p>
        </p:txBody>
      </p:sp>
      <p:sp>
        <p:nvSpPr>
          <p:cNvPr id="2" name="TextBox 1"/>
          <p:cNvSpPr txBox="1"/>
          <p:nvPr/>
        </p:nvSpPr>
        <p:spPr>
          <a:xfrm>
            <a:off x="0" y="54114"/>
            <a:ext cx="9144000" cy="707886"/>
          </a:xfrm>
          <a:prstGeom prst="rect">
            <a:avLst/>
          </a:prstGeom>
          <a:noFill/>
        </p:spPr>
        <p:txBody>
          <a:bodyPr wrap="square" rtlCol="0">
            <a:spAutoFit/>
          </a:bodyPr>
          <a:lstStyle/>
          <a:p>
            <a:pPr algn="ctr"/>
            <a:r>
              <a:rPr lang="en-US" sz="4000" b="1" dirty="0">
                <a:ln w="18415" cmpd="sng">
                  <a:solidFill>
                    <a:srgbClr val="FFFFFF"/>
                  </a:solidFill>
                  <a:prstDash val="solid"/>
                </a:ln>
                <a:solidFill>
                  <a:srgbClr val="FFFFFF"/>
                </a:solidFill>
                <a:latin typeface="+mj-lt"/>
              </a:rPr>
              <a:t>Musical Desks – Quick Choreography</a:t>
            </a:r>
          </a:p>
        </p:txBody>
      </p:sp>
    </p:spTree>
  </p:cSld>
  <p:clrMapOvr>
    <a:masterClrMapping/>
  </p:clrMapOvr>
  <p:transition spd="slow">
    <p:cut/>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Shape 648"/>
          <p:cNvSpPr txBox="1">
            <a:spLocks noGrp="1"/>
          </p:cNvSpPr>
          <p:nvPr>
            <p:ph type="title"/>
          </p:nvPr>
        </p:nvSpPr>
        <p:spPr>
          <a:xfrm>
            <a:off x="0" y="76200"/>
            <a:ext cx="9144000" cy="762000"/>
          </a:xfrm>
          <a:prstGeom prst="rect">
            <a:avLst/>
          </a:prstGeom>
        </p:spPr>
        <p:txBody>
          <a:bodyPr lIns="91425" tIns="91425" rIns="91425" bIns="91425" anchor="b" anchorCtr="0">
            <a:noAutofit/>
          </a:bodyPr>
          <a:lstStyle/>
          <a:p>
            <a:pPr>
              <a:spcBef>
                <a:spcPts val="0"/>
              </a:spcBef>
              <a:buNone/>
            </a:pPr>
            <a:r>
              <a:rPr lang="en-US" dirty="0"/>
              <a:t>Choreography Practice</a:t>
            </a:r>
          </a:p>
        </p:txBody>
      </p:sp>
    </p:spTree>
  </p:cSld>
  <p:clrMapOvr>
    <a:masterClrMapping/>
  </p:clrMapOvr>
  <p:transition spd="slow">
    <p:cut/>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Shape 653"/>
          <p:cNvSpPr txBox="1">
            <a:spLocks noGrp="1"/>
          </p:cNvSpPr>
          <p:nvPr>
            <p:ph type="title"/>
          </p:nvPr>
        </p:nvSpPr>
        <p:spPr>
          <a:xfrm>
            <a:off x="0" y="36185"/>
            <a:ext cx="9144000" cy="802016"/>
          </a:xfrm>
          <a:prstGeom prst="rect">
            <a:avLst/>
          </a:prstGeom>
        </p:spPr>
        <p:txBody>
          <a:bodyPr lIns="91425" tIns="91425" rIns="91425" bIns="91425" anchor="b" anchorCtr="0">
            <a:noAutofit/>
          </a:bodyPr>
          <a:lstStyle/>
          <a:p>
            <a:pPr lvl="0" rtl="0">
              <a:spcBef>
                <a:spcPts val="0"/>
              </a:spcBef>
              <a:buNone/>
            </a:pPr>
            <a:r>
              <a:rPr lang="en-US" dirty="0"/>
              <a:t>Dance Evaluation</a:t>
            </a:r>
          </a:p>
        </p:txBody>
      </p:sp>
      <p:sp>
        <p:nvSpPr>
          <p:cNvPr id="655" name="Shape 655"/>
          <p:cNvSpPr txBox="1">
            <a:spLocks noGrp="1"/>
          </p:cNvSpPr>
          <p:nvPr>
            <p:ph type="body" idx="4294967295"/>
          </p:nvPr>
        </p:nvSpPr>
        <p:spPr>
          <a:xfrm>
            <a:off x="457200" y="1143000"/>
            <a:ext cx="6861300" cy="762000"/>
          </a:xfrm>
          <a:prstGeom prst="rect">
            <a:avLst/>
          </a:prstGeom>
        </p:spPr>
        <p:txBody>
          <a:bodyPr lIns="91425" tIns="91425" rIns="91425" bIns="91425" anchor="ctr" anchorCtr="0">
            <a:noAutofit/>
          </a:bodyPr>
          <a:lstStyle/>
          <a:p>
            <a:pPr lvl="0" rtl="0">
              <a:spcBef>
                <a:spcPts val="0"/>
              </a:spcBef>
              <a:buNone/>
            </a:pPr>
            <a:r>
              <a:rPr lang="en-US" sz="2400" dirty="0"/>
              <a:t>How to talk about student work</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5886900" y="1066800"/>
            <a:ext cx="2696099" cy="4651800"/>
          </a:xfrm>
          <a:prstGeom prst="rect">
            <a:avLst/>
          </a:prstGeom>
        </p:spPr>
        <p:txBody>
          <a:bodyPr lIns="91425" tIns="91425" rIns="91425" bIns="91425" anchor="b" anchorCtr="0">
            <a:noAutofit/>
          </a:bodyPr>
          <a:lstStyle/>
          <a:p>
            <a:pPr>
              <a:spcBef>
                <a:spcPts val="0"/>
              </a:spcBef>
              <a:buNone/>
            </a:pPr>
            <a:r>
              <a:rPr lang="en-US"/>
              <a:t>English / Language Arts Common Core Standards</a:t>
            </a:r>
          </a:p>
        </p:txBody>
      </p:sp>
      <p:sp>
        <p:nvSpPr>
          <p:cNvPr id="100" name="Shape 100"/>
          <p:cNvSpPr>
            <a:spLocks noGrp="1"/>
          </p:cNvSpPr>
          <p:nvPr>
            <p:ph type="pic" idx="4294967295"/>
          </p:nvPr>
        </p:nvSpPr>
        <p:spPr>
          <a:xfrm>
            <a:off x="838200" y="1447803"/>
            <a:ext cx="4419599" cy="3514499"/>
          </a:xfrm>
          <a:prstGeom prst="roundRect">
            <a:avLst>
              <a:gd name="adj" fmla="val 9731"/>
            </a:avLst>
          </a:prstGeom>
          <a:solidFill>
            <a:srgbClr val="FFFFFF"/>
          </a:solidFill>
          <a:ln w="9525" cap="flat">
            <a:solidFill>
              <a:srgbClr val="000000"/>
            </a:solidFill>
            <a:prstDash val="solid"/>
            <a:round/>
            <a:headEnd type="none" w="med" len="med"/>
            <a:tailEnd type="none" w="med" len="med"/>
          </a:ln>
        </p:spPr>
        <p:txBody>
          <a:bodyPr lIns="91425" tIns="91425" rIns="91425" bIns="91425" anchor="t" anchorCtr="0">
            <a:noAutofit/>
          </a:bodyPr>
          <a:lstStyle/>
          <a:p>
            <a:pPr>
              <a:spcBef>
                <a:spcPts val="0"/>
              </a:spcBef>
              <a:buNone/>
            </a:pPr>
            <a:r>
              <a:rPr lang="en-US" sz="2400" dirty="0"/>
              <a:t>On your internet-capable device go to </a:t>
            </a:r>
            <a:r>
              <a:rPr lang="en-US" sz="2400" u="sng" dirty="0">
                <a:solidFill>
                  <a:schemeClr val="hlink"/>
                </a:solidFill>
                <a:hlinkClick r:id="rId3"/>
              </a:rPr>
              <a:t>www.scoecurriculum.net</a:t>
            </a:r>
            <a:r>
              <a:rPr lang="en-US" sz="2400" dirty="0"/>
              <a:t> for searchable Common Core State Standards</a:t>
            </a:r>
          </a:p>
        </p:txBody>
      </p:sp>
      <p:sp>
        <p:nvSpPr>
          <p:cNvPr id="101" name="Shape 101"/>
          <p:cNvSpPr txBox="1">
            <a:spLocks noGrp="1"/>
          </p:cNvSpPr>
          <p:nvPr>
            <p:ph type="body" idx="4294967295"/>
          </p:nvPr>
        </p:nvSpPr>
        <p:spPr>
          <a:xfrm>
            <a:off x="838200" y="5105400"/>
            <a:ext cx="4419599" cy="762000"/>
          </a:xfrm>
          <a:prstGeom prst="rect">
            <a:avLst/>
          </a:prstGeom>
        </p:spPr>
        <p:txBody>
          <a:bodyPr lIns="91425" tIns="91425" rIns="91425" bIns="91425" anchor="ctr" anchorCtr="0">
            <a:noAutofit/>
          </a:bodyPr>
          <a:lstStyle/>
          <a:p>
            <a:pPr rtl="0">
              <a:spcBef>
                <a:spcPts val="0"/>
              </a:spcBef>
              <a:buNone/>
            </a:pPr>
            <a:endParaRPr dirty="0"/>
          </a:p>
          <a:p>
            <a:pPr>
              <a:spcBef>
                <a:spcPts val="0"/>
              </a:spcBef>
              <a:buNone/>
            </a:pPr>
            <a:r>
              <a:rPr lang="en-US" sz="2400" dirty="0"/>
              <a:t>College &amp; Career Readiness Anchor Standards (CCR)</a:t>
            </a:r>
          </a:p>
        </p:txBody>
      </p:sp>
      <p:sp>
        <p:nvSpPr>
          <p:cNvPr id="2" name="TextBox 1"/>
          <p:cNvSpPr txBox="1"/>
          <p:nvPr/>
        </p:nvSpPr>
        <p:spPr>
          <a:xfrm>
            <a:off x="0" y="152400"/>
            <a:ext cx="9220200" cy="584775"/>
          </a:xfrm>
          <a:prstGeom prst="rect">
            <a:avLst/>
          </a:prstGeom>
          <a:noFill/>
        </p:spPr>
        <p:txBody>
          <a:bodyPr wrap="square" rtlCol="0">
            <a:spAutoFit/>
          </a:bodyPr>
          <a:lstStyle/>
          <a:p>
            <a:pPr algn="ctr"/>
            <a:r>
              <a:rPr lang="en-US" sz="3200" b="1" dirty="0">
                <a:ln w="18415" cmpd="sng">
                  <a:solidFill>
                    <a:srgbClr val="FFFFFF"/>
                  </a:solidFill>
                  <a:prstDash val="solid"/>
                </a:ln>
                <a:solidFill>
                  <a:srgbClr val="FFFFFF"/>
                </a:solidFill>
                <a:latin typeface="Calibri"/>
                <a:cs typeface="Calibri"/>
              </a:rPr>
              <a:t>English / Language Arts Common Core Standards</a:t>
            </a:r>
          </a:p>
        </p:txBody>
      </p:sp>
    </p:spTree>
  </p:cSld>
  <p:clrMapOvr>
    <a:masterClrMapping/>
  </p:clrMapOvr>
  <p:transition spd="slow">
    <p:cut/>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2" name="Shape 662"/>
          <p:cNvSpPr txBox="1">
            <a:spLocks noGrp="1"/>
          </p:cNvSpPr>
          <p:nvPr>
            <p:ph type="body" idx="4294967295"/>
          </p:nvPr>
        </p:nvSpPr>
        <p:spPr>
          <a:xfrm>
            <a:off x="762000" y="1447800"/>
            <a:ext cx="4419599" cy="762000"/>
          </a:xfrm>
          <a:prstGeom prst="rect">
            <a:avLst/>
          </a:prstGeom>
        </p:spPr>
        <p:txBody>
          <a:bodyPr lIns="91425" tIns="91425" rIns="91425" bIns="91425" anchor="ctr" anchorCtr="0">
            <a:noAutofit/>
          </a:bodyPr>
          <a:lstStyle/>
          <a:p>
            <a:pPr lvl="0" rtl="0">
              <a:spcBef>
                <a:spcPts val="0"/>
              </a:spcBef>
              <a:buNone/>
            </a:pPr>
            <a:r>
              <a:rPr lang="en-US" sz="2400" dirty="0"/>
              <a:t>Assessment</a:t>
            </a:r>
          </a:p>
        </p:txBody>
      </p:sp>
      <p:sp>
        <p:nvSpPr>
          <p:cNvPr id="6" name="Shape 653"/>
          <p:cNvSpPr txBox="1">
            <a:spLocks noGrp="1"/>
          </p:cNvSpPr>
          <p:nvPr>
            <p:ph type="title"/>
          </p:nvPr>
        </p:nvSpPr>
        <p:spPr>
          <a:xfrm>
            <a:off x="0" y="36185"/>
            <a:ext cx="9144000" cy="802016"/>
          </a:xfrm>
          <a:prstGeom prst="rect">
            <a:avLst/>
          </a:prstGeom>
        </p:spPr>
        <p:txBody>
          <a:bodyPr lIns="91425" tIns="91425" rIns="91425" bIns="91425" anchor="b" anchorCtr="0">
            <a:noAutofit/>
          </a:bodyPr>
          <a:lstStyle/>
          <a:p>
            <a:pPr lvl="0" rtl="0">
              <a:spcBef>
                <a:spcPts val="0"/>
              </a:spcBef>
              <a:buNone/>
            </a:pPr>
            <a:r>
              <a:rPr lang="en-US" dirty="0"/>
              <a:t>Dance Evaluation</a:t>
            </a:r>
          </a:p>
        </p:txBody>
      </p:sp>
    </p:spTree>
  </p:cSld>
  <p:clrMapOvr>
    <a:masterClrMapping/>
  </p:clrMapOvr>
  <p:transition spd="slow">
    <p:cut/>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Shape 667"/>
          <p:cNvSpPr txBox="1">
            <a:spLocks noGrp="1"/>
          </p:cNvSpPr>
          <p:nvPr>
            <p:ph type="title"/>
          </p:nvPr>
        </p:nvSpPr>
        <p:spPr>
          <a:xfrm>
            <a:off x="0" y="228600"/>
            <a:ext cx="9144000" cy="609600"/>
          </a:xfrm>
          <a:prstGeom prst="rect">
            <a:avLst/>
          </a:prstGeom>
        </p:spPr>
        <p:txBody>
          <a:bodyPr lIns="91425" tIns="91425" rIns="91425" bIns="91425" anchor="b" anchorCtr="0">
            <a:noAutofit/>
          </a:bodyPr>
          <a:lstStyle/>
          <a:p>
            <a:pPr>
              <a:spcBef>
                <a:spcPts val="0"/>
              </a:spcBef>
              <a:buNone/>
            </a:pPr>
            <a:r>
              <a:rPr lang="en-US" dirty="0"/>
              <a:t>Dance Rubric</a:t>
            </a:r>
          </a:p>
        </p:txBody>
      </p:sp>
      <p:sp>
        <p:nvSpPr>
          <p:cNvPr id="669" name="Shape 669"/>
          <p:cNvSpPr txBox="1">
            <a:spLocks noGrp="1"/>
          </p:cNvSpPr>
          <p:nvPr>
            <p:ph type="body" idx="4294967295"/>
          </p:nvPr>
        </p:nvSpPr>
        <p:spPr>
          <a:xfrm>
            <a:off x="914400" y="1600200"/>
            <a:ext cx="4419599" cy="762000"/>
          </a:xfrm>
          <a:prstGeom prst="rect">
            <a:avLst/>
          </a:prstGeom>
        </p:spPr>
        <p:txBody>
          <a:bodyPr lIns="91425" tIns="91425" rIns="91425" bIns="91425" anchor="ctr" anchorCtr="0">
            <a:noAutofit/>
          </a:bodyPr>
          <a:lstStyle/>
          <a:p>
            <a:pPr>
              <a:spcBef>
                <a:spcPts val="0"/>
              </a:spcBef>
              <a:buNone/>
            </a:pPr>
            <a:r>
              <a:rPr lang="en-US" u="sng" dirty="0">
                <a:solidFill>
                  <a:schemeClr val="hlink"/>
                </a:solidFill>
                <a:hlinkClick r:id="rId3"/>
              </a:rPr>
              <a:t>www.irubric.com</a:t>
            </a:r>
            <a:r>
              <a:rPr lang="en-US" dirty="0"/>
              <a:t> </a:t>
            </a:r>
          </a:p>
        </p:txBody>
      </p:sp>
    </p:spTree>
  </p:cSld>
  <p:clrMapOvr>
    <a:masterClrMapping/>
  </p:clrMapOvr>
  <p:transition spd="slow">
    <p:cut/>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Shape 674"/>
          <p:cNvSpPr txBox="1">
            <a:spLocks noGrp="1"/>
          </p:cNvSpPr>
          <p:nvPr>
            <p:ph type="title"/>
          </p:nvPr>
        </p:nvSpPr>
        <p:spPr>
          <a:xfrm>
            <a:off x="152400" y="152400"/>
            <a:ext cx="8802699" cy="685800"/>
          </a:xfrm>
          <a:prstGeom prst="rect">
            <a:avLst/>
          </a:prstGeom>
        </p:spPr>
        <p:txBody>
          <a:bodyPr lIns="91425" tIns="91425" rIns="91425" bIns="91425" anchor="b" anchorCtr="0">
            <a:noAutofit/>
          </a:bodyPr>
          <a:lstStyle/>
          <a:p>
            <a:pPr lvl="0" rtl="0">
              <a:spcBef>
                <a:spcPts val="0"/>
              </a:spcBef>
              <a:buNone/>
            </a:pPr>
            <a:r>
              <a:rPr lang="en-US" dirty="0"/>
              <a:t>Implementing Arts Integration</a:t>
            </a:r>
          </a:p>
        </p:txBody>
      </p:sp>
      <p:sp>
        <p:nvSpPr>
          <p:cNvPr id="676" name="Shape 676"/>
          <p:cNvSpPr txBox="1">
            <a:spLocks noGrp="1"/>
          </p:cNvSpPr>
          <p:nvPr>
            <p:ph type="body" idx="4294967295"/>
          </p:nvPr>
        </p:nvSpPr>
        <p:spPr>
          <a:xfrm>
            <a:off x="838200" y="1219200"/>
            <a:ext cx="4419599" cy="762000"/>
          </a:xfrm>
          <a:prstGeom prst="rect">
            <a:avLst/>
          </a:prstGeom>
        </p:spPr>
        <p:txBody>
          <a:bodyPr lIns="91425" tIns="91425" rIns="91425" bIns="91425" anchor="ctr" anchorCtr="0">
            <a:noAutofit/>
          </a:bodyPr>
          <a:lstStyle/>
          <a:p>
            <a:pPr lvl="0" rtl="0">
              <a:spcBef>
                <a:spcPts val="0"/>
              </a:spcBef>
              <a:buNone/>
            </a:pPr>
            <a:r>
              <a:rPr lang="en-US" sz="2400" dirty="0"/>
              <a:t>Discussion</a:t>
            </a:r>
          </a:p>
        </p:txBody>
      </p:sp>
    </p:spTree>
  </p:cSld>
  <p:clrMapOvr>
    <a:masterClrMapping/>
  </p:clrMapOvr>
  <p:transition spd="slow">
    <p:cut/>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Credits</a:t>
            </a:r>
          </a:p>
        </p:txBody>
      </p:sp>
      <p:sp>
        <p:nvSpPr>
          <p:cNvPr id="3" name="Text Placeholder 2"/>
          <p:cNvSpPr>
            <a:spLocks noGrp="1"/>
          </p:cNvSpPr>
          <p:nvPr>
            <p:ph type="body" sz="quarter" idx="12"/>
          </p:nvPr>
        </p:nvSpPr>
        <p:spPr>
          <a:xfrm>
            <a:off x="1219200" y="1295400"/>
            <a:ext cx="6801057" cy="2635025"/>
          </a:xfrm>
        </p:spPr>
        <p:txBody>
          <a:bodyPr/>
          <a:lstStyle/>
          <a:p>
            <a:pPr lvl="0" algn="r">
              <a:buClr>
                <a:schemeClr val="dk1"/>
              </a:buClr>
            </a:pPr>
            <a:endParaRPr lang="en-US" sz="1800" dirty="0"/>
          </a:p>
          <a:p>
            <a:r>
              <a:rPr lang="en-US" dirty="0"/>
              <a:t>Ben </a:t>
            </a:r>
            <a:r>
              <a:rPr lang="en-US" dirty="0" err="1"/>
              <a:t>Bettenhausen</a:t>
            </a:r>
            <a:r>
              <a:rPr lang="en-US" dirty="0"/>
              <a:t>, </a:t>
            </a:r>
            <a:r>
              <a:rPr lang="en-US" dirty="0" err="1"/>
              <a:t>Mahalo</a:t>
            </a:r>
            <a:r>
              <a:rPr lang="en-US" dirty="0"/>
              <a:t> Video</a:t>
            </a:r>
          </a:p>
          <a:p>
            <a:r>
              <a:rPr lang="en-US" dirty="0"/>
              <a:t>and Justin Ross, Pianist </a:t>
            </a:r>
          </a:p>
          <a:p>
            <a:endParaRPr lang="en-US" dirty="0"/>
          </a:p>
        </p:txBody>
      </p:sp>
      <p:pic>
        <p:nvPicPr>
          <p:cNvPr id="6" name="Shape 690"/>
          <p:cNvPicPr preferRelativeResize="0"/>
          <p:nvPr/>
        </p:nvPicPr>
        <p:blipFill>
          <a:blip r:embed="rId2">
            <a:alphaModFix/>
          </a:blip>
          <a:stretch>
            <a:fillRect/>
          </a:stretch>
        </p:blipFill>
        <p:spPr>
          <a:xfrm>
            <a:off x="2667000" y="2971800"/>
            <a:ext cx="3810000" cy="2218483"/>
          </a:xfrm>
          <a:prstGeom prst="rect">
            <a:avLst/>
          </a:prstGeom>
          <a:noFill/>
          <a:ln>
            <a:noFill/>
          </a:ln>
        </p:spPr>
      </p:pic>
    </p:spTree>
    <p:extLst>
      <p:ext uri="{BB962C8B-B14F-4D97-AF65-F5344CB8AC3E}">
        <p14:creationId xmlns:p14="http://schemas.microsoft.com/office/powerpoint/2010/main" val="137907664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Shape 687"/>
        <p:cNvGrpSpPr/>
        <p:nvPr/>
      </p:nvGrpSpPr>
      <p:grpSpPr>
        <a:xfrm>
          <a:off x="0" y="0"/>
          <a:ext cx="0" cy="0"/>
          <a:chOff x="0" y="0"/>
          <a:chExt cx="0" cy="0"/>
        </a:xfrm>
      </p:grpSpPr>
      <p:sp>
        <p:nvSpPr>
          <p:cNvPr id="2" name="Title 1"/>
          <p:cNvSpPr>
            <a:spLocks noGrp="1"/>
          </p:cNvSpPr>
          <p:nvPr>
            <p:ph type="title"/>
          </p:nvPr>
        </p:nvSpPr>
        <p:spPr>
          <a:xfrm>
            <a:off x="1" y="3505200"/>
            <a:ext cx="9127456" cy="1447800"/>
          </a:xfrm>
        </p:spPr>
        <p:txBody>
          <a:bodyPr/>
          <a:lstStyle/>
          <a:p>
            <a:r>
              <a:rPr lang="en-US" dirty="0">
                <a:solidFill>
                  <a:srgbClr val="000090"/>
                </a:solidFill>
              </a:rPr>
              <a:t>Thank you</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8" name="Shape 108"/>
          <p:cNvSpPr txBox="1">
            <a:spLocks noGrp="1"/>
          </p:cNvSpPr>
          <p:nvPr>
            <p:ph type="body" idx="4294967295"/>
          </p:nvPr>
        </p:nvSpPr>
        <p:spPr>
          <a:xfrm>
            <a:off x="838200" y="4800600"/>
            <a:ext cx="4419599" cy="762000"/>
          </a:xfrm>
          <a:prstGeom prst="rect">
            <a:avLst/>
          </a:prstGeom>
        </p:spPr>
        <p:txBody>
          <a:bodyPr lIns="91425" tIns="91425" rIns="91425" bIns="91425" anchor="ctr" anchorCtr="0">
            <a:noAutofit/>
          </a:bodyPr>
          <a:lstStyle/>
          <a:p>
            <a:pPr>
              <a:spcBef>
                <a:spcPts val="0"/>
              </a:spcBef>
              <a:buNone/>
            </a:pPr>
            <a:r>
              <a:rPr lang="en-US" sz="2400" dirty="0"/>
              <a:t>See handout</a:t>
            </a:r>
            <a:endParaRPr sz="2400" dirty="0"/>
          </a:p>
        </p:txBody>
      </p:sp>
      <p:sp>
        <p:nvSpPr>
          <p:cNvPr id="3" name="Title 2"/>
          <p:cNvSpPr>
            <a:spLocks noGrp="1"/>
          </p:cNvSpPr>
          <p:nvPr>
            <p:ph type="title"/>
          </p:nvPr>
        </p:nvSpPr>
        <p:spPr>
          <a:xfrm>
            <a:off x="0" y="152400"/>
            <a:ext cx="9144000" cy="701458"/>
          </a:xfrm>
        </p:spPr>
        <p:txBody>
          <a:bodyPr/>
          <a:lstStyle/>
          <a:p>
            <a:r>
              <a:rPr lang="en-US" sz="3200" dirty="0">
                <a:ln w="18415" cmpd="sng">
                  <a:solidFill>
                    <a:srgbClr val="FFFFFF"/>
                  </a:solidFill>
                  <a:prstDash val="solid"/>
                </a:ln>
              </a:rPr>
              <a:t>College and Career Readiness Anchor Standards</a:t>
            </a:r>
            <a:br>
              <a:rPr lang="en-US" sz="3200" dirty="0">
                <a:ln w="18415" cmpd="sng">
                  <a:solidFill>
                    <a:srgbClr val="FFFFFF"/>
                  </a:solidFill>
                  <a:prstDash val="solid"/>
                </a:ln>
              </a:rPr>
            </a:br>
            <a:endParaRPr lang="en-US" sz="3200" dirty="0">
              <a:ln w="18415" cmpd="sng">
                <a:solidFill>
                  <a:srgbClr val="FFFFFF"/>
                </a:solidFill>
                <a:prstDash val="solid"/>
              </a:ln>
            </a:endParaRPr>
          </a:p>
        </p:txBody>
      </p:sp>
      <p:sp>
        <p:nvSpPr>
          <p:cNvPr id="4" name="TextBox 3"/>
          <p:cNvSpPr txBox="1"/>
          <p:nvPr/>
        </p:nvSpPr>
        <p:spPr>
          <a:xfrm>
            <a:off x="685800" y="1600200"/>
            <a:ext cx="7543800" cy="2308324"/>
          </a:xfrm>
          <a:prstGeom prst="rect">
            <a:avLst/>
          </a:prstGeom>
          <a:noFill/>
        </p:spPr>
        <p:txBody>
          <a:bodyPr wrap="square" rtlCol="0">
            <a:spAutoFit/>
          </a:bodyPr>
          <a:lstStyle/>
          <a:p>
            <a:pPr marL="571500" indent="-571500">
              <a:buFont typeface="Wingdings" panose="05000000000000000000" pitchFamily="2" charset="2"/>
              <a:buChar char="Ø"/>
            </a:pPr>
            <a:r>
              <a:rPr lang="en-US" sz="3600" dirty="0">
                <a:latin typeface="+mj-lt"/>
              </a:rPr>
              <a:t>Reading</a:t>
            </a:r>
          </a:p>
          <a:p>
            <a:pPr marL="571500" indent="-571500">
              <a:buFont typeface="Wingdings" panose="05000000000000000000" pitchFamily="2" charset="2"/>
              <a:buChar char="Ø"/>
            </a:pPr>
            <a:r>
              <a:rPr lang="en-US" sz="3600" dirty="0">
                <a:latin typeface="+mj-lt"/>
              </a:rPr>
              <a:t>Writing</a:t>
            </a:r>
          </a:p>
          <a:p>
            <a:pPr marL="571500" indent="-571500">
              <a:buFont typeface="Wingdings" panose="05000000000000000000" pitchFamily="2" charset="2"/>
              <a:buChar char="Ø"/>
            </a:pPr>
            <a:r>
              <a:rPr lang="en-US" sz="3600" dirty="0">
                <a:latin typeface="+mj-lt"/>
              </a:rPr>
              <a:t>Speaking and Listening</a:t>
            </a:r>
          </a:p>
          <a:p>
            <a:pPr marL="571500" indent="-571500">
              <a:buFont typeface="Wingdings" panose="05000000000000000000" pitchFamily="2" charset="2"/>
              <a:buChar char="Ø"/>
            </a:pPr>
            <a:r>
              <a:rPr lang="en-US" sz="3600" dirty="0">
                <a:latin typeface="+mj-lt"/>
              </a:rPr>
              <a:t>Language </a:t>
            </a:r>
          </a:p>
        </p:txBody>
      </p:sp>
    </p:spTree>
  </p:cSld>
  <p:clrMapOvr>
    <a:masterClrMapping/>
  </p:clrMapOvr>
  <p:transition spd="slow">
    <p:cut/>
  </p:transition>
</p:sld>
</file>

<file path=ppt/theme/theme1.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810</TotalTime>
  <Words>4513</Words>
  <Application>Microsoft Office PowerPoint</Application>
  <PresentationFormat>On-screen Show (4:3)</PresentationFormat>
  <Paragraphs>618</Paragraphs>
  <Slides>84</Slides>
  <Notes>81</Notes>
  <HiddenSlides>0</HiddenSlides>
  <MMClips>28</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84</vt:i4>
      </vt:variant>
    </vt:vector>
  </HeadingPairs>
  <TitlesOfParts>
    <vt:vector size="91" baseType="lpstr">
      <vt:lpstr>Arial</vt:lpstr>
      <vt:lpstr>Arial Black</vt:lpstr>
      <vt:lpstr>Cabin</vt:lpstr>
      <vt:lpstr>Calibri</vt:lpstr>
      <vt:lpstr>Courier New</vt:lpstr>
      <vt:lpstr>Wingdings</vt:lpstr>
      <vt:lpstr>simple-light</vt:lpstr>
      <vt:lpstr>PowerPoint Presentation</vt:lpstr>
      <vt:lpstr>Presented By</vt:lpstr>
      <vt:lpstr>Purpose</vt:lpstr>
      <vt:lpstr>Common Core Plus</vt:lpstr>
      <vt:lpstr>Standards</vt:lpstr>
      <vt:lpstr>Creativity at the Core – Overview</vt:lpstr>
      <vt:lpstr>CA Dance Standards Strands Artistic Perception Creative Expression Historical &amp; Cultural Context Aesthetic Valuing Connections &amp; Applications </vt:lpstr>
      <vt:lpstr>English / Language Arts Common Core Standards</vt:lpstr>
      <vt:lpstr>College and Career Readiness Anchor Standards </vt:lpstr>
      <vt:lpstr>How to  talk about dance</vt:lpstr>
      <vt:lpstr>Breaking it down</vt:lpstr>
      <vt:lpstr>Name Game - Step 1</vt:lpstr>
      <vt:lpstr>Breaking it down</vt:lpstr>
      <vt:lpstr>Name Game - Step 2</vt:lpstr>
      <vt:lpstr>Breaking it down</vt:lpstr>
      <vt:lpstr>Name Game - Step 3</vt:lpstr>
      <vt:lpstr>Breaking it Down</vt:lpstr>
      <vt:lpstr>PowerPoint Presentation</vt:lpstr>
      <vt:lpstr>Breaking it down</vt:lpstr>
      <vt:lpstr>Patterns</vt:lpstr>
      <vt:lpstr>Breaking it down</vt:lpstr>
      <vt:lpstr>PowerPoint Presentation</vt:lpstr>
      <vt:lpstr>Movement Problems: The Basics</vt:lpstr>
      <vt:lpstr>Dance Element #1 - Movement</vt:lpstr>
      <vt:lpstr>Dance Element #1 - Movement</vt:lpstr>
      <vt:lpstr>Dance Element #1 - Movement</vt:lpstr>
      <vt:lpstr>Dance Element #1 - Movement</vt:lpstr>
      <vt:lpstr>Without Words </vt:lpstr>
      <vt:lpstr>Dance Element #1 - Movement</vt:lpstr>
      <vt:lpstr>Dance Element #1 - Movement</vt:lpstr>
      <vt:lpstr>Dissect-O-Dance</vt:lpstr>
      <vt:lpstr>PowerPoint Presentation</vt:lpstr>
      <vt:lpstr>Dance Element #1 - Movement</vt:lpstr>
      <vt:lpstr>Dance Element #1 - Movement</vt:lpstr>
      <vt:lpstr>Movement Problem #1</vt:lpstr>
      <vt:lpstr>PowerPoint Presentation</vt:lpstr>
      <vt:lpstr>Simon Says</vt:lpstr>
      <vt:lpstr>Dance Element #2 - Space</vt:lpstr>
      <vt:lpstr>Dance Element #2 - Space</vt:lpstr>
      <vt:lpstr>Movement Problem #2</vt:lpstr>
      <vt:lpstr>Movement Problem #3</vt:lpstr>
      <vt:lpstr>Dance Element #2 - Space</vt:lpstr>
      <vt:lpstr>Movement Problem #4</vt:lpstr>
      <vt:lpstr>PowerPoint Presentation</vt:lpstr>
      <vt:lpstr>Volume Dance</vt:lpstr>
      <vt:lpstr>Dance Element #2 - Space</vt:lpstr>
      <vt:lpstr>Dance Element #2 - Space</vt:lpstr>
      <vt:lpstr>What’s in Focus?</vt:lpstr>
      <vt:lpstr>Dance Element #2 - Space</vt:lpstr>
      <vt:lpstr>Dance Element #3 - Time</vt:lpstr>
      <vt:lpstr>Dance Element #3 - Time</vt:lpstr>
      <vt:lpstr>Dance Element #3 - Time</vt:lpstr>
      <vt:lpstr>PowerPoint Presentation</vt:lpstr>
      <vt:lpstr>Dance Element #3 - Time</vt:lpstr>
      <vt:lpstr>Dance Element #3 - Time</vt:lpstr>
      <vt:lpstr>Dance Element #3 - Time</vt:lpstr>
      <vt:lpstr>PowerPoint Presentation</vt:lpstr>
      <vt:lpstr>Dance Element #4 - Force (Energy)</vt:lpstr>
      <vt:lpstr>Dance Element #4 - Force (Energy)</vt:lpstr>
      <vt:lpstr>Dance Element #4 - Force (Energy)</vt:lpstr>
      <vt:lpstr>Dance Element #4 - Force (Energy)</vt:lpstr>
      <vt:lpstr>Process:</vt:lpstr>
      <vt:lpstr>Warm-up</vt:lpstr>
      <vt:lpstr>Review</vt:lpstr>
      <vt:lpstr>Choreography</vt:lpstr>
      <vt:lpstr>Principles of Composition </vt:lpstr>
      <vt:lpstr>Principles of Composition #1 - Unity</vt:lpstr>
      <vt:lpstr>Principles of Composition #1 - Unity</vt:lpstr>
      <vt:lpstr>Motif</vt:lpstr>
      <vt:lpstr>Principles of Composition #2 - Continuity</vt:lpstr>
      <vt:lpstr>PowerPoint Presentation</vt:lpstr>
      <vt:lpstr>PowerPoint Presentation</vt:lpstr>
      <vt:lpstr>Poetry in Motion</vt:lpstr>
      <vt:lpstr>PowerPoint Presentation</vt:lpstr>
      <vt:lpstr>Principles of Composition #3 - Variety</vt:lpstr>
      <vt:lpstr>Principles of Composition #3 - Variety</vt:lpstr>
      <vt:lpstr>Musical Desks  (Quick Choreography)</vt:lpstr>
      <vt:lpstr>Choreography Practice</vt:lpstr>
      <vt:lpstr>Dance Evaluation</vt:lpstr>
      <vt:lpstr>Dance Evaluation</vt:lpstr>
      <vt:lpstr>Dance Rubric</vt:lpstr>
      <vt:lpstr>Implementing Arts Integration</vt:lpstr>
      <vt:lpstr>Credits</vt:lpstr>
      <vt:lpstr>Thank you</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Lifting the Barre In Arts Education</dc:title>
  <dc:creator>Stacy Young</dc:creator>
  <cp:lastModifiedBy>Charissa Lewis</cp:lastModifiedBy>
  <cp:revision>73</cp:revision>
  <cp:lastPrinted>2015-02-09T22:43:56Z</cp:lastPrinted>
  <dcterms:modified xsi:type="dcterms:W3CDTF">2025-10-22T00:24:32Z</dcterms:modified>
</cp:coreProperties>
</file>