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theme/theme4.xml" ContentType="application/vnd.openxmlformats-officedocument.theme+xml"/>
  <Override PartName="/ppt/slideLayouts/slideLayout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omments/modernComment_19F_8A8996AC.xml" ContentType="application/vnd.ms-powerpoint.comment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4"/>
    <p:sldMasterId id="2147483665" r:id="rId5"/>
    <p:sldMasterId id="2147483667" r:id="rId6"/>
    <p:sldMasterId id="2147483669" r:id="rId7"/>
    <p:sldMasterId id="2147483671" r:id="rId8"/>
  </p:sldMasterIdLst>
  <p:notesMasterIdLst>
    <p:notesMasterId r:id="rId49"/>
  </p:notesMasterIdLst>
  <p:sldIdLst>
    <p:sldId id="370" r:id="rId9"/>
    <p:sldId id="257" r:id="rId10"/>
    <p:sldId id="259" r:id="rId11"/>
    <p:sldId id="371" r:id="rId12"/>
    <p:sldId id="375" r:id="rId13"/>
    <p:sldId id="387" r:id="rId14"/>
    <p:sldId id="376" r:id="rId15"/>
    <p:sldId id="373" r:id="rId16"/>
    <p:sldId id="372" r:id="rId17"/>
    <p:sldId id="378" r:id="rId18"/>
    <p:sldId id="379" r:id="rId19"/>
    <p:sldId id="381" r:id="rId20"/>
    <p:sldId id="382" r:id="rId21"/>
    <p:sldId id="400" r:id="rId22"/>
    <p:sldId id="401" r:id="rId23"/>
    <p:sldId id="406" r:id="rId24"/>
    <p:sldId id="404" r:id="rId25"/>
    <p:sldId id="403" r:id="rId26"/>
    <p:sldId id="407" r:id="rId27"/>
    <p:sldId id="408" r:id="rId28"/>
    <p:sldId id="409" r:id="rId29"/>
    <p:sldId id="410" r:id="rId30"/>
    <p:sldId id="411" r:id="rId31"/>
    <p:sldId id="413" r:id="rId32"/>
    <p:sldId id="415" r:id="rId33"/>
    <p:sldId id="417" r:id="rId34"/>
    <p:sldId id="418" r:id="rId35"/>
    <p:sldId id="419" r:id="rId36"/>
    <p:sldId id="420" r:id="rId37"/>
    <p:sldId id="422" r:id="rId38"/>
    <p:sldId id="424" r:id="rId39"/>
    <p:sldId id="425" r:id="rId40"/>
    <p:sldId id="426" r:id="rId41"/>
    <p:sldId id="427" r:id="rId42"/>
    <p:sldId id="428" r:id="rId43"/>
    <p:sldId id="429" r:id="rId44"/>
    <p:sldId id="430" r:id="rId45"/>
    <p:sldId id="431" r:id="rId46"/>
    <p:sldId id="432" r:id="rId47"/>
    <p:sldId id="433" r:id="rId48"/>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0529906-E965-7E0E-D4BF-AE937D8DE7E4}" name="Charissa Lewis" initials="" userId="S::clewis@cacountysupts.org::f4cec6c0-5a36-4441-8571-a4553063483e" providerId="AD"/>
  <p188:author id="{CB7B3B38-9FEF-9C43-C429-8D95DC926CC7}" name="Letty Kraus" initials="LK" userId="S::lkraus@cacountysupts.org::a35656c8-8728-47c1-9a80-6ec0283fce1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FE8FF"/>
    <a:srgbClr val="F4F292"/>
    <a:srgbClr val="00ADEF"/>
    <a:srgbClr val="DDDD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80398F-5011-4068-BBE0-83A156F80B92}" v="3" dt="2025-08-19T22:01:47.612"/>
  </p1510:revLst>
</p1510:revInfo>
</file>

<file path=ppt/tableStyles.xml><?xml version="1.0" encoding="utf-8"?>
<a:tblStyleLst xmlns:a="http://schemas.openxmlformats.org/drawingml/2006/main" def="{0E7898DB-D15D-4755-AC12-A3CA7256240F}">
  <a:tblStyle styleId="{0E7898DB-D15D-4755-AC12-A3CA7256240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10F1AE51-7D3B-484F-9FE3-010E40082DF4}" styleName="Table_1">
    <a:wholeTbl>
      <a:tcTxStyle>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8" d="100"/>
          <a:sy n="138" d="100"/>
        </p:scale>
        <p:origin x="834" y="10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notesMaster" Target="notesMasters/notesMaster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microsoft.com/office/2018/10/relationships/authors" Target="authors.xml"/><Relationship Id="rId8" Type="http://schemas.openxmlformats.org/officeDocument/2006/relationships/slideMaster" Target="slideMasters/slideMaster5.xml"/><Relationship Id="rId51" Type="http://schemas.openxmlformats.org/officeDocument/2006/relationships/viewProps" Target="viewProps.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issa Lewis" userId="f4cec6c0-5a36-4441-8571-a4553063483e" providerId="ADAL" clId="{9280398F-5011-4068-BBE0-83A156F80B92}"/>
    <pc:docChg chg="modSld">
      <pc:chgData name="Charissa Lewis" userId="f4cec6c0-5a36-4441-8571-a4553063483e" providerId="ADAL" clId="{9280398F-5011-4068-BBE0-83A156F80B92}" dt="2025-08-19T22:01:58.452" v="1" actId="20577"/>
      <pc:docMkLst>
        <pc:docMk/>
      </pc:docMkLst>
      <pc:sldChg chg="modNotesTx">
        <pc:chgData name="Charissa Lewis" userId="f4cec6c0-5a36-4441-8571-a4553063483e" providerId="ADAL" clId="{9280398F-5011-4068-BBE0-83A156F80B92}" dt="2025-08-19T22:01:58.452" v="1" actId="20577"/>
        <pc:sldMkLst>
          <pc:docMk/>
          <pc:sldMk cId="363453558" sldId="428"/>
        </pc:sldMkLst>
      </pc:sldChg>
    </pc:docChg>
  </pc:docChgLst>
</pc:chgInfo>
</file>

<file path=ppt/comments/modernComment_19F_8A8996AC.xml><?xml version="1.0" encoding="utf-8"?>
<p188:cmLst xmlns:a="http://schemas.openxmlformats.org/drawingml/2006/main" xmlns:r="http://schemas.openxmlformats.org/officeDocument/2006/relationships" xmlns:p188="http://schemas.microsoft.com/office/powerpoint/2018/8/main">
  <p188:cm id="{1A049881-81FE-45B2-B377-9E82B6B2A1DE}" authorId="{CB7B3B38-9FEF-9C43-C429-8D95DC926CC7}" status="resolved" created="2025-01-09T00:44:02.717" startDate="2025-01-09T00:44:02.720" dueDate="2025-01-09T00:44:02.720" assignedTo="{20529906-E965-7E0E-D4BF-AE937D8DE7E4}" complete="100000" title="@Charissa Lewis can you please contact Pauline to confirm this link? I do not think it is correct.">
    <ac:txMkLst xmlns:ac="http://schemas.microsoft.com/office/drawing/2013/main/command">
      <pc:docMk xmlns:pc="http://schemas.microsoft.com/office/powerpoint/2013/main/command"/>
      <pc:sldMk xmlns:pc="http://schemas.microsoft.com/office/powerpoint/2013/main/command" cId="2324272812" sldId="415"/>
      <ac:spMk id="2" creationId="{CC98CF1A-A934-8E86-E330-C45612DAA243}"/>
      <ac:txMk cp="275">
        <ac:context len="283" hash="3667160127"/>
      </ac:txMk>
    </ac:txMkLst>
    <p188:pos x="4251833" y="2499692"/>
    <p188:replyLst>
      <p188:reply id="{4C226850-53A8-4A20-BC40-653B73CA1E5B}" authorId="{20529906-E965-7E0E-D4BF-AE937D8DE7E4}" created="2025-01-13T17:02:33.111">
        <p188:txBody>
          <a:bodyPr/>
          <a:lstStyle/>
          <a:p>
            <a:r>
              <a:rPr lang="en-US"/>
              <a:t>Just emailed Pauline about this</a:t>
            </a:r>
          </a:p>
        </p188:txBody>
      </p188:reply>
    </p188:replyLst>
    <p188:txBody>
      <a:bodyPr/>
      <a:lstStyle/>
      <a:p>
        <a:r>
          <a:rPr lang="en-US"/>
          <a:t>[@Charissa Lewis] can you please contact Pauline to confirm this link? I do not think it is correct.</a:t>
        </a:r>
      </a:p>
    </p188:txBody>
    <p188:extLst>
      <p:ext xmlns:p="http://schemas.openxmlformats.org/presentationml/2006/main" uri="{5BB2D875-25FF-4072-B9AC-8F64D62656EB}">
        <p228:taskDetails xmlns:p228="http://schemas.microsoft.com/office/powerpoint/2022/08/main">
          <p228:history>
            <p228:event time="2025-01-09T00:44:02.717" id="{426C616B-F261-4704-9F26-0D4FD3C0472E}">
              <p228:atrbtn authorId="{CB7B3B38-9FEF-9C43-C429-8D95DC926CC7}"/>
              <p228:anchr>
                <p228:comment id="{1A049881-81FE-45B2-B377-9E82B6B2A1DE}"/>
              </p228:anchr>
              <p228:add/>
            </p228:event>
            <p228:event time="2025-01-09T00:44:02.717" id="{A2922FDB-2E67-41F0-9FD5-2A20827F2417}">
              <p228:atrbtn authorId="{CB7B3B38-9FEF-9C43-C429-8D95DC926CC7}"/>
              <p228:anchr>
                <p228:comment id="{1A049881-81FE-45B2-B377-9E82B6B2A1DE}"/>
              </p228:anchr>
              <p228:asgn authorId="{20529906-E965-7E0E-D4BF-AE937D8DE7E4}"/>
            </p228:event>
            <p228:event time="2025-01-09T00:44:02.717" id="{AF36CC08-F769-4643-8A79-CAEC27EF695D}">
              <p228:atrbtn authorId="{CB7B3B38-9FEF-9C43-C429-8D95DC926CC7}"/>
              <p228:anchr>
                <p228:comment id="{1A049881-81FE-45B2-B377-9E82B6B2A1DE}"/>
              </p228:anchr>
              <p228:title val="@Charissa Lewis can you please contact Pauline to confirm this link? I do not think it is correct."/>
            </p228:event>
            <p228:event time="2025-01-09T00:44:02.717" id="{725A16B8-3F3A-42F8-A679-E2D649CA3579}">
              <p228:atrbtn authorId="{CB7B3B38-9FEF-9C43-C429-8D95DC926CC7}"/>
              <p228:anchr>
                <p228:comment id="{1A049881-81FE-45B2-B377-9E82B6B2A1DE}"/>
              </p228:anchr>
              <p228:date stDt="2025-01-09T00:44:02.720" endDt="2025-01-09T00:44:02.720"/>
            </p228:event>
            <p228:event time="2025-01-16T19:19:09.720" id="{E367FC3A-E25B-4B08-BB86-143A30154912}">
              <p228:atrbtn authorId="{20529906-E965-7E0E-D4BF-AE937D8DE7E4}"/>
              <p228:anchr>
                <p228:comment id="{00000000-0000-0000-0000-000000000000}"/>
              </p228:anchr>
              <p228:pcntCmplt val="100000"/>
            </p228:event>
          </p228:history>
        </p228:taskDetail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school.eb.com/levels/high/article/player-piano/60378" TargetMode="External"/><Relationship Id="rId2" Type="http://schemas.openxmlformats.org/officeDocument/2006/relationships/slide" Target="../slides/slide12.xml"/><Relationship Id="rId1" Type="http://schemas.openxmlformats.org/officeDocument/2006/relationships/notesMaster" Target="../notesMasters/notesMaster1.xml"/><Relationship Id="rId5" Type="http://schemas.openxmlformats.org/officeDocument/2006/relationships/hyperlink" Target="https://news.stanford.edu/news/2014/october/player-piano-collection-101314.html" TargetMode="External"/><Relationship Id="rId4" Type="http://schemas.openxmlformats.org/officeDocument/2006/relationships/hyperlink" Target="https://www.wqxr.org/story/spotify-player-piano-organ/"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ca.pbslearningmedia.org/resource/amex27-soc-edphonograph/wgbh-american-experience-edison-from-the-telephone-and-telegraph-comes-the-phonograph/"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school.eb.com/levels/high/article/phonograph/59766"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school.eb.com/levels/high/article/magnetic-recording/50029"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nypl.org/blog/2023/06/12/rise-and-renaissance-cassette-tape"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school.eb.com/levels/high/article/compact-disc/25003"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school.eb.com/levels/middle/article/CD-ROM/1430"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electronics.howstuffworks.com/analog-digital.htm"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school.eb.com/levels/high/article/MP3/471619"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npr.org/2012/02/10/146697658/why-vinyl-sounds-better-than-cd-or-not"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school.eb.com/levels/middle/article/copyright/273805" TargetMode="External"/><Relationship Id="rId2" Type="http://schemas.openxmlformats.org/officeDocument/2006/relationships/slide" Target="../slides/slide29.xml"/><Relationship Id="rId1" Type="http://schemas.openxmlformats.org/officeDocument/2006/relationships/notesMaster" Target="../notesMasters/notesMaster1.xml"/><Relationship Id="rId4" Type="http://schemas.openxmlformats.org/officeDocument/2006/relationships/hyperlink" Target="https://www.copyright.gov/engage/musicians/" TargetMode="Externa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hls.harvard.edu/today/ai-created-a-song-mimicking-the-work-of-drake-and-the-weeknd-what-does-that-mean-for-copyright-law/"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youtube.com/watch?v=CKrdsGdLVQ8"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pbs.org/video/how-we-listen-1675628096/"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ca.pbslearningmedia.org/resource/what-is-the-spotify-sound-video/sound-field/#.X9wB3-lKjxo"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youtube.com/watch?v=EsKtyfbL7ik&amp;list=PL8613B74E164140F8&amp;index=48&amp;t=273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g2b5afa3685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g2b5afa3685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indent="0">
              <a:lnSpc>
                <a:spcPct val="115000"/>
              </a:lnSpc>
              <a:spcBef>
                <a:spcPts val="0"/>
              </a:spcBef>
              <a:spcAft>
                <a:spcPts val="0"/>
              </a:spcAft>
              <a:buNone/>
            </a:pPr>
            <a:r>
              <a:rPr lang="en-US" sz="1800">
                <a:effectLst/>
                <a:latin typeface="Arial" panose="020B0604020202020204" pitchFamily="34" charset="0"/>
                <a:ea typeface="Arial" panose="020B0604020202020204" pitchFamily="34" charset="0"/>
              </a:rPr>
              <a:t>Have you ever stopped to consider how evolving technologies impact the music you listen to each day? Create a list of all of the types of music you prefer to experience, compose, or perform and the settings where you hear music. </a:t>
            </a:r>
          </a:p>
          <a:p>
            <a:pPr marL="0" marR="0" indent="0">
              <a:lnSpc>
                <a:spcPct val="115000"/>
              </a:lnSpc>
              <a:spcBef>
                <a:spcPts val="0"/>
              </a:spcBef>
              <a:spcAft>
                <a:spcPts val="0"/>
              </a:spcAft>
              <a:buNone/>
            </a:pPr>
            <a:endParaRPr lang="en-US" sz="1800">
              <a:effectLst/>
              <a:latin typeface="Arial" panose="020B0604020202020204" pitchFamily="34" charset="0"/>
              <a:ea typeface="Arial" panose="020B0604020202020204" pitchFamily="34" charset="0"/>
            </a:endParaRPr>
          </a:p>
          <a:p>
            <a:pPr marL="0" marR="0" indent="0">
              <a:lnSpc>
                <a:spcPct val="115000"/>
              </a:lnSpc>
              <a:spcBef>
                <a:spcPts val="0"/>
              </a:spcBef>
              <a:spcAft>
                <a:spcPts val="0"/>
              </a:spcAft>
              <a:buNone/>
            </a:pPr>
            <a:r>
              <a:rPr lang="en-US" sz="1800">
                <a:effectLst/>
                <a:latin typeface="Arial" panose="020B0604020202020204" pitchFamily="34" charset="0"/>
                <a:ea typeface="Arial" panose="020B0604020202020204" pitchFamily="34" charset="0"/>
              </a:rPr>
              <a:t>Music can play many roles in our lives. According to the California Arts Education Framework, “Musically literate citizens appreciate the value of supporting music as a profession by engaging with music and by supporting the funding of music. Many individuals who have discovered the joy, depth of knowledge, and creative connections will pursue a career in music, thereby enriching local, state, national, and global communities and economies.”</a:t>
            </a:r>
          </a:p>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a:p>
        </p:txBody>
      </p:sp>
    </p:spTree>
    <p:extLst>
      <p:ext uri="{BB962C8B-B14F-4D97-AF65-F5344CB8AC3E}">
        <p14:creationId xmlns:p14="http://schemas.microsoft.com/office/powerpoint/2010/main" val="14621481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hlinkClick r:id="rId3"/>
              </a:rPr>
              <a:t>https://school.eb.com/levels/high/article/player-piano/60378</a:t>
            </a:r>
            <a:endParaRPr lang="en-US"/>
          </a:p>
          <a:p>
            <a:pPr marL="0" lvl="0" indent="0" algn="l" rtl="0">
              <a:spcBef>
                <a:spcPts val="0"/>
              </a:spcBef>
              <a:spcAft>
                <a:spcPts val="0"/>
              </a:spcAft>
              <a:buNone/>
            </a:pPr>
            <a:r>
              <a:rPr lang="en-US">
                <a:hlinkClick r:id="rId4"/>
              </a:rPr>
              <a:t>https://www.wqxr.org/story/spotify-player-piano-organ/</a:t>
            </a:r>
            <a:endParaRPr lang="en-US"/>
          </a:p>
          <a:p>
            <a:pPr marL="0" lvl="0" indent="0" algn="l" rtl="0">
              <a:spcBef>
                <a:spcPts val="0"/>
              </a:spcBef>
              <a:spcAft>
                <a:spcPts val="0"/>
              </a:spcAft>
              <a:buNone/>
            </a:pPr>
            <a:r>
              <a:rPr lang="en-US">
                <a:hlinkClick r:id="rId5"/>
              </a:rPr>
              <a:t>https://news.stanford.edu/news/2014/october/player-piano-collection-101314.html</a:t>
            </a:r>
            <a:endParaRPr/>
          </a:p>
        </p:txBody>
      </p:sp>
    </p:spTree>
    <p:extLst>
      <p:ext uri="{BB962C8B-B14F-4D97-AF65-F5344CB8AC3E}">
        <p14:creationId xmlns:p14="http://schemas.microsoft.com/office/powerpoint/2010/main" val="35392490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hlinkClick r:id="rId3"/>
              </a:rPr>
              <a:t>https://ca.pbslearningmedia.org/resource/amex27-soc-edphonograph/wgbh-american-experience-edison-from-the-telephone-and-telegraph-comes-the-phonograph/</a:t>
            </a:r>
            <a:endParaRPr lang="en-US"/>
          </a:p>
          <a:p>
            <a:pPr marL="0" lvl="0" indent="0" algn="l" rtl="0">
              <a:spcBef>
                <a:spcPts val="0"/>
              </a:spcBef>
              <a:spcAft>
                <a:spcPts val="0"/>
              </a:spcAft>
              <a:buNone/>
            </a:pPr>
            <a:r>
              <a:rPr lang="en-US">
                <a:hlinkClick r:id="rId4"/>
              </a:rPr>
              <a:t>https://school.eb.com/levels/high/article/phonograph/59766</a:t>
            </a:r>
            <a:endParaRPr/>
          </a:p>
        </p:txBody>
      </p:sp>
    </p:spTree>
    <p:extLst>
      <p:ext uri="{BB962C8B-B14F-4D97-AF65-F5344CB8AC3E}">
        <p14:creationId xmlns:p14="http://schemas.microsoft.com/office/powerpoint/2010/main" val="17893323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a:extLst>
            <a:ext uri="{FF2B5EF4-FFF2-40B4-BE49-F238E27FC236}">
              <a16:creationId xmlns:a16="http://schemas.microsoft.com/office/drawing/2014/main" id="{C464D7AC-4E30-F9AD-8CCE-0631FBA8D3FB}"/>
            </a:ext>
          </a:extLst>
        </p:cNvPr>
        <p:cNvGrpSpPr/>
        <p:nvPr/>
      </p:nvGrpSpPr>
      <p:grpSpPr>
        <a:xfrm>
          <a:off x="0" y="0"/>
          <a:ext cx="0" cy="0"/>
          <a:chOff x="0" y="0"/>
          <a:chExt cx="0" cy="0"/>
        </a:xfrm>
      </p:grpSpPr>
      <p:sp>
        <p:nvSpPr>
          <p:cNvPr id="71" name="Google Shape;71;g2b5afa3685d_0_15:notes">
            <a:extLst>
              <a:ext uri="{FF2B5EF4-FFF2-40B4-BE49-F238E27FC236}">
                <a16:creationId xmlns:a16="http://schemas.microsoft.com/office/drawing/2014/main" id="{C068FD3B-8021-A203-C5B0-C6CA57436E2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a:extLst>
              <a:ext uri="{FF2B5EF4-FFF2-40B4-BE49-F238E27FC236}">
                <a16:creationId xmlns:a16="http://schemas.microsoft.com/office/drawing/2014/main" id="{EC69766A-2A80-2D39-3D60-A75D332C40E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147662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a:extLst>
            <a:ext uri="{FF2B5EF4-FFF2-40B4-BE49-F238E27FC236}">
              <a16:creationId xmlns:a16="http://schemas.microsoft.com/office/drawing/2014/main" id="{61C43553-34F2-2224-38DE-BFC12561ACF8}"/>
            </a:ext>
          </a:extLst>
        </p:cNvPr>
        <p:cNvGrpSpPr/>
        <p:nvPr/>
      </p:nvGrpSpPr>
      <p:grpSpPr>
        <a:xfrm>
          <a:off x="0" y="0"/>
          <a:ext cx="0" cy="0"/>
          <a:chOff x="0" y="0"/>
          <a:chExt cx="0" cy="0"/>
        </a:xfrm>
      </p:grpSpPr>
      <p:sp>
        <p:nvSpPr>
          <p:cNvPr id="71" name="Google Shape;71;g2b5afa3685d_0_15:notes">
            <a:extLst>
              <a:ext uri="{FF2B5EF4-FFF2-40B4-BE49-F238E27FC236}">
                <a16:creationId xmlns:a16="http://schemas.microsoft.com/office/drawing/2014/main" id="{596426DE-A234-35B5-1C89-6EC5873BF3A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a:extLst>
              <a:ext uri="{FF2B5EF4-FFF2-40B4-BE49-F238E27FC236}">
                <a16:creationId xmlns:a16="http://schemas.microsoft.com/office/drawing/2014/main" id="{603FDE03-86FE-90D0-8044-B9DE28EEC21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555479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a:extLst>
            <a:ext uri="{FF2B5EF4-FFF2-40B4-BE49-F238E27FC236}">
              <a16:creationId xmlns:a16="http://schemas.microsoft.com/office/drawing/2014/main" id="{CBC7C11A-79C1-63AB-5257-5C4AC04A0984}"/>
            </a:ext>
          </a:extLst>
        </p:cNvPr>
        <p:cNvGrpSpPr/>
        <p:nvPr/>
      </p:nvGrpSpPr>
      <p:grpSpPr>
        <a:xfrm>
          <a:off x="0" y="0"/>
          <a:ext cx="0" cy="0"/>
          <a:chOff x="0" y="0"/>
          <a:chExt cx="0" cy="0"/>
        </a:xfrm>
      </p:grpSpPr>
      <p:sp>
        <p:nvSpPr>
          <p:cNvPr id="71" name="Google Shape;71;g2b5afa3685d_0_15:notes">
            <a:extLst>
              <a:ext uri="{FF2B5EF4-FFF2-40B4-BE49-F238E27FC236}">
                <a16:creationId xmlns:a16="http://schemas.microsoft.com/office/drawing/2014/main" id="{E001C079-54B9-CA3D-758D-E1A7F895D5C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a:extLst>
              <a:ext uri="{FF2B5EF4-FFF2-40B4-BE49-F238E27FC236}">
                <a16:creationId xmlns:a16="http://schemas.microsoft.com/office/drawing/2014/main" id="{DB61417F-778A-F062-0DB3-8BD62C0ADD3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hlinkClick r:id="rId3"/>
              </a:rPr>
              <a:t>https://school.eb.com/levels/high/article/magnetic-recording/50029</a:t>
            </a:r>
            <a:endParaRPr/>
          </a:p>
        </p:txBody>
      </p:sp>
    </p:spTree>
    <p:extLst>
      <p:ext uri="{BB962C8B-B14F-4D97-AF65-F5344CB8AC3E}">
        <p14:creationId xmlns:p14="http://schemas.microsoft.com/office/powerpoint/2010/main" val="41377352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a:extLst>
            <a:ext uri="{FF2B5EF4-FFF2-40B4-BE49-F238E27FC236}">
              <a16:creationId xmlns:a16="http://schemas.microsoft.com/office/drawing/2014/main" id="{5BC51ACF-8776-8888-52ED-5F50C25B7160}"/>
            </a:ext>
          </a:extLst>
        </p:cNvPr>
        <p:cNvGrpSpPr/>
        <p:nvPr/>
      </p:nvGrpSpPr>
      <p:grpSpPr>
        <a:xfrm>
          <a:off x="0" y="0"/>
          <a:ext cx="0" cy="0"/>
          <a:chOff x="0" y="0"/>
          <a:chExt cx="0" cy="0"/>
        </a:xfrm>
      </p:grpSpPr>
      <p:sp>
        <p:nvSpPr>
          <p:cNvPr id="71" name="Google Shape;71;g2b5afa3685d_0_15:notes">
            <a:extLst>
              <a:ext uri="{FF2B5EF4-FFF2-40B4-BE49-F238E27FC236}">
                <a16:creationId xmlns:a16="http://schemas.microsoft.com/office/drawing/2014/main" id="{75310E20-4FE5-9FFD-F6C4-1CFF4845811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a:extLst>
              <a:ext uri="{FF2B5EF4-FFF2-40B4-BE49-F238E27FC236}">
                <a16:creationId xmlns:a16="http://schemas.microsoft.com/office/drawing/2014/main" id="{3B8A3E49-16F1-1F7C-C3A2-D43411DDF5E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hlinkClick r:id="rId3"/>
              </a:rPr>
              <a:t>https://www.nypl.org/blog/2023/06/12/rise-and-renaissance-cassette-tape</a:t>
            </a:r>
            <a:endParaRPr/>
          </a:p>
        </p:txBody>
      </p:sp>
    </p:spTree>
    <p:extLst>
      <p:ext uri="{BB962C8B-B14F-4D97-AF65-F5344CB8AC3E}">
        <p14:creationId xmlns:p14="http://schemas.microsoft.com/office/powerpoint/2010/main" val="5809883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a:extLst>
            <a:ext uri="{FF2B5EF4-FFF2-40B4-BE49-F238E27FC236}">
              <a16:creationId xmlns:a16="http://schemas.microsoft.com/office/drawing/2014/main" id="{F5329594-99D7-339B-2EB8-822B611DC4D3}"/>
            </a:ext>
          </a:extLst>
        </p:cNvPr>
        <p:cNvGrpSpPr/>
        <p:nvPr/>
      </p:nvGrpSpPr>
      <p:grpSpPr>
        <a:xfrm>
          <a:off x="0" y="0"/>
          <a:ext cx="0" cy="0"/>
          <a:chOff x="0" y="0"/>
          <a:chExt cx="0" cy="0"/>
        </a:xfrm>
      </p:grpSpPr>
      <p:sp>
        <p:nvSpPr>
          <p:cNvPr id="71" name="Google Shape;71;g2b5afa3685d_0_15:notes">
            <a:extLst>
              <a:ext uri="{FF2B5EF4-FFF2-40B4-BE49-F238E27FC236}">
                <a16:creationId xmlns:a16="http://schemas.microsoft.com/office/drawing/2014/main" id="{31342AAD-FB0C-8EFC-E1C1-A21DD300739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a:extLst>
              <a:ext uri="{FF2B5EF4-FFF2-40B4-BE49-F238E27FC236}">
                <a16:creationId xmlns:a16="http://schemas.microsoft.com/office/drawing/2014/main" id="{8FC9A639-88E3-CF3E-EBF2-FC4DE9723A1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hlinkClick r:id="rId3"/>
              </a:rPr>
              <a:t>https://school.eb.com/levels/high/article/compact-disc/25003</a:t>
            </a:r>
            <a:endParaRPr lang="en-US"/>
          </a:p>
          <a:p>
            <a:pPr marL="0" lvl="0" indent="0" algn="l" rtl="0">
              <a:spcBef>
                <a:spcPts val="0"/>
              </a:spcBef>
              <a:spcAft>
                <a:spcPts val="0"/>
              </a:spcAft>
              <a:buNone/>
            </a:pPr>
            <a:endParaRPr lang="en-US"/>
          </a:p>
          <a:p>
            <a:pPr marL="0" lvl="0" indent="0" algn="l" rtl="0">
              <a:spcBef>
                <a:spcPts val="0"/>
              </a:spcBef>
              <a:spcAft>
                <a:spcPts val="0"/>
              </a:spcAft>
              <a:buNone/>
            </a:pPr>
            <a:r>
              <a:rPr lang="en-US">
                <a:hlinkClick r:id="rId4"/>
              </a:rPr>
              <a:t>https://school.eb.com/levels/middle/article/CD-ROM/1430</a:t>
            </a:r>
            <a:endParaRPr lang="en-US"/>
          </a:p>
        </p:txBody>
      </p:sp>
    </p:spTree>
    <p:extLst>
      <p:ext uri="{BB962C8B-B14F-4D97-AF65-F5344CB8AC3E}">
        <p14:creationId xmlns:p14="http://schemas.microsoft.com/office/powerpoint/2010/main" val="968882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a:extLst>
            <a:ext uri="{FF2B5EF4-FFF2-40B4-BE49-F238E27FC236}">
              <a16:creationId xmlns:a16="http://schemas.microsoft.com/office/drawing/2014/main" id="{4EB2AFBE-FEF6-677A-EB68-8E355113FDCD}"/>
            </a:ext>
          </a:extLst>
        </p:cNvPr>
        <p:cNvGrpSpPr/>
        <p:nvPr/>
      </p:nvGrpSpPr>
      <p:grpSpPr>
        <a:xfrm>
          <a:off x="0" y="0"/>
          <a:ext cx="0" cy="0"/>
          <a:chOff x="0" y="0"/>
          <a:chExt cx="0" cy="0"/>
        </a:xfrm>
      </p:grpSpPr>
      <p:sp>
        <p:nvSpPr>
          <p:cNvPr id="71" name="Google Shape;71;g2b5afa3685d_0_15:notes">
            <a:extLst>
              <a:ext uri="{FF2B5EF4-FFF2-40B4-BE49-F238E27FC236}">
                <a16:creationId xmlns:a16="http://schemas.microsoft.com/office/drawing/2014/main" id="{448C23CD-F3C0-CD59-2CFD-4B14425A235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a:extLst>
              <a:ext uri="{FF2B5EF4-FFF2-40B4-BE49-F238E27FC236}">
                <a16:creationId xmlns:a16="http://schemas.microsoft.com/office/drawing/2014/main" id="{F9F887E0-7662-8FF4-F784-4B09F324EE9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574416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a:extLst>
            <a:ext uri="{FF2B5EF4-FFF2-40B4-BE49-F238E27FC236}">
              <a16:creationId xmlns:a16="http://schemas.microsoft.com/office/drawing/2014/main" id="{37315104-1543-D34B-C761-D4FD477EEBB3}"/>
            </a:ext>
          </a:extLst>
        </p:cNvPr>
        <p:cNvGrpSpPr/>
        <p:nvPr/>
      </p:nvGrpSpPr>
      <p:grpSpPr>
        <a:xfrm>
          <a:off x="0" y="0"/>
          <a:ext cx="0" cy="0"/>
          <a:chOff x="0" y="0"/>
          <a:chExt cx="0" cy="0"/>
        </a:xfrm>
      </p:grpSpPr>
      <p:sp>
        <p:nvSpPr>
          <p:cNvPr id="71" name="Google Shape;71;g2b5afa3685d_0_15:notes">
            <a:extLst>
              <a:ext uri="{FF2B5EF4-FFF2-40B4-BE49-F238E27FC236}">
                <a16:creationId xmlns:a16="http://schemas.microsoft.com/office/drawing/2014/main" id="{BAAE28E8-BA32-5FF7-B62A-710E1E5C776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a:extLst>
              <a:ext uri="{FF2B5EF4-FFF2-40B4-BE49-F238E27FC236}">
                <a16:creationId xmlns:a16="http://schemas.microsoft.com/office/drawing/2014/main" id="{8198B902-1B24-A249-3050-2608C5234A3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hlinkClick r:id="rId3"/>
              </a:rPr>
              <a:t>https://electronics.howstuffworks.com/analog-digital.htm</a:t>
            </a:r>
            <a:endParaRPr/>
          </a:p>
        </p:txBody>
      </p:sp>
    </p:spTree>
    <p:extLst>
      <p:ext uri="{BB962C8B-B14F-4D97-AF65-F5344CB8AC3E}">
        <p14:creationId xmlns:p14="http://schemas.microsoft.com/office/powerpoint/2010/main" val="390082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a:extLst>
            <a:ext uri="{FF2B5EF4-FFF2-40B4-BE49-F238E27FC236}">
              <a16:creationId xmlns:a16="http://schemas.microsoft.com/office/drawing/2014/main" id="{7A5E49A1-77DB-EEE5-C32C-593D1CD8FBCE}"/>
            </a:ext>
          </a:extLst>
        </p:cNvPr>
        <p:cNvGrpSpPr/>
        <p:nvPr/>
      </p:nvGrpSpPr>
      <p:grpSpPr>
        <a:xfrm>
          <a:off x="0" y="0"/>
          <a:ext cx="0" cy="0"/>
          <a:chOff x="0" y="0"/>
          <a:chExt cx="0" cy="0"/>
        </a:xfrm>
      </p:grpSpPr>
      <p:sp>
        <p:nvSpPr>
          <p:cNvPr id="71" name="Google Shape;71;g2b5afa3685d_0_15:notes">
            <a:extLst>
              <a:ext uri="{FF2B5EF4-FFF2-40B4-BE49-F238E27FC236}">
                <a16:creationId xmlns:a16="http://schemas.microsoft.com/office/drawing/2014/main" id="{0ACA0D05-F5EE-1AD5-F6B5-B9F31DA2B82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a:extLst>
              <a:ext uri="{FF2B5EF4-FFF2-40B4-BE49-F238E27FC236}">
                <a16:creationId xmlns:a16="http://schemas.microsoft.com/office/drawing/2014/main" id="{D3BE68F2-5789-2D5C-6796-6EE30147549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099483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a:extLst>
            <a:ext uri="{FF2B5EF4-FFF2-40B4-BE49-F238E27FC236}">
              <a16:creationId xmlns:a16="http://schemas.microsoft.com/office/drawing/2014/main" id="{E6912AAB-3E2C-1F8A-A6CF-D530C67B3675}"/>
            </a:ext>
          </a:extLst>
        </p:cNvPr>
        <p:cNvGrpSpPr/>
        <p:nvPr/>
      </p:nvGrpSpPr>
      <p:grpSpPr>
        <a:xfrm>
          <a:off x="0" y="0"/>
          <a:ext cx="0" cy="0"/>
          <a:chOff x="0" y="0"/>
          <a:chExt cx="0" cy="0"/>
        </a:xfrm>
      </p:grpSpPr>
      <p:sp>
        <p:nvSpPr>
          <p:cNvPr id="71" name="Google Shape;71;g2b5afa3685d_0_15:notes">
            <a:extLst>
              <a:ext uri="{FF2B5EF4-FFF2-40B4-BE49-F238E27FC236}">
                <a16:creationId xmlns:a16="http://schemas.microsoft.com/office/drawing/2014/main" id="{9023BD33-DA04-14A6-460D-26471A85F28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a:extLst>
              <a:ext uri="{FF2B5EF4-FFF2-40B4-BE49-F238E27FC236}">
                <a16:creationId xmlns:a16="http://schemas.microsoft.com/office/drawing/2014/main" id="{34B9EBC8-711F-A3E7-3DAA-A072791CCB9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068723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a:extLst>
            <a:ext uri="{FF2B5EF4-FFF2-40B4-BE49-F238E27FC236}">
              <a16:creationId xmlns:a16="http://schemas.microsoft.com/office/drawing/2014/main" id="{64BECDF2-DBD9-A3FA-6C88-3359C811A777}"/>
            </a:ext>
          </a:extLst>
        </p:cNvPr>
        <p:cNvGrpSpPr/>
        <p:nvPr/>
      </p:nvGrpSpPr>
      <p:grpSpPr>
        <a:xfrm>
          <a:off x="0" y="0"/>
          <a:ext cx="0" cy="0"/>
          <a:chOff x="0" y="0"/>
          <a:chExt cx="0" cy="0"/>
        </a:xfrm>
      </p:grpSpPr>
      <p:sp>
        <p:nvSpPr>
          <p:cNvPr id="71" name="Google Shape;71;g2b5afa3685d_0_15:notes">
            <a:extLst>
              <a:ext uri="{FF2B5EF4-FFF2-40B4-BE49-F238E27FC236}">
                <a16:creationId xmlns:a16="http://schemas.microsoft.com/office/drawing/2014/main" id="{191B27E2-A055-B09E-7204-BC8CD8F78DD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a:extLst>
              <a:ext uri="{FF2B5EF4-FFF2-40B4-BE49-F238E27FC236}">
                <a16:creationId xmlns:a16="http://schemas.microsoft.com/office/drawing/2014/main" id="{32CCCB7F-2431-BE4A-D2A2-DB8D1CB01BA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104939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a:extLst>
            <a:ext uri="{FF2B5EF4-FFF2-40B4-BE49-F238E27FC236}">
              <a16:creationId xmlns:a16="http://schemas.microsoft.com/office/drawing/2014/main" id="{F155E0EA-3F61-E888-A951-A8C2E0F4562F}"/>
            </a:ext>
          </a:extLst>
        </p:cNvPr>
        <p:cNvGrpSpPr/>
        <p:nvPr/>
      </p:nvGrpSpPr>
      <p:grpSpPr>
        <a:xfrm>
          <a:off x="0" y="0"/>
          <a:ext cx="0" cy="0"/>
          <a:chOff x="0" y="0"/>
          <a:chExt cx="0" cy="0"/>
        </a:xfrm>
      </p:grpSpPr>
      <p:sp>
        <p:nvSpPr>
          <p:cNvPr id="71" name="Google Shape;71;g2b5afa3685d_0_15:notes">
            <a:extLst>
              <a:ext uri="{FF2B5EF4-FFF2-40B4-BE49-F238E27FC236}">
                <a16:creationId xmlns:a16="http://schemas.microsoft.com/office/drawing/2014/main" id="{F156B664-4076-3474-C117-3473DCD9D42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a:extLst>
              <a:ext uri="{FF2B5EF4-FFF2-40B4-BE49-F238E27FC236}">
                <a16:creationId xmlns:a16="http://schemas.microsoft.com/office/drawing/2014/main" id="{03372468-746E-DE55-9DFD-62565C745AC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100332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a:extLst>
            <a:ext uri="{FF2B5EF4-FFF2-40B4-BE49-F238E27FC236}">
              <a16:creationId xmlns:a16="http://schemas.microsoft.com/office/drawing/2014/main" id="{9AFAB8B1-600A-F667-D497-B1E16A82D130}"/>
            </a:ext>
          </a:extLst>
        </p:cNvPr>
        <p:cNvGrpSpPr/>
        <p:nvPr/>
      </p:nvGrpSpPr>
      <p:grpSpPr>
        <a:xfrm>
          <a:off x="0" y="0"/>
          <a:ext cx="0" cy="0"/>
          <a:chOff x="0" y="0"/>
          <a:chExt cx="0" cy="0"/>
        </a:xfrm>
      </p:grpSpPr>
      <p:sp>
        <p:nvSpPr>
          <p:cNvPr id="71" name="Google Shape;71;g2b5afa3685d_0_15:notes">
            <a:extLst>
              <a:ext uri="{FF2B5EF4-FFF2-40B4-BE49-F238E27FC236}">
                <a16:creationId xmlns:a16="http://schemas.microsoft.com/office/drawing/2014/main" id="{C649EB75-995A-C20C-EEDF-6B5E63CFD97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a:extLst>
              <a:ext uri="{FF2B5EF4-FFF2-40B4-BE49-F238E27FC236}">
                <a16:creationId xmlns:a16="http://schemas.microsoft.com/office/drawing/2014/main" id="{E51DBD5F-3907-B675-E1E5-C7DCAA69745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hlinkClick r:id="rId3"/>
              </a:rPr>
              <a:t>https://school.eb.com/levels/high/article/MP3/471619</a:t>
            </a:r>
            <a:endParaRPr lang="en-US"/>
          </a:p>
          <a:p>
            <a:pPr marL="0" lvl="0" indent="0" algn="l" rtl="0">
              <a:spcBef>
                <a:spcPts val="0"/>
              </a:spcBef>
              <a:spcAft>
                <a:spcPts val="0"/>
              </a:spcAft>
              <a:buNone/>
            </a:pPr>
            <a:r>
              <a:rPr lang="en-US"/>
              <a:t>https://www.npr.org/sections/therecord/2011/03/18/134598010/for-better-or-worse-mp3s-are-the-format-of-choice</a:t>
            </a:r>
          </a:p>
          <a:p>
            <a:pPr marL="0" lvl="0" indent="0" algn="l" rtl="0">
              <a:spcBef>
                <a:spcPts val="0"/>
              </a:spcBef>
              <a:spcAft>
                <a:spcPts val="0"/>
              </a:spcAft>
              <a:buNone/>
            </a:pPr>
            <a:endParaRPr lang="en-US"/>
          </a:p>
        </p:txBody>
      </p:sp>
    </p:spTree>
    <p:extLst>
      <p:ext uri="{BB962C8B-B14F-4D97-AF65-F5344CB8AC3E}">
        <p14:creationId xmlns:p14="http://schemas.microsoft.com/office/powerpoint/2010/main" val="37347735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a:extLst>
            <a:ext uri="{FF2B5EF4-FFF2-40B4-BE49-F238E27FC236}">
              <a16:creationId xmlns:a16="http://schemas.microsoft.com/office/drawing/2014/main" id="{8D0976CE-2B18-52C4-47BD-CD514831677E}"/>
            </a:ext>
          </a:extLst>
        </p:cNvPr>
        <p:cNvGrpSpPr/>
        <p:nvPr/>
      </p:nvGrpSpPr>
      <p:grpSpPr>
        <a:xfrm>
          <a:off x="0" y="0"/>
          <a:ext cx="0" cy="0"/>
          <a:chOff x="0" y="0"/>
          <a:chExt cx="0" cy="0"/>
        </a:xfrm>
      </p:grpSpPr>
      <p:sp>
        <p:nvSpPr>
          <p:cNvPr id="71" name="Google Shape;71;g2b5afa3685d_0_15:notes">
            <a:extLst>
              <a:ext uri="{FF2B5EF4-FFF2-40B4-BE49-F238E27FC236}">
                <a16:creationId xmlns:a16="http://schemas.microsoft.com/office/drawing/2014/main" id="{AEFE1A2D-AF03-AE6D-3EAD-83322A2C35B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a:extLst>
              <a:ext uri="{FF2B5EF4-FFF2-40B4-BE49-F238E27FC236}">
                <a16:creationId xmlns:a16="http://schemas.microsoft.com/office/drawing/2014/main" id="{86A3EFAD-060F-1E4B-8791-AAF37C650B8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518839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a:extLst>
            <a:ext uri="{FF2B5EF4-FFF2-40B4-BE49-F238E27FC236}">
              <a16:creationId xmlns:a16="http://schemas.microsoft.com/office/drawing/2014/main" id="{95EEDAEF-3B6E-3321-80BD-0E8F4DD61B05}"/>
            </a:ext>
          </a:extLst>
        </p:cNvPr>
        <p:cNvGrpSpPr/>
        <p:nvPr/>
      </p:nvGrpSpPr>
      <p:grpSpPr>
        <a:xfrm>
          <a:off x="0" y="0"/>
          <a:ext cx="0" cy="0"/>
          <a:chOff x="0" y="0"/>
          <a:chExt cx="0" cy="0"/>
        </a:xfrm>
      </p:grpSpPr>
      <p:sp>
        <p:nvSpPr>
          <p:cNvPr id="71" name="Google Shape;71;g2b5afa3685d_0_15:notes">
            <a:extLst>
              <a:ext uri="{FF2B5EF4-FFF2-40B4-BE49-F238E27FC236}">
                <a16:creationId xmlns:a16="http://schemas.microsoft.com/office/drawing/2014/main" id="{DFF19DB3-1548-E51D-1E54-A2CA1451601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a:extLst>
              <a:ext uri="{FF2B5EF4-FFF2-40B4-BE49-F238E27FC236}">
                <a16:creationId xmlns:a16="http://schemas.microsoft.com/office/drawing/2014/main" id="{2735F8B5-4C90-FA2E-7634-18EFA62C9BC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432497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a:extLst>
            <a:ext uri="{FF2B5EF4-FFF2-40B4-BE49-F238E27FC236}">
              <a16:creationId xmlns:a16="http://schemas.microsoft.com/office/drawing/2014/main" id="{4A986575-B532-79EE-93C4-BF33A9E1137B}"/>
            </a:ext>
          </a:extLst>
        </p:cNvPr>
        <p:cNvGrpSpPr/>
        <p:nvPr/>
      </p:nvGrpSpPr>
      <p:grpSpPr>
        <a:xfrm>
          <a:off x="0" y="0"/>
          <a:ext cx="0" cy="0"/>
          <a:chOff x="0" y="0"/>
          <a:chExt cx="0" cy="0"/>
        </a:xfrm>
      </p:grpSpPr>
      <p:sp>
        <p:nvSpPr>
          <p:cNvPr id="71" name="Google Shape;71;g2b5afa3685d_0_15:notes">
            <a:extLst>
              <a:ext uri="{FF2B5EF4-FFF2-40B4-BE49-F238E27FC236}">
                <a16:creationId xmlns:a16="http://schemas.microsoft.com/office/drawing/2014/main" id="{99DB62E3-5C74-7446-1EE2-29C3137AD95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a:extLst>
              <a:ext uri="{FF2B5EF4-FFF2-40B4-BE49-F238E27FC236}">
                <a16:creationId xmlns:a16="http://schemas.microsoft.com/office/drawing/2014/main" id="{882F89A3-3A48-3C5B-A1D9-5B10152894C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hlinkClick r:id="rId3"/>
              </a:rPr>
              <a:t>https://www.npr.org/2012/02/10/146697658/why-vinyl-sounds-better-than-cd-or-not</a:t>
            </a:r>
            <a:endParaRPr/>
          </a:p>
        </p:txBody>
      </p:sp>
    </p:spTree>
    <p:extLst>
      <p:ext uri="{BB962C8B-B14F-4D97-AF65-F5344CB8AC3E}">
        <p14:creationId xmlns:p14="http://schemas.microsoft.com/office/powerpoint/2010/main" val="35446220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a:extLst>
            <a:ext uri="{FF2B5EF4-FFF2-40B4-BE49-F238E27FC236}">
              <a16:creationId xmlns:a16="http://schemas.microsoft.com/office/drawing/2014/main" id="{17757B82-11E6-F924-B7B0-E3071BC17A2F}"/>
            </a:ext>
          </a:extLst>
        </p:cNvPr>
        <p:cNvGrpSpPr/>
        <p:nvPr/>
      </p:nvGrpSpPr>
      <p:grpSpPr>
        <a:xfrm>
          <a:off x="0" y="0"/>
          <a:ext cx="0" cy="0"/>
          <a:chOff x="0" y="0"/>
          <a:chExt cx="0" cy="0"/>
        </a:xfrm>
      </p:grpSpPr>
      <p:sp>
        <p:nvSpPr>
          <p:cNvPr id="71" name="Google Shape;71;g2b5afa3685d_0_15:notes">
            <a:extLst>
              <a:ext uri="{FF2B5EF4-FFF2-40B4-BE49-F238E27FC236}">
                <a16:creationId xmlns:a16="http://schemas.microsoft.com/office/drawing/2014/main" id="{CD5538DC-51AF-1348-897B-2A5FB92073C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a:extLst>
              <a:ext uri="{FF2B5EF4-FFF2-40B4-BE49-F238E27FC236}">
                <a16:creationId xmlns:a16="http://schemas.microsoft.com/office/drawing/2014/main" id="{D5F47272-90D6-964E-43D3-967A0B6B903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hlinkClick r:id="rId3"/>
              </a:rPr>
              <a:t>https://school.eb.com/levels/middle/article/copyright/273805</a:t>
            </a:r>
            <a:endParaRPr lang="en-US"/>
          </a:p>
          <a:p>
            <a:pPr marL="0" lvl="0" indent="0" algn="l" rtl="0">
              <a:spcBef>
                <a:spcPts val="0"/>
              </a:spcBef>
              <a:spcAft>
                <a:spcPts val="0"/>
              </a:spcAft>
              <a:buNone/>
            </a:pPr>
            <a:endParaRPr lang="en-US"/>
          </a:p>
          <a:p>
            <a:pPr marL="0" lvl="0" indent="0" algn="l" rtl="0">
              <a:spcBef>
                <a:spcPts val="0"/>
              </a:spcBef>
              <a:spcAft>
                <a:spcPts val="0"/>
              </a:spcAft>
              <a:buNone/>
            </a:pPr>
            <a:r>
              <a:rPr lang="en-US">
                <a:hlinkClick r:id="rId4"/>
              </a:rPr>
              <a:t>https://www.copyright.gov/engage/musicians/</a:t>
            </a:r>
            <a:endParaRPr lang="en-US"/>
          </a:p>
          <a:p>
            <a:pPr marL="0" lvl="0" indent="0" algn="l" rtl="0">
              <a:spcBef>
                <a:spcPts val="0"/>
              </a:spcBef>
              <a:spcAft>
                <a:spcPts val="0"/>
              </a:spcAft>
              <a:buNone/>
            </a:pPr>
            <a:endParaRPr/>
          </a:p>
        </p:txBody>
      </p:sp>
    </p:spTree>
    <p:extLst>
      <p:ext uri="{BB962C8B-B14F-4D97-AF65-F5344CB8AC3E}">
        <p14:creationId xmlns:p14="http://schemas.microsoft.com/office/powerpoint/2010/main" val="13892412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a:extLst>
            <a:ext uri="{FF2B5EF4-FFF2-40B4-BE49-F238E27FC236}">
              <a16:creationId xmlns:a16="http://schemas.microsoft.com/office/drawing/2014/main" id="{63484A79-BF15-BCED-4B15-4B080F466037}"/>
            </a:ext>
          </a:extLst>
        </p:cNvPr>
        <p:cNvGrpSpPr/>
        <p:nvPr/>
      </p:nvGrpSpPr>
      <p:grpSpPr>
        <a:xfrm>
          <a:off x="0" y="0"/>
          <a:ext cx="0" cy="0"/>
          <a:chOff x="0" y="0"/>
          <a:chExt cx="0" cy="0"/>
        </a:xfrm>
      </p:grpSpPr>
      <p:sp>
        <p:nvSpPr>
          <p:cNvPr id="71" name="Google Shape;71;g2b5afa3685d_0_15:notes">
            <a:extLst>
              <a:ext uri="{FF2B5EF4-FFF2-40B4-BE49-F238E27FC236}">
                <a16:creationId xmlns:a16="http://schemas.microsoft.com/office/drawing/2014/main" id="{959EC115-B71A-DB61-BD34-D7CCD0D9004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a:extLst>
              <a:ext uri="{FF2B5EF4-FFF2-40B4-BE49-F238E27FC236}">
                <a16:creationId xmlns:a16="http://schemas.microsoft.com/office/drawing/2014/main" id="{7EEFFAC3-3F7B-75B0-A51C-B11C332EC50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hlinkClick r:id="rId3"/>
              </a:rPr>
              <a:t>https://hls.harvard.edu/today/ai-created-a-song-mimicking-the-work-of-drake-and-the-weeknd-what-does-that-mean-for-copyright-law/</a:t>
            </a:r>
            <a:endParaRPr/>
          </a:p>
        </p:txBody>
      </p:sp>
    </p:spTree>
    <p:extLst>
      <p:ext uri="{BB962C8B-B14F-4D97-AF65-F5344CB8AC3E}">
        <p14:creationId xmlns:p14="http://schemas.microsoft.com/office/powerpoint/2010/main" val="21435138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873000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a:extLst>
            <a:ext uri="{FF2B5EF4-FFF2-40B4-BE49-F238E27FC236}">
              <a16:creationId xmlns:a16="http://schemas.microsoft.com/office/drawing/2014/main" id="{88026050-FC2C-F90C-9EF2-E16FAD2D6E47}"/>
            </a:ext>
          </a:extLst>
        </p:cNvPr>
        <p:cNvGrpSpPr/>
        <p:nvPr/>
      </p:nvGrpSpPr>
      <p:grpSpPr>
        <a:xfrm>
          <a:off x="0" y="0"/>
          <a:ext cx="0" cy="0"/>
          <a:chOff x="0" y="0"/>
          <a:chExt cx="0" cy="0"/>
        </a:xfrm>
      </p:grpSpPr>
      <p:sp>
        <p:nvSpPr>
          <p:cNvPr id="71" name="Google Shape;71;g2b5afa3685d_0_15:notes">
            <a:extLst>
              <a:ext uri="{FF2B5EF4-FFF2-40B4-BE49-F238E27FC236}">
                <a16:creationId xmlns:a16="http://schemas.microsoft.com/office/drawing/2014/main" id="{C10900B0-BDD5-0CBB-4FB8-4CB53B2AE17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a:extLst>
              <a:ext uri="{FF2B5EF4-FFF2-40B4-BE49-F238E27FC236}">
                <a16:creationId xmlns:a16="http://schemas.microsoft.com/office/drawing/2014/main" id="{C65B8617-993B-7CD7-312E-73EAC507DE4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317879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a:extLst>
            <a:ext uri="{FF2B5EF4-FFF2-40B4-BE49-F238E27FC236}">
              <a16:creationId xmlns:a16="http://schemas.microsoft.com/office/drawing/2014/main" id="{D0C9472D-BEA3-1D7A-4CB3-FC97DFADDCC1}"/>
            </a:ext>
          </a:extLst>
        </p:cNvPr>
        <p:cNvGrpSpPr/>
        <p:nvPr/>
      </p:nvGrpSpPr>
      <p:grpSpPr>
        <a:xfrm>
          <a:off x="0" y="0"/>
          <a:ext cx="0" cy="0"/>
          <a:chOff x="0" y="0"/>
          <a:chExt cx="0" cy="0"/>
        </a:xfrm>
      </p:grpSpPr>
      <p:sp>
        <p:nvSpPr>
          <p:cNvPr id="71" name="Google Shape;71;g2b5afa3685d_0_15:notes">
            <a:extLst>
              <a:ext uri="{FF2B5EF4-FFF2-40B4-BE49-F238E27FC236}">
                <a16:creationId xmlns:a16="http://schemas.microsoft.com/office/drawing/2014/main" id="{1514C759-EB94-DE65-D59B-9C53D0F3ABC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a:extLst>
              <a:ext uri="{FF2B5EF4-FFF2-40B4-BE49-F238E27FC236}">
                <a16:creationId xmlns:a16="http://schemas.microsoft.com/office/drawing/2014/main" id="{DA82945A-9885-9D19-71C5-D6A83AB0E1A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b="1" i="0">
                <a:solidFill>
                  <a:srgbClr val="0F0F0F"/>
                </a:solidFill>
                <a:effectLst/>
                <a:latin typeface="Roboto" panose="02000000000000000000" pitchFamily="2" charset="0"/>
              </a:rPr>
              <a:t>Napster Documentary: Culture of Free: </a:t>
            </a:r>
            <a:r>
              <a:rPr lang="en-US" sz="1800">
                <a:effectLst/>
                <a:latin typeface="Arial" panose="020B0604020202020204" pitchFamily="34" charset="0"/>
                <a:ea typeface="Arial" panose="020B0604020202020204" pitchFamily="34" charset="0"/>
              </a:rPr>
              <a:t>Teachers can preview and then share either </a:t>
            </a:r>
            <a:r>
              <a:rPr lang="en-US" sz="1800">
                <a:solidFill>
                  <a:srgbClr val="1155CC"/>
                </a:solidFill>
                <a:effectLst/>
                <a:latin typeface="Arial" panose="020B0604020202020204" pitchFamily="34" charset="0"/>
                <a:ea typeface="Arial" panose="020B0604020202020204" pitchFamily="34" charset="0"/>
                <a:hlinkClick r:id="rId3"/>
              </a:rPr>
              <a:t>this version of the video</a:t>
            </a:r>
            <a:r>
              <a:rPr lang="en-US" sz="1800">
                <a:effectLst/>
                <a:latin typeface="Arial" panose="020B0604020202020204" pitchFamily="34" charset="0"/>
                <a:ea typeface="Arial" panose="020B0604020202020204" pitchFamily="34" charset="0"/>
              </a:rPr>
              <a:t> (12:28) or </a:t>
            </a:r>
            <a:r>
              <a:rPr lang="en-US" sz="1800">
                <a:solidFill>
                  <a:srgbClr val="1155CC"/>
                </a:solidFill>
                <a:effectLst/>
                <a:latin typeface="Arial" panose="020B0604020202020204" pitchFamily="34" charset="0"/>
                <a:ea typeface="Arial" panose="020B0604020202020204" pitchFamily="34" charset="0"/>
                <a:hlinkClick r:id="rId3"/>
              </a:rPr>
              <a:t> this version of the video</a:t>
            </a:r>
            <a:endParaRPr lang="en-US" sz="3200" b="1" i="0">
              <a:solidFill>
                <a:srgbClr val="0F0F0F"/>
              </a:solidFill>
              <a:effectLst/>
              <a:latin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a:effectLst/>
                <a:latin typeface="Arial" panose="020B0604020202020204" pitchFamily="34" charset="0"/>
                <a:ea typeface="Arial" panose="020B0604020202020204" pitchFamily="34" charset="0"/>
              </a:rPr>
              <a:t> (3:36) with students depending on time and the details most important and appropriate for students.</a:t>
            </a:r>
          </a:p>
          <a:p>
            <a:pPr marL="0" lvl="0" indent="0" algn="l" rtl="0">
              <a:spcBef>
                <a:spcPts val="0"/>
              </a:spcBef>
              <a:spcAft>
                <a:spcPts val="0"/>
              </a:spcAft>
              <a:buNone/>
            </a:pPr>
            <a:endParaRPr/>
          </a:p>
        </p:txBody>
      </p:sp>
    </p:spTree>
    <p:extLst>
      <p:ext uri="{BB962C8B-B14F-4D97-AF65-F5344CB8AC3E}">
        <p14:creationId xmlns:p14="http://schemas.microsoft.com/office/powerpoint/2010/main" val="41417964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a:extLst>
            <a:ext uri="{FF2B5EF4-FFF2-40B4-BE49-F238E27FC236}">
              <a16:creationId xmlns:a16="http://schemas.microsoft.com/office/drawing/2014/main" id="{C9FA060C-33A3-6E71-13EE-187FB2851A2B}"/>
            </a:ext>
          </a:extLst>
        </p:cNvPr>
        <p:cNvGrpSpPr/>
        <p:nvPr/>
      </p:nvGrpSpPr>
      <p:grpSpPr>
        <a:xfrm>
          <a:off x="0" y="0"/>
          <a:ext cx="0" cy="0"/>
          <a:chOff x="0" y="0"/>
          <a:chExt cx="0" cy="0"/>
        </a:xfrm>
      </p:grpSpPr>
      <p:sp>
        <p:nvSpPr>
          <p:cNvPr id="71" name="Google Shape;71;g2b5afa3685d_0_15:notes">
            <a:extLst>
              <a:ext uri="{FF2B5EF4-FFF2-40B4-BE49-F238E27FC236}">
                <a16:creationId xmlns:a16="http://schemas.microsoft.com/office/drawing/2014/main" id="{CCB12D81-4F9A-4A0D-088D-E425F135E82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a:extLst>
              <a:ext uri="{FF2B5EF4-FFF2-40B4-BE49-F238E27FC236}">
                <a16:creationId xmlns:a16="http://schemas.microsoft.com/office/drawing/2014/main" id="{707652CF-C4DA-23DD-DEAE-CF98D171123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hlinkClick r:id="rId3"/>
              </a:rPr>
              <a:t>https://www.pbs.org/video/how-we-listen-1675628096/</a:t>
            </a:r>
            <a:r>
              <a:rPr lang="en-US"/>
              <a:t> (5:39)</a:t>
            </a:r>
            <a:endParaRPr/>
          </a:p>
        </p:txBody>
      </p:sp>
    </p:spTree>
    <p:extLst>
      <p:ext uri="{BB962C8B-B14F-4D97-AF65-F5344CB8AC3E}">
        <p14:creationId xmlns:p14="http://schemas.microsoft.com/office/powerpoint/2010/main" val="14075171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a:extLst>
            <a:ext uri="{FF2B5EF4-FFF2-40B4-BE49-F238E27FC236}">
              <a16:creationId xmlns:a16="http://schemas.microsoft.com/office/drawing/2014/main" id="{385F74EB-BEB9-DF7B-3EA6-C8F862CA838A}"/>
            </a:ext>
          </a:extLst>
        </p:cNvPr>
        <p:cNvGrpSpPr/>
        <p:nvPr/>
      </p:nvGrpSpPr>
      <p:grpSpPr>
        <a:xfrm>
          <a:off x="0" y="0"/>
          <a:ext cx="0" cy="0"/>
          <a:chOff x="0" y="0"/>
          <a:chExt cx="0" cy="0"/>
        </a:xfrm>
      </p:grpSpPr>
      <p:sp>
        <p:nvSpPr>
          <p:cNvPr id="71" name="Google Shape;71;g2b5afa3685d_0_15:notes">
            <a:extLst>
              <a:ext uri="{FF2B5EF4-FFF2-40B4-BE49-F238E27FC236}">
                <a16:creationId xmlns:a16="http://schemas.microsoft.com/office/drawing/2014/main" id="{B1D13038-6ABE-45EB-B5C8-80E024DF2CC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a:extLst>
              <a:ext uri="{FF2B5EF4-FFF2-40B4-BE49-F238E27FC236}">
                <a16:creationId xmlns:a16="http://schemas.microsoft.com/office/drawing/2014/main" id="{F67A7108-98DC-F372-09C6-BF8F595830B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9367644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a:extLst>
            <a:ext uri="{FF2B5EF4-FFF2-40B4-BE49-F238E27FC236}">
              <a16:creationId xmlns:a16="http://schemas.microsoft.com/office/drawing/2014/main" id="{C4B2401A-5958-ADB1-6687-ECD266814BD0}"/>
            </a:ext>
          </a:extLst>
        </p:cNvPr>
        <p:cNvGrpSpPr/>
        <p:nvPr/>
      </p:nvGrpSpPr>
      <p:grpSpPr>
        <a:xfrm>
          <a:off x="0" y="0"/>
          <a:ext cx="0" cy="0"/>
          <a:chOff x="0" y="0"/>
          <a:chExt cx="0" cy="0"/>
        </a:xfrm>
      </p:grpSpPr>
      <p:sp>
        <p:nvSpPr>
          <p:cNvPr id="71" name="Google Shape;71;g2b5afa3685d_0_15:notes">
            <a:extLst>
              <a:ext uri="{FF2B5EF4-FFF2-40B4-BE49-F238E27FC236}">
                <a16:creationId xmlns:a16="http://schemas.microsoft.com/office/drawing/2014/main" id="{DC4ABAF1-4BF5-92DD-1A7C-8D61DF4D54D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a:extLst>
              <a:ext uri="{FF2B5EF4-FFF2-40B4-BE49-F238E27FC236}">
                <a16:creationId xmlns:a16="http://schemas.microsoft.com/office/drawing/2014/main" id="{2010534D-96B3-166F-CA0F-709F5F918F9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https://cacountyarts.org/wp-content/uploads/Metadata-is-the-biggest-little-problem-plaguing-the-music-industry-_-The-Verge.pdf</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1180467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a:extLst>
            <a:ext uri="{FF2B5EF4-FFF2-40B4-BE49-F238E27FC236}">
              <a16:creationId xmlns:a16="http://schemas.microsoft.com/office/drawing/2014/main" id="{5E9EF5F2-2CD3-9657-C74D-81E74DDD6B34}"/>
            </a:ext>
          </a:extLst>
        </p:cNvPr>
        <p:cNvGrpSpPr/>
        <p:nvPr/>
      </p:nvGrpSpPr>
      <p:grpSpPr>
        <a:xfrm>
          <a:off x="0" y="0"/>
          <a:ext cx="0" cy="0"/>
          <a:chOff x="0" y="0"/>
          <a:chExt cx="0" cy="0"/>
        </a:xfrm>
      </p:grpSpPr>
      <p:sp>
        <p:nvSpPr>
          <p:cNvPr id="71" name="Google Shape;71;g2b5afa3685d_0_15:notes">
            <a:extLst>
              <a:ext uri="{FF2B5EF4-FFF2-40B4-BE49-F238E27FC236}">
                <a16:creationId xmlns:a16="http://schemas.microsoft.com/office/drawing/2014/main" id="{52393B38-C18A-B8ED-2C90-C1475E75E06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a:extLst>
              <a:ext uri="{FF2B5EF4-FFF2-40B4-BE49-F238E27FC236}">
                <a16:creationId xmlns:a16="http://schemas.microsoft.com/office/drawing/2014/main" id="{F22E9B5A-7892-A96D-268E-C884C0C0844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hlinkClick r:id="rId3"/>
              </a:rPr>
              <a:t>https://ca.pbslearningmedia.org/resource/what-is-the-spotify-sound-video/sound-field/#.X9wB3-lKjxo</a:t>
            </a:r>
            <a:endParaRPr/>
          </a:p>
        </p:txBody>
      </p:sp>
    </p:spTree>
    <p:extLst>
      <p:ext uri="{BB962C8B-B14F-4D97-AF65-F5344CB8AC3E}">
        <p14:creationId xmlns:p14="http://schemas.microsoft.com/office/powerpoint/2010/main" val="151551007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a:extLst>
            <a:ext uri="{FF2B5EF4-FFF2-40B4-BE49-F238E27FC236}">
              <a16:creationId xmlns:a16="http://schemas.microsoft.com/office/drawing/2014/main" id="{831EBCA8-C443-C1E6-D413-DE10E6A0D91F}"/>
            </a:ext>
          </a:extLst>
        </p:cNvPr>
        <p:cNvGrpSpPr/>
        <p:nvPr/>
      </p:nvGrpSpPr>
      <p:grpSpPr>
        <a:xfrm>
          <a:off x="0" y="0"/>
          <a:ext cx="0" cy="0"/>
          <a:chOff x="0" y="0"/>
          <a:chExt cx="0" cy="0"/>
        </a:xfrm>
      </p:grpSpPr>
      <p:sp>
        <p:nvSpPr>
          <p:cNvPr id="71" name="Google Shape;71;g2b5afa3685d_0_15:notes">
            <a:extLst>
              <a:ext uri="{FF2B5EF4-FFF2-40B4-BE49-F238E27FC236}">
                <a16:creationId xmlns:a16="http://schemas.microsoft.com/office/drawing/2014/main" id="{F9B95B03-AB36-0A87-ACB8-1B652629A03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a:extLst>
              <a:ext uri="{FF2B5EF4-FFF2-40B4-BE49-F238E27FC236}">
                <a16:creationId xmlns:a16="http://schemas.microsoft.com/office/drawing/2014/main" id="{CA4EF4BE-B89A-1980-7E65-D36C20F4A05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4697024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a:extLst>
            <a:ext uri="{FF2B5EF4-FFF2-40B4-BE49-F238E27FC236}">
              <a16:creationId xmlns:a16="http://schemas.microsoft.com/office/drawing/2014/main" id="{45DB094B-63E6-6055-BE22-0E239459E6AC}"/>
            </a:ext>
          </a:extLst>
        </p:cNvPr>
        <p:cNvGrpSpPr/>
        <p:nvPr/>
      </p:nvGrpSpPr>
      <p:grpSpPr>
        <a:xfrm>
          <a:off x="0" y="0"/>
          <a:ext cx="0" cy="0"/>
          <a:chOff x="0" y="0"/>
          <a:chExt cx="0" cy="0"/>
        </a:xfrm>
      </p:grpSpPr>
      <p:sp>
        <p:nvSpPr>
          <p:cNvPr id="71" name="Google Shape;71;g2b5afa3685d_0_15:notes">
            <a:extLst>
              <a:ext uri="{FF2B5EF4-FFF2-40B4-BE49-F238E27FC236}">
                <a16:creationId xmlns:a16="http://schemas.microsoft.com/office/drawing/2014/main" id="{40DF9790-1A0C-AE17-6D7B-42FC2C3B3DC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a:extLst>
              <a:ext uri="{FF2B5EF4-FFF2-40B4-BE49-F238E27FC236}">
                <a16:creationId xmlns:a16="http://schemas.microsoft.com/office/drawing/2014/main" id="{BE00DE8C-8501-38A5-07B6-DCB7B520DFA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174072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a:extLst>
            <a:ext uri="{FF2B5EF4-FFF2-40B4-BE49-F238E27FC236}">
              <a16:creationId xmlns:a16="http://schemas.microsoft.com/office/drawing/2014/main" id="{872B3724-9E51-33EC-1691-A70B2D5A4C5A}"/>
            </a:ext>
          </a:extLst>
        </p:cNvPr>
        <p:cNvGrpSpPr/>
        <p:nvPr/>
      </p:nvGrpSpPr>
      <p:grpSpPr>
        <a:xfrm>
          <a:off x="0" y="0"/>
          <a:ext cx="0" cy="0"/>
          <a:chOff x="0" y="0"/>
          <a:chExt cx="0" cy="0"/>
        </a:xfrm>
      </p:grpSpPr>
      <p:sp>
        <p:nvSpPr>
          <p:cNvPr id="71" name="Google Shape;71;g2b5afa3685d_0_15:notes">
            <a:extLst>
              <a:ext uri="{FF2B5EF4-FFF2-40B4-BE49-F238E27FC236}">
                <a16:creationId xmlns:a16="http://schemas.microsoft.com/office/drawing/2014/main" id="{EEC05FC5-2D8F-1904-C447-C7E19083F13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a:extLst>
              <a:ext uri="{FF2B5EF4-FFF2-40B4-BE49-F238E27FC236}">
                <a16:creationId xmlns:a16="http://schemas.microsoft.com/office/drawing/2014/main" id="{769A4CE7-3B0F-6971-066A-DDE1F797BB1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438963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a:extLst>
            <a:ext uri="{FF2B5EF4-FFF2-40B4-BE49-F238E27FC236}">
              <a16:creationId xmlns:a16="http://schemas.microsoft.com/office/drawing/2014/main" id="{80FFB29F-9EBB-17E4-5353-8C6A69312D42}"/>
            </a:ext>
          </a:extLst>
        </p:cNvPr>
        <p:cNvGrpSpPr/>
        <p:nvPr/>
      </p:nvGrpSpPr>
      <p:grpSpPr>
        <a:xfrm>
          <a:off x="0" y="0"/>
          <a:ext cx="0" cy="0"/>
          <a:chOff x="0" y="0"/>
          <a:chExt cx="0" cy="0"/>
        </a:xfrm>
      </p:grpSpPr>
      <p:sp>
        <p:nvSpPr>
          <p:cNvPr id="71" name="Google Shape;71;g2b5afa3685d_0_15:notes">
            <a:extLst>
              <a:ext uri="{FF2B5EF4-FFF2-40B4-BE49-F238E27FC236}">
                <a16:creationId xmlns:a16="http://schemas.microsoft.com/office/drawing/2014/main" id="{306BA3BA-27DE-ED81-F3C7-F83E482C771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a:extLst>
              <a:ext uri="{FF2B5EF4-FFF2-40B4-BE49-F238E27FC236}">
                <a16:creationId xmlns:a16="http://schemas.microsoft.com/office/drawing/2014/main" id="{D6B3BED2-6B12-CC03-6F05-D68F347D345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260848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hlinkClick r:id="rId3"/>
              </a:rPr>
              <a:t>https://www.youtube.com/watch?v=EsKtyfbL7ik&amp;list=PL8613B74E164140F8&amp;index=48&amp;t=273s</a:t>
            </a:r>
            <a:endParaRPr lang="en-US"/>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a:effectLst/>
                <a:latin typeface="Arial" panose="020B0604020202020204" pitchFamily="34" charset="0"/>
                <a:ea typeface="Arial" panose="020B0604020202020204" pitchFamily="34" charset="0"/>
              </a:rPr>
              <a:t>Start at 4:46 and end at 11:16.</a:t>
            </a:r>
          </a:p>
        </p:txBody>
      </p:sp>
    </p:spTree>
    <p:extLst>
      <p:ext uri="{BB962C8B-B14F-4D97-AF65-F5344CB8AC3E}">
        <p14:creationId xmlns:p14="http://schemas.microsoft.com/office/powerpoint/2010/main" val="29412689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2b5afa3685d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2b5afa3685d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lang="en-US"/>
          </a:p>
        </p:txBody>
      </p:sp>
    </p:spTree>
    <p:extLst>
      <p:ext uri="{BB962C8B-B14F-4D97-AF65-F5344CB8AC3E}">
        <p14:creationId xmlns:p14="http://schemas.microsoft.com/office/powerpoint/2010/main" val="11738350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359077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788249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796960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b5afa3685d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b5afa3685d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063323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5F69A91A-FB54-3748-9B84-1B3C93615017}"/>
              </a:ext>
            </a:extLst>
          </p:cNvPr>
          <p:cNvSpPr>
            <a:spLocks noGrp="1"/>
          </p:cNvSpPr>
          <p:nvPr>
            <p:ph type="body" sz="quarter" idx="12"/>
          </p:nvPr>
        </p:nvSpPr>
        <p:spPr>
          <a:xfrm>
            <a:off x="975655" y="1526796"/>
            <a:ext cx="7192690" cy="1976269"/>
          </a:xfrm>
          <a:prstGeom prst="rect">
            <a:avLst/>
          </a:prstGeom>
        </p:spPr>
        <p:txBody>
          <a:bodyPr vert="horz"/>
          <a:lstStyle>
            <a:lvl1pPr marL="0" indent="0">
              <a:spcBef>
                <a:spcPts val="0"/>
              </a:spcBef>
              <a:buFontTx/>
              <a:buNone/>
              <a:defRPr sz="1875">
                <a:latin typeface="Calibri"/>
                <a:cs typeface="Calibri"/>
              </a:defRPr>
            </a:lvl1pPr>
          </a:lstStyle>
          <a:p>
            <a:pPr lvl="0"/>
            <a:r>
              <a:rPr lang="en-US"/>
              <a:t>Click to edit Master text styles</a:t>
            </a:r>
          </a:p>
        </p:txBody>
      </p:sp>
      <p:sp>
        <p:nvSpPr>
          <p:cNvPr id="9" name="Text Placeholder 12">
            <a:extLst>
              <a:ext uri="{FF2B5EF4-FFF2-40B4-BE49-F238E27FC236}">
                <a16:creationId xmlns:a16="http://schemas.microsoft.com/office/drawing/2014/main" id="{314E8835-7F65-1641-AC96-67CC5075C9DF}"/>
              </a:ext>
            </a:extLst>
          </p:cNvPr>
          <p:cNvSpPr>
            <a:spLocks noGrp="1"/>
          </p:cNvSpPr>
          <p:nvPr>
            <p:ph type="body" sz="quarter" idx="13"/>
          </p:nvPr>
        </p:nvSpPr>
        <p:spPr>
          <a:xfrm>
            <a:off x="975656" y="1085850"/>
            <a:ext cx="7192690" cy="440946"/>
          </a:xfrm>
          <a:prstGeom prst="rect">
            <a:avLst/>
          </a:prstGeom>
        </p:spPr>
        <p:txBody>
          <a:bodyPr vert="horz"/>
          <a:lstStyle>
            <a:lvl1pPr marL="0" indent="0">
              <a:buNone/>
              <a:defRPr sz="2400" b="1">
                <a:solidFill>
                  <a:srgbClr val="000090"/>
                </a:solidFill>
                <a:latin typeface="Calibri"/>
                <a:cs typeface="Calibri"/>
              </a:defRPr>
            </a:lvl1pPr>
          </a:lstStyle>
          <a:p>
            <a:pPr lvl="0"/>
            <a:r>
              <a:rPr lang="en-US"/>
              <a:t>Click to edit Master text styles</a:t>
            </a:r>
          </a:p>
        </p:txBody>
      </p:sp>
      <p:sp>
        <p:nvSpPr>
          <p:cNvPr id="10" name="Text Placeholder 6">
            <a:extLst>
              <a:ext uri="{FF2B5EF4-FFF2-40B4-BE49-F238E27FC236}">
                <a16:creationId xmlns:a16="http://schemas.microsoft.com/office/drawing/2014/main" id="{D971CDDC-F6EE-3049-A080-978B3E02A5A3}"/>
              </a:ext>
            </a:extLst>
          </p:cNvPr>
          <p:cNvSpPr>
            <a:spLocks noGrp="1"/>
          </p:cNvSpPr>
          <p:nvPr>
            <p:ph type="body" sz="quarter" idx="15"/>
          </p:nvPr>
        </p:nvSpPr>
        <p:spPr>
          <a:xfrm>
            <a:off x="975654" y="3503065"/>
            <a:ext cx="7192690" cy="733046"/>
          </a:xfrm>
          <a:prstGeom prst="rect">
            <a:avLst/>
          </a:prstGeom>
        </p:spPr>
        <p:txBody>
          <a:bodyPr vert="horz"/>
          <a:lstStyle>
            <a:lvl1pPr marL="257175" indent="-257175">
              <a:buClr>
                <a:srgbClr val="FF0000"/>
              </a:buClr>
              <a:buSzPct val="100000"/>
              <a:buFont typeface="Wingdings" charset="2"/>
              <a:buChar char="§"/>
              <a:defRPr sz="1875">
                <a:latin typeface="Calibri"/>
                <a:cs typeface="Calibri"/>
              </a:defRPr>
            </a:lvl1pPr>
          </a:lstStyle>
          <a:p>
            <a:pPr lvl="0"/>
            <a:r>
              <a:rPr lang="en-US"/>
              <a:t>Click to edit Master text styles</a:t>
            </a:r>
          </a:p>
        </p:txBody>
      </p:sp>
      <p:sp>
        <p:nvSpPr>
          <p:cNvPr id="5" name="Title Placeholder 13">
            <a:extLst>
              <a:ext uri="{FF2B5EF4-FFF2-40B4-BE49-F238E27FC236}">
                <a16:creationId xmlns:a16="http://schemas.microsoft.com/office/drawing/2014/main" id="{6D57DDDF-EB36-E5A1-503B-6BD08FB29D17}"/>
              </a:ext>
            </a:extLst>
          </p:cNvPr>
          <p:cNvSpPr>
            <a:spLocks noGrp="1"/>
          </p:cNvSpPr>
          <p:nvPr>
            <p:ph type="title"/>
          </p:nvPr>
        </p:nvSpPr>
        <p:spPr>
          <a:xfrm>
            <a:off x="975655" y="308885"/>
            <a:ext cx="7884140" cy="598505"/>
          </a:xfrm>
          <a:prstGeom prst="rect">
            <a:avLst/>
          </a:prstGeom>
        </p:spPr>
        <p:txBody>
          <a:bodyPr rtlCol="0">
            <a:noAutofit/>
          </a:bodyPr>
          <a:lstStyle>
            <a:lvl1pPr algn="ctr">
              <a:defRPr sz="3000" b="1">
                <a:solidFill>
                  <a:srgbClr val="FFFFFF"/>
                </a:solidFill>
                <a:latin typeface="Calibri"/>
                <a:cs typeface="Calibri"/>
              </a:defRPr>
            </a:lvl1pPr>
          </a:lstStyle>
          <a:p>
            <a:r>
              <a:rPr lang="en-US"/>
              <a:t>Click to edit Master title style</a:t>
            </a:r>
          </a:p>
        </p:txBody>
      </p:sp>
    </p:spTree>
    <p:extLst>
      <p:ext uri="{BB962C8B-B14F-4D97-AF65-F5344CB8AC3E}">
        <p14:creationId xmlns:p14="http://schemas.microsoft.com/office/powerpoint/2010/main" val="1921481338"/>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Inside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39BFCA7B-9A00-1B49-AED0-2A2AF5CDF386}"/>
              </a:ext>
            </a:extLst>
          </p:cNvPr>
          <p:cNvSpPr>
            <a:spLocks noGrp="1"/>
          </p:cNvSpPr>
          <p:nvPr>
            <p:ph type="body" sz="quarter" idx="12"/>
          </p:nvPr>
        </p:nvSpPr>
        <p:spPr>
          <a:xfrm>
            <a:off x="975655" y="1526796"/>
            <a:ext cx="7192690" cy="1976269"/>
          </a:xfrm>
          <a:prstGeom prst="rect">
            <a:avLst/>
          </a:prstGeom>
        </p:spPr>
        <p:txBody>
          <a:bodyPr vert="horz"/>
          <a:lstStyle>
            <a:lvl1pPr marL="0" indent="0">
              <a:spcBef>
                <a:spcPts val="0"/>
              </a:spcBef>
              <a:buFontTx/>
              <a:buNone/>
              <a:defRPr sz="1875">
                <a:latin typeface="Calibri"/>
                <a:cs typeface="Calibri"/>
              </a:defRPr>
            </a:lvl1pPr>
          </a:lstStyle>
          <a:p>
            <a:pPr lvl="0"/>
            <a:r>
              <a:rPr lang="en-US"/>
              <a:t>Click to edit Master text styles</a:t>
            </a:r>
          </a:p>
        </p:txBody>
      </p:sp>
      <p:sp>
        <p:nvSpPr>
          <p:cNvPr id="9" name="Text Placeholder 12">
            <a:extLst>
              <a:ext uri="{FF2B5EF4-FFF2-40B4-BE49-F238E27FC236}">
                <a16:creationId xmlns:a16="http://schemas.microsoft.com/office/drawing/2014/main" id="{11926ADB-7CCE-C84A-A3D4-435B874F14A1}"/>
              </a:ext>
            </a:extLst>
          </p:cNvPr>
          <p:cNvSpPr>
            <a:spLocks noGrp="1"/>
          </p:cNvSpPr>
          <p:nvPr>
            <p:ph type="body" sz="quarter" idx="13"/>
          </p:nvPr>
        </p:nvSpPr>
        <p:spPr>
          <a:xfrm>
            <a:off x="975656" y="1085850"/>
            <a:ext cx="7192690" cy="440946"/>
          </a:xfrm>
          <a:prstGeom prst="rect">
            <a:avLst/>
          </a:prstGeom>
        </p:spPr>
        <p:txBody>
          <a:bodyPr vert="horz"/>
          <a:lstStyle>
            <a:lvl1pPr marL="0" indent="0">
              <a:buNone/>
              <a:defRPr sz="2400" b="1">
                <a:solidFill>
                  <a:srgbClr val="000090"/>
                </a:solidFill>
                <a:latin typeface="Calibri"/>
                <a:cs typeface="Calibri"/>
              </a:defRPr>
            </a:lvl1pPr>
          </a:lstStyle>
          <a:p>
            <a:pPr lvl="0"/>
            <a:r>
              <a:rPr lang="en-US"/>
              <a:t>Click to edit Master text styles</a:t>
            </a:r>
          </a:p>
        </p:txBody>
      </p:sp>
      <p:sp>
        <p:nvSpPr>
          <p:cNvPr id="10" name="Text Placeholder 6">
            <a:extLst>
              <a:ext uri="{FF2B5EF4-FFF2-40B4-BE49-F238E27FC236}">
                <a16:creationId xmlns:a16="http://schemas.microsoft.com/office/drawing/2014/main" id="{F2169FF2-D525-C840-94E5-C3A7198266BA}"/>
              </a:ext>
            </a:extLst>
          </p:cNvPr>
          <p:cNvSpPr>
            <a:spLocks noGrp="1"/>
          </p:cNvSpPr>
          <p:nvPr>
            <p:ph type="body" sz="quarter" idx="15"/>
          </p:nvPr>
        </p:nvSpPr>
        <p:spPr>
          <a:xfrm>
            <a:off x="975654" y="3503065"/>
            <a:ext cx="7192690" cy="733046"/>
          </a:xfrm>
          <a:prstGeom prst="rect">
            <a:avLst/>
          </a:prstGeom>
        </p:spPr>
        <p:txBody>
          <a:bodyPr vert="horz"/>
          <a:lstStyle>
            <a:lvl1pPr marL="257175" indent="-257175">
              <a:buClr>
                <a:srgbClr val="FF0000"/>
              </a:buClr>
              <a:buSzPct val="100000"/>
              <a:buFont typeface="Wingdings" charset="2"/>
              <a:buChar char="§"/>
              <a:defRPr sz="1875">
                <a:latin typeface="Calibri"/>
                <a:cs typeface="Calibri"/>
              </a:defRPr>
            </a:lvl1pPr>
          </a:lstStyle>
          <a:p>
            <a:pPr lvl="0"/>
            <a:r>
              <a:rPr lang="en-US"/>
              <a:t>Click to edit Master text styles</a:t>
            </a:r>
          </a:p>
        </p:txBody>
      </p:sp>
      <p:sp>
        <p:nvSpPr>
          <p:cNvPr id="3" name="Title Placeholder 13">
            <a:extLst>
              <a:ext uri="{FF2B5EF4-FFF2-40B4-BE49-F238E27FC236}">
                <a16:creationId xmlns:a16="http://schemas.microsoft.com/office/drawing/2014/main" id="{961A893D-6B94-D004-35BD-67779D7F9F17}"/>
              </a:ext>
            </a:extLst>
          </p:cNvPr>
          <p:cNvSpPr>
            <a:spLocks noGrp="1"/>
          </p:cNvSpPr>
          <p:nvPr>
            <p:ph type="title"/>
          </p:nvPr>
        </p:nvSpPr>
        <p:spPr>
          <a:xfrm>
            <a:off x="975655" y="308885"/>
            <a:ext cx="7884140" cy="598505"/>
          </a:xfrm>
          <a:prstGeom prst="rect">
            <a:avLst/>
          </a:prstGeom>
        </p:spPr>
        <p:txBody>
          <a:bodyPr rtlCol="0">
            <a:noAutofit/>
          </a:bodyPr>
          <a:lstStyle>
            <a:lvl1pPr algn="ctr">
              <a:defRPr sz="3000" b="1">
                <a:solidFill>
                  <a:srgbClr val="FFFFFF"/>
                </a:solidFill>
                <a:latin typeface="Calibri"/>
                <a:cs typeface="Calibri"/>
              </a:defRPr>
            </a:lvl1pPr>
          </a:lstStyle>
          <a:p>
            <a:r>
              <a:rPr lang="en-US"/>
              <a:t>Click to edit Master title style</a:t>
            </a:r>
          </a:p>
        </p:txBody>
      </p:sp>
    </p:spTree>
    <p:extLst>
      <p:ext uri="{BB962C8B-B14F-4D97-AF65-F5344CB8AC3E}">
        <p14:creationId xmlns:p14="http://schemas.microsoft.com/office/powerpoint/2010/main" val="131545741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80860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2843061C-1719-609A-6AED-0B63CE618AE3}"/>
              </a:ext>
            </a:extLst>
          </p:cNvPr>
          <p:cNvSpPr>
            <a:spLocks noGrp="1"/>
          </p:cNvSpPr>
          <p:nvPr>
            <p:ph type="body" sz="quarter" idx="12"/>
          </p:nvPr>
        </p:nvSpPr>
        <p:spPr>
          <a:xfrm>
            <a:off x="975655" y="1526796"/>
            <a:ext cx="7192690" cy="1976269"/>
          </a:xfrm>
          <a:prstGeom prst="rect">
            <a:avLst/>
          </a:prstGeom>
        </p:spPr>
        <p:txBody>
          <a:bodyPr vert="horz"/>
          <a:lstStyle>
            <a:lvl1pPr marL="0" indent="0">
              <a:spcBef>
                <a:spcPts val="0"/>
              </a:spcBef>
              <a:buFontTx/>
              <a:buNone/>
              <a:defRPr sz="1875">
                <a:latin typeface="Calibri"/>
                <a:cs typeface="Calibri"/>
              </a:defRPr>
            </a:lvl1pPr>
          </a:lstStyle>
          <a:p>
            <a:pPr lvl="0"/>
            <a:r>
              <a:rPr lang="en-US"/>
              <a:t>Click to edit Master text styles</a:t>
            </a:r>
          </a:p>
        </p:txBody>
      </p:sp>
      <p:sp>
        <p:nvSpPr>
          <p:cNvPr id="8" name="Text Placeholder 12">
            <a:extLst>
              <a:ext uri="{FF2B5EF4-FFF2-40B4-BE49-F238E27FC236}">
                <a16:creationId xmlns:a16="http://schemas.microsoft.com/office/drawing/2014/main" id="{D7E0D2FE-D2EA-49C0-878D-D02F1AA8630F}"/>
              </a:ext>
            </a:extLst>
          </p:cNvPr>
          <p:cNvSpPr>
            <a:spLocks noGrp="1"/>
          </p:cNvSpPr>
          <p:nvPr>
            <p:ph type="body" sz="quarter" idx="13"/>
          </p:nvPr>
        </p:nvSpPr>
        <p:spPr>
          <a:xfrm>
            <a:off x="975656" y="1085850"/>
            <a:ext cx="7192690" cy="440946"/>
          </a:xfrm>
          <a:prstGeom prst="rect">
            <a:avLst/>
          </a:prstGeom>
        </p:spPr>
        <p:txBody>
          <a:bodyPr vert="horz"/>
          <a:lstStyle>
            <a:lvl1pPr marL="0" indent="0">
              <a:buNone/>
              <a:defRPr sz="2400" b="1">
                <a:solidFill>
                  <a:srgbClr val="000090"/>
                </a:solidFill>
                <a:latin typeface="Calibri"/>
                <a:cs typeface="Calibri"/>
              </a:defRPr>
            </a:lvl1pPr>
          </a:lstStyle>
          <a:p>
            <a:pPr lvl="0"/>
            <a:r>
              <a:rPr lang="en-US"/>
              <a:t>Click to edit Master text styles</a:t>
            </a:r>
          </a:p>
        </p:txBody>
      </p:sp>
      <p:sp>
        <p:nvSpPr>
          <p:cNvPr id="9" name="Text Placeholder 6">
            <a:extLst>
              <a:ext uri="{FF2B5EF4-FFF2-40B4-BE49-F238E27FC236}">
                <a16:creationId xmlns:a16="http://schemas.microsoft.com/office/drawing/2014/main" id="{1FABC8DB-60BA-7F3B-264D-27F77A41DBC7}"/>
              </a:ext>
            </a:extLst>
          </p:cNvPr>
          <p:cNvSpPr>
            <a:spLocks noGrp="1"/>
          </p:cNvSpPr>
          <p:nvPr>
            <p:ph type="body" sz="quarter" idx="15"/>
          </p:nvPr>
        </p:nvSpPr>
        <p:spPr>
          <a:xfrm>
            <a:off x="975654" y="3503065"/>
            <a:ext cx="7192690" cy="1331550"/>
          </a:xfrm>
          <a:prstGeom prst="rect">
            <a:avLst/>
          </a:prstGeom>
        </p:spPr>
        <p:txBody>
          <a:bodyPr vert="horz"/>
          <a:lstStyle>
            <a:lvl1pPr marL="257175" indent="-257175">
              <a:buClr>
                <a:srgbClr val="FF0000"/>
              </a:buClr>
              <a:buSzPct val="100000"/>
              <a:buFont typeface="Wingdings" charset="2"/>
              <a:buChar char="§"/>
              <a:defRPr sz="1875">
                <a:latin typeface="Calibri"/>
                <a:cs typeface="Calibri"/>
              </a:defRPr>
            </a:lvl1pPr>
          </a:lstStyle>
          <a:p>
            <a:pPr lvl="0"/>
            <a:r>
              <a:rPr lang="en-US"/>
              <a:t>Click to edit Master text styles</a:t>
            </a:r>
          </a:p>
        </p:txBody>
      </p:sp>
      <p:sp>
        <p:nvSpPr>
          <p:cNvPr id="10" name="Title Placeholder 13">
            <a:extLst>
              <a:ext uri="{FF2B5EF4-FFF2-40B4-BE49-F238E27FC236}">
                <a16:creationId xmlns:a16="http://schemas.microsoft.com/office/drawing/2014/main" id="{A6D91985-9E61-F57C-A816-F21A9990A87A}"/>
              </a:ext>
            </a:extLst>
          </p:cNvPr>
          <p:cNvSpPr>
            <a:spLocks noGrp="1"/>
          </p:cNvSpPr>
          <p:nvPr>
            <p:ph type="title"/>
          </p:nvPr>
        </p:nvSpPr>
        <p:spPr>
          <a:xfrm>
            <a:off x="975655" y="308885"/>
            <a:ext cx="7884140" cy="598505"/>
          </a:xfrm>
          <a:prstGeom prst="rect">
            <a:avLst/>
          </a:prstGeom>
        </p:spPr>
        <p:txBody>
          <a:bodyPr rtlCol="0">
            <a:noAutofit/>
          </a:bodyPr>
          <a:lstStyle>
            <a:lvl1pPr algn="ctr">
              <a:defRPr sz="3000" b="1">
                <a:solidFill>
                  <a:srgbClr val="FFFFFF"/>
                </a:solidFill>
                <a:latin typeface="Calibri"/>
                <a:cs typeface="Calibri"/>
              </a:defRPr>
            </a:lvl1pPr>
          </a:lstStyle>
          <a:p>
            <a:r>
              <a:rPr lang="en-US"/>
              <a:t>Click to edit Master title style</a:t>
            </a:r>
          </a:p>
        </p:txBody>
      </p:sp>
    </p:spTree>
    <p:extLst>
      <p:ext uri="{BB962C8B-B14F-4D97-AF65-F5344CB8AC3E}">
        <p14:creationId xmlns:p14="http://schemas.microsoft.com/office/powerpoint/2010/main" val="936308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0061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666414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xml"/><Relationship Id="rId1" Type="http://schemas.openxmlformats.org/officeDocument/2006/relationships/slideLayout" Target="../slideLayouts/slideLayout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4.xml"/><Relationship Id="rId1" Type="http://schemas.openxmlformats.org/officeDocument/2006/relationships/slideLayout" Target="../slideLayouts/slideLayout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theme" Target="../theme/theme5.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808780"/>
      </p:ext>
    </p:extLst>
  </p:cSld>
  <p:clrMap bg1="lt1" tx1="dk1" bg2="lt2" tx2="dk2" accent1="accent1" accent2="accent2" accent3="accent3" accent4="accent4" accent5="accent5" accent6="accent6" hlink="hlink" folHlink="folHlink"/>
  <p:sldLayoutIdLst>
    <p:sldLayoutId id="2147483661" r:id="rId1"/>
    <p:sldLayoutId id="2147483662" r:id="rId2"/>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8658483"/>
      </p:ext>
    </p:extLst>
  </p:cSld>
  <p:clrMap bg1="lt1" tx1="dk1" bg2="lt2" tx2="dk2" accent1="accent1" accent2="accent2" accent3="accent3" accent4="accent4" accent5="accent5" accent6="accent6" hlink="hlink" folHlink="folHlink"/>
  <p:sldLayoutIdLst>
    <p:sldLayoutId id="2147483666"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75597347"/>
      </p:ext>
    </p:extLst>
  </p:cSld>
  <p:clrMap bg1="lt1" tx1="dk1" bg2="lt2" tx2="dk2" accent1="accent1" accent2="accent2" accent3="accent3" accent4="accent4" accent5="accent5" accent6="accent6" hlink="hlink" folHlink="folHlink"/>
  <p:sldLayoutIdLst>
    <p:sldLayoutId id="2147483668"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64458455"/>
      </p:ext>
    </p:extLst>
  </p:cSld>
  <p:clrMap bg1="lt1" tx1="dk1" bg2="lt2" tx2="dk2" accent1="accent1" accent2="accent2" accent3="accent3" accent4="accent4" accent5="accent5" accent6="accent6" hlink="hlink" folHlink="folHlink"/>
  <p:sldLayoutIdLst>
    <p:sldLayoutId id="2147483670"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381457"/>
      </p:ext>
    </p:extLst>
  </p:cSld>
  <p:clrMap bg1="lt1" tx1="dk1" bg2="lt2" tx2="dk2" accent1="accent1" accent2="accent2" accent3="accent3" accent4="accent4" accent5="accent5" accent6="accent6" hlink="hlink" folHlink="folHlink"/>
  <p:sldLayoutIdLst>
    <p:sldLayoutId id="2147483672"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hyperlink" Target="https://school.eb.com/levels/middle/article/sound-recording/273007"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school.eb.com/levels/high/article/player-piano/60378"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hyperlink" Target="https://news.stanford.edu/news/2014/october/player-piano-collection-101314.html" TargetMode="External"/><Relationship Id="rId4" Type="http://schemas.openxmlformats.org/officeDocument/2006/relationships/hyperlink" Target="https://www.wqxr.org/story/spotify-player-piano-organ/"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ca.pbslearningmedia.org/resource/amex27-soc-edphonograph/wgbh-american-experience-edison-from-the-telephone-and-telegraph-comes-the-phonograph/"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9.jpeg"/><Relationship Id="rId4" Type="http://schemas.openxmlformats.org/officeDocument/2006/relationships/hyperlink" Target="https://school.eb.com/levels/high/article/phonograph/59766"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artsandculture.google.com/story/for-the-record-emil-berliner-and-the-gramophone-museum-for-communication-nuremberg/awUBd0WvqVFpLg?hl=en"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hyperlink" Target="https://school.eb.com/levels/high/article/Emil-Berliner/78812" TargetMode="External"/><Relationship Id="rId4" Type="http://schemas.openxmlformats.org/officeDocument/2006/relationships/hyperlink" Target="https://www.loc.gov/collections/emile-berliner/articles-and-essays/gramophone/"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www.nypl.org/blog/2023/06/12/rise-and-renaissance-cassette-tape"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https://school.eb.com/levels/high/article/compact-disc/25003"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hyperlink" Target="https://school.eb.com/levels/middle/article/CD-ROM/1430"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https://electronics.howstuffworks.com/analog-digital.htm" TargetMode="External"/><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hyperlink" Target="https://docs.google.com/document/d/1ZQOImn0Oa8IMXdqqr01xXt6GicV6XPS3occuJJRTPLs/edit?usp=sharing" TargetMode="External"/><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microsoft.com/office/2018/10/relationships/comments" Target="../comments/modernComment_19F_8A8996AC.xml"/><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image" Target="../media/image13.jpeg"/><Relationship Id="rId5" Type="http://schemas.openxmlformats.org/officeDocument/2006/relationships/hyperlink" Target="https://www.npr.org/sections/therecord/2011/03/18/134598010/for-better-or-worse-mp3s-are-the-format-of-choice" TargetMode="External"/><Relationship Id="rId4" Type="http://schemas.openxmlformats.org/officeDocument/2006/relationships/hyperlink" Target="https://school.eb.com/levels/high/article/MP3/471619"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hyperlink" Target="https://www.npr.org/2012/02/10/146697658/why-vinyl-sounds-better-than-cd-or-not" TargetMode="External"/><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hyperlink" Target="https://www.npr.org/2012/02/10/146697658/why-vinyl-sounds-better-than-cd-or-not" TargetMode="External"/><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hyperlink" Target="https://school.eb.com/levels/middle/article/copyright/273805" TargetMode="External"/><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hyperlink" Target="https://www.copyright.gov/engage/musicians/"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hyperlink" Target="https://hls.harvard.edu/today/ai-created-a-song-mimicking-the-work-of-drake-and-the-weeknd-what-does-that-mean-for-copyright-law/" TargetMode="External"/><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hyperlink" Target="https://www.youtube.com/watch?v=CKrdsGdLVQ8" TargetMode="External"/><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hyperlink" Target="https://www.pbs.org/video/how-we-listen-1675628096/" TargetMode="External"/><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hyperlink" Target="https://cacountyarts.org/wp-content/uploads/Metadata-is-the-biggest-little-problem-plaguing-the-music-industry-_-The-Verge.pdf" TargetMode="External"/><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hyperlink" Target="https://ca.pbslearningmedia.org/resource/what-is-the-spotify-sound-video/sound-field/#.X9wB3-lKjxo" TargetMode="External"/><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hyperlink" Target="https://cacountyarts.org/wp-content/uploads/Final-HS-Writing-Rubric.pdf" TargetMode="External"/><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EsKtyfbL7ik&amp;list=PL8613B74E164140F8&amp;index=48&amp;t=273s"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01EC034-CDBB-FBC2-B986-AE5F9DB31742}"/>
              </a:ext>
            </a:extLst>
          </p:cNvPr>
          <p:cNvSpPr txBox="1"/>
          <p:nvPr/>
        </p:nvSpPr>
        <p:spPr>
          <a:xfrm>
            <a:off x="2286000" y="635977"/>
            <a:ext cx="4572000" cy="1964512"/>
          </a:xfrm>
          <a:prstGeom prst="rect">
            <a:avLst/>
          </a:prstGeom>
          <a:noFill/>
        </p:spPr>
        <p:txBody>
          <a:bodyPr wrap="square">
            <a:spAutoFit/>
          </a:bodyPr>
          <a:lstStyle/>
          <a:p>
            <a:pPr marL="0" lvl="0" indent="0" algn="ctr" rtl="0">
              <a:lnSpc>
                <a:spcPct val="150000"/>
              </a:lnSpc>
              <a:spcBef>
                <a:spcPts val="0"/>
              </a:spcBef>
              <a:spcAft>
                <a:spcPts val="0"/>
              </a:spcAft>
              <a:buNone/>
            </a:pPr>
            <a:r>
              <a:rPr lang="en-US" sz="2800">
                <a:solidFill>
                  <a:schemeClr val="bg1"/>
                </a:solidFill>
              </a:rPr>
              <a:t>High School Music &amp;  Computer Science </a:t>
            </a:r>
          </a:p>
          <a:p>
            <a:pPr marL="0" lvl="0" indent="0" algn="ctr" rtl="0">
              <a:lnSpc>
                <a:spcPct val="150000"/>
              </a:lnSpc>
              <a:spcBef>
                <a:spcPts val="0"/>
              </a:spcBef>
              <a:spcAft>
                <a:spcPts val="0"/>
              </a:spcAft>
              <a:buNone/>
            </a:pPr>
            <a:r>
              <a:rPr lang="en-US" sz="2800">
                <a:solidFill>
                  <a:schemeClr val="bg1"/>
                </a:solidFill>
              </a:rPr>
              <a:t>Integrated Unit</a:t>
            </a:r>
          </a:p>
        </p:txBody>
      </p:sp>
    </p:spTree>
    <p:extLst>
      <p:ext uri="{BB962C8B-B14F-4D97-AF65-F5344CB8AC3E}">
        <p14:creationId xmlns:p14="http://schemas.microsoft.com/office/powerpoint/2010/main" val="25139841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2" name="Google Shape;139;p24">
            <a:extLst>
              <a:ext uri="{FF2B5EF4-FFF2-40B4-BE49-F238E27FC236}">
                <a16:creationId xmlns:a16="http://schemas.microsoft.com/office/drawing/2014/main" id="{F9F7DDE6-55A3-F7E5-BE2A-9976CE08E73A}"/>
              </a:ext>
            </a:extLst>
          </p:cNvPr>
          <p:cNvSpPr txBox="1">
            <a:spLocks/>
          </p:cNvSpPr>
          <p:nvPr/>
        </p:nvSpPr>
        <p:spPr>
          <a:xfrm>
            <a:off x="354949" y="1004601"/>
            <a:ext cx="8350386" cy="3309704"/>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R="0" lvl="0">
              <a:lnSpc>
                <a:spcPct val="115000"/>
              </a:lnSpc>
              <a:spcBef>
                <a:spcPts val="0"/>
              </a:spcBef>
              <a:spcAft>
                <a:spcPts val="0"/>
              </a:spcAft>
            </a:pPr>
            <a:r>
              <a:rPr lang="en-US" sz="1600" u="none" strike="noStrike">
                <a:effectLst/>
                <a:latin typeface="Arial" panose="020B0604020202020204" pitchFamily="34" charset="0"/>
                <a:ea typeface="Arial" panose="020B0604020202020204" pitchFamily="34" charset="0"/>
              </a:rPr>
              <a:t>Describe the difference between analog and digital recordings.</a:t>
            </a:r>
          </a:p>
          <a:p>
            <a:pPr marR="0" lvl="0">
              <a:lnSpc>
                <a:spcPct val="115000"/>
              </a:lnSpc>
              <a:spcBef>
                <a:spcPts val="0"/>
              </a:spcBef>
              <a:spcAft>
                <a:spcPts val="0"/>
              </a:spcAft>
            </a:pPr>
            <a:r>
              <a:rPr lang="en-US" sz="1600" u="none" strike="noStrike">
                <a:effectLst/>
                <a:latin typeface="Arial" panose="020B0604020202020204" pitchFamily="34" charset="0"/>
                <a:ea typeface="Arial" panose="020B0604020202020204" pitchFamily="34" charset="0"/>
              </a:rPr>
              <a:t>Early digital recordings were sold on CD’s starting in the 1980’s. Why weren’t those recordings sold on the internet?</a:t>
            </a:r>
          </a:p>
          <a:p>
            <a:pPr marR="0" lvl="0">
              <a:lnSpc>
                <a:spcPct val="115000"/>
              </a:lnSpc>
              <a:spcBef>
                <a:spcPts val="0"/>
              </a:spcBef>
              <a:spcAft>
                <a:spcPts val="0"/>
              </a:spcAft>
            </a:pPr>
            <a:r>
              <a:rPr lang="en-US" sz="1600" u="none" strike="noStrike">
                <a:effectLst/>
                <a:latin typeface="Arial" panose="020B0604020202020204" pitchFamily="34" charset="0"/>
                <a:ea typeface="Arial" panose="020B0604020202020204" pitchFamily="34" charset="0"/>
              </a:rPr>
              <a:t>Computer programs, or applications (Apps), used to be sold to people on CD’s just like music. Can you imagine what the experience would be like if you couldn’t “download” an App? Ask a trusted adult about this experience.</a:t>
            </a:r>
          </a:p>
          <a:p>
            <a:pPr marR="0" lvl="0">
              <a:lnSpc>
                <a:spcPct val="115000"/>
              </a:lnSpc>
              <a:spcBef>
                <a:spcPts val="0"/>
              </a:spcBef>
              <a:spcAft>
                <a:spcPts val="0"/>
              </a:spcAft>
            </a:pPr>
            <a:r>
              <a:rPr lang="en-US" sz="1600" u="none" strike="noStrike">
                <a:effectLst/>
                <a:latin typeface="Arial" panose="020B0604020202020204" pitchFamily="34" charset="0"/>
                <a:ea typeface="Arial" panose="020B0604020202020204" pitchFamily="34" charset="0"/>
              </a:rPr>
              <a:t>What do you think the experience looked like if you couldn’t “download” a song? Ask a trusted adult about this experience.</a:t>
            </a:r>
          </a:p>
          <a:p>
            <a:pPr marR="0" lvl="0">
              <a:lnSpc>
                <a:spcPct val="115000"/>
              </a:lnSpc>
              <a:spcBef>
                <a:spcPts val="0"/>
              </a:spcBef>
              <a:spcAft>
                <a:spcPts val="0"/>
              </a:spcAft>
            </a:pPr>
            <a:r>
              <a:rPr lang="en-US" sz="1600" u="none" strike="noStrike">
                <a:effectLst/>
                <a:latin typeface="Arial" panose="020B0604020202020204" pitchFamily="34" charset="0"/>
                <a:ea typeface="Arial" panose="020B0604020202020204" pitchFamily="34" charset="0"/>
              </a:rPr>
              <a:t>How are those experiences different from what you are able to do  today?</a:t>
            </a:r>
          </a:p>
          <a:p>
            <a:pPr marR="0" lvl="0">
              <a:lnSpc>
                <a:spcPct val="115000"/>
              </a:lnSpc>
              <a:spcBef>
                <a:spcPts val="0"/>
              </a:spcBef>
              <a:spcAft>
                <a:spcPts val="0"/>
              </a:spcAft>
            </a:pPr>
            <a:r>
              <a:rPr lang="en-US" sz="1600" u="none" strike="noStrike">
                <a:effectLst/>
                <a:latin typeface="Arial" panose="020B0604020202020204" pitchFamily="34" charset="0"/>
                <a:ea typeface="Arial" panose="020B0604020202020204" pitchFamily="34" charset="0"/>
              </a:rPr>
              <a:t>How has the experience of recording music changed for musicians over time?</a:t>
            </a:r>
          </a:p>
          <a:p>
            <a:pPr>
              <a:lnSpc>
                <a:spcPct val="115000"/>
              </a:lnSpc>
              <a:spcBef>
                <a:spcPts val="0"/>
              </a:spcBef>
            </a:pPr>
            <a:r>
              <a:rPr lang="en-US" sz="1600" u="none" strike="noStrike">
                <a:effectLst/>
                <a:latin typeface="Arial" panose="020B0604020202020204" pitchFamily="34" charset="0"/>
                <a:ea typeface="Arial" panose="020B0604020202020204" pitchFamily="34" charset="0"/>
              </a:rPr>
              <a:t>How did musicians continue recording music during the global COVID-19 pandemic?</a:t>
            </a:r>
          </a:p>
        </p:txBody>
      </p:sp>
      <p:sp>
        <p:nvSpPr>
          <p:cNvPr id="6" name="TextBox 5">
            <a:extLst>
              <a:ext uri="{FF2B5EF4-FFF2-40B4-BE49-F238E27FC236}">
                <a16:creationId xmlns:a16="http://schemas.microsoft.com/office/drawing/2014/main" id="{0EC77000-B131-7E8F-2F95-EAD7F703D9A1}"/>
              </a:ext>
            </a:extLst>
          </p:cNvPr>
          <p:cNvSpPr txBox="1"/>
          <p:nvPr/>
        </p:nvSpPr>
        <p:spPr>
          <a:xfrm>
            <a:off x="8705335" y="4866501"/>
            <a:ext cx="361753" cy="276999"/>
          </a:xfrm>
          <a:prstGeom prst="rect">
            <a:avLst/>
          </a:prstGeom>
          <a:noFill/>
        </p:spPr>
        <p:txBody>
          <a:bodyPr wrap="square" rtlCol="0">
            <a:spAutoFit/>
          </a:bodyPr>
          <a:lstStyle/>
          <a:p>
            <a:r>
              <a:rPr lang="en-US" sz="1200" dirty="0"/>
              <a:t>10</a:t>
            </a:r>
          </a:p>
        </p:txBody>
      </p:sp>
      <p:sp>
        <p:nvSpPr>
          <p:cNvPr id="9" name="Google Shape;74;p16">
            <a:extLst>
              <a:ext uri="{FF2B5EF4-FFF2-40B4-BE49-F238E27FC236}">
                <a16:creationId xmlns:a16="http://schemas.microsoft.com/office/drawing/2014/main" id="{CA1C304F-2FBA-12B1-4A20-466718DEDE34}"/>
              </a:ext>
            </a:extLst>
          </p:cNvPr>
          <p:cNvSpPr txBox="1">
            <a:spLocks noGrp="1"/>
          </p:cNvSpPr>
          <p:nvPr>
            <p:ph type="title"/>
          </p:nvPr>
        </p:nvSpPr>
        <p:spPr>
          <a:xfrm>
            <a:off x="1062152" y="336016"/>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sz="2000">
                <a:latin typeface="Arial" panose="020B0604020202020204" pitchFamily="34" charset="0"/>
                <a:ea typeface="Arial" panose="020B0604020202020204" pitchFamily="34" charset="0"/>
              </a:rPr>
              <a:t>Read</a:t>
            </a:r>
            <a:r>
              <a:rPr lang="en-US" sz="2000">
                <a:effectLst/>
                <a:latin typeface="Arial" panose="020B0604020202020204" pitchFamily="34" charset="0"/>
                <a:ea typeface="Arial" panose="020B0604020202020204" pitchFamily="34" charset="0"/>
              </a:rPr>
              <a:t> the article </a:t>
            </a:r>
            <a:r>
              <a:rPr lang="en-US" sz="2000">
                <a:solidFill>
                  <a:srgbClr val="AFE8FF"/>
                </a:solidFill>
                <a:effectLst/>
                <a:latin typeface="Arial" panose="020B0604020202020204" pitchFamily="34" charset="0"/>
                <a:ea typeface="Arial" panose="020B0604020202020204" pitchFamily="34" charset="0"/>
                <a:hlinkClick r:id="rId3">
                  <a:extLst>
                    <a:ext uri="{A12FA001-AC4F-418D-AE19-62706E023703}">
                      <ahyp:hlinkClr xmlns:ahyp="http://schemas.microsoft.com/office/drawing/2018/hyperlinkcolor" val="tx"/>
                    </a:ext>
                  </a:extLst>
                </a:hlinkClick>
              </a:rPr>
              <a:t>Sound Recording</a:t>
            </a:r>
            <a:endParaRPr sz="2000">
              <a:solidFill>
                <a:srgbClr val="AFE8FF"/>
              </a:solidFill>
            </a:endParaRPr>
          </a:p>
        </p:txBody>
      </p:sp>
      <p:sp>
        <p:nvSpPr>
          <p:cNvPr id="3" name="TextBox 2">
            <a:extLst>
              <a:ext uri="{FF2B5EF4-FFF2-40B4-BE49-F238E27FC236}">
                <a16:creationId xmlns:a16="http://schemas.microsoft.com/office/drawing/2014/main" id="{E09FFAEA-95CA-99B3-1694-06CD2ADC17FE}"/>
              </a:ext>
            </a:extLst>
          </p:cNvPr>
          <p:cNvSpPr txBox="1"/>
          <p:nvPr/>
        </p:nvSpPr>
        <p:spPr>
          <a:xfrm>
            <a:off x="554949" y="4314305"/>
            <a:ext cx="8331262" cy="369332"/>
          </a:xfrm>
          <a:prstGeom prst="rect">
            <a:avLst/>
          </a:prstGeom>
          <a:solidFill>
            <a:srgbClr val="F4F292"/>
          </a:solidFill>
        </p:spPr>
        <p:txBody>
          <a:bodyPr wrap="square" rtlCol="0">
            <a:spAutoFit/>
          </a:bodyPr>
          <a:lstStyle/>
          <a:p>
            <a:r>
              <a:rPr lang="en-US" sz="1800" u="none" strike="noStrike">
                <a:effectLst/>
                <a:latin typeface="Arial" panose="020B0604020202020204" pitchFamily="34" charset="0"/>
                <a:ea typeface="Arial" panose="020B0604020202020204" pitchFamily="34" charset="0"/>
              </a:rPr>
              <a:t>Have conversations about your responses with a partner or small group</a:t>
            </a:r>
          </a:p>
        </p:txBody>
      </p:sp>
    </p:spTree>
    <p:extLst>
      <p:ext uri="{BB962C8B-B14F-4D97-AF65-F5344CB8AC3E}">
        <p14:creationId xmlns:p14="http://schemas.microsoft.com/office/powerpoint/2010/main" val="8450818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2" name="Google Shape;148;p25">
            <a:extLst>
              <a:ext uri="{FF2B5EF4-FFF2-40B4-BE49-F238E27FC236}">
                <a16:creationId xmlns:a16="http://schemas.microsoft.com/office/drawing/2014/main" id="{6FDBB3C1-E45F-90CD-4255-A3A21DACBD25}"/>
              </a:ext>
            </a:extLst>
          </p:cNvPr>
          <p:cNvSpPr txBox="1">
            <a:spLocks/>
          </p:cNvSpPr>
          <p:nvPr/>
        </p:nvSpPr>
        <p:spPr>
          <a:xfrm>
            <a:off x="449084" y="1266486"/>
            <a:ext cx="3283332" cy="1469626"/>
          </a:xfrm>
          <a:prstGeom prst="rect">
            <a:avLst/>
          </a:prstGeom>
        </p:spPr>
        <p:txBody>
          <a:bodyPr spcFirstLastPara="1" wrap="square" lIns="91425" tIns="91425" rIns="91425" bIns="91425" anchor="t" anchorCtr="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15000"/>
              </a:lnSpc>
              <a:spcBef>
                <a:spcPts val="0"/>
              </a:spcBef>
            </a:pPr>
            <a:r>
              <a:rPr lang="en-US" sz="2400">
                <a:latin typeface="Arial" panose="020B0604020202020204" pitchFamily="34" charset="0"/>
                <a:ea typeface="Arial" panose="020B0604020202020204" pitchFamily="34" charset="0"/>
              </a:rPr>
              <a:t>W</a:t>
            </a:r>
            <a:r>
              <a:rPr lang="en-US" sz="2400">
                <a:effectLst/>
                <a:latin typeface="Arial" panose="020B0604020202020204" pitchFamily="34" charset="0"/>
                <a:ea typeface="Arial" panose="020B0604020202020204" pitchFamily="34" charset="0"/>
              </a:rPr>
              <a:t>hat do you notice?</a:t>
            </a:r>
          </a:p>
          <a:p>
            <a:pPr>
              <a:lnSpc>
                <a:spcPct val="115000"/>
              </a:lnSpc>
              <a:spcBef>
                <a:spcPts val="0"/>
              </a:spcBef>
            </a:pPr>
            <a:r>
              <a:rPr lang="en-US" sz="2400">
                <a:latin typeface="Arial" panose="020B0604020202020204" pitchFamily="34" charset="0"/>
                <a:ea typeface="Arial" panose="020B0604020202020204" pitchFamily="34" charset="0"/>
              </a:rPr>
              <a:t>W</a:t>
            </a:r>
            <a:r>
              <a:rPr lang="en-US" sz="2400">
                <a:effectLst/>
                <a:latin typeface="Arial" panose="020B0604020202020204" pitchFamily="34" charset="0"/>
                <a:ea typeface="Arial" panose="020B0604020202020204" pitchFamily="34" charset="0"/>
              </a:rPr>
              <a:t>hat questions do you have? </a:t>
            </a:r>
          </a:p>
        </p:txBody>
      </p:sp>
      <p:sp>
        <p:nvSpPr>
          <p:cNvPr id="6" name="Google Shape;74;p16">
            <a:extLst>
              <a:ext uri="{FF2B5EF4-FFF2-40B4-BE49-F238E27FC236}">
                <a16:creationId xmlns:a16="http://schemas.microsoft.com/office/drawing/2014/main" id="{3921B13D-0014-579A-7C7C-CE6869AA26D3}"/>
              </a:ext>
            </a:extLst>
          </p:cNvPr>
          <p:cNvSpPr txBox="1">
            <a:spLocks noGrp="1"/>
          </p:cNvSpPr>
          <p:nvPr>
            <p:ph type="title"/>
          </p:nvPr>
        </p:nvSpPr>
        <p:spPr>
          <a:xfrm>
            <a:off x="1056161" y="284560"/>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sz="2400"/>
              <a:t>Timeline of Recorded Music</a:t>
            </a:r>
          </a:p>
        </p:txBody>
      </p:sp>
      <p:pic>
        <p:nvPicPr>
          <p:cNvPr id="8" name="Picture 7" descr="A timeline of a timeline of information&#10;&#10;Description automatically generated with medium confidence">
            <a:extLst>
              <a:ext uri="{FF2B5EF4-FFF2-40B4-BE49-F238E27FC236}">
                <a16:creationId xmlns:a16="http://schemas.microsoft.com/office/drawing/2014/main" id="{1CFBD3F4-C592-22C7-CC10-DFC8C9D7FD2D}"/>
              </a:ext>
            </a:extLst>
          </p:cNvPr>
          <p:cNvPicPr>
            <a:picLocks noChangeAspect="1"/>
          </p:cNvPicPr>
          <p:nvPr/>
        </p:nvPicPr>
        <p:blipFill>
          <a:blip r:embed="rId3"/>
          <a:srcRect t="6075"/>
          <a:stretch/>
        </p:blipFill>
        <p:spPr>
          <a:xfrm>
            <a:off x="4876353" y="66720"/>
            <a:ext cx="4178071" cy="5076780"/>
          </a:xfrm>
          <a:prstGeom prst="rect">
            <a:avLst/>
          </a:prstGeom>
        </p:spPr>
      </p:pic>
      <p:sp>
        <p:nvSpPr>
          <p:cNvPr id="9" name="Google Shape;124;p22">
            <a:extLst>
              <a:ext uri="{FF2B5EF4-FFF2-40B4-BE49-F238E27FC236}">
                <a16:creationId xmlns:a16="http://schemas.microsoft.com/office/drawing/2014/main" id="{9BD45121-1D2A-1AC8-7143-D4A84D7CABFC}"/>
              </a:ext>
            </a:extLst>
          </p:cNvPr>
          <p:cNvSpPr txBox="1"/>
          <p:nvPr/>
        </p:nvSpPr>
        <p:spPr>
          <a:xfrm>
            <a:off x="-75672" y="4406495"/>
            <a:ext cx="3808088" cy="598505"/>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100" i="1"/>
              <a:t>(Source: M. Lantsberger, personal collection</a:t>
            </a:r>
            <a:r>
              <a:rPr lang="en" sz="1100"/>
              <a:t>)</a:t>
            </a:r>
            <a:endParaRPr/>
          </a:p>
        </p:txBody>
      </p:sp>
      <p:sp>
        <p:nvSpPr>
          <p:cNvPr id="4" name="TextBox 3">
            <a:extLst>
              <a:ext uri="{FF2B5EF4-FFF2-40B4-BE49-F238E27FC236}">
                <a16:creationId xmlns:a16="http://schemas.microsoft.com/office/drawing/2014/main" id="{D7791D1D-4815-B5E5-9A5B-7AEC2651F77D}"/>
              </a:ext>
            </a:extLst>
          </p:cNvPr>
          <p:cNvSpPr txBox="1"/>
          <p:nvPr/>
        </p:nvSpPr>
        <p:spPr>
          <a:xfrm>
            <a:off x="449084" y="3046017"/>
            <a:ext cx="3194339" cy="830997"/>
          </a:xfrm>
          <a:prstGeom prst="rect">
            <a:avLst/>
          </a:prstGeom>
          <a:solidFill>
            <a:srgbClr val="F4F292"/>
          </a:solidFill>
        </p:spPr>
        <p:txBody>
          <a:bodyPr wrap="square" rtlCol="0">
            <a:spAutoFit/>
          </a:bodyPr>
          <a:lstStyle/>
          <a:p>
            <a:pPr algn="ctr"/>
            <a:r>
              <a:rPr lang="en-US" sz="2400">
                <a:latin typeface="Arial" panose="020B0604020202020204" pitchFamily="34" charset="0"/>
                <a:ea typeface="Arial" panose="020B0604020202020204" pitchFamily="34" charset="0"/>
              </a:rPr>
              <a:t>Share y</a:t>
            </a:r>
            <a:r>
              <a:rPr lang="en-US" sz="2400" u="none" strike="noStrike">
                <a:effectLst/>
                <a:latin typeface="Arial" panose="020B0604020202020204" pitchFamily="34" charset="0"/>
                <a:ea typeface="Arial" panose="020B0604020202020204" pitchFamily="34" charset="0"/>
              </a:rPr>
              <a:t>our responses with a partner</a:t>
            </a:r>
          </a:p>
        </p:txBody>
      </p:sp>
      <p:sp>
        <p:nvSpPr>
          <p:cNvPr id="3" name="TextBox 2">
            <a:extLst>
              <a:ext uri="{FF2B5EF4-FFF2-40B4-BE49-F238E27FC236}">
                <a16:creationId xmlns:a16="http://schemas.microsoft.com/office/drawing/2014/main" id="{F7B2438E-A55E-D884-A823-E93BFF2844C7}"/>
              </a:ext>
            </a:extLst>
          </p:cNvPr>
          <p:cNvSpPr txBox="1"/>
          <p:nvPr/>
        </p:nvSpPr>
        <p:spPr>
          <a:xfrm>
            <a:off x="8692671" y="4890881"/>
            <a:ext cx="361753" cy="276999"/>
          </a:xfrm>
          <a:prstGeom prst="rect">
            <a:avLst/>
          </a:prstGeom>
          <a:noFill/>
        </p:spPr>
        <p:txBody>
          <a:bodyPr wrap="square" rtlCol="0">
            <a:spAutoFit/>
          </a:bodyPr>
          <a:lstStyle/>
          <a:p>
            <a:r>
              <a:rPr lang="en-US" sz="1200" dirty="0"/>
              <a:t>11</a:t>
            </a:r>
          </a:p>
        </p:txBody>
      </p:sp>
    </p:spTree>
    <p:extLst>
      <p:ext uri="{BB962C8B-B14F-4D97-AF65-F5344CB8AC3E}">
        <p14:creationId xmlns:p14="http://schemas.microsoft.com/office/powerpoint/2010/main" val="7118566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6" name="TextBox 5">
            <a:extLst>
              <a:ext uri="{FF2B5EF4-FFF2-40B4-BE49-F238E27FC236}">
                <a16:creationId xmlns:a16="http://schemas.microsoft.com/office/drawing/2014/main" id="{13F851D7-9997-9CC0-084D-2B7B84111066}"/>
              </a:ext>
            </a:extLst>
          </p:cNvPr>
          <p:cNvSpPr txBox="1"/>
          <p:nvPr/>
        </p:nvSpPr>
        <p:spPr>
          <a:xfrm>
            <a:off x="8705335" y="4866501"/>
            <a:ext cx="361753" cy="276999"/>
          </a:xfrm>
          <a:prstGeom prst="rect">
            <a:avLst/>
          </a:prstGeom>
          <a:noFill/>
        </p:spPr>
        <p:txBody>
          <a:bodyPr wrap="square" rtlCol="0">
            <a:spAutoFit/>
          </a:bodyPr>
          <a:lstStyle/>
          <a:p>
            <a:r>
              <a:rPr lang="en-US" sz="1200" dirty="0"/>
              <a:t>12</a:t>
            </a:r>
          </a:p>
        </p:txBody>
      </p:sp>
      <p:sp>
        <p:nvSpPr>
          <p:cNvPr id="9" name="Google Shape;74;p16">
            <a:extLst>
              <a:ext uri="{FF2B5EF4-FFF2-40B4-BE49-F238E27FC236}">
                <a16:creationId xmlns:a16="http://schemas.microsoft.com/office/drawing/2014/main" id="{86B95ED3-6A7B-3439-D5FF-EC132BF4DAC6}"/>
              </a:ext>
            </a:extLst>
          </p:cNvPr>
          <p:cNvSpPr txBox="1">
            <a:spLocks noGrp="1"/>
          </p:cNvSpPr>
          <p:nvPr>
            <p:ph type="title"/>
          </p:nvPr>
        </p:nvSpPr>
        <p:spPr>
          <a:xfrm>
            <a:off x="1080687" y="210031"/>
            <a:ext cx="7884140" cy="598505"/>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sz="2000"/>
              <a:t>How do Artistic Intent and Personal Context Impact how we </a:t>
            </a:r>
            <a:br>
              <a:rPr lang="en" sz="2000"/>
            </a:br>
            <a:r>
              <a:rPr lang="en" sz="2000"/>
              <a:t>Experience Music?</a:t>
            </a:r>
            <a:endParaRPr sz="2000"/>
          </a:p>
        </p:txBody>
      </p:sp>
      <p:sp>
        <p:nvSpPr>
          <p:cNvPr id="10" name="Google Shape;154;p26">
            <a:extLst>
              <a:ext uri="{FF2B5EF4-FFF2-40B4-BE49-F238E27FC236}">
                <a16:creationId xmlns:a16="http://schemas.microsoft.com/office/drawing/2014/main" id="{0195CD17-BEFE-CBE3-FE01-A5E6890031B8}"/>
              </a:ext>
            </a:extLst>
          </p:cNvPr>
          <p:cNvSpPr txBox="1">
            <a:spLocks/>
          </p:cNvSpPr>
          <p:nvPr/>
        </p:nvSpPr>
        <p:spPr>
          <a:xfrm>
            <a:off x="872836" y="1152475"/>
            <a:ext cx="7439891" cy="3714026"/>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2400">
                <a:latin typeface="Arial" panose="020B0604020202020204" pitchFamily="34" charset="0"/>
                <a:ea typeface="Arial" panose="020B0604020202020204" pitchFamily="34" charset="0"/>
              </a:rPr>
              <a:t>S</a:t>
            </a:r>
            <a:r>
              <a:rPr lang="en-US" sz="2400">
                <a:effectLst/>
                <a:latin typeface="Arial" panose="020B0604020202020204" pitchFamily="34" charset="0"/>
                <a:ea typeface="Arial" panose="020B0604020202020204" pitchFamily="34" charset="0"/>
              </a:rPr>
              <a:t>elect one of the following articles to read and write down 5-6 important facts to share with the class.</a:t>
            </a:r>
          </a:p>
          <a:p>
            <a:pPr marR="0" lvl="0">
              <a:lnSpc>
                <a:spcPct val="115000"/>
              </a:lnSpc>
              <a:spcBef>
                <a:spcPts val="0"/>
              </a:spcBef>
              <a:spcAft>
                <a:spcPts val="0"/>
              </a:spcAft>
              <a:buClr>
                <a:schemeClr val="tx1"/>
              </a:buClr>
            </a:pPr>
            <a:r>
              <a:rPr lang="en-US" sz="2400" u="none" strike="noStrike">
                <a:solidFill>
                  <a:srgbClr val="1155CC"/>
                </a:solidFill>
                <a:effectLst/>
                <a:latin typeface="Arial" panose="020B0604020202020204" pitchFamily="34" charset="0"/>
                <a:ea typeface="Arial" panose="020B0604020202020204" pitchFamily="34" charset="0"/>
                <a:hlinkClick r:id="rId3"/>
              </a:rPr>
              <a:t>Player Piano</a:t>
            </a:r>
            <a:r>
              <a:rPr lang="en-US" sz="2400" u="none" strike="noStrike">
                <a:effectLst/>
                <a:latin typeface="Arial" panose="020B0604020202020204" pitchFamily="34" charset="0"/>
                <a:ea typeface="Arial" panose="020B0604020202020204" pitchFamily="34" charset="0"/>
              </a:rPr>
              <a:t> article</a:t>
            </a:r>
          </a:p>
          <a:p>
            <a:pPr marR="0" lvl="0">
              <a:lnSpc>
                <a:spcPct val="115000"/>
              </a:lnSpc>
              <a:spcBef>
                <a:spcPts val="0"/>
              </a:spcBef>
              <a:spcAft>
                <a:spcPts val="0"/>
              </a:spcAft>
              <a:buClr>
                <a:schemeClr val="tx1"/>
              </a:buClr>
            </a:pPr>
            <a:r>
              <a:rPr lang="en-US" sz="2400" u="none" strike="noStrike">
                <a:solidFill>
                  <a:srgbClr val="1155CC"/>
                </a:solidFill>
                <a:effectLst/>
                <a:latin typeface="Arial" panose="020B0604020202020204" pitchFamily="34" charset="0"/>
                <a:ea typeface="Arial" panose="020B0604020202020204" pitchFamily="34" charset="0"/>
                <a:hlinkClick r:id="rId4"/>
              </a:rPr>
              <a:t>Before Spotify: The Player Piano</a:t>
            </a:r>
            <a:r>
              <a:rPr lang="en-US" sz="2400" u="none" strike="noStrike">
                <a:effectLst/>
                <a:latin typeface="Arial" panose="020B0604020202020204" pitchFamily="34" charset="0"/>
                <a:ea typeface="Arial" panose="020B0604020202020204" pitchFamily="34" charset="0"/>
              </a:rPr>
              <a:t> article and two videos</a:t>
            </a:r>
          </a:p>
          <a:p>
            <a:pPr marR="0" lvl="0">
              <a:lnSpc>
                <a:spcPct val="115000"/>
              </a:lnSpc>
              <a:spcBef>
                <a:spcPts val="0"/>
              </a:spcBef>
              <a:spcAft>
                <a:spcPts val="0"/>
              </a:spcAft>
              <a:buClr>
                <a:schemeClr val="tx1"/>
              </a:buClr>
            </a:pPr>
            <a:r>
              <a:rPr lang="en-US" sz="2400" u="none" strike="noStrike">
                <a:solidFill>
                  <a:srgbClr val="1155CC"/>
                </a:solidFill>
                <a:effectLst/>
                <a:latin typeface="Arial" panose="020B0604020202020204" pitchFamily="34" charset="0"/>
                <a:ea typeface="Arial" panose="020B0604020202020204" pitchFamily="34" charset="0"/>
                <a:hlinkClick r:id="rId5"/>
              </a:rPr>
              <a:t>Stanford’s New Player Piano Collection Brings Sounds of History to Life</a:t>
            </a:r>
            <a:r>
              <a:rPr lang="en-US" sz="2400" u="none" strike="noStrike">
                <a:effectLst/>
                <a:latin typeface="Arial" panose="020B0604020202020204" pitchFamily="34" charset="0"/>
                <a:ea typeface="Arial" panose="020B0604020202020204" pitchFamily="34" charset="0"/>
              </a:rPr>
              <a:t> article and video </a:t>
            </a:r>
          </a:p>
          <a:p>
            <a:pPr marL="0" marR="0" indent="0">
              <a:lnSpc>
                <a:spcPct val="115000"/>
              </a:lnSpc>
              <a:spcBef>
                <a:spcPts val="0"/>
              </a:spcBef>
              <a:spcAft>
                <a:spcPts val="0"/>
              </a:spcAft>
              <a:buNone/>
            </a:pPr>
            <a:r>
              <a:rPr lang="en-US" sz="1800">
                <a:effectLst/>
                <a:latin typeface="Arial" panose="020B0604020202020204" pitchFamily="34" charset="0"/>
                <a:ea typeface="Arial" panose="020B0604020202020204" pitchFamily="34" charset="0"/>
              </a:rPr>
              <a:t> </a:t>
            </a:r>
          </a:p>
        </p:txBody>
      </p:sp>
    </p:spTree>
    <p:extLst>
      <p:ext uri="{BB962C8B-B14F-4D97-AF65-F5344CB8AC3E}">
        <p14:creationId xmlns:p14="http://schemas.microsoft.com/office/powerpoint/2010/main" val="13061595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1099223" y="298581"/>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400"/>
              <a:t>How has Music been Accessed Over Time? </a:t>
            </a:r>
            <a:endParaRPr sz="2400"/>
          </a:p>
        </p:txBody>
      </p:sp>
      <p:sp>
        <p:nvSpPr>
          <p:cNvPr id="2" name="Google Shape;169;p28">
            <a:extLst>
              <a:ext uri="{FF2B5EF4-FFF2-40B4-BE49-F238E27FC236}">
                <a16:creationId xmlns:a16="http://schemas.microsoft.com/office/drawing/2014/main" id="{5977C190-ABEF-B8D3-8318-6118C78FE10F}"/>
              </a:ext>
            </a:extLst>
          </p:cNvPr>
          <p:cNvSpPr txBox="1">
            <a:spLocks/>
          </p:cNvSpPr>
          <p:nvPr/>
        </p:nvSpPr>
        <p:spPr>
          <a:xfrm>
            <a:off x="425302" y="897086"/>
            <a:ext cx="8558061" cy="1024513"/>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1600">
                <a:effectLst/>
                <a:latin typeface="Arial" panose="020B0604020202020204" pitchFamily="34" charset="0"/>
                <a:ea typeface="Arial" panose="020B0604020202020204" pitchFamily="34" charset="0"/>
              </a:rPr>
              <a:t>Refer to the timeline to 1877 and the invention of the phonograph.</a:t>
            </a:r>
          </a:p>
          <a:p>
            <a:pPr marL="0" marR="0" indent="0">
              <a:lnSpc>
                <a:spcPct val="115000"/>
              </a:lnSpc>
              <a:spcBef>
                <a:spcPts val="0"/>
              </a:spcBef>
              <a:spcAft>
                <a:spcPts val="0"/>
              </a:spcAft>
              <a:buNone/>
            </a:pPr>
            <a:r>
              <a:rPr lang="en-US" sz="1600">
                <a:effectLst/>
                <a:latin typeface="Arial" panose="020B0604020202020204" pitchFamily="34" charset="0"/>
                <a:ea typeface="Arial" panose="020B0604020202020204" pitchFamily="34" charset="0"/>
              </a:rPr>
              <a:t>Watch </a:t>
            </a:r>
            <a:r>
              <a:rPr lang="en-US" sz="1600">
                <a:latin typeface="Arial" panose="020B0604020202020204" pitchFamily="34" charset="0"/>
                <a:ea typeface="Arial" panose="020B0604020202020204" pitchFamily="34" charset="0"/>
                <a:hlinkClick r:id="rId3"/>
              </a:rPr>
              <a:t>From the Telephone and Telegraph Comes the Phonograph</a:t>
            </a:r>
            <a:r>
              <a:rPr lang="en-US" sz="1600">
                <a:effectLst/>
                <a:latin typeface="Arial" panose="020B0604020202020204" pitchFamily="34" charset="0"/>
                <a:ea typeface="Arial" panose="020B0604020202020204" pitchFamily="34" charset="0"/>
                <a:hlinkClick r:id="rId3"/>
              </a:rPr>
              <a:t> </a:t>
            </a:r>
            <a:r>
              <a:rPr lang="en-US" sz="1600">
                <a:effectLst/>
                <a:latin typeface="Arial" panose="020B0604020202020204" pitchFamily="34" charset="0"/>
                <a:ea typeface="Arial" panose="020B0604020202020204" pitchFamily="34" charset="0"/>
              </a:rPr>
              <a:t>and read the article </a:t>
            </a:r>
            <a:r>
              <a:rPr lang="en-US" sz="1600">
                <a:effectLst/>
                <a:latin typeface="Arial" panose="020B0604020202020204" pitchFamily="34" charset="0"/>
                <a:ea typeface="Arial" panose="020B0604020202020204" pitchFamily="34" charset="0"/>
                <a:hlinkClick r:id="rId4"/>
              </a:rPr>
              <a:t>Phonograph</a:t>
            </a:r>
            <a:r>
              <a:rPr lang="en-US" sz="1600">
                <a:effectLst/>
                <a:latin typeface="Arial" panose="020B0604020202020204" pitchFamily="34" charset="0"/>
                <a:ea typeface="Arial" panose="020B0604020202020204" pitchFamily="34" charset="0"/>
              </a:rPr>
              <a:t>.</a:t>
            </a:r>
            <a:endParaRPr lang="en-US" sz="1600">
              <a:latin typeface="Arial" panose="020B0604020202020204" pitchFamily="34" charset="0"/>
              <a:ea typeface="Arial" panose="020B0604020202020204" pitchFamily="34" charset="0"/>
            </a:endParaRPr>
          </a:p>
          <a:p>
            <a:pPr marL="0" marR="0" indent="0">
              <a:lnSpc>
                <a:spcPct val="115000"/>
              </a:lnSpc>
              <a:spcBef>
                <a:spcPts val="0"/>
              </a:spcBef>
              <a:spcAft>
                <a:spcPts val="0"/>
              </a:spcAft>
              <a:buNone/>
            </a:pPr>
            <a:endParaRPr lang="en-US" sz="1600" u="none" strike="noStrike">
              <a:effectLst/>
              <a:latin typeface="Arial" panose="020B0604020202020204" pitchFamily="34" charset="0"/>
              <a:ea typeface="Arial" panose="020B0604020202020204" pitchFamily="34" charset="0"/>
            </a:endParaRPr>
          </a:p>
          <a:p>
            <a:pPr marL="0" marR="0" indent="0">
              <a:lnSpc>
                <a:spcPct val="115000"/>
              </a:lnSpc>
              <a:spcBef>
                <a:spcPts val="0"/>
              </a:spcBef>
              <a:spcAft>
                <a:spcPts val="0"/>
              </a:spcAft>
              <a:buNone/>
            </a:pPr>
            <a:endParaRPr lang="en-US" sz="1800">
              <a:effectLst/>
              <a:latin typeface="Arial" panose="020B0604020202020204" pitchFamily="34" charset="0"/>
              <a:ea typeface="Arial" panose="020B0604020202020204" pitchFamily="34" charset="0"/>
            </a:endParaRPr>
          </a:p>
          <a:p>
            <a:pPr marL="0" indent="0">
              <a:spcBef>
                <a:spcPts val="1200"/>
              </a:spcBef>
              <a:spcAft>
                <a:spcPts val="1200"/>
              </a:spcAft>
              <a:buFont typeface="Arial" panose="020B0604020202020204" pitchFamily="34" charset="0"/>
              <a:buNone/>
            </a:pPr>
            <a:endParaRPr lang="en-US"/>
          </a:p>
        </p:txBody>
      </p:sp>
      <p:sp>
        <p:nvSpPr>
          <p:cNvPr id="3" name="TextBox 2">
            <a:extLst>
              <a:ext uri="{FF2B5EF4-FFF2-40B4-BE49-F238E27FC236}">
                <a16:creationId xmlns:a16="http://schemas.microsoft.com/office/drawing/2014/main" id="{FA92A868-94B0-D019-ED94-9C15130A4121}"/>
              </a:ext>
            </a:extLst>
          </p:cNvPr>
          <p:cNvSpPr txBox="1"/>
          <p:nvPr/>
        </p:nvSpPr>
        <p:spPr>
          <a:xfrm>
            <a:off x="8705335" y="4866501"/>
            <a:ext cx="361753" cy="276999"/>
          </a:xfrm>
          <a:prstGeom prst="rect">
            <a:avLst/>
          </a:prstGeom>
          <a:noFill/>
        </p:spPr>
        <p:txBody>
          <a:bodyPr wrap="square" rtlCol="0">
            <a:spAutoFit/>
          </a:bodyPr>
          <a:lstStyle/>
          <a:p>
            <a:r>
              <a:rPr lang="en-US" sz="1200" dirty="0"/>
              <a:t>13</a:t>
            </a:r>
          </a:p>
        </p:txBody>
      </p:sp>
      <p:sp>
        <p:nvSpPr>
          <p:cNvPr id="4" name="Google Shape;124;p22">
            <a:extLst>
              <a:ext uri="{FF2B5EF4-FFF2-40B4-BE49-F238E27FC236}">
                <a16:creationId xmlns:a16="http://schemas.microsoft.com/office/drawing/2014/main" id="{81D5AF22-DC17-B224-DFE7-FF6866370AA9}"/>
              </a:ext>
            </a:extLst>
          </p:cNvPr>
          <p:cNvSpPr txBox="1"/>
          <p:nvPr/>
        </p:nvSpPr>
        <p:spPr>
          <a:xfrm>
            <a:off x="570323" y="3522922"/>
            <a:ext cx="1904044" cy="598505"/>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100" i="1"/>
              <a:t>(Source: Pixabay</a:t>
            </a:r>
            <a:r>
              <a:rPr lang="en" sz="1100"/>
              <a:t>)</a:t>
            </a:r>
            <a:endParaRPr/>
          </a:p>
        </p:txBody>
      </p:sp>
      <p:pic>
        <p:nvPicPr>
          <p:cNvPr id="6" name="Picture 5" descr="A record player with a record in it&#10;&#10;Description automatically generated">
            <a:extLst>
              <a:ext uri="{FF2B5EF4-FFF2-40B4-BE49-F238E27FC236}">
                <a16:creationId xmlns:a16="http://schemas.microsoft.com/office/drawing/2014/main" id="{CFD89E90-F207-AD8E-E9FD-F2D7BB1E0AC7}"/>
              </a:ext>
            </a:extLst>
          </p:cNvPr>
          <p:cNvPicPr>
            <a:picLocks noChangeAspect="1"/>
          </p:cNvPicPr>
          <p:nvPr/>
        </p:nvPicPr>
        <p:blipFill>
          <a:blip r:embed="rId5"/>
          <a:stretch>
            <a:fillRect/>
          </a:stretch>
        </p:blipFill>
        <p:spPr>
          <a:xfrm>
            <a:off x="483693" y="1972566"/>
            <a:ext cx="2373319" cy="1550356"/>
          </a:xfrm>
          <a:prstGeom prst="rect">
            <a:avLst/>
          </a:prstGeom>
        </p:spPr>
      </p:pic>
      <p:sp>
        <p:nvSpPr>
          <p:cNvPr id="5" name="TextBox 4">
            <a:extLst>
              <a:ext uri="{FF2B5EF4-FFF2-40B4-BE49-F238E27FC236}">
                <a16:creationId xmlns:a16="http://schemas.microsoft.com/office/drawing/2014/main" id="{BF6F40D7-385B-E22D-8A6B-F98AAAF1EF6E}"/>
              </a:ext>
            </a:extLst>
          </p:cNvPr>
          <p:cNvSpPr txBox="1"/>
          <p:nvPr/>
        </p:nvSpPr>
        <p:spPr>
          <a:xfrm>
            <a:off x="2915402" y="1791787"/>
            <a:ext cx="5970809" cy="2932213"/>
          </a:xfrm>
          <a:prstGeom prst="rect">
            <a:avLst/>
          </a:prstGeom>
          <a:noFill/>
        </p:spPr>
        <p:txBody>
          <a:bodyPr wrap="square" rtlCol="0">
            <a:spAutoFit/>
          </a:bodyPr>
          <a:lstStyle/>
          <a:p>
            <a:pPr marL="285750" marR="0" indent="-285750">
              <a:lnSpc>
                <a:spcPct val="115000"/>
              </a:lnSpc>
              <a:spcBef>
                <a:spcPts val="0"/>
              </a:spcBef>
              <a:spcAft>
                <a:spcPts val="0"/>
              </a:spcAft>
              <a:buFont typeface="Arial" panose="020B0604020202020204" pitchFamily="34" charset="0"/>
              <a:buChar char="•"/>
            </a:pPr>
            <a:r>
              <a:rPr lang="en-US" sz="1800" u="none" strike="noStrike">
                <a:effectLst/>
                <a:latin typeface="Arial" panose="020B0604020202020204" pitchFamily="34" charset="0"/>
                <a:ea typeface="Arial" panose="020B0604020202020204" pitchFamily="34" charset="0"/>
              </a:rPr>
              <a:t>What does the word “phonograph” mean in Ancient Greek?</a:t>
            </a:r>
          </a:p>
          <a:p>
            <a:pPr marL="342900" marR="0" lvl="0" indent="-342900">
              <a:lnSpc>
                <a:spcPct val="115000"/>
              </a:lnSpc>
              <a:spcBef>
                <a:spcPts val="0"/>
              </a:spcBef>
              <a:spcAft>
                <a:spcPts val="0"/>
              </a:spcAft>
              <a:buFont typeface="Arial" panose="020B0604020202020204" pitchFamily="34" charset="0"/>
              <a:buChar char="•"/>
            </a:pPr>
            <a:r>
              <a:rPr lang="en-US" sz="1800" u="none" strike="noStrike">
                <a:effectLst/>
                <a:latin typeface="Arial" panose="020B0604020202020204" pitchFamily="34" charset="0"/>
                <a:ea typeface="Arial" panose="020B0604020202020204" pitchFamily="34" charset="0"/>
              </a:rPr>
              <a:t>What do you think it would have been like to be present when Edison’s first successful recording of a nursery rhyme was recorded and played back again? </a:t>
            </a:r>
          </a:p>
          <a:p>
            <a:pPr marL="342900" marR="0" lvl="0" indent="-342900">
              <a:lnSpc>
                <a:spcPct val="115000"/>
              </a:lnSpc>
              <a:spcBef>
                <a:spcPts val="0"/>
              </a:spcBef>
              <a:spcAft>
                <a:spcPts val="0"/>
              </a:spcAft>
              <a:buFont typeface="Arial" panose="020B0604020202020204" pitchFamily="34" charset="0"/>
              <a:buChar char="•"/>
            </a:pPr>
            <a:r>
              <a:rPr lang="en-US" sz="1800" u="none" strike="noStrike">
                <a:effectLst/>
                <a:latin typeface="Arial" panose="020B0604020202020204" pitchFamily="34" charset="0"/>
                <a:ea typeface="Arial" panose="020B0604020202020204" pitchFamily="34" charset="0"/>
              </a:rPr>
              <a:t>How does a phonograph reproduce sound?</a:t>
            </a:r>
          </a:p>
          <a:p>
            <a:pPr marL="342900" marR="0" lvl="0" indent="-342900">
              <a:lnSpc>
                <a:spcPct val="115000"/>
              </a:lnSpc>
              <a:spcBef>
                <a:spcPts val="0"/>
              </a:spcBef>
              <a:spcAft>
                <a:spcPts val="0"/>
              </a:spcAft>
              <a:buFont typeface="Arial" panose="020B0604020202020204" pitchFamily="34" charset="0"/>
              <a:buChar char="•"/>
            </a:pPr>
            <a:r>
              <a:rPr lang="en-US" sz="1800" u="none" strike="noStrike">
                <a:effectLst/>
                <a:latin typeface="Arial" panose="020B0604020202020204" pitchFamily="34" charset="0"/>
                <a:ea typeface="Arial" panose="020B0604020202020204" pitchFamily="34" charset="0"/>
              </a:rPr>
              <a:t>Have you seen records of any size before? What do you think the benefits could be of the 78-RPM, the 33 ⅓ RPM, and the 45-RPM?</a:t>
            </a:r>
          </a:p>
        </p:txBody>
      </p:sp>
    </p:spTree>
    <p:extLst>
      <p:ext uri="{BB962C8B-B14F-4D97-AF65-F5344CB8AC3E}">
        <p14:creationId xmlns:p14="http://schemas.microsoft.com/office/powerpoint/2010/main" val="2121830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3">
          <a:extLst>
            <a:ext uri="{FF2B5EF4-FFF2-40B4-BE49-F238E27FC236}">
              <a16:creationId xmlns:a16="http://schemas.microsoft.com/office/drawing/2014/main" id="{5B073E42-1106-93CD-0B7C-CA0EC57890A0}"/>
            </a:ext>
          </a:extLst>
        </p:cNvPr>
        <p:cNvGrpSpPr/>
        <p:nvPr/>
      </p:nvGrpSpPr>
      <p:grpSpPr>
        <a:xfrm>
          <a:off x="0" y="0"/>
          <a:ext cx="0" cy="0"/>
          <a:chOff x="0" y="0"/>
          <a:chExt cx="0" cy="0"/>
        </a:xfrm>
      </p:grpSpPr>
      <p:sp>
        <p:nvSpPr>
          <p:cNvPr id="74" name="Google Shape;74;p16">
            <a:extLst>
              <a:ext uri="{FF2B5EF4-FFF2-40B4-BE49-F238E27FC236}">
                <a16:creationId xmlns:a16="http://schemas.microsoft.com/office/drawing/2014/main" id="{55FE3838-D692-2AF3-6746-94AF231C7E3C}"/>
              </a:ext>
            </a:extLst>
          </p:cNvPr>
          <p:cNvSpPr txBox="1">
            <a:spLocks noGrp="1"/>
          </p:cNvSpPr>
          <p:nvPr>
            <p:ph type="title"/>
          </p:nvPr>
        </p:nvSpPr>
        <p:spPr>
          <a:xfrm>
            <a:off x="1062153" y="275372"/>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400"/>
              <a:t>The Gramophone</a:t>
            </a:r>
            <a:endParaRPr sz="2400"/>
          </a:p>
        </p:txBody>
      </p:sp>
      <p:sp>
        <p:nvSpPr>
          <p:cNvPr id="2" name="Google Shape;169;p28">
            <a:extLst>
              <a:ext uri="{FF2B5EF4-FFF2-40B4-BE49-F238E27FC236}">
                <a16:creationId xmlns:a16="http://schemas.microsoft.com/office/drawing/2014/main" id="{54277CA1-2E38-945F-C6C6-9F6CE8C20A33}"/>
              </a:ext>
            </a:extLst>
          </p:cNvPr>
          <p:cNvSpPr txBox="1">
            <a:spLocks/>
          </p:cNvSpPr>
          <p:nvPr/>
        </p:nvSpPr>
        <p:spPr>
          <a:xfrm>
            <a:off x="311700" y="1152475"/>
            <a:ext cx="8520600" cy="3416400"/>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1800">
                <a:effectLst/>
                <a:latin typeface="Arial" panose="020B0604020202020204" pitchFamily="34" charset="0"/>
                <a:ea typeface="Arial" panose="020B0604020202020204" pitchFamily="34" charset="0"/>
              </a:rPr>
              <a:t>Let’s take a closer look at the 78-RPM records, created in 1887 by Emile Berliner. </a:t>
            </a:r>
          </a:p>
          <a:p>
            <a:pPr marL="0" marR="0" indent="0">
              <a:lnSpc>
                <a:spcPct val="115000"/>
              </a:lnSpc>
              <a:spcBef>
                <a:spcPts val="0"/>
              </a:spcBef>
              <a:spcAft>
                <a:spcPts val="0"/>
              </a:spcAft>
              <a:buNone/>
            </a:pPr>
            <a:endParaRPr lang="en-US" sz="1800">
              <a:effectLst/>
              <a:latin typeface="Arial" panose="020B0604020202020204" pitchFamily="34" charset="0"/>
              <a:ea typeface="Arial" panose="020B0604020202020204" pitchFamily="34" charset="0"/>
            </a:endParaRPr>
          </a:p>
          <a:p>
            <a:pPr marL="0" marR="0" indent="0">
              <a:lnSpc>
                <a:spcPct val="115000"/>
              </a:lnSpc>
              <a:spcBef>
                <a:spcPts val="0"/>
              </a:spcBef>
              <a:spcAft>
                <a:spcPts val="0"/>
              </a:spcAft>
              <a:buNone/>
            </a:pPr>
            <a:r>
              <a:rPr lang="en-US" sz="1800">
                <a:effectLst/>
                <a:latin typeface="Arial" panose="020B0604020202020204" pitchFamily="34" charset="0"/>
                <a:ea typeface="Arial" panose="020B0604020202020204" pitchFamily="34" charset="0"/>
              </a:rPr>
              <a:t>Review one of the sources below and take notes on the characteristics of a 78-RPM record, including benefits and challenges.</a:t>
            </a:r>
          </a:p>
          <a:p>
            <a:pPr lvl="1">
              <a:lnSpc>
                <a:spcPct val="115000"/>
              </a:lnSpc>
              <a:spcBef>
                <a:spcPts val="0"/>
              </a:spcBef>
            </a:pPr>
            <a:r>
              <a:rPr lang="en-US">
                <a:effectLst/>
                <a:latin typeface="Arial" panose="020B0604020202020204" pitchFamily="34" charset="0"/>
                <a:ea typeface="Arial" panose="020B0604020202020204" pitchFamily="34" charset="0"/>
                <a:hlinkClick r:id="rId3"/>
              </a:rPr>
              <a:t>For the record: Emil Berliner and the gramophone</a:t>
            </a:r>
            <a:endParaRPr lang="en-US">
              <a:effectLst/>
              <a:latin typeface="Arial" panose="020B0604020202020204" pitchFamily="34" charset="0"/>
              <a:ea typeface="Arial" panose="020B0604020202020204" pitchFamily="34" charset="0"/>
            </a:endParaRPr>
          </a:p>
          <a:p>
            <a:pPr lvl="1">
              <a:lnSpc>
                <a:spcPct val="115000"/>
              </a:lnSpc>
              <a:spcBef>
                <a:spcPts val="0"/>
              </a:spcBef>
            </a:pPr>
            <a:r>
              <a:rPr lang="en-US">
                <a:effectLst/>
                <a:latin typeface="Arial" panose="020B0604020202020204" pitchFamily="34" charset="0"/>
                <a:ea typeface="Arial" panose="020B0604020202020204" pitchFamily="34" charset="0"/>
                <a:hlinkClick r:id="rId4"/>
              </a:rPr>
              <a:t>The Gramophone: Early Sound Recording Devices</a:t>
            </a:r>
            <a:endParaRPr lang="en-US">
              <a:effectLst/>
              <a:latin typeface="Arial" panose="020B0604020202020204" pitchFamily="34" charset="0"/>
              <a:ea typeface="Arial" panose="020B0604020202020204" pitchFamily="34" charset="0"/>
            </a:endParaRPr>
          </a:p>
          <a:p>
            <a:pPr lvl="1">
              <a:lnSpc>
                <a:spcPct val="115000"/>
              </a:lnSpc>
              <a:spcBef>
                <a:spcPts val="0"/>
              </a:spcBef>
            </a:pPr>
            <a:r>
              <a:rPr lang="en-US">
                <a:effectLst/>
                <a:latin typeface="Arial" panose="020B0604020202020204" pitchFamily="34" charset="0"/>
                <a:ea typeface="Arial" panose="020B0604020202020204" pitchFamily="34" charset="0"/>
                <a:hlinkClick r:id="rId5"/>
              </a:rPr>
              <a:t>Emil Berliner</a:t>
            </a:r>
            <a:endParaRPr lang="en-US">
              <a:effectLst/>
              <a:latin typeface="Arial" panose="020B0604020202020204" pitchFamily="34" charset="0"/>
              <a:ea typeface="Arial" panose="020B0604020202020204" pitchFamily="34" charset="0"/>
            </a:endParaRPr>
          </a:p>
          <a:p>
            <a:pPr>
              <a:lnSpc>
                <a:spcPct val="115000"/>
              </a:lnSpc>
              <a:spcBef>
                <a:spcPts val="0"/>
              </a:spcBef>
            </a:pPr>
            <a:endParaRPr lang="en-US" sz="1800">
              <a:effectLst/>
              <a:latin typeface="Arial" panose="020B0604020202020204" pitchFamily="34" charset="0"/>
              <a:ea typeface="Arial" panose="020B0604020202020204" pitchFamily="34" charset="0"/>
            </a:endParaRPr>
          </a:p>
          <a:p>
            <a:pPr>
              <a:lnSpc>
                <a:spcPct val="115000"/>
              </a:lnSpc>
              <a:spcBef>
                <a:spcPts val="0"/>
              </a:spcBef>
            </a:pPr>
            <a:endParaRPr lang="en-US" sz="1800">
              <a:effectLst/>
              <a:latin typeface="Arial" panose="020B0604020202020204" pitchFamily="34" charset="0"/>
              <a:ea typeface="Arial" panose="020B0604020202020204" pitchFamily="34" charset="0"/>
            </a:endParaRPr>
          </a:p>
          <a:p>
            <a:pPr marL="0" indent="0">
              <a:spcBef>
                <a:spcPts val="1200"/>
              </a:spcBef>
              <a:spcAft>
                <a:spcPts val="1200"/>
              </a:spcAft>
              <a:buFont typeface="Arial" panose="020B0604020202020204" pitchFamily="34" charset="0"/>
              <a:buNone/>
            </a:pPr>
            <a:endParaRPr lang="en-US"/>
          </a:p>
        </p:txBody>
      </p:sp>
      <p:sp>
        <p:nvSpPr>
          <p:cNvPr id="3" name="TextBox 2">
            <a:extLst>
              <a:ext uri="{FF2B5EF4-FFF2-40B4-BE49-F238E27FC236}">
                <a16:creationId xmlns:a16="http://schemas.microsoft.com/office/drawing/2014/main" id="{DE06FAA8-67B8-4D4D-B7DD-D4716054358D}"/>
              </a:ext>
            </a:extLst>
          </p:cNvPr>
          <p:cNvSpPr txBox="1"/>
          <p:nvPr/>
        </p:nvSpPr>
        <p:spPr>
          <a:xfrm>
            <a:off x="8705335" y="4866501"/>
            <a:ext cx="361753" cy="276999"/>
          </a:xfrm>
          <a:prstGeom prst="rect">
            <a:avLst/>
          </a:prstGeom>
          <a:noFill/>
        </p:spPr>
        <p:txBody>
          <a:bodyPr wrap="square" rtlCol="0">
            <a:spAutoFit/>
          </a:bodyPr>
          <a:lstStyle/>
          <a:p>
            <a:r>
              <a:rPr lang="en-US" sz="1200" dirty="0"/>
              <a:t>14</a:t>
            </a:r>
          </a:p>
        </p:txBody>
      </p:sp>
    </p:spTree>
    <p:extLst>
      <p:ext uri="{BB962C8B-B14F-4D97-AF65-F5344CB8AC3E}">
        <p14:creationId xmlns:p14="http://schemas.microsoft.com/office/powerpoint/2010/main" val="10003529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3">
          <a:extLst>
            <a:ext uri="{FF2B5EF4-FFF2-40B4-BE49-F238E27FC236}">
              <a16:creationId xmlns:a16="http://schemas.microsoft.com/office/drawing/2014/main" id="{A857EA5E-F987-6648-5DF6-E734F71BCAD8}"/>
            </a:ext>
          </a:extLst>
        </p:cNvPr>
        <p:cNvGrpSpPr/>
        <p:nvPr/>
      </p:nvGrpSpPr>
      <p:grpSpPr>
        <a:xfrm>
          <a:off x="0" y="0"/>
          <a:ext cx="0" cy="0"/>
          <a:chOff x="0" y="0"/>
          <a:chExt cx="0" cy="0"/>
        </a:xfrm>
      </p:grpSpPr>
      <p:sp>
        <p:nvSpPr>
          <p:cNvPr id="74" name="Google Shape;74;p16">
            <a:extLst>
              <a:ext uri="{FF2B5EF4-FFF2-40B4-BE49-F238E27FC236}">
                <a16:creationId xmlns:a16="http://schemas.microsoft.com/office/drawing/2014/main" id="{B4870235-12E6-3753-BB33-47821288ED63}"/>
              </a:ext>
            </a:extLst>
          </p:cNvPr>
          <p:cNvSpPr txBox="1">
            <a:spLocks noGrp="1"/>
          </p:cNvSpPr>
          <p:nvPr>
            <p:ph type="title"/>
          </p:nvPr>
        </p:nvSpPr>
        <p:spPr>
          <a:xfrm>
            <a:off x="1086866" y="260816"/>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sz="2400">
                <a:latin typeface="+mn-lt"/>
                <a:ea typeface="Arial" panose="020B0604020202020204" pitchFamily="34" charset="0"/>
              </a:rPr>
              <a:t>T</a:t>
            </a:r>
            <a:r>
              <a:rPr lang="en-US" sz="2400">
                <a:effectLst/>
                <a:latin typeface="+mn-lt"/>
                <a:ea typeface="Arial" panose="020B0604020202020204" pitchFamily="34" charset="0"/>
              </a:rPr>
              <a:t>he Impacts of Changes in Technology</a:t>
            </a:r>
            <a:endParaRPr sz="2400">
              <a:latin typeface="+mn-lt"/>
            </a:endParaRPr>
          </a:p>
        </p:txBody>
      </p:sp>
      <p:sp>
        <p:nvSpPr>
          <p:cNvPr id="2" name="Google Shape;169;p28">
            <a:extLst>
              <a:ext uri="{FF2B5EF4-FFF2-40B4-BE49-F238E27FC236}">
                <a16:creationId xmlns:a16="http://schemas.microsoft.com/office/drawing/2014/main" id="{4FF0F3C4-243E-2C96-4B9F-42F42E3004A2}"/>
              </a:ext>
            </a:extLst>
          </p:cNvPr>
          <p:cNvSpPr txBox="1">
            <a:spLocks/>
          </p:cNvSpPr>
          <p:nvPr/>
        </p:nvSpPr>
        <p:spPr>
          <a:xfrm>
            <a:off x="311700" y="1037328"/>
            <a:ext cx="8520600" cy="3416400"/>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1800">
                <a:effectLst/>
                <a:latin typeface="Arial" panose="020B0604020202020204" pitchFamily="34" charset="0"/>
                <a:ea typeface="Arial" panose="020B0604020202020204" pitchFamily="34" charset="0"/>
              </a:rPr>
              <a:t>As you view the materials, note the impacts these changes in technology have on listeners, performers, and the music industry. Be sure to include any details you have from personal experience with records. Ask a trusted adult to share their experience listening to records. What do they see as benefits and challenges to owning and listening to records?</a:t>
            </a:r>
            <a:endParaRPr lang="en-US" sz="1800">
              <a:latin typeface="Arial" panose="020B0604020202020204" pitchFamily="34" charset="0"/>
              <a:ea typeface="Arial" panose="020B0604020202020204" pitchFamily="34" charset="0"/>
            </a:endParaRPr>
          </a:p>
          <a:p>
            <a:pPr marL="0" marR="0" indent="0">
              <a:lnSpc>
                <a:spcPct val="115000"/>
              </a:lnSpc>
              <a:spcBef>
                <a:spcPts val="0"/>
              </a:spcBef>
              <a:spcAft>
                <a:spcPts val="0"/>
              </a:spcAft>
              <a:buNone/>
            </a:pPr>
            <a:endParaRPr lang="en-US" sz="1800">
              <a:effectLst/>
              <a:latin typeface="Arial" panose="020B0604020202020204" pitchFamily="34" charset="0"/>
              <a:ea typeface="Arial" panose="020B0604020202020204" pitchFamily="34" charset="0"/>
            </a:endParaRPr>
          </a:p>
          <a:p>
            <a:pPr marL="0" indent="0">
              <a:spcBef>
                <a:spcPts val="1200"/>
              </a:spcBef>
              <a:spcAft>
                <a:spcPts val="1200"/>
              </a:spcAft>
              <a:buFont typeface="Arial" panose="020B0604020202020204" pitchFamily="34" charset="0"/>
              <a:buNone/>
            </a:pPr>
            <a:endParaRPr lang="en-US"/>
          </a:p>
        </p:txBody>
      </p:sp>
      <p:sp>
        <p:nvSpPr>
          <p:cNvPr id="3" name="TextBox 2">
            <a:extLst>
              <a:ext uri="{FF2B5EF4-FFF2-40B4-BE49-F238E27FC236}">
                <a16:creationId xmlns:a16="http://schemas.microsoft.com/office/drawing/2014/main" id="{9A8171B0-76E3-A539-9179-FDB11F4A9F8B}"/>
              </a:ext>
            </a:extLst>
          </p:cNvPr>
          <p:cNvSpPr txBox="1"/>
          <p:nvPr/>
        </p:nvSpPr>
        <p:spPr>
          <a:xfrm>
            <a:off x="8705335" y="4866501"/>
            <a:ext cx="361753" cy="276999"/>
          </a:xfrm>
          <a:prstGeom prst="rect">
            <a:avLst/>
          </a:prstGeom>
          <a:noFill/>
        </p:spPr>
        <p:txBody>
          <a:bodyPr wrap="square" rtlCol="0">
            <a:spAutoFit/>
          </a:bodyPr>
          <a:lstStyle/>
          <a:p>
            <a:r>
              <a:rPr lang="en-US" sz="1200" dirty="0"/>
              <a:t>15</a:t>
            </a:r>
          </a:p>
        </p:txBody>
      </p:sp>
      <p:pic>
        <p:nvPicPr>
          <p:cNvPr id="5" name="Picture 4" descr="Close-up of a cassette tape&#10;&#10;Description automatically generated">
            <a:extLst>
              <a:ext uri="{FF2B5EF4-FFF2-40B4-BE49-F238E27FC236}">
                <a16:creationId xmlns:a16="http://schemas.microsoft.com/office/drawing/2014/main" id="{7D4E694B-63CD-DF85-54E5-D584E3835377}"/>
              </a:ext>
            </a:extLst>
          </p:cNvPr>
          <p:cNvPicPr>
            <a:picLocks noChangeAspect="1"/>
          </p:cNvPicPr>
          <p:nvPr/>
        </p:nvPicPr>
        <p:blipFill>
          <a:blip r:embed="rId3"/>
          <a:stretch>
            <a:fillRect/>
          </a:stretch>
        </p:blipFill>
        <p:spPr>
          <a:xfrm>
            <a:off x="6056336" y="2661920"/>
            <a:ext cx="2775964" cy="1848568"/>
          </a:xfrm>
          <a:prstGeom prst="rect">
            <a:avLst/>
          </a:prstGeom>
        </p:spPr>
      </p:pic>
      <p:sp>
        <p:nvSpPr>
          <p:cNvPr id="6" name="Google Shape;124;p22">
            <a:extLst>
              <a:ext uri="{FF2B5EF4-FFF2-40B4-BE49-F238E27FC236}">
                <a16:creationId xmlns:a16="http://schemas.microsoft.com/office/drawing/2014/main" id="{68D5E297-3D82-B135-E28E-67593E041A0D}"/>
              </a:ext>
            </a:extLst>
          </p:cNvPr>
          <p:cNvSpPr txBox="1"/>
          <p:nvPr/>
        </p:nvSpPr>
        <p:spPr>
          <a:xfrm>
            <a:off x="5640802" y="4406495"/>
            <a:ext cx="3808088" cy="598505"/>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100" i="1"/>
              <a:t>(Source: Pixabay</a:t>
            </a:r>
            <a:r>
              <a:rPr lang="en" sz="1100"/>
              <a:t>)</a:t>
            </a:r>
            <a:endParaRPr/>
          </a:p>
        </p:txBody>
      </p:sp>
      <p:sp>
        <p:nvSpPr>
          <p:cNvPr id="4" name="TextBox 3">
            <a:extLst>
              <a:ext uri="{FF2B5EF4-FFF2-40B4-BE49-F238E27FC236}">
                <a16:creationId xmlns:a16="http://schemas.microsoft.com/office/drawing/2014/main" id="{79690CDD-A1A1-319F-30C2-564BA4E79A20}"/>
              </a:ext>
            </a:extLst>
          </p:cNvPr>
          <p:cNvSpPr txBox="1"/>
          <p:nvPr/>
        </p:nvSpPr>
        <p:spPr>
          <a:xfrm>
            <a:off x="731836" y="3081326"/>
            <a:ext cx="4556090" cy="830997"/>
          </a:xfrm>
          <a:prstGeom prst="rect">
            <a:avLst/>
          </a:prstGeom>
          <a:solidFill>
            <a:srgbClr val="F4F292"/>
          </a:solidFill>
        </p:spPr>
        <p:txBody>
          <a:bodyPr wrap="square" rtlCol="0">
            <a:spAutoFit/>
          </a:bodyPr>
          <a:lstStyle/>
          <a:p>
            <a:pPr algn="ctr"/>
            <a:r>
              <a:rPr lang="en-US" sz="2400">
                <a:latin typeface="Arial" panose="020B0604020202020204" pitchFamily="34" charset="0"/>
                <a:ea typeface="Arial" panose="020B0604020202020204" pitchFamily="34" charset="0"/>
              </a:rPr>
              <a:t>Share y</a:t>
            </a:r>
            <a:r>
              <a:rPr lang="en-US" sz="2400" u="none" strike="noStrike">
                <a:effectLst/>
                <a:latin typeface="Arial" panose="020B0604020202020204" pitchFamily="34" charset="0"/>
                <a:ea typeface="Arial" panose="020B0604020202020204" pitchFamily="34" charset="0"/>
              </a:rPr>
              <a:t>our responses with a partner or small group</a:t>
            </a:r>
          </a:p>
        </p:txBody>
      </p:sp>
    </p:spTree>
    <p:extLst>
      <p:ext uri="{BB962C8B-B14F-4D97-AF65-F5344CB8AC3E}">
        <p14:creationId xmlns:p14="http://schemas.microsoft.com/office/powerpoint/2010/main" val="30924023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3">
          <a:extLst>
            <a:ext uri="{FF2B5EF4-FFF2-40B4-BE49-F238E27FC236}">
              <a16:creationId xmlns:a16="http://schemas.microsoft.com/office/drawing/2014/main" id="{C515890C-B920-91C4-11F2-E5241F1DA1C0}"/>
            </a:ext>
          </a:extLst>
        </p:cNvPr>
        <p:cNvGrpSpPr/>
        <p:nvPr/>
      </p:nvGrpSpPr>
      <p:grpSpPr>
        <a:xfrm>
          <a:off x="0" y="0"/>
          <a:ext cx="0" cy="0"/>
          <a:chOff x="0" y="0"/>
          <a:chExt cx="0" cy="0"/>
        </a:xfrm>
      </p:grpSpPr>
      <p:sp>
        <p:nvSpPr>
          <p:cNvPr id="74" name="Google Shape;74;p16">
            <a:extLst>
              <a:ext uri="{FF2B5EF4-FFF2-40B4-BE49-F238E27FC236}">
                <a16:creationId xmlns:a16="http://schemas.microsoft.com/office/drawing/2014/main" id="{40CDE253-B0F1-116F-C5A6-F14D3B1DADCD}"/>
              </a:ext>
            </a:extLst>
          </p:cNvPr>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400"/>
              <a:t>Magnetic Recordings</a:t>
            </a:r>
            <a:endParaRPr sz="2400"/>
          </a:p>
        </p:txBody>
      </p:sp>
      <p:sp>
        <p:nvSpPr>
          <p:cNvPr id="2" name="Google Shape;169;p28">
            <a:extLst>
              <a:ext uri="{FF2B5EF4-FFF2-40B4-BE49-F238E27FC236}">
                <a16:creationId xmlns:a16="http://schemas.microsoft.com/office/drawing/2014/main" id="{05CFD21D-B798-DBE8-4263-2AF817203AB5}"/>
              </a:ext>
            </a:extLst>
          </p:cNvPr>
          <p:cNvSpPr txBox="1">
            <a:spLocks/>
          </p:cNvSpPr>
          <p:nvPr/>
        </p:nvSpPr>
        <p:spPr>
          <a:xfrm>
            <a:off x="311700" y="1152475"/>
            <a:ext cx="8520600" cy="2809925"/>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1800">
                <a:effectLst/>
                <a:latin typeface="Arial" panose="020B0604020202020204" pitchFamily="34" charset="0"/>
                <a:ea typeface="Arial" panose="020B0604020202020204" pitchFamily="34" charset="0"/>
              </a:rPr>
              <a:t>Let’s explore what happened with the invention of the magnetic tape recorder.</a:t>
            </a:r>
          </a:p>
          <a:p>
            <a:pPr marL="0" marR="0" indent="0">
              <a:lnSpc>
                <a:spcPct val="115000"/>
              </a:lnSpc>
              <a:spcBef>
                <a:spcPts val="0"/>
              </a:spcBef>
              <a:spcAft>
                <a:spcPts val="0"/>
              </a:spcAft>
              <a:buNone/>
            </a:pPr>
            <a:endParaRPr lang="en-US" sz="1800">
              <a:effectLst/>
              <a:latin typeface="Arial" panose="020B0604020202020204" pitchFamily="34" charset="0"/>
              <a:ea typeface="Arial" panose="020B0604020202020204" pitchFamily="34" charset="0"/>
            </a:endParaRPr>
          </a:p>
          <a:p>
            <a:pPr marL="0" marR="0" indent="0">
              <a:lnSpc>
                <a:spcPct val="115000"/>
              </a:lnSpc>
              <a:spcBef>
                <a:spcPts val="0"/>
              </a:spcBef>
              <a:spcAft>
                <a:spcPts val="0"/>
              </a:spcAft>
              <a:buNone/>
            </a:pPr>
            <a:r>
              <a:rPr lang="en-US" sz="1800">
                <a:effectLst/>
                <a:latin typeface="Arial" panose="020B0604020202020204" pitchFamily="34" charset="0"/>
                <a:ea typeface="Arial" panose="020B0604020202020204" pitchFamily="34" charset="0"/>
              </a:rPr>
              <a:t>Read the article </a:t>
            </a:r>
            <a:r>
              <a:rPr lang="en-US" sz="1800" u="sng">
                <a:solidFill>
                  <a:srgbClr val="1155CC"/>
                </a:solidFill>
                <a:latin typeface="Arial" panose="020B0604020202020204" pitchFamily="34" charset="0"/>
                <a:ea typeface="Arial" panose="020B0604020202020204" pitchFamily="34" charset="0"/>
              </a:rPr>
              <a:t>M</a:t>
            </a:r>
            <a:r>
              <a:rPr lang="en-US" sz="1800" u="sng">
                <a:solidFill>
                  <a:srgbClr val="1155CC"/>
                </a:solidFill>
                <a:effectLst/>
                <a:latin typeface="Arial" panose="020B0604020202020204" pitchFamily="34" charset="0"/>
                <a:ea typeface="Arial" panose="020B0604020202020204" pitchFamily="34" charset="0"/>
              </a:rPr>
              <a:t>agnetic </a:t>
            </a:r>
            <a:r>
              <a:rPr lang="en-US" sz="1800" u="sng">
                <a:solidFill>
                  <a:srgbClr val="1155CC"/>
                </a:solidFill>
                <a:latin typeface="Arial" panose="020B0604020202020204" pitchFamily="34" charset="0"/>
                <a:ea typeface="Arial" panose="020B0604020202020204" pitchFamily="34" charset="0"/>
              </a:rPr>
              <a:t>R</a:t>
            </a:r>
            <a:r>
              <a:rPr lang="en-US" sz="1800" u="sng">
                <a:solidFill>
                  <a:srgbClr val="1155CC"/>
                </a:solidFill>
                <a:effectLst/>
                <a:latin typeface="Arial" panose="020B0604020202020204" pitchFamily="34" charset="0"/>
                <a:ea typeface="Arial" panose="020B0604020202020204" pitchFamily="34" charset="0"/>
              </a:rPr>
              <a:t>ecording</a:t>
            </a:r>
            <a:r>
              <a:rPr lang="en-US" sz="1800">
                <a:effectLst/>
                <a:latin typeface="Arial" panose="020B0604020202020204" pitchFamily="34" charset="0"/>
                <a:ea typeface="Arial" panose="020B0604020202020204" pitchFamily="34" charset="0"/>
              </a:rPr>
              <a:t> and take notes on the recording industry before and after the invention of magnetic tape, including the benefits and challenges of each format.</a:t>
            </a:r>
          </a:p>
          <a:p>
            <a:pPr marL="0" marR="0" indent="0">
              <a:lnSpc>
                <a:spcPct val="115000"/>
              </a:lnSpc>
              <a:spcBef>
                <a:spcPts val="0"/>
              </a:spcBef>
              <a:spcAft>
                <a:spcPts val="0"/>
              </a:spcAft>
              <a:buNone/>
            </a:pPr>
            <a:endParaRPr lang="en-US" sz="1800">
              <a:latin typeface="Arial" panose="020B0604020202020204" pitchFamily="34" charset="0"/>
              <a:ea typeface="Arial" panose="020B0604020202020204" pitchFamily="34" charset="0"/>
            </a:endParaRPr>
          </a:p>
          <a:p>
            <a:pPr marL="0" marR="0" indent="0">
              <a:lnSpc>
                <a:spcPct val="115000"/>
              </a:lnSpc>
              <a:spcBef>
                <a:spcPts val="0"/>
              </a:spcBef>
              <a:spcAft>
                <a:spcPts val="0"/>
              </a:spcAft>
              <a:buNone/>
            </a:pPr>
            <a:r>
              <a:rPr lang="en-US" sz="1800">
                <a:effectLst/>
                <a:latin typeface="Arial" panose="020B0604020202020204" pitchFamily="34" charset="0"/>
                <a:ea typeface="Arial" panose="020B0604020202020204" pitchFamily="34" charset="0"/>
              </a:rPr>
              <a:t>As a musician, do you think you would prefer to have a recording session with records or magnetic tape? Please explain your selection.</a:t>
            </a:r>
          </a:p>
          <a:p>
            <a:pPr marL="0" indent="0">
              <a:spcBef>
                <a:spcPts val="1200"/>
              </a:spcBef>
              <a:spcAft>
                <a:spcPts val="1200"/>
              </a:spcAft>
              <a:buFont typeface="Arial" panose="020B0604020202020204" pitchFamily="34" charset="0"/>
              <a:buNone/>
            </a:pPr>
            <a:endParaRPr lang="en-US"/>
          </a:p>
        </p:txBody>
      </p:sp>
      <p:sp>
        <p:nvSpPr>
          <p:cNvPr id="3" name="TextBox 2">
            <a:extLst>
              <a:ext uri="{FF2B5EF4-FFF2-40B4-BE49-F238E27FC236}">
                <a16:creationId xmlns:a16="http://schemas.microsoft.com/office/drawing/2014/main" id="{DEC730CC-8F40-FA52-BAB2-FCBB3A34BD93}"/>
              </a:ext>
            </a:extLst>
          </p:cNvPr>
          <p:cNvSpPr txBox="1"/>
          <p:nvPr/>
        </p:nvSpPr>
        <p:spPr>
          <a:xfrm>
            <a:off x="8705335" y="4866501"/>
            <a:ext cx="361753" cy="276999"/>
          </a:xfrm>
          <a:prstGeom prst="rect">
            <a:avLst/>
          </a:prstGeom>
          <a:noFill/>
        </p:spPr>
        <p:txBody>
          <a:bodyPr wrap="square" rtlCol="0">
            <a:spAutoFit/>
          </a:bodyPr>
          <a:lstStyle/>
          <a:p>
            <a:r>
              <a:rPr lang="en-US" sz="1200" dirty="0"/>
              <a:t>16</a:t>
            </a:r>
          </a:p>
        </p:txBody>
      </p:sp>
      <p:sp>
        <p:nvSpPr>
          <p:cNvPr id="4" name="TextBox 3">
            <a:extLst>
              <a:ext uri="{FF2B5EF4-FFF2-40B4-BE49-F238E27FC236}">
                <a16:creationId xmlns:a16="http://schemas.microsoft.com/office/drawing/2014/main" id="{D29F7118-3FFA-0157-9869-F2E09EF3EEE0}"/>
              </a:ext>
            </a:extLst>
          </p:cNvPr>
          <p:cNvSpPr txBox="1"/>
          <p:nvPr/>
        </p:nvSpPr>
        <p:spPr>
          <a:xfrm>
            <a:off x="2404691" y="3962400"/>
            <a:ext cx="4556090" cy="830997"/>
          </a:xfrm>
          <a:prstGeom prst="rect">
            <a:avLst/>
          </a:prstGeom>
          <a:solidFill>
            <a:srgbClr val="F4F292"/>
          </a:solidFill>
        </p:spPr>
        <p:txBody>
          <a:bodyPr wrap="square" rtlCol="0">
            <a:spAutoFit/>
          </a:bodyPr>
          <a:lstStyle/>
          <a:p>
            <a:pPr algn="ctr"/>
            <a:r>
              <a:rPr lang="en-US" sz="2400">
                <a:latin typeface="Arial" panose="020B0604020202020204" pitchFamily="34" charset="0"/>
                <a:ea typeface="Arial" panose="020B0604020202020204" pitchFamily="34" charset="0"/>
              </a:rPr>
              <a:t>Share y</a:t>
            </a:r>
            <a:r>
              <a:rPr lang="en-US" sz="2400" u="none" strike="noStrike">
                <a:effectLst/>
                <a:latin typeface="Arial" panose="020B0604020202020204" pitchFamily="34" charset="0"/>
                <a:ea typeface="Arial" panose="020B0604020202020204" pitchFamily="34" charset="0"/>
              </a:rPr>
              <a:t>our responses with a partner or small group</a:t>
            </a:r>
          </a:p>
        </p:txBody>
      </p:sp>
    </p:spTree>
    <p:extLst>
      <p:ext uri="{BB962C8B-B14F-4D97-AF65-F5344CB8AC3E}">
        <p14:creationId xmlns:p14="http://schemas.microsoft.com/office/powerpoint/2010/main" val="25673092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3">
          <a:extLst>
            <a:ext uri="{FF2B5EF4-FFF2-40B4-BE49-F238E27FC236}">
              <a16:creationId xmlns:a16="http://schemas.microsoft.com/office/drawing/2014/main" id="{325F8305-A59C-6113-1088-D948697440D7}"/>
            </a:ext>
          </a:extLst>
        </p:cNvPr>
        <p:cNvGrpSpPr/>
        <p:nvPr/>
      </p:nvGrpSpPr>
      <p:grpSpPr>
        <a:xfrm>
          <a:off x="0" y="0"/>
          <a:ext cx="0" cy="0"/>
          <a:chOff x="0" y="0"/>
          <a:chExt cx="0" cy="0"/>
        </a:xfrm>
      </p:grpSpPr>
      <p:sp>
        <p:nvSpPr>
          <p:cNvPr id="74" name="Google Shape;74;p16">
            <a:extLst>
              <a:ext uri="{FF2B5EF4-FFF2-40B4-BE49-F238E27FC236}">
                <a16:creationId xmlns:a16="http://schemas.microsoft.com/office/drawing/2014/main" id="{5611E03C-1B89-F6FD-90E1-5EFEFBD8F811}"/>
              </a:ext>
            </a:extLst>
          </p:cNvPr>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400"/>
              <a:t>Cassette Tapes</a:t>
            </a:r>
            <a:endParaRPr sz="2400"/>
          </a:p>
        </p:txBody>
      </p:sp>
      <p:sp>
        <p:nvSpPr>
          <p:cNvPr id="2" name="Google Shape;169;p28">
            <a:extLst>
              <a:ext uri="{FF2B5EF4-FFF2-40B4-BE49-F238E27FC236}">
                <a16:creationId xmlns:a16="http://schemas.microsoft.com/office/drawing/2014/main" id="{8D9CD8AB-FE01-CCAB-DE47-0BAFAC5ADA33}"/>
              </a:ext>
            </a:extLst>
          </p:cNvPr>
          <p:cNvSpPr txBox="1">
            <a:spLocks/>
          </p:cNvSpPr>
          <p:nvPr/>
        </p:nvSpPr>
        <p:spPr>
          <a:xfrm>
            <a:off x="311700" y="1152475"/>
            <a:ext cx="8520600" cy="1569460"/>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2400">
                <a:effectLst/>
                <a:latin typeface="Arial" panose="020B0604020202020204" pitchFamily="34" charset="0"/>
                <a:ea typeface="Arial" panose="020B0604020202020204" pitchFamily="34" charset="0"/>
              </a:rPr>
              <a:t>Read </a:t>
            </a:r>
            <a:r>
              <a:rPr lang="en-US" sz="2400">
                <a:effectLst/>
                <a:latin typeface="Arial" panose="020B0604020202020204" pitchFamily="34" charset="0"/>
                <a:ea typeface="Arial" panose="020B0604020202020204" pitchFamily="34" charset="0"/>
                <a:hlinkClick r:id="rId3"/>
              </a:rPr>
              <a:t>The Rise and Renaissance of the Cassette Tape </a:t>
            </a:r>
            <a:r>
              <a:rPr lang="en-US" sz="2400">
                <a:effectLst/>
                <a:latin typeface="Arial" panose="020B0604020202020204" pitchFamily="34" charset="0"/>
                <a:ea typeface="Arial" panose="020B0604020202020204" pitchFamily="34" charset="0"/>
              </a:rPr>
              <a:t>to learn more about the invention of the cassette tape and take notes. What were the benefits and challenges of cassette tapes?</a:t>
            </a:r>
          </a:p>
          <a:p>
            <a:pPr marL="0" marR="0" indent="0">
              <a:lnSpc>
                <a:spcPct val="115000"/>
              </a:lnSpc>
              <a:spcBef>
                <a:spcPts val="0"/>
              </a:spcBef>
              <a:spcAft>
                <a:spcPts val="0"/>
              </a:spcAft>
              <a:buNone/>
            </a:pPr>
            <a:endParaRPr lang="en-US" sz="1800">
              <a:effectLst/>
              <a:latin typeface="Arial" panose="020B0604020202020204" pitchFamily="34" charset="0"/>
              <a:ea typeface="Arial" panose="020B0604020202020204" pitchFamily="34" charset="0"/>
            </a:endParaRPr>
          </a:p>
        </p:txBody>
      </p:sp>
      <p:sp>
        <p:nvSpPr>
          <p:cNvPr id="3" name="TextBox 2">
            <a:extLst>
              <a:ext uri="{FF2B5EF4-FFF2-40B4-BE49-F238E27FC236}">
                <a16:creationId xmlns:a16="http://schemas.microsoft.com/office/drawing/2014/main" id="{BC26A868-315C-0A6D-AA25-31EA6D938954}"/>
              </a:ext>
            </a:extLst>
          </p:cNvPr>
          <p:cNvSpPr txBox="1"/>
          <p:nvPr/>
        </p:nvSpPr>
        <p:spPr>
          <a:xfrm>
            <a:off x="8705335" y="4866501"/>
            <a:ext cx="361753" cy="276999"/>
          </a:xfrm>
          <a:prstGeom prst="rect">
            <a:avLst/>
          </a:prstGeom>
          <a:noFill/>
        </p:spPr>
        <p:txBody>
          <a:bodyPr wrap="square" rtlCol="0">
            <a:spAutoFit/>
          </a:bodyPr>
          <a:lstStyle/>
          <a:p>
            <a:r>
              <a:rPr lang="en-US" sz="1200" dirty="0"/>
              <a:t>17</a:t>
            </a:r>
          </a:p>
        </p:txBody>
      </p:sp>
      <p:sp>
        <p:nvSpPr>
          <p:cNvPr id="4" name="TextBox 3">
            <a:extLst>
              <a:ext uri="{FF2B5EF4-FFF2-40B4-BE49-F238E27FC236}">
                <a16:creationId xmlns:a16="http://schemas.microsoft.com/office/drawing/2014/main" id="{D6486CCC-2CC2-0A13-14B0-31FFCF991600}"/>
              </a:ext>
            </a:extLst>
          </p:cNvPr>
          <p:cNvSpPr txBox="1"/>
          <p:nvPr/>
        </p:nvSpPr>
        <p:spPr>
          <a:xfrm>
            <a:off x="2293955" y="3378719"/>
            <a:ext cx="4556090" cy="830997"/>
          </a:xfrm>
          <a:prstGeom prst="rect">
            <a:avLst/>
          </a:prstGeom>
          <a:solidFill>
            <a:srgbClr val="F4F292"/>
          </a:solidFill>
        </p:spPr>
        <p:txBody>
          <a:bodyPr wrap="square" rtlCol="0">
            <a:spAutoFit/>
          </a:bodyPr>
          <a:lstStyle/>
          <a:p>
            <a:pPr algn="ctr"/>
            <a:r>
              <a:rPr lang="en-US" sz="2400">
                <a:latin typeface="Arial" panose="020B0604020202020204" pitchFamily="34" charset="0"/>
                <a:ea typeface="Arial" panose="020B0604020202020204" pitchFamily="34" charset="0"/>
              </a:rPr>
              <a:t>Share y</a:t>
            </a:r>
            <a:r>
              <a:rPr lang="en-US" sz="2400" u="none" strike="noStrike">
                <a:effectLst/>
                <a:latin typeface="Arial" panose="020B0604020202020204" pitchFamily="34" charset="0"/>
                <a:ea typeface="Arial" panose="020B0604020202020204" pitchFamily="34" charset="0"/>
              </a:rPr>
              <a:t>our responses with a partner or small group</a:t>
            </a:r>
          </a:p>
        </p:txBody>
      </p:sp>
    </p:spTree>
    <p:extLst>
      <p:ext uri="{BB962C8B-B14F-4D97-AF65-F5344CB8AC3E}">
        <p14:creationId xmlns:p14="http://schemas.microsoft.com/office/powerpoint/2010/main" val="35122036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3">
          <a:extLst>
            <a:ext uri="{FF2B5EF4-FFF2-40B4-BE49-F238E27FC236}">
              <a16:creationId xmlns:a16="http://schemas.microsoft.com/office/drawing/2014/main" id="{3F9F2F17-A7F1-84B0-86C0-9A8A7CA8030E}"/>
            </a:ext>
          </a:extLst>
        </p:cNvPr>
        <p:cNvGrpSpPr/>
        <p:nvPr/>
      </p:nvGrpSpPr>
      <p:grpSpPr>
        <a:xfrm>
          <a:off x="0" y="0"/>
          <a:ext cx="0" cy="0"/>
          <a:chOff x="0" y="0"/>
          <a:chExt cx="0" cy="0"/>
        </a:xfrm>
      </p:grpSpPr>
      <p:sp>
        <p:nvSpPr>
          <p:cNvPr id="74" name="Google Shape;74;p16">
            <a:extLst>
              <a:ext uri="{FF2B5EF4-FFF2-40B4-BE49-F238E27FC236}">
                <a16:creationId xmlns:a16="http://schemas.microsoft.com/office/drawing/2014/main" id="{21DEE1DE-5FD0-30A2-0F1B-7D1EE5E74EC2}"/>
              </a:ext>
            </a:extLst>
          </p:cNvPr>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400"/>
              <a:t>Compact Discs and CD Roms</a:t>
            </a:r>
            <a:endParaRPr sz="2400"/>
          </a:p>
        </p:txBody>
      </p:sp>
      <p:sp>
        <p:nvSpPr>
          <p:cNvPr id="2" name="Google Shape;169;p28">
            <a:extLst>
              <a:ext uri="{FF2B5EF4-FFF2-40B4-BE49-F238E27FC236}">
                <a16:creationId xmlns:a16="http://schemas.microsoft.com/office/drawing/2014/main" id="{AC7F32BC-1CF0-91DC-85DC-8D439E7B6D45}"/>
              </a:ext>
            </a:extLst>
          </p:cNvPr>
          <p:cNvSpPr txBox="1">
            <a:spLocks/>
          </p:cNvSpPr>
          <p:nvPr/>
        </p:nvSpPr>
        <p:spPr>
          <a:xfrm>
            <a:off x="311700" y="1152475"/>
            <a:ext cx="8520600" cy="3416400"/>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1800">
                <a:effectLst/>
                <a:latin typeface="Arial" panose="020B0604020202020204" pitchFamily="34" charset="0"/>
                <a:ea typeface="Arial" panose="020B0604020202020204" pitchFamily="34" charset="0"/>
              </a:rPr>
              <a:t>In 1982 the digital recorder was invented. This moved recorded sound from the “analog” realm to the “digital” realm. Sound recorded as binary values instead of magnetic impulses.</a:t>
            </a:r>
          </a:p>
          <a:p>
            <a:pPr marL="0" marR="0">
              <a:lnSpc>
                <a:spcPct val="115000"/>
              </a:lnSpc>
              <a:spcBef>
                <a:spcPts val="0"/>
              </a:spcBef>
              <a:spcAft>
                <a:spcPts val="0"/>
              </a:spcAft>
            </a:pPr>
            <a:endParaRPr lang="en-US" sz="1800">
              <a:effectLst/>
              <a:latin typeface="Arial" panose="020B0604020202020204" pitchFamily="34" charset="0"/>
              <a:ea typeface="Arial" panose="020B0604020202020204" pitchFamily="34" charset="0"/>
            </a:endParaRPr>
          </a:p>
          <a:p>
            <a:pPr marL="0" marR="0" indent="0">
              <a:lnSpc>
                <a:spcPct val="115000"/>
              </a:lnSpc>
              <a:spcBef>
                <a:spcPts val="0"/>
              </a:spcBef>
              <a:spcAft>
                <a:spcPts val="0"/>
              </a:spcAft>
              <a:buNone/>
            </a:pPr>
            <a:r>
              <a:rPr lang="en-US" sz="1800">
                <a:effectLst/>
                <a:latin typeface="Arial" panose="020B0604020202020204" pitchFamily="34" charset="0"/>
                <a:ea typeface="Arial" panose="020B0604020202020204" pitchFamily="34" charset="0"/>
              </a:rPr>
              <a:t>Read the articles </a:t>
            </a:r>
            <a:r>
              <a:rPr lang="en-US" sz="1800">
                <a:effectLst/>
                <a:latin typeface="Arial" panose="020B0604020202020204" pitchFamily="34" charset="0"/>
                <a:ea typeface="Arial" panose="020B0604020202020204" pitchFamily="34" charset="0"/>
                <a:hlinkClick r:id="rId3"/>
              </a:rPr>
              <a:t>Compact Disc</a:t>
            </a:r>
            <a:r>
              <a:rPr lang="en-US" sz="1800">
                <a:effectLst/>
                <a:latin typeface="Arial" panose="020B0604020202020204" pitchFamily="34" charset="0"/>
                <a:ea typeface="Arial" panose="020B0604020202020204" pitchFamily="34" charset="0"/>
              </a:rPr>
              <a:t>, and </a:t>
            </a:r>
            <a:r>
              <a:rPr lang="en-US" sz="1800" err="1">
                <a:effectLst/>
                <a:latin typeface="Arial" panose="020B0604020202020204" pitchFamily="34" charset="0"/>
                <a:ea typeface="Arial" panose="020B0604020202020204" pitchFamily="34" charset="0"/>
                <a:hlinkClick r:id="rId4"/>
              </a:rPr>
              <a:t>CD-Rom</a:t>
            </a:r>
            <a:r>
              <a:rPr lang="en-US" sz="1800">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about computers and CD’s. Make notes of information you think is important</a:t>
            </a:r>
          </a:p>
          <a:p>
            <a:pPr marL="0" marR="0" indent="0">
              <a:lnSpc>
                <a:spcPct val="115000"/>
              </a:lnSpc>
              <a:spcBef>
                <a:spcPts val="0"/>
              </a:spcBef>
              <a:spcAft>
                <a:spcPts val="0"/>
              </a:spcAft>
              <a:buNone/>
            </a:pPr>
            <a:endParaRPr lang="en-US" sz="1800">
              <a:effectLst/>
              <a:latin typeface="Arial" panose="020B0604020202020204" pitchFamily="34" charset="0"/>
              <a:ea typeface="Arial" panose="020B0604020202020204" pitchFamily="34" charset="0"/>
            </a:endParaRPr>
          </a:p>
          <a:p>
            <a:pPr marL="0" marR="0" indent="0">
              <a:lnSpc>
                <a:spcPct val="115000"/>
              </a:lnSpc>
              <a:spcBef>
                <a:spcPts val="0"/>
              </a:spcBef>
              <a:spcAft>
                <a:spcPts val="0"/>
              </a:spcAft>
              <a:buNone/>
            </a:pPr>
            <a:r>
              <a:rPr lang="en-US" sz="1800">
                <a:effectLst/>
                <a:latin typeface="Arial" panose="020B0604020202020204" pitchFamily="34" charset="0"/>
                <a:ea typeface="Arial" panose="020B0604020202020204" pitchFamily="34" charset="0"/>
              </a:rPr>
              <a:t>What benefits and challenges of compact discs did you identify?</a:t>
            </a:r>
          </a:p>
          <a:p>
            <a:pPr marL="0" marR="0" indent="0">
              <a:lnSpc>
                <a:spcPct val="115000"/>
              </a:lnSpc>
              <a:spcBef>
                <a:spcPts val="0"/>
              </a:spcBef>
              <a:spcAft>
                <a:spcPts val="0"/>
              </a:spcAft>
              <a:buNone/>
            </a:pPr>
            <a:endParaRPr lang="en-US" sz="1800">
              <a:effectLst/>
              <a:latin typeface="Arial" panose="020B0604020202020204" pitchFamily="34" charset="0"/>
              <a:ea typeface="Arial" panose="020B0604020202020204" pitchFamily="34" charset="0"/>
            </a:endParaRPr>
          </a:p>
          <a:p>
            <a:pPr marL="0" indent="0">
              <a:spcBef>
                <a:spcPts val="0"/>
              </a:spcBef>
              <a:buClr>
                <a:schemeClr val="dk1"/>
              </a:buClr>
              <a:buSzPts val="1100"/>
              <a:buFont typeface="Arial"/>
              <a:buNone/>
            </a:pPr>
            <a:endParaRPr lang="en-US" sz="2400"/>
          </a:p>
          <a:p>
            <a:pPr marL="0" indent="0">
              <a:spcBef>
                <a:spcPts val="1200"/>
              </a:spcBef>
              <a:spcAft>
                <a:spcPts val="1200"/>
              </a:spcAft>
              <a:buFont typeface="Arial" panose="020B0604020202020204" pitchFamily="34" charset="0"/>
              <a:buNone/>
            </a:pPr>
            <a:endParaRPr lang="en-US"/>
          </a:p>
        </p:txBody>
      </p:sp>
      <p:sp>
        <p:nvSpPr>
          <p:cNvPr id="3" name="TextBox 2">
            <a:extLst>
              <a:ext uri="{FF2B5EF4-FFF2-40B4-BE49-F238E27FC236}">
                <a16:creationId xmlns:a16="http://schemas.microsoft.com/office/drawing/2014/main" id="{388CA482-A4B3-9F85-AEA8-9BD8A201649D}"/>
              </a:ext>
            </a:extLst>
          </p:cNvPr>
          <p:cNvSpPr txBox="1"/>
          <p:nvPr/>
        </p:nvSpPr>
        <p:spPr>
          <a:xfrm>
            <a:off x="8705335" y="4866501"/>
            <a:ext cx="361753" cy="276999"/>
          </a:xfrm>
          <a:prstGeom prst="rect">
            <a:avLst/>
          </a:prstGeom>
          <a:noFill/>
        </p:spPr>
        <p:txBody>
          <a:bodyPr wrap="square" rtlCol="0">
            <a:spAutoFit/>
          </a:bodyPr>
          <a:lstStyle/>
          <a:p>
            <a:r>
              <a:rPr lang="en-US" sz="1200" dirty="0"/>
              <a:t>18</a:t>
            </a:r>
          </a:p>
        </p:txBody>
      </p:sp>
      <p:sp>
        <p:nvSpPr>
          <p:cNvPr id="4" name="TextBox 3">
            <a:extLst>
              <a:ext uri="{FF2B5EF4-FFF2-40B4-BE49-F238E27FC236}">
                <a16:creationId xmlns:a16="http://schemas.microsoft.com/office/drawing/2014/main" id="{93405023-23A1-9564-182E-C2D7483A1260}"/>
              </a:ext>
            </a:extLst>
          </p:cNvPr>
          <p:cNvSpPr txBox="1"/>
          <p:nvPr/>
        </p:nvSpPr>
        <p:spPr>
          <a:xfrm>
            <a:off x="2293955" y="3900867"/>
            <a:ext cx="4556090" cy="830997"/>
          </a:xfrm>
          <a:prstGeom prst="rect">
            <a:avLst/>
          </a:prstGeom>
          <a:solidFill>
            <a:srgbClr val="F4F292"/>
          </a:solidFill>
        </p:spPr>
        <p:txBody>
          <a:bodyPr wrap="square" rtlCol="0">
            <a:spAutoFit/>
          </a:bodyPr>
          <a:lstStyle/>
          <a:p>
            <a:pPr algn="ctr"/>
            <a:r>
              <a:rPr lang="en-US" sz="2400">
                <a:latin typeface="Arial" panose="020B0604020202020204" pitchFamily="34" charset="0"/>
                <a:ea typeface="Arial" panose="020B0604020202020204" pitchFamily="34" charset="0"/>
              </a:rPr>
              <a:t>Share y</a:t>
            </a:r>
            <a:r>
              <a:rPr lang="en-US" sz="2400" u="none" strike="noStrike">
                <a:effectLst/>
                <a:latin typeface="Arial" panose="020B0604020202020204" pitchFamily="34" charset="0"/>
                <a:ea typeface="Arial" panose="020B0604020202020204" pitchFamily="34" charset="0"/>
              </a:rPr>
              <a:t>our responses with a partner or small group</a:t>
            </a:r>
          </a:p>
        </p:txBody>
      </p:sp>
    </p:spTree>
    <p:extLst>
      <p:ext uri="{BB962C8B-B14F-4D97-AF65-F5344CB8AC3E}">
        <p14:creationId xmlns:p14="http://schemas.microsoft.com/office/powerpoint/2010/main" val="6960315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3">
          <a:extLst>
            <a:ext uri="{FF2B5EF4-FFF2-40B4-BE49-F238E27FC236}">
              <a16:creationId xmlns:a16="http://schemas.microsoft.com/office/drawing/2014/main" id="{11C06659-6069-EE96-6D9B-33150ADFADFA}"/>
            </a:ext>
          </a:extLst>
        </p:cNvPr>
        <p:cNvGrpSpPr/>
        <p:nvPr/>
      </p:nvGrpSpPr>
      <p:grpSpPr>
        <a:xfrm>
          <a:off x="0" y="0"/>
          <a:ext cx="0" cy="0"/>
          <a:chOff x="0" y="0"/>
          <a:chExt cx="0" cy="0"/>
        </a:xfrm>
      </p:grpSpPr>
      <p:sp>
        <p:nvSpPr>
          <p:cNvPr id="74" name="Google Shape;74;p16">
            <a:extLst>
              <a:ext uri="{FF2B5EF4-FFF2-40B4-BE49-F238E27FC236}">
                <a16:creationId xmlns:a16="http://schemas.microsoft.com/office/drawing/2014/main" id="{A4B22786-2B62-6059-B5FC-629B6A761B69}"/>
              </a:ext>
            </a:extLst>
          </p:cNvPr>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400"/>
              <a:t>Storing Audio F</a:t>
            </a:r>
            <a:r>
              <a:rPr lang="en-US" sz="2400" err="1"/>
              <a:t>i</a:t>
            </a:r>
            <a:r>
              <a:rPr lang="en" sz="2400"/>
              <a:t>les</a:t>
            </a:r>
            <a:endParaRPr sz="2400"/>
          </a:p>
        </p:txBody>
      </p:sp>
      <p:sp>
        <p:nvSpPr>
          <p:cNvPr id="2" name="Google Shape;169;p28">
            <a:extLst>
              <a:ext uri="{FF2B5EF4-FFF2-40B4-BE49-F238E27FC236}">
                <a16:creationId xmlns:a16="http://schemas.microsoft.com/office/drawing/2014/main" id="{19D99990-9393-A8E4-7B16-56A9477E6A8F}"/>
              </a:ext>
            </a:extLst>
          </p:cNvPr>
          <p:cNvSpPr txBox="1">
            <a:spLocks/>
          </p:cNvSpPr>
          <p:nvPr/>
        </p:nvSpPr>
        <p:spPr>
          <a:xfrm>
            <a:off x="311700" y="1152475"/>
            <a:ext cx="8520600" cy="3416400"/>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1800">
                <a:effectLst/>
                <a:latin typeface="Arial" panose="020B0604020202020204" pitchFamily="34" charset="0"/>
                <a:ea typeface="Arial" panose="020B0604020202020204" pitchFamily="34" charset="0"/>
              </a:rPr>
              <a:t>You’ve recently thought about how technologies changed the way people listen to music over time. You’re likely interested in </a:t>
            </a:r>
            <a:r>
              <a:rPr lang="en-US" sz="1800" i="1">
                <a:effectLst/>
                <a:latin typeface="Arial" panose="020B0604020202020204" pitchFamily="34" charset="0"/>
                <a:ea typeface="Arial" panose="020B0604020202020204" pitchFamily="34" charset="0"/>
              </a:rPr>
              <a:t>how</a:t>
            </a:r>
            <a:r>
              <a:rPr lang="en-US" sz="1800">
                <a:effectLst/>
                <a:latin typeface="Arial" panose="020B0604020202020204" pitchFamily="34" charset="0"/>
                <a:ea typeface="Arial" panose="020B0604020202020204" pitchFamily="34" charset="0"/>
              </a:rPr>
              <a:t> the digital recordings are captured. Further, </a:t>
            </a:r>
            <a:r>
              <a:rPr lang="en-US" sz="1800" i="1">
                <a:effectLst/>
                <a:latin typeface="Arial" panose="020B0604020202020204" pitchFamily="34" charset="0"/>
                <a:ea typeface="Arial" panose="020B0604020202020204" pitchFamily="34" charset="0"/>
              </a:rPr>
              <a:t>how</a:t>
            </a:r>
            <a:r>
              <a:rPr lang="en-US" sz="1800">
                <a:effectLst/>
                <a:latin typeface="Arial" panose="020B0604020202020204" pitchFamily="34" charset="0"/>
                <a:ea typeface="Arial" panose="020B0604020202020204" pitchFamily="34" charset="0"/>
              </a:rPr>
              <a:t> is that data actually stored within a system! The screenshot below is of an audio file and what it can look like when represented visually in a software tool. The waveform shown is a mono digital recording of a drum kit and lasts about 15 seconds.</a:t>
            </a:r>
          </a:p>
          <a:p>
            <a:pPr marL="0" indent="0">
              <a:spcBef>
                <a:spcPts val="1200"/>
              </a:spcBef>
              <a:spcAft>
                <a:spcPts val="1200"/>
              </a:spcAft>
              <a:buFont typeface="Arial" panose="020B0604020202020204" pitchFamily="34" charset="0"/>
              <a:buNone/>
            </a:pPr>
            <a:endParaRPr lang="en-US"/>
          </a:p>
        </p:txBody>
      </p:sp>
      <p:sp>
        <p:nvSpPr>
          <p:cNvPr id="3" name="TextBox 2">
            <a:extLst>
              <a:ext uri="{FF2B5EF4-FFF2-40B4-BE49-F238E27FC236}">
                <a16:creationId xmlns:a16="http://schemas.microsoft.com/office/drawing/2014/main" id="{7DC15F76-39A5-95C4-5EFC-A53D392473DE}"/>
              </a:ext>
            </a:extLst>
          </p:cNvPr>
          <p:cNvSpPr txBox="1"/>
          <p:nvPr/>
        </p:nvSpPr>
        <p:spPr>
          <a:xfrm>
            <a:off x="8705335" y="4866501"/>
            <a:ext cx="361753" cy="276999"/>
          </a:xfrm>
          <a:prstGeom prst="rect">
            <a:avLst/>
          </a:prstGeom>
          <a:noFill/>
        </p:spPr>
        <p:txBody>
          <a:bodyPr wrap="square" rtlCol="0">
            <a:spAutoFit/>
          </a:bodyPr>
          <a:lstStyle/>
          <a:p>
            <a:r>
              <a:rPr lang="en-US" sz="1200" dirty="0"/>
              <a:t>19</a:t>
            </a:r>
          </a:p>
        </p:txBody>
      </p:sp>
      <p:pic>
        <p:nvPicPr>
          <p:cNvPr id="5" name="Picture 4" descr="A black background with a black square&#10;&#10;Description automatically generated with medium confidence">
            <a:extLst>
              <a:ext uri="{FF2B5EF4-FFF2-40B4-BE49-F238E27FC236}">
                <a16:creationId xmlns:a16="http://schemas.microsoft.com/office/drawing/2014/main" id="{66BF8960-949E-F96C-82FF-D80E72EF2281}"/>
              </a:ext>
            </a:extLst>
          </p:cNvPr>
          <p:cNvPicPr>
            <a:picLocks noChangeAspect="1"/>
          </p:cNvPicPr>
          <p:nvPr/>
        </p:nvPicPr>
        <p:blipFill>
          <a:blip r:embed="rId3"/>
          <a:stretch>
            <a:fillRect/>
          </a:stretch>
        </p:blipFill>
        <p:spPr>
          <a:xfrm>
            <a:off x="2381905" y="2924076"/>
            <a:ext cx="4258269" cy="2133898"/>
          </a:xfrm>
          <a:prstGeom prst="rect">
            <a:avLst/>
          </a:prstGeom>
        </p:spPr>
      </p:pic>
      <p:sp>
        <p:nvSpPr>
          <p:cNvPr id="6" name="Google Shape;124;p22">
            <a:extLst>
              <a:ext uri="{FF2B5EF4-FFF2-40B4-BE49-F238E27FC236}">
                <a16:creationId xmlns:a16="http://schemas.microsoft.com/office/drawing/2014/main" id="{6E1F6A4E-3C64-440D-002F-066CEB24E471}"/>
              </a:ext>
            </a:extLst>
          </p:cNvPr>
          <p:cNvSpPr txBox="1"/>
          <p:nvPr/>
        </p:nvSpPr>
        <p:spPr>
          <a:xfrm>
            <a:off x="2832086" y="4568875"/>
            <a:ext cx="3808088" cy="598505"/>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100" i="1"/>
              <a:t>(Source: M. Lantsberger, personal collection</a:t>
            </a:r>
            <a:r>
              <a:rPr lang="en" sz="1100"/>
              <a:t>)</a:t>
            </a:r>
            <a:endParaRPr/>
          </a:p>
        </p:txBody>
      </p:sp>
    </p:spTree>
    <p:extLst>
      <p:ext uri="{BB962C8B-B14F-4D97-AF65-F5344CB8AC3E}">
        <p14:creationId xmlns:p14="http://schemas.microsoft.com/office/powerpoint/2010/main" val="38222584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60" name="Google Shape;60;p14"/>
          <p:cNvSpPr txBox="1">
            <a:spLocks noGrp="1"/>
          </p:cNvSpPr>
          <p:nvPr>
            <p:ph type="body" sz="quarter" idx="12"/>
          </p:nvPr>
        </p:nvSpPr>
        <p:spPr>
          <a:xfrm>
            <a:off x="855579" y="1193803"/>
            <a:ext cx="6830323" cy="1103697"/>
          </a:xfrm>
          <a:prstGeom prst="rect">
            <a:avLst/>
          </a:prstGeom>
        </p:spPr>
        <p:txBody>
          <a:bodyPr spcFirstLastPara="1" wrap="square" lIns="91425" tIns="91425" rIns="91425" bIns="91425" anchor="ctr" anchorCtr="0">
            <a:noAutofit/>
          </a:bodyPr>
          <a:lstStyle/>
          <a:p>
            <a:pPr marL="0" lvl="0" indent="0" algn="l" rtl="0">
              <a:lnSpc>
                <a:spcPct val="115000"/>
              </a:lnSpc>
              <a:spcBef>
                <a:spcPts val="0"/>
              </a:spcBef>
              <a:spcAft>
                <a:spcPts val="0"/>
              </a:spcAft>
              <a:buClr>
                <a:schemeClr val="dk1"/>
              </a:buClr>
              <a:buSzPts val="1100"/>
              <a:buFont typeface="Arial"/>
              <a:buNone/>
            </a:pPr>
            <a:r>
              <a:rPr lang="en-US"/>
              <a:t>Have you ever stopped to consider how evolving technologies impact the music you listen to each day? Create a list of all of the types of music you prefer to experience, compose, or perform and the settings where you hear music. </a:t>
            </a:r>
            <a:endParaRPr/>
          </a:p>
        </p:txBody>
      </p:sp>
      <p:sp>
        <p:nvSpPr>
          <p:cNvPr id="59" name="Google Shape;59;p14"/>
          <p:cNvSpPr txBox="1">
            <a:spLocks noGrp="1"/>
          </p:cNvSpPr>
          <p:nvPr>
            <p:ph type="title"/>
          </p:nvPr>
        </p:nvSpPr>
        <p:spPr>
          <a:xfrm>
            <a:off x="1076992" y="308884"/>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US" sz="2400" b="1" dirty="0"/>
              <a:t>How has Technology Impacted the Music Industry?</a:t>
            </a:r>
            <a:endParaRPr lang="en-US" sz="2400" dirty="0"/>
          </a:p>
        </p:txBody>
      </p:sp>
      <p:sp>
        <p:nvSpPr>
          <p:cNvPr id="2" name="TextBox 1">
            <a:extLst>
              <a:ext uri="{FF2B5EF4-FFF2-40B4-BE49-F238E27FC236}">
                <a16:creationId xmlns:a16="http://schemas.microsoft.com/office/drawing/2014/main" id="{A97AC513-D7EF-1BDA-825B-3B400344C119}"/>
              </a:ext>
            </a:extLst>
          </p:cNvPr>
          <p:cNvSpPr txBox="1"/>
          <p:nvPr/>
        </p:nvSpPr>
        <p:spPr>
          <a:xfrm>
            <a:off x="8768678" y="4866501"/>
            <a:ext cx="298410" cy="276999"/>
          </a:xfrm>
          <a:prstGeom prst="rect">
            <a:avLst/>
          </a:prstGeom>
          <a:noFill/>
        </p:spPr>
        <p:txBody>
          <a:bodyPr wrap="square" rtlCol="0">
            <a:spAutoFit/>
          </a:bodyPr>
          <a:lstStyle/>
          <a:p>
            <a:r>
              <a:rPr lang="en-US" sz="1200"/>
              <a:t>2</a:t>
            </a:r>
          </a:p>
        </p:txBody>
      </p:sp>
      <p:pic>
        <p:nvPicPr>
          <p:cNvPr id="3" name="image13.jpg" descr="rock concert in front of a live audience">
            <a:extLst>
              <a:ext uri="{FF2B5EF4-FFF2-40B4-BE49-F238E27FC236}">
                <a16:creationId xmlns:a16="http://schemas.microsoft.com/office/drawing/2014/main" id="{66D67626-6595-FD5A-CC48-64CF640C6223}"/>
              </a:ext>
            </a:extLst>
          </p:cNvPr>
          <p:cNvPicPr/>
          <p:nvPr/>
        </p:nvPicPr>
        <p:blipFill>
          <a:blip r:embed="rId3"/>
          <a:srcRect/>
          <a:stretch>
            <a:fillRect/>
          </a:stretch>
        </p:blipFill>
        <p:spPr>
          <a:xfrm>
            <a:off x="2113173" y="2707501"/>
            <a:ext cx="4543425" cy="2159000"/>
          </a:xfrm>
          <a:prstGeom prst="rect">
            <a:avLst/>
          </a:prstGeom>
          <a:ln/>
        </p:spPr>
      </p:pic>
      <p:sp>
        <p:nvSpPr>
          <p:cNvPr id="4" name="Google Shape;124;p22">
            <a:extLst>
              <a:ext uri="{FF2B5EF4-FFF2-40B4-BE49-F238E27FC236}">
                <a16:creationId xmlns:a16="http://schemas.microsoft.com/office/drawing/2014/main" id="{AF783117-B25D-A068-14E0-BBB6AE13ACBA}"/>
              </a:ext>
            </a:extLst>
          </p:cNvPr>
          <p:cNvSpPr txBox="1"/>
          <p:nvPr/>
        </p:nvSpPr>
        <p:spPr>
          <a:xfrm>
            <a:off x="5580363" y="4544995"/>
            <a:ext cx="3808088" cy="598505"/>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100" i="1" dirty="0"/>
              <a:t>(Source: Pixabay</a:t>
            </a:r>
            <a:r>
              <a:rPr lang="en" sz="1100" dirty="0"/>
              <a:t>)</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3">
          <a:extLst>
            <a:ext uri="{FF2B5EF4-FFF2-40B4-BE49-F238E27FC236}">
              <a16:creationId xmlns:a16="http://schemas.microsoft.com/office/drawing/2014/main" id="{E42E4BB3-C8F4-D0B4-F47B-F1B12FDBECF4}"/>
            </a:ext>
          </a:extLst>
        </p:cNvPr>
        <p:cNvGrpSpPr/>
        <p:nvPr/>
      </p:nvGrpSpPr>
      <p:grpSpPr>
        <a:xfrm>
          <a:off x="0" y="0"/>
          <a:ext cx="0" cy="0"/>
          <a:chOff x="0" y="0"/>
          <a:chExt cx="0" cy="0"/>
        </a:xfrm>
      </p:grpSpPr>
      <p:sp>
        <p:nvSpPr>
          <p:cNvPr id="74" name="Google Shape;74;p16">
            <a:extLst>
              <a:ext uri="{FF2B5EF4-FFF2-40B4-BE49-F238E27FC236}">
                <a16:creationId xmlns:a16="http://schemas.microsoft.com/office/drawing/2014/main" id="{76596F78-ECF0-2372-AE2C-0B8C57CA43E6}"/>
              </a:ext>
            </a:extLst>
          </p:cNvPr>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400"/>
              <a:t>How Analog and Digital Recording Works</a:t>
            </a:r>
            <a:endParaRPr sz="2400"/>
          </a:p>
        </p:txBody>
      </p:sp>
      <p:sp>
        <p:nvSpPr>
          <p:cNvPr id="2" name="Google Shape;169;p28">
            <a:extLst>
              <a:ext uri="{FF2B5EF4-FFF2-40B4-BE49-F238E27FC236}">
                <a16:creationId xmlns:a16="http://schemas.microsoft.com/office/drawing/2014/main" id="{D88388A2-9B6C-44C3-8D99-9EFBF5121A69}"/>
              </a:ext>
            </a:extLst>
          </p:cNvPr>
          <p:cNvSpPr txBox="1">
            <a:spLocks/>
          </p:cNvSpPr>
          <p:nvPr/>
        </p:nvSpPr>
        <p:spPr>
          <a:xfrm>
            <a:off x="311700" y="1152475"/>
            <a:ext cx="8520600" cy="3416400"/>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1800">
                <a:effectLst/>
                <a:latin typeface="Arial" panose="020B0604020202020204" pitchFamily="34" charset="0"/>
                <a:ea typeface="Arial" panose="020B0604020202020204" pitchFamily="34" charset="0"/>
              </a:rPr>
              <a:t>Read </a:t>
            </a:r>
            <a:r>
              <a:rPr lang="en-US" sz="1800">
                <a:effectLst/>
                <a:latin typeface="Arial" panose="020B0604020202020204" pitchFamily="34" charset="0"/>
                <a:ea typeface="Arial" panose="020B0604020202020204" pitchFamily="34" charset="0"/>
                <a:hlinkClick r:id="rId3"/>
              </a:rPr>
              <a:t>How Analog and Digital Recording Works </a:t>
            </a:r>
            <a:r>
              <a:rPr lang="en-US" sz="1800">
                <a:effectLst/>
                <a:latin typeface="Arial" panose="020B0604020202020204" pitchFamily="34" charset="0"/>
                <a:ea typeface="Arial" panose="020B0604020202020204" pitchFamily="34" charset="0"/>
              </a:rPr>
              <a:t>and take notes on information you think is important to remember.  </a:t>
            </a:r>
          </a:p>
          <a:p>
            <a:pPr marL="0" marR="0" indent="0">
              <a:lnSpc>
                <a:spcPct val="115000"/>
              </a:lnSpc>
              <a:spcBef>
                <a:spcPts val="0"/>
              </a:spcBef>
              <a:spcAft>
                <a:spcPts val="0"/>
              </a:spcAft>
              <a:buNone/>
            </a:pPr>
            <a:endParaRPr lang="en-US" sz="1800">
              <a:effectLst/>
              <a:latin typeface="Arial" panose="020B0604020202020204" pitchFamily="34" charset="0"/>
              <a:ea typeface="Arial" panose="020B0604020202020204" pitchFamily="34" charset="0"/>
            </a:endParaRPr>
          </a:p>
          <a:p>
            <a:pPr marL="0" marR="0" indent="0">
              <a:lnSpc>
                <a:spcPct val="115000"/>
              </a:lnSpc>
              <a:spcBef>
                <a:spcPts val="0"/>
              </a:spcBef>
              <a:spcAft>
                <a:spcPts val="0"/>
              </a:spcAft>
              <a:buNone/>
            </a:pPr>
            <a:r>
              <a:rPr lang="en-US" sz="1800">
                <a:effectLst/>
                <a:latin typeface="Arial" panose="020B0604020202020204" pitchFamily="34" charset="0"/>
                <a:ea typeface="Arial" panose="020B0604020202020204" pitchFamily="34" charset="0"/>
              </a:rPr>
              <a:t>Some extra information which may not be clear from the article is how this data is transferred back into sound we can hear? Well, the encoding process is reversed! The digital data is converted </a:t>
            </a:r>
            <a:r>
              <a:rPr lang="en-US" sz="1800" i="1">
                <a:effectLst/>
                <a:latin typeface="Arial" panose="020B0604020202020204" pitchFamily="34" charset="0"/>
                <a:ea typeface="Arial" panose="020B0604020202020204" pitchFamily="34" charset="0"/>
              </a:rPr>
              <a:t>back</a:t>
            </a:r>
            <a:r>
              <a:rPr lang="en-US" sz="1800">
                <a:effectLst/>
                <a:latin typeface="Arial" panose="020B0604020202020204" pitchFamily="34" charset="0"/>
                <a:ea typeface="Arial" panose="020B0604020202020204" pitchFamily="34" charset="0"/>
              </a:rPr>
              <a:t> into electrical impulses which are then amplified (given extra power) to move the cone on a loudspeaker, often just called a speaker.</a:t>
            </a:r>
          </a:p>
          <a:p>
            <a:pPr marL="0" indent="0">
              <a:spcBef>
                <a:spcPts val="1200"/>
              </a:spcBef>
              <a:spcAft>
                <a:spcPts val="1200"/>
              </a:spcAft>
              <a:buFont typeface="Arial" panose="020B0604020202020204" pitchFamily="34" charset="0"/>
              <a:buNone/>
            </a:pPr>
            <a:endParaRPr lang="en-US"/>
          </a:p>
        </p:txBody>
      </p:sp>
      <p:sp>
        <p:nvSpPr>
          <p:cNvPr id="3" name="TextBox 2">
            <a:extLst>
              <a:ext uri="{FF2B5EF4-FFF2-40B4-BE49-F238E27FC236}">
                <a16:creationId xmlns:a16="http://schemas.microsoft.com/office/drawing/2014/main" id="{CD135343-1B8B-AED8-CA72-45D86364C1E6}"/>
              </a:ext>
            </a:extLst>
          </p:cNvPr>
          <p:cNvSpPr txBox="1"/>
          <p:nvPr/>
        </p:nvSpPr>
        <p:spPr>
          <a:xfrm>
            <a:off x="8705335" y="4866501"/>
            <a:ext cx="361753" cy="276999"/>
          </a:xfrm>
          <a:prstGeom prst="rect">
            <a:avLst/>
          </a:prstGeom>
          <a:noFill/>
        </p:spPr>
        <p:txBody>
          <a:bodyPr wrap="square" rtlCol="0">
            <a:spAutoFit/>
          </a:bodyPr>
          <a:lstStyle/>
          <a:p>
            <a:r>
              <a:rPr lang="en-US" sz="1200" dirty="0"/>
              <a:t>20</a:t>
            </a:r>
          </a:p>
        </p:txBody>
      </p:sp>
    </p:spTree>
    <p:extLst>
      <p:ext uri="{BB962C8B-B14F-4D97-AF65-F5344CB8AC3E}">
        <p14:creationId xmlns:p14="http://schemas.microsoft.com/office/powerpoint/2010/main" val="30868211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3">
          <a:extLst>
            <a:ext uri="{FF2B5EF4-FFF2-40B4-BE49-F238E27FC236}">
              <a16:creationId xmlns:a16="http://schemas.microsoft.com/office/drawing/2014/main" id="{29215984-FEBD-4046-DFB4-6BA5717D7677}"/>
            </a:ext>
          </a:extLst>
        </p:cNvPr>
        <p:cNvGrpSpPr/>
        <p:nvPr/>
      </p:nvGrpSpPr>
      <p:grpSpPr>
        <a:xfrm>
          <a:off x="0" y="0"/>
          <a:ext cx="0" cy="0"/>
          <a:chOff x="0" y="0"/>
          <a:chExt cx="0" cy="0"/>
        </a:xfrm>
      </p:grpSpPr>
      <p:sp>
        <p:nvSpPr>
          <p:cNvPr id="74" name="Google Shape;74;p16">
            <a:extLst>
              <a:ext uri="{FF2B5EF4-FFF2-40B4-BE49-F238E27FC236}">
                <a16:creationId xmlns:a16="http://schemas.microsoft.com/office/drawing/2014/main" id="{812DED92-4408-4110-A932-EC40144BCD40}"/>
              </a:ext>
            </a:extLst>
          </p:cNvPr>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400"/>
              <a:t>Looking C</a:t>
            </a:r>
            <a:r>
              <a:rPr lang="en-US" sz="2400"/>
              <a:t>l</a:t>
            </a:r>
            <a:r>
              <a:rPr lang="en" sz="2400"/>
              <a:t>oser at the Speaker Cone</a:t>
            </a:r>
            <a:endParaRPr sz="2400"/>
          </a:p>
        </p:txBody>
      </p:sp>
      <p:sp>
        <p:nvSpPr>
          <p:cNvPr id="2" name="Google Shape;169;p28">
            <a:extLst>
              <a:ext uri="{FF2B5EF4-FFF2-40B4-BE49-F238E27FC236}">
                <a16:creationId xmlns:a16="http://schemas.microsoft.com/office/drawing/2014/main" id="{5BAB8D79-BA4D-D1FF-2934-C243779B033E}"/>
              </a:ext>
            </a:extLst>
          </p:cNvPr>
          <p:cNvSpPr txBox="1">
            <a:spLocks/>
          </p:cNvSpPr>
          <p:nvPr/>
        </p:nvSpPr>
        <p:spPr>
          <a:xfrm>
            <a:off x="311699" y="1029245"/>
            <a:ext cx="8520600" cy="2728645"/>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1700">
                <a:effectLst/>
                <a:latin typeface="Arial" panose="020B0604020202020204" pitchFamily="34" charset="0"/>
                <a:ea typeface="Arial" panose="020B0604020202020204" pitchFamily="34" charset="0"/>
              </a:rPr>
              <a:t>The screenshot below is the same waveform shown earlier. However, we’re only looking at about ¾ of one second of information. We’ve “zoomed in” on the waveform. The center red line (a.k.a. The Zero Line) is when the speaker cone is at rest, or in the neutral position. This is the same position the cone would be at when there is no sound being played at all. The cone driver (a magnet) pushes out and pulls in from neutral with the same action you “see” in the waveform above. This is why a speaker seems to be “bouncing” when music is played through it, especially when loud.</a:t>
            </a:r>
          </a:p>
          <a:p>
            <a:pPr marL="0" indent="0">
              <a:spcBef>
                <a:spcPts val="1200"/>
              </a:spcBef>
              <a:spcAft>
                <a:spcPts val="1200"/>
              </a:spcAft>
              <a:buFont typeface="Arial" panose="020B0604020202020204" pitchFamily="34" charset="0"/>
              <a:buNone/>
            </a:pPr>
            <a:endParaRPr lang="en-US"/>
          </a:p>
        </p:txBody>
      </p:sp>
      <p:sp>
        <p:nvSpPr>
          <p:cNvPr id="3" name="TextBox 2">
            <a:extLst>
              <a:ext uri="{FF2B5EF4-FFF2-40B4-BE49-F238E27FC236}">
                <a16:creationId xmlns:a16="http://schemas.microsoft.com/office/drawing/2014/main" id="{377CDE3D-67A2-6C21-F4D4-302C4666FD89}"/>
              </a:ext>
            </a:extLst>
          </p:cNvPr>
          <p:cNvSpPr txBox="1"/>
          <p:nvPr/>
        </p:nvSpPr>
        <p:spPr>
          <a:xfrm>
            <a:off x="8705335" y="4866501"/>
            <a:ext cx="361753" cy="276999"/>
          </a:xfrm>
          <a:prstGeom prst="rect">
            <a:avLst/>
          </a:prstGeom>
          <a:noFill/>
        </p:spPr>
        <p:txBody>
          <a:bodyPr wrap="square" rtlCol="0">
            <a:spAutoFit/>
          </a:bodyPr>
          <a:lstStyle/>
          <a:p>
            <a:r>
              <a:rPr lang="en-US" sz="1200" dirty="0"/>
              <a:t>21</a:t>
            </a:r>
          </a:p>
        </p:txBody>
      </p:sp>
      <p:pic>
        <p:nvPicPr>
          <p:cNvPr id="5" name="Picture 4" descr="A red arrow pointing to a black background&#10;&#10;Description automatically generated">
            <a:extLst>
              <a:ext uri="{FF2B5EF4-FFF2-40B4-BE49-F238E27FC236}">
                <a16:creationId xmlns:a16="http://schemas.microsoft.com/office/drawing/2014/main" id="{E43C29A8-AEC6-9D1E-4508-AAED1A1AC582}"/>
              </a:ext>
            </a:extLst>
          </p:cNvPr>
          <p:cNvPicPr>
            <a:picLocks noChangeAspect="1"/>
          </p:cNvPicPr>
          <p:nvPr/>
        </p:nvPicPr>
        <p:blipFill>
          <a:blip r:embed="rId3"/>
          <a:stretch>
            <a:fillRect/>
          </a:stretch>
        </p:blipFill>
        <p:spPr>
          <a:xfrm>
            <a:off x="2572712" y="3124612"/>
            <a:ext cx="3998575" cy="2003760"/>
          </a:xfrm>
          <a:prstGeom prst="rect">
            <a:avLst/>
          </a:prstGeom>
        </p:spPr>
      </p:pic>
    </p:spTree>
    <p:extLst>
      <p:ext uri="{BB962C8B-B14F-4D97-AF65-F5344CB8AC3E}">
        <p14:creationId xmlns:p14="http://schemas.microsoft.com/office/powerpoint/2010/main" val="2472911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3">
          <a:extLst>
            <a:ext uri="{FF2B5EF4-FFF2-40B4-BE49-F238E27FC236}">
              <a16:creationId xmlns:a16="http://schemas.microsoft.com/office/drawing/2014/main" id="{B6AE6F0E-35A3-479D-6FA9-3643113E0BED}"/>
            </a:ext>
          </a:extLst>
        </p:cNvPr>
        <p:cNvGrpSpPr/>
        <p:nvPr/>
      </p:nvGrpSpPr>
      <p:grpSpPr>
        <a:xfrm>
          <a:off x="0" y="0"/>
          <a:ext cx="0" cy="0"/>
          <a:chOff x="0" y="0"/>
          <a:chExt cx="0" cy="0"/>
        </a:xfrm>
      </p:grpSpPr>
      <p:sp>
        <p:nvSpPr>
          <p:cNvPr id="74" name="Google Shape;74;p16">
            <a:extLst>
              <a:ext uri="{FF2B5EF4-FFF2-40B4-BE49-F238E27FC236}">
                <a16:creationId xmlns:a16="http://schemas.microsoft.com/office/drawing/2014/main" id="{2EC617DB-AE62-864F-BB6D-191015ED0126}"/>
              </a:ext>
            </a:extLst>
          </p:cNvPr>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400"/>
              <a:t>Analog and Digital Recording</a:t>
            </a:r>
            <a:endParaRPr sz="2400"/>
          </a:p>
        </p:txBody>
      </p:sp>
      <p:sp>
        <p:nvSpPr>
          <p:cNvPr id="2" name="Google Shape;169;p28">
            <a:extLst>
              <a:ext uri="{FF2B5EF4-FFF2-40B4-BE49-F238E27FC236}">
                <a16:creationId xmlns:a16="http://schemas.microsoft.com/office/drawing/2014/main" id="{B925F00D-3C2A-947F-935D-631E4D50FCAF}"/>
              </a:ext>
            </a:extLst>
          </p:cNvPr>
          <p:cNvSpPr txBox="1">
            <a:spLocks/>
          </p:cNvSpPr>
          <p:nvPr/>
        </p:nvSpPr>
        <p:spPr>
          <a:xfrm>
            <a:off x="311700" y="1152475"/>
            <a:ext cx="8520600" cy="3416400"/>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gn="ctr">
              <a:lnSpc>
                <a:spcPct val="115000"/>
              </a:lnSpc>
              <a:spcBef>
                <a:spcPts val="0"/>
              </a:spcBef>
              <a:spcAft>
                <a:spcPts val="0"/>
              </a:spcAft>
              <a:buNone/>
            </a:pPr>
            <a:r>
              <a:rPr lang="en-US" sz="2400">
                <a:effectLst/>
                <a:latin typeface="Arial" panose="020B0604020202020204" pitchFamily="34" charset="0"/>
                <a:ea typeface="Arial" panose="020B0604020202020204" pitchFamily="34" charset="0"/>
              </a:rPr>
              <a:t>What did you learn about </a:t>
            </a:r>
            <a:br>
              <a:rPr lang="en-US" sz="2400">
                <a:effectLst/>
                <a:latin typeface="Arial" panose="020B0604020202020204" pitchFamily="34" charset="0"/>
                <a:ea typeface="Arial" panose="020B0604020202020204" pitchFamily="34" charset="0"/>
              </a:rPr>
            </a:br>
            <a:r>
              <a:rPr lang="en-US" sz="2400">
                <a:effectLst/>
                <a:latin typeface="Arial" panose="020B0604020202020204" pitchFamily="34" charset="0"/>
                <a:ea typeface="Arial" panose="020B0604020202020204" pitchFamily="34" charset="0"/>
              </a:rPr>
              <a:t>how analog and digital recording work? </a:t>
            </a:r>
            <a:endParaRPr lang="en-US" sz="2400">
              <a:latin typeface="Arial" panose="020B0604020202020204" pitchFamily="34" charset="0"/>
              <a:ea typeface="Arial" panose="020B0604020202020204" pitchFamily="34" charset="0"/>
            </a:endParaRPr>
          </a:p>
          <a:p>
            <a:pPr marL="0" marR="0" indent="0" algn="ctr">
              <a:lnSpc>
                <a:spcPct val="115000"/>
              </a:lnSpc>
              <a:spcBef>
                <a:spcPts val="0"/>
              </a:spcBef>
              <a:spcAft>
                <a:spcPts val="0"/>
              </a:spcAft>
              <a:buNone/>
            </a:pPr>
            <a:endParaRPr lang="en-US" sz="2400">
              <a:effectLst/>
              <a:latin typeface="Arial" panose="020B0604020202020204" pitchFamily="34" charset="0"/>
              <a:ea typeface="Arial" panose="020B0604020202020204" pitchFamily="34" charset="0"/>
            </a:endParaRPr>
          </a:p>
          <a:p>
            <a:pPr marL="0" indent="0">
              <a:spcBef>
                <a:spcPts val="1200"/>
              </a:spcBef>
              <a:spcAft>
                <a:spcPts val="1200"/>
              </a:spcAft>
              <a:buFont typeface="Arial" panose="020B0604020202020204" pitchFamily="34" charset="0"/>
              <a:buNone/>
            </a:pPr>
            <a:endParaRPr lang="en-US"/>
          </a:p>
        </p:txBody>
      </p:sp>
      <p:sp>
        <p:nvSpPr>
          <p:cNvPr id="3" name="TextBox 2">
            <a:extLst>
              <a:ext uri="{FF2B5EF4-FFF2-40B4-BE49-F238E27FC236}">
                <a16:creationId xmlns:a16="http://schemas.microsoft.com/office/drawing/2014/main" id="{8D49D2D4-269A-F510-5C06-B7A5866739E8}"/>
              </a:ext>
            </a:extLst>
          </p:cNvPr>
          <p:cNvSpPr txBox="1"/>
          <p:nvPr/>
        </p:nvSpPr>
        <p:spPr>
          <a:xfrm>
            <a:off x="8705335" y="4866501"/>
            <a:ext cx="361753" cy="276999"/>
          </a:xfrm>
          <a:prstGeom prst="rect">
            <a:avLst/>
          </a:prstGeom>
          <a:noFill/>
        </p:spPr>
        <p:txBody>
          <a:bodyPr wrap="square" rtlCol="0">
            <a:spAutoFit/>
          </a:bodyPr>
          <a:lstStyle/>
          <a:p>
            <a:r>
              <a:rPr lang="en-US" sz="1200" dirty="0"/>
              <a:t>22</a:t>
            </a:r>
          </a:p>
        </p:txBody>
      </p:sp>
      <p:sp>
        <p:nvSpPr>
          <p:cNvPr id="4" name="TextBox 3">
            <a:extLst>
              <a:ext uri="{FF2B5EF4-FFF2-40B4-BE49-F238E27FC236}">
                <a16:creationId xmlns:a16="http://schemas.microsoft.com/office/drawing/2014/main" id="{723CAF7A-D780-6195-0DA5-6F5153819B97}"/>
              </a:ext>
            </a:extLst>
          </p:cNvPr>
          <p:cNvSpPr txBox="1"/>
          <p:nvPr/>
        </p:nvSpPr>
        <p:spPr>
          <a:xfrm>
            <a:off x="2293955" y="2681671"/>
            <a:ext cx="4556090" cy="830997"/>
          </a:xfrm>
          <a:prstGeom prst="rect">
            <a:avLst/>
          </a:prstGeom>
          <a:solidFill>
            <a:srgbClr val="F4F292"/>
          </a:solidFill>
        </p:spPr>
        <p:txBody>
          <a:bodyPr wrap="square" rtlCol="0">
            <a:spAutoFit/>
          </a:bodyPr>
          <a:lstStyle/>
          <a:p>
            <a:pPr algn="ctr"/>
            <a:r>
              <a:rPr lang="en-US" sz="2400">
                <a:latin typeface="Arial" panose="020B0604020202020204" pitchFamily="34" charset="0"/>
                <a:ea typeface="Arial" panose="020B0604020202020204" pitchFamily="34" charset="0"/>
              </a:rPr>
              <a:t>Share y</a:t>
            </a:r>
            <a:r>
              <a:rPr lang="en-US" sz="2400" u="none" strike="noStrike">
                <a:effectLst/>
                <a:latin typeface="Arial" panose="020B0604020202020204" pitchFamily="34" charset="0"/>
                <a:ea typeface="Arial" panose="020B0604020202020204" pitchFamily="34" charset="0"/>
              </a:rPr>
              <a:t>our responses with a partner or small group</a:t>
            </a:r>
          </a:p>
        </p:txBody>
      </p:sp>
    </p:spTree>
    <p:extLst>
      <p:ext uri="{BB962C8B-B14F-4D97-AF65-F5344CB8AC3E}">
        <p14:creationId xmlns:p14="http://schemas.microsoft.com/office/powerpoint/2010/main" val="30666732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3">
          <a:extLst>
            <a:ext uri="{FF2B5EF4-FFF2-40B4-BE49-F238E27FC236}">
              <a16:creationId xmlns:a16="http://schemas.microsoft.com/office/drawing/2014/main" id="{499C9274-EECE-29FA-1769-5B75E78EC37F}"/>
            </a:ext>
          </a:extLst>
        </p:cNvPr>
        <p:cNvGrpSpPr/>
        <p:nvPr/>
      </p:nvGrpSpPr>
      <p:grpSpPr>
        <a:xfrm>
          <a:off x="0" y="0"/>
          <a:ext cx="0" cy="0"/>
          <a:chOff x="0" y="0"/>
          <a:chExt cx="0" cy="0"/>
        </a:xfrm>
      </p:grpSpPr>
      <p:sp>
        <p:nvSpPr>
          <p:cNvPr id="74" name="Google Shape;74;p16">
            <a:extLst>
              <a:ext uri="{FF2B5EF4-FFF2-40B4-BE49-F238E27FC236}">
                <a16:creationId xmlns:a16="http://schemas.microsoft.com/office/drawing/2014/main" id="{6EDB1C5F-09FC-1EFE-6CB1-3768F55C48F4}"/>
              </a:ext>
            </a:extLst>
          </p:cNvPr>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400"/>
              <a:t>Music Appreciation Presentation</a:t>
            </a:r>
            <a:endParaRPr sz="2400"/>
          </a:p>
        </p:txBody>
      </p:sp>
      <p:sp>
        <p:nvSpPr>
          <p:cNvPr id="2" name="Google Shape;169;p28">
            <a:extLst>
              <a:ext uri="{FF2B5EF4-FFF2-40B4-BE49-F238E27FC236}">
                <a16:creationId xmlns:a16="http://schemas.microsoft.com/office/drawing/2014/main" id="{1FAB72A3-A46E-8667-B337-1BA1D9EC26ED}"/>
              </a:ext>
            </a:extLst>
          </p:cNvPr>
          <p:cNvSpPr txBox="1">
            <a:spLocks/>
          </p:cNvSpPr>
          <p:nvPr/>
        </p:nvSpPr>
        <p:spPr>
          <a:xfrm>
            <a:off x="160637" y="1074509"/>
            <a:ext cx="4515481" cy="3416400"/>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1800">
                <a:ea typeface="Arial" panose="020B0604020202020204" pitchFamily="34" charset="0"/>
              </a:rPr>
              <a:t>R</a:t>
            </a:r>
            <a:r>
              <a:rPr lang="en-US" sz="1800">
                <a:effectLst/>
                <a:ea typeface="Arial" panose="020B0604020202020204" pitchFamily="34" charset="0"/>
              </a:rPr>
              <a:t>eturn to your list of 5 or 6 songs you made previously. </a:t>
            </a:r>
          </a:p>
          <a:p>
            <a:pPr>
              <a:lnSpc>
                <a:spcPct val="115000"/>
              </a:lnSpc>
              <a:spcBef>
                <a:spcPts val="0"/>
              </a:spcBef>
            </a:pPr>
            <a:r>
              <a:rPr lang="en-US" sz="1800">
                <a:effectLst/>
                <a:ea typeface="Arial" panose="020B0604020202020204" pitchFamily="34" charset="0"/>
              </a:rPr>
              <a:t>What is each song about? </a:t>
            </a:r>
          </a:p>
          <a:p>
            <a:pPr>
              <a:lnSpc>
                <a:spcPct val="115000"/>
              </a:lnSpc>
              <a:spcBef>
                <a:spcPts val="0"/>
              </a:spcBef>
            </a:pPr>
            <a:r>
              <a:rPr lang="en-US" sz="1800">
                <a:effectLst/>
                <a:ea typeface="Arial" panose="020B0604020202020204" pitchFamily="34" charset="0"/>
              </a:rPr>
              <a:t>Why is each piece of music important to you? </a:t>
            </a:r>
          </a:p>
          <a:p>
            <a:pPr>
              <a:lnSpc>
                <a:spcPct val="115000"/>
              </a:lnSpc>
              <a:spcBef>
                <a:spcPts val="0"/>
              </a:spcBef>
            </a:pPr>
            <a:r>
              <a:rPr lang="en-US" sz="1800">
                <a:effectLst/>
                <a:ea typeface="Arial" panose="020B0604020202020204" pitchFamily="34" charset="0"/>
              </a:rPr>
              <a:t>Do you remember the first time you heard each piece? </a:t>
            </a:r>
          </a:p>
          <a:p>
            <a:pPr>
              <a:lnSpc>
                <a:spcPct val="115000"/>
              </a:lnSpc>
              <a:spcBef>
                <a:spcPts val="0"/>
              </a:spcBef>
            </a:pPr>
            <a:r>
              <a:rPr lang="en-US" sz="1800">
                <a:effectLst/>
                <a:ea typeface="Arial" panose="020B0604020202020204" pitchFamily="34" charset="0"/>
              </a:rPr>
              <a:t>Describe the setting, who else was present, and how you were listening to the song. </a:t>
            </a:r>
          </a:p>
          <a:p>
            <a:pPr>
              <a:lnSpc>
                <a:spcPct val="115000"/>
              </a:lnSpc>
              <a:spcBef>
                <a:spcPts val="0"/>
              </a:spcBef>
            </a:pPr>
            <a:r>
              <a:rPr lang="en-US" sz="1800">
                <a:effectLst/>
                <a:ea typeface="Arial" panose="020B0604020202020204" pitchFamily="34" charset="0"/>
              </a:rPr>
              <a:t>What other details would you like to share about the songs?</a:t>
            </a:r>
          </a:p>
        </p:txBody>
      </p:sp>
      <p:sp>
        <p:nvSpPr>
          <p:cNvPr id="3" name="TextBox 2">
            <a:extLst>
              <a:ext uri="{FF2B5EF4-FFF2-40B4-BE49-F238E27FC236}">
                <a16:creationId xmlns:a16="http://schemas.microsoft.com/office/drawing/2014/main" id="{3F07035F-5391-3875-82FB-5D99FC8A3840}"/>
              </a:ext>
            </a:extLst>
          </p:cNvPr>
          <p:cNvSpPr txBox="1"/>
          <p:nvPr/>
        </p:nvSpPr>
        <p:spPr>
          <a:xfrm>
            <a:off x="8705335" y="4866501"/>
            <a:ext cx="361753" cy="276999"/>
          </a:xfrm>
          <a:prstGeom prst="rect">
            <a:avLst/>
          </a:prstGeom>
          <a:noFill/>
        </p:spPr>
        <p:txBody>
          <a:bodyPr wrap="square" rtlCol="0">
            <a:spAutoFit/>
          </a:bodyPr>
          <a:lstStyle/>
          <a:p>
            <a:r>
              <a:rPr lang="en-US" sz="1200" dirty="0"/>
              <a:t>23</a:t>
            </a:r>
          </a:p>
        </p:txBody>
      </p:sp>
      <p:sp>
        <p:nvSpPr>
          <p:cNvPr id="4" name="Google Shape;169;p28">
            <a:extLst>
              <a:ext uri="{FF2B5EF4-FFF2-40B4-BE49-F238E27FC236}">
                <a16:creationId xmlns:a16="http://schemas.microsoft.com/office/drawing/2014/main" id="{D56AE395-ACB0-942D-4329-FD24429E24D9}"/>
              </a:ext>
            </a:extLst>
          </p:cNvPr>
          <p:cNvSpPr txBox="1">
            <a:spLocks/>
          </p:cNvSpPr>
          <p:nvPr/>
        </p:nvSpPr>
        <p:spPr>
          <a:xfrm>
            <a:off x="4827181" y="1152473"/>
            <a:ext cx="4156182" cy="3703057"/>
          </a:xfrm>
          <a:prstGeom prst="rect">
            <a:avLst/>
          </a:prstGeom>
          <a:solidFill>
            <a:srgbClr val="AFE8FF"/>
          </a:solidFill>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1800">
                <a:effectLst/>
                <a:ea typeface="Arial" panose="020B0604020202020204" pitchFamily="34" charset="0"/>
              </a:rPr>
              <a:t>What do you know about each of the songs? Do some research on your pieces of music and find answers to as many of the following questions as possible:</a:t>
            </a:r>
          </a:p>
          <a:p>
            <a:pPr>
              <a:lnSpc>
                <a:spcPct val="115000"/>
              </a:lnSpc>
              <a:spcBef>
                <a:spcPts val="0"/>
              </a:spcBef>
            </a:pPr>
            <a:r>
              <a:rPr lang="en-US" sz="1800"/>
              <a:t>Who composed the music and when? </a:t>
            </a:r>
          </a:p>
          <a:p>
            <a:pPr>
              <a:lnSpc>
                <a:spcPct val="115000"/>
              </a:lnSpc>
              <a:spcBef>
                <a:spcPts val="0"/>
              </a:spcBef>
            </a:pPr>
            <a:r>
              <a:rPr lang="en-US" sz="1800"/>
              <a:t>What was the reason or occasion for the creation of each piece?</a:t>
            </a:r>
          </a:p>
          <a:p>
            <a:pPr>
              <a:lnSpc>
                <a:spcPct val="115000"/>
              </a:lnSpc>
              <a:spcBef>
                <a:spcPts val="0"/>
              </a:spcBef>
            </a:pPr>
            <a:r>
              <a:rPr lang="en-US" sz="1800"/>
              <a:t>What was going on in the world or the place where the composers lived at the time the pieces were written? </a:t>
            </a:r>
          </a:p>
          <a:p>
            <a:pPr>
              <a:lnSpc>
                <a:spcPct val="115000"/>
              </a:lnSpc>
              <a:spcBef>
                <a:spcPts val="0"/>
              </a:spcBef>
            </a:pPr>
            <a:r>
              <a:rPr lang="en-US" sz="1800"/>
              <a:t>What are the pieces of music about?</a:t>
            </a:r>
          </a:p>
        </p:txBody>
      </p:sp>
    </p:spTree>
    <p:extLst>
      <p:ext uri="{BB962C8B-B14F-4D97-AF65-F5344CB8AC3E}">
        <p14:creationId xmlns:p14="http://schemas.microsoft.com/office/powerpoint/2010/main" val="7867280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3">
          <a:extLst>
            <a:ext uri="{FF2B5EF4-FFF2-40B4-BE49-F238E27FC236}">
              <a16:creationId xmlns:a16="http://schemas.microsoft.com/office/drawing/2014/main" id="{FFDBFCD2-769B-A0FF-4832-7FB09C262DD2}"/>
            </a:ext>
          </a:extLst>
        </p:cNvPr>
        <p:cNvGrpSpPr/>
        <p:nvPr/>
      </p:nvGrpSpPr>
      <p:grpSpPr>
        <a:xfrm>
          <a:off x="0" y="0"/>
          <a:ext cx="0" cy="0"/>
          <a:chOff x="0" y="0"/>
          <a:chExt cx="0" cy="0"/>
        </a:xfrm>
      </p:grpSpPr>
      <p:sp>
        <p:nvSpPr>
          <p:cNvPr id="74" name="Google Shape;74;p16">
            <a:extLst>
              <a:ext uri="{FF2B5EF4-FFF2-40B4-BE49-F238E27FC236}">
                <a16:creationId xmlns:a16="http://schemas.microsoft.com/office/drawing/2014/main" id="{0059BDFB-604B-E1E4-E9D8-FA68A33ED4CA}"/>
              </a:ext>
            </a:extLst>
          </p:cNvPr>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400"/>
              <a:t>Music Appreciation Presentation</a:t>
            </a:r>
            <a:endParaRPr sz="2400"/>
          </a:p>
        </p:txBody>
      </p:sp>
      <p:sp>
        <p:nvSpPr>
          <p:cNvPr id="2" name="Google Shape;169;p28">
            <a:extLst>
              <a:ext uri="{FF2B5EF4-FFF2-40B4-BE49-F238E27FC236}">
                <a16:creationId xmlns:a16="http://schemas.microsoft.com/office/drawing/2014/main" id="{E1D078AD-8393-181C-1F96-E0B791485ED4}"/>
              </a:ext>
            </a:extLst>
          </p:cNvPr>
          <p:cNvSpPr txBox="1">
            <a:spLocks/>
          </p:cNvSpPr>
          <p:nvPr/>
        </p:nvSpPr>
        <p:spPr>
          <a:xfrm>
            <a:off x="311700" y="989451"/>
            <a:ext cx="8520600" cy="2420811"/>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1800">
                <a:effectLst/>
                <a:latin typeface="Arial" panose="020B0604020202020204" pitchFamily="34" charset="0"/>
                <a:ea typeface="Arial" panose="020B0604020202020204" pitchFamily="34" charset="0"/>
              </a:rPr>
              <a:t>You are going to use your research information to create a new presentation to persuade others to appreciate two of the pieces of music you have selected.  Check the </a:t>
            </a:r>
            <a:r>
              <a:rPr lang="en-US" sz="1800" u="sng">
                <a:solidFill>
                  <a:srgbClr val="1155CC"/>
                </a:solidFill>
                <a:effectLst/>
                <a:latin typeface="Arial" panose="020B0604020202020204" pitchFamily="34" charset="0"/>
                <a:ea typeface="Arial" panose="020B0604020202020204" pitchFamily="34" charset="0"/>
                <a:hlinkClick r:id="rId3"/>
              </a:rPr>
              <a:t>one-point rubric</a:t>
            </a:r>
            <a:r>
              <a:rPr lang="en-US" sz="1800">
                <a:effectLst/>
                <a:latin typeface="Arial" panose="020B0604020202020204" pitchFamily="34" charset="0"/>
                <a:ea typeface="Arial" panose="020B0604020202020204" pitchFamily="34" charset="0"/>
              </a:rPr>
              <a:t>  again to make sure you are covering each of the criteria.</a:t>
            </a:r>
          </a:p>
          <a:p>
            <a:pPr marL="0" marR="0" indent="0">
              <a:lnSpc>
                <a:spcPct val="115000"/>
              </a:lnSpc>
              <a:spcBef>
                <a:spcPts val="0"/>
              </a:spcBef>
              <a:spcAft>
                <a:spcPts val="0"/>
              </a:spcAft>
              <a:buNone/>
            </a:pPr>
            <a:endParaRPr lang="en-US" sz="1800">
              <a:effectLst/>
              <a:latin typeface="Arial" panose="020B0604020202020204" pitchFamily="34" charset="0"/>
              <a:ea typeface="Arial" panose="020B0604020202020204" pitchFamily="34" charset="0"/>
            </a:endParaRPr>
          </a:p>
          <a:p>
            <a:pPr marL="0" marR="0" indent="0">
              <a:lnSpc>
                <a:spcPct val="115000"/>
              </a:lnSpc>
              <a:spcBef>
                <a:spcPts val="0"/>
              </a:spcBef>
              <a:spcAft>
                <a:spcPts val="0"/>
              </a:spcAft>
              <a:buNone/>
            </a:pPr>
            <a:r>
              <a:rPr lang="en-US" sz="1800">
                <a:effectLst/>
                <a:latin typeface="Arial" panose="020B0604020202020204" pitchFamily="34" charset="0"/>
                <a:ea typeface="Arial" panose="020B0604020202020204" pitchFamily="34" charset="0"/>
              </a:rPr>
              <a:t>Share your list and your responses to the questions with a partner or small group</a:t>
            </a:r>
            <a:r>
              <a:rPr lang="en-US" sz="1800">
                <a:latin typeface="Arial" panose="020B0604020202020204" pitchFamily="34" charset="0"/>
                <a:ea typeface="Arial" panose="020B0604020202020204" pitchFamily="34" charset="0"/>
              </a:rPr>
              <a:t> and c</a:t>
            </a:r>
            <a:r>
              <a:rPr lang="en-US" sz="1800">
                <a:effectLst/>
                <a:latin typeface="Arial" panose="020B0604020202020204" pitchFamily="34" charset="0"/>
                <a:ea typeface="Arial" panose="020B0604020202020204" pitchFamily="34" charset="0"/>
              </a:rPr>
              <a:t>ollect their feedback on the draft of your presentation. </a:t>
            </a:r>
          </a:p>
          <a:p>
            <a:pPr marL="0" marR="0" indent="0">
              <a:lnSpc>
                <a:spcPct val="115000"/>
              </a:lnSpc>
              <a:spcBef>
                <a:spcPts val="0"/>
              </a:spcBef>
              <a:spcAft>
                <a:spcPts val="0"/>
              </a:spcAft>
              <a:buNone/>
            </a:pPr>
            <a:endParaRPr lang="en-US" sz="1800">
              <a:effectLst/>
              <a:latin typeface="Arial" panose="020B0604020202020204" pitchFamily="34" charset="0"/>
              <a:ea typeface="Arial" panose="020B0604020202020204" pitchFamily="34" charset="0"/>
            </a:endParaRPr>
          </a:p>
          <a:p>
            <a:pPr marL="0" marR="0" indent="0">
              <a:lnSpc>
                <a:spcPct val="115000"/>
              </a:lnSpc>
              <a:spcBef>
                <a:spcPts val="0"/>
              </a:spcBef>
              <a:spcAft>
                <a:spcPts val="0"/>
              </a:spcAft>
              <a:buNone/>
            </a:pPr>
            <a:endParaRPr lang="en-US" sz="1800">
              <a:effectLst/>
              <a:latin typeface="Arial" panose="020B0604020202020204" pitchFamily="34" charset="0"/>
              <a:ea typeface="Arial" panose="020B0604020202020204" pitchFamily="34" charset="0"/>
            </a:endParaRPr>
          </a:p>
        </p:txBody>
      </p:sp>
      <p:sp>
        <p:nvSpPr>
          <p:cNvPr id="3" name="TextBox 2">
            <a:extLst>
              <a:ext uri="{FF2B5EF4-FFF2-40B4-BE49-F238E27FC236}">
                <a16:creationId xmlns:a16="http://schemas.microsoft.com/office/drawing/2014/main" id="{2A6F42EE-EDF6-B6DD-11A0-58292A6DFD64}"/>
              </a:ext>
            </a:extLst>
          </p:cNvPr>
          <p:cNvSpPr txBox="1"/>
          <p:nvPr/>
        </p:nvSpPr>
        <p:spPr>
          <a:xfrm>
            <a:off x="8705335" y="4866501"/>
            <a:ext cx="361753" cy="276999"/>
          </a:xfrm>
          <a:prstGeom prst="rect">
            <a:avLst/>
          </a:prstGeom>
          <a:noFill/>
        </p:spPr>
        <p:txBody>
          <a:bodyPr wrap="square" rtlCol="0">
            <a:spAutoFit/>
          </a:bodyPr>
          <a:lstStyle/>
          <a:p>
            <a:r>
              <a:rPr lang="en-US" sz="1200" dirty="0"/>
              <a:t>24</a:t>
            </a:r>
          </a:p>
        </p:txBody>
      </p:sp>
      <p:sp>
        <p:nvSpPr>
          <p:cNvPr id="4" name="TextBox 3">
            <a:extLst>
              <a:ext uri="{FF2B5EF4-FFF2-40B4-BE49-F238E27FC236}">
                <a16:creationId xmlns:a16="http://schemas.microsoft.com/office/drawing/2014/main" id="{7472DC1A-1ACB-BE42-CB1E-0E4ADC3CD068}"/>
              </a:ext>
            </a:extLst>
          </p:cNvPr>
          <p:cNvSpPr txBox="1"/>
          <p:nvPr/>
        </p:nvSpPr>
        <p:spPr>
          <a:xfrm>
            <a:off x="584616" y="3410262"/>
            <a:ext cx="8012243" cy="1200329"/>
          </a:xfrm>
          <a:prstGeom prst="rect">
            <a:avLst/>
          </a:prstGeom>
          <a:solidFill>
            <a:srgbClr val="AFE8FF"/>
          </a:solidFill>
        </p:spPr>
        <p:txBody>
          <a:bodyPr wrap="square" rtlCol="0">
            <a:spAutoFit/>
          </a:bodyPr>
          <a:lstStyle/>
          <a:p>
            <a:pPr algn="ctr"/>
            <a:r>
              <a:rPr lang="en-US" sz="1800">
                <a:effectLst/>
                <a:latin typeface="Arial" panose="020B0604020202020204" pitchFamily="34" charset="0"/>
                <a:ea typeface="Arial" panose="020B0604020202020204" pitchFamily="34" charset="0"/>
              </a:rPr>
              <a:t>Consider the feedback you received on the presentation you shared. What changes could you make to your presentation based on this feedback? Try making the changes to your presentation. What do you think about the changes? Look at the criteria on the </a:t>
            </a:r>
            <a:r>
              <a:rPr lang="en-US" sz="1800" u="sng">
                <a:solidFill>
                  <a:srgbClr val="1155CC"/>
                </a:solidFill>
                <a:effectLst/>
                <a:latin typeface="Arial" panose="020B0604020202020204" pitchFamily="34" charset="0"/>
                <a:ea typeface="Arial" panose="020B0604020202020204" pitchFamily="34" charset="0"/>
                <a:hlinkClick r:id="rId3"/>
              </a:rPr>
              <a:t>one-point rubric</a:t>
            </a:r>
            <a:r>
              <a:rPr lang="en-US" sz="1800">
                <a:effectLst/>
                <a:latin typeface="Arial" panose="020B0604020202020204" pitchFamily="34" charset="0"/>
                <a:ea typeface="Arial" panose="020B0604020202020204" pitchFamily="34" charset="0"/>
              </a:rPr>
              <a:t> as needed.</a:t>
            </a:r>
          </a:p>
        </p:txBody>
      </p:sp>
    </p:spTree>
    <p:extLst>
      <p:ext uri="{BB962C8B-B14F-4D97-AF65-F5344CB8AC3E}">
        <p14:creationId xmlns:p14="http://schemas.microsoft.com/office/powerpoint/2010/main" val="6971552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3">
          <a:extLst>
            <a:ext uri="{FF2B5EF4-FFF2-40B4-BE49-F238E27FC236}">
              <a16:creationId xmlns:a16="http://schemas.microsoft.com/office/drawing/2014/main" id="{B78C6466-E529-5BA5-6220-DB4B9B1439B1}"/>
            </a:ext>
          </a:extLst>
        </p:cNvPr>
        <p:cNvGrpSpPr/>
        <p:nvPr/>
      </p:nvGrpSpPr>
      <p:grpSpPr>
        <a:xfrm>
          <a:off x="0" y="0"/>
          <a:ext cx="0" cy="0"/>
          <a:chOff x="0" y="0"/>
          <a:chExt cx="0" cy="0"/>
        </a:xfrm>
      </p:grpSpPr>
      <p:sp>
        <p:nvSpPr>
          <p:cNvPr id="74" name="Google Shape;74;p16">
            <a:extLst>
              <a:ext uri="{FF2B5EF4-FFF2-40B4-BE49-F238E27FC236}">
                <a16:creationId xmlns:a16="http://schemas.microsoft.com/office/drawing/2014/main" id="{F732D8E4-390B-1B6F-7508-6F6CB382194C}"/>
              </a:ext>
            </a:extLst>
          </p:cNvPr>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400"/>
              <a:t>The MP3</a:t>
            </a:r>
            <a:endParaRPr sz="2400"/>
          </a:p>
        </p:txBody>
      </p:sp>
      <p:sp>
        <p:nvSpPr>
          <p:cNvPr id="2" name="Google Shape;169;p28">
            <a:extLst>
              <a:ext uri="{FF2B5EF4-FFF2-40B4-BE49-F238E27FC236}">
                <a16:creationId xmlns:a16="http://schemas.microsoft.com/office/drawing/2014/main" id="{CC98CF1A-A934-8E86-E330-C45612DAA243}"/>
              </a:ext>
            </a:extLst>
          </p:cNvPr>
          <p:cNvSpPr txBox="1">
            <a:spLocks/>
          </p:cNvSpPr>
          <p:nvPr/>
        </p:nvSpPr>
        <p:spPr>
          <a:xfrm>
            <a:off x="311700" y="1013975"/>
            <a:ext cx="4331184" cy="3991025"/>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1800">
                <a:latin typeface="Arial" panose="020B0604020202020204" pitchFamily="34" charset="0"/>
                <a:ea typeface="Arial" panose="020B0604020202020204" pitchFamily="34" charset="0"/>
              </a:rPr>
              <a:t>On the timeline, refer </a:t>
            </a:r>
            <a:r>
              <a:rPr lang="en-US" sz="1800">
                <a:effectLst/>
                <a:latin typeface="Arial" panose="020B0604020202020204" pitchFamily="34" charset="0"/>
                <a:ea typeface="Arial" panose="020B0604020202020204" pitchFamily="34" charset="0"/>
              </a:rPr>
              <a:t>to the year 1996 and the invention of the MP3. </a:t>
            </a:r>
          </a:p>
          <a:p>
            <a:pPr marL="0" marR="0" indent="0">
              <a:lnSpc>
                <a:spcPct val="115000"/>
              </a:lnSpc>
              <a:spcBef>
                <a:spcPts val="0"/>
              </a:spcBef>
              <a:spcAft>
                <a:spcPts val="0"/>
              </a:spcAft>
              <a:buNone/>
            </a:pPr>
            <a:endParaRPr lang="en-US" sz="1800">
              <a:latin typeface="Arial" panose="020B0604020202020204" pitchFamily="34" charset="0"/>
              <a:ea typeface="Arial" panose="020B0604020202020204" pitchFamily="34" charset="0"/>
            </a:endParaRPr>
          </a:p>
          <a:p>
            <a:pPr marL="0" marR="0" indent="0">
              <a:lnSpc>
                <a:spcPct val="115000"/>
              </a:lnSpc>
              <a:spcBef>
                <a:spcPts val="0"/>
              </a:spcBef>
              <a:spcAft>
                <a:spcPts val="0"/>
              </a:spcAft>
              <a:buNone/>
            </a:pPr>
            <a:r>
              <a:rPr lang="en-US" sz="1800">
                <a:effectLst/>
                <a:latin typeface="Arial" panose="020B0604020202020204" pitchFamily="34" charset="0"/>
                <a:ea typeface="Arial" panose="020B0604020202020204" pitchFamily="34" charset="0"/>
              </a:rPr>
              <a:t>Read or listen to these articles about the creation of the MP3 format and take notes on important details you want to remember.</a:t>
            </a:r>
          </a:p>
          <a:p>
            <a:pPr>
              <a:lnSpc>
                <a:spcPct val="115000"/>
              </a:lnSpc>
              <a:spcBef>
                <a:spcPts val="0"/>
              </a:spcBef>
            </a:pPr>
            <a:r>
              <a:rPr lang="en-US" sz="1800">
                <a:effectLst/>
                <a:latin typeface="Arial" panose="020B0604020202020204" pitchFamily="34" charset="0"/>
                <a:ea typeface="Arial" panose="020B0604020202020204" pitchFamily="34" charset="0"/>
                <a:hlinkClick r:id="rId4"/>
              </a:rPr>
              <a:t>MP3 </a:t>
            </a:r>
            <a:r>
              <a:rPr lang="en-US" sz="1800">
                <a:effectLst/>
                <a:latin typeface="Arial" panose="020B0604020202020204" pitchFamily="34" charset="0"/>
                <a:ea typeface="Arial" panose="020B0604020202020204" pitchFamily="34" charset="0"/>
              </a:rPr>
              <a:t>(from Britannica School)</a:t>
            </a:r>
          </a:p>
          <a:p>
            <a:pPr>
              <a:lnSpc>
                <a:spcPct val="115000"/>
              </a:lnSpc>
              <a:spcBef>
                <a:spcPts val="0"/>
              </a:spcBef>
            </a:pPr>
            <a:r>
              <a:rPr lang="en-US" sz="1800">
                <a:latin typeface="Arial" panose="020B0604020202020204" pitchFamily="34" charset="0"/>
                <a:ea typeface="Arial" panose="020B0604020202020204" pitchFamily="34" charset="0"/>
                <a:hlinkClick r:id="rId5"/>
              </a:rPr>
              <a:t>For Better or Worse, MP3s are the Format of Choice</a:t>
            </a:r>
            <a:endParaRPr lang="en-US" sz="1800">
              <a:effectLst/>
              <a:latin typeface="Arial" panose="020B0604020202020204" pitchFamily="34" charset="0"/>
              <a:ea typeface="Arial" panose="020B0604020202020204" pitchFamily="34" charset="0"/>
            </a:endParaRPr>
          </a:p>
          <a:p>
            <a:pPr marL="0" indent="0">
              <a:lnSpc>
                <a:spcPct val="115000"/>
              </a:lnSpc>
              <a:spcBef>
                <a:spcPts val="0"/>
              </a:spcBef>
              <a:buNone/>
            </a:pPr>
            <a:endParaRPr lang="en-US" sz="1800">
              <a:effectLst/>
              <a:latin typeface="Arial" panose="020B0604020202020204" pitchFamily="34" charset="0"/>
              <a:ea typeface="Arial" panose="020B0604020202020204" pitchFamily="34" charset="0"/>
            </a:endParaRPr>
          </a:p>
          <a:p>
            <a:pPr marL="0" marR="0" indent="0">
              <a:lnSpc>
                <a:spcPct val="115000"/>
              </a:lnSpc>
              <a:spcBef>
                <a:spcPts val="0"/>
              </a:spcBef>
              <a:spcAft>
                <a:spcPts val="0"/>
              </a:spcAft>
              <a:buNone/>
            </a:pPr>
            <a:r>
              <a:rPr lang="en-US" sz="1800">
                <a:effectLst/>
                <a:latin typeface="Arial" panose="020B0604020202020204" pitchFamily="34" charset="0"/>
                <a:ea typeface="Arial" panose="020B0604020202020204" pitchFamily="34" charset="0"/>
              </a:rPr>
              <a:t> </a:t>
            </a:r>
          </a:p>
        </p:txBody>
      </p:sp>
      <p:sp>
        <p:nvSpPr>
          <p:cNvPr id="3" name="TextBox 2">
            <a:extLst>
              <a:ext uri="{FF2B5EF4-FFF2-40B4-BE49-F238E27FC236}">
                <a16:creationId xmlns:a16="http://schemas.microsoft.com/office/drawing/2014/main" id="{6A2D3607-CE09-116F-BA58-800A75099E54}"/>
              </a:ext>
            </a:extLst>
          </p:cNvPr>
          <p:cNvSpPr txBox="1"/>
          <p:nvPr/>
        </p:nvSpPr>
        <p:spPr>
          <a:xfrm>
            <a:off x="8782196" y="4866501"/>
            <a:ext cx="361753" cy="276999"/>
          </a:xfrm>
          <a:prstGeom prst="rect">
            <a:avLst/>
          </a:prstGeom>
          <a:noFill/>
        </p:spPr>
        <p:txBody>
          <a:bodyPr wrap="square" rtlCol="0">
            <a:spAutoFit/>
          </a:bodyPr>
          <a:lstStyle/>
          <a:p>
            <a:r>
              <a:rPr lang="en-US" sz="1200" dirty="0"/>
              <a:t>25</a:t>
            </a:r>
          </a:p>
        </p:txBody>
      </p:sp>
      <p:pic>
        <p:nvPicPr>
          <p:cNvPr id="5" name="Picture 4" descr="A pile of cd's&#10;&#10;Description automatically generated">
            <a:extLst>
              <a:ext uri="{FF2B5EF4-FFF2-40B4-BE49-F238E27FC236}">
                <a16:creationId xmlns:a16="http://schemas.microsoft.com/office/drawing/2014/main" id="{4D7B9ACD-F8C3-DF33-98D0-86D0EFA03075}"/>
              </a:ext>
            </a:extLst>
          </p:cNvPr>
          <p:cNvPicPr>
            <a:picLocks noChangeAspect="1"/>
          </p:cNvPicPr>
          <p:nvPr/>
        </p:nvPicPr>
        <p:blipFill>
          <a:blip r:embed="rId6"/>
          <a:stretch>
            <a:fillRect/>
          </a:stretch>
        </p:blipFill>
        <p:spPr>
          <a:xfrm>
            <a:off x="5031624" y="1142975"/>
            <a:ext cx="3854588" cy="1848318"/>
          </a:xfrm>
          <a:prstGeom prst="rect">
            <a:avLst/>
          </a:prstGeom>
        </p:spPr>
      </p:pic>
      <p:sp>
        <p:nvSpPr>
          <p:cNvPr id="6" name="Google Shape;124;p22">
            <a:extLst>
              <a:ext uri="{FF2B5EF4-FFF2-40B4-BE49-F238E27FC236}">
                <a16:creationId xmlns:a16="http://schemas.microsoft.com/office/drawing/2014/main" id="{8CDEC7FE-3B6A-5BC3-AA27-2A29E5863F7D}"/>
              </a:ext>
            </a:extLst>
          </p:cNvPr>
          <p:cNvSpPr txBox="1"/>
          <p:nvPr/>
        </p:nvSpPr>
        <p:spPr>
          <a:xfrm>
            <a:off x="5078123" y="2991293"/>
            <a:ext cx="3808088" cy="394825"/>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100" i="1"/>
              <a:t>(Source: Pixabay</a:t>
            </a:r>
            <a:r>
              <a:rPr lang="en" sz="1100"/>
              <a:t>)</a:t>
            </a:r>
            <a:endParaRPr/>
          </a:p>
        </p:txBody>
      </p:sp>
      <p:sp>
        <p:nvSpPr>
          <p:cNvPr id="4" name="TextBox 3">
            <a:extLst>
              <a:ext uri="{FF2B5EF4-FFF2-40B4-BE49-F238E27FC236}">
                <a16:creationId xmlns:a16="http://schemas.microsoft.com/office/drawing/2014/main" id="{903F4DA8-EFBF-6879-2584-041412DC184F}"/>
              </a:ext>
            </a:extLst>
          </p:cNvPr>
          <p:cNvSpPr txBox="1"/>
          <p:nvPr/>
        </p:nvSpPr>
        <p:spPr>
          <a:xfrm>
            <a:off x="5165363" y="3348540"/>
            <a:ext cx="3616833" cy="1587229"/>
          </a:xfrm>
          <a:prstGeom prst="rect">
            <a:avLst/>
          </a:prstGeom>
          <a:solidFill>
            <a:srgbClr val="F4F292"/>
          </a:solidFill>
        </p:spPr>
        <p:txBody>
          <a:bodyPr wrap="square" rtlCol="0">
            <a:spAutoFit/>
          </a:bodyPr>
          <a:lstStyle/>
          <a:p>
            <a:pPr marL="0" marR="0" algn="ctr">
              <a:lnSpc>
                <a:spcPct val="115000"/>
              </a:lnSpc>
              <a:spcBef>
                <a:spcPts val="0"/>
              </a:spcBef>
              <a:spcAft>
                <a:spcPts val="0"/>
              </a:spcAft>
            </a:pPr>
            <a:r>
              <a:rPr lang="en-US" sz="1800">
                <a:effectLst/>
                <a:latin typeface="Arial" panose="020B0604020202020204" pitchFamily="34" charset="0"/>
                <a:ea typeface="Arial" panose="020B0604020202020204" pitchFamily="34" charset="0"/>
              </a:rPr>
              <a:t>What do you see as benefits and challenges of the MP3 format?</a:t>
            </a:r>
          </a:p>
          <a:p>
            <a:pPr marL="0" marR="0" algn="ctr">
              <a:lnSpc>
                <a:spcPct val="115000"/>
              </a:lnSpc>
              <a:spcBef>
                <a:spcPts val="0"/>
              </a:spcBef>
              <a:spcAft>
                <a:spcPts val="0"/>
              </a:spcAft>
            </a:pPr>
            <a:endParaRPr lang="en-US" sz="1100">
              <a:effectLst/>
              <a:latin typeface="Arial" panose="020B0604020202020204" pitchFamily="34" charset="0"/>
              <a:ea typeface="Arial" panose="020B0604020202020204" pitchFamily="34" charset="0"/>
            </a:endParaRPr>
          </a:p>
          <a:p>
            <a:pPr marL="0" marR="0" indent="0" algn="ctr">
              <a:lnSpc>
                <a:spcPct val="115000"/>
              </a:lnSpc>
              <a:spcBef>
                <a:spcPts val="0"/>
              </a:spcBef>
              <a:spcAft>
                <a:spcPts val="0"/>
              </a:spcAft>
              <a:buNone/>
            </a:pPr>
            <a:r>
              <a:rPr lang="en-US" sz="1800">
                <a:effectLst/>
                <a:latin typeface="Arial" panose="020B0604020202020204" pitchFamily="34" charset="0"/>
                <a:ea typeface="Arial" panose="020B0604020202020204" pitchFamily="34" charset="0"/>
              </a:rPr>
              <a:t>Share your responses with a partner or small group.</a:t>
            </a:r>
          </a:p>
        </p:txBody>
      </p:sp>
    </p:spTree>
    <p:extLst>
      <p:ext uri="{BB962C8B-B14F-4D97-AF65-F5344CB8AC3E}">
        <p14:creationId xmlns:p14="http://schemas.microsoft.com/office/powerpoint/2010/main" val="2324272812"/>
      </p:ext>
    </p:extLst>
  </p:cSld>
  <p:clrMapOvr>
    <a:masterClrMapping/>
  </p:clrMapOvr>
  <p:extLst>
    <p:ext uri="{6950BFC3-D8DA-4A85-94F7-54DA5524770B}">
      <p188:commentRel xmlns:p188="http://schemas.microsoft.com/office/powerpoint/2018/8/main" r:id="rId3"/>
    </p:ext>
  </p:extLs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3">
          <a:extLst>
            <a:ext uri="{FF2B5EF4-FFF2-40B4-BE49-F238E27FC236}">
              <a16:creationId xmlns:a16="http://schemas.microsoft.com/office/drawing/2014/main" id="{7E740305-8C6E-A8C9-94E8-22D68DA7F006}"/>
            </a:ext>
          </a:extLst>
        </p:cNvPr>
        <p:cNvGrpSpPr/>
        <p:nvPr/>
      </p:nvGrpSpPr>
      <p:grpSpPr>
        <a:xfrm>
          <a:off x="0" y="0"/>
          <a:ext cx="0" cy="0"/>
          <a:chOff x="0" y="0"/>
          <a:chExt cx="0" cy="0"/>
        </a:xfrm>
      </p:grpSpPr>
      <p:sp>
        <p:nvSpPr>
          <p:cNvPr id="74" name="Google Shape;74;p16">
            <a:extLst>
              <a:ext uri="{FF2B5EF4-FFF2-40B4-BE49-F238E27FC236}">
                <a16:creationId xmlns:a16="http://schemas.microsoft.com/office/drawing/2014/main" id="{7E8C3D11-3D9B-618C-3B38-A5CB8BE2DD9D}"/>
              </a:ext>
            </a:extLst>
          </p:cNvPr>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400"/>
              <a:t>Sound Quality</a:t>
            </a:r>
            <a:endParaRPr sz="2400"/>
          </a:p>
        </p:txBody>
      </p:sp>
      <p:sp>
        <p:nvSpPr>
          <p:cNvPr id="2" name="Google Shape;169;p28">
            <a:extLst>
              <a:ext uri="{FF2B5EF4-FFF2-40B4-BE49-F238E27FC236}">
                <a16:creationId xmlns:a16="http://schemas.microsoft.com/office/drawing/2014/main" id="{7B0A15AD-1C7E-7E5F-4918-B709E84FC850}"/>
              </a:ext>
            </a:extLst>
          </p:cNvPr>
          <p:cNvSpPr txBox="1">
            <a:spLocks/>
          </p:cNvSpPr>
          <p:nvPr/>
        </p:nvSpPr>
        <p:spPr>
          <a:xfrm>
            <a:off x="311700" y="1152475"/>
            <a:ext cx="8520600" cy="3416400"/>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1800">
                <a:effectLst/>
                <a:latin typeface="Arial" panose="020B0604020202020204" pitchFamily="34" charset="0"/>
                <a:ea typeface="Arial" panose="020B0604020202020204" pitchFamily="34" charset="0"/>
              </a:rPr>
              <a:t>As digital recording progressed, many people noticed a difference in sound quality between analog and digital sounds. If you’ve ever listened to the same song on a vinyl record and on a CD you may have noticed differences yourself. These differences continue to spark passionate debate in the music and recording industries and amongst avid music fans. Some people notice differences, while others don’t. </a:t>
            </a:r>
          </a:p>
        </p:txBody>
      </p:sp>
      <p:sp>
        <p:nvSpPr>
          <p:cNvPr id="3" name="TextBox 2">
            <a:extLst>
              <a:ext uri="{FF2B5EF4-FFF2-40B4-BE49-F238E27FC236}">
                <a16:creationId xmlns:a16="http://schemas.microsoft.com/office/drawing/2014/main" id="{02C06557-8442-711B-1818-F2705843FBF2}"/>
              </a:ext>
            </a:extLst>
          </p:cNvPr>
          <p:cNvSpPr txBox="1"/>
          <p:nvPr/>
        </p:nvSpPr>
        <p:spPr>
          <a:xfrm>
            <a:off x="8705335" y="4866501"/>
            <a:ext cx="361753" cy="276999"/>
          </a:xfrm>
          <a:prstGeom prst="rect">
            <a:avLst/>
          </a:prstGeom>
          <a:noFill/>
        </p:spPr>
        <p:txBody>
          <a:bodyPr wrap="square" rtlCol="0">
            <a:spAutoFit/>
          </a:bodyPr>
          <a:lstStyle/>
          <a:p>
            <a:r>
              <a:rPr lang="en-US" sz="1200" dirty="0"/>
              <a:t>26</a:t>
            </a:r>
          </a:p>
        </p:txBody>
      </p:sp>
    </p:spTree>
    <p:extLst>
      <p:ext uri="{BB962C8B-B14F-4D97-AF65-F5344CB8AC3E}">
        <p14:creationId xmlns:p14="http://schemas.microsoft.com/office/powerpoint/2010/main" val="42198731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3">
          <a:extLst>
            <a:ext uri="{FF2B5EF4-FFF2-40B4-BE49-F238E27FC236}">
              <a16:creationId xmlns:a16="http://schemas.microsoft.com/office/drawing/2014/main" id="{9398EC1D-805E-0793-FF19-7EF4FEC548E2}"/>
            </a:ext>
          </a:extLst>
        </p:cNvPr>
        <p:cNvGrpSpPr/>
        <p:nvPr/>
      </p:nvGrpSpPr>
      <p:grpSpPr>
        <a:xfrm>
          <a:off x="0" y="0"/>
          <a:ext cx="0" cy="0"/>
          <a:chOff x="0" y="0"/>
          <a:chExt cx="0" cy="0"/>
        </a:xfrm>
      </p:grpSpPr>
      <p:sp>
        <p:nvSpPr>
          <p:cNvPr id="74" name="Google Shape;74;p16">
            <a:extLst>
              <a:ext uri="{FF2B5EF4-FFF2-40B4-BE49-F238E27FC236}">
                <a16:creationId xmlns:a16="http://schemas.microsoft.com/office/drawing/2014/main" id="{2DB2725E-6B51-97B3-5F2E-31E42E40EC7F}"/>
              </a:ext>
            </a:extLst>
          </p:cNvPr>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400"/>
              <a:t>Debates About S</a:t>
            </a:r>
            <a:r>
              <a:rPr lang="en-US" sz="2400"/>
              <a:t>o</a:t>
            </a:r>
            <a:r>
              <a:rPr lang="en" sz="2400"/>
              <a:t>und Quality</a:t>
            </a:r>
            <a:endParaRPr sz="2400"/>
          </a:p>
        </p:txBody>
      </p:sp>
      <p:sp>
        <p:nvSpPr>
          <p:cNvPr id="2" name="Google Shape;169;p28">
            <a:extLst>
              <a:ext uri="{FF2B5EF4-FFF2-40B4-BE49-F238E27FC236}">
                <a16:creationId xmlns:a16="http://schemas.microsoft.com/office/drawing/2014/main" id="{EAD0032B-A549-B10C-0C60-3654B331560E}"/>
              </a:ext>
            </a:extLst>
          </p:cNvPr>
          <p:cNvSpPr txBox="1">
            <a:spLocks/>
          </p:cNvSpPr>
          <p:nvPr/>
        </p:nvSpPr>
        <p:spPr>
          <a:xfrm>
            <a:off x="311700" y="1037327"/>
            <a:ext cx="8520600" cy="4029125"/>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1800">
                <a:effectLst/>
                <a:latin typeface="Arial" panose="020B0604020202020204" pitchFamily="34" charset="0"/>
                <a:ea typeface="Arial" panose="020B0604020202020204" pitchFamily="34" charset="0"/>
              </a:rPr>
              <a:t>Listen to the first 14:27 minutes of </a:t>
            </a:r>
            <a:r>
              <a:rPr lang="en-US" sz="1800">
                <a:effectLst/>
                <a:latin typeface="Arial" panose="020B0604020202020204" pitchFamily="34" charset="0"/>
                <a:ea typeface="Arial" panose="020B0604020202020204" pitchFamily="34" charset="0"/>
                <a:hlinkClick r:id="rId3"/>
              </a:rPr>
              <a:t>Why Vinyl Sounds Better Than CD, Or Not </a:t>
            </a:r>
            <a:r>
              <a:rPr lang="en-US" sz="1800">
                <a:effectLst/>
                <a:latin typeface="Arial" panose="020B0604020202020204" pitchFamily="34" charset="0"/>
                <a:ea typeface="Arial" panose="020B0604020202020204" pitchFamily="34" charset="0"/>
              </a:rPr>
              <a:t>to hear audio professionals discussing this debate. The transcript of the conversation is below the audio player found at the top of the page. </a:t>
            </a:r>
          </a:p>
          <a:p>
            <a:pPr marL="0" marR="0" indent="0">
              <a:lnSpc>
                <a:spcPct val="115000"/>
              </a:lnSpc>
              <a:spcBef>
                <a:spcPts val="0"/>
              </a:spcBef>
              <a:spcAft>
                <a:spcPts val="0"/>
              </a:spcAft>
              <a:buNone/>
            </a:pPr>
            <a:endParaRPr lang="en-US" sz="1800">
              <a:latin typeface="Arial" panose="020B0604020202020204" pitchFamily="34" charset="0"/>
              <a:ea typeface="Arial" panose="020B0604020202020204" pitchFamily="34" charset="0"/>
            </a:endParaRPr>
          </a:p>
          <a:p>
            <a:pPr marL="0" marR="0" indent="0">
              <a:lnSpc>
                <a:spcPct val="115000"/>
              </a:lnSpc>
              <a:spcBef>
                <a:spcPts val="0"/>
              </a:spcBef>
              <a:spcAft>
                <a:spcPts val="0"/>
              </a:spcAft>
              <a:buNone/>
            </a:pPr>
            <a:r>
              <a:rPr lang="en-US" sz="1800">
                <a:effectLst/>
                <a:latin typeface="Arial" panose="020B0604020202020204" pitchFamily="34" charset="0"/>
                <a:ea typeface="Arial" panose="020B0604020202020204" pitchFamily="34" charset="0"/>
              </a:rPr>
              <a:t>Take notes about both the challenges and benefits of analog and digital recordings as you listen to the broadcast or read the transcript. Respond to the following prompts:</a:t>
            </a:r>
          </a:p>
          <a:p>
            <a:pPr marL="342900" marR="0" lvl="0" indent="-342900">
              <a:lnSpc>
                <a:spcPct val="115000"/>
              </a:lnSpc>
              <a:spcBef>
                <a:spcPts val="0"/>
              </a:spcBef>
              <a:spcAft>
                <a:spcPts val="0"/>
              </a:spcAft>
              <a:buFont typeface="Arial" panose="020B0604020202020204" pitchFamily="34" charset="0"/>
              <a:buChar char="●"/>
            </a:pPr>
            <a:r>
              <a:rPr lang="en-US" sz="1600" u="none" strike="noStrike">
                <a:effectLst/>
                <a:latin typeface="Arial" panose="020B0604020202020204" pitchFamily="34" charset="0"/>
                <a:ea typeface="Arial" panose="020B0604020202020204" pitchFamily="34" charset="0"/>
              </a:rPr>
              <a:t>What is dynamic range in audio recording?  What is dynamic compression? What is an advantage of reducing the dynamic range of a recording?</a:t>
            </a:r>
          </a:p>
          <a:p>
            <a:pPr marL="342900" marR="0" lvl="0" indent="-342900">
              <a:lnSpc>
                <a:spcPct val="115000"/>
              </a:lnSpc>
              <a:spcBef>
                <a:spcPts val="0"/>
              </a:spcBef>
              <a:spcAft>
                <a:spcPts val="0"/>
              </a:spcAft>
              <a:buFont typeface="Arial" panose="020B0604020202020204" pitchFamily="34" charset="0"/>
              <a:buChar char="●"/>
            </a:pPr>
            <a:r>
              <a:rPr lang="en-US" sz="1600" u="none" strike="noStrike">
                <a:effectLst/>
                <a:latin typeface="Arial" panose="020B0604020202020204" pitchFamily="34" charset="0"/>
                <a:ea typeface="Arial" panose="020B0604020202020204" pitchFamily="34" charset="0"/>
              </a:rPr>
              <a:t>What do you notice about the two audio examples around the eight minute mark? Can you tell the difference between the analog and digital recordings? What do you notice?</a:t>
            </a:r>
          </a:p>
          <a:p>
            <a:pPr marL="0" marR="0" indent="0">
              <a:lnSpc>
                <a:spcPct val="115000"/>
              </a:lnSpc>
              <a:spcBef>
                <a:spcPts val="0"/>
              </a:spcBef>
              <a:spcAft>
                <a:spcPts val="0"/>
              </a:spcAft>
              <a:buNone/>
            </a:pPr>
            <a:endParaRPr lang="en-US" sz="1800">
              <a:effectLst/>
              <a:latin typeface="Arial" panose="020B0604020202020204" pitchFamily="34" charset="0"/>
              <a:ea typeface="Arial" panose="020B0604020202020204" pitchFamily="34" charset="0"/>
            </a:endParaRPr>
          </a:p>
        </p:txBody>
      </p:sp>
      <p:sp>
        <p:nvSpPr>
          <p:cNvPr id="3" name="TextBox 2">
            <a:extLst>
              <a:ext uri="{FF2B5EF4-FFF2-40B4-BE49-F238E27FC236}">
                <a16:creationId xmlns:a16="http://schemas.microsoft.com/office/drawing/2014/main" id="{72C1FE91-C2CB-8160-C729-F1BB68EFF11D}"/>
              </a:ext>
            </a:extLst>
          </p:cNvPr>
          <p:cNvSpPr txBox="1"/>
          <p:nvPr/>
        </p:nvSpPr>
        <p:spPr>
          <a:xfrm>
            <a:off x="8705335" y="4866501"/>
            <a:ext cx="361753" cy="276999"/>
          </a:xfrm>
          <a:prstGeom prst="rect">
            <a:avLst/>
          </a:prstGeom>
          <a:noFill/>
        </p:spPr>
        <p:txBody>
          <a:bodyPr wrap="square" rtlCol="0">
            <a:spAutoFit/>
          </a:bodyPr>
          <a:lstStyle/>
          <a:p>
            <a:r>
              <a:rPr lang="en-US" sz="1200" dirty="0"/>
              <a:t>27</a:t>
            </a:r>
          </a:p>
        </p:txBody>
      </p:sp>
    </p:spTree>
    <p:extLst>
      <p:ext uri="{BB962C8B-B14F-4D97-AF65-F5344CB8AC3E}">
        <p14:creationId xmlns:p14="http://schemas.microsoft.com/office/powerpoint/2010/main" val="9421497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3">
          <a:extLst>
            <a:ext uri="{FF2B5EF4-FFF2-40B4-BE49-F238E27FC236}">
              <a16:creationId xmlns:a16="http://schemas.microsoft.com/office/drawing/2014/main" id="{CD59E8FB-780D-BD87-CDB9-1ECC03FB1602}"/>
            </a:ext>
          </a:extLst>
        </p:cNvPr>
        <p:cNvGrpSpPr/>
        <p:nvPr/>
      </p:nvGrpSpPr>
      <p:grpSpPr>
        <a:xfrm>
          <a:off x="0" y="0"/>
          <a:ext cx="0" cy="0"/>
          <a:chOff x="0" y="0"/>
          <a:chExt cx="0" cy="0"/>
        </a:xfrm>
      </p:grpSpPr>
      <p:sp>
        <p:nvSpPr>
          <p:cNvPr id="74" name="Google Shape;74;p16">
            <a:extLst>
              <a:ext uri="{FF2B5EF4-FFF2-40B4-BE49-F238E27FC236}">
                <a16:creationId xmlns:a16="http://schemas.microsoft.com/office/drawing/2014/main" id="{5DE6C7A0-419E-3758-4B9F-844141AEB1E8}"/>
              </a:ext>
            </a:extLst>
          </p:cNvPr>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400"/>
              <a:t>Debates About S</a:t>
            </a:r>
            <a:r>
              <a:rPr lang="en-US" sz="2400"/>
              <a:t>o</a:t>
            </a:r>
            <a:r>
              <a:rPr lang="en" sz="2400"/>
              <a:t>und Quality (continued)</a:t>
            </a:r>
            <a:endParaRPr sz="2400"/>
          </a:p>
        </p:txBody>
      </p:sp>
      <p:sp>
        <p:nvSpPr>
          <p:cNvPr id="2" name="Google Shape;169;p28">
            <a:extLst>
              <a:ext uri="{FF2B5EF4-FFF2-40B4-BE49-F238E27FC236}">
                <a16:creationId xmlns:a16="http://schemas.microsoft.com/office/drawing/2014/main" id="{B16A7ACA-B94D-B25B-72B7-B687AB32B58F}"/>
              </a:ext>
            </a:extLst>
          </p:cNvPr>
          <p:cNvSpPr txBox="1">
            <a:spLocks/>
          </p:cNvSpPr>
          <p:nvPr/>
        </p:nvSpPr>
        <p:spPr>
          <a:xfrm>
            <a:off x="311700" y="988670"/>
            <a:ext cx="8520600" cy="3845945"/>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1800">
                <a:effectLst/>
                <a:latin typeface="Arial" panose="020B0604020202020204" pitchFamily="34" charset="0"/>
                <a:ea typeface="Arial" panose="020B0604020202020204" pitchFamily="34" charset="0"/>
              </a:rPr>
              <a:t>Listen to the remainder of </a:t>
            </a:r>
            <a:r>
              <a:rPr lang="en-US" sz="1800">
                <a:effectLst/>
                <a:latin typeface="Arial" panose="020B0604020202020204" pitchFamily="34" charset="0"/>
                <a:ea typeface="Arial" panose="020B0604020202020204" pitchFamily="34" charset="0"/>
                <a:hlinkClick r:id="rId3"/>
              </a:rPr>
              <a:t>Why Vinyl Sounds Better Than CD, Or Not </a:t>
            </a:r>
            <a:r>
              <a:rPr lang="en-US" sz="1800">
                <a:effectLst/>
                <a:latin typeface="Arial" panose="020B0604020202020204" pitchFamily="34" charset="0"/>
                <a:ea typeface="Arial" panose="020B0604020202020204" pitchFamily="34" charset="0"/>
              </a:rPr>
              <a:t>. Continue taking notes about both the challenges and benefits of analog and digital recordings responding to the following prompts:</a:t>
            </a:r>
          </a:p>
          <a:p>
            <a:pPr marL="342900" marR="0" lvl="0" indent="-342900">
              <a:lnSpc>
                <a:spcPct val="115000"/>
              </a:lnSpc>
              <a:spcBef>
                <a:spcPts val="0"/>
              </a:spcBef>
              <a:spcAft>
                <a:spcPts val="0"/>
              </a:spcAft>
              <a:buFont typeface="Arial" panose="020B0604020202020204" pitchFamily="34" charset="0"/>
              <a:buChar char="●"/>
            </a:pPr>
            <a:r>
              <a:rPr lang="en-US" sz="1500" u="none" strike="noStrike">
                <a:effectLst/>
                <a:latin typeface="Arial" panose="020B0604020202020204" pitchFamily="34" charset="0"/>
                <a:ea typeface="Arial" panose="020B0604020202020204" pitchFamily="34" charset="0"/>
              </a:rPr>
              <a:t>How would you describe the differences between LP Records, CDs, MP3s and AACs in your own words?</a:t>
            </a:r>
          </a:p>
          <a:p>
            <a:pPr marL="342900" marR="0" lvl="0" indent="-342900">
              <a:lnSpc>
                <a:spcPct val="115000"/>
              </a:lnSpc>
              <a:spcBef>
                <a:spcPts val="0"/>
              </a:spcBef>
              <a:spcAft>
                <a:spcPts val="0"/>
              </a:spcAft>
              <a:buFont typeface="Arial" panose="020B0604020202020204" pitchFamily="34" charset="0"/>
              <a:buChar char="●"/>
            </a:pPr>
            <a:r>
              <a:rPr lang="en-US" sz="1500" u="none" strike="noStrike">
                <a:effectLst/>
                <a:latin typeface="Arial" panose="020B0604020202020204" pitchFamily="34" charset="0"/>
                <a:ea typeface="Arial" panose="020B0604020202020204" pitchFamily="34" charset="0"/>
              </a:rPr>
              <a:t>Are you able to notice any differences in the recordings played starting around the eighteenth minute of the broadcast? </a:t>
            </a:r>
          </a:p>
          <a:p>
            <a:pPr marL="342900" marR="0" lvl="0" indent="-342900">
              <a:lnSpc>
                <a:spcPct val="115000"/>
              </a:lnSpc>
              <a:spcBef>
                <a:spcPts val="0"/>
              </a:spcBef>
              <a:spcAft>
                <a:spcPts val="0"/>
              </a:spcAft>
              <a:buFont typeface="Arial" panose="020B0604020202020204" pitchFamily="34" charset="0"/>
              <a:buChar char="●"/>
            </a:pPr>
            <a:r>
              <a:rPr lang="en-US" sz="1500" u="none" strike="noStrike">
                <a:effectLst/>
                <a:latin typeface="Arial" panose="020B0604020202020204" pitchFamily="34" charset="0"/>
                <a:ea typeface="Arial" panose="020B0604020202020204" pitchFamily="34" charset="0"/>
              </a:rPr>
              <a:t>How would you explain bit rate and sample rate in your own words?</a:t>
            </a:r>
          </a:p>
          <a:p>
            <a:pPr marL="342900" marR="0" lvl="0" indent="-342900">
              <a:lnSpc>
                <a:spcPct val="115000"/>
              </a:lnSpc>
              <a:spcBef>
                <a:spcPts val="0"/>
              </a:spcBef>
              <a:spcAft>
                <a:spcPts val="0"/>
              </a:spcAft>
              <a:buFont typeface="Arial" panose="020B0604020202020204" pitchFamily="34" charset="0"/>
              <a:buChar char="●"/>
            </a:pPr>
            <a:r>
              <a:rPr lang="en-US" sz="1500" u="none" strike="noStrike">
                <a:effectLst/>
                <a:latin typeface="Arial" panose="020B0604020202020204" pitchFamily="34" charset="0"/>
                <a:ea typeface="Arial" panose="020B0604020202020204" pitchFamily="34" charset="0"/>
              </a:rPr>
              <a:t>Were you surprised to hear the recording of what was missing from the compressed MP3 recording? </a:t>
            </a:r>
          </a:p>
          <a:p>
            <a:pPr marL="342900" marR="0" lvl="0" indent="-342900">
              <a:lnSpc>
                <a:spcPct val="115000"/>
              </a:lnSpc>
              <a:spcBef>
                <a:spcPts val="0"/>
              </a:spcBef>
              <a:spcAft>
                <a:spcPts val="0"/>
              </a:spcAft>
              <a:buFont typeface="Arial" panose="020B0604020202020204" pitchFamily="34" charset="0"/>
              <a:buChar char="●"/>
            </a:pPr>
            <a:r>
              <a:rPr lang="en-US" sz="1500" u="none" strike="noStrike">
                <a:effectLst/>
                <a:latin typeface="Arial" panose="020B0604020202020204" pitchFamily="34" charset="0"/>
                <a:ea typeface="Arial" panose="020B0604020202020204" pitchFamily="34" charset="0"/>
              </a:rPr>
              <a:t>How do you listen to music? Are you using a device connected to the internet to listen? Do you tend to use headphones or earbuds to listen to music or do you use another type of speaker system? Does the music sound different depending on what type of device you use for listening?</a:t>
            </a:r>
            <a:endParaRPr lang="en-US" sz="1500">
              <a:effectLst/>
              <a:latin typeface="Arial" panose="020B0604020202020204" pitchFamily="34" charset="0"/>
              <a:ea typeface="Arial" panose="020B0604020202020204" pitchFamily="34" charset="0"/>
            </a:endParaRPr>
          </a:p>
        </p:txBody>
      </p:sp>
      <p:sp>
        <p:nvSpPr>
          <p:cNvPr id="3" name="TextBox 2">
            <a:extLst>
              <a:ext uri="{FF2B5EF4-FFF2-40B4-BE49-F238E27FC236}">
                <a16:creationId xmlns:a16="http://schemas.microsoft.com/office/drawing/2014/main" id="{F1FA1E2F-5DCD-13C7-36AB-1FD0CD189E20}"/>
              </a:ext>
            </a:extLst>
          </p:cNvPr>
          <p:cNvSpPr txBox="1"/>
          <p:nvPr/>
        </p:nvSpPr>
        <p:spPr>
          <a:xfrm>
            <a:off x="8705335" y="4866501"/>
            <a:ext cx="361753" cy="276999"/>
          </a:xfrm>
          <a:prstGeom prst="rect">
            <a:avLst/>
          </a:prstGeom>
          <a:noFill/>
        </p:spPr>
        <p:txBody>
          <a:bodyPr wrap="square" rtlCol="0">
            <a:spAutoFit/>
          </a:bodyPr>
          <a:lstStyle/>
          <a:p>
            <a:r>
              <a:rPr lang="en-US" sz="1200" dirty="0"/>
              <a:t>28</a:t>
            </a:r>
          </a:p>
        </p:txBody>
      </p:sp>
      <p:sp>
        <p:nvSpPr>
          <p:cNvPr id="4" name="TextBox 3">
            <a:extLst>
              <a:ext uri="{FF2B5EF4-FFF2-40B4-BE49-F238E27FC236}">
                <a16:creationId xmlns:a16="http://schemas.microsoft.com/office/drawing/2014/main" id="{19079CF5-5E4E-564B-B205-CA4EF80ADBF5}"/>
              </a:ext>
            </a:extLst>
          </p:cNvPr>
          <p:cNvSpPr txBox="1"/>
          <p:nvPr/>
        </p:nvSpPr>
        <p:spPr>
          <a:xfrm>
            <a:off x="2053652" y="4653622"/>
            <a:ext cx="5351319" cy="351378"/>
          </a:xfrm>
          <a:prstGeom prst="rect">
            <a:avLst/>
          </a:prstGeom>
          <a:solidFill>
            <a:srgbClr val="F4F292"/>
          </a:solidFill>
        </p:spPr>
        <p:txBody>
          <a:bodyPr wrap="square" rtlCol="0">
            <a:spAutoFit/>
          </a:bodyPr>
          <a:lstStyle/>
          <a:p>
            <a:pPr marL="0" marR="0" indent="0" algn="ctr">
              <a:lnSpc>
                <a:spcPct val="115000"/>
              </a:lnSpc>
              <a:spcBef>
                <a:spcPts val="0"/>
              </a:spcBef>
              <a:spcAft>
                <a:spcPts val="0"/>
              </a:spcAft>
              <a:buNone/>
            </a:pPr>
            <a:r>
              <a:rPr lang="en-US" sz="1600">
                <a:effectLst/>
                <a:latin typeface="Arial" panose="020B0604020202020204" pitchFamily="34" charset="0"/>
                <a:ea typeface="Arial" panose="020B0604020202020204" pitchFamily="34" charset="0"/>
              </a:rPr>
              <a:t>Share your responses with a partner or small group.</a:t>
            </a:r>
          </a:p>
        </p:txBody>
      </p:sp>
    </p:spTree>
    <p:extLst>
      <p:ext uri="{BB962C8B-B14F-4D97-AF65-F5344CB8AC3E}">
        <p14:creationId xmlns:p14="http://schemas.microsoft.com/office/powerpoint/2010/main" val="18616103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3">
          <a:extLst>
            <a:ext uri="{FF2B5EF4-FFF2-40B4-BE49-F238E27FC236}">
              <a16:creationId xmlns:a16="http://schemas.microsoft.com/office/drawing/2014/main" id="{EBE13114-32D2-897F-2F0B-8B91E0C64994}"/>
            </a:ext>
          </a:extLst>
        </p:cNvPr>
        <p:cNvGrpSpPr/>
        <p:nvPr/>
      </p:nvGrpSpPr>
      <p:grpSpPr>
        <a:xfrm>
          <a:off x="0" y="0"/>
          <a:ext cx="0" cy="0"/>
          <a:chOff x="0" y="0"/>
          <a:chExt cx="0" cy="0"/>
        </a:xfrm>
      </p:grpSpPr>
      <p:sp>
        <p:nvSpPr>
          <p:cNvPr id="74" name="Google Shape;74;p16">
            <a:extLst>
              <a:ext uri="{FF2B5EF4-FFF2-40B4-BE49-F238E27FC236}">
                <a16:creationId xmlns:a16="http://schemas.microsoft.com/office/drawing/2014/main" id="{354DE900-77BF-5F68-912A-396140F72AF6}"/>
              </a:ext>
            </a:extLst>
          </p:cNvPr>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a:t>Part 4: How has Technology Impacted the Music Recording Industry?</a:t>
            </a:r>
            <a:endParaRPr sz="2000"/>
          </a:p>
        </p:txBody>
      </p:sp>
      <p:sp>
        <p:nvSpPr>
          <p:cNvPr id="2" name="Google Shape;169;p28">
            <a:extLst>
              <a:ext uri="{FF2B5EF4-FFF2-40B4-BE49-F238E27FC236}">
                <a16:creationId xmlns:a16="http://schemas.microsoft.com/office/drawing/2014/main" id="{614AAB56-69A2-8CD4-A457-546FE6EDFF9B}"/>
              </a:ext>
            </a:extLst>
          </p:cNvPr>
          <p:cNvSpPr txBox="1">
            <a:spLocks/>
          </p:cNvSpPr>
          <p:nvPr/>
        </p:nvSpPr>
        <p:spPr>
          <a:xfrm>
            <a:off x="311700" y="1042856"/>
            <a:ext cx="8520600" cy="1917701"/>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1600">
                <a:effectLst/>
                <a:latin typeface="Arial" panose="020B0604020202020204" pitchFamily="34" charset="0"/>
                <a:ea typeface="Arial" panose="020B0604020202020204" pitchFamily="34" charset="0"/>
              </a:rPr>
              <a:t>For many years, artists and the recording industry earned their living from producing music recordings, creating copies of them, and selling them to people. This was the structure of the entire industry. Whether those sales were through analog LP recordings or digital CD recordings, artists and record companies are the only individuals who legally have the right to copy their work for sale. This is known as a copyright and the entire recording industry grew and thrived with this arrangement.</a:t>
            </a:r>
          </a:p>
          <a:p>
            <a:pPr marL="0" indent="0">
              <a:lnSpc>
                <a:spcPct val="115000"/>
              </a:lnSpc>
              <a:spcBef>
                <a:spcPts val="0"/>
              </a:spcBef>
              <a:buNone/>
            </a:pPr>
            <a:endParaRPr lang="en-US" sz="1800">
              <a:effectLst/>
              <a:latin typeface="Arial" panose="020B0604020202020204" pitchFamily="34" charset="0"/>
              <a:ea typeface="Arial" panose="020B0604020202020204" pitchFamily="34" charset="0"/>
            </a:endParaRPr>
          </a:p>
          <a:p>
            <a:pPr marL="0" marR="0" indent="0">
              <a:lnSpc>
                <a:spcPct val="115000"/>
              </a:lnSpc>
              <a:spcBef>
                <a:spcPts val="0"/>
              </a:spcBef>
              <a:spcAft>
                <a:spcPts val="0"/>
              </a:spcAft>
              <a:buNone/>
            </a:pPr>
            <a:endParaRPr lang="en-US" sz="1800">
              <a:effectLst/>
              <a:latin typeface="Arial" panose="020B0604020202020204" pitchFamily="34" charset="0"/>
              <a:ea typeface="Arial" panose="020B0604020202020204" pitchFamily="34" charset="0"/>
            </a:endParaRPr>
          </a:p>
        </p:txBody>
      </p:sp>
      <p:sp>
        <p:nvSpPr>
          <p:cNvPr id="3" name="TextBox 2">
            <a:extLst>
              <a:ext uri="{FF2B5EF4-FFF2-40B4-BE49-F238E27FC236}">
                <a16:creationId xmlns:a16="http://schemas.microsoft.com/office/drawing/2014/main" id="{A5A48914-C628-C19D-2BEA-E55A27F8F3C6}"/>
              </a:ext>
            </a:extLst>
          </p:cNvPr>
          <p:cNvSpPr txBox="1"/>
          <p:nvPr/>
        </p:nvSpPr>
        <p:spPr>
          <a:xfrm>
            <a:off x="8705335" y="4866501"/>
            <a:ext cx="361753" cy="276999"/>
          </a:xfrm>
          <a:prstGeom prst="rect">
            <a:avLst/>
          </a:prstGeom>
          <a:noFill/>
        </p:spPr>
        <p:txBody>
          <a:bodyPr wrap="square" rtlCol="0">
            <a:spAutoFit/>
          </a:bodyPr>
          <a:lstStyle/>
          <a:p>
            <a:r>
              <a:rPr lang="en-US" sz="1200" dirty="0"/>
              <a:t>29</a:t>
            </a:r>
          </a:p>
        </p:txBody>
      </p:sp>
      <p:sp>
        <p:nvSpPr>
          <p:cNvPr id="4" name="TextBox 3">
            <a:extLst>
              <a:ext uri="{FF2B5EF4-FFF2-40B4-BE49-F238E27FC236}">
                <a16:creationId xmlns:a16="http://schemas.microsoft.com/office/drawing/2014/main" id="{7D1CF985-8B4F-8323-B550-AC7127C5A808}"/>
              </a:ext>
            </a:extLst>
          </p:cNvPr>
          <p:cNvSpPr txBox="1"/>
          <p:nvPr/>
        </p:nvSpPr>
        <p:spPr>
          <a:xfrm>
            <a:off x="730770" y="2968052"/>
            <a:ext cx="7682459" cy="1339469"/>
          </a:xfrm>
          <a:prstGeom prst="rect">
            <a:avLst/>
          </a:prstGeom>
          <a:solidFill>
            <a:srgbClr val="AFE8FF"/>
          </a:solidFill>
        </p:spPr>
        <p:txBody>
          <a:bodyPr wrap="square" rtlCol="0">
            <a:spAutoFit/>
          </a:bodyPr>
          <a:lstStyle/>
          <a:p>
            <a:pPr marL="0" indent="0">
              <a:lnSpc>
                <a:spcPct val="115000"/>
              </a:lnSpc>
              <a:spcBef>
                <a:spcPts val="0"/>
              </a:spcBef>
              <a:buNone/>
            </a:pPr>
            <a:r>
              <a:rPr lang="en-US" sz="1800">
                <a:effectLst/>
                <a:latin typeface="Arial" panose="020B0604020202020204" pitchFamily="34" charset="0"/>
                <a:ea typeface="Arial" panose="020B0604020202020204" pitchFamily="34" charset="0"/>
              </a:rPr>
              <a:t>As a musician, it is important to be aware of copyright law. </a:t>
            </a:r>
            <a:r>
              <a:rPr lang="en-US" sz="1800">
                <a:latin typeface="Arial" panose="020B0604020202020204" pitchFamily="34" charset="0"/>
                <a:ea typeface="Arial" panose="020B0604020202020204" pitchFamily="34" charset="0"/>
              </a:rPr>
              <a:t>R</a:t>
            </a:r>
            <a:r>
              <a:rPr lang="en-US" sz="1800">
                <a:effectLst/>
                <a:latin typeface="Arial" panose="020B0604020202020204" pitchFamily="34" charset="0"/>
                <a:ea typeface="Arial" panose="020B0604020202020204" pitchFamily="34" charset="0"/>
              </a:rPr>
              <a:t>ead the articles below and take notes on important points to remember.</a:t>
            </a:r>
          </a:p>
          <a:p>
            <a:pPr marL="285750" indent="-285750">
              <a:lnSpc>
                <a:spcPct val="115000"/>
              </a:lnSpc>
              <a:spcBef>
                <a:spcPts val="0"/>
              </a:spcBef>
              <a:buFont typeface="Arial" panose="020B0604020202020204" pitchFamily="34" charset="0"/>
              <a:buChar char="•"/>
            </a:pPr>
            <a:r>
              <a:rPr lang="en-US" sz="1800">
                <a:latin typeface="Arial" panose="020B0604020202020204" pitchFamily="34" charset="0"/>
                <a:ea typeface="Arial" panose="020B0604020202020204" pitchFamily="34" charset="0"/>
              </a:rPr>
              <a:t>Britannica School: </a:t>
            </a:r>
            <a:r>
              <a:rPr lang="en-US" sz="1800">
                <a:latin typeface="Arial" panose="020B0604020202020204" pitchFamily="34" charset="0"/>
                <a:ea typeface="Arial" panose="020B0604020202020204" pitchFamily="34" charset="0"/>
                <a:hlinkClick r:id="rId3"/>
              </a:rPr>
              <a:t>Copyright</a:t>
            </a:r>
            <a:endParaRPr lang="en-US" sz="1800">
              <a:latin typeface="Arial" panose="020B0604020202020204" pitchFamily="34" charset="0"/>
              <a:ea typeface="Arial" panose="020B0604020202020204" pitchFamily="34" charset="0"/>
            </a:endParaRPr>
          </a:p>
          <a:p>
            <a:pPr marL="285750" indent="-285750">
              <a:lnSpc>
                <a:spcPct val="115000"/>
              </a:lnSpc>
              <a:spcBef>
                <a:spcPts val="0"/>
              </a:spcBef>
              <a:buFont typeface="Arial" panose="020B0604020202020204" pitchFamily="34" charset="0"/>
              <a:buChar char="•"/>
            </a:pPr>
            <a:r>
              <a:rPr lang="en-US" sz="1800">
                <a:latin typeface="Arial" panose="020B0604020202020204" pitchFamily="34" charset="0"/>
                <a:ea typeface="Arial" panose="020B0604020202020204" pitchFamily="34" charset="0"/>
              </a:rPr>
              <a:t>U.S. Copyright Office: </a:t>
            </a:r>
            <a:r>
              <a:rPr lang="en-US" sz="1800">
                <a:latin typeface="Arial" panose="020B0604020202020204" pitchFamily="34" charset="0"/>
                <a:ea typeface="Arial" panose="020B0604020202020204" pitchFamily="34" charset="0"/>
                <a:hlinkClick r:id="rId4"/>
              </a:rPr>
              <a:t>What Musicians Should Know about Copyright</a:t>
            </a:r>
            <a:r>
              <a:rPr lang="en-US" sz="1800">
                <a:latin typeface="Arial" panose="020B0604020202020204" pitchFamily="34" charset="0"/>
                <a:ea typeface="Arial" panose="020B0604020202020204" pitchFamily="34" charset="0"/>
              </a:rPr>
              <a:t> </a:t>
            </a:r>
          </a:p>
        </p:txBody>
      </p:sp>
    </p:spTree>
    <p:extLst>
      <p:ext uri="{BB962C8B-B14F-4D97-AF65-F5344CB8AC3E}">
        <p14:creationId xmlns:p14="http://schemas.microsoft.com/office/powerpoint/2010/main" val="38661510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2" name="TextBox 1">
            <a:extLst>
              <a:ext uri="{FF2B5EF4-FFF2-40B4-BE49-F238E27FC236}">
                <a16:creationId xmlns:a16="http://schemas.microsoft.com/office/drawing/2014/main" id="{D33F079D-CC8A-3C93-AE29-7A42E30CB772}"/>
              </a:ext>
            </a:extLst>
          </p:cNvPr>
          <p:cNvSpPr txBox="1"/>
          <p:nvPr/>
        </p:nvSpPr>
        <p:spPr>
          <a:xfrm>
            <a:off x="8768678" y="4866501"/>
            <a:ext cx="298410" cy="276999"/>
          </a:xfrm>
          <a:prstGeom prst="rect">
            <a:avLst/>
          </a:prstGeom>
          <a:noFill/>
        </p:spPr>
        <p:txBody>
          <a:bodyPr wrap="square" rtlCol="0">
            <a:spAutoFit/>
          </a:bodyPr>
          <a:lstStyle/>
          <a:p>
            <a:r>
              <a:rPr lang="en-US" sz="1200"/>
              <a:t>3</a:t>
            </a:r>
          </a:p>
        </p:txBody>
      </p:sp>
      <p:sp>
        <p:nvSpPr>
          <p:cNvPr id="6" name="Google Shape;59;p14">
            <a:extLst>
              <a:ext uri="{FF2B5EF4-FFF2-40B4-BE49-F238E27FC236}">
                <a16:creationId xmlns:a16="http://schemas.microsoft.com/office/drawing/2014/main" id="{30F58226-3FF0-306B-5C89-177897B5BD52}"/>
              </a:ext>
            </a:extLst>
          </p:cNvPr>
          <p:cNvSpPr txBox="1">
            <a:spLocks noGrp="1"/>
          </p:cNvSpPr>
          <p:nvPr>
            <p:ph type="title"/>
          </p:nvPr>
        </p:nvSpPr>
        <p:spPr>
          <a:xfrm>
            <a:off x="1076992" y="308884"/>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US" sz="2400" b="1" dirty="0"/>
              <a:t>Preferences for Selecting and Accessing Music</a:t>
            </a:r>
            <a:endParaRPr lang="en-US" sz="2400" dirty="0"/>
          </a:p>
        </p:txBody>
      </p:sp>
      <p:sp>
        <p:nvSpPr>
          <p:cNvPr id="8" name="Text Placeholder 7">
            <a:extLst>
              <a:ext uri="{FF2B5EF4-FFF2-40B4-BE49-F238E27FC236}">
                <a16:creationId xmlns:a16="http://schemas.microsoft.com/office/drawing/2014/main" id="{0D735520-7F05-6FBE-765C-BDEA5BF5073F}"/>
              </a:ext>
            </a:extLst>
          </p:cNvPr>
          <p:cNvSpPr>
            <a:spLocks noGrp="1"/>
          </p:cNvSpPr>
          <p:nvPr>
            <p:ph type="body" sz="quarter" idx="12"/>
          </p:nvPr>
        </p:nvSpPr>
        <p:spPr>
          <a:xfrm>
            <a:off x="740876" y="1115969"/>
            <a:ext cx="7192690" cy="3718647"/>
          </a:xfrm>
        </p:spPr>
        <p:txBody>
          <a:bodyPr/>
          <a:lstStyle/>
          <a:p>
            <a:pPr marL="0" marR="0">
              <a:lnSpc>
                <a:spcPct val="115000"/>
              </a:lnSpc>
              <a:spcBef>
                <a:spcPts val="0"/>
              </a:spcBef>
              <a:spcAft>
                <a:spcPts val="0"/>
              </a:spcAft>
            </a:pPr>
            <a:r>
              <a:rPr lang="en-US" sz="1800">
                <a:effectLst/>
                <a:latin typeface="Arial" panose="020B0604020202020204" pitchFamily="34" charset="0"/>
                <a:ea typeface="Arial" panose="020B0604020202020204" pitchFamily="34" charset="0"/>
              </a:rPr>
              <a:t>Consider the following questions and note your responses:</a:t>
            </a:r>
          </a:p>
          <a:p>
            <a:pPr marL="342900" marR="0" lvl="0" indent="-342900">
              <a:lnSpc>
                <a:spcPct val="115000"/>
              </a:lnSpc>
              <a:spcBef>
                <a:spcPts val="0"/>
              </a:spcBef>
              <a:spcAft>
                <a:spcPts val="0"/>
              </a:spcAft>
              <a:buFont typeface="Arial" panose="020B0604020202020204" pitchFamily="34" charset="0"/>
              <a:buChar char="●"/>
            </a:pPr>
            <a:r>
              <a:rPr lang="en-US" sz="1800" u="none" strike="noStrike">
                <a:effectLst/>
                <a:latin typeface="Arial" panose="020B0604020202020204" pitchFamily="34" charset="0"/>
                <a:ea typeface="Arial" panose="020B0604020202020204" pitchFamily="34" charset="0"/>
              </a:rPr>
              <a:t>What are some of the ways you listen to music?</a:t>
            </a:r>
          </a:p>
          <a:p>
            <a:pPr marL="342900" marR="0" lvl="0" indent="-342900">
              <a:lnSpc>
                <a:spcPct val="115000"/>
              </a:lnSpc>
              <a:spcBef>
                <a:spcPts val="0"/>
              </a:spcBef>
              <a:spcAft>
                <a:spcPts val="0"/>
              </a:spcAft>
              <a:buFont typeface="Arial" panose="020B0604020202020204" pitchFamily="34" charset="0"/>
              <a:buChar char="●"/>
            </a:pPr>
            <a:r>
              <a:rPr lang="en-US" sz="1800" u="none" strike="noStrike">
                <a:effectLst/>
                <a:latin typeface="Arial" panose="020B0604020202020204" pitchFamily="34" charset="0"/>
                <a:ea typeface="Arial" panose="020B0604020202020204" pitchFamily="34" charset="0"/>
              </a:rPr>
              <a:t>How do you learn about new music you might like to hear? (Or perform?)</a:t>
            </a:r>
          </a:p>
          <a:p>
            <a:pPr marL="342900" marR="0" lvl="0" indent="-342900">
              <a:lnSpc>
                <a:spcPct val="115000"/>
              </a:lnSpc>
              <a:spcBef>
                <a:spcPts val="0"/>
              </a:spcBef>
              <a:spcAft>
                <a:spcPts val="0"/>
              </a:spcAft>
              <a:buFont typeface="Arial" panose="020B0604020202020204" pitchFamily="34" charset="0"/>
              <a:buChar char="●"/>
            </a:pPr>
            <a:r>
              <a:rPr lang="en-US" sz="1800" u="none" strike="noStrike">
                <a:effectLst/>
                <a:latin typeface="Arial" panose="020B0604020202020204" pitchFamily="34" charset="0"/>
                <a:ea typeface="Arial" panose="020B0604020202020204" pitchFamily="34" charset="0"/>
              </a:rPr>
              <a:t>Do you create playlists? Do you use playlists created by others?</a:t>
            </a:r>
          </a:p>
          <a:p>
            <a:pPr marL="342900" marR="0" lvl="0" indent="-342900">
              <a:lnSpc>
                <a:spcPct val="115000"/>
              </a:lnSpc>
              <a:spcBef>
                <a:spcPts val="0"/>
              </a:spcBef>
              <a:spcAft>
                <a:spcPts val="0"/>
              </a:spcAft>
              <a:buFont typeface="Arial" panose="020B0604020202020204" pitchFamily="34" charset="0"/>
              <a:buChar char="●"/>
            </a:pPr>
            <a:r>
              <a:rPr lang="en-US" sz="1800" u="none" strike="noStrike">
                <a:effectLst/>
                <a:latin typeface="Arial" panose="020B0604020202020204" pitchFamily="34" charset="0"/>
                <a:ea typeface="Arial" panose="020B0604020202020204" pitchFamily="34" charset="0"/>
              </a:rPr>
              <a:t>Have you ever recorded your own music? What technology did you use? Did you share it? If so, how?</a:t>
            </a:r>
          </a:p>
          <a:p>
            <a:pPr marL="342900" marR="0" lvl="0" indent="-342900">
              <a:lnSpc>
                <a:spcPct val="115000"/>
              </a:lnSpc>
              <a:spcBef>
                <a:spcPts val="0"/>
              </a:spcBef>
              <a:spcAft>
                <a:spcPts val="0"/>
              </a:spcAft>
              <a:buFont typeface="Arial" panose="020B0604020202020204" pitchFamily="34" charset="0"/>
              <a:buChar char="●"/>
            </a:pPr>
            <a:r>
              <a:rPr lang="en-US" sz="1800" u="none" strike="noStrike">
                <a:effectLst/>
                <a:latin typeface="Arial" panose="020B0604020202020204" pitchFamily="34" charset="0"/>
                <a:ea typeface="Arial" panose="020B0604020202020204" pitchFamily="34" charset="0"/>
              </a:rPr>
              <a:t>When you start listening to music you have not heard before, how quickly do you decide whether to continue listening or not?</a:t>
            </a:r>
          </a:p>
          <a:p>
            <a:pPr marL="342900" marR="0" lvl="0" indent="-342900">
              <a:lnSpc>
                <a:spcPct val="115000"/>
              </a:lnSpc>
              <a:spcBef>
                <a:spcPts val="0"/>
              </a:spcBef>
              <a:spcAft>
                <a:spcPts val="0"/>
              </a:spcAft>
              <a:buFont typeface="Arial" panose="020B0604020202020204" pitchFamily="34" charset="0"/>
              <a:buChar char="●"/>
            </a:pPr>
            <a:r>
              <a:rPr lang="en-US" sz="1800" u="none" strike="noStrike">
                <a:effectLst/>
                <a:latin typeface="Arial" panose="020B0604020202020204" pitchFamily="34" charset="0"/>
                <a:ea typeface="Arial" panose="020B0604020202020204" pitchFamily="34" charset="0"/>
              </a:rPr>
              <a:t>What are the differences between listening to live music and listening to recorded music? </a:t>
            </a:r>
          </a:p>
          <a:p>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3">
          <a:extLst>
            <a:ext uri="{FF2B5EF4-FFF2-40B4-BE49-F238E27FC236}">
              <a16:creationId xmlns:a16="http://schemas.microsoft.com/office/drawing/2014/main" id="{BCEDACDD-BABD-C923-A490-015AED18B1EA}"/>
            </a:ext>
          </a:extLst>
        </p:cNvPr>
        <p:cNvGrpSpPr/>
        <p:nvPr/>
      </p:nvGrpSpPr>
      <p:grpSpPr>
        <a:xfrm>
          <a:off x="0" y="0"/>
          <a:ext cx="0" cy="0"/>
          <a:chOff x="0" y="0"/>
          <a:chExt cx="0" cy="0"/>
        </a:xfrm>
      </p:grpSpPr>
      <p:sp>
        <p:nvSpPr>
          <p:cNvPr id="74" name="Google Shape;74;p16">
            <a:extLst>
              <a:ext uri="{FF2B5EF4-FFF2-40B4-BE49-F238E27FC236}">
                <a16:creationId xmlns:a16="http://schemas.microsoft.com/office/drawing/2014/main" id="{F9620798-97AD-D4AD-8070-5FF32C9DC0A3}"/>
              </a:ext>
            </a:extLst>
          </p:cNvPr>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sz="2000">
                <a:effectLst/>
                <a:latin typeface="Arial" panose="020B0604020202020204" pitchFamily="34" charset="0"/>
                <a:ea typeface="Arial" panose="020B0604020202020204" pitchFamily="34" charset="0"/>
              </a:rPr>
              <a:t>Artificial Intelligence and Copyright law</a:t>
            </a:r>
            <a:endParaRPr sz="2000"/>
          </a:p>
        </p:txBody>
      </p:sp>
      <p:sp>
        <p:nvSpPr>
          <p:cNvPr id="2" name="Google Shape;169;p28">
            <a:extLst>
              <a:ext uri="{FF2B5EF4-FFF2-40B4-BE49-F238E27FC236}">
                <a16:creationId xmlns:a16="http://schemas.microsoft.com/office/drawing/2014/main" id="{21CF4200-4D4E-BBB7-11C5-77C008685FFA}"/>
              </a:ext>
            </a:extLst>
          </p:cNvPr>
          <p:cNvSpPr txBox="1">
            <a:spLocks/>
          </p:cNvSpPr>
          <p:nvPr/>
        </p:nvSpPr>
        <p:spPr>
          <a:xfrm>
            <a:off x="891916" y="1056126"/>
            <a:ext cx="7234300" cy="4367792"/>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2400">
                <a:effectLst/>
                <a:latin typeface="Arial" panose="020B0604020202020204" pitchFamily="34" charset="0"/>
                <a:ea typeface="Arial" panose="020B0604020202020204" pitchFamily="34" charset="0"/>
              </a:rPr>
              <a:t>Read </a:t>
            </a:r>
            <a:r>
              <a:rPr lang="en-US" sz="2400">
                <a:effectLst/>
                <a:latin typeface="Arial" panose="020B0604020202020204" pitchFamily="34" charset="0"/>
                <a:ea typeface="Arial" panose="020B0604020202020204" pitchFamily="34" charset="0"/>
                <a:hlinkClick r:id="rId3"/>
              </a:rPr>
              <a:t>AI created a song mimicking the work of Drake and The Weeknd. What does that mean for copyright law? </a:t>
            </a:r>
            <a:r>
              <a:rPr lang="en-US" sz="2400">
                <a:latin typeface="Arial" panose="020B0604020202020204" pitchFamily="34" charset="0"/>
                <a:ea typeface="Arial" panose="020B0604020202020204" pitchFamily="34" charset="0"/>
              </a:rPr>
              <a:t>f</a:t>
            </a:r>
            <a:r>
              <a:rPr lang="en-US" sz="2400">
                <a:effectLst/>
                <a:latin typeface="Arial" panose="020B0604020202020204" pitchFamily="34" charset="0"/>
                <a:ea typeface="Arial" panose="020B0604020202020204" pitchFamily="34" charset="0"/>
              </a:rPr>
              <a:t>rom Harvard Law Today to learn more about the complexities of creating music, Artificial Intelligence (AI), and copyright law. </a:t>
            </a:r>
          </a:p>
          <a:p>
            <a:pPr lvl="1">
              <a:lnSpc>
                <a:spcPct val="115000"/>
              </a:lnSpc>
              <a:spcBef>
                <a:spcPts val="0"/>
              </a:spcBef>
            </a:pPr>
            <a:r>
              <a:rPr lang="en-US" sz="2000">
                <a:effectLst/>
                <a:latin typeface="Arial" panose="020B0604020202020204" pitchFamily="34" charset="0"/>
                <a:ea typeface="Arial" panose="020B0604020202020204" pitchFamily="34" charset="0"/>
              </a:rPr>
              <a:t>Take notes about the experiences of each of the parties involved in the dispute. </a:t>
            </a:r>
          </a:p>
          <a:p>
            <a:pPr lvl="1">
              <a:lnSpc>
                <a:spcPct val="115000"/>
              </a:lnSpc>
              <a:spcBef>
                <a:spcPts val="0"/>
              </a:spcBef>
            </a:pPr>
            <a:r>
              <a:rPr lang="en-US" sz="2000">
                <a:effectLst/>
                <a:latin typeface="Arial" panose="020B0604020202020204" pitchFamily="34" charset="0"/>
                <a:ea typeface="Arial" panose="020B0604020202020204" pitchFamily="34" charset="0"/>
              </a:rPr>
              <a:t>What ideas do you have to keep the use of AI from turning into a legal battle?</a:t>
            </a:r>
          </a:p>
          <a:p>
            <a:pPr marL="0" marR="0" indent="0">
              <a:lnSpc>
                <a:spcPct val="115000"/>
              </a:lnSpc>
              <a:spcBef>
                <a:spcPts val="0"/>
              </a:spcBef>
              <a:spcAft>
                <a:spcPts val="0"/>
              </a:spcAft>
              <a:buNone/>
            </a:pPr>
            <a:endParaRPr lang="en-US" sz="1800">
              <a:effectLst/>
              <a:latin typeface="Arial" panose="020B0604020202020204" pitchFamily="34" charset="0"/>
              <a:ea typeface="Arial" panose="020B0604020202020204" pitchFamily="34" charset="0"/>
            </a:endParaRPr>
          </a:p>
        </p:txBody>
      </p:sp>
      <p:sp>
        <p:nvSpPr>
          <p:cNvPr id="3" name="TextBox 2">
            <a:extLst>
              <a:ext uri="{FF2B5EF4-FFF2-40B4-BE49-F238E27FC236}">
                <a16:creationId xmlns:a16="http://schemas.microsoft.com/office/drawing/2014/main" id="{72A529B7-2BB9-521D-F0E4-CAF4B96730FF}"/>
              </a:ext>
            </a:extLst>
          </p:cNvPr>
          <p:cNvSpPr txBox="1"/>
          <p:nvPr/>
        </p:nvSpPr>
        <p:spPr>
          <a:xfrm>
            <a:off x="8705335" y="4866501"/>
            <a:ext cx="361753" cy="276999"/>
          </a:xfrm>
          <a:prstGeom prst="rect">
            <a:avLst/>
          </a:prstGeom>
          <a:noFill/>
        </p:spPr>
        <p:txBody>
          <a:bodyPr wrap="square" rtlCol="0">
            <a:spAutoFit/>
          </a:bodyPr>
          <a:lstStyle/>
          <a:p>
            <a:r>
              <a:rPr lang="en-US" sz="1200" dirty="0"/>
              <a:t>30</a:t>
            </a:r>
          </a:p>
        </p:txBody>
      </p:sp>
    </p:spTree>
    <p:extLst>
      <p:ext uri="{BB962C8B-B14F-4D97-AF65-F5344CB8AC3E}">
        <p14:creationId xmlns:p14="http://schemas.microsoft.com/office/powerpoint/2010/main" val="12196221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3">
          <a:extLst>
            <a:ext uri="{FF2B5EF4-FFF2-40B4-BE49-F238E27FC236}">
              <a16:creationId xmlns:a16="http://schemas.microsoft.com/office/drawing/2014/main" id="{BF37F0CE-E56C-7FBF-6077-8323E421E191}"/>
            </a:ext>
          </a:extLst>
        </p:cNvPr>
        <p:cNvGrpSpPr/>
        <p:nvPr/>
      </p:nvGrpSpPr>
      <p:grpSpPr>
        <a:xfrm>
          <a:off x="0" y="0"/>
          <a:ext cx="0" cy="0"/>
          <a:chOff x="0" y="0"/>
          <a:chExt cx="0" cy="0"/>
        </a:xfrm>
      </p:grpSpPr>
      <p:sp>
        <p:nvSpPr>
          <p:cNvPr id="74" name="Google Shape;74;p16">
            <a:extLst>
              <a:ext uri="{FF2B5EF4-FFF2-40B4-BE49-F238E27FC236}">
                <a16:creationId xmlns:a16="http://schemas.microsoft.com/office/drawing/2014/main" id="{75BA3275-97A1-FE60-FF0D-2C94DB028827}"/>
              </a:ext>
            </a:extLst>
          </p:cNvPr>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sz="2000">
                <a:effectLst/>
                <a:latin typeface="Arial" panose="020B0604020202020204" pitchFamily="34" charset="0"/>
                <a:ea typeface="Arial" panose="020B0604020202020204" pitchFamily="34" charset="0"/>
              </a:rPr>
              <a:t>Reflecting on Artificial Intelligence and Copyright Law</a:t>
            </a:r>
            <a:endParaRPr sz="2000"/>
          </a:p>
        </p:txBody>
      </p:sp>
      <p:sp>
        <p:nvSpPr>
          <p:cNvPr id="2" name="Google Shape;169;p28">
            <a:extLst>
              <a:ext uri="{FF2B5EF4-FFF2-40B4-BE49-F238E27FC236}">
                <a16:creationId xmlns:a16="http://schemas.microsoft.com/office/drawing/2014/main" id="{1044A9F8-80FD-D33D-4607-8B2FB330B8AF}"/>
              </a:ext>
            </a:extLst>
          </p:cNvPr>
          <p:cNvSpPr txBox="1">
            <a:spLocks/>
          </p:cNvSpPr>
          <p:nvPr/>
        </p:nvSpPr>
        <p:spPr>
          <a:xfrm>
            <a:off x="311700" y="988670"/>
            <a:ext cx="8520600" cy="3163605"/>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1800">
                <a:effectLst/>
                <a:latin typeface="Arial" panose="020B0604020202020204" pitchFamily="34" charset="0"/>
                <a:ea typeface="Arial" panose="020B0604020202020204" pitchFamily="34" charset="0"/>
              </a:rPr>
              <a:t>Consider the following questions and record your responses:</a:t>
            </a:r>
          </a:p>
          <a:p>
            <a:pPr marL="342900" marR="0" lvl="0" indent="-342900">
              <a:lnSpc>
                <a:spcPct val="115000"/>
              </a:lnSpc>
              <a:spcBef>
                <a:spcPts val="0"/>
              </a:spcBef>
              <a:spcAft>
                <a:spcPts val="0"/>
              </a:spcAft>
              <a:buFont typeface="Arial" panose="020B0604020202020204" pitchFamily="34" charset="0"/>
              <a:buChar char="●"/>
            </a:pPr>
            <a:r>
              <a:rPr lang="en-US" sz="1800" u="none" strike="noStrike">
                <a:effectLst/>
                <a:latin typeface="Arial" panose="020B0604020202020204" pitchFamily="34" charset="0"/>
                <a:ea typeface="Arial" panose="020B0604020202020204" pitchFamily="34" charset="0"/>
              </a:rPr>
              <a:t>Why do you think the music industry believes copyright is an important legal idea? What are the benefits and challenges involved? </a:t>
            </a:r>
          </a:p>
          <a:p>
            <a:pPr marL="342900" marR="0" lvl="0" indent="-342900">
              <a:lnSpc>
                <a:spcPct val="115000"/>
              </a:lnSpc>
              <a:spcBef>
                <a:spcPts val="0"/>
              </a:spcBef>
              <a:spcAft>
                <a:spcPts val="0"/>
              </a:spcAft>
              <a:buFont typeface="Arial" panose="020B0604020202020204" pitchFamily="34" charset="0"/>
              <a:buChar char="●"/>
            </a:pPr>
            <a:r>
              <a:rPr lang="en-US" sz="1800" u="none" strike="noStrike">
                <a:effectLst/>
                <a:latin typeface="Arial" panose="020B0604020202020204" pitchFamily="34" charset="0"/>
                <a:ea typeface="Arial" panose="020B0604020202020204" pitchFamily="34" charset="0"/>
              </a:rPr>
              <a:t>Name the different ways you listen to music. Is there a price you pay for those listening experiences? </a:t>
            </a:r>
          </a:p>
          <a:p>
            <a:pPr marL="342900" marR="0" lvl="0" indent="-342900">
              <a:lnSpc>
                <a:spcPct val="115000"/>
              </a:lnSpc>
              <a:spcBef>
                <a:spcPts val="0"/>
              </a:spcBef>
              <a:spcAft>
                <a:spcPts val="0"/>
              </a:spcAft>
              <a:buFont typeface="Arial" panose="020B0604020202020204" pitchFamily="34" charset="0"/>
              <a:buChar char="●"/>
            </a:pPr>
            <a:r>
              <a:rPr lang="en-US" sz="1800" u="none" strike="noStrike">
                <a:effectLst/>
                <a:latin typeface="Arial" panose="020B0604020202020204" pitchFamily="34" charset="0"/>
                <a:ea typeface="Arial" panose="020B0604020202020204" pitchFamily="34" charset="0"/>
              </a:rPr>
              <a:t>Do you think it’s fair for creators to charge some kind of fee for the music they create? Why or why not?</a:t>
            </a:r>
          </a:p>
          <a:p>
            <a:pPr marL="342900" marR="0" lvl="0" indent="-342900">
              <a:lnSpc>
                <a:spcPct val="115000"/>
              </a:lnSpc>
              <a:spcBef>
                <a:spcPts val="0"/>
              </a:spcBef>
              <a:spcAft>
                <a:spcPts val="0"/>
              </a:spcAft>
              <a:buFont typeface="Arial" panose="020B0604020202020204" pitchFamily="34" charset="0"/>
              <a:buChar char="●"/>
            </a:pPr>
            <a:r>
              <a:rPr lang="en-US" sz="1800" u="none" strike="noStrike">
                <a:effectLst/>
                <a:latin typeface="Arial" panose="020B0604020202020204" pitchFamily="34" charset="0"/>
                <a:ea typeface="Arial" panose="020B0604020202020204" pitchFamily="34" charset="0"/>
              </a:rPr>
              <a:t>What do you think about the idea of feeding music to an AI for the purpose of creating a new piece of music?</a:t>
            </a:r>
          </a:p>
          <a:p>
            <a:pPr marL="285750" marR="0" indent="0">
              <a:lnSpc>
                <a:spcPct val="115000"/>
              </a:lnSpc>
              <a:spcBef>
                <a:spcPts val="0"/>
              </a:spcBef>
              <a:spcAft>
                <a:spcPts val="0"/>
              </a:spcAft>
              <a:buNone/>
            </a:pPr>
            <a:r>
              <a:rPr lang="en-US" sz="1800">
                <a:effectLst/>
                <a:latin typeface="Arial" panose="020B0604020202020204" pitchFamily="34" charset="0"/>
                <a:ea typeface="Arial" panose="020B0604020202020204" pitchFamily="34" charset="0"/>
              </a:rPr>
              <a:t> </a:t>
            </a:r>
          </a:p>
        </p:txBody>
      </p:sp>
      <p:sp>
        <p:nvSpPr>
          <p:cNvPr id="3" name="TextBox 2">
            <a:extLst>
              <a:ext uri="{FF2B5EF4-FFF2-40B4-BE49-F238E27FC236}">
                <a16:creationId xmlns:a16="http://schemas.microsoft.com/office/drawing/2014/main" id="{1CADC52E-F62A-1EF2-3490-B91C36ECE8EC}"/>
              </a:ext>
            </a:extLst>
          </p:cNvPr>
          <p:cNvSpPr txBox="1"/>
          <p:nvPr/>
        </p:nvSpPr>
        <p:spPr>
          <a:xfrm>
            <a:off x="8705335" y="4866501"/>
            <a:ext cx="361753" cy="276999"/>
          </a:xfrm>
          <a:prstGeom prst="rect">
            <a:avLst/>
          </a:prstGeom>
          <a:noFill/>
        </p:spPr>
        <p:txBody>
          <a:bodyPr wrap="square" rtlCol="0">
            <a:spAutoFit/>
          </a:bodyPr>
          <a:lstStyle/>
          <a:p>
            <a:r>
              <a:rPr lang="en-US" sz="1200" dirty="0"/>
              <a:t>31</a:t>
            </a:r>
          </a:p>
        </p:txBody>
      </p:sp>
      <p:pic>
        <p:nvPicPr>
          <p:cNvPr id="5" name="Picture 4" descr="A red circle with a letter c in it&#10;&#10;Description automatically generated">
            <a:extLst>
              <a:ext uri="{FF2B5EF4-FFF2-40B4-BE49-F238E27FC236}">
                <a16:creationId xmlns:a16="http://schemas.microsoft.com/office/drawing/2014/main" id="{4017E5FB-5971-6A26-1935-1DBBD10736E4}"/>
              </a:ext>
            </a:extLst>
          </p:cNvPr>
          <p:cNvPicPr>
            <a:picLocks noChangeAspect="1"/>
          </p:cNvPicPr>
          <p:nvPr/>
        </p:nvPicPr>
        <p:blipFill>
          <a:blip r:embed="rId3"/>
          <a:stretch>
            <a:fillRect/>
          </a:stretch>
        </p:blipFill>
        <p:spPr>
          <a:xfrm>
            <a:off x="6524834" y="3461172"/>
            <a:ext cx="1574579" cy="1574579"/>
          </a:xfrm>
          <a:prstGeom prst="rect">
            <a:avLst/>
          </a:prstGeom>
        </p:spPr>
      </p:pic>
      <p:sp>
        <p:nvSpPr>
          <p:cNvPr id="6" name="Google Shape;124;p22">
            <a:extLst>
              <a:ext uri="{FF2B5EF4-FFF2-40B4-BE49-F238E27FC236}">
                <a16:creationId xmlns:a16="http://schemas.microsoft.com/office/drawing/2014/main" id="{22BCCA6C-D3DC-FCA6-ECB2-11AB5E762967}"/>
              </a:ext>
            </a:extLst>
          </p:cNvPr>
          <p:cNvSpPr txBox="1"/>
          <p:nvPr/>
        </p:nvSpPr>
        <p:spPr>
          <a:xfrm>
            <a:off x="5408079" y="4705747"/>
            <a:ext cx="3808088" cy="598505"/>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100" i="1" dirty="0"/>
              <a:t>(Source: Pixabay</a:t>
            </a:r>
            <a:r>
              <a:rPr lang="en" sz="1100" dirty="0"/>
              <a:t>)</a:t>
            </a:r>
            <a:endParaRPr dirty="0"/>
          </a:p>
        </p:txBody>
      </p:sp>
      <p:sp>
        <p:nvSpPr>
          <p:cNvPr id="4" name="TextBox 3">
            <a:extLst>
              <a:ext uri="{FF2B5EF4-FFF2-40B4-BE49-F238E27FC236}">
                <a16:creationId xmlns:a16="http://schemas.microsoft.com/office/drawing/2014/main" id="{0C04C7C2-7D83-588D-58BD-502526BA356F}"/>
              </a:ext>
            </a:extLst>
          </p:cNvPr>
          <p:cNvSpPr txBox="1"/>
          <p:nvPr/>
        </p:nvSpPr>
        <p:spPr>
          <a:xfrm>
            <a:off x="1108283" y="4057866"/>
            <a:ext cx="5351319" cy="351378"/>
          </a:xfrm>
          <a:prstGeom prst="rect">
            <a:avLst/>
          </a:prstGeom>
          <a:solidFill>
            <a:srgbClr val="F4F292"/>
          </a:solidFill>
        </p:spPr>
        <p:txBody>
          <a:bodyPr wrap="square" rtlCol="0">
            <a:spAutoFit/>
          </a:bodyPr>
          <a:lstStyle/>
          <a:p>
            <a:pPr marL="0" marR="0" indent="0" algn="ctr">
              <a:lnSpc>
                <a:spcPct val="115000"/>
              </a:lnSpc>
              <a:spcBef>
                <a:spcPts val="0"/>
              </a:spcBef>
              <a:spcAft>
                <a:spcPts val="0"/>
              </a:spcAft>
              <a:buNone/>
            </a:pPr>
            <a:r>
              <a:rPr lang="en-US" sz="1600">
                <a:effectLst/>
                <a:latin typeface="Arial" panose="020B0604020202020204" pitchFamily="34" charset="0"/>
                <a:ea typeface="Arial" panose="020B0604020202020204" pitchFamily="34" charset="0"/>
              </a:rPr>
              <a:t>Share your responses with a partner or small group.</a:t>
            </a:r>
          </a:p>
        </p:txBody>
      </p:sp>
    </p:spTree>
    <p:extLst>
      <p:ext uri="{BB962C8B-B14F-4D97-AF65-F5344CB8AC3E}">
        <p14:creationId xmlns:p14="http://schemas.microsoft.com/office/powerpoint/2010/main" val="27491416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3">
          <a:extLst>
            <a:ext uri="{FF2B5EF4-FFF2-40B4-BE49-F238E27FC236}">
              <a16:creationId xmlns:a16="http://schemas.microsoft.com/office/drawing/2014/main" id="{11B2B4D1-397F-9BBF-5255-80793D6F2A42}"/>
            </a:ext>
          </a:extLst>
        </p:cNvPr>
        <p:cNvGrpSpPr/>
        <p:nvPr/>
      </p:nvGrpSpPr>
      <p:grpSpPr>
        <a:xfrm>
          <a:off x="0" y="0"/>
          <a:ext cx="0" cy="0"/>
          <a:chOff x="0" y="0"/>
          <a:chExt cx="0" cy="0"/>
        </a:xfrm>
      </p:grpSpPr>
      <p:sp>
        <p:nvSpPr>
          <p:cNvPr id="74" name="Google Shape;74;p16">
            <a:extLst>
              <a:ext uri="{FF2B5EF4-FFF2-40B4-BE49-F238E27FC236}">
                <a16:creationId xmlns:a16="http://schemas.microsoft.com/office/drawing/2014/main" id="{6215A1D1-1C83-8202-FB3B-16BDBECD2A55}"/>
              </a:ext>
            </a:extLst>
          </p:cNvPr>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sz="2000">
                <a:latin typeface="Arial" panose="020B0604020202020204" pitchFamily="34" charset="0"/>
                <a:ea typeface="Arial" panose="020B0604020202020204" pitchFamily="34" charset="0"/>
              </a:rPr>
              <a:t>T</a:t>
            </a:r>
            <a:r>
              <a:rPr lang="en-US" sz="2000">
                <a:effectLst/>
                <a:latin typeface="Arial" panose="020B0604020202020204" pitchFamily="34" charset="0"/>
                <a:ea typeface="Arial" panose="020B0604020202020204" pitchFamily="34" charset="0"/>
              </a:rPr>
              <a:t>he Creation of File </a:t>
            </a:r>
            <a:r>
              <a:rPr lang="en-US" sz="2000">
                <a:latin typeface="Arial" panose="020B0604020202020204" pitchFamily="34" charset="0"/>
                <a:ea typeface="Arial" panose="020B0604020202020204" pitchFamily="34" charset="0"/>
              </a:rPr>
              <a:t>S</a:t>
            </a:r>
            <a:r>
              <a:rPr lang="en-US" sz="2000">
                <a:effectLst/>
                <a:latin typeface="Arial" panose="020B0604020202020204" pitchFamily="34" charset="0"/>
                <a:ea typeface="Arial" panose="020B0604020202020204" pitchFamily="34" charset="0"/>
              </a:rPr>
              <a:t>haring</a:t>
            </a:r>
            <a:endParaRPr sz="2000"/>
          </a:p>
        </p:txBody>
      </p:sp>
      <p:sp>
        <p:nvSpPr>
          <p:cNvPr id="2" name="Google Shape;169;p28">
            <a:extLst>
              <a:ext uri="{FF2B5EF4-FFF2-40B4-BE49-F238E27FC236}">
                <a16:creationId xmlns:a16="http://schemas.microsoft.com/office/drawing/2014/main" id="{EFEF4D0F-73B4-3C23-04D4-5D82C96452C8}"/>
              </a:ext>
            </a:extLst>
          </p:cNvPr>
          <p:cNvSpPr txBox="1">
            <a:spLocks/>
          </p:cNvSpPr>
          <p:nvPr/>
        </p:nvSpPr>
        <p:spPr>
          <a:xfrm>
            <a:off x="462763" y="968095"/>
            <a:ext cx="8520600" cy="3618896"/>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1700">
                <a:effectLst/>
                <a:latin typeface="Arial" panose="020B0604020202020204" pitchFamily="34" charset="0"/>
                <a:ea typeface="Arial" panose="020B0604020202020204" pitchFamily="34" charset="0"/>
              </a:rPr>
              <a:t>Returning to the timeline, take a closer look at the 1990s. Watch the documentary about Napster (</a:t>
            </a:r>
            <a:r>
              <a:rPr lang="en-US" sz="1700">
                <a:effectLst/>
                <a:latin typeface="Arial" panose="020B0604020202020204" pitchFamily="34" charset="0"/>
                <a:ea typeface="Arial" panose="020B0604020202020204" pitchFamily="34" charset="0"/>
                <a:hlinkClick r:id="rId3"/>
              </a:rPr>
              <a:t>long version </a:t>
            </a:r>
            <a:r>
              <a:rPr lang="en-US" sz="1700">
                <a:effectLst/>
                <a:latin typeface="Arial" panose="020B0604020202020204" pitchFamily="34" charset="0"/>
                <a:ea typeface="Arial" panose="020B0604020202020204" pitchFamily="34" charset="0"/>
              </a:rPr>
              <a:t>or </a:t>
            </a:r>
            <a:r>
              <a:rPr lang="en-US" sz="1700">
                <a:effectLst/>
                <a:latin typeface="Arial" panose="020B0604020202020204" pitchFamily="34" charset="0"/>
                <a:ea typeface="Arial" panose="020B0604020202020204" pitchFamily="34" charset="0"/>
                <a:hlinkClick r:id="rId3"/>
              </a:rPr>
              <a:t>short version</a:t>
            </a:r>
            <a:r>
              <a:rPr lang="en-US" sz="1700">
                <a:effectLst/>
                <a:latin typeface="Arial" panose="020B0604020202020204" pitchFamily="34" charset="0"/>
                <a:ea typeface="Arial" panose="020B0604020202020204" pitchFamily="34" charset="0"/>
              </a:rPr>
              <a:t>) to learn about the creation of file sharing. </a:t>
            </a:r>
            <a:r>
              <a:rPr lang="en-US" sz="1700">
                <a:latin typeface="Arial" panose="020B0604020202020204" pitchFamily="34" charset="0"/>
                <a:ea typeface="Arial" panose="020B0604020202020204" pitchFamily="34" charset="0"/>
              </a:rPr>
              <a:t>R</a:t>
            </a:r>
            <a:r>
              <a:rPr lang="en-US" sz="1700">
                <a:effectLst/>
                <a:latin typeface="Arial" panose="020B0604020202020204" pitchFamily="34" charset="0"/>
                <a:ea typeface="Arial" panose="020B0604020202020204" pitchFamily="34" charset="0"/>
              </a:rPr>
              <a:t>espond to the following prompts:</a:t>
            </a:r>
          </a:p>
          <a:p>
            <a:pPr>
              <a:lnSpc>
                <a:spcPct val="115000"/>
              </a:lnSpc>
              <a:spcBef>
                <a:spcPts val="0"/>
              </a:spcBef>
            </a:pPr>
            <a:r>
              <a:rPr lang="en-US" sz="1600" u="none" strike="noStrike">
                <a:effectLst/>
                <a:latin typeface="Arial" panose="020B0604020202020204" pitchFamily="34" charset="0"/>
                <a:ea typeface="Arial" panose="020B0604020202020204" pitchFamily="34" charset="0"/>
              </a:rPr>
              <a:t>Who created the file sharing service called Napster? What was remarkable about this?</a:t>
            </a:r>
          </a:p>
          <a:p>
            <a:pPr>
              <a:lnSpc>
                <a:spcPct val="115000"/>
              </a:lnSpc>
              <a:spcBef>
                <a:spcPts val="0"/>
              </a:spcBef>
            </a:pPr>
            <a:r>
              <a:rPr lang="en-US" sz="1600" u="none" strike="noStrike">
                <a:effectLst/>
                <a:latin typeface="Arial" panose="020B0604020202020204" pitchFamily="34" charset="0"/>
                <a:ea typeface="Arial" panose="020B0604020202020204" pitchFamily="34" charset="0"/>
              </a:rPr>
              <a:t>What was important about the service?</a:t>
            </a:r>
          </a:p>
          <a:p>
            <a:pPr>
              <a:lnSpc>
                <a:spcPct val="115000"/>
              </a:lnSpc>
              <a:spcBef>
                <a:spcPts val="0"/>
              </a:spcBef>
            </a:pPr>
            <a:r>
              <a:rPr lang="en-US" sz="1600" u="none" strike="noStrike">
                <a:effectLst/>
                <a:latin typeface="Arial" panose="020B0604020202020204" pitchFamily="34" charset="0"/>
                <a:ea typeface="Arial" panose="020B0604020202020204" pitchFamily="34" charset="0"/>
              </a:rPr>
              <a:t>How did this change how people were able to access music?</a:t>
            </a:r>
          </a:p>
          <a:p>
            <a:pPr>
              <a:lnSpc>
                <a:spcPct val="115000"/>
              </a:lnSpc>
              <a:spcBef>
                <a:spcPts val="0"/>
              </a:spcBef>
            </a:pPr>
            <a:r>
              <a:rPr lang="en-US" sz="1600" u="none" strike="noStrike">
                <a:effectLst/>
                <a:latin typeface="Arial" panose="020B0604020202020204" pitchFamily="34" charset="0"/>
                <a:ea typeface="Arial" panose="020B0604020202020204" pitchFamily="34" charset="0"/>
              </a:rPr>
              <a:t>How did this change how musicians could distribute their music?</a:t>
            </a:r>
          </a:p>
          <a:p>
            <a:pPr>
              <a:lnSpc>
                <a:spcPct val="115000"/>
              </a:lnSpc>
              <a:spcBef>
                <a:spcPts val="0"/>
              </a:spcBef>
            </a:pPr>
            <a:r>
              <a:rPr lang="en-US" sz="1600" u="none" strike="noStrike">
                <a:effectLst/>
                <a:latin typeface="Arial" panose="020B0604020202020204" pitchFamily="34" charset="0"/>
                <a:ea typeface="Arial" panose="020B0604020202020204" pitchFamily="34" charset="0"/>
              </a:rPr>
              <a:t>What were the benefits and challenges of Napster? Note the perspective of the music recording industry and the creators of Napster.</a:t>
            </a:r>
          </a:p>
          <a:p>
            <a:pPr>
              <a:lnSpc>
                <a:spcPct val="115000"/>
              </a:lnSpc>
              <a:spcBef>
                <a:spcPts val="0"/>
              </a:spcBef>
            </a:pPr>
            <a:r>
              <a:rPr lang="en-US" sz="1600" u="none" strike="noStrike">
                <a:effectLst/>
                <a:latin typeface="Arial" panose="020B0604020202020204" pitchFamily="34" charset="0"/>
                <a:ea typeface="Arial" panose="020B0604020202020204" pitchFamily="34" charset="0"/>
              </a:rPr>
              <a:t>Do you use any streaming services to access music? Which one(s)? What are the benefits and challenges of these services today?</a:t>
            </a:r>
          </a:p>
          <a:p>
            <a:pPr>
              <a:lnSpc>
                <a:spcPct val="115000"/>
              </a:lnSpc>
              <a:spcBef>
                <a:spcPts val="0"/>
              </a:spcBef>
            </a:pPr>
            <a:r>
              <a:rPr lang="en-US" sz="1600" u="none" strike="noStrike">
                <a:effectLst/>
                <a:latin typeface="Arial" panose="020B0604020202020204" pitchFamily="34" charset="0"/>
                <a:ea typeface="Arial" panose="020B0604020202020204" pitchFamily="34" charset="0"/>
              </a:rPr>
              <a:t>What parallels do you see with TV and Film streaming services today?</a:t>
            </a:r>
            <a:endParaRPr lang="en-US" sz="1600">
              <a:effectLst/>
              <a:latin typeface="Arial" panose="020B0604020202020204" pitchFamily="34" charset="0"/>
              <a:ea typeface="Arial" panose="020B0604020202020204" pitchFamily="34" charset="0"/>
            </a:endParaRPr>
          </a:p>
          <a:p>
            <a:pPr marL="0" marR="0" indent="0">
              <a:lnSpc>
                <a:spcPct val="115000"/>
              </a:lnSpc>
              <a:spcBef>
                <a:spcPts val="0"/>
              </a:spcBef>
              <a:spcAft>
                <a:spcPts val="0"/>
              </a:spcAft>
              <a:buNone/>
            </a:pPr>
            <a:endParaRPr lang="en-US" sz="1800">
              <a:effectLst/>
              <a:latin typeface="Arial" panose="020B0604020202020204" pitchFamily="34" charset="0"/>
              <a:ea typeface="Arial" panose="020B0604020202020204" pitchFamily="34" charset="0"/>
            </a:endParaRPr>
          </a:p>
          <a:p>
            <a:pPr marL="0" marR="0" indent="0">
              <a:lnSpc>
                <a:spcPct val="115000"/>
              </a:lnSpc>
              <a:spcBef>
                <a:spcPts val="0"/>
              </a:spcBef>
              <a:spcAft>
                <a:spcPts val="0"/>
              </a:spcAft>
              <a:buNone/>
            </a:pPr>
            <a:endParaRPr lang="en-US" sz="1800">
              <a:effectLst/>
              <a:latin typeface="Arial" panose="020B0604020202020204" pitchFamily="34" charset="0"/>
              <a:ea typeface="Arial" panose="020B0604020202020204" pitchFamily="34" charset="0"/>
            </a:endParaRPr>
          </a:p>
        </p:txBody>
      </p:sp>
      <p:sp>
        <p:nvSpPr>
          <p:cNvPr id="3" name="TextBox 2">
            <a:extLst>
              <a:ext uri="{FF2B5EF4-FFF2-40B4-BE49-F238E27FC236}">
                <a16:creationId xmlns:a16="http://schemas.microsoft.com/office/drawing/2014/main" id="{A8B8E355-5D93-F276-D837-C65A88BDD3A5}"/>
              </a:ext>
            </a:extLst>
          </p:cNvPr>
          <p:cNvSpPr txBox="1"/>
          <p:nvPr/>
        </p:nvSpPr>
        <p:spPr>
          <a:xfrm>
            <a:off x="8705335" y="4866501"/>
            <a:ext cx="361753" cy="276999"/>
          </a:xfrm>
          <a:prstGeom prst="rect">
            <a:avLst/>
          </a:prstGeom>
          <a:noFill/>
        </p:spPr>
        <p:txBody>
          <a:bodyPr wrap="square" rtlCol="0">
            <a:spAutoFit/>
          </a:bodyPr>
          <a:lstStyle/>
          <a:p>
            <a:r>
              <a:rPr lang="en-US" sz="1200" dirty="0"/>
              <a:t>32</a:t>
            </a:r>
          </a:p>
        </p:txBody>
      </p:sp>
      <p:sp>
        <p:nvSpPr>
          <p:cNvPr id="4" name="TextBox 3">
            <a:extLst>
              <a:ext uri="{FF2B5EF4-FFF2-40B4-BE49-F238E27FC236}">
                <a16:creationId xmlns:a16="http://schemas.microsoft.com/office/drawing/2014/main" id="{8539F961-8A43-8733-A21E-3B1AFB7120D5}"/>
              </a:ext>
            </a:extLst>
          </p:cNvPr>
          <p:cNvSpPr txBox="1"/>
          <p:nvPr/>
        </p:nvSpPr>
        <p:spPr>
          <a:xfrm>
            <a:off x="1632938" y="4551057"/>
            <a:ext cx="5351319" cy="351378"/>
          </a:xfrm>
          <a:prstGeom prst="rect">
            <a:avLst/>
          </a:prstGeom>
          <a:solidFill>
            <a:srgbClr val="F4F292"/>
          </a:solidFill>
        </p:spPr>
        <p:txBody>
          <a:bodyPr wrap="square" rtlCol="0">
            <a:spAutoFit/>
          </a:bodyPr>
          <a:lstStyle/>
          <a:p>
            <a:pPr marL="0" marR="0" indent="0" algn="ctr">
              <a:lnSpc>
                <a:spcPct val="115000"/>
              </a:lnSpc>
              <a:spcBef>
                <a:spcPts val="0"/>
              </a:spcBef>
              <a:spcAft>
                <a:spcPts val="0"/>
              </a:spcAft>
              <a:buNone/>
            </a:pPr>
            <a:r>
              <a:rPr lang="en-US" sz="1600">
                <a:effectLst/>
                <a:latin typeface="Arial" panose="020B0604020202020204" pitchFamily="34" charset="0"/>
                <a:ea typeface="Arial" panose="020B0604020202020204" pitchFamily="34" charset="0"/>
              </a:rPr>
              <a:t>Share your responses with a partner or small group.</a:t>
            </a:r>
          </a:p>
        </p:txBody>
      </p:sp>
    </p:spTree>
    <p:extLst>
      <p:ext uri="{BB962C8B-B14F-4D97-AF65-F5344CB8AC3E}">
        <p14:creationId xmlns:p14="http://schemas.microsoft.com/office/powerpoint/2010/main" val="8463628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3">
          <a:extLst>
            <a:ext uri="{FF2B5EF4-FFF2-40B4-BE49-F238E27FC236}">
              <a16:creationId xmlns:a16="http://schemas.microsoft.com/office/drawing/2014/main" id="{19663604-FF2F-D26C-B052-97830DA882F1}"/>
            </a:ext>
          </a:extLst>
        </p:cNvPr>
        <p:cNvGrpSpPr/>
        <p:nvPr/>
      </p:nvGrpSpPr>
      <p:grpSpPr>
        <a:xfrm>
          <a:off x="0" y="0"/>
          <a:ext cx="0" cy="0"/>
          <a:chOff x="0" y="0"/>
          <a:chExt cx="0" cy="0"/>
        </a:xfrm>
      </p:grpSpPr>
      <p:sp>
        <p:nvSpPr>
          <p:cNvPr id="74" name="Google Shape;74;p16">
            <a:extLst>
              <a:ext uri="{FF2B5EF4-FFF2-40B4-BE49-F238E27FC236}">
                <a16:creationId xmlns:a16="http://schemas.microsoft.com/office/drawing/2014/main" id="{E2446AED-13CE-69ED-6E45-59AA56547F10}"/>
              </a:ext>
            </a:extLst>
          </p:cNvPr>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sz="2400"/>
              <a:t>How Streaming Apps are C</a:t>
            </a:r>
            <a:r>
              <a:rPr lang="en-US" sz="2400"/>
              <a:t>h</a:t>
            </a:r>
            <a:r>
              <a:rPr lang="en" sz="2400"/>
              <a:t>anging the Way We Listen to Music</a:t>
            </a:r>
            <a:endParaRPr sz="2400"/>
          </a:p>
        </p:txBody>
      </p:sp>
      <p:sp>
        <p:nvSpPr>
          <p:cNvPr id="2" name="Google Shape;169;p28">
            <a:extLst>
              <a:ext uri="{FF2B5EF4-FFF2-40B4-BE49-F238E27FC236}">
                <a16:creationId xmlns:a16="http://schemas.microsoft.com/office/drawing/2014/main" id="{5CD961B2-3189-1851-7686-D36272A08E99}"/>
              </a:ext>
            </a:extLst>
          </p:cNvPr>
          <p:cNvSpPr txBox="1">
            <a:spLocks/>
          </p:cNvSpPr>
          <p:nvPr/>
        </p:nvSpPr>
        <p:spPr>
          <a:xfrm>
            <a:off x="311700" y="988670"/>
            <a:ext cx="8520600" cy="4367792"/>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2400">
                <a:effectLst/>
                <a:latin typeface="Arial" panose="020B0604020202020204" pitchFamily="34" charset="0"/>
                <a:ea typeface="Arial" panose="020B0604020202020204" pitchFamily="34" charset="0"/>
              </a:rPr>
              <a:t>The final point on the timeline begins in 2011 with the creation of another streaming service called Spotify.  </a:t>
            </a:r>
          </a:p>
          <a:p>
            <a:pPr marL="0" marR="0" indent="0">
              <a:lnSpc>
                <a:spcPct val="115000"/>
              </a:lnSpc>
              <a:spcBef>
                <a:spcPts val="0"/>
              </a:spcBef>
              <a:spcAft>
                <a:spcPts val="0"/>
              </a:spcAft>
              <a:buNone/>
            </a:pPr>
            <a:endParaRPr lang="en-US" sz="2400">
              <a:effectLst/>
              <a:latin typeface="Arial" panose="020B0604020202020204" pitchFamily="34" charset="0"/>
              <a:ea typeface="Arial" panose="020B0604020202020204" pitchFamily="34" charset="0"/>
            </a:endParaRPr>
          </a:p>
          <a:p>
            <a:pPr marL="0" marR="0" indent="0">
              <a:lnSpc>
                <a:spcPct val="115000"/>
              </a:lnSpc>
              <a:spcBef>
                <a:spcPts val="0"/>
              </a:spcBef>
              <a:spcAft>
                <a:spcPts val="0"/>
              </a:spcAft>
              <a:buNone/>
            </a:pPr>
            <a:r>
              <a:rPr lang="en-US" sz="2400">
                <a:effectLst/>
                <a:latin typeface="Arial" panose="020B0604020202020204" pitchFamily="34" charset="0"/>
                <a:ea typeface="Arial" panose="020B0604020202020204" pitchFamily="34" charset="0"/>
              </a:rPr>
              <a:t>Watch the PBS video </a:t>
            </a:r>
            <a:r>
              <a:rPr lang="en-US" sz="2400">
                <a:effectLst/>
                <a:latin typeface="Arial" panose="020B0604020202020204" pitchFamily="34" charset="0"/>
                <a:ea typeface="Arial" panose="020B0604020202020204" pitchFamily="34" charset="0"/>
                <a:hlinkClick r:id="rId3"/>
              </a:rPr>
              <a:t>How Streaming </a:t>
            </a:r>
            <a:r>
              <a:rPr lang="en-US" sz="2400">
                <a:latin typeface="Arial" panose="020B0604020202020204" pitchFamily="34" charset="0"/>
                <a:ea typeface="Arial" panose="020B0604020202020204" pitchFamily="34" charset="0"/>
                <a:hlinkClick r:id="rId3"/>
              </a:rPr>
              <a:t>A</a:t>
            </a:r>
            <a:r>
              <a:rPr lang="en-US" sz="2400">
                <a:effectLst/>
                <a:latin typeface="Arial" panose="020B0604020202020204" pitchFamily="34" charset="0"/>
                <a:ea typeface="Arial" panose="020B0604020202020204" pitchFamily="34" charset="0"/>
                <a:hlinkClick r:id="rId3"/>
              </a:rPr>
              <a:t>pps are Changing the Way we Listen to Music </a:t>
            </a:r>
            <a:r>
              <a:rPr lang="en-US" sz="2400">
                <a:effectLst/>
                <a:latin typeface="Arial" panose="020B0604020202020204" pitchFamily="34" charset="0"/>
                <a:ea typeface="Arial" panose="020B0604020202020204" pitchFamily="34" charset="0"/>
              </a:rPr>
              <a:t>and note the benefits and challenges of streaming music through services like Spotify. Be sure to include the perspective of listeners and musicians.</a:t>
            </a:r>
          </a:p>
          <a:p>
            <a:pPr marL="0" marR="0" indent="0">
              <a:lnSpc>
                <a:spcPct val="115000"/>
              </a:lnSpc>
              <a:spcBef>
                <a:spcPts val="0"/>
              </a:spcBef>
              <a:spcAft>
                <a:spcPts val="0"/>
              </a:spcAft>
              <a:buNone/>
            </a:pPr>
            <a:endParaRPr lang="en-US" sz="1800">
              <a:effectLst/>
              <a:latin typeface="Arial" panose="020B0604020202020204" pitchFamily="34" charset="0"/>
              <a:ea typeface="Arial" panose="020B0604020202020204" pitchFamily="34" charset="0"/>
            </a:endParaRPr>
          </a:p>
        </p:txBody>
      </p:sp>
      <p:sp>
        <p:nvSpPr>
          <p:cNvPr id="3" name="TextBox 2">
            <a:extLst>
              <a:ext uri="{FF2B5EF4-FFF2-40B4-BE49-F238E27FC236}">
                <a16:creationId xmlns:a16="http://schemas.microsoft.com/office/drawing/2014/main" id="{F2182305-B9C9-4D81-83AE-BEE5C3C0A7ED}"/>
              </a:ext>
            </a:extLst>
          </p:cNvPr>
          <p:cNvSpPr txBox="1"/>
          <p:nvPr/>
        </p:nvSpPr>
        <p:spPr>
          <a:xfrm>
            <a:off x="8705335" y="4866501"/>
            <a:ext cx="361753" cy="276999"/>
          </a:xfrm>
          <a:prstGeom prst="rect">
            <a:avLst/>
          </a:prstGeom>
          <a:noFill/>
        </p:spPr>
        <p:txBody>
          <a:bodyPr wrap="square" rtlCol="0">
            <a:spAutoFit/>
          </a:bodyPr>
          <a:lstStyle/>
          <a:p>
            <a:r>
              <a:rPr lang="en-US" sz="1200" dirty="0"/>
              <a:t>33</a:t>
            </a:r>
          </a:p>
        </p:txBody>
      </p:sp>
      <p:sp>
        <p:nvSpPr>
          <p:cNvPr id="4" name="TextBox 3">
            <a:extLst>
              <a:ext uri="{FF2B5EF4-FFF2-40B4-BE49-F238E27FC236}">
                <a16:creationId xmlns:a16="http://schemas.microsoft.com/office/drawing/2014/main" id="{D6DF3C8D-E7FE-4740-4B8E-07F7C5211121}"/>
              </a:ext>
            </a:extLst>
          </p:cNvPr>
          <p:cNvSpPr txBox="1"/>
          <p:nvPr/>
        </p:nvSpPr>
        <p:spPr>
          <a:xfrm>
            <a:off x="1835307" y="4323914"/>
            <a:ext cx="5351319" cy="351378"/>
          </a:xfrm>
          <a:prstGeom prst="rect">
            <a:avLst/>
          </a:prstGeom>
          <a:solidFill>
            <a:srgbClr val="F4F292"/>
          </a:solidFill>
        </p:spPr>
        <p:txBody>
          <a:bodyPr wrap="square" rtlCol="0">
            <a:spAutoFit/>
          </a:bodyPr>
          <a:lstStyle/>
          <a:p>
            <a:pPr marL="0" marR="0" indent="0" algn="ctr">
              <a:lnSpc>
                <a:spcPct val="115000"/>
              </a:lnSpc>
              <a:spcBef>
                <a:spcPts val="0"/>
              </a:spcBef>
              <a:spcAft>
                <a:spcPts val="0"/>
              </a:spcAft>
              <a:buNone/>
            </a:pPr>
            <a:r>
              <a:rPr lang="en-US" sz="1600">
                <a:effectLst/>
                <a:latin typeface="Arial" panose="020B0604020202020204" pitchFamily="34" charset="0"/>
                <a:ea typeface="Arial" panose="020B0604020202020204" pitchFamily="34" charset="0"/>
              </a:rPr>
              <a:t>Share your responses with a partner or small group.</a:t>
            </a:r>
          </a:p>
        </p:txBody>
      </p:sp>
    </p:spTree>
    <p:extLst>
      <p:ext uri="{BB962C8B-B14F-4D97-AF65-F5344CB8AC3E}">
        <p14:creationId xmlns:p14="http://schemas.microsoft.com/office/powerpoint/2010/main" val="34389449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3">
          <a:extLst>
            <a:ext uri="{FF2B5EF4-FFF2-40B4-BE49-F238E27FC236}">
              <a16:creationId xmlns:a16="http://schemas.microsoft.com/office/drawing/2014/main" id="{1A722B2D-8BD5-66E7-D140-9204D1835271}"/>
            </a:ext>
          </a:extLst>
        </p:cNvPr>
        <p:cNvGrpSpPr/>
        <p:nvPr/>
      </p:nvGrpSpPr>
      <p:grpSpPr>
        <a:xfrm>
          <a:off x="0" y="0"/>
          <a:ext cx="0" cy="0"/>
          <a:chOff x="0" y="0"/>
          <a:chExt cx="0" cy="0"/>
        </a:xfrm>
      </p:grpSpPr>
      <p:sp>
        <p:nvSpPr>
          <p:cNvPr id="74" name="Google Shape;74;p16">
            <a:extLst>
              <a:ext uri="{FF2B5EF4-FFF2-40B4-BE49-F238E27FC236}">
                <a16:creationId xmlns:a16="http://schemas.microsoft.com/office/drawing/2014/main" id="{B44380DE-DF74-7DA3-03EA-75B180DB8E5F}"/>
              </a:ext>
            </a:extLst>
          </p:cNvPr>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sz="2400"/>
              <a:t>How has Technology Impacted the Music Recording Industry?</a:t>
            </a:r>
            <a:endParaRPr sz="2400"/>
          </a:p>
        </p:txBody>
      </p:sp>
      <p:sp>
        <p:nvSpPr>
          <p:cNvPr id="2" name="Google Shape;169;p28">
            <a:extLst>
              <a:ext uri="{FF2B5EF4-FFF2-40B4-BE49-F238E27FC236}">
                <a16:creationId xmlns:a16="http://schemas.microsoft.com/office/drawing/2014/main" id="{46B82FE2-DC61-D668-C427-5DB74B95B486}"/>
              </a:ext>
            </a:extLst>
          </p:cNvPr>
          <p:cNvSpPr txBox="1">
            <a:spLocks/>
          </p:cNvSpPr>
          <p:nvPr/>
        </p:nvSpPr>
        <p:spPr>
          <a:xfrm>
            <a:off x="479686" y="988670"/>
            <a:ext cx="8352614" cy="3973074"/>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2400">
                <a:effectLst/>
                <a:latin typeface="Arial" panose="020B0604020202020204" pitchFamily="34" charset="0"/>
                <a:ea typeface="Arial" panose="020B0604020202020204" pitchFamily="34" charset="0"/>
              </a:rPr>
              <a:t>Across this learning sequence we have learned how advances in technology have impacted musicians and the music industry, both positively and negatively. </a:t>
            </a:r>
          </a:p>
          <a:p>
            <a:pPr marL="0" marR="0" indent="0">
              <a:lnSpc>
                <a:spcPct val="115000"/>
              </a:lnSpc>
              <a:spcBef>
                <a:spcPts val="0"/>
              </a:spcBef>
              <a:spcAft>
                <a:spcPts val="0"/>
              </a:spcAft>
              <a:buNone/>
            </a:pPr>
            <a:endParaRPr lang="en-US" sz="2400">
              <a:latin typeface="Arial" panose="020B0604020202020204" pitchFamily="34" charset="0"/>
              <a:ea typeface="Arial" panose="020B0604020202020204" pitchFamily="34" charset="0"/>
            </a:endParaRPr>
          </a:p>
          <a:p>
            <a:pPr marL="0" marR="0" indent="0">
              <a:lnSpc>
                <a:spcPct val="115000"/>
              </a:lnSpc>
              <a:spcBef>
                <a:spcPts val="0"/>
              </a:spcBef>
              <a:spcAft>
                <a:spcPts val="0"/>
              </a:spcAft>
              <a:buNone/>
            </a:pPr>
            <a:r>
              <a:rPr lang="en-US" sz="2400">
                <a:effectLst/>
                <a:latin typeface="Arial" panose="020B0604020202020204" pitchFamily="34" charset="0"/>
                <a:ea typeface="Arial" panose="020B0604020202020204" pitchFamily="34" charset="0"/>
              </a:rPr>
              <a:t>One additional impact of the technology involved in streaming services is the way artists are paid for their work.  When physical copies of recordings were sold, the money trail was easier to track. Distributing music recordings digitally has made the tracking much more complex.</a:t>
            </a:r>
          </a:p>
        </p:txBody>
      </p:sp>
      <p:sp>
        <p:nvSpPr>
          <p:cNvPr id="3" name="TextBox 2">
            <a:extLst>
              <a:ext uri="{FF2B5EF4-FFF2-40B4-BE49-F238E27FC236}">
                <a16:creationId xmlns:a16="http://schemas.microsoft.com/office/drawing/2014/main" id="{1B5F4A58-CD6F-8FFC-5D47-946381FF1BE1}"/>
              </a:ext>
            </a:extLst>
          </p:cNvPr>
          <p:cNvSpPr txBox="1"/>
          <p:nvPr/>
        </p:nvSpPr>
        <p:spPr>
          <a:xfrm>
            <a:off x="8705335" y="4866501"/>
            <a:ext cx="361753" cy="276999"/>
          </a:xfrm>
          <a:prstGeom prst="rect">
            <a:avLst/>
          </a:prstGeom>
          <a:noFill/>
        </p:spPr>
        <p:txBody>
          <a:bodyPr wrap="square" rtlCol="0">
            <a:spAutoFit/>
          </a:bodyPr>
          <a:lstStyle/>
          <a:p>
            <a:r>
              <a:rPr lang="en-US" sz="1200" dirty="0"/>
              <a:t>34</a:t>
            </a:r>
          </a:p>
        </p:txBody>
      </p:sp>
    </p:spTree>
    <p:extLst>
      <p:ext uri="{BB962C8B-B14F-4D97-AF65-F5344CB8AC3E}">
        <p14:creationId xmlns:p14="http://schemas.microsoft.com/office/powerpoint/2010/main" val="40090347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3">
          <a:extLst>
            <a:ext uri="{FF2B5EF4-FFF2-40B4-BE49-F238E27FC236}">
              <a16:creationId xmlns:a16="http://schemas.microsoft.com/office/drawing/2014/main" id="{D9CF6428-7709-BC8A-A72E-656413FD50A5}"/>
            </a:ext>
          </a:extLst>
        </p:cNvPr>
        <p:cNvGrpSpPr/>
        <p:nvPr/>
      </p:nvGrpSpPr>
      <p:grpSpPr>
        <a:xfrm>
          <a:off x="0" y="0"/>
          <a:ext cx="0" cy="0"/>
          <a:chOff x="0" y="0"/>
          <a:chExt cx="0" cy="0"/>
        </a:xfrm>
      </p:grpSpPr>
      <p:sp>
        <p:nvSpPr>
          <p:cNvPr id="74" name="Google Shape;74;p16">
            <a:extLst>
              <a:ext uri="{FF2B5EF4-FFF2-40B4-BE49-F238E27FC236}">
                <a16:creationId xmlns:a16="http://schemas.microsoft.com/office/drawing/2014/main" id="{3AC3E408-5A2D-49EE-24F5-EA8F423E1728}"/>
              </a:ext>
            </a:extLst>
          </p:cNvPr>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400"/>
              <a:t>Metadata and Compensation for Recording Artists</a:t>
            </a:r>
            <a:endParaRPr sz="2000"/>
          </a:p>
        </p:txBody>
      </p:sp>
      <p:sp>
        <p:nvSpPr>
          <p:cNvPr id="2" name="Google Shape;169;p28">
            <a:extLst>
              <a:ext uri="{FF2B5EF4-FFF2-40B4-BE49-F238E27FC236}">
                <a16:creationId xmlns:a16="http://schemas.microsoft.com/office/drawing/2014/main" id="{43DDE100-FA80-74CB-6A7F-0A93AE07514E}"/>
              </a:ext>
            </a:extLst>
          </p:cNvPr>
          <p:cNvSpPr txBox="1">
            <a:spLocks/>
          </p:cNvSpPr>
          <p:nvPr/>
        </p:nvSpPr>
        <p:spPr>
          <a:xfrm>
            <a:off x="311700" y="988670"/>
            <a:ext cx="8520600" cy="2953743"/>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1800" dirty="0">
                <a:effectLst/>
                <a:latin typeface="Arial" panose="020B0604020202020204" pitchFamily="34" charset="0"/>
                <a:ea typeface="Arial" panose="020B0604020202020204" pitchFamily="34" charset="0"/>
              </a:rPr>
              <a:t>Read </a:t>
            </a:r>
            <a:r>
              <a:rPr lang="en-US" sz="1800" dirty="0">
                <a:effectLst/>
                <a:latin typeface="Arial" panose="020B0604020202020204" pitchFamily="34" charset="0"/>
                <a:ea typeface="Arial" panose="020B0604020202020204" pitchFamily="34" charset="0"/>
                <a:hlinkClick r:id="rId3"/>
              </a:rPr>
              <a:t>Metadata is the Biggest </a:t>
            </a:r>
            <a:r>
              <a:rPr lang="en-US" sz="1800" dirty="0">
                <a:latin typeface="Arial" panose="020B0604020202020204" pitchFamily="34" charset="0"/>
                <a:ea typeface="Arial" panose="020B0604020202020204" pitchFamily="34" charset="0"/>
                <a:hlinkClick r:id="rId3"/>
              </a:rPr>
              <a:t>L</a:t>
            </a:r>
            <a:r>
              <a:rPr lang="en-US" sz="1800" dirty="0">
                <a:effectLst/>
                <a:latin typeface="Arial" panose="020B0604020202020204" pitchFamily="34" charset="0"/>
                <a:ea typeface="Arial" panose="020B0604020202020204" pitchFamily="34" charset="0"/>
                <a:hlinkClick r:id="rId3"/>
              </a:rPr>
              <a:t>ittle </a:t>
            </a:r>
            <a:r>
              <a:rPr lang="en-US" sz="1800" dirty="0">
                <a:latin typeface="Arial" panose="020B0604020202020204" pitchFamily="34" charset="0"/>
                <a:ea typeface="Arial" panose="020B0604020202020204" pitchFamily="34" charset="0"/>
                <a:hlinkClick r:id="rId3"/>
              </a:rPr>
              <a:t>P</a:t>
            </a:r>
            <a:r>
              <a:rPr lang="en-US" sz="1800" dirty="0">
                <a:effectLst/>
                <a:latin typeface="Arial" panose="020B0604020202020204" pitchFamily="34" charset="0"/>
                <a:ea typeface="Arial" panose="020B0604020202020204" pitchFamily="34" charset="0"/>
                <a:hlinkClick r:id="rId3"/>
              </a:rPr>
              <a:t>roblem </a:t>
            </a:r>
            <a:r>
              <a:rPr lang="en-US" sz="1800" dirty="0">
                <a:latin typeface="Arial" panose="020B0604020202020204" pitchFamily="34" charset="0"/>
                <a:ea typeface="Arial" panose="020B0604020202020204" pitchFamily="34" charset="0"/>
                <a:hlinkClick r:id="rId3"/>
              </a:rPr>
              <a:t>P</a:t>
            </a:r>
            <a:r>
              <a:rPr lang="en-US" sz="1800" dirty="0">
                <a:effectLst/>
                <a:latin typeface="Arial" panose="020B0604020202020204" pitchFamily="34" charset="0"/>
                <a:ea typeface="Arial" panose="020B0604020202020204" pitchFamily="34" charset="0"/>
                <a:hlinkClick r:id="rId3"/>
              </a:rPr>
              <a:t>laguing the Music </a:t>
            </a:r>
            <a:r>
              <a:rPr lang="en-US" sz="1800" dirty="0">
                <a:latin typeface="Arial" panose="020B0604020202020204" pitchFamily="34" charset="0"/>
                <a:ea typeface="Arial" panose="020B0604020202020204" pitchFamily="34" charset="0"/>
                <a:hlinkClick r:id="rId3"/>
              </a:rPr>
              <a:t>I</a:t>
            </a:r>
            <a:r>
              <a:rPr lang="en-US" sz="1800" dirty="0">
                <a:effectLst/>
                <a:latin typeface="Arial" panose="020B0604020202020204" pitchFamily="34" charset="0"/>
                <a:ea typeface="Arial" panose="020B0604020202020204" pitchFamily="34" charset="0"/>
                <a:hlinkClick r:id="rId3"/>
              </a:rPr>
              <a:t>ndustry </a:t>
            </a:r>
            <a:r>
              <a:rPr lang="en-US" sz="1800" dirty="0">
                <a:effectLst/>
                <a:latin typeface="Arial" panose="020B0604020202020204" pitchFamily="34" charset="0"/>
                <a:ea typeface="Arial" panose="020B0604020202020204" pitchFamily="34" charset="0"/>
              </a:rPr>
              <a:t>to learn how issues with metadata are causing challenges in properly paying the musicians and artists involved in putting together a recording. Take notes on the challenges and other information you think is important and respond to the following prompts: </a:t>
            </a:r>
          </a:p>
          <a:p>
            <a:pPr>
              <a:lnSpc>
                <a:spcPct val="115000"/>
              </a:lnSpc>
              <a:spcBef>
                <a:spcPts val="0"/>
              </a:spcBef>
            </a:pPr>
            <a:r>
              <a:rPr lang="en-US" sz="1800" u="none" strike="noStrike" dirty="0">
                <a:effectLst/>
                <a:latin typeface="Arial" panose="020B0604020202020204" pitchFamily="34" charset="0"/>
                <a:ea typeface="Arial" panose="020B0604020202020204" pitchFamily="34" charset="0"/>
              </a:rPr>
              <a:t>What are the two different metadata problems you read about in the article?</a:t>
            </a:r>
          </a:p>
          <a:p>
            <a:pPr>
              <a:lnSpc>
                <a:spcPct val="115000"/>
              </a:lnSpc>
              <a:spcBef>
                <a:spcPts val="0"/>
              </a:spcBef>
            </a:pPr>
            <a:r>
              <a:rPr lang="en-US" sz="1800" u="none" strike="noStrike" dirty="0">
                <a:effectLst/>
                <a:latin typeface="Arial" panose="020B0604020202020204" pitchFamily="34" charset="0"/>
                <a:ea typeface="Arial" panose="020B0604020202020204" pitchFamily="34" charset="0"/>
              </a:rPr>
              <a:t>Who is at fault for the problems? Do you think the problems were created intentionally or due to inaction?</a:t>
            </a:r>
          </a:p>
          <a:p>
            <a:pPr>
              <a:lnSpc>
                <a:spcPct val="115000"/>
              </a:lnSpc>
              <a:spcBef>
                <a:spcPts val="0"/>
              </a:spcBef>
            </a:pPr>
            <a:r>
              <a:rPr lang="en-US" sz="1800" u="none" strike="noStrike" dirty="0">
                <a:effectLst/>
                <a:latin typeface="Arial" panose="020B0604020202020204" pitchFamily="34" charset="0"/>
                <a:ea typeface="Arial" panose="020B0604020202020204" pitchFamily="34" charset="0"/>
              </a:rPr>
              <a:t>What solutions would you suggest to solve the problems?</a:t>
            </a:r>
          </a:p>
          <a:p>
            <a:pPr marL="0" marR="0" indent="0">
              <a:lnSpc>
                <a:spcPct val="115000"/>
              </a:lnSpc>
              <a:spcBef>
                <a:spcPts val="0"/>
              </a:spcBef>
              <a:spcAft>
                <a:spcPts val="0"/>
              </a:spcAft>
              <a:buNone/>
            </a:pPr>
            <a:endParaRPr lang="en-US" sz="1800" dirty="0">
              <a:effectLst/>
              <a:latin typeface="Arial" panose="020B0604020202020204" pitchFamily="34" charset="0"/>
              <a:ea typeface="Arial" panose="020B0604020202020204" pitchFamily="34" charset="0"/>
            </a:endParaRPr>
          </a:p>
        </p:txBody>
      </p:sp>
      <p:sp>
        <p:nvSpPr>
          <p:cNvPr id="3" name="TextBox 2">
            <a:extLst>
              <a:ext uri="{FF2B5EF4-FFF2-40B4-BE49-F238E27FC236}">
                <a16:creationId xmlns:a16="http://schemas.microsoft.com/office/drawing/2014/main" id="{57619C66-D643-9373-B40C-D30E54393661}"/>
              </a:ext>
            </a:extLst>
          </p:cNvPr>
          <p:cNvSpPr txBox="1"/>
          <p:nvPr/>
        </p:nvSpPr>
        <p:spPr>
          <a:xfrm>
            <a:off x="8705335" y="4866501"/>
            <a:ext cx="361753" cy="276999"/>
          </a:xfrm>
          <a:prstGeom prst="rect">
            <a:avLst/>
          </a:prstGeom>
          <a:noFill/>
        </p:spPr>
        <p:txBody>
          <a:bodyPr wrap="square" rtlCol="0">
            <a:spAutoFit/>
          </a:bodyPr>
          <a:lstStyle/>
          <a:p>
            <a:r>
              <a:rPr lang="en-US" sz="1200" dirty="0"/>
              <a:t>35</a:t>
            </a:r>
          </a:p>
        </p:txBody>
      </p:sp>
      <p:sp>
        <p:nvSpPr>
          <p:cNvPr id="4" name="TextBox 3">
            <a:extLst>
              <a:ext uri="{FF2B5EF4-FFF2-40B4-BE49-F238E27FC236}">
                <a16:creationId xmlns:a16="http://schemas.microsoft.com/office/drawing/2014/main" id="{0FCDB803-AFDA-95E8-D097-E7F5762A7EA5}"/>
              </a:ext>
            </a:extLst>
          </p:cNvPr>
          <p:cNvSpPr txBox="1"/>
          <p:nvPr/>
        </p:nvSpPr>
        <p:spPr>
          <a:xfrm>
            <a:off x="1300396" y="4023693"/>
            <a:ext cx="6543207" cy="923330"/>
          </a:xfrm>
          <a:prstGeom prst="rect">
            <a:avLst/>
          </a:prstGeom>
          <a:solidFill>
            <a:srgbClr val="F4F292"/>
          </a:solidFill>
        </p:spPr>
        <p:txBody>
          <a:bodyPr wrap="square" rtlCol="0">
            <a:spAutoFit/>
          </a:bodyPr>
          <a:lstStyle/>
          <a:p>
            <a:pPr algn="ctr"/>
            <a:r>
              <a:rPr lang="en-US" sz="1800">
                <a:effectLst/>
                <a:latin typeface="Arial" panose="020B0604020202020204" pitchFamily="34" charset="0"/>
                <a:ea typeface="Arial" panose="020B0604020202020204" pitchFamily="34" charset="0"/>
              </a:rPr>
              <a:t>Share your responses with a partner or small group. </a:t>
            </a:r>
            <a:br>
              <a:rPr lang="en-US" sz="1800">
                <a:effectLst/>
                <a:latin typeface="Arial" panose="020B0604020202020204" pitchFamily="34" charset="0"/>
                <a:ea typeface="Arial" panose="020B0604020202020204" pitchFamily="34" charset="0"/>
              </a:rPr>
            </a:br>
            <a:r>
              <a:rPr lang="en-US" sz="1800">
                <a:effectLst/>
                <a:latin typeface="Arial" panose="020B0604020202020204" pitchFamily="34" charset="0"/>
                <a:ea typeface="Arial" panose="020B0604020202020204" pitchFamily="34" charset="0"/>
              </a:rPr>
              <a:t>Together, explore ways to solve this challenge to ensure recording artists are properly compensated for their work.</a:t>
            </a:r>
          </a:p>
        </p:txBody>
      </p:sp>
    </p:spTree>
    <p:extLst>
      <p:ext uri="{BB962C8B-B14F-4D97-AF65-F5344CB8AC3E}">
        <p14:creationId xmlns:p14="http://schemas.microsoft.com/office/powerpoint/2010/main" val="3634535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3">
          <a:extLst>
            <a:ext uri="{FF2B5EF4-FFF2-40B4-BE49-F238E27FC236}">
              <a16:creationId xmlns:a16="http://schemas.microsoft.com/office/drawing/2014/main" id="{2570F740-C0E5-97DE-8DBE-B0F4B1786976}"/>
            </a:ext>
          </a:extLst>
        </p:cNvPr>
        <p:cNvGrpSpPr/>
        <p:nvPr/>
      </p:nvGrpSpPr>
      <p:grpSpPr>
        <a:xfrm>
          <a:off x="0" y="0"/>
          <a:ext cx="0" cy="0"/>
          <a:chOff x="0" y="0"/>
          <a:chExt cx="0" cy="0"/>
        </a:xfrm>
      </p:grpSpPr>
      <p:sp>
        <p:nvSpPr>
          <p:cNvPr id="74" name="Google Shape;74;p16">
            <a:extLst>
              <a:ext uri="{FF2B5EF4-FFF2-40B4-BE49-F238E27FC236}">
                <a16:creationId xmlns:a16="http://schemas.microsoft.com/office/drawing/2014/main" id="{1024AD9F-1E81-18BC-F722-9C3D42CFD3FE}"/>
              </a:ext>
            </a:extLst>
          </p:cNvPr>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400"/>
              <a:t>The Impact of Streaming Services on the Recording Industry</a:t>
            </a:r>
            <a:endParaRPr sz="2400"/>
          </a:p>
        </p:txBody>
      </p:sp>
      <p:sp>
        <p:nvSpPr>
          <p:cNvPr id="2" name="Google Shape;169;p28">
            <a:extLst>
              <a:ext uri="{FF2B5EF4-FFF2-40B4-BE49-F238E27FC236}">
                <a16:creationId xmlns:a16="http://schemas.microsoft.com/office/drawing/2014/main" id="{3A8E2A94-282B-BDE9-433B-C2FD829D65E6}"/>
              </a:ext>
            </a:extLst>
          </p:cNvPr>
          <p:cNvSpPr txBox="1">
            <a:spLocks/>
          </p:cNvSpPr>
          <p:nvPr/>
        </p:nvSpPr>
        <p:spPr>
          <a:xfrm>
            <a:off x="285058" y="955539"/>
            <a:ext cx="8573883" cy="3980895"/>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1600">
                <a:effectLst/>
                <a:latin typeface="Arial" panose="020B0604020202020204" pitchFamily="34" charset="0"/>
                <a:ea typeface="Arial" panose="020B0604020202020204" pitchFamily="34" charset="0"/>
              </a:rPr>
              <a:t>The creation of streaming services such as Spotify has had other impacts on musicians and the recording industry.</a:t>
            </a:r>
            <a:r>
              <a:rPr lang="en-US" sz="1600">
                <a:latin typeface="Arial" panose="020B0604020202020204" pitchFamily="34" charset="0"/>
                <a:ea typeface="Arial" panose="020B0604020202020204" pitchFamily="34" charset="0"/>
              </a:rPr>
              <a:t> </a:t>
            </a:r>
            <a:r>
              <a:rPr lang="en-US" sz="1600">
                <a:effectLst/>
                <a:latin typeface="Arial" panose="020B0604020202020204" pitchFamily="34" charset="0"/>
                <a:ea typeface="Arial" panose="020B0604020202020204" pitchFamily="34" charset="0"/>
              </a:rPr>
              <a:t>Watch </a:t>
            </a:r>
            <a:r>
              <a:rPr lang="en-US" sz="1600" u="sng">
                <a:solidFill>
                  <a:srgbClr val="1155CC"/>
                </a:solidFill>
                <a:effectLst/>
                <a:latin typeface="Arial" panose="020B0604020202020204" pitchFamily="34" charset="0"/>
                <a:ea typeface="Arial" panose="020B0604020202020204" pitchFamily="34" charset="0"/>
                <a:hlinkClick r:id="rId3"/>
              </a:rPr>
              <a:t>this video</a:t>
            </a:r>
            <a:r>
              <a:rPr lang="en-US" sz="1600">
                <a:effectLst/>
                <a:latin typeface="Arial" panose="020B0604020202020204" pitchFamily="34" charset="0"/>
                <a:ea typeface="Arial" panose="020B0604020202020204" pitchFamily="34" charset="0"/>
              </a:rPr>
              <a:t> from PBS to learn how </a:t>
            </a:r>
            <a:r>
              <a:rPr lang="en-US" sz="1600">
                <a:latin typeface="Arial" panose="020B0604020202020204" pitchFamily="34" charset="0"/>
                <a:ea typeface="Arial" panose="020B0604020202020204" pitchFamily="34" charset="0"/>
              </a:rPr>
              <a:t>Spotify is</a:t>
            </a:r>
            <a:r>
              <a:rPr lang="en-US" sz="1600">
                <a:effectLst/>
                <a:latin typeface="Arial" panose="020B0604020202020204" pitchFamily="34" charset="0"/>
                <a:ea typeface="Arial" panose="020B0604020202020204" pitchFamily="34" charset="0"/>
              </a:rPr>
              <a:t> changing music. Take notes on information you think is important and respond to the following prompts about the streaming service:</a:t>
            </a:r>
          </a:p>
          <a:p>
            <a:pPr marL="342900" marR="0" lvl="0" indent="-342900">
              <a:lnSpc>
                <a:spcPct val="115000"/>
              </a:lnSpc>
              <a:spcBef>
                <a:spcPts val="0"/>
              </a:spcBef>
              <a:spcAft>
                <a:spcPts val="0"/>
              </a:spcAft>
              <a:buFont typeface="Arial" panose="020B0604020202020204" pitchFamily="34" charset="0"/>
              <a:buChar char="●"/>
            </a:pPr>
            <a:r>
              <a:rPr lang="en-US" sz="1600" u="none" strike="noStrike">
                <a:effectLst/>
                <a:latin typeface="Arial" panose="020B0604020202020204" pitchFamily="34" charset="0"/>
                <a:ea typeface="Arial" panose="020B0604020202020204" pitchFamily="34" charset="0"/>
              </a:rPr>
              <a:t>What is different about the business model?</a:t>
            </a:r>
          </a:p>
          <a:p>
            <a:pPr marL="342900" marR="0" lvl="0" indent="-342900">
              <a:lnSpc>
                <a:spcPct val="115000"/>
              </a:lnSpc>
              <a:spcBef>
                <a:spcPts val="0"/>
              </a:spcBef>
              <a:spcAft>
                <a:spcPts val="0"/>
              </a:spcAft>
              <a:buFont typeface="Arial" panose="020B0604020202020204" pitchFamily="34" charset="0"/>
              <a:buChar char="●"/>
            </a:pPr>
            <a:r>
              <a:rPr lang="en-US" sz="1600" u="none" strike="noStrike">
                <a:effectLst/>
                <a:latin typeface="Arial" panose="020B0604020202020204" pitchFamily="34" charset="0"/>
                <a:ea typeface="Arial" panose="020B0604020202020204" pitchFamily="34" charset="0"/>
              </a:rPr>
              <a:t>How do bands reach millions of listeners?</a:t>
            </a:r>
          </a:p>
          <a:p>
            <a:pPr marL="342900" marR="0" lvl="0" indent="-342900">
              <a:lnSpc>
                <a:spcPct val="115000"/>
              </a:lnSpc>
              <a:spcBef>
                <a:spcPts val="0"/>
              </a:spcBef>
              <a:spcAft>
                <a:spcPts val="0"/>
              </a:spcAft>
              <a:buFont typeface="Arial" panose="020B0604020202020204" pitchFamily="34" charset="0"/>
              <a:buChar char="●"/>
            </a:pPr>
            <a:r>
              <a:rPr lang="en-US" sz="1600" u="none" strike="noStrike">
                <a:effectLst/>
                <a:latin typeface="Arial" panose="020B0604020202020204" pitchFamily="34" charset="0"/>
                <a:ea typeface="Arial" panose="020B0604020202020204" pitchFamily="34" charset="0"/>
              </a:rPr>
              <a:t>Why would musicians change the structure of their songs for the service?</a:t>
            </a:r>
          </a:p>
          <a:p>
            <a:pPr marL="342900" marR="0" lvl="0" indent="-342900">
              <a:lnSpc>
                <a:spcPct val="115000"/>
              </a:lnSpc>
              <a:spcBef>
                <a:spcPts val="0"/>
              </a:spcBef>
              <a:spcAft>
                <a:spcPts val="0"/>
              </a:spcAft>
              <a:buFont typeface="Arial" panose="020B0604020202020204" pitchFamily="34" charset="0"/>
              <a:buChar char="●"/>
            </a:pPr>
            <a:r>
              <a:rPr lang="en-US" sz="1600" u="none" strike="noStrike">
                <a:effectLst/>
                <a:latin typeface="Arial" panose="020B0604020202020204" pitchFamily="34" charset="0"/>
                <a:ea typeface="Arial" panose="020B0604020202020204" pitchFamily="34" charset="0"/>
              </a:rPr>
              <a:t>What other examples did you hear of musicians changing their music to fit the technology that we studied earlier in this module?</a:t>
            </a:r>
          </a:p>
          <a:p>
            <a:pPr marL="342900" marR="0" lvl="0" indent="-342900">
              <a:lnSpc>
                <a:spcPct val="115000"/>
              </a:lnSpc>
              <a:spcBef>
                <a:spcPts val="0"/>
              </a:spcBef>
              <a:spcAft>
                <a:spcPts val="0"/>
              </a:spcAft>
              <a:buFont typeface="Arial" panose="020B0604020202020204" pitchFamily="34" charset="0"/>
              <a:buChar char="●"/>
            </a:pPr>
            <a:r>
              <a:rPr lang="en-US" sz="1600" u="none" strike="noStrike">
                <a:effectLst/>
                <a:latin typeface="Arial" panose="020B0604020202020204" pitchFamily="34" charset="0"/>
                <a:ea typeface="Arial" panose="020B0604020202020204" pitchFamily="34" charset="0"/>
              </a:rPr>
              <a:t>How long does a listener have to listen to a song on Spotify for the artists to get paid?</a:t>
            </a:r>
          </a:p>
          <a:p>
            <a:pPr marL="342900" marR="0" lvl="0" indent="-342900">
              <a:lnSpc>
                <a:spcPct val="115000"/>
              </a:lnSpc>
              <a:spcBef>
                <a:spcPts val="0"/>
              </a:spcBef>
              <a:spcAft>
                <a:spcPts val="0"/>
              </a:spcAft>
              <a:buFont typeface="Arial" panose="020B0604020202020204" pitchFamily="34" charset="0"/>
              <a:buChar char="●"/>
            </a:pPr>
            <a:r>
              <a:rPr lang="en-US" sz="1600" u="none" strike="noStrike">
                <a:effectLst/>
                <a:latin typeface="Arial" panose="020B0604020202020204" pitchFamily="34" charset="0"/>
                <a:ea typeface="Arial" panose="020B0604020202020204" pitchFamily="34" charset="0"/>
              </a:rPr>
              <a:t>What changes are being seen in the number of songs on each album? </a:t>
            </a:r>
          </a:p>
          <a:p>
            <a:pPr marL="342900" marR="0" lvl="0" indent="-342900">
              <a:lnSpc>
                <a:spcPct val="115000"/>
              </a:lnSpc>
              <a:spcBef>
                <a:spcPts val="0"/>
              </a:spcBef>
              <a:spcAft>
                <a:spcPts val="0"/>
              </a:spcAft>
              <a:buFont typeface="Arial" panose="020B0604020202020204" pitchFamily="34" charset="0"/>
              <a:buChar char="●"/>
            </a:pPr>
            <a:r>
              <a:rPr lang="en-US" sz="1600" u="none" strike="noStrike">
                <a:effectLst/>
                <a:latin typeface="Arial" panose="020B0604020202020204" pitchFamily="34" charset="0"/>
                <a:ea typeface="Arial" panose="020B0604020202020204" pitchFamily="34" charset="0"/>
              </a:rPr>
              <a:t>What changes are being seen in the length of each song?</a:t>
            </a:r>
          </a:p>
          <a:p>
            <a:pPr marL="342900" marR="0" lvl="0" indent="-342900">
              <a:lnSpc>
                <a:spcPct val="115000"/>
              </a:lnSpc>
              <a:spcBef>
                <a:spcPts val="0"/>
              </a:spcBef>
              <a:spcAft>
                <a:spcPts val="0"/>
              </a:spcAft>
              <a:buFont typeface="Arial" panose="020B0604020202020204" pitchFamily="34" charset="0"/>
              <a:buChar char="●"/>
            </a:pPr>
            <a:r>
              <a:rPr lang="en-US" sz="1600" u="none" strike="noStrike">
                <a:effectLst/>
                <a:latin typeface="Arial" panose="020B0604020202020204" pitchFamily="34" charset="0"/>
                <a:ea typeface="Arial" panose="020B0604020202020204" pitchFamily="34" charset="0"/>
              </a:rPr>
              <a:t>Describe the Spotify “sound” in your own words.</a:t>
            </a:r>
            <a:endParaRPr lang="en-US" sz="1600">
              <a:effectLst/>
              <a:latin typeface="Arial" panose="020B0604020202020204" pitchFamily="34" charset="0"/>
              <a:ea typeface="Arial" panose="020B0604020202020204" pitchFamily="34" charset="0"/>
            </a:endParaRPr>
          </a:p>
          <a:p>
            <a:pPr marL="0" marR="0" lvl="0" indent="0">
              <a:lnSpc>
                <a:spcPct val="115000"/>
              </a:lnSpc>
              <a:spcBef>
                <a:spcPts val="0"/>
              </a:spcBef>
              <a:spcAft>
                <a:spcPts val="0"/>
              </a:spcAft>
              <a:buNone/>
            </a:pPr>
            <a:endParaRPr lang="en-US" sz="1800" u="none" strike="noStrike">
              <a:effectLst/>
              <a:latin typeface="Arial" panose="020B0604020202020204" pitchFamily="34" charset="0"/>
              <a:ea typeface="Arial" panose="020B0604020202020204" pitchFamily="34" charset="0"/>
            </a:endParaRPr>
          </a:p>
          <a:p>
            <a:pPr marL="0" marR="0" indent="0">
              <a:lnSpc>
                <a:spcPct val="115000"/>
              </a:lnSpc>
              <a:spcBef>
                <a:spcPts val="0"/>
              </a:spcBef>
              <a:spcAft>
                <a:spcPts val="0"/>
              </a:spcAft>
              <a:buNone/>
            </a:pPr>
            <a:endParaRPr lang="en-US" sz="1800">
              <a:effectLst/>
              <a:latin typeface="Arial" panose="020B0604020202020204" pitchFamily="34" charset="0"/>
              <a:ea typeface="Arial" panose="020B0604020202020204" pitchFamily="34" charset="0"/>
            </a:endParaRPr>
          </a:p>
        </p:txBody>
      </p:sp>
      <p:sp>
        <p:nvSpPr>
          <p:cNvPr id="3" name="TextBox 2">
            <a:extLst>
              <a:ext uri="{FF2B5EF4-FFF2-40B4-BE49-F238E27FC236}">
                <a16:creationId xmlns:a16="http://schemas.microsoft.com/office/drawing/2014/main" id="{AC34267F-242A-07F0-988F-06C406800754}"/>
              </a:ext>
            </a:extLst>
          </p:cNvPr>
          <p:cNvSpPr txBox="1"/>
          <p:nvPr/>
        </p:nvSpPr>
        <p:spPr>
          <a:xfrm>
            <a:off x="8705335" y="4866501"/>
            <a:ext cx="361753" cy="276999"/>
          </a:xfrm>
          <a:prstGeom prst="rect">
            <a:avLst/>
          </a:prstGeom>
          <a:noFill/>
        </p:spPr>
        <p:txBody>
          <a:bodyPr wrap="square" rtlCol="0">
            <a:spAutoFit/>
          </a:bodyPr>
          <a:lstStyle/>
          <a:p>
            <a:r>
              <a:rPr lang="en-US" sz="1200" dirty="0"/>
              <a:t>36</a:t>
            </a:r>
          </a:p>
        </p:txBody>
      </p:sp>
      <p:sp>
        <p:nvSpPr>
          <p:cNvPr id="4" name="TextBox 3">
            <a:extLst>
              <a:ext uri="{FF2B5EF4-FFF2-40B4-BE49-F238E27FC236}">
                <a16:creationId xmlns:a16="http://schemas.microsoft.com/office/drawing/2014/main" id="{F667FCCB-8691-857D-ADCB-18B31699D860}"/>
              </a:ext>
            </a:extLst>
          </p:cNvPr>
          <p:cNvSpPr txBox="1"/>
          <p:nvPr/>
        </p:nvSpPr>
        <p:spPr>
          <a:xfrm>
            <a:off x="1835307" y="4713654"/>
            <a:ext cx="5351319" cy="351378"/>
          </a:xfrm>
          <a:prstGeom prst="rect">
            <a:avLst/>
          </a:prstGeom>
          <a:solidFill>
            <a:srgbClr val="F4F292"/>
          </a:solidFill>
        </p:spPr>
        <p:txBody>
          <a:bodyPr wrap="square" rtlCol="0">
            <a:spAutoFit/>
          </a:bodyPr>
          <a:lstStyle/>
          <a:p>
            <a:pPr marL="0" marR="0" indent="0" algn="ctr">
              <a:lnSpc>
                <a:spcPct val="115000"/>
              </a:lnSpc>
              <a:spcBef>
                <a:spcPts val="0"/>
              </a:spcBef>
              <a:spcAft>
                <a:spcPts val="0"/>
              </a:spcAft>
              <a:buNone/>
            </a:pPr>
            <a:r>
              <a:rPr lang="en-US" sz="1600">
                <a:effectLst/>
                <a:latin typeface="Arial" panose="020B0604020202020204" pitchFamily="34" charset="0"/>
                <a:ea typeface="Arial" panose="020B0604020202020204" pitchFamily="34" charset="0"/>
              </a:rPr>
              <a:t>Share your responses with a partner or small group.</a:t>
            </a:r>
          </a:p>
        </p:txBody>
      </p:sp>
    </p:spTree>
    <p:extLst>
      <p:ext uri="{BB962C8B-B14F-4D97-AF65-F5344CB8AC3E}">
        <p14:creationId xmlns:p14="http://schemas.microsoft.com/office/powerpoint/2010/main" val="23859878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3">
          <a:extLst>
            <a:ext uri="{FF2B5EF4-FFF2-40B4-BE49-F238E27FC236}">
              <a16:creationId xmlns:a16="http://schemas.microsoft.com/office/drawing/2014/main" id="{42BC2094-2F5C-0801-F82E-58AC4AF1A4E5}"/>
            </a:ext>
          </a:extLst>
        </p:cNvPr>
        <p:cNvGrpSpPr/>
        <p:nvPr/>
      </p:nvGrpSpPr>
      <p:grpSpPr>
        <a:xfrm>
          <a:off x="0" y="0"/>
          <a:ext cx="0" cy="0"/>
          <a:chOff x="0" y="0"/>
          <a:chExt cx="0" cy="0"/>
        </a:xfrm>
      </p:grpSpPr>
      <p:sp>
        <p:nvSpPr>
          <p:cNvPr id="74" name="Google Shape;74;p16">
            <a:extLst>
              <a:ext uri="{FF2B5EF4-FFF2-40B4-BE49-F238E27FC236}">
                <a16:creationId xmlns:a16="http://schemas.microsoft.com/office/drawing/2014/main" id="{129DBF8E-DAA4-0515-EA43-C0A4EECCF465}"/>
              </a:ext>
            </a:extLst>
          </p:cNvPr>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400"/>
              <a:t>Music Appreciation Presentation</a:t>
            </a:r>
            <a:endParaRPr sz="2400"/>
          </a:p>
        </p:txBody>
      </p:sp>
      <p:sp>
        <p:nvSpPr>
          <p:cNvPr id="2" name="Google Shape;169;p28">
            <a:extLst>
              <a:ext uri="{FF2B5EF4-FFF2-40B4-BE49-F238E27FC236}">
                <a16:creationId xmlns:a16="http://schemas.microsoft.com/office/drawing/2014/main" id="{2788E0BB-EED8-BF89-9A7A-3F118C7EB1DF}"/>
              </a:ext>
            </a:extLst>
          </p:cNvPr>
          <p:cNvSpPr txBox="1">
            <a:spLocks/>
          </p:cNvSpPr>
          <p:nvPr/>
        </p:nvSpPr>
        <p:spPr>
          <a:xfrm>
            <a:off x="311700" y="988670"/>
            <a:ext cx="8520600" cy="945061"/>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1600">
                <a:latin typeface="Arial" panose="020B0604020202020204" pitchFamily="34" charset="0"/>
                <a:ea typeface="Arial" panose="020B0604020202020204" pitchFamily="34" charset="0"/>
              </a:rPr>
              <a:t>T</a:t>
            </a:r>
            <a:r>
              <a:rPr lang="en-US" sz="1600">
                <a:effectLst/>
                <a:latin typeface="Arial" panose="020B0604020202020204" pitchFamily="34" charset="0"/>
                <a:ea typeface="Arial" panose="020B0604020202020204" pitchFamily="34" charset="0"/>
              </a:rPr>
              <a:t>ime to share your revised presentation with the class! Take notes while you are listening to the presentations of your classmates. Refer to your notes about empathy as needed. </a:t>
            </a:r>
          </a:p>
          <a:p>
            <a:pPr marL="0" marR="0" indent="0">
              <a:lnSpc>
                <a:spcPct val="115000"/>
              </a:lnSpc>
              <a:spcBef>
                <a:spcPts val="0"/>
              </a:spcBef>
              <a:spcAft>
                <a:spcPts val="0"/>
              </a:spcAft>
              <a:buNone/>
            </a:pPr>
            <a:endParaRPr lang="en-US" sz="1800">
              <a:effectLst/>
              <a:latin typeface="Arial" panose="020B0604020202020204" pitchFamily="34" charset="0"/>
              <a:ea typeface="Arial" panose="020B0604020202020204" pitchFamily="34" charset="0"/>
            </a:endParaRPr>
          </a:p>
          <a:p>
            <a:pPr marL="0" marR="0" indent="0">
              <a:lnSpc>
                <a:spcPct val="115000"/>
              </a:lnSpc>
              <a:spcBef>
                <a:spcPts val="0"/>
              </a:spcBef>
              <a:spcAft>
                <a:spcPts val="0"/>
              </a:spcAft>
              <a:buNone/>
            </a:pPr>
            <a:endParaRPr lang="en-US" sz="1600">
              <a:latin typeface="Arial" panose="020B0604020202020204" pitchFamily="34" charset="0"/>
              <a:ea typeface="Arial" panose="020B0604020202020204" pitchFamily="34" charset="0"/>
            </a:endParaRPr>
          </a:p>
          <a:p>
            <a:pPr marL="0" marR="0" indent="0">
              <a:lnSpc>
                <a:spcPct val="115000"/>
              </a:lnSpc>
              <a:spcBef>
                <a:spcPts val="0"/>
              </a:spcBef>
              <a:spcAft>
                <a:spcPts val="0"/>
              </a:spcAft>
              <a:buNone/>
            </a:pPr>
            <a:endParaRPr lang="en-US" sz="1600">
              <a:effectLst/>
              <a:latin typeface="Arial" panose="020B0604020202020204" pitchFamily="34" charset="0"/>
              <a:ea typeface="Arial" panose="020B0604020202020204" pitchFamily="34" charset="0"/>
            </a:endParaRPr>
          </a:p>
          <a:p>
            <a:pPr marL="0" marR="0" lvl="0" indent="0">
              <a:lnSpc>
                <a:spcPct val="115000"/>
              </a:lnSpc>
              <a:spcBef>
                <a:spcPts val="0"/>
              </a:spcBef>
              <a:spcAft>
                <a:spcPts val="0"/>
              </a:spcAft>
              <a:buNone/>
            </a:pPr>
            <a:endParaRPr lang="en-US" sz="1800" u="none" strike="noStrike">
              <a:effectLst/>
              <a:latin typeface="Arial" panose="020B0604020202020204" pitchFamily="34" charset="0"/>
              <a:ea typeface="Arial" panose="020B0604020202020204" pitchFamily="34" charset="0"/>
            </a:endParaRPr>
          </a:p>
          <a:p>
            <a:pPr marL="0" marR="0" indent="0">
              <a:lnSpc>
                <a:spcPct val="115000"/>
              </a:lnSpc>
              <a:spcBef>
                <a:spcPts val="0"/>
              </a:spcBef>
              <a:spcAft>
                <a:spcPts val="0"/>
              </a:spcAft>
              <a:buNone/>
            </a:pPr>
            <a:endParaRPr lang="en-US" sz="1800">
              <a:effectLst/>
              <a:latin typeface="Arial" panose="020B0604020202020204" pitchFamily="34" charset="0"/>
              <a:ea typeface="Arial" panose="020B0604020202020204" pitchFamily="34" charset="0"/>
            </a:endParaRPr>
          </a:p>
        </p:txBody>
      </p:sp>
      <p:sp>
        <p:nvSpPr>
          <p:cNvPr id="3" name="TextBox 2">
            <a:extLst>
              <a:ext uri="{FF2B5EF4-FFF2-40B4-BE49-F238E27FC236}">
                <a16:creationId xmlns:a16="http://schemas.microsoft.com/office/drawing/2014/main" id="{83574796-2578-4170-78B1-33F382117A7D}"/>
              </a:ext>
            </a:extLst>
          </p:cNvPr>
          <p:cNvSpPr txBox="1"/>
          <p:nvPr/>
        </p:nvSpPr>
        <p:spPr>
          <a:xfrm>
            <a:off x="8705335" y="4866501"/>
            <a:ext cx="361753" cy="276999"/>
          </a:xfrm>
          <a:prstGeom prst="rect">
            <a:avLst/>
          </a:prstGeom>
          <a:noFill/>
        </p:spPr>
        <p:txBody>
          <a:bodyPr wrap="square" rtlCol="0">
            <a:spAutoFit/>
          </a:bodyPr>
          <a:lstStyle/>
          <a:p>
            <a:r>
              <a:rPr lang="en-US" sz="1200" dirty="0"/>
              <a:t>37</a:t>
            </a:r>
          </a:p>
        </p:txBody>
      </p:sp>
      <p:sp>
        <p:nvSpPr>
          <p:cNvPr id="4" name="TextBox 3">
            <a:extLst>
              <a:ext uri="{FF2B5EF4-FFF2-40B4-BE49-F238E27FC236}">
                <a16:creationId xmlns:a16="http://schemas.microsoft.com/office/drawing/2014/main" id="{4608B9AD-55A6-C786-EFA7-1CBCA8CF5A94}"/>
              </a:ext>
            </a:extLst>
          </p:cNvPr>
          <p:cNvSpPr txBox="1"/>
          <p:nvPr/>
        </p:nvSpPr>
        <p:spPr>
          <a:xfrm>
            <a:off x="1028801" y="1683578"/>
            <a:ext cx="7086397" cy="3182923"/>
          </a:xfrm>
          <a:prstGeom prst="rect">
            <a:avLst/>
          </a:prstGeom>
          <a:solidFill>
            <a:srgbClr val="AFE8FF"/>
          </a:solidFill>
        </p:spPr>
        <p:txBody>
          <a:bodyPr wrap="square" rtlCol="0">
            <a:spAutoFit/>
          </a:bodyPr>
          <a:lstStyle/>
          <a:p>
            <a:pPr marL="285750" marR="0" indent="-285750">
              <a:lnSpc>
                <a:spcPct val="115000"/>
              </a:lnSpc>
              <a:spcBef>
                <a:spcPts val="0"/>
              </a:spcBef>
              <a:spcAft>
                <a:spcPts val="0"/>
              </a:spcAft>
              <a:buFont typeface="Arial" panose="020B0604020202020204" pitchFamily="34" charset="0"/>
              <a:buChar char="•"/>
            </a:pPr>
            <a:r>
              <a:rPr lang="en-US" sz="1600" u="none" strike="noStrike">
                <a:effectLst/>
                <a:latin typeface="Arial" panose="020B0604020202020204" pitchFamily="34" charset="0"/>
                <a:ea typeface="Arial" panose="020B0604020202020204" pitchFamily="34" charset="0"/>
              </a:rPr>
              <a:t>Record 3 details each presenter shares about each of their songs.</a:t>
            </a:r>
          </a:p>
          <a:p>
            <a:pPr marL="285750" marR="0" lvl="0" indent="-285750">
              <a:lnSpc>
                <a:spcPct val="115000"/>
              </a:lnSpc>
              <a:spcBef>
                <a:spcPts val="0"/>
              </a:spcBef>
              <a:spcAft>
                <a:spcPts val="0"/>
              </a:spcAft>
              <a:buFont typeface="Arial" panose="020B0604020202020204" pitchFamily="34" charset="0"/>
              <a:buChar char="•"/>
            </a:pPr>
            <a:r>
              <a:rPr lang="en-US" sz="1600" u="none" strike="noStrike">
                <a:effectLst/>
                <a:latin typeface="Arial" panose="020B0604020202020204" pitchFamily="34" charset="0"/>
                <a:ea typeface="Arial" panose="020B0604020202020204" pitchFamily="34" charset="0"/>
              </a:rPr>
              <a:t>Have you heard any of these songs before?</a:t>
            </a:r>
          </a:p>
          <a:p>
            <a:pPr marL="285750" marR="0" lvl="0" indent="-285750">
              <a:lnSpc>
                <a:spcPct val="115000"/>
              </a:lnSpc>
              <a:spcBef>
                <a:spcPts val="0"/>
              </a:spcBef>
              <a:spcAft>
                <a:spcPts val="0"/>
              </a:spcAft>
              <a:buFont typeface="Arial" panose="020B0604020202020204" pitchFamily="34" charset="0"/>
              <a:buChar char="•"/>
            </a:pPr>
            <a:r>
              <a:rPr lang="en-US" sz="1600" u="none" strike="noStrike">
                <a:effectLst/>
                <a:latin typeface="Arial" panose="020B0604020202020204" pitchFamily="34" charset="0"/>
                <a:ea typeface="Arial" panose="020B0604020202020204" pitchFamily="34" charset="0"/>
              </a:rPr>
              <a:t>Would you want to listen to the entire recording of any of these pieces of music? Why or why not?</a:t>
            </a:r>
          </a:p>
          <a:p>
            <a:pPr marL="285750" marR="0" lvl="0" indent="-285750">
              <a:lnSpc>
                <a:spcPct val="115000"/>
              </a:lnSpc>
              <a:spcBef>
                <a:spcPts val="0"/>
              </a:spcBef>
              <a:spcAft>
                <a:spcPts val="0"/>
              </a:spcAft>
              <a:buFont typeface="Arial" panose="020B0604020202020204" pitchFamily="34" charset="0"/>
              <a:buChar char="•"/>
            </a:pPr>
            <a:r>
              <a:rPr lang="en-US" sz="1600" u="none" strike="noStrike">
                <a:effectLst/>
                <a:latin typeface="Arial" panose="020B0604020202020204" pitchFamily="34" charset="0"/>
                <a:ea typeface="Arial" panose="020B0604020202020204" pitchFamily="34" charset="0"/>
              </a:rPr>
              <a:t>What emotional response or feeling do you have when listening to each of the songs?</a:t>
            </a:r>
          </a:p>
          <a:p>
            <a:pPr marL="285750" marR="0" lvl="0" indent="-285750">
              <a:lnSpc>
                <a:spcPct val="115000"/>
              </a:lnSpc>
              <a:spcBef>
                <a:spcPts val="0"/>
              </a:spcBef>
              <a:spcAft>
                <a:spcPts val="0"/>
              </a:spcAft>
              <a:buFont typeface="Arial" panose="020B0604020202020204" pitchFamily="34" charset="0"/>
              <a:buChar char="•"/>
            </a:pPr>
            <a:r>
              <a:rPr lang="en-US" sz="1600" u="none" strike="noStrike">
                <a:effectLst/>
                <a:latin typeface="Arial" panose="020B0604020202020204" pitchFamily="34" charset="0"/>
                <a:ea typeface="Arial" panose="020B0604020202020204" pitchFamily="34" charset="0"/>
              </a:rPr>
              <a:t>Did you enjoy listening to the pieces of music? Why or why not?</a:t>
            </a:r>
          </a:p>
          <a:p>
            <a:pPr marL="285750" marR="0" lvl="0" indent="-285750">
              <a:lnSpc>
                <a:spcPct val="115000"/>
              </a:lnSpc>
              <a:spcBef>
                <a:spcPts val="0"/>
              </a:spcBef>
              <a:spcAft>
                <a:spcPts val="0"/>
              </a:spcAft>
              <a:buFont typeface="Arial" panose="020B0604020202020204" pitchFamily="34" charset="0"/>
              <a:buChar char="•"/>
            </a:pPr>
            <a:r>
              <a:rPr lang="en-US" sz="1600" u="none" strike="noStrike">
                <a:effectLst/>
                <a:latin typeface="Arial" panose="020B0604020202020204" pitchFamily="34" charset="0"/>
                <a:ea typeface="Arial" panose="020B0604020202020204" pitchFamily="34" charset="0"/>
              </a:rPr>
              <a:t>If you were to produce a new recording of any of the pieces you heard, would you make any changes? If so, what changes would you suggest?</a:t>
            </a:r>
          </a:p>
          <a:p>
            <a:pPr marL="285750" marR="0" lvl="0" indent="-285750">
              <a:lnSpc>
                <a:spcPct val="115000"/>
              </a:lnSpc>
              <a:spcBef>
                <a:spcPts val="0"/>
              </a:spcBef>
              <a:spcAft>
                <a:spcPts val="0"/>
              </a:spcAft>
              <a:buFont typeface="Arial" panose="020B0604020202020204" pitchFamily="34" charset="0"/>
              <a:buChar char="•"/>
            </a:pPr>
            <a:r>
              <a:rPr lang="en-US" sz="1600" u="none" strike="noStrike">
                <a:effectLst/>
                <a:latin typeface="Arial" panose="020B0604020202020204" pitchFamily="34" charset="0"/>
                <a:ea typeface="Arial" panose="020B0604020202020204" pitchFamily="34" charset="0"/>
              </a:rPr>
              <a:t>Do you appreciate the pieces of music regardless of whether you like them or not? Why or why not?</a:t>
            </a:r>
          </a:p>
        </p:txBody>
      </p:sp>
    </p:spTree>
    <p:extLst>
      <p:ext uri="{BB962C8B-B14F-4D97-AF65-F5344CB8AC3E}">
        <p14:creationId xmlns:p14="http://schemas.microsoft.com/office/powerpoint/2010/main" val="3058940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3">
          <a:extLst>
            <a:ext uri="{FF2B5EF4-FFF2-40B4-BE49-F238E27FC236}">
              <a16:creationId xmlns:a16="http://schemas.microsoft.com/office/drawing/2014/main" id="{8D26351D-6A5C-2FF7-57A5-C4F8AE9D98AD}"/>
            </a:ext>
          </a:extLst>
        </p:cNvPr>
        <p:cNvGrpSpPr/>
        <p:nvPr/>
      </p:nvGrpSpPr>
      <p:grpSpPr>
        <a:xfrm>
          <a:off x="0" y="0"/>
          <a:ext cx="0" cy="0"/>
          <a:chOff x="0" y="0"/>
          <a:chExt cx="0" cy="0"/>
        </a:xfrm>
      </p:grpSpPr>
      <p:sp>
        <p:nvSpPr>
          <p:cNvPr id="74" name="Google Shape;74;p16">
            <a:extLst>
              <a:ext uri="{FF2B5EF4-FFF2-40B4-BE49-F238E27FC236}">
                <a16:creationId xmlns:a16="http://schemas.microsoft.com/office/drawing/2014/main" id="{A57359C2-7DDD-FBD7-4CF7-B452D74BC35F}"/>
              </a:ext>
            </a:extLst>
          </p:cNvPr>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400"/>
              <a:t>Self Reflection</a:t>
            </a:r>
            <a:endParaRPr sz="2400"/>
          </a:p>
        </p:txBody>
      </p:sp>
      <p:sp>
        <p:nvSpPr>
          <p:cNvPr id="2" name="Google Shape;169;p28">
            <a:extLst>
              <a:ext uri="{FF2B5EF4-FFF2-40B4-BE49-F238E27FC236}">
                <a16:creationId xmlns:a16="http://schemas.microsoft.com/office/drawing/2014/main" id="{B6916860-CDDA-6565-ED57-FE13117FED80}"/>
              </a:ext>
            </a:extLst>
          </p:cNvPr>
          <p:cNvSpPr txBox="1">
            <a:spLocks/>
          </p:cNvSpPr>
          <p:nvPr/>
        </p:nvSpPr>
        <p:spPr>
          <a:xfrm>
            <a:off x="891915" y="1123580"/>
            <a:ext cx="7495082" cy="2429087"/>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None/>
            </a:pPr>
            <a:r>
              <a:rPr lang="en-US" sz="2400">
                <a:effectLst/>
                <a:latin typeface="Arial" panose="020B0604020202020204" pitchFamily="34" charset="0"/>
                <a:ea typeface="Arial" panose="020B0604020202020204" pitchFamily="34" charset="0"/>
              </a:rPr>
              <a:t>How did you feel about the process of trying to persuade others to appreciate the pieces of music you selected?</a:t>
            </a:r>
          </a:p>
          <a:p>
            <a:pPr marL="0" indent="0">
              <a:lnSpc>
                <a:spcPct val="115000"/>
              </a:lnSpc>
              <a:spcBef>
                <a:spcPts val="0"/>
              </a:spcBef>
              <a:buNone/>
            </a:pPr>
            <a:r>
              <a:rPr lang="en-US" sz="2400">
                <a:effectLst/>
                <a:latin typeface="Arial" panose="020B0604020202020204" pitchFamily="34" charset="0"/>
                <a:ea typeface="Arial" panose="020B0604020202020204" pitchFamily="34" charset="0"/>
              </a:rPr>
              <a:t> </a:t>
            </a:r>
          </a:p>
          <a:p>
            <a:pPr marL="0" indent="0">
              <a:lnSpc>
                <a:spcPct val="115000"/>
              </a:lnSpc>
              <a:spcBef>
                <a:spcPts val="0"/>
              </a:spcBef>
              <a:buNone/>
            </a:pPr>
            <a:r>
              <a:rPr lang="en-US" sz="2400">
                <a:effectLst/>
                <a:latin typeface="Arial" panose="020B0604020202020204" pitchFamily="34" charset="0"/>
                <a:ea typeface="Arial" panose="020B0604020202020204" pitchFamily="34" charset="0"/>
              </a:rPr>
              <a:t>Was anything different about the research and presentation process this time? </a:t>
            </a:r>
            <a:endParaRPr lang="en-US" sz="1800">
              <a:effectLst/>
              <a:latin typeface="Arial" panose="020B0604020202020204" pitchFamily="34" charset="0"/>
              <a:ea typeface="Arial" panose="020B0604020202020204" pitchFamily="34" charset="0"/>
            </a:endParaRPr>
          </a:p>
          <a:p>
            <a:pPr>
              <a:lnSpc>
                <a:spcPct val="115000"/>
              </a:lnSpc>
              <a:spcBef>
                <a:spcPts val="0"/>
              </a:spcBef>
            </a:pPr>
            <a:endParaRPr lang="en-US" sz="1600">
              <a:latin typeface="Arial" panose="020B0604020202020204" pitchFamily="34" charset="0"/>
              <a:ea typeface="Arial" panose="020B0604020202020204" pitchFamily="34" charset="0"/>
            </a:endParaRPr>
          </a:p>
          <a:p>
            <a:pPr>
              <a:lnSpc>
                <a:spcPct val="115000"/>
              </a:lnSpc>
              <a:spcBef>
                <a:spcPts val="0"/>
              </a:spcBef>
            </a:pPr>
            <a:endParaRPr lang="en-US" sz="1600">
              <a:effectLst/>
              <a:latin typeface="Arial" panose="020B0604020202020204" pitchFamily="34" charset="0"/>
              <a:ea typeface="Arial" panose="020B0604020202020204" pitchFamily="34" charset="0"/>
            </a:endParaRPr>
          </a:p>
          <a:p>
            <a:pPr marL="0" indent="0">
              <a:lnSpc>
                <a:spcPct val="115000"/>
              </a:lnSpc>
              <a:spcBef>
                <a:spcPts val="0"/>
              </a:spcBef>
              <a:buNone/>
            </a:pPr>
            <a:endParaRPr lang="en-US" sz="1800" u="none" strike="noStrike">
              <a:effectLst/>
              <a:latin typeface="Arial" panose="020B0604020202020204" pitchFamily="34" charset="0"/>
              <a:ea typeface="Arial" panose="020B0604020202020204" pitchFamily="34" charset="0"/>
            </a:endParaRPr>
          </a:p>
          <a:p>
            <a:pPr>
              <a:lnSpc>
                <a:spcPct val="115000"/>
              </a:lnSpc>
              <a:spcBef>
                <a:spcPts val="0"/>
              </a:spcBef>
            </a:pPr>
            <a:endParaRPr lang="en-US" sz="1800">
              <a:effectLst/>
              <a:latin typeface="Arial" panose="020B0604020202020204" pitchFamily="34" charset="0"/>
              <a:ea typeface="Arial" panose="020B0604020202020204" pitchFamily="34" charset="0"/>
            </a:endParaRPr>
          </a:p>
        </p:txBody>
      </p:sp>
      <p:sp>
        <p:nvSpPr>
          <p:cNvPr id="3" name="TextBox 2">
            <a:extLst>
              <a:ext uri="{FF2B5EF4-FFF2-40B4-BE49-F238E27FC236}">
                <a16:creationId xmlns:a16="http://schemas.microsoft.com/office/drawing/2014/main" id="{2D3658FC-F4D0-1CD9-8FBE-1CE740F6A269}"/>
              </a:ext>
            </a:extLst>
          </p:cNvPr>
          <p:cNvSpPr txBox="1"/>
          <p:nvPr/>
        </p:nvSpPr>
        <p:spPr>
          <a:xfrm>
            <a:off x="8705335" y="4866501"/>
            <a:ext cx="361753" cy="276999"/>
          </a:xfrm>
          <a:prstGeom prst="rect">
            <a:avLst/>
          </a:prstGeom>
          <a:noFill/>
        </p:spPr>
        <p:txBody>
          <a:bodyPr wrap="square" rtlCol="0">
            <a:spAutoFit/>
          </a:bodyPr>
          <a:lstStyle/>
          <a:p>
            <a:r>
              <a:rPr lang="en-US" sz="1200" dirty="0"/>
              <a:t>38</a:t>
            </a:r>
          </a:p>
        </p:txBody>
      </p:sp>
      <p:sp>
        <p:nvSpPr>
          <p:cNvPr id="4" name="TextBox 3">
            <a:extLst>
              <a:ext uri="{FF2B5EF4-FFF2-40B4-BE49-F238E27FC236}">
                <a16:creationId xmlns:a16="http://schemas.microsoft.com/office/drawing/2014/main" id="{91815B2F-3C37-8902-9239-49685993B278}"/>
              </a:ext>
            </a:extLst>
          </p:cNvPr>
          <p:cNvSpPr txBox="1"/>
          <p:nvPr/>
        </p:nvSpPr>
        <p:spPr>
          <a:xfrm>
            <a:off x="1099223" y="3962918"/>
            <a:ext cx="6858000" cy="383823"/>
          </a:xfrm>
          <a:prstGeom prst="rect">
            <a:avLst/>
          </a:prstGeom>
          <a:solidFill>
            <a:srgbClr val="AFE8FF"/>
          </a:solidFill>
        </p:spPr>
        <p:txBody>
          <a:bodyPr wrap="square" rtlCol="0">
            <a:spAutoFit/>
          </a:bodyPr>
          <a:lstStyle/>
          <a:p>
            <a:pPr>
              <a:lnSpc>
                <a:spcPct val="115000"/>
              </a:lnSpc>
              <a:spcBef>
                <a:spcPts val="0"/>
              </a:spcBef>
            </a:pPr>
            <a:r>
              <a:rPr lang="en-US" sz="1800">
                <a:effectLst/>
                <a:latin typeface="Arial" panose="020B0604020202020204" pitchFamily="34" charset="0"/>
                <a:ea typeface="Arial" panose="020B0604020202020204" pitchFamily="34" charset="0"/>
              </a:rPr>
              <a:t>Complete the </a:t>
            </a:r>
            <a:r>
              <a:rPr lang="en-US" sz="1800" u="sng">
                <a:solidFill>
                  <a:srgbClr val="1155CC"/>
                </a:solidFill>
                <a:effectLst/>
                <a:latin typeface="Arial" panose="020B0604020202020204" pitchFamily="34" charset="0"/>
                <a:ea typeface="Arial" panose="020B0604020202020204" pitchFamily="34" charset="0"/>
                <a:hlinkClick r:id="rId3"/>
              </a:rPr>
              <a:t>one-point rubric</a:t>
            </a:r>
            <a:r>
              <a:rPr lang="en-US" sz="1800">
                <a:effectLst/>
                <a:latin typeface="Arial" panose="020B0604020202020204" pitchFamily="34" charset="0"/>
                <a:ea typeface="Arial" panose="020B0604020202020204" pitchFamily="34" charset="0"/>
              </a:rPr>
              <a:t> based on your presentation.</a:t>
            </a:r>
          </a:p>
        </p:txBody>
      </p:sp>
    </p:spTree>
    <p:extLst>
      <p:ext uri="{BB962C8B-B14F-4D97-AF65-F5344CB8AC3E}">
        <p14:creationId xmlns:p14="http://schemas.microsoft.com/office/powerpoint/2010/main" val="29617367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3">
          <a:extLst>
            <a:ext uri="{FF2B5EF4-FFF2-40B4-BE49-F238E27FC236}">
              <a16:creationId xmlns:a16="http://schemas.microsoft.com/office/drawing/2014/main" id="{615E11A3-55A5-C98D-E332-603A5EB4AD04}"/>
            </a:ext>
          </a:extLst>
        </p:cNvPr>
        <p:cNvGrpSpPr/>
        <p:nvPr/>
      </p:nvGrpSpPr>
      <p:grpSpPr>
        <a:xfrm>
          <a:off x="0" y="0"/>
          <a:ext cx="0" cy="0"/>
          <a:chOff x="0" y="0"/>
          <a:chExt cx="0" cy="0"/>
        </a:xfrm>
      </p:grpSpPr>
      <p:sp>
        <p:nvSpPr>
          <p:cNvPr id="74" name="Google Shape;74;p16">
            <a:extLst>
              <a:ext uri="{FF2B5EF4-FFF2-40B4-BE49-F238E27FC236}">
                <a16:creationId xmlns:a16="http://schemas.microsoft.com/office/drawing/2014/main" id="{548DC02F-6FE8-51B4-5E7A-D85EC4A760A4}"/>
              </a:ext>
            </a:extLst>
          </p:cNvPr>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400"/>
              <a:t>Additional  Reflection</a:t>
            </a:r>
            <a:endParaRPr sz="2400"/>
          </a:p>
        </p:txBody>
      </p:sp>
      <p:sp>
        <p:nvSpPr>
          <p:cNvPr id="2" name="Google Shape;169;p28">
            <a:extLst>
              <a:ext uri="{FF2B5EF4-FFF2-40B4-BE49-F238E27FC236}">
                <a16:creationId xmlns:a16="http://schemas.microsoft.com/office/drawing/2014/main" id="{EB987AA2-EFE2-0A7C-8CA8-33EF12F4614B}"/>
              </a:ext>
            </a:extLst>
          </p:cNvPr>
          <p:cNvSpPr txBox="1">
            <a:spLocks/>
          </p:cNvSpPr>
          <p:nvPr/>
        </p:nvSpPr>
        <p:spPr>
          <a:xfrm>
            <a:off x="311700" y="988671"/>
            <a:ext cx="8520600" cy="3081160"/>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1800">
                <a:effectLst/>
                <a:latin typeface="Arial" panose="020B0604020202020204" pitchFamily="34" charset="0"/>
                <a:ea typeface="Arial" panose="020B0604020202020204" pitchFamily="34" charset="0"/>
              </a:rPr>
              <a:t>Consider all you have learned about the evolution of technology and the intersection with the history of music. Respond to the following questions:</a:t>
            </a:r>
          </a:p>
          <a:p>
            <a:pPr marL="342900" marR="0" lvl="0" indent="-342900">
              <a:lnSpc>
                <a:spcPct val="115000"/>
              </a:lnSpc>
              <a:spcBef>
                <a:spcPts val="0"/>
              </a:spcBef>
              <a:spcAft>
                <a:spcPts val="0"/>
              </a:spcAft>
              <a:buFont typeface="Arial" panose="020B0604020202020204" pitchFamily="34" charset="0"/>
              <a:buChar char="●"/>
            </a:pPr>
            <a:r>
              <a:rPr lang="en-US" sz="1800" u="none" strike="noStrike">
                <a:effectLst/>
                <a:latin typeface="Arial" panose="020B0604020202020204" pitchFamily="34" charset="0"/>
                <a:ea typeface="Arial" panose="020B0604020202020204" pitchFamily="34" charset="0"/>
              </a:rPr>
              <a:t>Do you see any patterns across all the points in the timeline and the impact of technology on listeners, musicians, and the music industry?</a:t>
            </a:r>
          </a:p>
          <a:p>
            <a:pPr marL="342900" marR="0" lvl="0" indent="-342900">
              <a:lnSpc>
                <a:spcPct val="115000"/>
              </a:lnSpc>
              <a:spcBef>
                <a:spcPts val="0"/>
              </a:spcBef>
              <a:spcAft>
                <a:spcPts val="0"/>
              </a:spcAft>
              <a:buFont typeface="Arial" panose="020B0604020202020204" pitchFamily="34" charset="0"/>
              <a:buChar char="●"/>
            </a:pPr>
            <a:r>
              <a:rPr lang="en-US" sz="1800" u="none" strike="noStrike">
                <a:effectLst/>
                <a:latin typeface="Arial" panose="020B0604020202020204" pitchFamily="34" charset="0"/>
                <a:ea typeface="Arial" panose="020B0604020202020204" pitchFamily="34" charset="0"/>
              </a:rPr>
              <a:t>What impact has the global COVID-19 pandemic had on the music we experience, create, and perform?</a:t>
            </a:r>
          </a:p>
          <a:p>
            <a:pPr marL="342900" marR="0" lvl="0" indent="-342900">
              <a:lnSpc>
                <a:spcPct val="115000"/>
              </a:lnSpc>
              <a:spcBef>
                <a:spcPts val="0"/>
              </a:spcBef>
              <a:spcAft>
                <a:spcPts val="0"/>
              </a:spcAft>
              <a:buFont typeface="Arial" panose="020B0604020202020204" pitchFamily="34" charset="0"/>
              <a:buChar char="●"/>
            </a:pPr>
            <a:r>
              <a:rPr lang="en-US" sz="1800" u="none" strike="noStrike">
                <a:effectLst/>
                <a:latin typeface="Arial" panose="020B0604020202020204" pitchFamily="34" charset="0"/>
                <a:ea typeface="Arial" panose="020B0604020202020204" pitchFamily="34" charset="0"/>
              </a:rPr>
              <a:t>What do you think will happen next?</a:t>
            </a:r>
          </a:p>
          <a:p>
            <a:pPr marL="342900" marR="0" lvl="0" indent="-342900">
              <a:lnSpc>
                <a:spcPct val="115000"/>
              </a:lnSpc>
              <a:spcBef>
                <a:spcPts val="0"/>
              </a:spcBef>
              <a:spcAft>
                <a:spcPts val="0"/>
              </a:spcAft>
              <a:buFont typeface="Arial" panose="020B0604020202020204" pitchFamily="34" charset="0"/>
              <a:buChar char="●"/>
            </a:pPr>
            <a:r>
              <a:rPr lang="en-US" sz="1800" u="none" strike="noStrike">
                <a:effectLst/>
                <a:latin typeface="Arial" panose="020B0604020202020204" pitchFamily="34" charset="0"/>
                <a:ea typeface="Arial" panose="020B0604020202020204" pitchFamily="34" charset="0"/>
              </a:rPr>
              <a:t>What impact does this new information have on how you experience, create, and perform music?</a:t>
            </a:r>
          </a:p>
          <a:p>
            <a:pPr marL="0" marR="0" indent="0">
              <a:lnSpc>
                <a:spcPct val="115000"/>
              </a:lnSpc>
              <a:spcBef>
                <a:spcPts val="0"/>
              </a:spcBef>
              <a:spcAft>
                <a:spcPts val="0"/>
              </a:spcAft>
              <a:buNone/>
            </a:pPr>
            <a:endParaRPr lang="en-US" sz="1800">
              <a:effectLst/>
              <a:latin typeface="Arial" panose="020B0604020202020204" pitchFamily="34" charset="0"/>
              <a:ea typeface="Arial" panose="020B0604020202020204" pitchFamily="34" charset="0"/>
            </a:endParaRPr>
          </a:p>
          <a:p>
            <a:pPr marL="0" marR="0" indent="0">
              <a:lnSpc>
                <a:spcPct val="115000"/>
              </a:lnSpc>
              <a:spcBef>
                <a:spcPts val="0"/>
              </a:spcBef>
              <a:spcAft>
                <a:spcPts val="0"/>
              </a:spcAft>
              <a:buNone/>
            </a:pPr>
            <a:endParaRPr lang="en-US" sz="1800">
              <a:effectLst/>
              <a:latin typeface="Arial" panose="020B0604020202020204" pitchFamily="34" charset="0"/>
              <a:ea typeface="Arial" panose="020B0604020202020204" pitchFamily="34" charset="0"/>
            </a:endParaRPr>
          </a:p>
          <a:p>
            <a:pPr marL="0" marR="0" indent="0">
              <a:lnSpc>
                <a:spcPct val="115000"/>
              </a:lnSpc>
              <a:spcBef>
                <a:spcPts val="0"/>
              </a:spcBef>
              <a:spcAft>
                <a:spcPts val="0"/>
              </a:spcAft>
              <a:buNone/>
            </a:pPr>
            <a:endParaRPr lang="en-US" sz="1600">
              <a:latin typeface="Arial" panose="020B0604020202020204" pitchFamily="34" charset="0"/>
              <a:ea typeface="Arial" panose="020B0604020202020204" pitchFamily="34" charset="0"/>
            </a:endParaRPr>
          </a:p>
          <a:p>
            <a:pPr marL="0" marR="0" indent="0">
              <a:lnSpc>
                <a:spcPct val="115000"/>
              </a:lnSpc>
              <a:spcBef>
                <a:spcPts val="0"/>
              </a:spcBef>
              <a:spcAft>
                <a:spcPts val="0"/>
              </a:spcAft>
              <a:buNone/>
            </a:pPr>
            <a:endParaRPr lang="en-US" sz="1600">
              <a:effectLst/>
              <a:latin typeface="Arial" panose="020B0604020202020204" pitchFamily="34" charset="0"/>
              <a:ea typeface="Arial" panose="020B0604020202020204" pitchFamily="34" charset="0"/>
            </a:endParaRPr>
          </a:p>
          <a:p>
            <a:pPr marL="0" marR="0" lvl="0" indent="0">
              <a:lnSpc>
                <a:spcPct val="115000"/>
              </a:lnSpc>
              <a:spcBef>
                <a:spcPts val="0"/>
              </a:spcBef>
              <a:spcAft>
                <a:spcPts val="0"/>
              </a:spcAft>
              <a:buNone/>
            </a:pPr>
            <a:endParaRPr lang="en-US" sz="1800" u="none" strike="noStrike">
              <a:effectLst/>
              <a:latin typeface="Arial" panose="020B0604020202020204" pitchFamily="34" charset="0"/>
              <a:ea typeface="Arial" panose="020B0604020202020204" pitchFamily="34" charset="0"/>
            </a:endParaRPr>
          </a:p>
          <a:p>
            <a:pPr marL="0" marR="0" indent="0">
              <a:lnSpc>
                <a:spcPct val="115000"/>
              </a:lnSpc>
              <a:spcBef>
                <a:spcPts val="0"/>
              </a:spcBef>
              <a:spcAft>
                <a:spcPts val="0"/>
              </a:spcAft>
              <a:buNone/>
            </a:pPr>
            <a:endParaRPr lang="en-US" sz="1800">
              <a:effectLst/>
              <a:latin typeface="Arial" panose="020B0604020202020204" pitchFamily="34" charset="0"/>
              <a:ea typeface="Arial" panose="020B0604020202020204" pitchFamily="34" charset="0"/>
            </a:endParaRPr>
          </a:p>
        </p:txBody>
      </p:sp>
      <p:sp>
        <p:nvSpPr>
          <p:cNvPr id="3" name="TextBox 2">
            <a:extLst>
              <a:ext uri="{FF2B5EF4-FFF2-40B4-BE49-F238E27FC236}">
                <a16:creationId xmlns:a16="http://schemas.microsoft.com/office/drawing/2014/main" id="{A14FB6CA-42A8-EC54-F777-B01D448D5C1B}"/>
              </a:ext>
            </a:extLst>
          </p:cNvPr>
          <p:cNvSpPr txBox="1"/>
          <p:nvPr/>
        </p:nvSpPr>
        <p:spPr>
          <a:xfrm>
            <a:off x="8705335" y="4866501"/>
            <a:ext cx="361753" cy="276999"/>
          </a:xfrm>
          <a:prstGeom prst="rect">
            <a:avLst/>
          </a:prstGeom>
          <a:noFill/>
        </p:spPr>
        <p:txBody>
          <a:bodyPr wrap="square" rtlCol="0">
            <a:spAutoFit/>
          </a:bodyPr>
          <a:lstStyle/>
          <a:p>
            <a:r>
              <a:rPr lang="en-US" sz="1200" dirty="0"/>
              <a:t>39</a:t>
            </a:r>
          </a:p>
        </p:txBody>
      </p:sp>
      <p:sp>
        <p:nvSpPr>
          <p:cNvPr id="4" name="TextBox 3">
            <a:extLst>
              <a:ext uri="{FF2B5EF4-FFF2-40B4-BE49-F238E27FC236}">
                <a16:creationId xmlns:a16="http://schemas.microsoft.com/office/drawing/2014/main" id="{BC26399B-BE55-E3A5-25AC-0488443D1F7E}"/>
              </a:ext>
            </a:extLst>
          </p:cNvPr>
          <p:cNvSpPr txBox="1"/>
          <p:nvPr/>
        </p:nvSpPr>
        <p:spPr>
          <a:xfrm>
            <a:off x="1692900" y="4233969"/>
            <a:ext cx="5351319" cy="351378"/>
          </a:xfrm>
          <a:prstGeom prst="rect">
            <a:avLst/>
          </a:prstGeom>
          <a:solidFill>
            <a:srgbClr val="F4F292"/>
          </a:solidFill>
        </p:spPr>
        <p:txBody>
          <a:bodyPr wrap="square" rtlCol="0">
            <a:spAutoFit/>
          </a:bodyPr>
          <a:lstStyle/>
          <a:p>
            <a:pPr marL="0" marR="0" indent="0" algn="ctr">
              <a:lnSpc>
                <a:spcPct val="115000"/>
              </a:lnSpc>
              <a:spcBef>
                <a:spcPts val="0"/>
              </a:spcBef>
              <a:spcAft>
                <a:spcPts val="0"/>
              </a:spcAft>
              <a:buNone/>
            </a:pPr>
            <a:r>
              <a:rPr lang="en-US" sz="1600">
                <a:effectLst/>
                <a:latin typeface="Arial" panose="020B0604020202020204" pitchFamily="34" charset="0"/>
                <a:ea typeface="Arial" panose="020B0604020202020204" pitchFamily="34" charset="0"/>
              </a:rPr>
              <a:t>Share your responses with a partner or small group.</a:t>
            </a:r>
          </a:p>
        </p:txBody>
      </p:sp>
    </p:spTree>
    <p:extLst>
      <p:ext uri="{BB962C8B-B14F-4D97-AF65-F5344CB8AC3E}">
        <p14:creationId xmlns:p14="http://schemas.microsoft.com/office/powerpoint/2010/main" val="1325878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4" name="Google Shape;82;p17">
            <a:extLst>
              <a:ext uri="{FF2B5EF4-FFF2-40B4-BE49-F238E27FC236}">
                <a16:creationId xmlns:a16="http://schemas.microsoft.com/office/drawing/2014/main" id="{0FFB4B9A-455C-5FCD-03DA-9BA6C8363EDA}"/>
              </a:ext>
            </a:extLst>
          </p:cNvPr>
          <p:cNvSpPr txBox="1">
            <a:spLocks/>
          </p:cNvSpPr>
          <p:nvPr/>
        </p:nvSpPr>
        <p:spPr>
          <a:xfrm>
            <a:off x="786044" y="1319292"/>
            <a:ext cx="7571911" cy="3416400"/>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1800">
                <a:effectLst/>
                <a:latin typeface="Arial" panose="020B0604020202020204" pitchFamily="34" charset="0"/>
                <a:ea typeface="Arial" panose="020B0604020202020204" pitchFamily="34" charset="0"/>
              </a:rPr>
              <a:t>As we delve into music in the digital evolution our goals for this lesson are to:</a:t>
            </a:r>
          </a:p>
          <a:p>
            <a:pPr marL="342900" marR="0" lvl="0" indent="-342900">
              <a:lnSpc>
                <a:spcPct val="115000"/>
              </a:lnSpc>
              <a:spcBef>
                <a:spcPts val="0"/>
              </a:spcBef>
              <a:spcAft>
                <a:spcPts val="0"/>
              </a:spcAft>
              <a:buFont typeface="Arial" panose="020B0604020202020204" pitchFamily="34" charset="0"/>
              <a:buChar char="●"/>
            </a:pPr>
            <a:r>
              <a:rPr lang="en-US" sz="1800" u="none" strike="noStrike">
                <a:effectLst/>
                <a:latin typeface="Arial" panose="020B0604020202020204" pitchFamily="34" charset="0"/>
                <a:ea typeface="Arial" panose="020B0604020202020204" pitchFamily="34" charset="0"/>
              </a:rPr>
              <a:t>Explore how artistic intent and personal context impact how we experience music.</a:t>
            </a:r>
          </a:p>
          <a:p>
            <a:pPr marL="342900" marR="0" lvl="0" indent="-342900">
              <a:lnSpc>
                <a:spcPct val="115000"/>
              </a:lnSpc>
              <a:spcBef>
                <a:spcPts val="0"/>
              </a:spcBef>
              <a:spcAft>
                <a:spcPts val="0"/>
              </a:spcAft>
              <a:buFont typeface="Arial" panose="020B0604020202020204" pitchFamily="34" charset="0"/>
              <a:buChar char="●"/>
            </a:pPr>
            <a:r>
              <a:rPr lang="en-US" sz="1800" u="none" strike="noStrike">
                <a:effectLst/>
                <a:latin typeface="Arial" panose="020B0604020202020204" pitchFamily="34" charset="0"/>
                <a:ea typeface="Arial" panose="020B0604020202020204" pitchFamily="34" charset="0"/>
              </a:rPr>
              <a:t>Discover how music has been accessed over time.</a:t>
            </a:r>
          </a:p>
          <a:p>
            <a:pPr marL="342900" marR="0" lvl="0" indent="-342900">
              <a:lnSpc>
                <a:spcPct val="115000"/>
              </a:lnSpc>
              <a:spcBef>
                <a:spcPts val="0"/>
              </a:spcBef>
              <a:spcAft>
                <a:spcPts val="0"/>
              </a:spcAft>
              <a:buFont typeface="Arial" panose="020B0604020202020204" pitchFamily="34" charset="0"/>
              <a:buChar char="●"/>
            </a:pPr>
            <a:r>
              <a:rPr lang="en-US" sz="1800" u="none" strike="noStrike">
                <a:effectLst/>
                <a:latin typeface="Arial" panose="020B0604020202020204" pitchFamily="34" charset="0"/>
                <a:ea typeface="Arial" panose="020B0604020202020204" pitchFamily="34" charset="0"/>
              </a:rPr>
              <a:t>Learn how changes in technology have impacted the music recording industry.</a:t>
            </a:r>
          </a:p>
          <a:p>
            <a:pPr marL="0" indent="0">
              <a:spcBef>
                <a:spcPts val="0"/>
              </a:spcBef>
              <a:spcAft>
                <a:spcPts val="1200"/>
              </a:spcAft>
              <a:buFont typeface="Arial" panose="020B0604020202020204" pitchFamily="34" charset="0"/>
              <a:buNone/>
            </a:pPr>
            <a:endParaRPr lang="en-US"/>
          </a:p>
        </p:txBody>
      </p:sp>
      <p:sp>
        <p:nvSpPr>
          <p:cNvPr id="2" name="TextBox 1">
            <a:extLst>
              <a:ext uri="{FF2B5EF4-FFF2-40B4-BE49-F238E27FC236}">
                <a16:creationId xmlns:a16="http://schemas.microsoft.com/office/drawing/2014/main" id="{ADD16C79-7F02-0CA3-CCC8-BF719C2A3699}"/>
              </a:ext>
            </a:extLst>
          </p:cNvPr>
          <p:cNvSpPr txBox="1"/>
          <p:nvPr/>
        </p:nvSpPr>
        <p:spPr>
          <a:xfrm>
            <a:off x="8768678" y="4866501"/>
            <a:ext cx="298410" cy="276999"/>
          </a:xfrm>
          <a:prstGeom prst="rect">
            <a:avLst/>
          </a:prstGeom>
          <a:noFill/>
        </p:spPr>
        <p:txBody>
          <a:bodyPr wrap="square" rtlCol="0">
            <a:spAutoFit/>
          </a:bodyPr>
          <a:lstStyle/>
          <a:p>
            <a:r>
              <a:rPr lang="en-US" sz="1200"/>
              <a:t>4</a:t>
            </a:r>
          </a:p>
        </p:txBody>
      </p:sp>
      <p:sp>
        <p:nvSpPr>
          <p:cNvPr id="7" name="Google Shape;59;p14">
            <a:extLst>
              <a:ext uri="{FF2B5EF4-FFF2-40B4-BE49-F238E27FC236}">
                <a16:creationId xmlns:a16="http://schemas.microsoft.com/office/drawing/2014/main" id="{4281D1C4-7047-F1ED-A60C-89D7C40640F1}"/>
              </a:ext>
            </a:extLst>
          </p:cNvPr>
          <p:cNvSpPr txBox="1">
            <a:spLocks noGrp="1"/>
          </p:cNvSpPr>
          <p:nvPr>
            <p:ph type="title"/>
          </p:nvPr>
        </p:nvSpPr>
        <p:spPr>
          <a:xfrm>
            <a:off x="1076992" y="284170"/>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US" sz="2400" b="1"/>
              <a:t>Lesson Goals</a:t>
            </a:r>
            <a:endParaRPr lang="en-US" sz="2400"/>
          </a:p>
        </p:txBody>
      </p:sp>
    </p:spTree>
    <p:extLst>
      <p:ext uri="{BB962C8B-B14F-4D97-AF65-F5344CB8AC3E}">
        <p14:creationId xmlns:p14="http://schemas.microsoft.com/office/powerpoint/2010/main" val="34154654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73">
          <a:extLst>
            <a:ext uri="{FF2B5EF4-FFF2-40B4-BE49-F238E27FC236}">
              <a16:creationId xmlns:a16="http://schemas.microsoft.com/office/drawing/2014/main" id="{9DEEA250-1CC4-430F-9D4C-66DF4FBB8D6F}"/>
            </a:ext>
          </a:extLst>
        </p:cNvPr>
        <p:cNvGrpSpPr/>
        <p:nvPr/>
      </p:nvGrpSpPr>
      <p:grpSpPr>
        <a:xfrm>
          <a:off x="0" y="0"/>
          <a:ext cx="0" cy="0"/>
          <a:chOff x="0" y="0"/>
          <a:chExt cx="0" cy="0"/>
        </a:xfrm>
      </p:grpSpPr>
      <p:sp>
        <p:nvSpPr>
          <p:cNvPr id="74" name="Google Shape;74;p16">
            <a:extLst>
              <a:ext uri="{FF2B5EF4-FFF2-40B4-BE49-F238E27FC236}">
                <a16:creationId xmlns:a16="http://schemas.microsoft.com/office/drawing/2014/main" id="{0CE19CC7-A578-8587-F1C2-CF67B5ECF9DB}"/>
              </a:ext>
            </a:extLst>
          </p:cNvPr>
          <p:cNvSpPr txBox="1">
            <a:spLocks noGrp="1"/>
          </p:cNvSpPr>
          <p:nvPr>
            <p:ph type="title"/>
          </p:nvPr>
        </p:nvSpPr>
        <p:spPr>
          <a:xfrm>
            <a:off x="1099223" y="308885"/>
            <a:ext cx="7884140"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400"/>
              <a:t>Reflection on Learning</a:t>
            </a:r>
            <a:endParaRPr sz="2400"/>
          </a:p>
        </p:txBody>
      </p:sp>
      <p:sp>
        <p:nvSpPr>
          <p:cNvPr id="2" name="Google Shape;169;p28">
            <a:extLst>
              <a:ext uri="{FF2B5EF4-FFF2-40B4-BE49-F238E27FC236}">
                <a16:creationId xmlns:a16="http://schemas.microsoft.com/office/drawing/2014/main" id="{E94E4D99-B3F4-EF5C-2483-CB9C0D85B9F7}"/>
              </a:ext>
            </a:extLst>
          </p:cNvPr>
          <p:cNvSpPr txBox="1">
            <a:spLocks/>
          </p:cNvSpPr>
          <p:nvPr/>
        </p:nvSpPr>
        <p:spPr>
          <a:xfrm>
            <a:off x="311700" y="988670"/>
            <a:ext cx="8520600" cy="3980895"/>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2400">
                <a:effectLst/>
                <a:latin typeface="Arial" panose="020B0604020202020204" pitchFamily="34" charset="0"/>
                <a:ea typeface="Arial" panose="020B0604020202020204" pitchFamily="34" charset="0"/>
              </a:rPr>
              <a:t>Reflect on your thinking, learning, and work throughout this learning sequence.</a:t>
            </a:r>
          </a:p>
          <a:p>
            <a:pPr>
              <a:lnSpc>
                <a:spcPct val="115000"/>
              </a:lnSpc>
              <a:spcBef>
                <a:spcPts val="0"/>
              </a:spcBef>
            </a:pPr>
            <a:r>
              <a:rPr lang="en-US" sz="2000" u="none" strike="noStrike">
                <a:effectLst/>
                <a:latin typeface="Arial" panose="020B0604020202020204" pitchFamily="34" charset="0"/>
                <a:ea typeface="Arial" panose="020B0604020202020204" pitchFamily="34" charset="0"/>
              </a:rPr>
              <a:t>What were you most proud of?  </a:t>
            </a:r>
          </a:p>
          <a:p>
            <a:pPr>
              <a:lnSpc>
                <a:spcPct val="115000"/>
              </a:lnSpc>
              <a:spcBef>
                <a:spcPts val="0"/>
              </a:spcBef>
            </a:pPr>
            <a:r>
              <a:rPr lang="en-US" sz="2000" u="none" strike="noStrike">
                <a:effectLst/>
                <a:latin typeface="Arial" panose="020B0604020202020204" pitchFamily="34" charset="0"/>
                <a:ea typeface="Arial" panose="020B0604020202020204" pitchFamily="34" charset="0"/>
              </a:rPr>
              <a:t>Where did you encounter struggles, and what did you do to deal with it?  </a:t>
            </a:r>
          </a:p>
          <a:p>
            <a:pPr>
              <a:lnSpc>
                <a:spcPct val="115000"/>
              </a:lnSpc>
              <a:spcBef>
                <a:spcPts val="0"/>
              </a:spcBef>
            </a:pPr>
            <a:r>
              <a:rPr lang="en-US" sz="2000" u="none" strike="noStrike">
                <a:effectLst/>
                <a:latin typeface="Arial" panose="020B0604020202020204" pitchFamily="34" charset="0"/>
                <a:ea typeface="Arial" panose="020B0604020202020204" pitchFamily="34" charset="0"/>
              </a:rPr>
              <a:t>What about your thinking, learning, or work brought you the most satisfaction? Why?</a:t>
            </a:r>
          </a:p>
          <a:p>
            <a:pPr>
              <a:lnSpc>
                <a:spcPct val="115000"/>
              </a:lnSpc>
              <a:spcBef>
                <a:spcPts val="0"/>
              </a:spcBef>
            </a:pPr>
            <a:r>
              <a:rPr lang="en-US" sz="2000" u="none" strike="noStrike">
                <a:effectLst/>
                <a:latin typeface="Arial" panose="020B0604020202020204" pitchFamily="34" charset="0"/>
                <a:ea typeface="Arial" panose="020B0604020202020204" pitchFamily="34" charset="0"/>
              </a:rPr>
              <a:t>How were you curious throughout the learning sequence?</a:t>
            </a:r>
          </a:p>
          <a:p>
            <a:pPr>
              <a:lnSpc>
                <a:spcPct val="115000"/>
              </a:lnSpc>
              <a:spcBef>
                <a:spcPts val="0"/>
              </a:spcBef>
            </a:pPr>
            <a:r>
              <a:rPr lang="en-US" sz="2000">
                <a:effectLst/>
                <a:latin typeface="Arial" panose="020B0604020202020204" pitchFamily="34" charset="0"/>
                <a:ea typeface="Arial" panose="020B0604020202020204" pitchFamily="34" charset="0"/>
              </a:rPr>
              <a:t>What new skills and/or information did you learn?</a:t>
            </a:r>
          </a:p>
          <a:p>
            <a:pPr>
              <a:lnSpc>
                <a:spcPct val="115000"/>
              </a:lnSpc>
              <a:spcBef>
                <a:spcPts val="0"/>
              </a:spcBef>
            </a:pPr>
            <a:endParaRPr lang="en-US" sz="1800">
              <a:effectLst/>
              <a:latin typeface="Arial" panose="020B0604020202020204" pitchFamily="34" charset="0"/>
              <a:ea typeface="Arial" panose="020B0604020202020204" pitchFamily="34" charset="0"/>
            </a:endParaRPr>
          </a:p>
          <a:p>
            <a:pPr>
              <a:lnSpc>
                <a:spcPct val="115000"/>
              </a:lnSpc>
              <a:spcBef>
                <a:spcPts val="0"/>
              </a:spcBef>
            </a:pPr>
            <a:endParaRPr lang="en-US" sz="1600">
              <a:latin typeface="Arial" panose="020B0604020202020204" pitchFamily="34" charset="0"/>
              <a:ea typeface="Arial" panose="020B0604020202020204" pitchFamily="34" charset="0"/>
            </a:endParaRPr>
          </a:p>
          <a:p>
            <a:pPr marL="0" marR="0" indent="0">
              <a:lnSpc>
                <a:spcPct val="115000"/>
              </a:lnSpc>
              <a:spcBef>
                <a:spcPts val="0"/>
              </a:spcBef>
              <a:spcAft>
                <a:spcPts val="0"/>
              </a:spcAft>
              <a:buNone/>
            </a:pPr>
            <a:endParaRPr lang="en-US" sz="1600">
              <a:effectLst/>
              <a:latin typeface="Arial" panose="020B0604020202020204" pitchFamily="34" charset="0"/>
              <a:ea typeface="Arial" panose="020B0604020202020204" pitchFamily="34" charset="0"/>
            </a:endParaRPr>
          </a:p>
          <a:p>
            <a:pPr marL="0" marR="0" lvl="0" indent="0">
              <a:lnSpc>
                <a:spcPct val="115000"/>
              </a:lnSpc>
              <a:spcBef>
                <a:spcPts val="0"/>
              </a:spcBef>
              <a:spcAft>
                <a:spcPts val="0"/>
              </a:spcAft>
              <a:buNone/>
            </a:pPr>
            <a:endParaRPr lang="en-US" sz="1800" u="none" strike="noStrike">
              <a:effectLst/>
              <a:latin typeface="Arial" panose="020B0604020202020204" pitchFamily="34" charset="0"/>
              <a:ea typeface="Arial" panose="020B0604020202020204" pitchFamily="34" charset="0"/>
            </a:endParaRPr>
          </a:p>
          <a:p>
            <a:pPr marL="0" marR="0" indent="0">
              <a:lnSpc>
                <a:spcPct val="115000"/>
              </a:lnSpc>
              <a:spcBef>
                <a:spcPts val="0"/>
              </a:spcBef>
              <a:spcAft>
                <a:spcPts val="0"/>
              </a:spcAft>
              <a:buNone/>
            </a:pPr>
            <a:endParaRPr lang="en-US" sz="1800">
              <a:effectLst/>
              <a:latin typeface="Arial" panose="020B0604020202020204" pitchFamily="34" charset="0"/>
              <a:ea typeface="Arial" panose="020B0604020202020204" pitchFamily="34" charset="0"/>
            </a:endParaRPr>
          </a:p>
        </p:txBody>
      </p:sp>
      <p:sp>
        <p:nvSpPr>
          <p:cNvPr id="3" name="TextBox 2">
            <a:extLst>
              <a:ext uri="{FF2B5EF4-FFF2-40B4-BE49-F238E27FC236}">
                <a16:creationId xmlns:a16="http://schemas.microsoft.com/office/drawing/2014/main" id="{841340F9-28F7-7431-747D-955AE8C12509}"/>
              </a:ext>
            </a:extLst>
          </p:cNvPr>
          <p:cNvSpPr txBox="1"/>
          <p:nvPr/>
        </p:nvSpPr>
        <p:spPr>
          <a:xfrm>
            <a:off x="8705335" y="4866501"/>
            <a:ext cx="361753" cy="276999"/>
          </a:xfrm>
          <a:prstGeom prst="rect">
            <a:avLst/>
          </a:prstGeom>
          <a:noFill/>
        </p:spPr>
        <p:txBody>
          <a:bodyPr wrap="square" rtlCol="0">
            <a:spAutoFit/>
          </a:bodyPr>
          <a:lstStyle/>
          <a:p>
            <a:r>
              <a:rPr lang="en-US" sz="1200" dirty="0"/>
              <a:t>40</a:t>
            </a:r>
          </a:p>
        </p:txBody>
      </p:sp>
    </p:spTree>
    <p:extLst>
      <p:ext uri="{BB962C8B-B14F-4D97-AF65-F5344CB8AC3E}">
        <p14:creationId xmlns:p14="http://schemas.microsoft.com/office/powerpoint/2010/main" val="6944851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937011" y="148282"/>
            <a:ext cx="7884140" cy="533365"/>
          </a:xfrm>
          <a:prstGeom prst="rect">
            <a:avLst/>
          </a:prstGeom>
        </p:spPr>
        <p:txBody>
          <a:bodyPr spcFirstLastPara="1" wrap="square" lIns="91425" tIns="91425" rIns="91425" bIns="91425" anchor="t" anchorCtr="0">
            <a:noAutofit/>
          </a:bodyPr>
          <a:lstStyle/>
          <a:p>
            <a:r>
              <a:rPr lang="en-US" sz="2400"/>
              <a:t>How do Artistic Intent and Personal Context Impact how we Experience Music?</a:t>
            </a:r>
            <a:endParaRPr lang="pt-BR" sz="2400" b="1" i="0">
              <a:solidFill>
                <a:schemeClr val="bg1"/>
              </a:solidFill>
              <a:effectLst/>
              <a:latin typeface="+mn-lt"/>
            </a:endParaRPr>
          </a:p>
        </p:txBody>
      </p:sp>
      <p:sp>
        <p:nvSpPr>
          <p:cNvPr id="2" name="Google Shape;88;p18">
            <a:extLst>
              <a:ext uri="{FF2B5EF4-FFF2-40B4-BE49-F238E27FC236}">
                <a16:creationId xmlns:a16="http://schemas.microsoft.com/office/drawing/2014/main" id="{B21A1AF3-E21C-D505-F3A0-4E8325E5DE17}"/>
              </a:ext>
            </a:extLst>
          </p:cNvPr>
          <p:cNvSpPr txBox="1">
            <a:spLocks/>
          </p:cNvSpPr>
          <p:nvPr/>
        </p:nvSpPr>
        <p:spPr>
          <a:xfrm>
            <a:off x="311700" y="1053621"/>
            <a:ext cx="8520600" cy="3812880"/>
          </a:xfrm>
          <a:prstGeom prst="rect">
            <a:avLst/>
          </a:prstGeom>
        </p:spPr>
        <p:txBody>
          <a:bodyPr spcFirstLastPara="1" wrap="square" lIns="91425" tIns="91425" rIns="91425" bIns="91425" anchor="t" anchorCtr="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gn="ctr">
              <a:lnSpc>
                <a:spcPct val="115000"/>
              </a:lnSpc>
              <a:spcBef>
                <a:spcPts val="0"/>
              </a:spcBef>
              <a:spcAft>
                <a:spcPts val="0"/>
              </a:spcAft>
              <a:buNone/>
            </a:pPr>
            <a:r>
              <a:rPr lang="en-US" sz="2400">
                <a:latin typeface="Arial" panose="020B0604020202020204" pitchFamily="34" charset="0"/>
                <a:ea typeface="Arial" panose="020B0604020202020204" pitchFamily="34" charset="0"/>
              </a:rPr>
              <a:t>W</a:t>
            </a:r>
            <a:r>
              <a:rPr lang="en-US" sz="2400">
                <a:effectLst/>
                <a:latin typeface="Arial" panose="020B0604020202020204" pitchFamily="34" charset="0"/>
                <a:ea typeface="Arial" panose="020B0604020202020204" pitchFamily="34" charset="0"/>
              </a:rPr>
              <a:t>atch and listen to this video of a guitar trio from the West African country of Niger</a:t>
            </a:r>
          </a:p>
          <a:p>
            <a:pPr marL="0" indent="0">
              <a:lnSpc>
                <a:spcPct val="115000"/>
              </a:lnSpc>
              <a:spcBef>
                <a:spcPts val="0"/>
              </a:spcBef>
              <a:buNone/>
            </a:pPr>
            <a:endParaRPr lang="en-US" sz="2400">
              <a:latin typeface="Arial" panose="020B0604020202020204" pitchFamily="34" charset="0"/>
            </a:endParaRPr>
          </a:p>
          <a:p>
            <a:pPr marL="0" indent="0">
              <a:lnSpc>
                <a:spcPct val="115000"/>
              </a:lnSpc>
              <a:spcBef>
                <a:spcPts val="0"/>
              </a:spcBef>
              <a:buNone/>
            </a:pPr>
            <a:endParaRPr lang="en-US" sz="2400">
              <a:latin typeface="Arial" panose="020B0604020202020204" pitchFamily="34" charset="0"/>
            </a:endParaRPr>
          </a:p>
          <a:p>
            <a:pPr marL="0" indent="0">
              <a:lnSpc>
                <a:spcPct val="115000"/>
              </a:lnSpc>
              <a:spcBef>
                <a:spcPts val="0"/>
              </a:spcBef>
              <a:buNone/>
            </a:pPr>
            <a:endParaRPr lang="en-US" sz="2400">
              <a:latin typeface="Arial" panose="020B0604020202020204" pitchFamily="34" charset="0"/>
            </a:endParaRPr>
          </a:p>
          <a:p>
            <a:pPr marL="0" indent="0">
              <a:lnSpc>
                <a:spcPct val="115000"/>
              </a:lnSpc>
              <a:spcBef>
                <a:spcPts val="0"/>
              </a:spcBef>
              <a:buNone/>
            </a:pPr>
            <a:endParaRPr lang="en-US" sz="2400">
              <a:latin typeface="Arial" panose="020B0604020202020204" pitchFamily="34" charset="0"/>
            </a:endParaRPr>
          </a:p>
          <a:p>
            <a:pPr marL="0" indent="0">
              <a:lnSpc>
                <a:spcPct val="115000"/>
              </a:lnSpc>
              <a:spcBef>
                <a:spcPts val="0"/>
              </a:spcBef>
              <a:buNone/>
            </a:pPr>
            <a:endParaRPr lang="en-US" sz="2400">
              <a:latin typeface="Arial" panose="020B0604020202020204" pitchFamily="34" charset="0"/>
            </a:endParaRPr>
          </a:p>
          <a:p>
            <a:pPr marL="0" indent="0">
              <a:lnSpc>
                <a:spcPct val="115000"/>
              </a:lnSpc>
              <a:spcBef>
                <a:spcPts val="0"/>
              </a:spcBef>
              <a:buNone/>
            </a:pPr>
            <a:endParaRPr lang="en-US" sz="2400">
              <a:latin typeface="Arial" panose="020B0604020202020204" pitchFamily="34" charset="0"/>
            </a:endParaRPr>
          </a:p>
          <a:p>
            <a:pPr marL="0" marR="0" indent="0">
              <a:lnSpc>
                <a:spcPct val="115000"/>
              </a:lnSpc>
              <a:spcBef>
                <a:spcPts val="0"/>
              </a:spcBef>
              <a:spcAft>
                <a:spcPts val="0"/>
              </a:spcAft>
              <a:buNone/>
            </a:pPr>
            <a:endParaRPr lang="en-US" sz="1800"/>
          </a:p>
        </p:txBody>
      </p:sp>
      <p:sp>
        <p:nvSpPr>
          <p:cNvPr id="3" name="TextBox 2">
            <a:extLst>
              <a:ext uri="{FF2B5EF4-FFF2-40B4-BE49-F238E27FC236}">
                <a16:creationId xmlns:a16="http://schemas.microsoft.com/office/drawing/2014/main" id="{CB697733-A4FB-E1F8-8FC2-DD39D6E74C1B}"/>
              </a:ext>
            </a:extLst>
          </p:cNvPr>
          <p:cNvSpPr txBox="1"/>
          <p:nvPr/>
        </p:nvSpPr>
        <p:spPr>
          <a:xfrm>
            <a:off x="8768678" y="4866501"/>
            <a:ext cx="298410" cy="276999"/>
          </a:xfrm>
          <a:prstGeom prst="rect">
            <a:avLst/>
          </a:prstGeom>
          <a:noFill/>
        </p:spPr>
        <p:txBody>
          <a:bodyPr wrap="square" rtlCol="0">
            <a:spAutoFit/>
          </a:bodyPr>
          <a:lstStyle/>
          <a:p>
            <a:r>
              <a:rPr lang="en-US" sz="1200"/>
              <a:t>5</a:t>
            </a:r>
          </a:p>
        </p:txBody>
      </p:sp>
      <p:pic>
        <p:nvPicPr>
          <p:cNvPr id="5" name="Picture 4" descr="A person playing a guitar on a stage&#10;&#10;Description automatically generated">
            <a:hlinkClick r:id="rId3"/>
            <a:extLst>
              <a:ext uri="{FF2B5EF4-FFF2-40B4-BE49-F238E27FC236}">
                <a16:creationId xmlns:a16="http://schemas.microsoft.com/office/drawing/2014/main" id="{582724DB-26A5-9F27-60BF-D42024F7B450}"/>
              </a:ext>
            </a:extLst>
          </p:cNvPr>
          <p:cNvPicPr>
            <a:picLocks noChangeAspect="1"/>
          </p:cNvPicPr>
          <p:nvPr/>
        </p:nvPicPr>
        <p:blipFill>
          <a:blip r:embed="rId4"/>
          <a:stretch>
            <a:fillRect/>
          </a:stretch>
        </p:blipFill>
        <p:spPr>
          <a:xfrm>
            <a:off x="1869754" y="1998465"/>
            <a:ext cx="5404492" cy="2868036"/>
          </a:xfrm>
          <a:prstGeom prst="rect">
            <a:avLst/>
          </a:prstGeom>
        </p:spPr>
      </p:pic>
    </p:spTree>
    <p:extLst>
      <p:ext uri="{BB962C8B-B14F-4D97-AF65-F5344CB8AC3E}">
        <p14:creationId xmlns:p14="http://schemas.microsoft.com/office/powerpoint/2010/main" val="3304015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5" name="Google Shape;94;p19">
            <a:extLst>
              <a:ext uri="{FF2B5EF4-FFF2-40B4-BE49-F238E27FC236}">
                <a16:creationId xmlns:a16="http://schemas.microsoft.com/office/drawing/2014/main" id="{9F039954-5C3F-A2ED-F867-FB05C7AFE39D}"/>
              </a:ext>
            </a:extLst>
          </p:cNvPr>
          <p:cNvSpPr txBox="1">
            <a:spLocks/>
          </p:cNvSpPr>
          <p:nvPr/>
        </p:nvSpPr>
        <p:spPr>
          <a:xfrm>
            <a:off x="311700" y="1061958"/>
            <a:ext cx="8520600" cy="3903288"/>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R="0" lvl="0">
              <a:lnSpc>
                <a:spcPct val="100000"/>
              </a:lnSpc>
              <a:spcBef>
                <a:spcPts val="0"/>
              </a:spcBef>
              <a:spcAft>
                <a:spcPts val="1200"/>
              </a:spcAft>
              <a:buSzPct val="100000"/>
            </a:pPr>
            <a:r>
              <a:rPr lang="en-US" sz="1800" u="none" strike="noStrike">
                <a:effectLst/>
                <a:latin typeface="Arial" panose="020B0604020202020204" pitchFamily="34" charset="0"/>
                <a:ea typeface="Arial" panose="020B0604020202020204" pitchFamily="34" charset="0"/>
              </a:rPr>
              <a:t>How are the elements of music used in this piece? Focus on rhythm, tempo, pitch, dynamics, and timbre first and then reflect on the melody, harmony, form, style and articulation.</a:t>
            </a:r>
          </a:p>
          <a:p>
            <a:pPr marR="0" lvl="0">
              <a:lnSpc>
                <a:spcPct val="100000"/>
              </a:lnSpc>
              <a:spcBef>
                <a:spcPts val="0"/>
              </a:spcBef>
              <a:spcAft>
                <a:spcPts val="1200"/>
              </a:spcAft>
            </a:pPr>
            <a:r>
              <a:rPr lang="en-US" sz="1800" u="none" strike="noStrike">
                <a:effectLst/>
                <a:latin typeface="Arial" panose="020B0604020202020204" pitchFamily="34" charset="0"/>
                <a:ea typeface="Arial" panose="020B0604020202020204" pitchFamily="34" charset="0"/>
              </a:rPr>
              <a:t>What meaning or feelings are being conveyed in this performance? </a:t>
            </a:r>
          </a:p>
          <a:p>
            <a:pPr marR="0" lvl="0">
              <a:lnSpc>
                <a:spcPct val="100000"/>
              </a:lnSpc>
              <a:spcBef>
                <a:spcPts val="0"/>
              </a:spcBef>
              <a:spcAft>
                <a:spcPts val="1200"/>
              </a:spcAft>
            </a:pPr>
            <a:r>
              <a:rPr lang="en-US" sz="1800" u="none" strike="noStrike">
                <a:effectLst/>
                <a:latin typeface="Arial" panose="020B0604020202020204" pitchFamily="34" charset="0"/>
                <a:ea typeface="Arial" panose="020B0604020202020204" pitchFamily="34" charset="0"/>
              </a:rPr>
              <a:t>Do you think everyone who hears this piece has the same experience? Why or why not?</a:t>
            </a:r>
          </a:p>
          <a:p>
            <a:pPr marR="0" lvl="0">
              <a:lnSpc>
                <a:spcPct val="100000"/>
              </a:lnSpc>
              <a:spcBef>
                <a:spcPts val="0"/>
              </a:spcBef>
              <a:spcAft>
                <a:spcPts val="1200"/>
              </a:spcAft>
            </a:pPr>
            <a:r>
              <a:rPr lang="en-US" sz="1800" u="none" strike="noStrike">
                <a:effectLst/>
                <a:latin typeface="Arial" panose="020B0604020202020204" pitchFamily="34" charset="0"/>
                <a:ea typeface="Arial" panose="020B0604020202020204" pitchFamily="34" charset="0"/>
              </a:rPr>
              <a:t>How is the way you are interpreting this music connected to your personal experiences, interests, or preferences?</a:t>
            </a:r>
          </a:p>
          <a:p>
            <a:pPr marR="0" lvl="0">
              <a:lnSpc>
                <a:spcPct val="100000"/>
              </a:lnSpc>
              <a:spcBef>
                <a:spcPts val="0"/>
              </a:spcBef>
              <a:spcAft>
                <a:spcPts val="1200"/>
              </a:spcAft>
            </a:pPr>
            <a:r>
              <a:rPr lang="en-US" sz="1800" u="none" strike="noStrike">
                <a:effectLst/>
                <a:latin typeface="Arial" panose="020B0604020202020204" pitchFamily="34" charset="0"/>
                <a:ea typeface="Arial" panose="020B0604020202020204" pitchFamily="34" charset="0"/>
              </a:rPr>
              <a:t>Would you choose to listen to this piece of music on your own in the future? Why or why not?</a:t>
            </a:r>
          </a:p>
        </p:txBody>
      </p:sp>
      <p:sp>
        <p:nvSpPr>
          <p:cNvPr id="2" name="TextBox 1">
            <a:extLst>
              <a:ext uri="{FF2B5EF4-FFF2-40B4-BE49-F238E27FC236}">
                <a16:creationId xmlns:a16="http://schemas.microsoft.com/office/drawing/2014/main" id="{D4289F5E-5123-FE27-6447-C74C1C623DDD}"/>
              </a:ext>
            </a:extLst>
          </p:cNvPr>
          <p:cNvSpPr txBox="1"/>
          <p:nvPr/>
        </p:nvSpPr>
        <p:spPr>
          <a:xfrm>
            <a:off x="8768678" y="4866501"/>
            <a:ext cx="298410" cy="276999"/>
          </a:xfrm>
          <a:prstGeom prst="rect">
            <a:avLst/>
          </a:prstGeom>
          <a:noFill/>
        </p:spPr>
        <p:txBody>
          <a:bodyPr wrap="square" rtlCol="0">
            <a:spAutoFit/>
          </a:bodyPr>
          <a:lstStyle/>
          <a:p>
            <a:r>
              <a:rPr lang="en-US" sz="1200"/>
              <a:t>6</a:t>
            </a:r>
          </a:p>
        </p:txBody>
      </p:sp>
      <p:sp>
        <p:nvSpPr>
          <p:cNvPr id="4" name="Title 3">
            <a:extLst>
              <a:ext uri="{FF2B5EF4-FFF2-40B4-BE49-F238E27FC236}">
                <a16:creationId xmlns:a16="http://schemas.microsoft.com/office/drawing/2014/main" id="{F8F4077E-F3E6-6C8D-1045-3587911A8923}"/>
              </a:ext>
            </a:extLst>
          </p:cNvPr>
          <p:cNvSpPr>
            <a:spLocks noGrp="1"/>
          </p:cNvSpPr>
          <p:nvPr>
            <p:ph type="title"/>
          </p:nvPr>
        </p:nvSpPr>
        <p:spPr>
          <a:xfrm>
            <a:off x="1017638" y="340805"/>
            <a:ext cx="7584785" cy="598505"/>
          </a:xfrm>
        </p:spPr>
        <p:txBody>
          <a:bodyPr/>
          <a:lstStyle/>
          <a:p>
            <a:pPr algn="l"/>
            <a:r>
              <a:rPr lang="en-US" sz="2400"/>
              <a:t>Interpreting Music</a:t>
            </a:r>
          </a:p>
        </p:txBody>
      </p:sp>
      <p:sp>
        <p:nvSpPr>
          <p:cNvPr id="8" name="TextBox 7">
            <a:extLst>
              <a:ext uri="{FF2B5EF4-FFF2-40B4-BE49-F238E27FC236}">
                <a16:creationId xmlns:a16="http://schemas.microsoft.com/office/drawing/2014/main" id="{3093E1C8-153E-0A45-7496-9E3C1D11117A}"/>
              </a:ext>
            </a:extLst>
          </p:cNvPr>
          <p:cNvSpPr txBox="1"/>
          <p:nvPr/>
        </p:nvSpPr>
        <p:spPr>
          <a:xfrm>
            <a:off x="1183893" y="4595913"/>
            <a:ext cx="6776214" cy="369332"/>
          </a:xfrm>
          <a:prstGeom prst="rect">
            <a:avLst/>
          </a:prstGeom>
          <a:solidFill>
            <a:srgbClr val="F4F292"/>
          </a:solidFill>
        </p:spPr>
        <p:txBody>
          <a:bodyPr wrap="none" rtlCol="0">
            <a:spAutoFit/>
          </a:bodyPr>
          <a:lstStyle/>
          <a:p>
            <a:r>
              <a:rPr lang="en-US" sz="1800">
                <a:latin typeface="Arial" panose="020B0604020202020204" pitchFamily="34" charset="0"/>
                <a:ea typeface="Arial" panose="020B0604020202020204" pitchFamily="34" charset="0"/>
              </a:rPr>
              <a:t>R</a:t>
            </a:r>
            <a:r>
              <a:rPr lang="en-US" sz="1800">
                <a:effectLst/>
                <a:latin typeface="Arial" panose="020B0604020202020204" pitchFamily="34" charset="0"/>
                <a:ea typeface="Arial" panose="020B0604020202020204" pitchFamily="34" charset="0"/>
              </a:rPr>
              <a:t>ecord your responses then share with a partner or small group</a:t>
            </a:r>
          </a:p>
        </p:txBody>
      </p:sp>
    </p:spTree>
    <p:extLst>
      <p:ext uri="{BB962C8B-B14F-4D97-AF65-F5344CB8AC3E}">
        <p14:creationId xmlns:p14="http://schemas.microsoft.com/office/powerpoint/2010/main" val="11098399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2" name="Google Shape;101;p20">
            <a:extLst>
              <a:ext uri="{FF2B5EF4-FFF2-40B4-BE49-F238E27FC236}">
                <a16:creationId xmlns:a16="http://schemas.microsoft.com/office/drawing/2014/main" id="{4CBE3D84-6770-4EA4-08E1-EF06E6F4033A}"/>
              </a:ext>
            </a:extLst>
          </p:cNvPr>
          <p:cNvSpPr txBox="1">
            <a:spLocks/>
          </p:cNvSpPr>
          <p:nvPr/>
        </p:nvSpPr>
        <p:spPr>
          <a:xfrm>
            <a:off x="467858" y="1261853"/>
            <a:ext cx="8208284" cy="3671616"/>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0"/>
              </a:spcBef>
              <a:spcAft>
                <a:spcPts val="1200"/>
              </a:spcAft>
            </a:pPr>
            <a:r>
              <a:rPr lang="en-US" sz="1800">
                <a:effectLst/>
                <a:latin typeface="Arial" panose="020B0604020202020204" pitchFamily="34" charset="0"/>
                <a:ea typeface="Arial" panose="020B0604020202020204" pitchFamily="34" charset="0"/>
              </a:rPr>
              <a:t>How do you select music to experience or perform? </a:t>
            </a:r>
          </a:p>
          <a:p>
            <a:pPr>
              <a:spcBef>
                <a:spcPts val="0"/>
              </a:spcBef>
              <a:spcAft>
                <a:spcPts val="1200"/>
              </a:spcAft>
            </a:pPr>
            <a:r>
              <a:rPr lang="en-US" sz="1800">
                <a:effectLst/>
                <a:latin typeface="Arial" panose="020B0604020202020204" pitchFamily="34" charset="0"/>
                <a:ea typeface="Arial" panose="020B0604020202020204" pitchFamily="34" charset="0"/>
              </a:rPr>
              <a:t>What tools do you use to browse and then obtain the music? </a:t>
            </a:r>
          </a:p>
          <a:p>
            <a:pPr>
              <a:spcBef>
                <a:spcPts val="0"/>
              </a:spcBef>
              <a:spcAft>
                <a:spcPts val="1200"/>
              </a:spcAft>
            </a:pPr>
            <a:r>
              <a:rPr lang="en-US" sz="1800">
                <a:effectLst/>
                <a:latin typeface="Arial" panose="020B0604020202020204" pitchFamily="34" charset="0"/>
                <a:ea typeface="Arial" panose="020B0604020202020204" pitchFamily="34" charset="0"/>
              </a:rPr>
              <a:t>Have you always used the same tools or have you tried different tools over time? </a:t>
            </a:r>
          </a:p>
          <a:p>
            <a:pPr>
              <a:spcBef>
                <a:spcPts val="0"/>
              </a:spcBef>
              <a:spcAft>
                <a:spcPts val="1200"/>
              </a:spcAft>
            </a:pPr>
            <a:r>
              <a:rPr lang="en-US" sz="1800">
                <a:effectLst/>
                <a:latin typeface="Arial" panose="020B0604020202020204" pitchFamily="34" charset="0"/>
                <a:ea typeface="Arial" panose="020B0604020202020204" pitchFamily="34" charset="0"/>
              </a:rPr>
              <a:t>Ask a trusted adult how they select the music they experience and how this has changed over time.</a:t>
            </a:r>
            <a:endParaRPr lang="en-US">
              <a:solidFill>
                <a:schemeClr val="dk1"/>
              </a:solidFill>
            </a:endParaRPr>
          </a:p>
        </p:txBody>
      </p:sp>
      <p:sp>
        <p:nvSpPr>
          <p:cNvPr id="12" name="TextBox 11">
            <a:extLst>
              <a:ext uri="{FF2B5EF4-FFF2-40B4-BE49-F238E27FC236}">
                <a16:creationId xmlns:a16="http://schemas.microsoft.com/office/drawing/2014/main" id="{5BCF3F21-9C14-C38A-726E-745C34F01E51}"/>
              </a:ext>
            </a:extLst>
          </p:cNvPr>
          <p:cNvSpPr txBox="1"/>
          <p:nvPr/>
        </p:nvSpPr>
        <p:spPr>
          <a:xfrm>
            <a:off x="8768678" y="4866501"/>
            <a:ext cx="298410" cy="276999"/>
          </a:xfrm>
          <a:prstGeom prst="rect">
            <a:avLst/>
          </a:prstGeom>
          <a:noFill/>
        </p:spPr>
        <p:txBody>
          <a:bodyPr wrap="square" rtlCol="0">
            <a:spAutoFit/>
          </a:bodyPr>
          <a:lstStyle/>
          <a:p>
            <a:r>
              <a:rPr lang="en-US" sz="1200"/>
              <a:t>7</a:t>
            </a:r>
          </a:p>
        </p:txBody>
      </p:sp>
      <p:sp>
        <p:nvSpPr>
          <p:cNvPr id="17" name="Google Shape;74;p16">
            <a:extLst>
              <a:ext uri="{FF2B5EF4-FFF2-40B4-BE49-F238E27FC236}">
                <a16:creationId xmlns:a16="http://schemas.microsoft.com/office/drawing/2014/main" id="{A61DE0B1-6A75-2C90-5FB4-6C9D325F3BAA}"/>
              </a:ext>
            </a:extLst>
          </p:cNvPr>
          <p:cNvSpPr txBox="1">
            <a:spLocks noGrp="1"/>
          </p:cNvSpPr>
          <p:nvPr>
            <p:ph type="title"/>
          </p:nvPr>
        </p:nvSpPr>
        <p:spPr>
          <a:xfrm>
            <a:off x="1084810" y="302707"/>
            <a:ext cx="6974379" cy="59850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2400"/>
              <a:t>Selecting Music</a:t>
            </a:r>
          </a:p>
        </p:txBody>
      </p:sp>
    </p:spTree>
    <p:extLst>
      <p:ext uri="{BB962C8B-B14F-4D97-AF65-F5344CB8AC3E}">
        <p14:creationId xmlns:p14="http://schemas.microsoft.com/office/powerpoint/2010/main" val="21633023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2" name="Google Shape;122;p22">
            <a:extLst>
              <a:ext uri="{FF2B5EF4-FFF2-40B4-BE49-F238E27FC236}">
                <a16:creationId xmlns:a16="http://schemas.microsoft.com/office/drawing/2014/main" id="{9467C014-1872-403E-6032-1C4680E7C8C2}"/>
              </a:ext>
            </a:extLst>
          </p:cNvPr>
          <p:cNvSpPr txBox="1">
            <a:spLocks/>
          </p:cNvSpPr>
          <p:nvPr/>
        </p:nvSpPr>
        <p:spPr>
          <a:xfrm>
            <a:off x="7276182" y="1235784"/>
            <a:ext cx="1610029" cy="2369127"/>
          </a:xfrm>
          <a:prstGeom prst="rect">
            <a:avLst/>
          </a:prstGeom>
        </p:spPr>
        <p:txBody>
          <a:bodyPr spcFirstLastPara="1" wrap="square" lIns="91425" tIns="91425" rIns="91425" bIns="91425" numCol="1"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15000"/>
              </a:lnSpc>
              <a:spcBef>
                <a:spcPts val="0"/>
              </a:spcBef>
            </a:pPr>
            <a:r>
              <a:rPr lang="en-US" sz="2000" u="none" strike="noStrike">
                <a:effectLst/>
                <a:latin typeface="Arial" panose="020B0604020202020204" pitchFamily="34" charset="0"/>
                <a:ea typeface="Arial" panose="020B0604020202020204" pitchFamily="34" charset="0"/>
              </a:rPr>
              <a:t>Pitch</a:t>
            </a:r>
          </a:p>
          <a:p>
            <a:pPr marR="0" lvl="0">
              <a:lnSpc>
                <a:spcPct val="115000"/>
              </a:lnSpc>
              <a:spcBef>
                <a:spcPts val="0"/>
              </a:spcBef>
              <a:spcAft>
                <a:spcPts val="0"/>
              </a:spcAft>
            </a:pPr>
            <a:r>
              <a:rPr lang="en-US" sz="2000" u="none" strike="noStrike">
                <a:effectLst/>
                <a:latin typeface="Arial" panose="020B0604020202020204" pitchFamily="34" charset="0"/>
                <a:ea typeface="Arial" panose="020B0604020202020204" pitchFamily="34" charset="0"/>
              </a:rPr>
              <a:t>Melody</a:t>
            </a:r>
          </a:p>
          <a:p>
            <a:pPr marR="0" lvl="0">
              <a:lnSpc>
                <a:spcPct val="115000"/>
              </a:lnSpc>
              <a:spcBef>
                <a:spcPts val="0"/>
              </a:spcBef>
              <a:spcAft>
                <a:spcPts val="0"/>
              </a:spcAft>
            </a:pPr>
            <a:r>
              <a:rPr lang="en-US" sz="2000" u="none" strike="noStrike">
                <a:effectLst/>
                <a:latin typeface="Arial" panose="020B0604020202020204" pitchFamily="34" charset="0"/>
                <a:ea typeface="Arial" panose="020B0604020202020204" pitchFamily="34" charset="0"/>
              </a:rPr>
              <a:t>Harmony</a:t>
            </a:r>
          </a:p>
          <a:p>
            <a:pPr marR="0" lvl="0">
              <a:lnSpc>
                <a:spcPct val="115000"/>
              </a:lnSpc>
              <a:spcBef>
                <a:spcPts val="0"/>
              </a:spcBef>
              <a:spcAft>
                <a:spcPts val="0"/>
              </a:spcAft>
            </a:pPr>
            <a:r>
              <a:rPr lang="en-US" sz="2000" u="none" strike="noStrike">
                <a:effectLst/>
                <a:latin typeface="Arial" panose="020B0604020202020204" pitchFamily="34" charset="0"/>
                <a:ea typeface="Arial" panose="020B0604020202020204" pitchFamily="34" charset="0"/>
              </a:rPr>
              <a:t>Tempo</a:t>
            </a:r>
          </a:p>
          <a:p>
            <a:pPr marR="0" lvl="0">
              <a:lnSpc>
                <a:spcPct val="115000"/>
              </a:lnSpc>
              <a:spcBef>
                <a:spcPts val="0"/>
              </a:spcBef>
              <a:spcAft>
                <a:spcPts val="0"/>
              </a:spcAft>
            </a:pPr>
            <a:r>
              <a:rPr lang="en-US" sz="2000" u="none" strike="noStrike">
                <a:effectLst/>
                <a:latin typeface="Arial" panose="020B0604020202020204" pitchFamily="34" charset="0"/>
                <a:ea typeface="Arial" panose="020B0604020202020204" pitchFamily="34" charset="0"/>
              </a:rPr>
              <a:t>Rhythm</a:t>
            </a:r>
          </a:p>
          <a:p>
            <a:pPr marR="0" lvl="0">
              <a:lnSpc>
                <a:spcPct val="115000"/>
              </a:lnSpc>
              <a:spcBef>
                <a:spcPts val="0"/>
              </a:spcBef>
              <a:spcAft>
                <a:spcPts val="0"/>
              </a:spcAft>
            </a:pPr>
            <a:r>
              <a:rPr lang="en-US" sz="2000" u="none" strike="noStrike">
                <a:effectLst/>
                <a:latin typeface="Arial" panose="020B0604020202020204" pitchFamily="34" charset="0"/>
                <a:ea typeface="Arial" panose="020B0604020202020204" pitchFamily="34" charset="0"/>
              </a:rPr>
              <a:t>Dynamics</a:t>
            </a:r>
          </a:p>
          <a:p>
            <a:pPr marR="0" lvl="0">
              <a:lnSpc>
                <a:spcPct val="115000"/>
              </a:lnSpc>
              <a:spcBef>
                <a:spcPts val="0"/>
              </a:spcBef>
              <a:spcAft>
                <a:spcPts val="0"/>
              </a:spcAft>
            </a:pPr>
            <a:r>
              <a:rPr lang="en-US" sz="2000" u="none" strike="noStrike">
                <a:effectLst/>
                <a:latin typeface="Arial" panose="020B0604020202020204" pitchFamily="34" charset="0"/>
                <a:ea typeface="Arial" panose="020B0604020202020204" pitchFamily="34" charset="0"/>
              </a:rPr>
              <a:t>Timbre </a:t>
            </a:r>
          </a:p>
          <a:p>
            <a:pPr marR="0" lvl="0">
              <a:lnSpc>
                <a:spcPct val="115000"/>
              </a:lnSpc>
              <a:spcBef>
                <a:spcPts val="0"/>
              </a:spcBef>
              <a:spcAft>
                <a:spcPts val="0"/>
              </a:spcAft>
            </a:pPr>
            <a:r>
              <a:rPr lang="en-US" sz="2000" u="none" strike="noStrike">
                <a:effectLst/>
                <a:latin typeface="Arial" panose="020B0604020202020204" pitchFamily="34" charset="0"/>
                <a:ea typeface="Arial" panose="020B0604020202020204" pitchFamily="34" charset="0"/>
              </a:rPr>
              <a:t>Form</a:t>
            </a:r>
          </a:p>
        </p:txBody>
      </p:sp>
      <p:sp>
        <p:nvSpPr>
          <p:cNvPr id="5" name="TextBox 4">
            <a:extLst>
              <a:ext uri="{FF2B5EF4-FFF2-40B4-BE49-F238E27FC236}">
                <a16:creationId xmlns:a16="http://schemas.microsoft.com/office/drawing/2014/main" id="{4E7DA473-9FE2-D5D2-5569-4B8760D1B6EE}"/>
              </a:ext>
            </a:extLst>
          </p:cNvPr>
          <p:cNvSpPr txBox="1"/>
          <p:nvPr/>
        </p:nvSpPr>
        <p:spPr>
          <a:xfrm>
            <a:off x="8705335" y="4866501"/>
            <a:ext cx="361753" cy="276999"/>
          </a:xfrm>
          <a:prstGeom prst="rect">
            <a:avLst/>
          </a:prstGeom>
          <a:noFill/>
        </p:spPr>
        <p:txBody>
          <a:bodyPr wrap="square" rtlCol="0">
            <a:spAutoFit/>
          </a:bodyPr>
          <a:lstStyle/>
          <a:p>
            <a:r>
              <a:rPr lang="en-US" sz="1200"/>
              <a:t>8</a:t>
            </a:r>
          </a:p>
        </p:txBody>
      </p:sp>
      <p:sp>
        <p:nvSpPr>
          <p:cNvPr id="9" name="Google Shape;74;p16">
            <a:extLst>
              <a:ext uri="{FF2B5EF4-FFF2-40B4-BE49-F238E27FC236}">
                <a16:creationId xmlns:a16="http://schemas.microsoft.com/office/drawing/2014/main" id="{7ACE3F3D-FD51-78BE-1FAB-F2343B50E527}"/>
              </a:ext>
            </a:extLst>
          </p:cNvPr>
          <p:cNvSpPr txBox="1">
            <a:spLocks noGrp="1"/>
          </p:cNvSpPr>
          <p:nvPr>
            <p:ph type="title"/>
          </p:nvPr>
        </p:nvSpPr>
        <p:spPr>
          <a:xfrm>
            <a:off x="1064286" y="287202"/>
            <a:ext cx="7350778" cy="59850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sz="2400"/>
              <a:t>Elements of Music</a:t>
            </a:r>
            <a:endParaRPr sz="2400"/>
          </a:p>
        </p:txBody>
      </p:sp>
      <p:sp>
        <p:nvSpPr>
          <p:cNvPr id="3" name="Google Shape;116;p21">
            <a:extLst>
              <a:ext uri="{FF2B5EF4-FFF2-40B4-BE49-F238E27FC236}">
                <a16:creationId xmlns:a16="http://schemas.microsoft.com/office/drawing/2014/main" id="{7FE5D36C-0D83-D0D2-A512-B98789A67391}"/>
              </a:ext>
            </a:extLst>
          </p:cNvPr>
          <p:cNvSpPr txBox="1">
            <a:spLocks/>
          </p:cNvSpPr>
          <p:nvPr/>
        </p:nvSpPr>
        <p:spPr>
          <a:xfrm>
            <a:off x="411518" y="1709606"/>
            <a:ext cx="3578601" cy="2105736"/>
          </a:xfrm>
          <a:prstGeom prst="rect">
            <a:avLst/>
          </a:prstGeom>
          <a:solidFill>
            <a:srgbClr val="F4F292"/>
          </a:solidFill>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indent="0">
              <a:lnSpc>
                <a:spcPct val="115000"/>
              </a:lnSpc>
              <a:spcBef>
                <a:spcPts val="0"/>
              </a:spcBef>
              <a:spcAft>
                <a:spcPts val="0"/>
              </a:spcAft>
              <a:buNone/>
            </a:pPr>
            <a:r>
              <a:rPr lang="en-US" sz="2000">
                <a:effectLst/>
                <a:latin typeface="Arial" panose="020B0604020202020204" pitchFamily="34" charset="0"/>
                <a:ea typeface="Arial" panose="020B0604020202020204" pitchFamily="34" charset="0"/>
              </a:rPr>
              <a:t>Select five or six contrasting pieces of music that are important to you. Find a recording of each of the pieces of music to share.</a:t>
            </a:r>
          </a:p>
        </p:txBody>
      </p:sp>
      <p:sp>
        <p:nvSpPr>
          <p:cNvPr id="4" name="TextBox 3">
            <a:extLst>
              <a:ext uri="{FF2B5EF4-FFF2-40B4-BE49-F238E27FC236}">
                <a16:creationId xmlns:a16="http://schemas.microsoft.com/office/drawing/2014/main" id="{67E33AEF-7F16-1209-ED5B-30E1547DE27A}"/>
              </a:ext>
            </a:extLst>
          </p:cNvPr>
          <p:cNvSpPr txBox="1"/>
          <p:nvPr/>
        </p:nvSpPr>
        <p:spPr>
          <a:xfrm>
            <a:off x="4174847" y="1709606"/>
            <a:ext cx="3017465" cy="2088713"/>
          </a:xfrm>
          <a:prstGeom prst="rect">
            <a:avLst/>
          </a:prstGeom>
          <a:solidFill>
            <a:srgbClr val="AFE8FF"/>
          </a:solidFill>
        </p:spPr>
        <p:txBody>
          <a:bodyPr wrap="square" rtlCol="0">
            <a:spAutoFit/>
          </a:bodyPr>
          <a:lstStyle/>
          <a:p>
            <a:pPr marL="0" marR="0" indent="0">
              <a:lnSpc>
                <a:spcPct val="115000"/>
              </a:lnSpc>
              <a:spcBef>
                <a:spcPts val="0"/>
              </a:spcBef>
              <a:spcAft>
                <a:spcPts val="0"/>
              </a:spcAft>
              <a:buNone/>
            </a:pPr>
            <a:r>
              <a:rPr lang="en-US" sz="2000">
                <a:effectLst/>
                <a:latin typeface="Arial" panose="020B0604020202020204" pitchFamily="34" charset="0"/>
                <a:ea typeface="Arial" panose="020B0604020202020204" pitchFamily="34" charset="0"/>
              </a:rPr>
              <a:t>Listen to the pieces of music as many times as needed to describe how each of these elements of music are used</a:t>
            </a:r>
          </a:p>
          <a:p>
            <a:pPr marL="0" marR="0" indent="0">
              <a:lnSpc>
                <a:spcPct val="115000"/>
              </a:lnSpc>
              <a:spcBef>
                <a:spcPts val="0"/>
              </a:spcBef>
              <a:spcAft>
                <a:spcPts val="0"/>
              </a:spcAft>
              <a:buNone/>
            </a:pPr>
            <a:endParaRPr lang="en-US" sz="140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2782644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2" name="Google Shape;130;p23">
            <a:extLst>
              <a:ext uri="{FF2B5EF4-FFF2-40B4-BE49-F238E27FC236}">
                <a16:creationId xmlns:a16="http://schemas.microsoft.com/office/drawing/2014/main" id="{D45B432C-2631-A8F5-BFCF-935EC3E7BB2A}"/>
              </a:ext>
            </a:extLst>
          </p:cNvPr>
          <p:cNvSpPr txBox="1">
            <a:spLocks/>
          </p:cNvSpPr>
          <p:nvPr/>
        </p:nvSpPr>
        <p:spPr>
          <a:xfrm>
            <a:off x="313443" y="1053620"/>
            <a:ext cx="8391892" cy="3416400"/>
          </a:xfrm>
          <a:prstGeom prst="rect">
            <a:avLst/>
          </a:prstGeom>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R="0" lvl="0">
              <a:lnSpc>
                <a:spcPct val="115000"/>
              </a:lnSpc>
              <a:spcBef>
                <a:spcPts val="0"/>
              </a:spcBef>
              <a:spcAft>
                <a:spcPts val="0"/>
              </a:spcAft>
            </a:pPr>
            <a:r>
              <a:rPr lang="en-US" sz="1800" u="none" strike="noStrike">
                <a:effectLst/>
                <a:latin typeface="Arial" panose="020B0604020202020204" pitchFamily="34" charset="0"/>
                <a:ea typeface="Arial" panose="020B0604020202020204" pitchFamily="34" charset="0"/>
              </a:rPr>
              <a:t>What is the same about how the elements of music are used and what is different? If you notice too many similarities, you may need to change one of the pieces you chose so you have enough contrast between the two for this project.</a:t>
            </a:r>
          </a:p>
          <a:p>
            <a:pPr marR="0" lvl="0">
              <a:lnSpc>
                <a:spcPct val="115000"/>
              </a:lnSpc>
              <a:spcBef>
                <a:spcPts val="0"/>
              </a:spcBef>
              <a:spcAft>
                <a:spcPts val="0"/>
              </a:spcAft>
            </a:pPr>
            <a:r>
              <a:rPr lang="en-US" sz="1800" u="none" strike="noStrike">
                <a:effectLst/>
                <a:latin typeface="Arial" panose="020B0604020202020204" pitchFamily="34" charset="0"/>
                <a:ea typeface="Arial" panose="020B0604020202020204" pitchFamily="34" charset="0"/>
              </a:rPr>
              <a:t>What emotional response or feeling do you have when listening to each of the songs you selected?</a:t>
            </a:r>
          </a:p>
          <a:p>
            <a:pPr marR="0" lvl="0">
              <a:lnSpc>
                <a:spcPct val="115000"/>
              </a:lnSpc>
              <a:spcBef>
                <a:spcPts val="0"/>
              </a:spcBef>
              <a:spcAft>
                <a:spcPts val="0"/>
              </a:spcAft>
            </a:pPr>
            <a:r>
              <a:rPr lang="en-US" sz="1800" u="none" strike="noStrike">
                <a:effectLst/>
                <a:latin typeface="Arial" panose="020B0604020202020204" pitchFamily="34" charset="0"/>
                <a:ea typeface="Arial" panose="020B0604020202020204" pitchFamily="34" charset="0"/>
              </a:rPr>
              <a:t>What would happen if one of the elements of music was changed in each of the songs? Would that change how you feel about the music?</a:t>
            </a:r>
          </a:p>
        </p:txBody>
      </p:sp>
      <p:sp>
        <p:nvSpPr>
          <p:cNvPr id="6" name="TextBox 5">
            <a:extLst>
              <a:ext uri="{FF2B5EF4-FFF2-40B4-BE49-F238E27FC236}">
                <a16:creationId xmlns:a16="http://schemas.microsoft.com/office/drawing/2014/main" id="{586B6193-9B8D-1FA4-AB8C-0F5E29FF24FD}"/>
              </a:ext>
            </a:extLst>
          </p:cNvPr>
          <p:cNvSpPr txBox="1"/>
          <p:nvPr/>
        </p:nvSpPr>
        <p:spPr>
          <a:xfrm>
            <a:off x="8705335" y="4866501"/>
            <a:ext cx="361753" cy="276999"/>
          </a:xfrm>
          <a:prstGeom prst="rect">
            <a:avLst/>
          </a:prstGeom>
          <a:noFill/>
        </p:spPr>
        <p:txBody>
          <a:bodyPr wrap="square" rtlCol="0">
            <a:spAutoFit/>
          </a:bodyPr>
          <a:lstStyle/>
          <a:p>
            <a:r>
              <a:rPr lang="en-US" sz="1200"/>
              <a:t>9</a:t>
            </a:r>
          </a:p>
        </p:txBody>
      </p:sp>
      <p:sp>
        <p:nvSpPr>
          <p:cNvPr id="9" name="Google Shape;74;p16">
            <a:extLst>
              <a:ext uri="{FF2B5EF4-FFF2-40B4-BE49-F238E27FC236}">
                <a16:creationId xmlns:a16="http://schemas.microsoft.com/office/drawing/2014/main" id="{A52DD342-9D9C-80A3-AAF8-7848BE447C35}"/>
              </a:ext>
            </a:extLst>
          </p:cNvPr>
          <p:cNvSpPr txBox="1">
            <a:spLocks noGrp="1"/>
          </p:cNvSpPr>
          <p:nvPr>
            <p:ph type="title"/>
          </p:nvPr>
        </p:nvSpPr>
        <p:spPr>
          <a:xfrm>
            <a:off x="1049571" y="320342"/>
            <a:ext cx="7884140" cy="474257"/>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US" sz="2000">
                <a:effectLst/>
                <a:latin typeface="Arial" panose="020B0604020202020204" pitchFamily="34" charset="0"/>
                <a:ea typeface="Arial" panose="020B0604020202020204" pitchFamily="34" charset="0"/>
              </a:rPr>
              <a:t>Compare how the elements of music are used in each of the pieces</a:t>
            </a:r>
            <a:endParaRPr sz="2000"/>
          </a:p>
        </p:txBody>
      </p:sp>
      <p:sp>
        <p:nvSpPr>
          <p:cNvPr id="3" name="TextBox 2">
            <a:extLst>
              <a:ext uri="{FF2B5EF4-FFF2-40B4-BE49-F238E27FC236}">
                <a16:creationId xmlns:a16="http://schemas.microsoft.com/office/drawing/2014/main" id="{4EB0417D-5C7E-015C-EE86-89BFB7CDE4D8}"/>
              </a:ext>
            </a:extLst>
          </p:cNvPr>
          <p:cNvSpPr txBox="1"/>
          <p:nvPr/>
        </p:nvSpPr>
        <p:spPr>
          <a:xfrm>
            <a:off x="752036" y="3979569"/>
            <a:ext cx="7514706" cy="369332"/>
          </a:xfrm>
          <a:prstGeom prst="rect">
            <a:avLst/>
          </a:prstGeom>
          <a:solidFill>
            <a:srgbClr val="F4F292"/>
          </a:solidFill>
        </p:spPr>
        <p:txBody>
          <a:bodyPr wrap="square" rtlCol="0">
            <a:spAutoFit/>
          </a:bodyPr>
          <a:lstStyle/>
          <a:p>
            <a:r>
              <a:rPr lang="en-US" sz="1800">
                <a:latin typeface="Arial" panose="020B0604020202020204" pitchFamily="34" charset="0"/>
                <a:ea typeface="Arial" panose="020B0604020202020204" pitchFamily="34" charset="0"/>
              </a:rPr>
              <a:t>Save your notes and list of songs for use later in the learning sequence</a:t>
            </a:r>
          </a:p>
        </p:txBody>
      </p:sp>
    </p:spTree>
    <p:extLst>
      <p:ext uri="{BB962C8B-B14F-4D97-AF65-F5344CB8AC3E}">
        <p14:creationId xmlns:p14="http://schemas.microsoft.com/office/powerpoint/2010/main" val="1661438212"/>
      </p:ext>
    </p:extLst>
  </p:cSld>
  <p:clrMapOvr>
    <a:masterClrMapping/>
  </p:clrMapOvr>
</p:sld>
</file>

<file path=ppt/theme/theme1.xml><?xml version="1.0" encoding="utf-8"?>
<a:theme xmlns:a="http://schemas.openxmlformats.org/drawingml/2006/main" name="ppt template-ArtAsCoreWidePPT24">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tAsCoreWidePPT24" id="{1B572710-D6DA-4C3C-B736-1BB97D7BFA34}" vid="{21BDCBA0-1F82-4699-9C4F-77C2CE44B494}"/>
    </a:ext>
  </a:extLst>
</a:theme>
</file>

<file path=ppt/theme/theme2.xml><?xml version="1.0" encoding="utf-8"?>
<a:theme xmlns:a="http://schemas.openxmlformats.org/drawingml/2006/main" name="Cover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tAsCoreWidePPT24" id="{1B572710-D6DA-4C3C-B736-1BB97D7BFA34}" vid="{616EF2FB-68EF-474F-A21D-2AD5B804CD3E}"/>
    </a:ext>
  </a:extLst>
</a:theme>
</file>

<file path=ppt/theme/theme3.xml><?xml version="1.0" encoding="utf-8"?>
<a:theme xmlns:a="http://schemas.openxmlformats.org/drawingml/2006/main" name="Inside Slide 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tAsCoreWidePPT24" id="{1B572710-D6DA-4C3C-B736-1BB97D7BFA34}" vid="{1B3FDE03-B3E6-4DFA-8E83-E5A407B09782}"/>
    </a:ext>
  </a:ext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tAsCoreWidePPT24" id="{1B572710-D6DA-4C3C-B736-1BB97D7BFA34}" vid="{770B22D5-B366-4102-8628-004BFB9B4215}"/>
    </a:ext>
  </a:extLst>
</a:theme>
</file>

<file path=ppt/theme/theme5.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tAsCoreWidePPT24" id="{1B572710-D6DA-4C3C-B736-1BB97D7BFA34}" vid="{4096FD64-6989-464A-8D54-5EA732441B75}"/>
    </a:ext>
  </a:extLst>
</a:theme>
</file>

<file path=ppt/theme/theme6.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265dd955-0cd5-49d3-ab85-443501a81a42" xsi:nil="true"/>
    <lcf76f155ced4ddcb4097134ff3c332f xmlns="f1c90c3a-4ffe-4976-ace3-7b0de942498d">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E8D551B03A32943881E499BD3C22D51" ma:contentTypeVersion="16" ma:contentTypeDescription="Create a new document." ma:contentTypeScope="" ma:versionID="7ef5a5dffb410a8ce2ca0ed234c47b2b">
  <xsd:schema xmlns:xsd="http://www.w3.org/2001/XMLSchema" xmlns:xs="http://www.w3.org/2001/XMLSchema" xmlns:p="http://schemas.microsoft.com/office/2006/metadata/properties" xmlns:ns2="f1c90c3a-4ffe-4976-ace3-7b0de942498d" xmlns:ns3="265dd955-0cd5-49d3-ab85-443501a81a42" targetNamespace="http://schemas.microsoft.com/office/2006/metadata/properties" ma:root="true" ma:fieldsID="0205c94665200fe8d411595859d142ea" ns2:_="" ns3:_="">
    <xsd:import namespace="f1c90c3a-4ffe-4976-ace3-7b0de942498d"/>
    <xsd:import namespace="265dd955-0cd5-49d3-ab85-443501a81a4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Location"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c90c3a-4ffe-4976-ace3-7b0de94249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79145642-1981-42de-a165-a0d01a66700f"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65dd955-0cd5-49d3-ab85-443501a81a4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fcd3fc95-d938-4f2f-bfc1-8a383fc873c9}" ma:internalName="TaxCatchAll" ma:showField="CatchAllData" ma:web="265dd955-0cd5-49d3-ab85-443501a81a4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8224A09-87E0-4A30-B03C-A1E2141790F7}">
  <ds:schemaRefs>
    <ds:schemaRef ds:uri="http://schemas.microsoft.com/sharepoint/v3/contenttype/forms"/>
  </ds:schemaRefs>
</ds:datastoreItem>
</file>

<file path=customXml/itemProps2.xml><?xml version="1.0" encoding="utf-8"?>
<ds:datastoreItem xmlns:ds="http://schemas.openxmlformats.org/officeDocument/2006/customXml" ds:itemID="{6F9CC324-F06D-491A-9AA4-B5D4699244AF}">
  <ds:schemaRefs>
    <ds:schemaRef ds:uri="http://schemas.microsoft.com/office/infopath/2007/PartnerControls"/>
    <ds:schemaRef ds:uri="http://purl.org/dc/elements/1.1/"/>
    <ds:schemaRef ds:uri="http://schemas.microsoft.com/office/2006/metadata/properties"/>
    <ds:schemaRef ds:uri="f1c90c3a-4ffe-4976-ace3-7b0de942498d"/>
    <ds:schemaRef ds:uri="http://purl.org/dc/terms/"/>
    <ds:schemaRef ds:uri="http://schemas.openxmlformats.org/package/2006/metadata/core-properties"/>
    <ds:schemaRef ds:uri="http://schemas.microsoft.com/office/2006/documentManagement/types"/>
    <ds:schemaRef ds:uri="265dd955-0cd5-49d3-ab85-443501a81a42"/>
    <ds:schemaRef ds:uri="http://www.w3.org/XML/1998/namespace"/>
    <ds:schemaRef ds:uri="http://purl.org/dc/dcmitype/"/>
  </ds:schemaRefs>
</ds:datastoreItem>
</file>

<file path=customXml/itemProps3.xml><?xml version="1.0" encoding="utf-8"?>
<ds:datastoreItem xmlns:ds="http://schemas.openxmlformats.org/officeDocument/2006/customXml" ds:itemID="{811A1FA4-F050-4568-AE1B-94BB032FC9F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1c90c3a-4ffe-4976-ace3-7b0de942498d"/>
    <ds:schemaRef ds:uri="265dd955-0cd5-49d3-ab85-443501a81a4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0ac1d311-23eb-4dd8-b30f-2a9bb015283e}" enabled="0" method="" siteId="{0ac1d311-23eb-4dd8-b30f-2a9bb015283e}" removed="1"/>
</clbl:labelList>
</file>

<file path=docProps/app.xml><?xml version="1.0" encoding="utf-8"?>
<Properties xmlns="http://schemas.openxmlformats.org/officeDocument/2006/extended-properties" xmlns:vt="http://schemas.openxmlformats.org/officeDocument/2006/docPropsVTypes">
  <Template>ppt template-ArtAsCoreWidePPT24</Template>
  <TotalTime>4</TotalTime>
  <Words>4353</Words>
  <Application>Microsoft Office PowerPoint</Application>
  <PresentationFormat>On-screen Show (16:9)</PresentationFormat>
  <Paragraphs>330</Paragraphs>
  <Slides>40</Slides>
  <Notes>39</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40</vt:i4>
      </vt:variant>
    </vt:vector>
  </HeadingPairs>
  <TitlesOfParts>
    <vt:vector size="49" baseType="lpstr">
      <vt:lpstr>Arial</vt:lpstr>
      <vt:lpstr>Calibri</vt:lpstr>
      <vt:lpstr>Roboto</vt:lpstr>
      <vt:lpstr>Wingdings</vt:lpstr>
      <vt:lpstr>ppt template-ArtAsCoreWidePPT24</vt:lpstr>
      <vt:lpstr>Cover Slide</vt:lpstr>
      <vt:lpstr>Inside Slide 2</vt:lpstr>
      <vt:lpstr>1_Custom Design</vt:lpstr>
      <vt:lpstr>Custom Design</vt:lpstr>
      <vt:lpstr>PowerPoint Presentation</vt:lpstr>
      <vt:lpstr>How has Technology Impacted the Music Industry?</vt:lpstr>
      <vt:lpstr>Preferences for Selecting and Accessing Music</vt:lpstr>
      <vt:lpstr>Lesson Goals</vt:lpstr>
      <vt:lpstr>How do Artistic Intent and Personal Context Impact how we Experience Music?</vt:lpstr>
      <vt:lpstr>Interpreting Music</vt:lpstr>
      <vt:lpstr>Selecting Music</vt:lpstr>
      <vt:lpstr>Elements of Music</vt:lpstr>
      <vt:lpstr>Compare how the elements of music are used in each of the pieces</vt:lpstr>
      <vt:lpstr>Read the article Sound Recording</vt:lpstr>
      <vt:lpstr>Timeline of Recorded Music</vt:lpstr>
      <vt:lpstr>How do Artistic Intent and Personal Context Impact how we  Experience Music?</vt:lpstr>
      <vt:lpstr>How has Music been Accessed Over Time? </vt:lpstr>
      <vt:lpstr>The Gramophone</vt:lpstr>
      <vt:lpstr>The Impacts of Changes in Technology</vt:lpstr>
      <vt:lpstr>Magnetic Recordings</vt:lpstr>
      <vt:lpstr>Cassette Tapes</vt:lpstr>
      <vt:lpstr>Compact Discs and CD Roms</vt:lpstr>
      <vt:lpstr>Storing Audio Files</vt:lpstr>
      <vt:lpstr>How Analog and Digital Recording Works</vt:lpstr>
      <vt:lpstr>Looking Closer at the Speaker Cone</vt:lpstr>
      <vt:lpstr>Analog and Digital Recording</vt:lpstr>
      <vt:lpstr>Music Appreciation Presentation</vt:lpstr>
      <vt:lpstr>Music Appreciation Presentation</vt:lpstr>
      <vt:lpstr>The MP3</vt:lpstr>
      <vt:lpstr>Sound Quality</vt:lpstr>
      <vt:lpstr>Debates About Sound Quality</vt:lpstr>
      <vt:lpstr>Debates About Sound Quality (continued)</vt:lpstr>
      <vt:lpstr>Part 4: How has Technology Impacted the Music Recording Industry?</vt:lpstr>
      <vt:lpstr>Artificial Intelligence and Copyright law</vt:lpstr>
      <vt:lpstr>Reflecting on Artificial Intelligence and Copyright Law</vt:lpstr>
      <vt:lpstr>The Creation of File Sharing</vt:lpstr>
      <vt:lpstr>How Streaming Apps are Changing the Way We Listen to Music</vt:lpstr>
      <vt:lpstr>How has Technology Impacted the Music Recording Industry?</vt:lpstr>
      <vt:lpstr>Metadata and Compensation for Recording Artists</vt:lpstr>
      <vt:lpstr>The Impact of Streaming Services on the Recording Industry</vt:lpstr>
      <vt:lpstr>Music Appreciation Presentation</vt:lpstr>
      <vt:lpstr>Self Reflection</vt:lpstr>
      <vt:lpstr>Additional  Reflection</vt:lpstr>
      <vt:lpstr>Reflection on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Charissa Lewis</dc:creator>
  <cp:lastModifiedBy>Charissa Lewis</cp:lastModifiedBy>
  <cp:revision>2</cp:revision>
  <dcterms:modified xsi:type="dcterms:W3CDTF">2025-08-19T22:02:04Z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0x010100DE8D551B03A32943881E499BD3C22D51</vt:lpwstr>
  </property>
  <property fmtid="{D5CDD505-2E9C-101B-9397-08002B2CF9AE}" pid="3" name="MediaServiceImageTags">
    <vt:lpwstr/>
  </property>
</Properties>
</file>